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1"/>
  </p:notesMasterIdLst>
  <p:handoutMasterIdLst>
    <p:handoutMasterId r:id="rId12"/>
  </p:handoutMasterIdLst>
  <p:sldIdLst>
    <p:sldId id="257" r:id="rId5"/>
    <p:sldId id="258" r:id="rId6"/>
    <p:sldId id="261" r:id="rId7"/>
    <p:sldId id="263" r:id="rId8"/>
    <p:sldId id="262" r:id="rId9"/>
    <p:sldId id="260" r:id="rId10"/>
  </p:sldIdLst>
  <p:sldSz cx="12192000" cy="6858000"/>
  <p:notesSz cx="6858000" cy="9926638"/>
  <p:defaultText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40"/>
    <a:srgbClr val="001C22"/>
    <a:srgbClr val="020D0D"/>
    <a:srgbClr val="0D0D0D"/>
    <a:srgbClr val="898989"/>
    <a:srgbClr val="396184"/>
    <a:srgbClr val="FCBB2E"/>
    <a:srgbClr val="DEDEDE"/>
    <a:srgbClr val="1CBE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68819" autoAdjust="0"/>
  </p:normalViewPr>
  <p:slideViewPr>
    <p:cSldViewPr>
      <p:cViewPr varScale="1">
        <p:scale>
          <a:sx n="50" d="100"/>
          <a:sy n="50" d="100"/>
        </p:scale>
        <p:origin x="150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120" y="9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BBFFFD8-395D-43F0-AC61-916B241EBAD0}" type="datetimeFigureOut">
              <a:rPr lang="en-AU" smtClean="0"/>
              <a:t>10/09/2020</a:t>
            </a:fld>
            <a:endParaRPr lang="en-AU"/>
          </a:p>
        </p:txBody>
      </p:sp>
      <p:sp>
        <p:nvSpPr>
          <p:cNvPr id="4" name="Footer Placeholder 3"/>
          <p:cNvSpPr>
            <a:spLocks noGrp="1"/>
          </p:cNvSpPr>
          <p:nvPr>
            <p:ph type="ftr" sz="quarter" idx="2"/>
          </p:nvPr>
        </p:nvSpPr>
        <p:spPr>
          <a:xfrm>
            <a:off x="0" y="9428162"/>
            <a:ext cx="29718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28162"/>
            <a:ext cx="2971800" cy="496888"/>
          </a:xfrm>
          <a:prstGeom prst="rect">
            <a:avLst/>
          </a:prstGeom>
        </p:spPr>
        <p:txBody>
          <a:bodyPr vert="horz" lIns="91440" tIns="45720" rIns="91440" bIns="45720" rtlCol="0" anchor="b"/>
          <a:lstStyle>
            <a:lvl1pPr algn="r">
              <a:defRPr sz="1200"/>
            </a:lvl1pPr>
          </a:lstStyle>
          <a:p>
            <a:fld id="{937E3F06-A493-4D5D-A341-1E807A55319C}" type="slidenum">
              <a:rPr lang="en-AU" smtClean="0"/>
              <a:t>‹#›</a:t>
            </a:fld>
            <a:endParaRPr lang="en-AU"/>
          </a:p>
        </p:txBody>
      </p:sp>
    </p:spTree>
    <p:extLst>
      <p:ext uri="{BB962C8B-B14F-4D97-AF65-F5344CB8AC3E}">
        <p14:creationId xmlns:p14="http://schemas.microsoft.com/office/powerpoint/2010/main" val="413938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600650E0-653B-4DCE-BE92-69E78C39209A}" type="datetimeFigureOut">
              <a:rPr lang="en-AU" smtClean="0"/>
              <a:t>10/09/2020</a:t>
            </a:fld>
            <a:endParaRPr lang="en-AU"/>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28584"/>
            <a:ext cx="2971800" cy="496332"/>
          </a:xfrm>
          <a:prstGeom prst="rect">
            <a:avLst/>
          </a:prstGeom>
        </p:spPr>
        <p:txBody>
          <a:bodyPr vert="horz" lIns="91440" tIns="45720" rIns="91440" bIns="45720" rtlCol="0" anchor="b"/>
          <a:lstStyle>
            <a:lvl1pPr algn="r">
              <a:defRPr sz="1200"/>
            </a:lvl1pPr>
          </a:lstStyle>
          <a:p>
            <a:fld id="{2346C938-548A-43BD-AEED-12A3E9E6B128}" type="slidenum">
              <a:rPr lang="en-AU" smtClean="0"/>
              <a:t>‹#›</a:t>
            </a:fld>
            <a:endParaRPr lang="en-AU"/>
          </a:p>
        </p:txBody>
      </p:sp>
    </p:spTree>
    <p:extLst>
      <p:ext uri="{BB962C8B-B14F-4D97-AF65-F5344CB8AC3E}">
        <p14:creationId xmlns:p14="http://schemas.microsoft.com/office/powerpoint/2010/main" val="425774797"/>
      </p:ext>
    </p:extLst>
  </p:cSld>
  <p:clrMap bg1="lt1" tx1="dk1" bg2="lt2" tx2="dk2" accent1="accent1" accent2="accent2" accent3="accent3" accent4="accent4" accent5="accent5" accent6="accent6" hlink="hlink" folHlink="folHlink"/>
  <p:hf hdr="0" ftr="0" dt="0"/>
  <p:notesStyle>
    <a:lvl1pPr marL="0" algn="l" defTabSz="914312" rtl="0" eaLnBrk="1" latinLnBrk="0" hangingPunct="1">
      <a:defRPr sz="1200" kern="1200">
        <a:solidFill>
          <a:schemeClr val="tx1"/>
        </a:solidFill>
        <a:latin typeface="+mn-lt"/>
        <a:ea typeface="+mn-ea"/>
        <a:cs typeface="+mn-cs"/>
      </a:defRPr>
    </a:lvl1pPr>
    <a:lvl2pPr marL="457156" algn="l" defTabSz="914312" rtl="0" eaLnBrk="1" latinLnBrk="0" hangingPunct="1">
      <a:defRPr sz="1200" kern="1200">
        <a:solidFill>
          <a:schemeClr val="tx1"/>
        </a:solidFill>
        <a:latin typeface="+mn-lt"/>
        <a:ea typeface="+mn-ea"/>
        <a:cs typeface="+mn-cs"/>
      </a:defRPr>
    </a:lvl2pPr>
    <a:lvl3pPr marL="914312" algn="l" defTabSz="914312" rtl="0" eaLnBrk="1" latinLnBrk="0" hangingPunct="1">
      <a:defRPr sz="1200" kern="1200">
        <a:solidFill>
          <a:schemeClr val="tx1"/>
        </a:solidFill>
        <a:latin typeface="+mn-lt"/>
        <a:ea typeface="+mn-ea"/>
        <a:cs typeface="+mn-cs"/>
      </a:defRPr>
    </a:lvl3pPr>
    <a:lvl4pPr marL="1371467" algn="l" defTabSz="914312" rtl="0" eaLnBrk="1" latinLnBrk="0" hangingPunct="1">
      <a:defRPr sz="1200" kern="1200">
        <a:solidFill>
          <a:schemeClr val="tx1"/>
        </a:solidFill>
        <a:latin typeface="+mn-lt"/>
        <a:ea typeface="+mn-ea"/>
        <a:cs typeface="+mn-cs"/>
      </a:defRPr>
    </a:lvl4pPr>
    <a:lvl5pPr marL="1828623" algn="l" defTabSz="914312" rtl="0" eaLnBrk="1" latinLnBrk="0" hangingPunct="1">
      <a:defRPr sz="1200" kern="1200">
        <a:solidFill>
          <a:schemeClr val="tx1"/>
        </a:solidFill>
        <a:latin typeface="+mn-lt"/>
        <a:ea typeface="+mn-ea"/>
        <a:cs typeface="+mn-cs"/>
      </a:defRPr>
    </a:lvl5pPr>
    <a:lvl6pPr marL="2285779" algn="l" defTabSz="914312" rtl="0" eaLnBrk="1" latinLnBrk="0" hangingPunct="1">
      <a:defRPr sz="1200" kern="1200">
        <a:solidFill>
          <a:schemeClr val="tx1"/>
        </a:solidFill>
        <a:latin typeface="+mn-lt"/>
        <a:ea typeface="+mn-ea"/>
        <a:cs typeface="+mn-cs"/>
      </a:defRPr>
    </a:lvl6pPr>
    <a:lvl7pPr marL="2742935" algn="l" defTabSz="914312" rtl="0" eaLnBrk="1" latinLnBrk="0" hangingPunct="1">
      <a:defRPr sz="1200" kern="1200">
        <a:solidFill>
          <a:schemeClr val="tx1"/>
        </a:solidFill>
        <a:latin typeface="+mn-lt"/>
        <a:ea typeface="+mn-ea"/>
        <a:cs typeface="+mn-cs"/>
      </a:defRPr>
    </a:lvl7pPr>
    <a:lvl8pPr marL="3200090" algn="l" defTabSz="914312" rtl="0" eaLnBrk="1" latinLnBrk="0" hangingPunct="1">
      <a:defRPr sz="1200" kern="1200">
        <a:solidFill>
          <a:schemeClr val="tx1"/>
        </a:solidFill>
        <a:latin typeface="+mn-lt"/>
        <a:ea typeface="+mn-ea"/>
        <a:cs typeface="+mn-cs"/>
      </a:defRPr>
    </a:lvl8pPr>
    <a:lvl9pPr marL="3657246" algn="l" defTabSz="9143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Hello, and welcome to the first of a set of online presentations that aim to give you an outline of proposed Heavy Vehicle Road Reform. </a:t>
            </a:r>
          </a:p>
          <a:p>
            <a:pPr marL="171450" indent="-171450">
              <a:buFont typeface="Arial" panose="020B0604020202020204" pitchFamily="34" charset="0"/>
              <a:buChar char="•"/>
            </a:pPr>
            <a:r>
              <a:rPr lang="en-US" baseline="0" dirty="0" smtClean="0"/>
              <a:t>These presentations supplement the information in the detailed consultation paper, available on the website shown here. </a:t>
            </a:r>
          </a:p>
          <a:p>
            <a:pPr marL="171450" indent="-171450">
              <a:buFont typeface="Arial" panose="020B0604020202020204" pitchFamily="34" charset="0"/>
              <a:buChar char="•"/>
            </a:pPr>
            <a:r>
              <a:rPr lang="en-US" baseline="0" dirty="0" smtClean="0"/>
              <a:t>This first module will give an overview of the ‘why’, ‘what’ and ‘when’ of HVRR.</a:t>
            </a:r>
          </a:p>
        </p:txBody>
      </p:sp>
      <p:sp>
        <p:nvSpPr>
          <p:cNvPr id="4" name="Slide Number Placeholder 3"/>
          <p:cNvSpPr>
            <a:spLocks noGrp="1"/>
          </p:cNvSpPr>
          <p:nvPr>
            <p:ph type="sldNum" sz="quarter" idx="10"/>
          </p:nvPr>
        </p:nvSpPr>
        <p:spPr/>
        <p:txBody>
          <a:bodyPr/>
          <a:lstStyle/>
          <a:p>
            <a:fld id="{2346C938-548A-43BD-AEED-12A3E9E6B128}" type="slidenum">
              <a:rPr lang="en-AU" smtClean="0"/>
              <a:t>1</a:t>
            </a:fld>
            <a:endParaRPr lang="en-AU"/>
          </a:p>
        </p:txBody>
      </p:sp>
    </p:spTree>
    <p:extLst>
      <p:ext uri="{BB962C8B-B14F-4D97-AF65-F5344CB8AC3E}">
        <p14:creationId xmlns:p14="http://schemas.microsoft.com/office/powerpoint/2010/main" val="420577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Heavy vehicles</a:t>
            </a:r>
            <a:r>
              <a:rPr lang="en-AU" baseline="0" dirty="0" smtClean="0"/>
              <a:t> are at the centre of our supply chains and public transport. The efficiency of road freight underpins Australia’s economic prosperity.</a:t>
            </a:r>
            <a:endParaRPr lang="en-AU" dirty="0" smtClean="0"/>
          </a:p>
          <a:p>
            <a:pPr marL="171450" indent="-171450">
              <a:buFont typeface="Arial" panose="020B0604020202020204" pitchFamily="34" charset="0"/>
              <a:buChar char="•"/>
            </a:pPr>
            <a:r>
              <a:rPr lang="en-AU" dirty="0" smtClean="0"/>
              <a:t>The</a:t>
            </a:r>
            <a:r>
              <a:rPr lang="en-AU" baseline="0" dirty="0" smtClean="0"/>
              <a:t> current PAYGO system was put in place in the 1990s, but new issues and ideas on better ways to do things have emerged since.</a:t>
            </a:r>
          </a:p>
          <a:p>
            <a:pPr marL="171450" indent="-171450">
              <a:buFont typeface="Arial" panose="020B0604020202020204" pitchFamily="34" charset="0"/>
              <a:buChar char="•"/>
            </a:pPr>
            <a:r>
              <a:rPr lang="en-AU" baseline="0" dirty="0" smtClean="0"/>
              <a:t>Not having a national service level standards framework means there is no nationally-consistent understanding of what road users want from roads, or what they are willing to pay for. Existing road categories differ across jurisdictions, and there is little systematic gathering of information on road user preferences.</a:t>
            </a:r>
          </a:p>
          <a:p>
            <a:pPr marL="171450" indent="-171450">
              <a:buFont typeface="Arial" panose="020B0604020202020204" pitchFamily="34" charset="0"/>
              <a:buChar char="•"/>
            </a:pPr>
            <a:r>
              <a:rPr lang="en-AU" baseline="0" dirty="0" smtClean="0"/>
              <a:t>The current method of calculating heavy vehicle charges – to immediately recover their share of lumpy annual expenditure – can lead to charges being volatile. This has fed reluctance by governments in recent years to either raise or lower charges. </a:t>
            </a:r>
          </a:p>
          <a:p>
            <a:pPr marL="171450" indent="-171450">
              <a:buFont typeface="Arial" panose="020B0604020202020204" pitchFamily="34" charset="0"/>
              <a:buChar char="•"/>
            </a:pPr>
            <a:r>
              <a:rPr lang="en-AU" baseline="0" dirty="0" smtClean="0"/>
              <a:t>And users can’t easily see what they are paying for, as revenue raised from heavy vehicles is not directly linked to expenditure on roads.</a:t>
            </a: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a:t>
            </a:fld>
            <a:endParaRPr lang="en-AU"/>
          </a:p>
        </p:txBody>
      </p:sp>
    </p:spTree>
    <p:extLst>
      <p:ext uri="{BB962C8B-B14F-4D97-AF65-F5344CB8AC3E}">
        <p14:creationId xmlns:p14="http://schemas.microsoft.com/office/powerpoint/2010/main" val="127016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 proposed</a:t>
            </a:r>
            <a:r>
              <a:rPr lang="en-AU" baseline="0" dirty="0" smtClean="0"/>
              <a:t> new system would see strong links between what users want and are prepared to pay for, what investments are planned and delivered by governments, and the investment of heavy vehicle revenue back into roads.</a:t>
            </a:r>
          </a:p>
          <a:p>
            <a:pPr marL="171450" indent="-171450">
              <a:buFont typeface="Arial" panose="020B0604020202020204" pitchFamily="34" charset="0"/>
              <a:buChar char="•"/>
            </a:pPr>
            <a:r>
              <a:rPr lang="en-AU" dirty="0" smtClean="0"/>
              <a:t>Modelling from Deloitte Access Economics estimates that simply strengthening these links – creating a better charging and investment system – can deliver productivity</a:t>
            </a:r>
            <a:r>
              <a:rPr lang="en-AU" baseline="0" dirty="0" smtClean="0"/>
              <a:t> benefits of around $6 billion over the next 20 years. Most of these benefits would come from an increased focus on road maintenance and other investments that target user priorities, which can improve safety, productivity and reduce vehicle operating costs. </a:t>
            </a:r>
          </a:p>
          <a:p>
            <a:pPr marL="171450" indent="-171450">
              <a:buFont typeface="Arial" panose="020B0604020202020204" pitchFamily="34" charset="0"/>
              <a:buChar char="•"/>
            </a:pPr>
            <a:r>
              <a:rPr lang="en-AU" baseline="0" dirty="0" smtClean="0"/>
              <a:t>These reforms to how roads are supplied can be the foundation for a vehicle charging and investment system which can adapt to future developments like autonomous and electric vehicles.</a:t>
            </a:r>
            <a:endParaRPr lang="en-AU" dirty="0" smtClean="0"/>
          </a:p>
          <a:p>
            <a:pPr marL="171450" indent="-171450">
              <a:buFont typeface="Arial" panose="020B0604020202020204" pitchFamily="34" charset="0"/>
              <a:buChar char="•"/>
            </a:pPr>
            <a:r>
              <a:rPr lang="en-AU" dirty="0" smtClean="0"/>
              <a:t>A reformed system will aim to </a:t>
            </a:r>
            <a:r>
              <a:rPr lang="en-AU" baseline="0" dirty="0" smtClean="0"/>
              <a:t>be more efficient, accountable, transparent, fair and financially sustainable.</a:t>
            </a: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3</a:t>
            </a:fld>
            <a:endParaRPr lang="en-AU"/>
          </a:p>
        </p:txBody>
      </p:sp>
    </p:spTree>
    <p:extLst>
      <p:ext uri="{BB962C8B-B14F-4D97-AF65-F5344CB8AC3E}">
        <p14:creationId xmlns:p14="http://schemas.microsoft.com/office/powerpoint/2010/main" val="327578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are f</a:t>
            </a:r>
            <a:r>
              <a:rPr lang="en-AU" dirty="0" smtClean="0"/>
              <a:t>our elements of the proposed reform package that the Transport</a:t>
            </a:r>
            <a:r>
              <a:rPr lang="en-AU" baseline="0" dirty="0" smtClean="0"/>
              <a:t> and Infrastructure Council has agreed to consult on</a:t>
            </a:r>
            <a:r>
              <a:rPr lang="en-AU" dirty="0" smtClean="0"/>
              <a:t>:</a:t>
            </a:r>
          </a:p>
          <a:p>
            <a:pPr marL="228600" indent="-228600">
              <a:spcBef>
                <a:spcPts val="600"/>
              </a:spcBef>
              <a:buFont typeface="Arial" panose="020B0604020202020204" pitchFamily="34" charset="0"/>
              <a:buChar char="•"/>
            </a:pPr>
            <a:r>
              <a:rPr lang="en-AU" dirty="0" smtClean="0"/>
              <a:t>The</a:t>
            </a:r>
            <a:r>
              <a:rPr lang="en-AU" baseline="0" dirty="0" smtClean="0"/>
              <a:t> first element is n</a:t>
            </a:r>
            <a:r>
              <a:rPr lang="en-AU" dirty="0" smtClean="0"/>
              <a:t>ational</a:t>
            </a:r>
            <a:r>
              <a:rPr lang="en-AU" baseline="0" dirty="0" smtClean="0"/>
              <a:t> s</a:t>
            </a:r>
            <a:r>
              <a:rPr lang="en-AU" dirty="0" smtClean="0"/>
              <a:t>ervice</a:t>
            </a:r>
            <a:r>
              <a:rPr lang="en-AU" baseline="0" dirty="0" smtClean="0"/>
              <a:t> level standards for roads (the orange box in the diagram). Governments will consult road users and agree expected service level standards for all roads. </a:t>
            </a:r>
          </a:p>
          <a:p>
            <a:pPr marL="228600" indent="-228600">
              <a:spcBef>
                <a:spcPts val="600"/>
              </a:spcBef>
              <a:buFont typeface="Arial" panose="020B0604020202020204" pitchFamily="34" charset="0"/>
              <a:buChar char="•"/>
            </a:pPr>
            <a:r>
              <a:rPr lang="en-AU" baseline="0" dirty="0" smtClean="0"/>
              <a:t>The second element is road expenditure planning, and determining what costs are recoverable from heavy vehicles. Governments will develop expenditure plans to meet the service level standards, drawing on better data on road usage and service. There will be independent review of those expenditure plans to determine the amount that is recoverable from heavy vehicles i.e. the amount that is </a:t>
            </a:r>
            <a:r>
              <a:rPr lang="en-AU" sz="1200" kern="1200" dirty="0" smtClean="0">
                <a:solidFill>
                  <a:schemeClr val="tx1"/>
                </a:solidFill>
                <a:effectLst/>
                <a:latin typeface="+mn-lt"/>
                <a:ea typeface="+mn-ea"/>
                <a:cs typeface="+mn-cs"/>
              </a:rPr>
              <a:t>cost-efficient and consistent with the service</a:t>
            </a:r>
            <a:r>
              <a:rPr lang="en-AU" sz="1200" kern="1200" baseline="0" dirty="0" smtClean="0">
                <a:solidFill>
                  <a:schemeClr val="tx1"/>
                </a:solidFill>
                <a:effectLst/>
                <a:latin typeface="+mn-lt"/>
                <a:ea typeface="+mn-ea"/>
                <a:cs typeface="+mn-cs"/>
              </a:rPr>
              <a:t> level standards. </a:t>
            </a:r>
            <a:endParaRPr lang="en-AU" baseline="0" dirty="0" smtClean="0"/>
          </a:p>
          <a:p>
            <a:pPr marL="228600" indent="-228600">
              <a:spcBef>
                <a:spcPts val="600"/>
              </a:spcBef>
              <a:buFont typeface="Arial" panose="020B0604020202020204" pitchFamily="34" charset="0"/>
              <a:buChar char="•"/>
            </a:pPr>
            <a:r>
              <a:rPr lang="en-AU" baseline="0" dirty="0" smtClean="0"/>
              <a:t>The third element is independent setting of heavy vehicle charges. Charges will be set by an independent regulator to recover the amount determined under the previous step (no more and no less). </a:t>
            </a:r>
          </a:p>
          <a:p>
            <a:pPr marL="228600" indent="-228600">
              <a:spcBef>
                <a:spcPts val="600"/>
              </a:spcBef>
              <a:buFont typeface="Arial" panose="020B0604020202020204" pitchFamily="34" charset="0"/>
              <a:buChar char="•"/>
            </a:pPr>
            <a:r>
              <a:rPr lang="en-AU" baseline="0" dirty="0" smtClean="0"/>
              <a:t>The fourth and final element in the cycle of strong links is dedicating all heavy vehicle charges revenue to roads. This is known as hypothecation. Users will be able to see their charges being spent on road expenditure they value, and what level of service they are paying for. </a:t>
            </a:r>
            <a:endParaRPr lang="en-AU" dirty="0" smtClean="0"/>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4</a:t>
            </a:fld>
            <a:endParaRPr lang="en-AU"/>
          </a:p>
        </p:txBody>
      </p:sp>
    </p:spTree>
    <p:extLst>
      <p:ext uri="{BB962C8B-B14F-4D97-AF65-F5344CB8AC3E}">
        <p14:creationId xmlns:p14="http://schemas.microsoft.com/office/powerpoint/2010/main" val="141449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No decisions have been taken yet on any of these proposals, but the Transport and Infrastructure Council has asked for public consultation. </a:t>
            </a:r>
          </a:p>
          <a:p>
            <a:pPr marL="171450" indent="-171450" fontAlgn="base">
              <a:buFont typeface="Arial" panose="020B0604020202020204" pitchFamily="34" charset="0"/>
              <a:buChar char="•"/>
            </a:pPr>
            <a:r>
              <a:rPr lang="en-US" dirty="0" smtClean="0"/>
              <a:t>Reforms to our system of road delivery and funding </a:t>
            </a:r>
            <a:r>
              <a:rPr lang="en-US" sz="1200" b="0" i="0" kern="1200" dirty="0" smtClean="0">
                <a:solidFill>
                  <a:schemeClr val="tx1"/>
                </a:solidFill>
                <a:effectLst/>
                <a:latin typeface="+mn-lt"/>
                <a:ea typeface="+mn-ea"/>
                <a:cs typeface="+mn-cs"/>
              </a:rPr>
              <a:t>can be categorised as either “demand side” reforms (that is, changes aimed at influencing consumption of road services) or “supply side” reforms (changes to the way in which road services are provided). The current focus of the Council is consideration of supply side reforms. </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four main elements of the proposed reform</a:t>
            </a:r>
            <a:r>
              <a:rPr lang="en-US" sz="1200" b="0" i="0" kern="1200" baseline="0" dirty="0" smtClean="0">
                <a:solidFill>
                  <a:schemeClr val="tx1"/>
                </a:solidFill>
                <a:effectLst/>
                <a:latin typeface="+mn-lt"/>
                <a:ea typeface="+mn-ea"/>
                <a:cs typeface="+mn-cs"/>
              </a:rPr>
              <a:t> package are all on this supply side, which mainly will affect governments. Heavy vehicle road users won’t have to change what they do.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t>As</a:t>
            </a:r>
            <a:r>
              <a:rPr lang="en-AU" baseline="0" dirty="0" smtClean="0"/>
              <a:t> a result, t</a:t>
            </a:r>
            <a:r>
              <a:rPr lang="en-AU" dirty="0" smtClean="0"/>
              <a:t>his consultation does not include other potential aspects</a:t>
            </a:r>
            <a:r>
              <a:rPr lang="en-AU" baseline="0" dirty="0" smtClean="0"/>
              <a:t> of reform that are being investigated separately, such as alternative ways of charging for road use,</a:t>
            </a:r>
            <a:r>
              <a:rPr lang="en-AU" sz="1200" kern="1200" dirty="0" smtClean="0">
                <a:solidFill>
                  <a:schemeClr val="tx1"/>
                </a:solidFill>
                <a:effectLst/>
                <a:latin typeface="+mn-lt"/>
                <a:ea typeface="+mn-ea"/>
                <a:cs typeface="+mn-cs"/>
              </a:rPr>
              <a:t> the revenue implications of the uptake of electric</a:t>
            </a:r>
            <a:r>
              <a:rPr lang="en-AU" sz="1200" kern="1200" baseline="0" dirty="0" smtClean="0">
                <a:solidFill>
                  <a:schemeClr val="tx1"/>
                </a:solidFill>
                <a:effectLst/>
                <a:latin typeface="+mn-lt"/>
                <a:ea typeface="+mn-ea"/>
                <a:cs typeface="+mn-cs"/>
              </a:rPr>
              <a:t> vehicle</a:t>
            </a:r>
            <a:r>
              <a:rPr lang="en-AU" sz="1200" kern="1200" dirty="0" smtClean="0">
                <a:solidFill>
                  <a:schemeClr val="tx1"/>
                </a:solidFill>
                <a:effectLst/>
                <a:latin typeface="+mn-lt"/>
                <a:ea typeface="+mn-ea"/>
                <a:cs typeface="+mn-cs"/>
              </a:rPr>
              <a:t>s, or what level charges should be set at under</a:t>
            </a:r>
            <a:r>
              <a:rPr lang="en-AU" sz="1200" kern="1200" baseline="0" dirty="0" smtClean="0">
                <a:solidFill>
                  <a:schemeClr val="tx1"/>
                </a:solidFill>
                <a:effectLst/>
                <a:latin typeface="+mn-lt"/>
                <a:ea typeface="+mn-ea"/>
                <a:cs typeface="+mn-cs"/>
              </a:rPr>
              <a:t> the current PAYGO system. </a:t>
            </a: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5</a:t>
            </a:fld>
            <a:endParaRPr lang="en-AU"/>
          </a:p>
        </p:txBody>
      </p:sp>
    </p:spTree>
    <p:extLst>
      <p:ext uri="{BB962C8B-B14F-4D97-AF65-F5344CB8AC3E}">
        <p14:creationId xmlns:p14="http://schemas.microsoft.com/office/powerpoint/2010/main" val="59546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We</a:t>
            </a:r>
            <a:r>
              <a:rPr lang="en-AU" baseline="0" dirty="0" smtClean="0"/>
              <a:t> </a:t>
            </a:r>
            <a:r>
              <a:rPr lang="en-US" baseline="0" dirty="0" smtClean="0"/>
              <a:t>are currently consulting on the proposed changes.</a:t>
            </a:r>
          </a:p>
          <a:p>
            <a:pPr marL="171450" marR="0" lvl="0" indent="-171450"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We are only in the planning stages right now.</a:t>
            </a:r>
            <a:r>
              <a:rPr lang="en-AU" baseline="0" dirty="0" smtClean="0"/>
              <a:t> G</a:t>
            </a:r>
            <a:r>
              <a:rPr lang="en-AU" dirty="0" smtClean="0"/>
              <a:t>overnments have not</a:t>
            </a:r>
            <a:r>
              <a:rPr lang="en-AU" baseline="0" dirty="0" smtClean="0"/>
              <a:t> yet agreed to implement these reforms, and even if they do, the reforms won’t </a:t>
            </a:r>
            <a:r>
              <a:rPr lang="en-AU" dirty="0" smtClean="0"/>
              <a:t>start for a number of years.</a:t>
            </a:r>
            <a:endParaRPr lang="en-US" baseline="0" dirty="0" smtClean="0"/>
          </a:p>
          <a:p>
            <a:pPr marL="171450" indent="-171450">
              <a:buFont typeface="Arial" panose="020B0604020202020204" pitchFamily="34" charset="0"/>
              <a:buChar char="•"/>
            </a:pPr>
            <a:r>
              <a:rPr lang="en-AU" dirty="0" smtClean="0"/>
              <a:t>Road market</a:t>
            </a:r>
            <a:r>
              <a:rPr lang="en-AU" baseline="0" dirty="0" smtClean="0"/>
              <a:t> reform has been talked about for many years, and governments have been developing this most recent proposed package of measures since 2016. Change is not easy, and we want to make sure we get it right. </a:t>
            </a:r>
          </a:p>
          <a:p>
            <a:pPr marL="171450" indent="-171450">
              <a:buFont typeface="Arial" panose="020B0604020202020204" pitchFamily="34" charset="0"/>
              <a:buChar char="•"/>
            </a:pPr>
            <a:r>
              <a:rPr lang="en-US" baseline="0" dirty="0" smtClean="0"/>
              <a:t>If you are interested in being consulted, get in touch with us through the email address shown here. We can give you details of planned consultation workshops. </a:t>
            </a:r>
          </a:p>
          <a:p>
            <a:pPr marL="171450" marR="0" lvl="0" indent="-171450"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you would like to make a written submission, please send your submission to the email address shown here. Submissions close at 11.59pm AEDT on Wednesday 28 October 2020. </a:t>
            </a:r>
            <a:r>
              <a:rPr lang="en-AU" sz="1200" b="0" i="0" kern="1200" dirty="0" smtClean="0">
                <a:solidFill>
                  <a:schemeClr val="tx1"/>
                </a:solidFill>
                <a:effectLst/>
                <a:latin typeface="+mn-lt"/>
                <a:ea typeface="+mn-ea"/>
                <a:cs typeface="+mn-cs"/>
              </a:rPr>
              <a:t>Please note that by making a submission, you agree to your submission and personal information being stored and used by the Department of Infrastructure, Transport, Regional Development and Communications in accordance with our Privacy Notice. You can find more information on this on the </a:t>
            </a:r>
            <a:r>
              <a:rPr lang="en-AU" sz="1200" b="0" i="0" kern="1200" baseline="0" dirty="0" smtClean="0">
                <a:solidFill>
                  <a:schemeClr val="tx1"/>
                </a:solidFill>
                <a:effectLst/>
                <a:latin typeface="+mn-lt"/>
                <a:ea typeface="+mn-ea"/>
                <a:cs typeface="+mn-cs"/>
              </a:rPr>
              <a:t>consultation webpage.</a:t>
            </a: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6</a:t>
            </a:fld>
            <a:endParaRPr lang="en-AU"/>
          </a:p>
        </p:txBody>
      </p:sp>
    </p:spTree>
    <p:extLst>
      <p:ext uri="{BB962C8B-B14F-4D97-AF65-F5344CB8AC3E}">
        <p14:creationId xmlns:p14="http://schemas.microsoft.com/office/powerpoint/2010/main" val="310721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Logo: Australian Government, Department of Infrastructure, Transport, Regional Development and Communication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10C6129-0089-431C-B2B4-170021EA9F2A}"/>
              </a:ext>
            </a:extLst>
          </p:cNvPr>
          <p:cNvSpPr>
            <a:spLocks noGrp="1"/>
          </p:cNvSpPr>
          <p:nvPr>
            <p:ph type="ctrTitle"/>
          </p:nvPr>
        </p:nvSpPr>
        <p:spPr>
          <a:xfrm>
            <a:off x="623392" y="1772816"/>
            <a:ext cx="8208912" cy="1969368"/>
          </a:xfrm>
        </p:spPr>
        <p:txBody>
          <a:bodyPr>
            <a:normAutofit/>
          </a:bodyPr>
          <a:lstStyle>
            <a:lvl1pPr>
              <a:defRPr sz="3600">
                <a:solidFill>
                  <a:schemeClr val="bg1"/>
                </a:solidFill>
                <a:latin typeface="+mj-lt"/>
              </a:defRPr>
            </a:lvl1pPr>
          </a:lstStyle>
          <a:p>
            <a:r>
              <a:rPr lang="en-US" smtClean="0">
                <a:latin typeface="+mj-lt"/>
                <a:cs typeface="Segoe UI Semibold" panose="020B0702040204020203" pitchFamily="34" charset="0"/>
              </a:rPr>
              <a:t>Click to edit Master title style</a:t>
            </a:r>
            <a:endParaRPr lang="en-GB" dirty="0">
              <a:latin typeface="+mj-lt"/>
              <a:ea typeface="Calibri Light" charset="0"/>
              <a:cs typeface="Segoe UI Semibold" panose="020B0702040204020203" pitchFamily="34" charset="0"/>
            </a:endParaRPr>
          </a:p>
        </p:txBody>
      </p:sp>
      <p:sp>
        <p:nvSpPr>
          <p:cNvPr id="12" name="Subtitle 2">
            <a:extLst>
              <a:ext uri="{FF2B5EF4-FFF2-40B4-BE49-F238E27FC236}">
                <a16:creationId xmlns:a16="http://schemas.microsoft.com/office/drawing/2014/main" id="{D7CF6C44-7AAD-4C6A-BF88-17D407073D24}"/>
              </a:ext>
            </a:extLst>
          </p:cNvPr>
          <p:cNvSpPr>
            <a:spLocks noGrp="1"/>
          </p:cNvSpPr>
          <p:nvPr>
            <p:ph type="subTitle" idx="1"/>
          </p:nvPr>
        </p:nvSpPr>
        <p:spPr>
          <a:xfrm>
            <a:off x="623392" y="3796111"/>
            <a:ext cx="7848872" cy="1433089"/>
          </a:xfrm>
        </p:spPr>
        <p:txBody>
          <a:bodyPr>
            <a:normAutofit/>
          </a:bodyPr>
          <a:lstStyle>
            <a:lvl1pPr>
              <a:defRPr sz="1600">
                <a:solidFill>
                  <a:schemeClr val="bg1"/>
                </a:solidFill>
              </a:defRPr>
            </a:lvl1pPr>
          </a:lstStyle>
          <a:p>
            <a:pPr marL="0" indent="0">
              <a:buNone/>
            </a:pPr>
            <a:r>
              <a:rPr lang="en-US" sz="1400" smtClean="0">
                <a:solidFill>
                  <a:schemeClr val="bg1"/>
                </a:solidFill>
                <a:latin typeface="Segoe UI" panose="020B0502040204020203" pitchFamily="34" charset="0"/>
                <a:cs typeface="Segoe UI" panose="020B0502040204020203" pitchFamily="34" charset="0"/>
              </a:rPr>
              <a:t>Click to edit Master subtitle style</a:t>
            </a:r>
            <a:endParaRPr lang="en-GB" sz="1400" dirty="0">
              <a:solidFill>
                <a:schemeClr val="bg1"/>
              </a:solidFill>
              <a:latin typeface="Segoe UI" panose="020B0502040204020203" pitchFamily="34" charset="0"/>
              <a:ea typeface="Calibri Light" charset="0"/>
              <a:cs typeface="Segoe UI" panose="020B0502040204020203" pitchFamily="34" charset="0"/>
            </a:endParaRPr>
          </a:p>
        </p:txBody>
      </p:sp>
    </p:spTree>
    <p:extLst>
      <p:ext uri="{BB962C8B-B14F-4D97-AF65-F5344CB8AC3E}">
        <p14:creationId xmlns:p14="http://schemas.microsoft.com/office/powerpoint/2010/main" val="1102600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5602579" y="6307932"/>
            <a:ext cx="4165829" cy="366118"/>
          </a:xfrm>
          <a:prstGeom prst="rect">
            <a:avLst/>
          </a:prstGeom>
        </p:spPr>
        <p:txBody>
          <a:bodyPr vert="horz" lIns="57598" tIns="28799" rIns="57598" bIns="28799" rtlCol="0" anchor="ctr"/>
          <a:lstStyle>
            <a:lvl1pPr algn="r">
              <a:defRPr sz="800">
                <a:solidFill>
                  <a:schemeClr val="tx2"/>
                </a:solidFill>
              </a:defRPr>
            </a:lvl1pPr>
          </a:lstStyle>
          <a:p>
            <a:fld id="{5B3834E9-7846-7546-B107-006E5894E7E8}" type="slidenum">
              <a:rPr lang="en-US" smtClean="0"/>
              <a:pPr/>
              <a:t>‹#›</a:t>
            </a:fld>
            <a:endParaRPr lang="en-US" dirty="0"/>
          </a:p>
        </p:txBody>
      </p:sp>
      <p:sp>
        <p:nvSpPr>
          <p:cNvPr id="9" name="Footer Placeholder 7"/>
          <p:cNvSpPr>
            <a:spLocks noGrp="1"/>
          </p:cNvSpPr>
          <p:nvPr>
            <p:ph type="ftr" sz="quarter" idx="3"/>
          </p:nvPr>
        </p:nvSpPr>
        <p:spPr>
          <a:xfrm>
            <a:off x="4113081" y="63093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Date Placeholder 3"/>
          <p:cNvSpPr>
            <a:spLocks noGrp="1"/>
          </p:cNvSpPr>
          <p:nvPr>
            <p:ph type="dt" sz="half" idx="10"/>
          </p:nvPr>
        </p:nvSpPr>
        <p:spPr/>
        <p:txBody>
          <a:bodyPr/>
          <a:lstStyle/>
          <a:p>
            <a:fld id="{F7F63334-C34C-D741-A2E7-2929BEDA42DE}" type="datetimeFigureOut">
              <a:rPr lang="en-US" smtClean="0"/>
              <a:t>9/10/2020</a:t>
            </a:fld>
            <a:endParaRPr lang="en-US"/>
          </a:p>
        </p:txBody>
      </p:sp>
      <p:pic>
        <p:nvPicPr>
          <p:cNvPr id="5" name="Picture 4" descr="Foo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63124" y="3993085"/>
            <a:ext cx="10363377" cy="1362075"/>
          </a:xfrm>
        </p:spPr>
        <p:txBody>
          <a:bodyPr anchor="t"/>
          <a:lstStyle>
            <a:lvl1pPr algn="l">
              <a:defRPr sz="2500" b="1" cap="none" baseline="0">
                <a:solidFill>
                  <a:schemeClr val="bg1"/>
                </a:solidFill>
              </a:defRPr>
            </a:lvl1pPr>
          </a:lstStyle>
          <a:p>
            <a:r>
              <a:rPr lang="en-AU" dirty="0" smtClean="0"/>
              <a:t>Subheading</a:t>
            </a:r>
            <a:endParaRPr lang="en-US" dirty="0"/>
          </a:p>
        </p:txBody>
      </p:sp>
      <p:sp>
        <p:nvSpPr>
          <p:cNvPr id="3" name="Text Placeholder 2"/>
          <p:cNvSpPr>
            <a:spLocks noGrp="1"/>
          </p:cNvSpPr>
          <p:nvPr>
            <p:ph type="body" idx="1" hasCustomPrompt="1"/>
          </p:nvPr>
        </p:nvSpPr>
        <p:spPr>
          <a:xfrm>
            <a:off x="963124" y="2492896"/>
            <a:ext cx="10363377" cy="1500188"/>
          </a:xfrm>
        </p:spPr>
        <p:txBody>
          <a:bodyPr anchor="b">
            <a:normAutofit/>
          </a:bodyPr>
          <a:lstStyle>
            <a:lvl1pPr marL="0" indent="0">
              <a:buNone/>
              <a:defRPr sz="1350" baseline="0">
                <a:solidFill>
                  <a:schemeClr val="bg1"/>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AU" dirty="0"/>
              <a:t>Subheading text</a:t>
            </a:r>
          </a:p>
        </p:txBody>
      </p:sp>
    </p:spTree>
    <p:extLst>
      <p:ext uri="{BB962C8B-B14F-4D97-AF65-F5344CB8AC3E}">
        <p14:creationId xmlns:p14="http://schemas.microsoft.com/office/powerpoint/2010/main" val="2229230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F63334-C34C-D741-A2E7-2929BEDA42DE}" type="datetimeFigureOut">
              <a:rPr lang="en-US" smtClean="0"/>
              <a:t>9/10/2020</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7416632" y="6416674"/>
            <a:ext cx="4165829" cy="366118"/>
          </a:xfrm>
          <a:prstGeom prst="rect">
            <a:avLst/>
          </a:prstGeom>
        </p:spPr>
        <p:txBody>
          <a:bodyPr vert="horz" lIns="57598" tIns="28799" rIns="57598" bIns="28799" rtlCol="0" anchor="ctr"/>
          <a:lstStyle>
            <a:lvl1pPr algn="r">
              <a:defRPr sz="800">
                <a:solidFill>
                  <a:schemeClr val="bg1"/>
                </a:solidFill>
              </a:defRPr>
            </a:lvl1pPr>
          </a:lstStyle>
          <a:p>
            <a:fld id="{5B3834E9-7846-7546-B107-006E5894E7E8}" type="slidenum">
              <a:rPr lang="en-US" smtClean="0"/>
              <a:pPr/>
              <a:t>‹#›</a:t>
            </a:fld>
            <a:endParaRPr lang="en-US" dirty="0"/>
          </a:p>
        </p:txBody>
      </p:sp>
    </p:spTree>
    <p:extLst>
      <p:ext uri="{BB962C8B-B14F-4D97-AF65-F5344CB8AC3E}">
        <p14:creationId xmlns:p14="http://schemas.microsoft.com/office/powerpoint/2010/main" val="95033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7F63334-C34C-D741-A2E7-2929BEDA42DE}" type="datetimeFigureOut">
              <a:rPr lang="en-US" smtClean="0"/>
              <a:t>9/10/2020</a:t>
            </a:fld>
            <a:endParaRPr lang="en-US" dirty="0"/>
          </a:p>
        </p:txBody>
      </p:sp>
      <p:sp>
        <p:nvSpPr>
          <p:cNvPr id="3" name="Text Placeholder 2"/>
          <p:cNvSpPr>
            <a:spLocks noGrp="1"/>
          </p:cNvSpPr>
          <p:nvPr>
            <p:ph type="body" idx="1" hasCustomPrompt="1"/>
          </p:nvPr>
        </p:nvSpPr>
        <p:spPr>
          <a:xfrm>
            <a:off x="609541" y="1534716"/>
            <a:ext cx="5387052" cy="640556"/>
          </a:xfrm>
        </p:spPr>
        <p:txBody>
          <a:bodyPr anchor="b"/>
          <a:lstStyle>
            <a:lvl1pPr marL="0" indent="0">
              <a:buNone/>
              <a:defRPr sz="1500" b="1">
                <a:solidFill>
                  <a:schemeClr val="tx2"/>
                </a:solidFill>
              </a:defRPr>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AU" dirty="0"/>
              <a:t>Subheading 1</a:t>
            </a:r>
          </a:p>
        </p:txBody>
      </p:sp>
      <p:sp>
        <p:nvSpPr>
          <p:cNvPr id="4" name="Content Placeholder 3"/>
          <p:cNvSpPr>
            <a:spLocks noGrp="1"/>
          </p:cNvSpPr>
          <p:nvPr>
            <p:ph sz="half" idx="2" hasCustomPrompt="1"/>
          </p:nvPr>
        </p:nvSpPr>
        <p:spPr>
          <a:xfrm>
            <a:off x="609541" y="2175272"/>
            <a:ext cx="5387052"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dirty="0"/>
              <a:t>Insert image 1</a:t>
            </a:r>
            <a:endParaRPr lang="en-US" dirty="0"/>
          </a:p>
        </p:txBody>
      </p:sp>
      <p:sp>
        <p:nvSpPr>
          <p:cNvPr id="5" name="Text Placeholder 4"/>
          <p:cNvSpPr>
            <a:spLocks noGrp="1"/>
          </p:cNvSpPr>
          <p:nvPr>
            <p:ph type="body" sz="quarter" idx="3" hasCustomPrompt="1"/>
          </p:nvPr>
        </p:nvSpPr>
        <p:spPr>
          <a:xfrm>
            <a:off x="6193028" y="1534716"/>
            <a:ext cx="5389433" cy="640556"/>
          </a:xfrm>
        </p:spPr>
        <p:txBody>
          <a:bodyPr anchor="b">
            <a:normAutofit/>
          </a:bodyPr>
          <a:lstStyle>
            <a:lvl1pPr marL="0" indent="0">
              <a:buNone/>
              <a:defRPr lang="en-AU" sz="1500" b="1" kern="1200" dirty="0" smtClean="0">
                <a:solidFill>
                  <a:schemeClr val="tx2"/>
                </a:solidFill>
                <a:latin typeface="+mn-lt"/>
                <a:ea typeface="+mn-ea"/>
                <a:cs typeface="+mn-cs"/>
              </a:defRPr>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marL="0" lvl="0" indent="0" algn="l" defTabSz="287990" rtl="0" eaLnBrk="1" latinLnBrk="0" hangingPunct="1">
              <a:spcBef>
                <a:spcPct val="20000"/>
              </a:spcBef>
              <a:buFont typeface="Arial"/>
              <a:buNone/>
            </a:pPr>
            <a:r>
              <a:rPr lang="en-AU" dirty="0"/>
              <a:t>Subheading 2</a:t>
            </a:r>
          </a:p>
        </p:txBody>
      </p:sp>
      <p:sp>
        <p:nvSpPr>
          <p:cNvPr id="6" name="Content Placeholder 5"/>
          <p:cNvSpPr>
            <a:spLocks noGrp="1"/>
          </p:cNvSpPr>
          <p:nvPr>
            <p:ph sz="quarter" idx="4" hasCustomPrompt="1"/>
          </p:nvPr>
        </p:nvSpPr>
        <p:spPr>
          <a:xfrm>
            <a:off x="6193028" y="2175272"/>
            <a:ext cx="5389433"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AU" dirty="0"/>
              <a:t>Insert image 2</a:t>
            </a:r>
            <a:endParaRPr lang="en-US" dirty="0"/>
          </a:p>
        </p:txBody>
      </p:sp>
      <p:sp>
        <p:nvSpPr>
          <p:cNvPr id="11" name="Slide Number Placeholder 5"/>
          <p:cNvSpPr>
            <a:spLocks noGrp="1"/>
          </p:cNvSpPr>
          <p:nvPr>
            <p:ph type="sldNum" sz="quarter" idx="11"/>
          </p:nvPr>
        </p:nvSpPr>
        <p:spPr>
          <a:xfrm>
            <a:off x="7416632" y="6416674"/>
            <a:ext cx="4165829" cy="366118"/>
          </a:xfrm>
          <a:prstGeom prst="rect">
            <a:avLst/>
          </a:prstGeom>
        </p:spPr>
        <p:txBody>
          <a:bodyPr vert="horz" lIns="57598" tIns="28799" rIns="57598" bIns="28799" rtlCol="0" anchor="ctr"/>
          <a:lstStyle>
            <a:lvl1pPr algn="r">
              <a:defRPr sz="800">
                <a:solidFill>
                  <a:schemeClr val="bg1"/>
                </a:solidFill>
              </a:defRPr>
            </a:lvl1pPr>
          </a:lstStyle>
          <a:p>
            <a:fld id="{5B3834E9-7846-7546-B107-006E5894E7E8}" type="slidenum">
              <a:rPr lang="en-US" smtClean="0"/>
              <a:pPr/>
              <a:t>‹#›</a:t>
            </a:fld>
            <a:endParaRPr lang="en-US" dirty="0"/>
          </a:p>
        </p:txBody>
      </p:sp>
      <p:sp>
        <p:nvSpPr>
          <p:cNvPr id="9" name="Title 1"/>
          <p:cNvSpPr>
            <a:spLocks noGrp="1"/>
          </p:cNvSpPr>
          <p:nvPr>
            <p:ph type="title"/>
          </p:nvPr>
        </p:nvSpPr>
        <p:spPr>
          <a:xfrm>
            <a:off x="609542" y="764703"/>
            <a:ext cx="10972919" cy="79208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3512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3"/>
          <p:cNvSpPr>
            <a:spLocks noGrp="1"/>
          </p:cNvSpPr>
          <p:nvPr>
            <p:ph type="dt" sz="half" idx="10"/>
          </p:nvPr>
        </p:nvSpPr>
        <p:spPr>
          <a:xfrm>
            <a:off x="603929" y="6416674"/>
            <a:ext cx="2845316" cy="364331"/>
          </a:xfrm>
        </p:spPr>
        <p:txBody>
          <a:bodyPr/>
          <a:lstStyle/>
          <a:p>
            <a:fld id="{F7F63334-C34C-D741-A2E7-2929BEDA42DE}" type="datetimeFigureOut">
              <a:rPr lang="en-US" smtClean="0"/>
              <a:t>9/10/2020</a:t>
            </a:fld>
            <a:endParaRPr lang="en-US"/>
          </a:p>
        </p:txBody>
      </p:sp>
      <p:sp>
        <p:nvSpPr>
          <p:cNvPr id="14" name="Slide Number Placeholder 5"/>
          <p:cNvSpPr>
            <a:spLocks noGrp="1"/>
          </p:cNvSpPr>
          <p:nvPr>
            <p:ph type="sldNum" sz="quarter" idx="4"/>
          </p:nvPr>
        </p:nvSpPr>
        <p:spPr>
          <a:xfrm>
            <a:off x="7416632" y="6416674"/>
            <a:ext cx="4165829" cy="366118"/>
          </a:xfrm>
          <a:prstGeom prst="rect">
            <a:avLst/>
          </a:prstGeom>
        </p:spPr>
        <p:txBody>
          <a:bodyPr vert="horz" lIns="57598" tIns="28799" rIns="57598" bIns="28799" rtlCol="0" anchor="ctr"/>
          <a:lstStyle>
            <a:lvl1pPr algn="r">
              <a:defRPr sz="800">
                <a:solidFill>
                  <a:schemeClr val="bg1"/>
                </a:solidFill>
              </a:defRPr>
            </a:lvl1pPr>
          </a:lstStyle>
          <a:p>
            <a:fld id="{5B3834E9-7846-7546-B107-006E5894E7E8}" type="slidenum">
              <a:rPr lang="en-US" smtClean="0"/>
              <a:pPr/>
              <a:t>‹#›</a:t>
            </a:fld>
            <a:endParaRPr lang="en-US" dirty="0"/>
          </a:p>
        </p:txBody>
      </p:sp>
    </p:spTree>
    <p:extLst>
      <p:ext uri="{BB962C8B-B14F-4D97-AF65-F5344CB8AC3E}">
        <p14:creationId xmlns:p14="http://schemas.microsoft.com/office/powerpoint/2010/main" val="341980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E6FC62EF-31D5-49A7-A188-1875AB870B73}"/>
              </a:ext>
            </a:extLst>
          </p:cNvPr>
          <p:cNvSpPr>
            <a:spLocks noGrp="1"/>
          </p:cNvSpPr>
          <p:nvPr>
            <p:ph type="media" sz="quarter" idx="13"/>
          </p:nvPr>
        </p:nvSpPr>
        <p:spPr>
          <a:xfrm>
            <a:off x="911424" y="764704"/>
            <a:ext cx="9409045" cy="5256584"/>
          </a:xfrm>
        </p:spPr>
        <p:txBody>
          <a:bodyPr/>
          <a:lstStyle/>
          <a:p>
            <a:r>
              <a:rPr lang="en-US" smtClean="0"/>
              <a:t>Click icon to add media</a:t>
            </a:r>
            <a:endParaRPr lang="en-GB" dirty="0"/>
          </a:p>
        </p:txBody>
      </p:sp>
      <p:sp>
        <p:nvSpPr>
          <p:cNvPr id="7" name="Date Placeholder 3"/>
          <p:cNvSpPr>
            <a:spLocks noGrp="1"/>
          </p:cNvSpPr>
          <p:nvPr>
            <p:ph type="dt" sz="half" idx="10"/>
          </p:nvPr>
        </p:nvSpPr>
        <p:spPr>
          <a:xfrm>
            <a:off x="603929" y="6416674"/>
            <a:ext cx="2845316" cy="364331"/>
          </a:xfrm>
        </p:spPr>
        <p:txBody>
          <a:bodyPr/>
          <a:lstStyle/>
          <a:p>
            <a:fld id="{F7F63334-C34C-D741-A2E7-2929BEDA42DE}" type="datetimeFigureOut">
              <a:rPr lang="en-US" smtClean="0"/>
              <a:t>9/10/2020</a:t>
            </a:fld>
            <a:endParaRPr lang="en-US"/>
          </a:p>
        </p:txBody>
      </p:sp>
      <p:sp>
        <p:nvSpPr>
          <p:cNvPr id="11" name="Slide Number Placeholder 5"/>
          <p:cNvSpPr>
            <a:spLocks noGrp="1"/>
          </p:cNvSpPr>
          <p:nvPr>
            <p:ph type="sldNum" sz="quarter" idx="4"/>
          </p:nvPr>
        </p:nvSpPr>
        <p:spPr>
          <a:xfrm>
            <a:off x="7416632" y="6416674"/>
            <a:ext cx="4165829" cy="366118"/>
          </a:xfrm>
          <a:prstGeom prst="rect">
            <a:avLst/>
          </a:prstGeom>
        </p:spPr>
        <p:txBody>
          <a:bodyPr vert="horz" lIns="57598" tIns="28799" rIns="57598" bIns="28799" rtlCol="0" anchor="ctr"/>
          <a:lstStyle>
            <a:lvl1pPr algn="r">
              <a:defRPr sz="800">
                <a:solidFill>
                  <a:schemeClr val="bg1"/>
                </a:solidFill>
              </a:defRPr>
            </a:lvl1pPr>
          </a:lstStyle>
          <a:p>
            <a:fld id="{5B3834E9-7846-7546-B107-006E5894E7E8}" type="slidenum">
              <a:rPr lang="en-US" smtClean="0"/>
              <a:pPr/>
              <a:t>‹#›</a:t>
            </a:fld>
            <a:endParaRPr lang="en-US" dirty="0"/>
          </a:p>
        </p:txBody>
      </p:sp>
    </p:spTree>
    <p:extLst>
      <p:ext uri="{BB962C8B-B14F-4D97-AF65-F5344CB8AC3E}">
        <p14:creationId xmlns:p14="http://schemas.microsoft.com/office/powerpoint/2010/main" val="243293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353" y="4800600"/>
            <a:ext cx="7315676" cy="566738"/>
          </a:xfrm>
        </p:spPr>
        <p:txBody>
          <a:bodyPr anchor="b"/>
          <a:lstStyle>
            <a:lvl1pPr algn="l">
              <a:defRPr sz="1300" b="1">
                <a:solidFill>
                  <a:srgbClr val="001C40"/>
                </a:solidFill>
              </a:defRPr>
            </a:lvl1pPr>
          </a:lstStyle>
          <a:p>
            <a:r>
              <a:rPr lang="en-AU" dirty="0"/>
              <a:t>Title</a:t>
            </a:r>
            <a:endParaRPr lang="en-US" dirty="0"/>
          </a:p>
        </p:txBody>
      </p:sp>
      <p:sp>
        <p:nvSpPr>
          <p:cNvPr id="3" name="Picture Placeholder 2"/>
          <p:cNvSpPr>
            <a:spLocks noGrp="1"/>
          </p:cNvSpPr>
          <p:nvPr>
            <p:ph type="pic" idx="1"/>
          </p:nvPr>
        </p:nvSpPr>
        <p:spPr>
          <a:xfrm>
            <a:off x="1487488" y="908720"/>
            <a:ext cx="9145016" cy="3819252"/>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2389353" y="5367338"/>
            <a:ext cx="7315676" cy="804863"/>
          </a:xfrm>
        </p:spPr>
        <p:txBody>
          <a:bodyPr/>
          <a:lstStyle>
            <a:lvl1pPr marL="0" indent="0">
              <a:buNone/>
              <a:defRPr sz="900">
                <a:solidFill>
                  <a:srgbClr val="001C40"/>
                </a:solidFill>
              </a:defRPr>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AU" dirty="0"/>
              <a:t>Subtitle text</a:t>
            </a:r>
          </a:p>
        </p:txBody>
      </p:sp>
      <p:sp>
        <p:nvSpPr>
          <p:cNvPr id="8" name="Date Placeholder 3"/>
          <p:cNvSpPr>
            <a:spLocks noGrp="1"/>
          </p:cNvSpPr>
          <p:nvPr>
            <p:ph type="dt" sz="half" idx="10"/>
          </p:nvPr>
        </p:nvSpPr>
        <p:spPr>
          <a:xfrm>
            <a:off x="603929" y="6416674"/>
            <a:ext cx="2845316" cy="364331"/>
          </a:xfrm>
        </p:spPr>
        <p:txBody>
          <a:bodyPr/>
          <a:lstStyle/>
          <a:p>
            <a:fld id="{F7F63334-C34C-D741-A2E7-2929BEDA42DE}" type="datetimeFigureOut">
              <a:rPr lang="en-US" smtClean="0"/>
              <a:t>9/10/2020</a:t>
            </a:fld>
            <a:endParaRPr lang="en-US"/>
          </a:p>
        </p:txBody>
      </p:sp>
      <p:sp>
        <p:nvSpPr>
          <p:cNvPr id="13" name="Slide Number Placeholder 5"/>
          <p:cNvSpPr>
            <a:spLocks noGrp="1"/>
          </p:cNvSpPr>
          <p:nvPr>
            <p:ph type="sldNum" sz="quarter" idx="4"/>
          </p:nvPr>
        </p:nvSpPr>
        <p:spPr>
          <a:xfrm>
            <a:off x="7416632" y="6416674"/>
            <a:ext cx="4165829" cy="366118"/>
          </a:xfrm>
          <a:prstGeom prst="rect">
            <a:avLst/>
          </a:prstGeom>
        </p:spPr>
        <p:txBody>
          <a:bodyPr vert="horz" lIns="57598" tIns="28799" rIns="57598" bIns="28799" rtlCol="0" anchor="ctr"/>
          <a:lstStyle>
            <a:lvl1pPr algn="r">
              <a:defRPr sz="800">
                <a:solidFill>
                  <a:schemeClr val="bg1"/>
                </a:solidFill>
              </a:defRPr>
            </a:lvl1pPr>
          </a:lstStyle>
          <a:p>
            <a:fld id="{5B3834E9-7846-7546-B107-006E5894E7E8}" type="slidenum">
              <a:rPr lang="en-US" smtClean="0"/>
              <a:pPr/>
              <a:t>‹#›</a:t>
            </a:fld>
            <a:endParaRPr lang="en-US" dirty="0"/>
          </a:p>
        </p:txBody>
      </p:sp>
    </p:spTree>
    <p:extLst>
      <p:ext uri="{BB962C8B-B14F-4D97-AF65-F5344CB8AC3E}">
        <p14:creationId xmlns:p14="http://schemas.microsoft.com/office/powerpoint/2010/main" val="3702005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3929" y="6416674"/>
            <a:ext cx="2845316" cy="364331"/>
          </a:xfrm>
          <a:prstGeom prst="rect">
            <a:avLst/>
          </a:prstGeom>
        </p:spPr>
        <p:txBody>
          <a:bodyPr vert="horz" lIns="57598" tIns="28799" rIns="57598" bIns="28799" rtlCol="0" anchor="ctr"/>
          <a:lstStyle>
            <a:lvl1pPr algn="l">
              <a:defRPr sz="800">
                <a:solidFill>
                  <a:schemeClr val="bg1"/>
                </a:solidFill>
              </a:defRPr>
            </a:lvl1pPr>
          </a:lstStyle>
          <a:p>
            <a:fld id="{F7F63334-C34C-D741-A2E7-2929BEDA42DE}" type="datetimeFigureOut">
              <a:rPr lang="en-US" smtClean="0"/>
              <a:pPr/>
              <a:t>9/10/2020</a:t>
            </a:fld>
            <a:endParaRPr lang="en-US" dirty="0"/>
          </a:p>
        </p:txBody>
      </p:sp>
      <p:pic>
        <p:nvPicPr>
          <p:cNvPr id="5" name="Picture 4" descr="Foote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989321"/>
            <a:ext cx="12192000" cy="868679"/>
          </a:xfrm>
          <a:prstGeom prst="rect">
            <a:avLst/>
          </a:prstGeom>
        </p:spPr>
      </p:pic>
      <p:sp>
        <p:nvSpPr>
          <p:cNvPr id="6" name="Slide Number Placeholder 5"/>
          <p:cNvSpPr>
            <a:spLocks noGrp="1"/>
          </p:cNvSpPr>
          <p:nvPr>
            <p:ph type="sldNum" sz="quarter" idx="4"/>
          </p:nvPr>
        </p:nvSpPr>
        <p:spPr>
          <a:xfrm>
            <a:off x="7416632" y="6416674"/>
            <a:ext cx="4165829" cy="366118"/>
          </a:xfrm>
          <a:prstGeom prst="rect">
            <a:avLst/>
          </a:prstGeom>
        </p:spPr>
        <p:txBody>
          <a:bodyPr vert="horz" lIns="57598" tIns="28799" rIns="57598" bIns="28799" rtlCol="0" anchor="ctr"/>
          <a:lstStyle>
            <a:lvl1pPr algn="r">
              <a:defRPr sz="800">
                <a:solidFill>
                  <a:schemeClr val="bg1"/>
                </a:solidFill>
              </a:defRPr>
            </a:lvl1pPr>
          </a:lstStyle>
          <a:p>
            <a:fld id="{5B3834E9-7846-7546-B107-006E5894E7E8}" type="slidenum">
              <a:rPr lang="en-US" smtClean="0"/>
              <a:pPr/>
              <a:t>‹#›</a:t>
            </a:fld>
            <a:endParaRPr lang="en-US" dirty="0"/>
          </a:p>
        </p:txBody>
      </p:sp>
      <p:sp>
        <p:nvSpPr>
          <p:cNvPr id="2" name="Title Placeholder 1"/>
          <p:cNvSpPr>
            <a:spLocks noGrp="1"/>
          </p:cNvSpPr>
          <p:nvPr>
            <p:ph type="title"/>
          </p:nvPr>
        </p:nvSpPr>
        <p:spPr>
          <a:xfrm>
            <a:off x="609542" y="764703"/>
            <a:ext cx="10972919" cy="792089"/>
          </a:xfrm>
          <a:prstGeom prst="rect">
            <a:avLst/>
          </a:prstGeom>
        </p:spPr>
        <p:txBody>
          <a:bodyPr vert="horz" lIns="57598" tIns="28799" rIns="57598" bIns="2879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42" y="1700808"/>
            <a:ext cx="10972919" cy="4424958"/>
          </a:xfrm>
          <a:prstGeom prst="rect">
            <a:avLst/>
          </a:prstGeom>
        </p:spPr>
        <p:txBody>
          <a:bodyPr vert="horz" lIns="57598" tIns="28799" rIns="57598" bIns="28799"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5999373"/>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4" r:id="rId3"/>
    <p:sldLayoutId id="2147483697" r:id="rId4"/>
    <p:sldLayoutId id="2147483699" r:id="rId5"/>
    <p:sldLayoutId id="2147483700" r:id="rId6"/>
    <p:sldLayoutId id="2147483701" r:id="rId7"/>
  </p:sldLayoutIdLst>
  <p:timing>
    <p:tnLst>
      <p:par>
        <p:cTn id="1" dur="indefinite" restart="never" nodeType="tmRoot"/>
      </p:par>
    </p:tnLst>
  </p:timing>
  <p:txStyles>
    <p:titleStyle>
      <a:lvl1pPr algn="l" defTabSz="287990" rtl="0" eaLnBrk="1" latinLnBrk="0" hangingPunct="1">
        <a:spcBef>
          <a:spcPct val="0"/>
        </a:spcBef>
        <a:buNone/>
        <a:defRPr sz="2800" kern="1200">
          <a:solidFill>
            <a:schemeClr val="tx2"/>
          </a:solidFill>
          <a:latin typeface="+mj-lt"/>
          <a:ea typeface="+mj-ea"/>
          <a:cs typeface="+mj-cs"/>
        </a:defRPr>
      </a:lvl1pPr>
    </p:titleStyle>
    <p:bodyStyle>
      <a:lvl1pPr marL="215993" indent="-215993" algn="l" defTabSz="287990" rtl="0" eaLnBrk="1" latinLnBrk="0" hangingPunct="1">
        <a:spcBef>
          <a:spcPct val="20000"/>
        </a:spcBef>
        <a:buFont typeface="Arial"/>
        <a:buChar char="•"/>
        <a:defRPr sz="2000" kern="1200">
          <a:solidFill>
            <a:schemeClr val="tx2"/>
          </a:solidFill>
          <a:latin typeface="+mn-lt"/>
          <a:ea typeface="+mn-ea"/>
          <a:cs typeface="+mn-cs"/>
        </a:defRPr>
      </a:lvl1pPr>
      <a:lvl2pPr marL="467984" indent="-179994" algn="l" defTabSz="287990" rtl="0" eaLnBrk="1" latinLnBrk="0" hangingPunct="1">
        <a:spcBef>
          <a:spcPct val="20000"/>
        </a:spcBef>
        <a:buFont typeface="Arial"/>
        <a:buChar char="–"/>
        <a:defRPr sz="1800" kern="1200">
          <a:solidFill>
            <a:schemeClr val="tx2"/>
          </a:solidFill>
          <a:latin typeface="+mn-lt"/>
          <a:ea typeface="+mn-ea"/>
          <a:cs typeface="+mn-cs"/>
        </a:defRPr>
      </a:lvl2pPr>
      <a:lvl3pPr marL="719976" indent="-143995" algn="l" defTabSz="287990" rtl="0" eaLnBrk="1" latinLnBrk="0" hangingPunct="1">
        <a:spcBef>
          <a:spcPct val="20000"/>
        </a:spcBef>
        <a:buFont typeface="Arial"/>
        <a:buChar char="•"/>
        <a:defRPr sz="1500" kern="1200">
          <a:solidFill>
            <a:schemeClr val="tx2"/>
          </a:solidFill>
          <a:latin typeface="+mn-lt"/>
          <a:ea typeface="+mn-ea"/>
          <a:cs typeface="+mn-cs"/>
        </a:defRPr>
      </a:lvl3pPr>
      <a:lvl4pPr marL="1007966" indent="-143995" algn="l" defTabSz="287990" rtl="0" eaLnBrk="1" latinLnBrk="0" hangingPunct="1">
        <a:spcBef>
          <a:spcPct val="20000"/>
        </a:spcBef>
        <a:buFont typeface="Arial"/>
        <a:buChar char="–"/>
        <a:defRPr sz="1300" kern="1200">
          <a:solidFill>
            <a:schemeClr val="tx2"/>
          </a:solidFill>
          <a:latin typeface="+mn-lt"/>
          <a:ea typeface="+mn-ea"/>
          <a:cs typeface="+mn-cs"/>
        </a:defRPr>
      </a:lvl4pPr>
      <a:lvl5pPr marL="1295956" indent="-143995" algn="l" defTabSz="287990" rtl="0" eaLnBrk="1" latinLnBrk="0" hangingPunct="1">
        <a:spcBef>
          <a:spcPct val="20000"/>
        </a:spcBef>
        <a:buFont typeface="Arial"/>
        <a:buChar char="»"/>
        <a:defRPr sz="1300" kern="1200">
          <a:solidFill>
            <a:schemeClr val="tx2"/>
          </a:solidFill>
          <a:latin typeface="+mn-lt"/>
          <a:ea typeface="+mn-ea"/>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hyperlink" Target="mailto:HVRR@infrastructure.gov.au"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24" y="3993085"/>
            <a:ext cx="10363377" cy="2388243"/>
          </a:xfrm>
        </p:spPr>
        <p:txBody>
          <a:bodyPr/>
          <a:lstStyle/>
          <a:p>
            <a:r>
              <a:rPr lang="en-US" dirty="0" smtClean="0"/>
              <a:t>The why, what and when of heavy vehicle road reform</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solidFill>
                  <a:schemeClr val="tx1"/>
                </a:solidFill>
              </a:rPr>
              <a:t>www.infrastructure.gov.au/roads/heavy</a:t>
            </a:r>
            <a:r>
              <a:rPr lang="en-US" dirty="0">
                <a:solidFill>
                  <a:schemeClr val="tx1"/>
                </a:solidFill>
              </a:rPr>
              <a:t>/</a:t>
            </a:r>
            <a:endParaRPr lang="en-AU" dirty="0">
              <a:solidFill>
                <a:schemeClr val="tx1"/>
              </a:solidFill>
            </a:endParaRPr>
          </a:p>
        </p:txBody>
      </p:sp>
      <p:sp>
        <p:nvSpPr>
          <p:cNvPr id="3" name="Text Placeholder 2"/>
          <p:cNvSpPr>
            <a:spLocks noGrp="1"/>
          </p:cNvSpPr>
          <p:nvPr>
            <p:ph type="body" idx="1"/>
          </p:nvPr>
        </p:nvSpPr>
        <p:spPr>
          <a:xfrm>
            <a:off x="963124" y="2492896"/>
            <a:ext cx="10363377" cy="1500188"/>
          </a:xfrm>
        </p:spPr>
        <p:txBody>
          <a:bodyPr>
            <a:normAutofit fontScale="77500" lnSpcReduction="20000"/>
          </a:bodyPr>
          <a:lstStyle/>
          <a:p>
            <a:r>
              <a:rPr lang="en-US" sz="4800" b="1" dirty="0" smtClean="0"/>
              <a:t>Overview of proposed changes to how heavy vehicle charges are set and invested</a:t>
            </a:r>
            <a:endParaRPr lang="en-AU" sz="4800" b="1" dirty="0"/>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13087609"/>
      </p:ext>
    </p:extLst>
  </p:cSld>
  <p:clrMapOvr>
    <a:masterClrMapping/>
  </p:clrMapOvr>
  <mc:AlternateContent xmlns:mc="http://schemas.openxmlformats.org/markup-compatibility/2006" xmlns:p14="http://schemas.microsoft.com/office/powerpoint/2010/main">
    <mc:Choice Requires="p14">
      <p:transition spd="slow" p14:dur="2000" advTm="21801"/>
    </mc:Choice>
    <mc:Fallback xmlns="">
      <p:transition spd="slow" advTm="21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heavy vehicle charging and investment system</a:t>
            </a:r>
            <a:endParaRPr lang="en-AU" dirty="0"/>
          </a:p>
        </p:txBody>
      </p:sp>
      <p:sp>
        <p:nvSpPr>
          <p:cNvPr id="3" name="Content Placeholder 2"/>
          <p:cNvSpPr>
            <a:spLocks noGrp="1"/>
          </p:cNvSpPr>
          <p:nvPr>
            <p:ph idx="1"/>
          </p:nvPr>
        </p:nvSpPr>
        <p:spPr/>
        <p:txBody>
          <a:bodyPr>
            <a:normAutofit/>
          </a:bodyPr>
          <a:lstStyle/>
          <a:p>
            <a:r>
              <a:rPr lang="en-AU" dirty="0" smtClean="0"/>
              <a:t>Put in place in 1990s</a:t>
            </a:r>
          </a:p>
          <a:p>
            <a:endParaRPr lang="en-AU" dirty="0" smtClean="0"/>
          </a:p>
          <a:p>
            <a:r>
              <a:rPr lang="en-AU" dirty="0" smtClean="0"/>
              <a:t>Does not have national service level standards framework</a:t>
            </a:r>
          </a:p>
          <a:p>
            <a:endParaRPr lang="en-AU" dirty="0" smtClean="0"/>
          </a:p>
          <a:p>
            <a:r>
              <a:rPr lang="en-AU" dirty="0"/>
              <a:t>Heavy vehicle charges are </a:t>
            </a:r>
            <a:r>
              <a:rPr lang="en-AU" dirty="0" smtClean="0"/>
              <a:t>potentially volatile</a:t>
            </a:r>
          </a:p>
          <a:p>
            <a:endParaRPr lang="en-AU" dirty="0"/>
          </a:p>
          <a:p>
            <a:r>
              <a:rPr lang="en-AU" dirty="0" smtClean="0"/>
              <a:t>Revenue raised from heavy vehicles not directly linked to expenditure on roads</a:t>
            </a:r>
          </a:p>
          <a:p>
            <a:endParaRPr lang="en-AU" dirty="0" smtClean="0"/>
          </a:p>
          <a:p>
            <a:endParaRPr lang="en-AU" dirty="0"/>
          </a:p>
          <a:p>
            <a:endParaRPr lang="en-AU" dirty="0" smtClean="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05767914"/>
      </p:ext>
    </p:extLst>
  </p:cSld>
  <p:clrMapOvr>
    <a:masterClrMapping/>
  </p:clrMapOvr>
  <mc:AlternateContent xmlns:mc="http://schemas.openxmlformats.org/markup-compatibility/2006" xmlns:p14="http://schemas.microsoft.com/office/powerpoint/2010/main">
    <mc:Choice Requires="p14">
      <p:transition spd="slow" p14:dur="2000" advTm="54886"/>
    </mc:Choice>
    <mc:Fallback xmlns="">
      <p:transition spd="slow" advTm="54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of reform</a:t>
            </a:r>
            <a:endParaRPr lang="en-AU" dirty="0"/>
          </a:p>
        </p:txBody>
      </p:sp>
      <p:sp>
        <p:nvSpPr>
          <p:cNvPr id="3" name="Content Placeholder 2"/>
          <p:cNvSpPr>
            <a:spLocks noGrp="1"/>
          </p:cNvSpPr>
          <p:nvPr>
            <p:ph idx="1"/>
          </p:nvPr>
        </p:nvSpPr>
        <p:spPr/>
        <p:txBody>
          <a:bodyPr/>
          <a:lstStyle/>
          <a:p>
            <a:r>
              <a:rPr lang="en-AU" dirty="0" smtClean="0"/>
              <a:t>Better links between heavy vehicle charges and road expenditure</a:t>
            </a:r>
          </a:p>
          <a:p>
            <a:endParaRPr lang="en-AU" dirty="0"/>
          </a:p>
          <a:p>
            <a:r>
              <a:rPr lang="en-AU" dirty="0" smtClean="0"/>
              <a:t>Productivity benefits</a:t>
            </a:r>
          </a:p>
          <a:p>
            <a:endParaRPr lang="en-AU" dirty="0"/>
          </a:p>
          <a:p>
            <a:r>
              <a:rPr lang="en-AU" dirty="0" smtClean="0"/>
              <a:t>A system better able to deal with future developments</a:t>
            </a:r>
            <a:endParaRPr lang="en-AU" dirty="0"/>
          </a:p>
          <a:p>
            <a:endParaRPr lang="en-AU" dirty="0"/>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10786216"/>
      </p:ext>
    </p:extLst>
  </p:cSld>
  <p:clrMapOvr>
    <a:masterClrMapping/>
  </p:clrMapOvr>
  <mc:AlternateContent xmlns:mc="http://schemas.openxmlformats.org/markup-compatibility/2006" xmlns:p14="http://schemas.microsoft.com/office/powerpoint/2010/main">
    <mc:Choice Requires="p14">
      <p:transition spd="slow" p14:dur="2000" advTm="58932"/>
    </mc:Choice>
    <mc:Fallback xmlns="">
      <p:transition spd="slow" advTm="58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elements to reform</a:t>
            </a:r>
            <a:endParaRPr lang="en-AU" dirty="0"/>
          </a:p>
        </p:txBody>
      </p:sp>
      <p:grpSp>
        <p:nvGrpSpPr>
          <p:cNvPr id="5" name="Group 4"/>
          <p:cNvGrpSpPr/>
          <p:nvPr/>
        </p:nvGrpSpPr>
        <p:grpSpPr>
          <a:xfrm>
            <a:off x="5231904" y="286936"/>
            <a:ext cx="6350557" cy="6307335"/>
            <a:chOff x="2027357" y="711135"/>
            <a:chExt cx="5405384" cy="5502828"/>
          </a:xfrm>
        </p:grpSpPr>
        <p:grpSp>
          <p:nvGrpSpPr>
            <p:cNvPr id="6" name="Group 5"/>
            <p:cNvGrpSpPr/>
            <p:nvPr/>
          </p:nvGrpSpPr>
          <p:grpSpPr>
            <a:xfrm>
              <a:off x="2027357" y="711135"/>
              <a:ext cx="5405384" cy="5502828"/>
              <a:chOff x="2027356" y="711136"/>
              <a:chExt cx="5405383" cy="5502831"/>
            </a:xfrm>
          </p:grpSpPr>
          <p:grpSp>
            <p:nvGrpSpPr>
              <p:cNvPr id="8" name="Group 7"/>
              <p:cNvGrpSpPr/>
              <p:nvPr/>
            </p:nvGrpSpPr>
            <p:grpSpPr>
              <a:xfrm>
                <a:off x="2027356" y="711136"/>
                <a:ext cx="5405383" cy="5273068"/>
                <a:chOff x="1966970" y="719762"/>
                <a:chExt cx="5405383" cy="5273068"/>
              </a:xfrm>
            </p:grpSpPr>
            <p:sp>
              <p:nvSpPr>
                <p:cNvPr id="34" name="Circular Arrow 33"/>
                <p:cNvSpPr/>
                <p:nvPr/>
              </p:nvSpPr>
              <p:spPr>
                <a:xfrm rot="20570578">
                  <a:off x="2302018" y="719762"/>
                  <a:ext cx="5070335" cy="4739206"/>
                </a:xfrm>
                <a:prstGeom prst="circularArrow">
                  <a:avLst>
                    <a:gd name="adj1" fmla="val 5202"/>
                    <a:gd name="adj2" fmla="val 889432"/>
                    <a:gd name="adj3" fmla="val 21292825"/>
                    <a:gd name="adj4" fmla="val 17359487"/>
                    <a:gd name="adj5" fmla="val 6068"/>
                  </a:avLst>
                </a:prstGeom>
                <a:solidFill>
                  <a:srgbClr val="0033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ircular Arrow 34"/>
                <p:cNvSpPr/>
                <p:nvPr/>
              </p:nvSpPr>
              <p:spPr>
                <a:xfrm rot="11866598">
                  <a:off x="1966970" y="865169"/>
                  <a:ext cx="5064665" cy="5127661"/>
                </a:xfrm>
                <a:prstGeom prst="circularArrow">
                  <a:avLst>
                    <a:gd name="adj1" fmla="val 5202"/>
                    <a:gd name="adj2" fmla="val 889432"/>
                    <a:gd name="adj3" fmla="val 21292825"/>
                    <a:gd name="adj4" fmla="val 17073972"/>
                    <a:gd name="adj5" fmla="val 6068"/>
                  </a:avLst>
                </a:prstGeom>
                <a:solidFill>
                  <a:srgbClr val="54823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9" name="Group 8"/>
              <p:cNvGrpSpPr/>
              <p:nvPr/>
            </p:nvGrpSpPr>
            <p:grpSpPr>
              <a:xfrm>
                <a:off x="2271833" y="740251"/>
                <a:ext cx="5151958" cy="5473716"/>
                <a:chOff x="2211447" y="748877"/>
                <a:chExt cx="5151958" cy="5473716"/>
              </a:xfrm>
            </p:grpSpPr>
            <p:grpSp>
              <p:nvGrpSpPr>
                <p:cNvPr id="10" name="Group 9"/>
                <p:cNvGrpSpPr/>
                <p:nvPr/>
              </p:nvGrpSpPr>
              <p:grpSpPr>
                <a:xfrm>
                  <a:off x="2642494" y="1210134"/>
                  <a:ext cx="4201531" cy="4307508"/>
                  <a:chOff x="2642494" y="1210134"/>
                  <a:chExt cx="4201531" cy="4307508"/>
                </a:xfrm>
              </p:grpSpPr>
              <p:sp>
                <p:nvSpPr>
                  <p:cNvPr id="30" name="Freeform 29"/>
                  <p:cNvSpPr>
                    <a:spLocks noChangeAspect="1"/>
                  </p:cNvSpPr>
                  <p:nvPr/>
                </p:nvSpPr>
                <p:spPr bwMode="auto">
                  <a:xfrm>
                    <a:off x="4502348" y="1210134"/>
                    <a:ext cx="2229860" cy="2127534"/>
                  </a:xfrm>
                  <a:custGeom>
                    <a:avLst/>
                    <a:gdLst>
                      <a:gd name="T0" fmla="*/ 2419350 w 1524"/>
                      <a:gd name="T1" fmla="*/ 1762125 h 1568"/>
                      <a:gd name="T2" fmla="*/ 2349500 w 1524"/>
                      <a:gd name="T3" fmla="*/ 1574800 h 1568"/>
                      <a:gd name="T4" fmla="*/ 2266950 w 1524"/>
                      <a:gd name="T5" fmla="*/ 1393825 h 1568"/>
                      <a:gd name="T6" fmla="*/ 2171700 w 1524"/>
                      <a:gd name="T7" fmla="*/ 1219200 h 1568"/>
                      <a:gd name="T8" fmla="*/ 2060575 w 1524"/>
                      <a:gd name="T9" fmla="*/ 1057275 h 1568"/>
                      <a:gd name="T10" fmla="*/ 1939925 w 1524"/>
                      <a:gd name="T11" fmla="*/ 901700 h 1568"/>
                      <a:gd name="T12" fmla="*/ 1806575 w 1524"/>
                      <a:gd name="T13" fmla="*/ 755650 h 1568"/>
                      <a:gd name="T14" fmla="*/ 1663700 w 1524"/>
                      <a:gd name="T15" fmla="*/ 622300 h 1568"/>
                      <a:gd name="T16" fmla="*/ 1511300 w 1524"/>
                      <a:gd name="T17" fmla="*/ 498475 h 1568"/>
                      <a:gd name="T18" fmla="*/ 1349375 w 1524"/>
                      <a:gd name="T19" fmla="*/ 387350 h 1568"/>
                      <a:gd name="T20" fmla="*/ 1177925 w 1524"/>
                      <a:gd name="T21" fmla="*/ 288925 h 1568"/>
                      <a:gd name="T22" fmla="*/ 996950 w 1524"/>
                      <a:gd name="T23" fmla="*/ 203200 h 1568"/>
                      <a:gd name="T24" fmla="*/ 809625 w 1524"/>
                      <a:gd name="T25" fmla="*/ 133350 h 1568"/>
                      <a:gd name="T26" fmla="*/ 615950 w 1524"/>
                      <a:gd name="T27" fmla="*/ 76200 h 1568"/>
                      <a:gd name="T28" fmla="*/ 415925 w 1524"/>
                      <a:gd name="T29" fmla="*/ 34925 h 1568"/>
                      <a:gd name="T30" fmla="*/ 209550 w 1524"/>
                      <a:gd name="T31" fmla="*/ 9525 h 1568"/>
                      <a:gd name="T32" fmla="*/ 0 w 1524"/>
                      <a:gd name="T33" fmla="*/ 0 h 1568"/>
                      <a:gd name="T34" fmla="*/ 596900 w 1524"/>
                      <a:gd name="T35" fmla="*/ 508000 h 1568"/>
                      <a:gd name="T36" fmla="*/ 0 w 1524"/>
                      <a:gd name="T37" fmla="*/ 1016000 h 1568"/>
                      <a:gd name="T38" fmla="*/ 0 w 1524"/>
                      <a:gd name="T39" fmla="*/ 1016000 h 1568"/>
                      <a:gd name="T40" fmla="*/ 127000 w 1524"/>
                      <a:gd name="T41" fmla="*/ 1022350 h 1568"/>
                      <a:gd name="T42" fmla="*/ 250825 w 1524"/>
                      <a:gd name="T43" fmla="*/ 1038225 h 1568"/>
                      <a:gd name="T44" fmla="*/ 371475 w 1524"/>
                      <a:gd name="T45" fmla="*/ 1060450 h 1568"/>
                      <a:gd name="T46" fmla="*/ 485775 w 1524"/>
                      <a:gd name="T47" fmla="*/ 1095375 h 1568"/>
                      <a:gd name="T48" fmla="*/ 600075 w 1524"/>
                      <a:gd name="T49" fmla="*/ 1139825 h 1568"/>
                      <a:gd name="T50" fmla="*/ 708025 w 1524"/>
                      <a:gd name="T51" fmla="*/ 1190625 h 1568"/>
                      <a:gd name="T52" fmla="*/ 809625 w 1524"/>
                      <a:gd name="T53" fmla="*/ 1250950 h 1568"/>
                      <a:gd name="T54" fmla="*/ 908050 w 1524"/>
                      <a:gd name="T55" fmla="*/ 1317625 h 1568"/>
                      <a:gd name="T56" fmla="*/ 1000125 w 1524"/>
                      <a:gd name="T57" fmla="*/ 1390650 h 1568"/>
                      <a:gd name="T58" fmla="*/ 1085850 w 1524"/>
                      <a:gd name="T59" fmla="*/ 1470025 h 1568"/>
                      <a:gd name="T60" fmla="*/ 1165225 w 1524"/>
                      <a:gd name="T61" fmla="*/ 1558925 h 1568"/>
                      <a:gd name="T62" fmla="*/ 1238250 w 1524"/>
                      <a:gd name="T63" fmla="*/ 1651000 h 1568"/>
                      <a:gd name="T64" fmla="*/ 1304925 w 1524"/>
                      <a:gd name="T65" fmla="*/ 1749425 h 1568"/>
                      <a:gd name="T66" fmla="*/ 1362075 w 1524"/>
                      <a:gd name="T67" fmla="*/ 1854200 h 1568"/>
                      <a:gd name="T68" fmla="*/ 1409700 w 1524"/>
                      <a:gd name="T69" fmla="*/ 1965325 h 1568"/>
                      <a:gd name="T70" fmla="*/ 1450975 w 1524"/>
                      <a:gd name="T71" fmla="*/ 2076450 h 1568"/>
                      <a:gd name="T72" fmla="*/ 2120900 w 1524"/>
                      <a:gd name="T73" fmla="*/ 2489200 h 1568"/>
                      <a:gd name="T74" fmla="*/ 2419350 w 1524"/>
                      <a:gd name="T75" fmla="*/ 1762125 h 15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4" h="1568">
                        <a:moveTo>
                          <a:pt x="1524" y="1110"/>
                        </a:moveTo>
                        <a:lnTo>
                          <a:pt x="1524" y="1110"/>
                        </a:lnTo>
                        <a:lnTo>
                          <a:pt x="1504" y="1050"/>
                        </a:lnTo>
                        <a:lnTo>
                          <a:pt x="1480" y="992"/>
                        </a:lnTo>
                        <a:lnTo>
                          <a:pt x="1456" y="934"/>
                        </a:lnTo>
                        <a:lnTo>
                          <a:pt x="1428" y="878"/>
                        </a:lnTo>
                        <a:lnTo>
                          <a:pt x="1398" y="822"/>
                        </a:lnTo>
                        <a:lnTo>
                          <a:pt x="1368" y="768"/>
                        </a:lnTo>
                        <a:lnTo>
                          <a:pt x="1334" y="716"/>
                        </a:lnTo>
                        <a:lnTo>
                          <a:pt x="1298" y="666"/>
                        </a:lnTo>
                        <a:lnTo>
                          <a:pt x="1262" y="616"/>
                        </a:lnTo>
                        <a:lnTo>
                          <a:pt x="1222" y="568"/>
                        </a:lnTo>
                        <a:lnTo>
                          <a:pt x="1182" y="522"/>
                        </a:lnTo>
                        <a:lnTo>
                          <a:pt x="1138" y="476"/>
                        </a:lnTo>
                        <a:lnTo>
                          <a:pt x="1094" y="432"/>
                        </a:lnTo>
                        <a:lnTo>
                          <a:pt x="1048" y="392"/>
                        </a:lnTo>
                        <a:lnTo>
                          <a:pt x="1000" y="352"/>
                        </a:lnTo>
                        <a:lnTo>
                          <a:pt x="952" y="314"/>
                        </a:lnTo>
                        <a:lnTo>
                          <a:pt x="902" y="278"/>
                        </a:lnTo>
                        <a:lnTo>
                          <a:pt x="850" y="244"/>
                        </a:lnTo>
                        <a:lnTo>
                          <a:pt x="796" y="212"/>
                        </a:lnTo>
                        <a:lnTo>
                          <a:pt x="742" y="182"/>
                        </a:lnTo>
                        <a:lnTo>
                          <a:pt x="686" y="154"/>
                        </a:lnTo>
                        <a:lnTo>
                          <a:pt x="628" y="128"/>
                        </a:lnTo>
                        <a:lnTo>
                          <a:pt x="570" y="104"/>
                        </a:lnTo>
                        <a:lnTo>
                          <a:pt x="510" y="84"/>
                        </a:lnTo>
                        <a:lnTo>
                          <a:pt x="450" y="64"/>
                        </a:lnTo>
                        <a:lnTo>
                          <a:pt x="388" y="48"/>
                        </a:lnTo>
                        <a:lnTo>
                          <a:pt x="326" y="34"/>
                        </a:lnTo>
                        <a:lnTo>
                          <a:pt x="262" y="22"/>
                        </a:lnTo>
                        <a:lnTo>
                          <a:pt x="198" y="12"/>
                        </a:lnTo>
                        <a:lnTo>
                          <a:pt x="132" y="6"/>
                        </a:lnTo>
                        <a:lnTo>
                          <a:pt x="66" y="2"/>
                        </a:lnTo>
                        <a:lnTo>
                          <a:pt x="0" y="0"/>
                        </a:lnTo>
                        <a:lnTo>
                          <a:pt x="376" y="320"/>
                        </a:lnTo>
                        <a:lnTo>
                          <a:pt x="188" y="480"/>
                        </a:lnTo>
                        <a:lnTo>
                          <a:pt x="0" y="640"/>
                        </a:lnTo>
                        <a:lnTo>
                          <a:pt x="40" y="642"/>
                        </a:lnTo>
                        <a:lnTo>
                          <a:pt x="80" y="644"/>
                        </a:lnTo>
                        <a:lnTo>
                          <a:pt x="118" y="648"/>
                        </a:lnTo>
                        <a:lnTo>
                          <a:pt x="158" y="654"/>
                        </a:lnTo>
                        <a:lnTo>
                          <a:pt x="196" y="660"/>
                        </a:lnTo>
                        <a:lnTo>
                          <a:pt x="234" y="668"/>
                        </a:lnTo>
                        <a:lnTo>
                          <a:pt x="270" y="678"/>
                        </a:lnTo>
                        <a:lnTo>
                          <a:pt x="306" y="690"/>
                        </a:lnTo>
                        <a:lnTo>
                          <a:pt x="342" y="704"/>
                        </a:lnTo>
                        <a:lnTo>
                          <a:pt x="378" y="718"/>
                        </a:lnTo>
                        <a:lnTo>
                          <a:pt x="412" y="732"/>
                        </a:lnTo>
                        <a:lnTo>
                          <a:pt x="446" y="750"/>
                        </a:lnTo>
                        <a:lnTo>
                          <a:pt x="478" y="768"/>
                        </a:lnTo>
                        <a:lnTo>
                          <a:pt x="510" y="788"/>
                        </a:lnTo>
                        <a:lnTo>
                          <a:pt x="542" y="808"/>
                        </a:lnTo>
                        <a:lnTo>
                          <a:pt x="572" y="830"/>
                        </a:lnTo>
                        <a:lnTo>
                          <a:pt x="602" y="852"/>
                        </a:lnTo>
                        <a:lnTo>
                          <a:pt x="630" y="876"/>
                        </a:lnTo>
                        <a:lnTo>
                          <a:pt x="658" y="900"/>
                        </a:lnTo>
                        <a:lnTo>
                          <a:pt x="684" y="926"/>
                        </a:lnTo>
                        <a:lnTo>
                          <a:pt x="710" y="954"/>
                        </a:lnTo>
                        <a:lnTo>
                          <a:pt x="734" y="982"/>
                        </a:lnTo>
                        <a:lnTo>
                          <a:pt x="758" y="1010"/>
                        </a:lnTo>
                        <a:lnTo>
                          <a:pt x="780" y="1040"/>
                        </a:lnTo>
                        <a:lnTo>
                          <a:pt x="802" y="1072"/>
                        </a:lnTo>
                        <a:lnTo>
                          <a:pt x="822" y="1102"/>
                        </a:lnTo>
                        <a:lnTo>
                          <a:pt x="840" y="1136"/>
                        </a:lnTo>
                        <a:lnTo>
                          <a:pt x="858" y="1168"/>
                        </a:lnTo>
                        <a:lnTo>
                          <a:pt x="874" y="1202"/>
                        </a:lnTo>
                        <a:lnTo>
                          <a:pt x="888" y="1238"/>
                        </a:lnTo>
                        <a:lnTo>
                          <a:pt x="902" y="1272"/>
                        </a:lnTo>
                        <a:lnTo>
                          <a:pt x="914" y="1308"/>
                        </a:lnTo>
                        <a:lnTo>
                          <a:pt x="1126" y="1438"/>
                        </a:lnTo>
                        <a:lnTo>
                          <a:pt x="1336" y="1568"/>
                        </a:lnTo>
                        <a:lnTo>
                          <a:pt x="1430" y="1338"/>
                        </a:lnTo>
                        <a:lnTo>
                          <a:pt x="1524" y="1110"/>
                        </a:lnTo>
                        <a:close/>
                      </a:path>
                    </a:pathLst>
                  </a:custGeom>
                  <a:solidFill>
                    <a:srgbClr val="0033CC"/>
                  </a:solidFill>
                  <a:ln w="12700" cmpd="sng">
                    <a:solidFill>
                      <a:sysClr val="window" lastClr="FFFFFF"/>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40080" fontAlgn="auto">
                      <a:spcBef>
                        <a:spcPts val="0"/>
                      </a:spcBef>
                      <a:spcAft>
                        <a:spcPts val="0"/>
                      </a:spcAft>
                      <a:defRPr/>
                    </a:pPr>
                    <a:endParaRPr lang="en-GB" sz="2520">
                      <a:solidFill>
                        <a:sysClr val="windowText" lastClr="000000"/>
                      </a:solidFill>
                      <a:latin typeface="Calibri" panose="020F0502020204030204"/>
                    </a:endParaRPr>
                  </a:p>
                </p:txBody>
              </p:sp>
              <p:sp>
                <p:nvSpPr>
                  <p:cNvPr id="31" name="Freeform 30"/>
                  <p:cNvSpPr>
                    <a:spLocks noChangeAspect="1"/>
                  </p:cNvSpPr>
                  <p:nvPr/>
                </p:nvSpPr>
                <p:spPr bwMode="auto">
                  <a:xfrm>
                    <a:off x="3305524" y="4333116"/>
                    <a:ext cx="2705087" cy="1184526"/>
                  </a:xfrm>
                  <a:custGeom>
                    <a:avLst/>
                    <a:gdLst>
                      <a:gd name="T0" fmla="*/ 184150 w 2002"/>
                      <a:gd name="T1" fmla="*/ 822325 h 828"/>
                      <a:gd name="T2" fmla="*/ 352425 w 2002"/>
                      <a:gd name="T3" fmla="*/ 936625 h 828"/>
                      <a:gd name="T4" fmla="*/ 527050 w 2002"/>
                      <a:gd name="T5" fmla="*/ 1031875 h 828"/>
                      <a:gd name="T6" fmla="*/ 704850 w 2002"/>
                      <a:gd name="T7" fmla="*/ 1117600 h 828"/>
                      <a:gd name="T8" fmla="*/ 889000 w 2002"/>
                      <a:gd name="T9" fmla="*/ 1184275 h 828"/>
                      <a:gd name="T10" fmla="*/ 1079500 w 2002"/>
                      <a:gd name="T11" fmla="*/ 1241425 h 828"/>
                      <a:gd name="T12" fmla="*/ 1273175 w 2002"/>
                      <a:gd name="T13" fmla="*/ 1279525 h 828"/>
                      <a:gd name="T14" fmla="*/ 1466850 w 2002"/>
                      <a:gd name="T15" fmla="*/ 1304925 h 828"/>
                      <a:gd name="T16" fmla="*/ 1663700 w 2002"/>
                      <a:gd name="T17" fmla="*/ 1314450 h 828"/>
                      <a:gd name="T18" fmla="*/ 1860550 w 2002"/>
                      <a:gd name="T19" fmla="*/ 1308100 h 828"/>
                      <a:gd name="T20" fmla="*/ 2057400 w 2002"/>
                      <a:gd name="T21" fmla="*/ 1285875 h 828"/>
                      <a:gd name="T22" fmla="*/ 2254250 w 2002"/>
                      <a:gd name="T23" fmla="*/ 1250950 h 828"/>
                      <a:gd name="T24" fmla="*/ 2444750 w 2002"/>
                      <a:gd name="T25" fmla="*/ 1196975 h 828"/>
                      <a:gd name="T26" fmla="*/ 2635250 w 2002"/>
                      <a:gd name="T27" fmla="*/ 1130300 h 828"/>
                      <a:gd name="T28" fmla="*/ 2822575 w 2002"/>
                      <a:gd name="T29" fmla="*/ 1044575 h 828"/>
                      <a:gd name="T30" fmla="*/ 3003550 w 2002"/>
                      <a:gd name="T31" fmla="*/ 942975 h 828"/>
                      <a:gd name="T32" fmla="*/ 3178175 w 2002"/>
                      <a:gd name="T33" fmla="*/ 828675 h 828"/>
                      <a:gd name="T34" fmla="*/ 2397125 w 2002"/>
                      <a:gd name="T35" fmla="*/ 768350 h 828"/>
                      <a:gd name="T36" fmla="*/ 2581275 w 2002"/>
                      <a:gd name="T37" fmla="*/ 6350 h 828"/>
                      <a:gd name="T38" fmla="*/ 2581275 w 2002"/>
                      <a:gd name="T39" fmla="*/ 6350 h 828"/>
                      <a:gd name="T40" fmla="*/ 2476500 w 2002"/>
                      <a:gd name="T41" fmla="*/ 76200 h 828"/>
                      <a:gd name="T42" fmla="*/ 2368550 w 2002"/>
                      <a:gd name="T43" fmla="*/ 136525 h 828"/>
                      <a:gd name="T44" fmla="*/ 2254250 w 2002"/>
                      <a:gd name="T45" fmla="*/ 187325 h 828"/>
                      <a:gd name="T46" fmla="*/ 2139950 w 2002"/>
                      <a:gd name="T47" fmla="*/ 228600 h 828"/>
                      <a:gd name="T48" fmla="*/ 2025650 w 2002"/>
                      <a:gd name="T49" fmla="*/ 260350 h 828"/>
                      <a:gd name="T50" fmla="*/ 1908175 w 2002"/>
                      <a:gd name="T51" fmla="*/ 282575 h 828"/>
                      <a:gd name="T52" fmla="*/ 1787525 w 2002"/>
                      <a:gd name="T53" fmla="*/ 292100 h 828"/>
                      <a:gd name="T54" fmla="*/ 1670050 w 2002"/>
                      <a:gd name="T55" fmla="*/ 298450 h 828"/>
                      <a:gd name="T56" fmla="*/ 1552575 w 2002"/>
                      <a:gd name="T57" fmla="*/ 292100 h 828"/>
                      <a:gd name="T58" fmla="*/ 1435100 w 2002"/>
                      <a:gd name="T59" fmla="*/ 276225 h 828"/>
                      <a:gd name="T60" fmla="*/ 1320800 w 2002"/>
                      <a:gd name="T61" fmla="*/ 254000 h 828"/>
                      <a:gd name="T62" fmla="*/ 1206500 w 2002"/>
                      <a:gd name="T63" fmla="*/ 219075 h 828"/>
                      <a:gd name="T64" fmla="*/ 1095375 w 2002"/>
                      <a:gd name="T65" fmla="*/ 177800 h 828"/>
                      <a:gd name="T66" fmla="*/ 987425 w 2002"/>
                      <a:gd name="T67" fmla="*/ 127000 h 828"/>
                      <a:gd name="T68" fmla="*/ 882650 w 2002"/>
                      <a:gd name="T69" fmla="*/ 69850 h 828"/>
                      <a:gd name="T70" fmla="*/ 784225 w 2002"/>
                      <a:gd name="T71" fmla="*/ 0 h 828"/>
                      <a:gd name="T72" fmla="*/ 0 w 2002"/>
                      <a:gd name="T73" fmla="*/ 63500 h 828"/>
                      <a:gd name="T74" fmla="*/ 184150 w 2002"/>
                      <a:gd name="T75" fmla="*/ 822325 h 8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02" h="828">
                        <a:moveTo>
                          <a:pt x="116" y="518"/>
                        </a:moveTo>
                        <a:lnTo>
                          <a:pt x="116" y="518"/>
                        </a:lnTo>
                        <a:lnTo>
                          <a:pt x="168" y="556"/>
                        </a:lnTo>
                        <a:lnTo>
                          <a:pt x="222" y="590"/>
                        </a:lnTo>
                        <a:lnTo>
                          <a:pt x="276" y="622"/>
                        </a:lnTo>
                        <a:lnTo>
                          <a:pt x="332" y="650"/>
                        </a:lnTo>
                        <a:lnTo>
                          <a:pt x="388" y="678"/>
                        </a:lnTo>
                        <a:lnTo>
                          <a:pt x="444" y="704"/>
                        </a:lnTo>
                        <a:lnTo>
                          <a:pt x="502" y="726"/>
                        </a:lnTo>
                        <a:lnTo>
                          <a:pt x="560" y="746"/>
                        </a:lnTo>
                        <a:lnTo>
                          <a:pt x="620" y="766"/>
                        </a:lnTo>
                        <a:lnTo>
                          <a:pt x="680" y="782"/>
                        </a:lnTo>
                        <a:lnTo>
                          <a:pt x="740" y="794"/>
                        </a:lnTo>
                        <a:lnTo>
                          <a:pt x="802" y="806"/>
                        </a:lnTo>
                        <a:lnTo>
                          <a:pt x="862" y="814"/>
                        </a:lnTo>
                        <a:lnTo>
                          <a:pt x="924" y="822"/>
                        </a:lnTo>
                        <a:lnTo>
                          <a:pt x="986" y="826"/>
                        </a:lnTo>
                        <a:lnTo>
                          <a:pt x="1048" y="828"/>
                        </a:lnTo>
                        <a:lnTo>
                          <a:pt x="1110" y="826"/>
                        </a:lnTo>
                        <a:lnTo>
                          <a:pt x="1172" y="824"/>
                        </a:lnTo>
                        <a:lnTo>
                          <a:pt x="1234" y="818"/>
                        </a:lnTo>
                        <a:lnTo>
                          <a:pt x="1296" y="810"/>
                        </a:lnTo>
                        <a:lnTo>
                          <a:pt x="1358" y="800"/>
                        </a:lnTo>
                        <a:lnTo>
                          <a:pt x="1420" y="788"/>
                        </a:lnTo>
                        <a:lnTo>
                          <a:pt x="1480" y="772"/>
                        </a:lnTo>
                        <a:lnTo>
                          <a:pt x="1540" y="754"/>
                        </a:lnTo>
                        <a:lnTo>
                          <a:pt x="1600" y="734"/>
                        </a:lnTo>
                        <a:lnTo>
                          <a:pt x="1660" y="712"/>
                        </a:lnTo>
                        <a:lnTo>
                          <a:pt x="1720" y="686"/>
                        </a:lnTo>
                        <a:lnTo>
                          <a:pt x="1778" y="658"/>
                        </a:lnTo>
                        <a:lnTo>
                          <a:pt x="1836" y="628"/>
                        </a:lnTo>
                        <a:lnTo>
                          <a:pt x="1892" y="594"/>
                        </a:lnTo>
                        <a:lnTo>
                          <a:pt x="1948" y="560"/>
                        </a:lnTo>
                        <a:lnTo>
                          <a:pt x="2002" y="522"/>
                        </a:lnTo>
                        <a:lnTo>
                          <a:pt x="1510" y="484"/>
                        </a:lnTo>
                        <a:lnTo>
                          <a:pt x="1568" y="244"/>
                        </a:lnTo>
                        <a:lnTo>
                          <a:pt x="1626" y="4"/>
                        </a:lnTo>
                        <a:lnTo>
                          <a:pt x="1592" y="26"/>
                        </a:lnTo>
                        <a:lnTo>
                          <a:pt x="1560" y="48"/>
                        </a:lnTo>
                        <a:lnTo>
                          <a:pt x="1526" y="68"/>
                        </a:lnTo>
                        <a:lnTo>
                          <a:pt x="1492" y="86"/>
                        </a:lnTo>
                        <a:lnTo>
                          <a:pt x="1456" y="102"/>
                        </a:lnTo>
                        <a:lnTo>
                          <a:pt x="1420" y="118"/>
                        </a:lnTo>
                        <a:lnTo>
                          <a:pt x="1384" y="132"/>
                        </a:lnTo>
                        <a:lnTo>
                          <a:pt x="1348" y="144"/>
                        </a:lnTo>
                        <a:lnTo>
                          <a:pt x="1312" y="154"/>
                        </a:lnTo>
                        <a:lnTo>
                          <a:pt x="1276" y="164"/>
                        </a:lnTo>
                        <a:lnTo>
                          <a:pt x="1238" y="170"/>
                        </a:lnTo>
                        <a:lnTo>
                          <a:pt x="1202" y="178"/>
                        </a:lnTo>
                        <a:lnTo>
                          <a:pt x="1164" y="182"/>
                        </a:lnTo>
                        <a:lnTo>
                          <a:pt x="1126" y="184"/>
                        </a:lnTo>
                        <a:lnTo>
                          <a:pt x="1090" y="186"/>
                        </a:lnTo>
                        <a:lnTo>
                          <a:pt x="1052" y="188"/>
                        </a:lnTo>
                        <a:lnTo>
                          <a:pt x="1016" y="186"/>
                        </a:lnTo>
                        <a:lnTo>
                          <a:pt x="978" y="184"/>
                        </a:lnTo>
                        <a:lnTo>
                          <a:pt x="940" y="180"/>
                        </a:lnTo>
                        <a:lnTo>
                          <a:pt x="904" y="174"/>
                        </a:lnTo>
                        <a:lnTo>
                          <a:pt x="868" y="168"/>
                        </a:lnTo>
                        <a:lnTo>
                          <a:pt x="832" y="160"/>
                        </a:lnTo>
                        <a:lnTo>
                          <a:pt x="796" y="150"/>
                        </a:lnTo>
                        <a:lnTo>
                          <a:pt x="760" y="138"/>
                        </a:lnTo>
                        <a:lnTo>
                          <a:pt x="724" y="126"/>
                        </a:lnTo>
                        <a:lnTo>
                          <a:pt x="690" y="112"/>
                        </a:lnTo>
                        <a:lnTo>
                          <a:pt x="656" y="98"/>
                        </a:lnTo>
                        <a:lnTo>
                          <a:pt x="622" y="80"/>
                        </a:lnTo>
                        <a:lnTo>
                          <a:pt x="588" y="62"/>
                        </a:lnTo>
                        <a:lnTo>
                          <a:pt x="556" y="44"/>
                        </a:lnTo>
                        <a:lnTo>
                          <a:pt x="524" y="22"/>
                        </a:lnTo>
                        <a:lnTo>
                          <a:pt x="494" y="0"/>
                        </a:lnTo>
                        <a:lnTo>
                          <a:pt x="246" y="20"/>
                        </a:lnTo>
                        <a:lnTo>
                          <a:pt x="0" y="40"/>
                        </a:lnTo>
                        <a:lnTo>
                          <a:pt x="58" y="280"/>
                        </a:lnTo>
                        <a:lnTo>
                          <a:pt x="116" y="518"/>
                        </a:lnTo>
                        <a:close/>
                      </a:path>
                    </a:pathLst>
                  </a:custGeom>
                  <a:solidFill>
                    <a:srgbClr val="24DCD9"/>
                  </a:solidFill>
                  <a:ln w="12700" cmpd="sng">
                    <a:solidFill>
                      <a:sysClr val="window" lastClr="FFFFFF"/>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40080" fontAlgn="auto">
                      <a:spcBef>
                        <a:spcPts val="0"/>
                      </a:spcBef>
                      <a:spcAft>
                        <a:spcPts val="0"/>
                      </a:spcAft>
                      <a:defRPr/>
                    </a:pPr>
                    <a:endParaRPr lang="en-GB" sz="2520">
                      <a:solidFill>
                        <a:sysClr val="windowText" lastClr="000000"/>
                      </a:solidFill>
                      <a:latin typeface="Calibri" panose="020F0502020204030204"/>
                    </a:endParaRPr>
                  </a:p>
                </p:txBody>
              </p:sp>
              <p:sp>
                <p:nvSpPr>
                  <p:cNvPr id="32" name="Freeform 31"/>
                  <p:cNvSpPr>
                    <a:spLocks noChangeAspect="1"/>
                  </p:cNvSpPr>
                  <p:nvPr/>
                </p:nvSpPr>
                <p:spPr bwMode="auto">
                  <a:xfrm>
                    <a:off x="2642494" y="2414968"/>
                    <a:ext cx="1552287" cy="2769871"/>
                  </a:xfrm>
                  <a:custGeom>
                    <a:avLst/>
                    <a:gdLst>
                      <a:gd name="T0" fmla="*/ 127000 w 1036"/>
                      <a:gd name="T1" fmla="*/ 412750 h 2052"/>
                      <a:gd name="T2" fmla="*/ 73025 w 1036"/>
                      <a:gd name="T3" fmla="*/ 603250 h 2052"/>
                      <a:gd name="T4" fmla="*/ 34925 w 1036"/>
                      <a:gd name="T5" fmla="*/ 800100 h 2052"/>
                      <a:gd name="T6" fmla="*/ 9525 w 1036"/>
                      <a:gd name="T7" fmla="*/ 996950 h 2052"/>
                      <a:gd name="T8" fmla="*/ 0 w 1036"/>
                      <a:gd name="T9" fmla="*/ 1193800 h 2052"/>
                      <a:gd name="T10" fmla="*/ 9525 w 1036"/>
                      <a:gd name="T11" fmla="*/ 1390650 h 2052"/>
                      <a:gd name="T12" fmla="*/ 31750 w 1036"/>
                      <a:gd name="T13" fmla="*/ 1584325 h 2052"/>
                      <a:gd name="T14" fmla="*/ 66675 w 1036"/>
                      <a:gd name="T15" fmla="*/ 1778000 h 2052"/>
                      <a:gd name="T16" fmla="*/ 117475 w 1036"/>
                      <a:gd name="T17" fmla="*/ 1968500 h 2052"/>
                      <a:gd name="T18" fmla="*/ 184150 w 1036"/>
                      <a:gd name="T19" fmla="*/ 2152650 h 2052"/>
                      <a:gd name="T20" fmla="*/ 266700 w 1036"/>
                      <a:gd name="T21" fmla="*/ 2333625 h 2052"/>
                      <a:gd name="T22" fmla="*/ 361950 w 1036"/>
                      <a:gd name="T23" fmla="*/ 2508250 h 2052"/>
                      <a:gd name="T24" fmla="*/ 469900 w 1036"/>
                      <a:gd name="T25" fmla="*/ 2676525 h 2052"/>
                      <a:gd name="T26" fmla="*/ 593725 w 1036"/>
                      <a:gd name="T27" fmla="*/ 2835275 h 2052"/>
                      <a:gd name="T28" fmla="*/ 733425 w 1036"/>
                      <a:gd name="T29" fmla="*/ 2987675 h 2052"/>
                      <a:gd name="T30" fmla="*/ 882650 w 1036"/>
                      <a:gd name="T31" fmla="*/ 3127375 h 2052"/>
                      <a:gd name="T32" fmla="*/ 1047750 w 1036"/>
                      <a:gd name="T33" fmla="*/ 3257550 h 2052"/>
                      <a:gd name="T34" fmla="*/ 863600 w 1036"/>
                      <a:gd name="T35" fmla="*/ 2498725 h 2052"/>
                      <a:gd name="T36" fmla="*/ 1644650 w 1036"/>
                      <a:gd name="T37" fmla="*/ 2438400 h 2052"/>
                      <a:gd name="T38" fmla="*/ 1644650 w 1036"/>
                      <a:gd name="T39" fmla="*/ 2438400 h 2052"/>
                      <a:gd name="T40" fmla="*/ 1546225 w 1036"/>
                      <a:gd name="T41" fmla="*/ 2359025 h 2052"/>
                      <a:gd name="T42" fmla="*/ 1457325 w 1036"/>
                      <a:gd name="T43" fmla="*/ 2273300 h 2052"/>
                      <a:gd name="T44" fmla="*/ 1374775 w 1036"/>
                      <a:gd name="T45" fmla="*/ 2184400 h 2052"/>
                      <a:gd name="T46" fmla="*/ 1298575 w 1036"/>
                      <a:gd name="T47" fmla="*/ 2085975 h 2052"/>
                      <a:gd name="T48" fmla="*/ 1231900 w 1036"/>
                      <a:gd name="T49" fmla="*/ 1987550 h 2052"/>
                      <a:gd name="T50" fmla="*/ 1174750 w 1036"/>
                      <a:gd name="T51" fmla="*/ 1882775 h 2052"/>
                      <a:gd name="T52" fmla="*/ 1127125 w 1036"/>
                      <a:gd name="T53" fmla="*/ 1771650 h 2052"/>
                      <a:gd name="T54" fmla="*/ 1089025 w 1036"/>
                      <a:gd name="T55" fmla="*/ 1660525 h 2052"/>
                      <a:gd name="T56" fmla="*/ 1057275 w 1036"/>
                      <a:gd name="T57" fmla="*/ 1546225 h 2052"/>
                      <a:gd name="T58" fmla="*/ 1035050 w 1036"/>
                      <a:gd name="T59" fmla="*/ 1431925 h 2052"/>
                      <a:gd name="T60" fmla="*/ 1022350 w 1036"/>
                      <a:gd name="T61" fmla="*/ 1314450 h 2052"/>
                      <a:gd name="T62" fmla="*/ 1016000 w 1036"/>
                      <a:gd name="T63" fmla="*/ 1196975 h 2052"/>
                      <a:gd name="T64" fmla="*/ 1022350 w 1036"/>
                      <a:gd name="T65" fmla="*/ 1076325 h 2052"/>
                      <a:gd name="T66" fmla="*/ 1038225 w 1036"/>
                      <a:gd name="T67" fmla="*/ 958850 h 2052"/>
                      <a:gd name="T68" fmla="*/ 1060450 w 1036"/>
                      <a:gd name="T69" fmla="*/ 841375 h 2052"/>
                      <a:gd name="T70" fmla="*/ 1095375 w 1036"/>
                      <a:gd name="T71" fmla="*/ 727075 h 2052"/>
                      <a:gd name="T72" fmla="*/ 793750 w 1036"/>
                      <a:gd name="T73" fmla="*/ 0 h 2052"/>
                      <a:gd name="T74" fmla="*/ 127000 w 1036"/>
                      <a:gd name="T75" fmla="*/ 412750 h 20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6" h="2052">
                        <a:moveTo>
                          <a:pt x="80" y="260"/>
                        </a:moveTo>
                        <a:lnTo>
                          <a:pt x="80" y="260"/>
                        </a:lnTo>
                        <a:lnTo>
                          <a:pt x="62" y="320"/>
                        </a:lnTo>
                        <a:lnTo>
                          <a:pt x="46" y="380"/>
                        </a:lnTo>
                        <a:lnTo>
                          <a:pt x="32" y="442"/>
                        </a:lnTo>
                        <a:lnTo>
                          <a:pt x="22" y="504"/>
                        </a:lnTo>
                        <a:lnTo>
                          <a:pt x="12" y="566"/>
                        </a:lnTo>
                        <a:lnTo>
                          <a:pt x="6" y="628"/>
                        </a:lnTo>
                        <a:lnTo>
                          <a:pt x="2" y="690"/>
                        </a:lnTo>
                        <a:lnTo>
                          <a:pt x="0" y="752"/>
                        </a:lnTo>
                        <a:lnTo>
                          <a:pt x="2" y="814"/>
                        </a:lnTo>
                        <a:lnTo>
                          <a:pt x="6" y="876"/>
                        </a:lnTo>
                        <a:lnTo>
                          <a:pt x="10" y="938"/>
                        </a:lnTo>
                        <a:lnTo>
                          <a:pt x="20" y="998"/>
                        </a:lnTo>
                        <a:lnTo>
                          <a:pt x="30" y="1060"/>
                        </a:lnTo>
                        <a:lnTo>
                          <a:pt x="42" y="1120"/>
                        </a:lnTo>
                        <a:lnTo>
                          <a:pt x="58" y="1180"/>
                        </a:lnTo>
                        <a:lnTo>
                          <a:pt x="74" y="1240"/>
                        </a:lnTo>
                        <a:lnTo>
                          <a:pt x="94" y="1298"/>
                        </a:lnTo>
                        <a:lnTo>
                          <a:pt x="116" y="1356"/>
                        </a:lnTo>
                        <a:lnTo>
                          <a:pt x="142" y="1414"/>
                        </a:lnTo>
                        <a:lnTo>
                          <a:pt x="168" y="1470"/>
                        </a:lnTo>
                        <a:lnTo>
                          <a:pt x="196" y="1526"/>
                        </a:lnTo>
                        <a:lnTo>
                          <a:pt x="228" y="1580"/>
                        </a:lnTo>
                        <a:lnTo>
                          <a:pt x="262" y="1634"/>
                        </a:lnTo>
                        <a:lnTo>
                          <a:pt x="296" y="1686"/>
                        </a:lnTo>
                        <a:lnTo>
                          <a:pt x="334" y="1738"/>
                        </a:lnTo>
                        <a:lnTo>
                          <a:pt x="374" y="1786"/>
                        </a:lnTo>
                        <a:lnTo>
                          <a:pt x="418" y="1836"/>
                        </a:lnTo>
                        <a:lnTo>
                          <a:pt x="462" y="1882"/>
                        </a:lnTo>
                        <a:lnTo>
                          <a:pt x="508" y="1928"/>
                        </a:lnTo>
                        <a:lnTo>
                          <a:pt x="556" y="1970"/>
                        </a:lnTo>
                        <a:lnTo>
                          <a:pt x="608" y="2012"/>
                        </a:lnTo>
                        <a:lnTo>
                          <a:pt x="660" y="2052"/>
                        </a:lnTo>
                        <a:lnTo>
                          <a:pt x="544" y="1574"/>
                        </a:lnTo>
                        <a:lnTo>
                          <a:pt x="790" y="1554"/>
                        </a:lnTo>
                        <a:lnTo>
                          <a:pt x="1036" y="1536"/>
                        </a:lnTo>
                        <a:lnTo>
                          <a:pt x="1006" y="1512"/>
                        </a:lnTo>
                        <a:lnTo>
                          <a:pt x="974" y="1486"/>
                        </a:lnTo>
                        <a:lnTo>
                          <a:pt x="946" y="1460"/>
                        </a:lnTo>
                        <a:lnTo>
                          <a:pt x="918" y="1432"/>
                        </a:lnTo>
                        <a:lnTo>
                          <a:pt x="890" y="1404"/>
                        </a:lnTo>
                        <a:lnTo>
                          <a:pt x="866" y="1376"/>
                        </a:lnTo>
                        <a:lnTo>
                          <a:pt x="842" y="1346"/>
                        </a:lnTo>
                        <a:lnTo>
                          <a:pt x="818" y="1314"/>
                        </a:lnTo>
                        <a:lnTo>
                          <a:pt x="796" y="1284"/>
                        </a:lnTo>
                        <a:lnTo>
                          <a:pt x="776" y="1252"/>
                        </a:lnTo>
                        <a:lnTo>
                          <a:pt x="758" y="1218"/>
                        </a:lnTo>
                        <a:lnTo>
                          <a:pt x="740" y="1186"/>
                        </a:lnTo>
                        <a:lnTo>
                          <a:pt x="724" y="1152"/>
                        </a:lnTo>
                        <a:lnTo>
                          <a:pt x="710" y="1116"/>
                        </a:lnTo>
                        <a:lnTo>
                          <a:pt x="698" y="1082"/>
                        </a:lnTo>
                        <a:lnTo>
                          <a:pt x="686" y="1046"/>
                        </a:lnTo>
                        <a:lnTo>
                          <a:pt x="674" y="1010"/>
                        </a:lnTo>
                        <a:lnTo>
                          <a:pt x="666" y="974"/>
                        </a:lnTo>
                        <a:lnTo>
                          <a:pt x="658" y="938"/>
                        </a:lnTo>
                        <a:lnTo>
                          <a:pt x="652" y="902"/>
                        </a:lnTo>
                        <a:lnTo>
                          <a:pt x="646" y="864"/>
                        </a:lnTo>
                        <a:lnTo>
                          <a:pt x="644" y="828"/>
                        </a:lnTo>
                        <a:lnTo>
                          <a:pt x="642" y="790"/>
                        </a:lnTo>
                        <a:lnTo>
                          <a:pt x="640" y="754"/>
                        </a:lnTo>
                        <a:lnTo>
                          <a:pt x="642" y="716"/>
                        </a:lnTo>
                        <a:lnTo>
                          <a:pt x="644" y="678"/>
                        </a:lnTo>
                        <a:lnTo>
                          <a:pt x="648" y="642"/>
                        </a:lnTo>
                        <a:lnTo>
                          <a:pt x="654" y="604"/>
                        </a:lnTo>
                        <a:lnTo>
                          <a:pt x="660" y="568"/>
                        </a:lnTo>
                        <a:lnTo>
                          <a:pt x="668" y="530"/>
                        </a:lnTo>
                        <a:lnTo>
                          <a:pt x="678" y="494"/>
                        </a:lnTo>
                        <a:lnTo>
                          <a:pt x="690" y="458"/>
                        </a:lnTo>
                        <a:lnTo>
                          <a:pt x="594" y="228"/>
                        </a:lnTo>
                        <a:lnTo>
                          <a:pt x="500" y="0"/>
                        </a:lnTo>
                        <a:lnTo>
                          <a:pt x="290" y="130"/>
                        </a:lnTo>
                        <a:lnTo>
                          <a:pt x="80" y="260"/>
                        </a:lnTo>
                        <a:close/>
                      </a:path>
                    </a:pathLst>
                  </a:custGeom>
                  <a:solidFill>
                    <a:srgbClr val="70AD47">
                      <a:lumMod val="75000"/>
                    </a:srgbClr>
                  </a:solidFill>
                  <a:ln w="12700" cmpd="sng">
                    <a:solidFill>
                      <a:sysClr val="window" lastClr="FFFFFF"/>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40080" fontAlgn="auto">
                      <a:spcBef>
                        <a:spcPts val="0"/>
                      </a:spcBef>
                      <a:spcAft>
                        <a:spcPts val="0"/>
                      </a:spcAft>
                      <a:defRPr/>
                    </a:pPr>
                    <a:endParaRPr lang="en-GB" sz="2520">
                      <a:solidFill>
                        <a:sysClr val="windowText" lastClr="000000"/>
                      </a:solidFill>
                      <a:latin typeface="Calibri" panose="020F0502020204030204"/>
                    </a:endParaRPr>
                  </a:p>
                </p:txBody>
              </p:sp>
              <p:sp>
                <p:nvSpPr>
                  <p:cNvPr id="33" name="Freeform 32"/>
                  <p:cNvSpPr>
                    <a:spLocks noChangeAspect="1"/>
                  </p:cNvSpPr>
                  <p:nvPr/>
                </p:nvSpPr>
                <p:spPr bwMode="auto">
                  <a:xfrm>
                    <a:off x="5158886" y="2674721"/>
                    <a:ext cx="1685139" cy="2510117"/>
                  </a:xfrm>
                  <a:custGeom>
                    <a:avLst/>
                    <a:gdLst>
                      <a:gd name="T0" fmla="*/ 781050 w 1156"/>
                      <a:gd name="T1" fmla="*/ 2844800 h 1792"/>
                      <a:gd name="T2" fmla="*/ 939800 w 1156"/>
                      <a:gd name="T3" fmla="*/ 2720975 h 1792"/>
                      <a:gd name="T4" fmla="*/ 1085850 w 1156"/>
                      <a:gd name="T5" fmla="*/ 2587625 h 1792"/>
                      <a:gd name="T6" fmla="*/ 1222375 w 1156"/>
                      <a:gd name="T7" fmla="*/ 2441575 h 1792"/>
                      <a:gd name="T8" fmla="*/ 1343025 w 1156"/>
                      <a:gd name="T9" fmla="*/ 2286000 h 1792"/>
                      <a:gd name="T10" fmla="*/ 1454150 w 1156"/>
                      <a:gd name="T11" fmla="*/ 2124075 h 1792"/>
                      <a:gd name="T12" fmla="*/ 1549400 w 1156"/>
                      <a:gd name="T13" fmla="*/ 1952625 h 1792"/>
                      <a:gd name="T14" fmla="*/ 1635125 w 1156"/>
                      <a:gd name="T15" fmla="*/ 1774825 h 1792"/>
                      <a:gd name="T16" fmla="*/ 1704975 w 1156"/>
                      <a:gd name="T17" fmla="*/ 1590675 h 1792"/>
                      <a:gd name="T18" fmla="*/ 1758950 w 1156"/>
                      <a:gd name="T19" fmla="*/ 1403350 h 1792"/>
                      <a:gd name="T20" fmla="*/ 1800225 w 1156"/>
                      <a:gd name="T21" fmla="*/ 1209675 h 1792"/>
                      <a:gd name="T22" fmla="*/ 1825625 w 1156"/>
                      <a:gd name="T23" fmla="*/ 1009650 h 1792"/>
                      <a:gd name="T24" fmla="*/ 1835150 w 1156"/>
                      <a:gd name="T25" fmla="*/ 809625 h 1792"/>
                      <a:gd name="T26" fmla="*/ 1828800 w 1156"/>
                      <a:gd name="T27" fmla="*/ 609600 h 1792"/>
                      <a:gd name="T28" fmla="*/ 1806575 w 1156"/>
                      <a:gd name="T29" fmla="*/ 406400 h 1792"/>
                      <a:gd name="T30" fmla="*/ 1768475 w 1156"/>
                      <a:gd name="T31" fmla="*/ 203200 h 1792"/>
                      <a:gd name="T32" fmla="*/ 1711325 w 1156"/>
                      <a:gd name="T33" fmla="*/ 0 h 1792"/>
                      <a:gd name="T34" fmla="*/ 1412875 w 1156"/>
                      <a:gd name="T35" fmla="*/ 723900 h 1792"/>
                      <a:gd name="T36" fmla="*/ 746125 w 1156"/>
                      <a:gd name="T37" fmla="*/ 314325 h 1792"/>
                      <a:gd name="T38" fmla="*/ 742950 w 1156"/>
                      <a:gd name="T39" fmla="*/ 314325 h 1792"/>
                      <a:gd name="T40" fmla="*/ 777875 w 1156"/>
                      <a:gd name="T41" fmla="*/ 434975 h 1792"/>
                      <a:gd name="T42" fmla="*/ 803275 w 1156"/>
                      <a:gd name="T43" fmla="*/ 558800 h 1792"/>
                      <a:gd name="T44" fmla="*/ 815975 w 1156"/>
                      <a:gd name="T45" fmla="*/ 679450 h 1792"/>
                      <a:gd name="T46" fmla="*/ 819150 w 1156"/>
                      <a:gd name="T47" fmla="*/ 800100 h 1792"/>
                      <a:gd name="T48" fmla="*/ 812800 w 1156"/>
                      <a:gd name="T49" fmla="*/ 920750 h 1792"/>
                      <a:gd name="T50" fmla="*/ 796925 w 1156"/>
                      <a:gd name="T51" fmla="*/ 1041400 h 1792"/>
                      <a:gd name="T52" fmla="*/ 774700 w 1156"/>
                      <a:gd name="T53" fmla="*/ 1155700 h 1792"/>
                      <a:gd name="T54" fmla="*/ 739775 w 1156"/>
                      <a:gd name="T55" fmla="*/ 1270000 h 1792"/>
                      <a:gd name="T56" fmla="*/ 698500 w 1156"/>
                      <a:gd name="T57" fmla="*/ 1381125 h 1792"/>
                      <a:gd name="T58" fmla="*/ 647700 w 1156"/>
                      <a:gd name="T59" fmla="*/ 1489075 h 1792"/>
                      <a:gd name="T60" fmla="*/ 590550 w 1156"/>
                      <a:gd name="T61" fmla="*/ 1590675 h 1792"/>
                      <a:gd name="T62" fmla="*/ 523875 w 1156"/>
                      <a:gd name="T63" fmla="*/ 1689100 h 1792"/>
                      <a:gd name="T64" fmla="*/ 447675 w 1156"/>
                      <a:gd name="T65" fmla="*/ 1781175 h 1792"/>
                      <a:gd name="T66" fmla="*/ 368300 w 1156"/>
                      <a:gd name="T67" fmla="*/ 1866900 h 1792"/>
                      <a:gd name="T68" fmla="*/ 279400 w 1156"/>
                      <a:gd name="T69" fmla="*/ 1949450 h 1792"/>
                      <a:gd name="T70" fmla="*/ 184150 w 1156"/>
                      <a:gd name="T71" fmla="*/ 2022475 h 1792"/>
                      <a:gd name="T72" fmla="*/ 0 w 1156"/>
                      <a:gd name="T73" fmla="*/ 2787650 h 1792"/>
                      <a:gd name="T74" fmla="*/ 781050 w 1156"/>
                      <a:gd name="T75" fmla="*/ 2844800 h 17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6" h="1792">
                        <a:moveTo>
                          <a:pt x="492" y="1792"/>
                        </a:moveTo>
                        <a:lnTo>
                          <a:pt x="492" y="1792"/>
                        </a:lnTo>
                        <a:lnTo>
                          <a:pt x="544" y="1754"/>
                        </a:lnTo>
                        <a:lnTo>
                          <a:pt x="592" y="1714"/>
                        </a:lnTo>
                        <a:lnTo>
                          <a:pt x="640" y="1672"/>
                        </a:lnTo>
                        <a:lnTo>
                          <a:pt x="684" y="1630"/>
                        </a:lnTo>
                        <a:lnTo>
                          <a:pt x="728" y="1584"/>
                        </a:lnTo>
                        <a:lnTo>
                          <a:pt x="770" y="1538"/>
                        </a:lnTo>
                        <a:lnTo>
                          <a:pt x="808" y="1490"/>
                        </a:lnTo>
                        <a:lnTo>
                          <a:pt x="846" y="1440"/>
                        </a:lnTo>
                        <a:lnTo>
                          <a:pt x="882" y="1390"/>
                        </a:lnTo>
                        <a:lnTo>
                          <a:pt x="916" y="1338"/>
                        </a:lnTo>
                        <a:lnTo>
                          <a:pt x="948" y="1284"/>
                        </a:lnTo>
                        <a:lnTo>
                          <a:pt x="976" y="1230"/>
                        </a:lnTo>
                        <a:lnTo>
                          <a:pt x="1004" y="1174"/>
                        </a:lnTo>
                        <a:lnTo>
                          <a:pt x="1030" y="1118"/>
                        </a:lnTo>
                        <a:lnTo>
                          <a:pt x="1052" y="1060"/>
                        </a:lnTo>
                        <a:lnTo>
                          <a:pt x="1074" y="1002"/>
                        </a:lnTo>
                        <a:lnTo>
                          <a:pt x="1092" y="944"/>
                        </a:lnTo>
                        <a:lnTo>
                          <a:pt x="1108" y="884"/>
                        </a:lnTo>
                        <a:lnTo>
                          <a:pt x="1122" y="822"/>
                        </a:lnTo>
                        <a:lnTo>
                          <a:pt x="1134" y="762"/>
                        </a:lnTo>
                        <a:lnTo>
                          <a:pt x="1144" y="700"/>
                        </a:lnTo>
                        <a:lnTo>
                          <a:pt x="1150" y="636"/>
                        </a:lnTo>
                        <a:lnTo>
                          <a:pt x="1154" y="574"/>
                        </a:lnTo>
                        <a:lnTo>
                          <a:pt x="1156" y="510"/>
                        </a:lnTo>
                        <a:lnTo>
                          <a:pt x="1156" y="448"/>
                        </a:lnTo>
                        <a:lnTo>
                          <a:pt x="1152" y="384"/>
                        </a:lnTo>
                        <a:lnTo>
                          <a:pt x="1146" y="320"/>
                        </a:lnTo>
                        <a:lnTo>
                          <a:pt x="1138" y="256"/>
                        </a:lnTo>
                        <a:lnTo>
                          <a:pt x="1126" y="192"/>
                        </a:lnTo>
                        <a:lnTo>
                          <a:pt x="1114" y="128"/>
                        </a:lnTo>
                        <a:lnTo>
                          <a:pt x="1096" y="64"/>
                        </a:lnTo>
                        <a:lnTo>
                          <a:pt x="1078" y="0"/>
                        </a:lnTo>
                        <a:lnTo>
                          <a:pt x="890" y="456"/>
                        </a:lnTo>
                        <a:lnTo>
                          <a:pt x="680" y="328"/>
                        </a:lnTo>
                        <a:lnTo>
                          <a:pt x="470" y="198"/>
                        </a:lnTo>
                        <a:lnTo>
                          <a:pt x="468" y="198"/>
                        </a:lnTo>
                        <a:lnTo>
                          <a:pt x="480" y="236"/>
                        </a:lnTo>
                        <a:lnTo>
                          <a:pt x="490" y="274"/>
                        </a:lnTo>
                        <a:lnTo>
                          <a:pt x="498" y="314"/>
                        </a:lnTo>
                        <a:lnTo>
                          <a:pt x="506" y="352"/>
                        </a:lnTo>
                        <a:lnTo>
                          <a:pt x="510" y="390"/>
                        </a:lnTo>
                        <a:lnTo>
                          <a:pt x="514" y="428"/>
                        </a:lnTo>
                        <a:lnTo>
                          <a:pt x="516" y="466"/>
                        </a:lnTo>
                        <a:lnTo>
                          <a:pt x="516" y="504"/>
                        </a:lnTo>
                        <a:lnTo>
                          <a:pt x="514" y="542"/>
                        </a:lnTo>
                        <a:lnTo>
                          <a:pt x="512" y="580"/>
                        </a:lnTo>
                        <a:lnTo>
                          <a:pt x="508" y="618"/>
                        </a:lnTo>
                        <a:lnTo>
                          <a:pt x="502" y="656"/>
                        </a:lnTo>
                        <a:lnTo>
                          <a:pt x="496" y="692"/>
                        </a:lnTo>
                        <a:lnTo>
                          <a:pt x="488" y="728"/>
                        </a:lnTo>
                        <a:lnTo>
                          <a:pt x="478" y="764"/>
                        </a:lnTo>
                        <a:lnTo>
                          <a:pt x="466" y="800"/>
                        </a:lnTo>
                        <a:lnTo>
                          <a:pt x="454" y="836"/>
                        </a:lnTo>
                        <a:lnTo>
                          <a:pt x="440" y="870"/>
                        </a:lnTo>
                        <a:lnTo>
                          <a:pt x="424" y="904"/>
                        </a:lnTo>
                        <a:lnTo>
                          <a:pt x="408" y="938"/>
                        </a:lnTo>
                        <a:lnTo>
                          <a:pt x="390" y="970"/>
                        </a:lnTo>
                        <a:lnTo>
                          <a:pt x="372" y="1002"/>
                        </a:lnTo>
                        <a:lnTo>
                          <a:pt x="350" y="1032"/>
                        </a:lnTo>
                        <a:lnTo>
                          <a:pt x="330" y="1064"/>
                        </a:lnTo>
                        <a:lnTo>
                          <a:pt x="306" y="1094"/>
                        </a:lnTo>
                        <a:lnTo>
                          <a:pt x="282" y="1122"/>
                        </a:lnTo>
                        <a:lnTo>
                          <a:pt x="258" y="1150"/>
                        </a:lnTo>
                        <a:lnTo>
                          <a:pt x="232" y="1176"/>
                        </a:lnTo>
                        <a:lnTo>
                          <a:pt x="204" y="1202"/>
                        </a:lnTo>
                        <a:lnTo>
                          <a:pt x="176" y="1228"/>
                        </a:lnTo>
                        <a:lnTo>
                          <a:pt x="146" y="1252"/>
                        </a:lnTo>
                        <a:lnTo>
                          <a:pt x="116" y="1274"/>
                        </a:lnTo>
                        <a:lnTo>
                          <a:pt x="58" y="1516"/>
                        </a:lnTo>
                        <a:lnTo>
                          <a:pt x="0" y="1756"/>
                        </a:lnTo>
                        <a:lnTo>
                          <a:pt x="246" y="1774"/>
                        </a:lnTo>
                        <a:lnTo>
                          <a:pt x="492" y="1792"/>
                        </a:lnTo>
                        <a:close/>
                      </a:path>
                    </a:pathLst>
                  </a:custGeom>
                  <a:solidFill>
                    <a:srgbClr val="52A3AE"/>
                  </a:solidFill>
                  <a:ln w="12700" cmpd="sng">
                    <a:solidFill>
                      <a:sysClr val="window" lastClr="FFFFFF"/>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40080" fontAlgn="auto">
                      <a:spcBef>
                        <a:spcPts val="0"/>
                      </a:spcBef>
                      <a:spcAft>
                        <a:spcPts val="0"/>
                      </a:spcAft>
                      <a:defRPr/>
                    </a:pPr>
                    <a:endParaRPr lang="en-GB" sz="2520">
                      <a:solidFill>
                        <a:sysClr val="windowText" lastClr="000000"/>
                      </a:solidFill>
                      <a:latin typeface="Calibri" panose="020F0502020204030204"/>
                    </a:endParaRPr>
                  </a:p>
                </p:txBody>
              </p:sp>
            </p:grpSp>
            <p:grpSp>
              <p:nvGrpSpPr>
                <p:cNvPr id="11" name="Group 10"/>
                <p:cNvGrpSpPr/>
                <p:nvPr/>
              </p:nvGrpSpPr>
              <p:grpSpPr>
                <a:xfrm>
                  <a:off x="2706851" y="1233516"/>
                  <a:ext cx="2364839" cy="848650"/>
                  <a:chOff x="2706851" y="1233516"/>
                  <a:chExt cx="2364839" cy="848650"/>
                </a:xfrm>
              </p:grpSpPr>
              <p:sp>
                <p:nvSpPr>
                  <p:cNvPr id="28" name="Rectangle 27"/>
                  <p:cNvSpPr/>
                  <p:nvPr/>
                </p:nvSpPr>
                <p:spPr>
                  <a:xfrm>
                    <a:off x="2706851" y="1233516"/>
                    <a:ext cx="1792454" cy="848649"/>
                  </a:xfrm>
                  <a:prstGeom prst="rect">
                    <a:avLst/>
                  </a:prstGeom>
                  <a:solidFill>
                    <a:srgbClr val="DD8B44"/>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40080" fontAlgn="auto">
                      <a:spcBef>
                        <a:spcPts val="0"/>
                      </a:spcBef>
                      <a:spcAft>
                        <a:spcPts val="0"/>
                      </a:spcAft>
                      <a:defRPr/>
                    </a:pPr>
                    <a:endParaRPr lang="en-AU" sz="2520">
                      <a:solidFill>
                        <a:sysClr val="window" lastClr="FFFFFF"/>
                      </a:solidFill>
                      <a:latin typeface="Calibri" panose="020F0502020204030204"/>
                    </a:endParaRPr>
                  </a:p>
                </p:txBody>
              </p:sp>
              <p:sp>
                <p:nvSpPr>
                  <p:cNvPr id="29" name="Isosceles Triangle 28"/>
                  <p:cNvSpPr>
                    <a:spLocks noChangeAspect="1"/>
                  </p:cNvSpPr>
                  <p:nvPr/>
                </p:nvSpPr>
                <p:spPr>
                  <a:xfrm rot="5400000">
                    <a:off x="4361173" y="1371649"/>
                    <a:ext cx="848648" cy="572386"/>
                  </a:xfrm>
                  <a:prstGeom prst="triangle">
                    <a:avLst>
                      <a:gd name="adj" fmla="val 51564"/>
                    </a:avLst>
                  </a:prstGeom>
                  <a:solidFill>
                    <a:srgbClr val="DD8B44"/>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40080" fontAlgn="auto">
                      <a:spcBef>
                        <a:spcPts val="0"/>
                      </a:spcBef>
                      <a:spcAft>
                        <a:spcPts val="0"/>
                      </a:spcAft>
                      <a:defRPr/>
                    </a:pPr>
                    <a:endParaRPr lang="en-AU" sz="2520">
                      <a:solidFill>
                        <a:sysClr val="window" lastClr="FFFFFF"/>
                      </a:solidFill>
                      <a:latin typeface="Calibri" panose="020F0502020204030204"/>
                    </a:endParaRPr>
                  </a:p>
                </p:txBody>
              </p:sp>
            </p:grpSp>
            <p:grpSp>
              <p:nvGrpSpPr>
                <p:cNvPr id="12" name="Group 11"/>
                <p:cNvGrpSpPr/>
                <p:nvPr/>
              </p:nvGrpSpPr>
              <p:grpSpPr>
                <a:xfrm>
                  <a:off x="2211447" y="804139"/>
                  <a:ext cx="4535413" cy="3754912"/>
                  <a:chOff x="2211447" y="804139"/>
                  <a:chExt cx="4535413" cy="3754912"/>
                </a:xfrm>
              </p:grpSpPr>
              <p:sp>
                <p:nvSpPr>
                  <p:cNvPr id="25" name="TextBox 10"/>
                  <p:cNvSpPr txBox="1"/>
                  <p:nvPr/>
                </p:nvSpPr>
                <p:spPr>
                  <a:xfrm>
                    <a:off x="3071807" y="804139"/>
                    <a:ext cx="1122974" cy="2660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820" b="1" dirty="0">
                        <a:solidFill>
                          <a:sysClr val="window" lastClr="FFFFFF"/>
                        </a:solidFill>
                        <a:latin typeface="Calibri" panose="020F0502020204030204"/>
                      </a:rPr>
                      <a:t>Design</a:t>
                    </a:r>
                    <a:endParaRPr lang="en-AU" sz="1820" b="1" dirty="0">
                      <a:solidFill>
                        <a:sysClr val="window" lastClr="FFFFFF"/>
                      </a:solidFill>
                      <a:latin typeface="Calibri" panose="020F0502020204030204"/>
                    </a:endParaRPr>
                  </a:p>
                </p:txBody>
              </p:sp>
              <p:sp>
                <p:nvSpPr>
                  <p:cNvPr id="26" name="TextBox 72"/>
                  <p:cNvSpPr txBox="1"/>
                  <p:nvPr/>
                </p:nvSpPr>
                <p:spPr>
                  <a:xfrm rot="2178381">
                    <a:off x="5623887" y="1194478"/>
                    <a:ext cx="1122973" cy="32543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600" b="1" dirty="0">
                        <a:solidFill>
                          <a:schemeClr val="bg1"/>
                        </a:solidFill>
                        <a:latin typeface="Calibri" panose="020F0502020204030204"/>
                      </a:rPr>
                      <a:t>Invest</a:t>
                    </a:r>
                    <a:endParaRPr lang="en-AU" sz="1600" b="1" dirty="0">
                      <a:solidFill>
                        <a:schemeClr val="bg1"/>
                      </a:solidFill>
                      <a:latin typeface="Calibri" panose="020F0502020204030204"/>
                    </a:endParaRPr>
                  </a:p>
                </p:txBody>
              </p:sp>
              <p:sp>
                <p:nvSpPr>
                  <p:cNvPr id="27" name="TextBox 71"/>
                  <p:cNvSpPr txBox="1"/>
                  <p:nvPr/>
                </p:nvSpPr>
                <p:spPr>
                  <a:xfrm rot="15088757">
                    <a:off x="1812680" y="3834847"/>
                    <a:ext cx="1122971" cy="32543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600" b="1" dirty="0">
                        <a:solidFill>
                          <a:schemeClr val="bg1"/>
                        </a:solidFill>
                        <a:latin typeface="Calibri" panose="020F0502020204030204"/>
                      </a:rPr>
                      <a:t>Deliver</a:t>
                    </a:r>
                    <a:endParaRPr lang="en-AU" sz="1600" b="1" dirty="0">
                      <a:solidFill>
                        <a:schemeClr val="bg1"/>
                      </a:solidFill>
                      <a:latin typeface="Calibri" panose="020F0502020204030204"/>
                    </a:endParaRPr>
                  </a:p>
                </p:txBody>
              </p:sp>
            </p:grpSp>
            <p:grpSp>
              <p:nvGrpSpPr>
                <p:cNvPr id="13" name="Group 12"/>
                <p:cNvGrpSpPr/>
                <p:nvPr/>
              </p:nvGrpSpPr>
              <p:grpSpPr>
                <a:xfrm>
                  <a:off x="2428295" y="748877"/>
                  <a:ext cx="4935110" cy="5473716"/>
                  <a:chOff x="2428295" y="748877"/>
                  <a:chExt cx="4935110" cy="5473716"/>
                </a:xfrm>
              </p:grpSpPr>
              <p:sp>
                <p:nvSpPr>
                  <p:cNvPr id="15" name="Right Arrow 14"/>
                  <p:cNvSpPr/>
                  <p:nvPr/>
                </p:nvSpPr>
                <p:spPr>
                  <a:xfrm>
                    <a:off x="2706851" y="748877"/>
                    <a:ext cx="1916641" cy="430104"/>
                  </a:xfrm>
                  <a:prstGeom prst="rightArrow">
                    <a:avLst/>
                  </a:prstGeom>
                  <a:solidFill>
                    <a:srgbClr val="DD8B44"/>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40080" fontAlgn="auto">
                      <a:spcBef>
                        <a:spcPts val="0"/>
                      </a:spcBef>
                      <a:spcAft>
                        <a:spcPts val="0"/>
                      </a:spcAft>
                      <a:defRPr/>
                    </a:pPr>
                    <a:endParaRPr lang="en-AU" sz="2520">
                      <a:solidFill>
                        <a:sysClr val="window" lastClr="FFFFFF"/>
                      </a:solidFill>
                      <a:latin typeface="Calibri" panose="020F0502020204030204"/>
                    </a:endParaRPr>
                  </a:p>
                </p:txBody>
              </p:sp>
              <p:sp>
                <p:nvSpPr>
                  <p:cNvPr id="16" name="Isosceles Triangle 15"/>
                  <p:cNvSpPr/>
                  <p:nvPr/>
                </p:nvSpPr>
                <p:spPr>
                  <a:xfrm rot="5400000">
                    <a:off x="4431354" y="719954"/>
                    <a:ext cx="430696" cy="488541"/>
                  </a:xfrm>
                  <a:prstGeom prst="triangle">
                    <a:avLst>
                      <a:gd name="adj" fmla="val 51585"/>
                    </a:avLst>
                  </a:prstGeom>
                  <a:solidFill>
                    <a:srgbClr val="DD8B44"/>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40080" fontAlgn="auto">
                      <a:spcBef>
                        <a:spcPts val="0"/>
                      </a:spcBef>
                      <a:spcAft>
                        <a:spcPts val="0"/>
                      </a:spcAft>
                      <a:defRPr/>
                    </a:pPr>
                    <a:endParaRPr lang="en-AU" sz="2520">
                      <a:solidFill>
                        <a:sysClr val="window" lastClr="FFFFFF"/>
                      </a:solidFill>
                      <a:latin typeface="Calibri" panose="020F0502020204030204"/>
                    </a:endParaRPr>
                  </a:p>
                </p:txBody>
              </p:sp>
              <p:grpSp>
                <p:nvGrpSpPr>
                  <p:cNvPr id="17" name="Group 16"/>
                  <p:cNvGrpSpPr/>
                  <p:nvPr/>
                </p:nvGrpSpPr>
                <p:grpSpPr>
                  <a:xfrm>
                    <a:off x="2428295" y="949159"/>
                    <a:ext cx="4935110" cy="5273434"/>
                    <a:chOff x="2428295" y="949159"/>
                    <a:chExt cx="4935110" cy="5273434"/>
                  </a:xfrm>
                </p:grpSpPr>
                <p:sp>
                  <p:nvSpPr>
                    <p:cNvPr id="18" name="Circular Arrow 17"/>
                    <p:cNvSpPr/>
                    <p:nvPr/>
                  </p:nvSpPr>
                  <p:spPr>
                    <a:xfrm rot="7345232">
                      <a:off x="2259133" y="1118321"/>
                      <a:ext cx="5273434" cy="4935110"/>
                    </a:xfrm>
                    <a:prstGeom prst="circularArrow">
                      <a:avLst>
                        <a:gd name="adj1" fmla="val 5202"/>
                        <a:gd name="adj2" fmla="val 845649"/>
                        <a:gd name="adj3" fmla="val 21292825"/>
                        <a:gd name="adj4" fmla="val 13101587"/>
                        <a:gd name="adj5" fmla="val 6068"/>
                      </a:avLst>
                    </a:prstGeom>
                    <a:solidFill>
                      <a:srgbClr val="52A3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73"/>
                    <p:cNvSpPr txBox="1"/>
                    <p:nvPr/>
                  </p:nvSpPr>
                  <p:spPr>
                    <a:xfrm rot="18966359">
                      <a:off x="5732771" y="5133913"/>
                      <a:ext cx="1122974" cy="32543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600" b="1" dirty="0">
                          <a:solidFill>
                            <a:schemeClr val="bg1"/>
                          </a:solidFill>
                          <a:latin typeface="Calibri" panose="020F0502020204030204"/>
                        </a:rPr>
                        <a:t>Finance</a:t>
                      </a:r>
                      <a:endParaRPr lang="en-AU" sz="1600" b="1" dirty="0">
                        <a:solidFill>
                          <a:schemeClr val="bg1"/>
                        </a:solidFill>
                        <a:latin typeface="Calibri" panose="020F0502020204030204"/>
                      </a:endParaRPr>
                    </a:p>
                  </p:txBody>
                </p:sp>
              </p:grpSp>
            </p:grpSp>
          </p:grpSp>
        </p:grpSp>
        <p:sp>
          <p:nvSpPr>
            <p:cNvPr id="7" name="TextBox 6"/>
            <p:cNvSpPr txBox="1"/>
            <p:nvPr/>
          </p:nvSpPr>
          <p:spPr>
            <a:xfrm>
              <a:off x="3405690" y="802298"/>
              <a:ext cx="928765" cy="325437"/>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Design</a:t>
              </a:r>
              <a:endParaRPr lang="en-AU" sz="1600" b="1" dirty="0">
                <a:solidFill>
                  <a:schemeClr val="bg1"/>
                </a:solidFill>
                <a:latin typeface="Calibri" panose="020F0502020204030204" pitchFamily="34" charset="0"/>
                <a:cs typeface="Calibri" panose="020F0502020204030204" pitchFamily="34" charset="0"/>
              </a:endParaRPr>
            </a:p>
          </p:txBody>
        </p:sp>
      </p:grpSp>
      <p:sp>
        <p:nvSpPr>
          <p:cNvPr id="36" name="TextBox 9"/>
          <p:cNvSpPr txBox="1"/>
          <p:nvPr/>
        </p:nvSpPr>
        <p:spPr>
          <a:xfrm>
            <a:off x="6337407" y="965889"/>
            <a:ext cx="169750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200" dirty="0">
                <a:solidFill>
                  <a:sysClr val="window" lastClr="FFFFFF"/>
                </a:solidFill>
                <a:latin typeface="Calibri" panose="020F0502020204030204"/>
              </a:rPr>
              <a:t>Governments consult road users and agree service level standards for all roads</a:t>
            </a:r>
            <a:endParaRPr lang="en-AU" sz="1200" dirty="0">
              <a:solidFill>
                <a:sysClr val="window" lastClr="FFFFFF"/>
              </a:solidFill>
              <a:latin typeface="Calibri" panose="020F0502020204030204"/>
            </a:endParaRPr>
          </a:p>
        </p:txBody>
      </p:sp>
      <p:sp>
        <p:nvSpPr>
          <p:cNvPr id="38" name="TextBox 68"/>
          <p:cNvSpPr txBox="1"/>
          <p:nvPr/>
        </p:nvSpPr>
        <p:spPr>
          <a:xfrm>
            <a:off x="8695770" y="1265815"/>
            <a:ext cx="2318352"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40080" fontAlgn="auto">
              <a:spcBef>
                <a:spcPts val="0"/>
              </a:spcBef>
              <a:spcAft>
                <a:spcPts val="0"/>
              </a:spcAft>
              <a:defRPr/>
            </a:pPr>
            <a:r>
              <a:rPr lang="en-US" sz="1200" dirty="0" smtClean="0">
                <a:solidFill>
                  <a:sysClr val="window" lastClr="FFFFFF"/>
                </a:solidFill>
                <a:latin typeface="Calibri" panose="020F0502020204030204"/>
              </a:rPr>
              <a:t>    Governments </a:t>
            </a:r>
            <a:endParaRPr lang="en-US" sz="1200" dirty="0">
              <a:solidFill>
                <a:sysClr val="window" lastClr="FFFFFF"/>
              </a:solidFill>
              <a:latin typeface="Calibri" panose="020F0502020204030204"/>
            </a:endParaRPr>
          </a:p>
          <a:p>
            <a:pPr defTabSz="640080" fontAlgn="auto">
              <a:spcBef>
                <a:spcPts val="0"/>
              </a:spcBef>
              <a:spcAft>
                <a:spcPts val="0"/>
              </a:spcAft>
              <a:defRPr/>
            </a:pPr>
            <a:r>
              <a:rPr lang="en-US" sz="1200" dirty="0" smtClean="0">
                <a:solidFill>
                  <a:sysClr val="window" lastClr="FFFFFF"/>
                </a:solidFill>
                <a:latin typeface="Calibri" panose="020F0502020204030204"/>
              </a:rPr>
              <a:t>       develop </a:t>
            </a:r>
            <a:endParaRPr lang="en-US" sz="1200" dirty="0">
              <a:solidFill>
                <a:sysClr val="window" lastClr="FFFFFF"/>
              </a:solidFill>
              <a:latin typeface="Calibri" panose="020F0502020204030204"/>
            </a:endParaRPr>
          </a:p>
          <a:p>
            <a:pPr defTabSz="640080" fontAlgn="auto">
              <a:spcBef>
                <a:spcPts val="0"/>
              </a:spcBef>
              <a:spcAft>
                <a:spcPts val="0"/>
              </a:spcAft>
              <a:defRPr/>
            </a:pPr>
            <a:r>
              <a:rPr lang="en-US" sz="1200" dirty="0">
                <a:solidFill>
                  <a:sysClr val="window" lastClr="FFFFFF"/>
                </a:solidFill>
                <a:latin typeface="Calibri" panose="020F0502020204030204"/>
              </a:rPr>
              <a:t> expenditure plans </a:t>
            </a:r>
          </a:p>
          <a:p>
            <a:pPr defTabSz="640080" fontAlgn="auto">
              <a:spcBef>
                <a:spcPts val="0"/>
              </a:spcBef>
              <a:spcAft>
                <a:spcPts val="0"/>
              </a:spcAft>
              <a:defRPr/>
            </a:pPr>
            <a:r>
              <a:rPr lang="en-US" sz="1200" dirty="0">
                <a:solidFill>
                  <a:sysClr val="window" lastClr="FFFFFF"/>
                </a:solidFill>
                <a:latin typeface="Calibri" panose="020F0502020204030204"/>
              </a:rPr>
              <a:t>     to meet service</a:t>
            </a:r>
          </a:p>
          <a:p>
            <a:pPr defTabSz="640080" fontAlgn="auto">
              <a:spcBef>
                <a:spcPts val="0"/>
              </a:spcBef>
              <a:spcAft>
                <a:spcPts val="0"/>
              </a:spcAft>
              <a:defRPr/>
            </a:pPr>
            <a:r>
              <a:rPr lang="en-US" sz="1200" dirty="0">
                <a:solidFill>
                  <a:sysClr val="window" lastClr="FFFFFF"/>
                </a:solidFill>
                <a:latin typeface="Calibri" panose="020F0502020204030204"/>
              </a:rPr>
              <a:t>               level standards</a:t>
            </a:r>
          </a:p>
          <a:p>
            <a:pPr defTabSz="640080" fontAlgn="auto">
              <a:spcBef>
                <a:spcPts val="0"/>
              </a:spcBef>
              <a:spcAft>
                <a:spcPts val="0"/>
              </a:spcAft>
              <a:defRPr/>
            </a:pPr>
            <a:r>
              <a:rPr lang="en-US" sz="1200" dirty="0">
                <a:solidFill>
                  <a:sysClr val="window" lastClr="FFFFFF"/>
                </a:solidFill>
                <a:latin typeface="Calibri" panose="020F0502020204030204"/>
              </a:rPr>
              <a:t>                    [drawing on better      </a:t>
            </a:r>
          </a:p>
          <a:p>
            <a:pPr defTabSz="640080" fontAlgn="auto">
              <a:spcBef>
                <a:spcPts val="0"/>
              </a:spcBef>
              <a:spcAft>
                <a:spcPts val="0"/>
              </a:spcAft>
              <a:defRPr/>
            </a:pPr>
            <a:r>
              <a:rPr lang="en-US" sz="1200" dirty="0">
                <a:solidFill>
                  <a:sysClr val="window" lastClr="FFFFFF"/>
                </a:solidFill>
                <a:latin typeface="Calibri" panose="020F0502020204030204"/>
              </a:rPr>
              <a:t>                           data on usage</a:t>
            </a:r>
          </a:p>
          <a:p>
            <a:pPr defTabSz="640080" fontAlgn="auto">
              <a:spcBef>
                <a:spcPts val="0"/>
              </a:spcBef>
              <a:spcAft>
                <a:spcPts val="0"/>
              </a:spcAft>
              <a:defRPr/>
            </a:pPr>
            <a:r>
              <a:rPr lang="en-US" sz="1200" dirty="0">
                <a:solidFill>
                  <a:sysClr val="window" lastClr="FFFFFF"/>
                </a:solidFill>
                <a:latin typeface="Calibri" panose="020F0502020204030204"/>
              </a:rPr>
              <a:t>                                and service]</a:t>
            </a:r>
            <a:endParaRPr lang="en-AU" sz="1200" dirty="0">
              <a:solidFill>
                <a:sysClr val="window" lastClr="FFFFFF"/>
              </a:solidFill>
              <a:latin typeface="Calibri" panose="020F0502020204030204"/>
            </a:endParaRPr>
          </a:p>
        </p:txBody>
      </p:sp>
      <p:sp>
        <p:nvSpPr>
          <p:cNvPr id="39" name="TextBox 69"/>
          <p:cNvSpPr txBox="1"/>
          <p:nvPr/>
        </p:nvSpPr>
        <p:spPr>
          <a:xfrm>
            <a:off x="8976319" y="3270485"/>
            <a:ext cx="2016225"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640080" lvl="1" algn="ctr" defTabSz="640080" fontAlgn="auto">
              <a:spcBef>
                <a:spcPts val="0"/>
              </a:spcBef>
              <a:spcAft>
                <a:spcPts val="0"/>
              </a:spcAft>
              <a:defRPr/>
            </a:pPr>
            <a:r>
              <a:rPr lang="en-US" sz="1200" dirty="0" smtClean="0">
                <a:solidFill>
                  <a:sysClr val="window" lastClr="FFFFFF"/>
                </a:solidFill>
                <a:latin typeface="Calibri" panose="020F0502020204030204"/>
              </a:rPr>
              <a:t>     Heavy vehicle</a:t>
            </a:r>
          </a:p>
          <a:p>
            <a:pPr marL="640080" lvl="1" algn="ctr" defTabSz="640080" fontAlgn="auto">
              <a:spcBef>
                <a:spcPts val="0"/>
              </a:spcBef>
              <a:spcAft>
                <a:spcPts val="0"/>
              </a:spcAft>
              <a:defRPr/>
            </a:pPr>
            <a:r>
              <a:rPr lang="en-US" sz="1200" dirty="0" smtClean="0">
                <a:solidFill>
                  <a:sysClr val="window" lastClr="FFFFFF"/>
                </a:solidFill>
                <a:latin typeface="Calibri" panose="020F0502020204030204"/>
              </a:rPr>
              <a:t>charges </a:t>
            </a:r>
            <a:r>
              <a:rPr lang="en-US" sz="1200" dirty="0">
                <a:solidFill>
                  <a:sysClr val="window" lastClr="FFFFFF"/>
                </a:solidFill>
                <a:latin typeface="Calibri" panose="020F0502020204030204"/>
              </a:rPr>
              <a:t>set </a:t>
            </a:r>
            <a:endParaRPr lang="en-US" sz="1200" dirty="0" smtClean="0">
              <a:solidFill>
                <a:sysClr val="window" lastClr="FFFFFF"/>
              </a:solidFill>
              <a:latin typeface="Calibri" panose="020F0502020204030204"/>
            </a:endParaRPr>
          </a:p>
          <a:p>
            <a:pPr marL="640080" lvl="1" algn="ctr" defTabSz="640080" fontAlgn="auto">
              <a:spcBef>
                <a:spcPts val="0"/>
              </a:spcBef>
              <a:spcAft>
                <a:spcPts val="0"/>
              </a:spcAft>
              <a:defRPr/>
            </a:pPr>
            <a:r>
              <a:rPr lang="en-US" sz="1200" dirty="0" smtClean="0">
                <a:solidFill>
                  <a:sysClr val="window" lastClr="FFFFFF"/>
                </a:solidFill>
                <a:latin typeface="Calibri" panose="020F0502020204030204"/>
              </a:rPr>
              <a:t>to recover </a:t>
            </a:r>
          </a:p>
          <a:p>
            <a:pPr marL="640080" lvl="1" algn="ctr" defTabSz="640080" fontAlgn="auto">
              <a:spcBef>
                <a:spcPts val="0"/>
              </a:spcBef>
              <a:spcAft>
                <a:spcPts val="0"/>
              </a:spcAft>
              <a:defRPr/>
            </a:pPr>
            <a:r>
              <a:rPr lang="en-US" sz="1200" dirty="0" smtClean="0">
                <a:solidFill>
                  <a:sysClr val="window" lastClr="FFFFFF"/>
                </a:solidFill>
                <a:latin typeface="Calibri" panose="020F0502020204030204"/>
              </a:rPr>
              <a:t>revenue</a:t>
            </a:r>
          </a:p>
          <a:p>
            <a:pPr marL="640080" lvl="1" algn="ctr" defTabSz="640080" fontAlgn="auto">
              <a:spcBef>
                <a:spcPts val="0"/>
              </a:spcBef>
              <a:spcAft>
                <a:spcPts val="0"/>
              </a:spcAft>
              <a:defRPr/>
            </a:pPr>
            <a:r>
              <a:rPr lang="en-US" sz="1200" dirty="0" smtClean="0">
                <a:solidFill>
                  <a:sysClr val="window" lastClr="FFFFFF"/>
                </a:solidFill>
                <a:latin typeface="Calibri" panose="020F0502020204030204"/>
              </a:rPr>
              <a:t>to </a:t>
            </a:r>
            <a:r>
              <a:rPr lang="en-US" sz="1200" dirty="0">
                <a:solidFill>
                  <a:sysClr val="window" lastClr="FFFFFF"/>
                </a:solidFill>
                <a:latin typeface="Calibri" panose="020F0502020204030204"/>
              </a:rPr>
              <a:t>deliver</a:t>
            </a:r>
            <a:endParaRPr lang="en-AU" sz="1200" dirty="0">
              <a:solidFill>
                <a:sysClr val="window" lastClr="FFFFFF"/>
              </a:solidFill>
              <a:latin typeface="Calibri" panose="020F0502020204030204"/>
            </a:endParaRPr>
          </a:p>
          <a:p>
            <a:pPr marL="251143" lvl="1" algn="ctr" defTabSz="640080" fontAlgn="auto">
              <a:spcBef>
                <a:spcPts val="0"/>
              </a:spcBef>
              <a:spcAft>
                <a:spcPts val="0"/>
              </a:spcAft>
              <a:defRPr/>
            </a:pPr>
            <a:r>
              <a:rPr lang="en-US" sz="1200" dirty="0">
                <a:solidFill>
                  <a:sysClr val="window" lastClr="FFFFFF"/>
                </a:solidFill>
                <a:latin typeface="Calibri" panose="020F0502020204030204"/>
              </a:rPr>
              <a:t>the heavy</a:t>
            </a:r>
          </a:p>
          <a:p>
            <a:pPr marL="0" lvl="1" algn="ctr" defTabSz="640080" fontAlgn="auto">
              <a:spcBef>
                <a:spcPts val="0"/>
              </a:spcBef>
              <a:spcAft>
                <a:spcPts val="0"/>
              </a:spcAft>
              <a:defRPr/>
            </a:pPr>
            <a:r>
              <a:rPr lang="en-US" sz="1200" dirty="0">
                <a:solidFill>
                  <a:sysClr val="window" lastClr="FFFFFF"/>
                </a:solidFill>
                <a:latin typeface="Calibri" panose="020F0502020204030204"/>
              </a:rPr>
              <a:t>vehicle </a:t>
            </a:r>
            <a:r>
              <a:rPr lang="en-US" sz="1200" dirty="0" smtClean="0">
                <a:solidFill>
                  <a:sysClr val="window" lastClr="FFFFFF"/>
                </a:solidFill>
                <a:latin typeface="Calibri" panose="020F0502020204030204"/>
              </a:rPr>
              <a:t>share </a:t>
            </a:r>
            <a:endParaRPr lang="en-US" sz="1200" dirty="0">
              <a:solidFill>
                <a:sysClr val="window" lastClr="FFFFFF"/>
              </a:solidFill>
              <a:latin typeface="Calibri" panose="020F0502020204030204"/>
            </a:endParaRPr>
          </a:p>
          <a:p>
            <a:pPr marL="0" lvl="1" algn="ctr" defTabSz="640080" fontAlgn="auto">
              <a:spcBef>
                <a:spcPts val="0"/>
              </a:spcBef>
              <a:spcAft>
                <a:spcPts val="0"/>
              </a:spcAft>
              <a:defRPr/>
            </a:pPr>
            <a:r>
              <a:rPr lang="en-US" sz="1200" dirty="0">
                <a:solidFill>
                  <a:sysClr val="window" lastClr="FFFFFF"/>
                </a:solidFill>
                <a:latin typeface="Calibri" panose="020F0502020204030204"/>
              </a:rPr>
              <a:t>of expenditure </a:t>
            </a:r>
            <a:r>
              <a:rPr lang="en-US" sz="1200" dirty="0" smtClean="0">
                <a:solidFill>
                  <a:sysClr val="window" lastClr="FFFFFF"/>
                </a:solidFill>
                <a:latin typeface="Calibri" panose="020F0502020204030204"/>
              </a:rPr>
              <a:t>   </a:t>
            </a:r>
            <a:endParaRPr lang="en-US" sz="1200" dirty="0">
              <a:solidFill>
                <a:sysClr val="window" lastClr="FFFFFF"/>
              </a:solidFill>
              <a:latin typeface="Calibri" panose="020F0502020204030204"/>
            </a:endParaRPr>
          </a:p>
          <a:p>
            <a:pPr marL="0" lvl="1" algn="ctr" defTabSz="640080" fontAlgn="auto">
              <a:spcBef>
                <a:spcPts val="0"/>
              </a:spcBef>
              <a:spcAft>
                <a:spcPts val="0"/>
              </a:spcAft>
              <a:defRPr/>
            </a:pPr>
            <a:r>
              <a:rPr lang="en-US" sz="1200" dirty="0">
                <a:solidFill>
                  <a:sysClr val="window" lastClr="FFFFFF"/>
                </a:solidFill>
                <a:latin typeface="Calibri" panose="020F0502020204030204"/>
              </a:rPr>
              <a:t>plans</a:t>
            </a:r>
          </a:p>
        </p:txBody>
      </p:sp>
      <p:sp>
        <p:nvSpPr>
          <p:cNvPr id="40" name="TextBox 70"/>
          <p:cNvSpPr txBox="1"/>
          <p:nvPr/>
        </p:nvSpPr>
        <p:spPr>
          <a:xfrm>
            <a:off x="7173756" y="4797152"/>
            <a:ext cx="192338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200" dirty="0">
                <a:solidFill>
                  <a:sysClr val="window" lastClr="FFFFFF"/>
                </a:solidFill>
                <a:latin typeface="Calibri" panose="020F0502020204030204"/>
              </a:rPr>
              <a:t>Revenue collected from heavy vehicle charges flows back into the delivery </a:t>
            </a:r>
          </a:p>
          <a:p>
            <a:pPr algn="ctr" defTabSz="640080" fontAlgn="auto">
              <a:spcBef>
                <a:spcPts val="0"/>
              </a:spcBef>
              <a:spcAft>
                <a:spcPts val="0"/>
              </a:spcAft>
              <a:defRPr/>
            </a:pPr>
            <a:r>
              <a:rPr lang="en-US" sz="1200" dirty="0">
                <a:solidFill>
                  <a:sysClr val="window" lastClr="FFFFFF"/>
                </a:solidFill>
                <a:latin typeface="Calibri" panose="020F0502020204030204"/>
              </a:rPr>
              <a:t>of road investments </a:t>
            </a:r>
            <a:endParaRPr lang="en-AU" sz="1200" dirty="0">
              <a:solidFill>
                <a:sysClr val="window" lastClr="FFFFFF"/>
              </a:solidFill>
              <a:latin typeface="Calibri" panose="020F0502020204030204"/>
            </a:endParaRPr>
          </a:p>
        </p:txBody>
      </p:sp>
      <p:sp>
        <p:nvSpPr>
          <p:cNvPr id="41" name="TextBox 8"/>
          <p:cNvSpPr txBox="1"/>
          <p:nvPr/>
        </p:nvSpPr>
        <p:spPr>
          <a:xfrm rot="21268526">
            <a:off x="6052420" y="2939166"/>
            <a:ext cx="1228676"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sz="1200" dirty="0">
                <a:solidFill>
                  <a:sysClr val="window" lastClr="FFFFFF"/>
                </a:solidFill>
                <a:latin typeface="Calibri" panose="020F0502020204030204"/>
              </a:rPr>
              <a:t>Users see</a:t>
            </a:r>
          </a:p>
          <a:p>
            <a:pPr algn="ctr" defTabSz="640080" fontAlgn="auto">
              <a:spcBef>
                <a:spcPts val="0"/>
              </a:spcBef>
              <a:spcAft>
                <a:spcPts val="0"/>
              </a:spcAft>
              <a:defRPr/>
            </a:pPr>
            <a:r>
              <a:rPr lang="en-US" sz="1200" dirty="0">
                <a:solidFill>
                  <a:sysClr val="window" lastClr="FFFFFF"/>
                </a:solidFill>
                <a:latin typeface="Calibri" panose="020F0502020204030204"/>
              </a:rPr>
              <a:t>their charges </a:t>
            </a:r>
          </a:p>
          <a:p>
            <a:pPr algn="ctr" defTabSz="640080" fontAlgn="auto">
              <a:spcBef>
                <a:spcPts val="0"/>
              </a:spcBef>
              <a:spcAft>
                <a:spcPts val="0"/>
              </a:spcAft>
              <a:defRPr/>
            </a:pPr>
            <a:r>
              <a:rPr lang="en-US" sz="1200" dirty="0">
                <a:solidFill>
                  <a:sysClr val="window" lastClr="FFFFFF"/>
                </a:solidFill>
                <a:latin typeface="Calibri" panose="020F0502020204030204"/>
              </a:rPr>
              <a:t>are spent on </a:t>
            </a:r>
          </a:p>
          <a:p>
            <a:pPr algn="ctr" defTabSz="640080" fontAlgn="auto">
              <a:spcBef>
                <a:spcPts val="0"/>
              </a:spcBef>
              <a:spcAft>
                <a:spcPts val="0"/>
              </a:spcAft>
              <a:defRPr/>
            </a:pPr>
            <a:r>
              <a:rPr lang="en-US" sz="1200" dirty="0">
                <a:solidFill>
                  <a:sysClr val="window" lastClr="FFFFFF"/>
                </a:solidFill>
                <a:latin typeface="Calibri" panose="020F0502020204030204"/>
              </a:rPr>
              <a:t> </a:t>
            </a:r>
            <a:r>
              <a:rPr lang="en-US" sz="1200" dirty="0" smtClean="0">
                <a:solidFill>
                  <a:sysClr val="window" lastClr="FFFFFF"/>
                </a:solidFill>
                <a:latin typeface="Calibri" panose="020F0502020204030204"/>
              </a:rPr>
              <a:t>roads </a:t>
            </a:r>
            <a:r>
              <a:rPr lang="en-US" sz="1200" dirty="0">
                <a:solidFill>
                  <a:sysClr val="window" lastClr="FFFFFF"/>
                </a:solidFill>
                <a:latin typeface="Calibri" panose="020F0502020204030204"/>
              </a:rPr>
              <a:t>and</a:t>
            </a:r>
          </a:p>
          <a:p>
            <a:pPr algn="ctr" defTabSz="640080" fontAlgn="auto">
              <a:spcBef>
                <a:spcPts val="0"/>
              </a:spcBef>
              <a:spcAft>
                <a:spcPts val="0"/>
              </a:spcAft>
              <a:defRPr/>
            </a:pPr>
            <a:r>
              <a:rPr lang="en-US" sz="1200" dirty="0">
                <a:solidFill>
                  <a:sysClr val="window" lastClr="FFFFFF"/>
                </a:solidFill>
                <a:latin typeface="Calibri" panose="020F0502020204030204"/>
              </a:rPr>
              <a:t>they get the </a:t>
            </a:r>
          </a:p>
          <a:p>
            <a:pPr algn="ctr" defTabSz="640080" fontAlgn="auto">
              <a:spcBef>
                <a:spcPts val="0"/>
              </a:spcBef>
              <a:spcAft>
                <a:spcPts val="0"/>
              </a:spcAft>
              <a:defRPr/>
            </a:pPr>
            <a:r>
              <a:rPr lang="en-US" sz="1200" dirty="0">
                <a:solidFill>
                  <a:sysClr val="window" lastClr="FFFFFF"/>
                </a:solidFill>
                <a:latin typeface="Calibri" panose="020F0502020204030204"/>
              </a:rPr>
              <a:t>level of service</a:t>
            </a:r>
          </a:p>
          <a:p>
            <a:pPr algn="ctr" defTabSz="640080" fontAlgn="auto">
              <a:spcBef>
                <a:spcPts val="0"/>
              </a:spcBef>
              <a:spcAft>
                <a:spcPts val="0"/>
              </a:spcAft>
              <a:defRPr/>
            </a:pPr>
            <a:r>
              <a:rPr lang="en-US" sz="1200" dirty="0">
                <a:solidFill>
                  <a:sysClr val="window" lastClr="FFFFFF"/>
                </a:solidFill>
                <a:latin typeface="Calibri" panose="020F0502020204030204"/>
              </a:rPr>
              <a:t>they are paying for</a:t>
            </a:r>
            <a:endParaRPr lang="en-AU" sz="1200" dirty="0">
              <a:solidFill>
                <a:sysClr val="window" lastClr="FFFFFF"/>
              </a:solidFill>
              <a:latin typeface="Calibri" panose="020F0502020204030204"/>
            </a:endParaRPr>
          </a:p>
        </p:txBody>
      </p:sp>
      <p:sp>
        <p:nvSpPr>
          <p:cNvPr id="42" name="TextBox 46"/>
          <p:cNvSpPr txBox="1"/>
          <p:nvPr/>
        </p:nvSpPr>
        <p:spPr>
          <a:xfrm>
            <a:off x="7542572" y="2521707"/>
            <a:ext cx="1950280"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40080" fontAlgn="auto">
              <a:spcBef>
                <a:spcPts val="0"/>
              </a:spcBef>
              <a:spcAft>
                <a:spcPts val="0"/>
              </a:spcAft>
              <a:defRPr/>
            </a:pPr>
            <a:r>
              <a:rPr lang="en-US" b="1" dirty="0" smtClean="0">
                <a:solidFill>
                  <a:sysClr val="windowText" lastClr="000000"/>
                </a:solidFill>
                <a:latin typeface="Calibri" panose="020F0502020204030204"/>
              </a:rPr>
              <a:t>HVRR links the way governments design, invest in, finance and deliver road infrastructure</a:t>
            </a:r>
            <a:endParaRPr lang="en-AU" b="1" dirty="0">
              <a:solidFill>
                <a:sysClr val="windowText" lastClr="000000"/>
              </a:solidFill>
              <a:latin typeface="Calibri" panose="020F0502020204030204"/>
            </a:endParaRPr>
          </a:p>
        </p:txBody>
      </p:sp>
      <p:pic>
        <p:nvPicPr>
          <p:cNvPr id="14" name="Sound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77968291"/>
      </p:ext>
    </p:extLst>
  </p:cSld>
  <p:clrMapOvr>
    <a:masterClrMapping/>
  </p:clrMapOvr>
  <mc:AlternateContent xmlns:mc="http://schemas.openxmlformats.org/markup-compatibility/2006" xmlns:p14="http://schemas.microsoft.com/office/powerpoint/2010/main">
    <mc:Choice Requires="p14">
      <p:transition spd="slow" p14:dur="2000" advTm="70060"/>
    </mc:Choice>
    <mc:Fallback xmlns="">
      <p:transition spd="slow" advTm="70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changes to the way heavy vehicle charges are set and invested</a:t>
            </a:r>
            <a:endParaRPr lang="en-AU" dirty="0"/>
          </a:p>
        </p:txBody>
      </p:sp>
      <p:sp>
        <p:nvSpPr>
          <p:cNvPr id="3" name="Content Placeholder 2"/>
          <p:cNvSpPr>
            <a:spLocks noGrp="1"/>
          </p:cNvSpPr>
          <p:nvPr>
            <p:ph idx="1"/>
          </p:nvPr>
        </p:nvSpPr>
        <p:spPr>
          <a:xfrm>
            <a:off x="407368" y="1563256"/>
            <a:ext cx="10972919" cy="4424958"/>
          </a:xfrm>
        </p:spPr>
        <p:txBody>
          <a:bodyPr/>
          <a:lstStyle/>
          <a:p>
            <a:r>
              <a:rPr lang="en-AU" dirty="0" smtClean="0"/>
              <a:t>The Transport </a:t>
            </a:r>
            <a:r>
              <a:rPr lang="en-AU" dirty="0"/>
              <a:t>and Infrastructure Council has asked for public consultation on proposed changes</a:t>
            </a:r>
          </a:p>
          <a:p>
            <a:endParaRPr lang="en-AU" dirty="0"/>
          </a:p>
          <a:p>
            <a:r>
              <a:rPr lang="en-AU" dirty="0" smtClean="0"/>
              <a:t>Supply v demand side reforms – current focus of reform is on supply side</a:t>
            </a:r>
          </a:p>
          <a:p>
            <a:pPr lvl="1"/>
            <a:r>
              <a:rPr lang="en-AU" dirty="0" smtClean="0"/>
              <a:t>i.e. changes to the way in which road services are provided</a:t>
            </a:r>
            <a:endParaRPr lang="en-AU" dirty="0"/>
          </a:p>
          <a:p>
            <a:pPr marL="0" indent="0">
              <a:buNone/>
            </a:pPr>
            <a:endParaRPr lang="en-AU" dirty="0"/>
          </a:p>
          <a:p>
            <a:r>
              <a:rPr lang="en-AU" dirty="0" smtClean="0"/>
              <a:t>Consultation scope</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23274151"/>
      </p:ext>
    </p:extLst>
  </p:cSld>
  <p:clrMapOvr>
    <a:masterClrMapping/>
  </p:clrMapOvr>
  <mc:AlternateContent xmlns:mc="http://schemas.openxmlformats.org/markup-compatibility/2006" xmlns:p14="http://schemas.microsoft.com/office/powerpoint/2010/main">
    <mc:Choice Requires="p14">
      <p:transition spd="slow" p14:dur="2000" advTm="57836"/>
    </mc:Choice>
    <mc:Fallback xmlns="">
      <p:transition spd="slow" advTm="57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this happen?</a:t>
            </a:r>
            <a:endParaRPr lang="en-AU" dirty="0"/>
          </a:p>
        </p:txBody>
      </p:sp>
      <p:sp>
        <p:nvSpPr>
          <p:cNvPr id="3" name="Content Placeholder 2"/>
          <p:cNvSpPr>
            <a:spLocks noGrp="1"/>
          </p:cNvSpPr>
          <p:nvPr>
            <p:ph idx="1"/>
          </p:nvPr>
        </p:nvSpPr>
        <p:spPr/>
        <p:txBody>
          <a:bodyPr/>
          <a:lstStyle/>
          <a:p>
            <a:r>
              <a:rPr lang="en-AU" dirty="0" smtClean="0"/>
              <a:t>Consultation now in second half of 2020</a:t>
            </a:r>
          </a:p>
          <a:p>
            <a:endParaRPr lang="en-AU" dirty="0"/>
          </a:p>
          <a:p>
            <a:r>
              <a:rPr lang="en-AU" dirty="0" smtClean="0"/>
              <a:t>Reform will not start for a number of years</a:t>
            </a:r>
          </a:p>
          <a:p>
            <a:endParaRPr lang="en-AU" dirty="0" smtClean="0"/>
          </a:p>
          <a:p>
            <a:r>
              <a:rPr lang="en-AU" dirty="0" smtClean="0"/>
              <a:t>History of reform</a:t>
            </a:r>
          </a:p>
          <a:p>
            <a:pPr marL="0" indent="0">
              <a:buNone/>
            </a:pPr>
            <a:endParaRPr lang="en-US" dirty="0"/>
          </a:p>
          <a:p>
            <a:r>
              <a:rPr lang="en-US" dirty="0"/>
              <a:t>Interested</a:t>
            </a:r>
            <a:r>
              <a:rPr lang="en-US" dirty="0" smtClean="0"/>
              <a:t> in being consulted? Contact </a:t>
            </a:r>
            <a:r>
              <a:rPr lang="en-US" dirty="0" smtClean="0">
                <a:hlinkClick r:id="rId5"/>
              </a:rPr>
              <a:t>HVRR@infrastructure.gov.au</a:t>
            </a:r>
            <a:r>
              <a:rPr lang="en-US" dirty="0" smtClean="0"/>
              <a:t> for details of consultation workshops. </a:t>
            </a:r>
            <a:endParaRPr lang="en-US" dirty="0"/>
          </a:p>
          <a:p>
            <a:endParaRPr lang="en-US" dirty="0" smtClean="0"/>
          </a:p>
          <a:p>
            <a:r>
              <a:rPr lang="en-US" dirty="0" smtClean="0"/>
              <a:t>Want to make a written submission? Email your submission to </a:t>
            </a:r>
            <a:r>
              <a:rPr lang="en-US" dirty="0" smtClean="0">
                <a:hlinkClick r:id="rId5"/>
              </a:rPr>
              <a:t>HVRR@infrastructure.gov.au</a:t>
            </a:r>
            <a:r>
              <a:rPr lang="en-US" dirty="0" smtClean="0"/>
              <a:t>. Submissions close 11.59pm AEDT on Wednesday 28 </a:t>
            </a:r>
            <a:r>
              <a:rPr lang="en-US" smtClean="0"/>
              <a:t>October </a:t>
            </a:r>
            <a:r>
              <a:rPr lang="en-US" smtClean="0"/>
              <a:t>2020. </a:t>
            </a:r>
            <a:endParaRPr lang="en-AU" dirty="0" smtClean="0"/>
          </a:p>
          <a:p>
            <a:endParaRPr lang="en-AU"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00578632"/>
      </p:ext>
    </p:extLst>
  </p:cSld>
  <p:clrMapOvr>
    <a:masterClrMapping/>
  </p:clrMapOvr>
  <mc:AlternateContent xmlns:mc="http://schemas.openxmlformats.org/markup-compatibility/2006">
    <mc:Choice xmlns:p14="http://schemas.microsoft.com/office/powerpoint/2010/main" Requires="p14">
      <p:transition spd="slow" p14:dur="2000" advTm="73952"/>
    </mc:Choice>
    <mc:Fallback>
      <p:transition spd="slow" advTm="73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1_Custom Design">
  <a:themeElements>
    <a:clrScheme name="BCAR">
      <a:dk1>
        <a:srgbClr val="231F20"/>
      </a:dk1>
      <a:lt1>
        <a:srgbClr val="FFFFFF"/>
      </a:lt1>
      <a:dk2>
        <a:srgbClr val="0066AB"/>
      </a:dk2>
      <a:lt2>
        <a:srgbClr val="E4E4E4"/>
      </a:lt2>
      <a:accent1>
        <a:srgbClr val="00B8B7"/>
      </a:accent1>
      <a:accent2>
        <a:srgbClr val="BAD764"/>
      </a:accent2>
      <a:accent3>
        <a:srgbClr val="FFCB05"/>
      </a:accent3>
      <a:accent4>
        <a:srgbClr val="2E3192"/>
      </a:accent4>
      <a:accent5>
        <a:srgbClr val="C49A6C"/>
      </a:accent5>
      <a:accent6>
        <a:srgbClr val="76848F"/>
      </a:accent6>
      <a:hlink>
        <a:srgbClr val="0066AB"/>
      </a:hlink>
      <a:folHlink>
        <a:srgbClr val="0066AB"/>
      </a:folHlink>
    </a:clrScheme>
    <a:fontScheme name="DoITRDC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ITRDC_PowerPoint_2020.pptx" id="{289DAA41-D7EE-4588-BB0F-AB0A0B4820BD}" vid="{244B766B-7301-48E5-812E-E4A31971B6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oITRDC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oITRDC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PT DOCUMENT" ma:contentTypeID="0x010100407620DDFF47524F86BCF55EDD39464301005B5E199673AE33488C867BD7793AACB9" ma:contentTypeVersion="18" ma:contentTypeDescription="106" ma:contentTypeScope="" ma:versionID="b889d23d54e51e020720b328aac77fab">
  <xsd:schema xmlns:xsd="http://www.w3.org/2001/XMLSchema" xmlns:xs="http://www.w3.org/2001/XMLSchema" xmlns:p="http://schemas.microsoft.com/office/2006/metadata/properties" xmlns:ns2="4597da67-68a3-4e9d-8803-ba3e1787ab6c" targetNamespace="http://schemas.microsoft.com/office/2006/metadata/properties" ma:root="true" ma:fieldsID="3816ed31ea873254db1cfaf10d2d99e2" ns2:_="">
    <xsd:import namespace="4597da67-68a3-4e9d-8803-ba3e1787ab6c"/>
    <xsd:element name="properties">
      <xsd:complexType>
        <xsd:sequence>
          <xsd:element name="documentManagement">
            <xsd:complexType>
              <xsd:all>
                <xsd:element ref="ns2:trimRootDocURI" minOccurs="0"/>
                <xsd:element ref="ns2:trimRootDocParentURI" minOccurs="0"/>
                <xsd:element ref="ns2:trimRootDocSecurityLevel" minOccurs="0"/>
                <xsd:element ref="ns2:trimRootDocSecurityCaveats" minOccurs="0"/>
                <xsd:element ref="ns2:trimRootDocACLCanViewDocument" minOccurs="0"/>
                <xsd:element ref="ns2:trimRootDocACLCanViewMetadata" minOccurs="0"/>
                <xsd:element ref="ns2:trimRootDocACLCanUpdateDocument" minOccurs="0"/>
                <xsd:element ref="ns2:trimRootDocACLCanUpdateMetadata" minOccurs="0"/>
                <xsd:element ref="ns2:trimRootDocACLCanModifyAccess" minOccurs="0"/>
                <xsd:element ref="ns2:trimRootDocNotes" minOccurs="0"/>
                <xsd:element ref="ns2:hab31d4ae2264d5c8e77fd86c07e7635" minOccurs="0"/>
                <xsd:element ref="ns2:c1aa94c1bcce43cc9138ccb9c7bf6e69" minOccurs="0"/>
                <xsd:element ref="ns2:e65fcc6ef396426b9c231bd6b3bc54de" minOccurs="0"/>
                <xsd:element ref="ns2:dd9c7627a75f4720a6ccce58a35e4d75" minOccurs="0"/>
                <xsd:element ref="ns2:trimRootDocACLCanContributeDocuments" minOccurs="0"/>
                <xsd:element ref="ns2:l30152c64bc5409cb0d6af5fc7998329" minOccurs="0"/>
                <xsd:element ref="ns2:TaxCatchAll" minOccurs="0"/>
                <xsd:element ref="ns2:ie56bdfdc4a44ef997c05b4ed8c67594" minOccurs="0"/>
                <xsd:element ref="ns2:TaxCatchAllLabel" minOccurs="0"/>
                <xsd:element ref="ns2:me786d0e3c9949dc83d6a9826d3f7afb" minOccurs="0"/>
                <xsd:element ref="ns2:e74c999a0f514bafbaad1ae53c56eac2" minOccurs="0"/>
                <xsd:element ref="ns2:l7f7762656034748af4098221ba10b64" minOccurs="0"/>
                <xsd:element ref="ns2:a26f7cb41fae41ebb6c8e377b7c30d71" minOccurs="0"/>
                <xsd:element ref="ns2:TrimUDF_String_39" minOccurs="0"/>
                <xsd:element ref="ns2:TrimUDF_String_40" minOccurs="0"/>
                <xsd:element ref="ns2:TrimUDF_String_696" minOccurs="0"/>
                <xsd:element ref="ns2:TrimUDF_Text_698" minOccurs="0"/>
                <xsd:element ref="ns2:TrimUDF_Text_70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7da67-68a3-4e9d-8803-ba3e1787ab6c" elementFormDefault="qualified">
    <xsd:import namespace="http://schemas.microsoft.com/office/2006/documentManagement/types"/>
    <xsd:import namespace="http://schemas.microsoft.com/office/infopath/2007/PartnerControls"/>
    <xsd:element name="trimRootDocURI" ma:index="2" nillable="true" ma:displayName="URI" ma:hidden="true" ma:internalName="trimRootDocURI" ma:readOnly="false">
      <xsd:simpleType>
        <xsd:restriction base="dms:Text">
          <xsd:maxLength value="255"/>
        </xsd:restriction>
      </xsd:simpleType>
    </xsd:element>
    <xsd:element name="trimRootDocParentURI" ma:index="3" nillable="true" ma:displayName="Parent URI" ma:internalName="trimRootDocParentURI" ma:readOnly="false">
      <xsd:simpleType>
        <xsd:restriction base="dms:Number"/>
      </xsd:simpleType>
    </xsd:element>
    <xsd:element name="trimRootDocSecurityLevel" ma:index="4" nillable="true" ma:displayName="Security Level" ma:default="For Official Use Only" ma:format="Dropdown" ma:internalName="trimRootDocSecurityLevel" ma:readOnly="false">
      <xsd:simpleType>
        <xsd:restriction base="dms:Choice">
          <xsd:enumeration value="For Official Use Only"/>
          <xsd:enumeration value="Protected"/>
          <xsd:enumeration value="Confidential"/>
          <xsd:enumeration value="Secret"/>
          <xsd:enumeration value="Top Secret"/>
        </xsd:restriction>
      </xsd:simpleType>
    </xsd:element>
    <xsd:element name="trimRootDocSecurityCaveats" ma:index="5" nillable="true" ma:displayName="Security Caveats" ma:default="Departmental Staff" ma:internalName="trimRootDocSecurityCaveats" ma:readOnly="false">
      <xsd:complexType>
        <xsd:complexContent>
          <xsd:extension base="dms:MultiChoice">
            <xsd:sequence>
              <xsd:element name="Value" maxOccurs="unbounded" minOccurs="0" nillable="true">
                <xsd:simpleType>
                  <xsd:restriction base="dms:Choice">
                    <xsd:enumeration value="Commercial"/>
                    <xsd:enumeration value="Departmental Staff"/>
                    <xsd:enumeration value="For-Official-Use-Only"/>
                    <xsd:enumeration value="For-Official-Use-Only: Commercial"/>
                    <xsd:enumeration value="For-Official-Use-Only: Legal"/>
                    <xsd:enumeration value="For-Official-Use-Only: Staff"/>
                    <xsd:enumeration value="Sensitive"/>
                    <xsd:enumeration value="Sensitive: Cabinet"/>
                    <xsd:enumeration value="Sensitive: Legal"/>
                    <xsd:enumeration value="Sensitive: Personal"/>
                    <xsd:enumeration value="Admin"/>
                  </xsd:restriction>
                </xsd:simpleType>
              </xsd:element>
            </xsd:sequence>
          </xsd:extension>
        </xsd:complexContent>
      </xsd:complexType>
    </xsd:element>
    <xsd:element name="trimRootDocACLCanViewDocument" ma:index="6" nillable="true" ma:displayName="Can View Document" ma:format="RadioButtons" ma:internalName="trimRootDocACLCanViewDocument" ma:readOnly="false">
      <xsd:simpleType>
        <xsd:restriction base="dms:Choice">
          <xsd:enumeration value="Inherit"/>
          <xsd:enumeration value="Everyone"/>
          <xsd:enumeration value="Custom"/>
        </xsd:restriction>
      </xsd:simpleType>
    </xsd:element>
    <xsd:element name="trimRootDocACLCanViewMetadata" ma:index="8" nillable="true" ma:displayName="Can View Metadata" ma:format="RadioButtons" ma:internalName="trimRootDocACLCanViewMetadata" ma:readOnly="false">
      <xsd:simpleType>
        <xsd:restriction base="dms:Choice">
          <xsd:enumeration value="Inherit"/>
          <xsd:enumeration value="Everyone"/>
          <xsd:enumeration value="Custom"/>
        </xsd:restriction>
      </xsd:simpleType>
    </xsd:element>
    <xsd:element name="trimRootDocACLCanUpdateDocument" ma:index="10" nillable="true" ma:displayName="Can Update Document" ma:format="RadioButtons" ma:internalName="trimRootDocACLCanUpdateDocument" ma:readOnly="false">
      <xsd:simpleType>
        <xsd:restriction base="dms:Choice">
          <xsd:enumeration value="Inherit"/>
          <xsd:enumeration value="Everyone"/>
          <xsd:enumeration value="Custom"/>
        </xsd:restriction>
      </xsd:simpleType>
    </xsd:element>
    <xsd:element name="trimRootDocACLCanUpdateMetadata" ma:index="12" nillable="true" ma:displayName="Can Update Metadata" ma:format="RadioButtons" ma:internalName="trimRootDocACLCanUpdateMetadata" ma:readOnly="false">
      <xsd:simpleType>
        <xsd:restriction base="dms:Choice">
          <xsd:enumeration value="Inherit"/>
          <xsd:enumeration value="Everyone"/>
          <xsd:enumeration value="Custom"/>
        </xsd:restriction>
      </xsd:simpleType>
    </xsd:element>
    <xsd:element name="trimRootDocACLCanModifyAccess" ma:index="14" nillable="true" ma:displayName="Can Modify Access" ma:format="RadioButtons" ma:internalName="trimRootDocACLCanModifyAccess" ma:readOnly="false">
      <xsd:simpleType>
        <xsd:restriction base="dms:Choice">
          <xsd:enumeration value="Inherit"/>
          <xsd:enumeration value="Everyone"/>
          <xsd:enumeration value="Custom"/>
        </xsd:restriction>
      </xsd:simpleType>
    </xsd:element>
    <xsd:element name="trimRootDocNotes" ma:index="16" nillable="true" ma:displayName="Notes" ma:internalName="trimRootDocNotes" ma:readOnly="false">
      <xsd:simpleType>
        <xsd:restriction base="dms:Note"/>
      </xsd:simpleType>
    </xsd:element>
    <xsd:element name="hab31d4ae2264d5c8e77fd86c07e7635" ma:index="18" nillable="true" ma:taxonomy="true" ma:internalName="hab31d4ae2264d5c8e77fd86c07e7635" ma:taxonomyFieldName="trimRootDocACLCanViewMetadata_List" ma:displayName="Can View Metadata List" ma:readOnly="false" ma:fieldId="{1ab31d4a-e226-4d5c-8e77-fd86c07e7635}"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c1aa94c1bcce43cc9138ccb9c7bf6e69" ma:index="21" nillable="true" ma:taxonomy="true" ma:internalName="c1aa94c1bcce43cc9138ccb9c7bf6e69" ma:taxonomyFieldName="trimRootDocACLCanUpdateDocument_List" ma:displayName="Can Update Document List" ma:readOnly="false" ma:fieldId="{c1aa94c1-bcce-43cc-9138-ccb9c7bf6e69}"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e65fcc6ef396426b9c231bd6b3bc54de" ma:index="24" nillable="true" ma:taxonomy="true" ma:internalName="e65fcc6ef396426b9c231bd6b3bc54de" ma:taxonomyFieldName="trimRootDocACLCanUpdateMetadata_List" ma:displayName="Can Update Metadata List" ma:readOnly="false" ma:fieldId="{e65fcc6e-f396-426b-9c23-1bd6b3bc54de}"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dd9c7627a75f4720a6ccce58a35e4d75" ma:index="25" nillable="true" ma:taxonomy="true" ma:internalName="dd9c7627a75f4720a6ccce58a35e4d75" ma:taxonomyFieldName="trimRootDocACLCanViewDocument_List" ma:displayName="Can View Document List" ma:readOnly="false" ma:fieldId="{dd9c7627-a75f-4720-a6cc-ce58a35e4d75}"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trimRootDocACLCanContributeDocuments" ma:index="26" nillable="true" ma:displayName="Can Contribute Content" ma:format="RadioButtons" ma:hidden="true" ma:internalName="trimRootDocACLCanContributeDocuments" ma:readOnly="false">
      <xsd:simpleType>
        <xsd:restriction base="dms:Choice">
          <xsd:enumeration value="Inherit"/>
          <xsd:enumeration value="Everyone"/>
          <xsd:enumeration value="Custom"/>
        </xsd:restriction>
      </xsd:simpleType>
    </xsd:element>
    <xsd:element name="l30152c64bc5409cb0d6af5fc7998329" ma:index="27" nillable="true" ma:taxonomy="true" ma:internalName="l30152c64bc5409cb0d6af5fc7998329" ma:taxonomyFieldName="trimRootDocACLCanContributeDocuments_List" ma:displayName="Can Contribute Content List" ma:readOnly="false" ma:default="" ma:fieldId="{530152c6-4bc5-409c-b0d6-af5fc7998329}"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e1313e33-0c45-43da-8861-564a4ba3a667}" ma:internalName="TaxCatchAll" ma:showField="CatchAllData" ma:web="4597da67-68a3-4e9d-8803-ba3e1787ab6c">
      <xsd:complexType>
        <xsd:complexContent>
          <xsd:extension base="dms:MultiChoiceLookup">
            <xsd:sequence>
              <xsd:element name="Value" type="dms:Lookup" maxOccurs="unbounded" minOccurs="0" nillable="true"/>
            </xsd:sequence>
          </xsd:extension>
        </xsd:complexContent>
      </xsd:complexType>
    </xsd:element>
    <xsd:element name="ie56bdfdc4a44ef997c05b4ed8c67594" ma:index="30" nillable="true" ma:taxonomy="true" ma:internalName="ie56bdfdc4a44ef997c05b4ed8c67594" ma:taxonomyFieldName="trimRootDocACLCanModifyAccess_List" ma:displayName="Can Modify Access List" ma:readOnly="false" ma:fieldId="{2e56bdfd-c4a4-4ef9-97c0-5b4ed8c67594}"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TaxCatchAllLabel" ma:index="32" nillable="true" ma:displayName="Taxonomy Catch All Column1" ma:hidden="true" ma:list="{e1313e33-0c45-43da-8861-564a4ba3a667}" ma:internalName="TaxCatchAllLabel" ma:readOnly="true" ma:showField="CatchAllDataLabel" ma:web="4597da67-68a3-4e9d-8803-ba3e1787ab6c">
      <xsd:complexType>
        <xsd:complexContent>
          <xsd:extension base="dms:MultiChoiceLookup">
            <xsd:sequence>
              <xsd:element name="Value" type="dms:Lookup" maxOccurs="unbounded" minOccurs="0" nillable="true"/>
            </xsd:sequence>
          </xsd:extension>
        </xsd:complexContent>
      </xsd:complexType>
    </xsd:element>
    <xsd:element name="me786d0e3c9949dc83d6a9826d3f7afb" ma:index="33" nillable="true" ma:taxonomy="true" ma:internalName="me786d0e3c9949dc83d6a9826d3f7afb" ma:taxonomyFieldName="trimRootDocOwnerLocation" ma:displayName="Owner" ma:readOnly="false" ma:fieldId="{6e786d0e-3c99-49dc-83d6-a9826d3f7afb}"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e74c999a0f514bafbaad1ae53c56eac2" ma:index="35" nillable="true" ma:taxonomy="true" ma:internalName="e74c999a0f514bafbaad1ae53c56eac2" ma:taxonomyFieldName="trimRootDocOtherContactLocation" ma:displayName="Other Contact" ma:readOnly="false" ma:default="" ma:fieldId="{e74c999a-0f51-4baf-baad-1ae53c56eac2}"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l7f7762656034748af4098221ba10b64" ma:index="37" nillable="true" ma:taxonomy="true" ma:internalName="l7f7762656034748af4098221ba10b64" ma:taxonomyFieldName="trimRootDocAssigneeLocation" ma:displayName="Assignee" ma:readOnly="false" ma:default="" ma:fieldId="{57f77626-5603-4748-af40-98221ba10b64}"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a26f7cb41fae41ebb6c8e377b7c30d71" ma:index="39" nillable="true" ma:taxonomy="true" ma:internalName="a26f7cb41fae41ebb6c8e377b7c30d71" ma:taxonomyFieldName="trimRootDocClassification" ma:displayName="Classification" ma:readOnly="false" ma:default="" ma:fieldId="{a26f7cb4-1fae-41eb-b6c8-e377b7c30d71}" ma:sspId="2f9937d8-ded5-4646-b9c0-07a4c210d204" ma:termSetId="f9a750e0-e20a-43c2-89a6-4c381f79f1c1" ma:anchorId="00000000-0000-0000-0000-000000000000" ma:open="false" ma:isKeyword="false">
      <xsd:complexType>
        <xsd:sequence>
          <xsd:element ref="pc:Terms" minOccurs="0" maxOccurs="1"/>
        </xsd:sequence>
      </xsd:complexType>
    </xsd:element>
    <xsd:element name="TrimUDF_String_39" ma:index="41" nillable="true" ma:displayName="Document Type" ma:format="Dropdown" ma:hidden="true" ma:internalName="TrimUDF_String_39" ma:readOnly="false">
      <xsd:simpleType>
        <xsd:restriction base="dms:Choice">
          <xsd:enumeration value="COMMUNITY RELATIONS"/>
          <xsd:enumeration value="EQUIPMENT, STORES AND VECHICLES"/>
          <xsd:enumeration value="FINANCIAL MANAGEMENT"/>
          <xsd:enumeration value="GOVERNMENT AND IT &amp; T"/>
          <xsd:enumeration value="GOVERNMENT RELATIONS"/>
          <xsd:enumeration value="INDUSTRY DEVELOPMENT"/>
          <xsd:enumeration value="INFORMATION MANAGEMENT"/>
          <xsd:enumeration value="INFORMATION SYSTEMS"/>
          <xsd:enumeration value="LEGAL SERVICES"/>
          <xsd:enumeration value="PROPERTY MANAGEMENT"/>
          <xsd:enumeration value="RESEARCH AND STATISTICS"/>
          <xsd:enumeration value="STRATEGIC MANAGEMENT"/>
        </xsd:restriction>
      </xsd:simpleType>
    </xsd:element>
    <xsd:element name="TrimUDF_String_40" ma:index="42" nillable="true" ma:displayName="Classification 2" ma:format="Dropdown" ma:hidden="true" ma:internalName="TrimUDF_String_40" ma:readOnly="false">
      <xsd:simpleType>
        <xsd:restriction base="dms:Choice">
          <xsd:enumeration value="ACCESS AND EQUITY"/>
          <xsd:enumeration value="ACQUISITION AND DISPOSAL"/>
          <xsd:enumeration value="ASSET MANAGEMENT"/>
          <xsd:enumeration value="AUDITS"/>
          <xsd:enumeration value="BUDGETING"/>
          <xsd:enumeration value="BUSINESS IMPROVEMENT"/>
          <xsd:enumeration value="INTERGOVERNMENT LIAISON"/>
          <xsd:enumeration value="LEASING"/>
          <xsd:enumeration value="LEGAL ADVICE"/>
          <xsd:enumeration value="MAINTENANCE"/>
          <xsd:enumeration value="MEDIA RELATIONS"/>
          <xsd:enumeration value="PRIVACY"/>
          <xsd:enumeration value="PROJECTS"/>
          <xsd:enumeration value="PUBLIC REACTION"/>
          <xsd:enumeration value="REVIEWS"/>
          <xsd:enumeration value="RISK MANAGEMENT"/>
          <xsd:enumeration value="SECURITY"/>
          <xsd:enumeration value="STATISTICS"/>
        </xsd:restriction>
      </xsd:simpleType>
    </xsd:element>
    <xsd:element name="TrimUDF_String_696" ma:index="43" nillable="true" ma:displayName="Delete" ma:format="Dropdown" ma:hidden="true" ma:internalName="TrimUDF_String_696" ma:readOnly="false">
      <xsd:simpleType>
        <xsd:restriction base="dms:Choice">
          <xsd:enumeration value="Copy"/>
          <xsd:enumeration value="Draft"/>
          <xsd:enumeration value="Personal"/>
          <xsd:enumeration value="Published"/>
          <xsd:enumeration value="Transitory"/>
          <xsd:enumeration value="Working Paper"/>
        </xsd:restriction>
      </xsd:simpleType>
    </xsd:element>
    <xsd:element name="TrimUDF_Text_698" ma:index="44" nillable="true" ma:displayName="IMS Display" ma:hidden="true" ma:internalName="TrimUDF_Text_698" ma:readOnly="false">
      <xsd:simpleType>
        <xsd:restriction base="dms:Note"/>
      </xsd:simpleType>
    </xsd:element>
    <xsd:element name="TrimUDF_Text_706" ma:index="45" nillable="true" ma:displayName="Published" ma:hidden="true" ma:internalName="TrimUDF_Text_706"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imRootDocACLCanViewDocument xmlns="4597da67-68a3-4e9d-8803-ba3e1787ab6c" xsi:nil="true"/>
    <trimRootDocNotes xmlns="4597da67-68a3-4e9d-8803-ba3e1787ab6c" xsi:nil="true"/>
    <TrimUDF_String_40 xmlns="4597da67-68a3-4e9d-8803-ba3e1787ab6c" xsi:nil="true"/>
    <TrimUDF_Text_698 xmlns="4597da67-68a3-4e9d-8803-ba3e1787ab6c" xsi:nil="true"/>
    <trimRootDocACLCanUpdateMetadata xmlns="4597da67-68a3-4e9d-8803-ba3e1787ab6c" xsi:nil="true"/>
    <trimRootDocACLCanModifyAccess xmlns="4597da67-68a3-4e9d-8803-ba3e1787ab6c" xsi:nil="true"/>
    <TrimUDF_String_39 xmlns="4597da67-68a3-4e9d-8803-ba3e1787ab6c" xsi:nil="true"/>
    <trimRootDocSecurityCaveats xmlns="4597da67-68a3-4e9d-8803-ba3e1787ab6c"/>
    <trimRootDocSecurityLevel xmlns="4597da67-68a3-4e9d-8803-ba3e1787ab6c" xsi:nil="true"/>
    <trimRootDocACLCanContributeDocuments xmlns="4597da67-68a3-4e9d-8803-ba3e1787ab6c" xsi:nil="true"/>
    <trimRootDocACLCanUpdateDocument xmlns="4597da67-68a3-4e9d-8803-ba3e1787ab6c" xsi:nil="true"/>
    <TrimUDF_String_696 xmlns="4597da67-68a3-4e9d-8803-ba3e1787ab6c" xsi:nil="true"/>
    <trimRootDocACLCanViewMetadata xmlns="4597da67-68a3-4e9d-8803-ba3e1787ab6c" xsi:nil="true"/>
    <TrimUDF_Text_706 xmlns="4597da67-68a3-4e9d-8803-ba3e1787ab6c" xsi:nil="true"/>
    <TaxCatchAll xmlns="4597da67-68a3-4e9d-8803-ba3e1787ab6c"/>
    <e65fcc6ef396426b9c231bd6b3bc54de xmlns="4597da67-68a3-4e9d-8803-ba3e1787ab6c">
      <Terms xmlns="http://schemas.microsoft.com/office/infopath/2007/PartnerControls"/>
    </e65fcc6ef396426b9c231bd6b3bc54de>
    <me786d0e3c9949dc83d6a9826d3f7afb xmlns="4597da67-68a3-4e9d-8803-ba3e1787ab6c">
      <Terms xmlns="http://schemas.microsoft.com/office/infopath/2007/PartnerControls"/>
    </me786d0e3c9949dc83d6a9826d3f7afb>
    <l30152c64bc5409cb0d6af5fc7998329 xmlns="4597da67-68a3-4e9d-8803-ba3e1787ab6c">
      <Terms xmlns="http://schemas.microsoft.com/office/infopath/2007/PartnerControls"/>
    </l30152c64bc5409cb0d6af5fc7998329>
    <dd9c7627a75f4720a6ccce58a35e4d75 xmlns="4597da67-68a3-4e9d-8803-ba3e1787ab6c">
      <Terms xmlns="http://schemas.microsoft.com/office/infopath/2007/PartnerControls"/>
    </dd9c7627a75f4720a6ccce58a35e4d75>
    <hab31d4ae2264d5c8e77fd86c07e7635 xmlns="4597da67-68a3-4e9d-8803-ba3e1787ab6c">
      <Terms xmlns="http://schemas.microsoft.com/office/infopath/2007/PartnerControls"/>
    </hab31d4ae2264d5c8e77fd86c07e7635>
    <e74c999a0f514bafbaad1ae53c56eac2 xmlns="4597da67-68a3-4e9d-8803-ba3e1787ab6c">
      <Terms xmlns="http://schemas.microsoft.com/office/infopath/2007/PartnerControls"/>
    </e74c999a0f514bafbaad1ae53c56eac2>
    <l7f7762656034748af4098221ba10b64 xmlns="4597da67-68a3-4e9d-8803-ba3e1787ab6c">
      <Terms xmlns="http://schemas.microsoft.com/office/infopath/2007/PartnerControls"/>
    </l7f7762656034748af4098221ba10b64>
    <a26f7cb41fae41ebb6c8e377b7c30d71 xmlns="4597da67-68a3-4e9d-8803-ba3e1787ab6c">
      <Terms xmlns="http://schemas.microsoft.com/office/infopath/2007/PartnerControls"/>
    </a26f7cb41fae41ebb6c8e377b7c30d71>
    <trimRootDocURI xmlns="4597da67-68a3-4e9d-8803-ba3e1787ab6c" xsi:nil="true"/>
    <ie56bdfdc4a44ef997c05b4ed8c67594 xmlns="4597da67-68a3-4e9d-8803-ba3e1787ab6c">
      <Terms xmlns="http://schemas.microsoft.com/office/infopath/2007/PartnerControls"/>
    </ie56bdfdc4a44ef997c05b4ed8c67594>
    <trimRootDocParentURI xmlns="4597da67-68a3-4e9d-8803-ba3e1787ab6c" xsi:nil="true"/>
    <c1aa94c1bcce43cc9138ccb9c7bf6e69 xmlns="4597da67-68a3-4e9d-8803-ba3e1787ab6c">
      <Terms xmlns="http://schemas.microsoft.com/office/infopath/2007/PartnerControls"/>
    </c1aa94c1bcce43cc9138ccb9c7bf6e69>
  </documentManagement>
</p:properties>
</file>

<file path=customXml/itemProps1.xml><?xml version="1.0" encoding="utf-8"?>
<ds:datastoreItem xmlns:ds="http://schemas.openxmlformats.org/officeDocument/2006/customXml" ds:itemID="{5E07CCCF-D98F-4CDF-8752-9A8658651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7da67-68a3-4e9d-8803-ba3e1787ab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E608C7-81D3-4BDC-AF59-5CB62E223EB6}">
  <ds:schemaRefs>
    <ds:schemaRef ds:uri="http://schemas.microsoft.com/sharepoint/v3/contenttype/forms"/>
  </ds:schemaRefs>
</ds:datastoreItem>
</file>

<file path=customXml/itemProps3.xml><?xml version="1.0" encoding="utf-8"?>
<ds:datastoreItem xmlns:ds="http://schemas.openxmlformats.org/officeDocument/2006/customXml" ds:itemID="{26AE5C14-F160-4EC9-8AB4-20F724A9AC1F}">
  <ds:schemaRefs>
    <ds:schemaRef ds:uri="4597da67-68a3-4e9d-8803-ba3e1787ab6c"/>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DoITRDC PowerPoint</Template>
  <TotalTime>947</TotalTime>
  <Words>1310</Words>
  <Application>Microsoft Office PowerPoint</Application>
  <PresentationFormat>Widescreen</PresentationFormat>
  <Paragraphs>100</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Segoe UI</vt:lpstr>
      <vt:lpstr>Segoe UI Semibold</vt:lpstr>
      <vt:lpstr>1_Custom Design</vt:lpstr>
      <vt:lpstr>The why, what and when of heavy vehicle road reform     www.infrastructure.gov.au/roads/heavy/</vt:lpstr>
      <vt:lpstr>The current heavy vehicle charging and investment system</vt:lpstr>
      <vt:lpstr>Objectives of reform</vt:lpstr>
      <vt:lpstr>Four elements to reform</vt:lpstr>
      <vt:lpstr>Proposed changes to the way heavy vehicle charges are set and invested</vt:lpstr>
      <vt:lpstr>When will this happen?</vt:lpstr>
    </vt:vector>
  </TitlesOfParts>
  <Company>Department of Infrastructure &amp; Regional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YEH Eunice</dc:creator>
  <dc:description>14 February 2020</dc:description>
  <cp:lastModifiedBy>YEH Eunice</cp:lastModifiedBy>
  <cp:revision>138</cp:revision>
  <cp:lastPrinted>2017-12-17T11:34:53Z</cp:lastPrinted>
  <dcterms:created xsi:type="dcterms:W3CDTF">2020-03-12T05:38:22Z</dcterms:created>
  <dcterms:modified xsi:type="dcterms:W3CDTF">2020-09-09T23:03:32Z</dcterms:modified>
  <cp:category>18 February 2020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0x010100407620DDFF47524F86BCF55EDD39464301005B5E199673AE33488C867BD7793AACB9</vt:lpwstr>
  </property>
  <property fmtid="{D5CDD505-2E9C-101B-9397-08002B2CF9AE}" pid="3" name="TrimRevisionNumber">
    <vt:i4>1</vt:i4>
  </property>
  <property fmtid="{D5CDD505-2E9C-101B-9397-08002B2CF9AE}" pid="4" name="trimRootDocClassification">
    <vt:lpwstr/>
  </property>
  <property fmtid="{D5CDD505-2E9C-101B-9397-08002B2CF9AE}" pid="5" name="trimRootDocAssigneeLocation">
    <vt:lpwstr/>
  </property>
  <property fmtid="{D5CDD505-2E9C-101B-9397-08002B2CF9AE}" pid="6" name="trimRootDocOtherContactLocation">
    <vt:lpwstr/>
  </property>
  <property fmtid="{D5CDD505-2E9C-101B-9397-08002B2CF9AE}" pid="7" name="trimRootDocACLCanUpdateMetadata_List">
    <vt:lpwstr/>
  </property>
  <property fmtid="{D5CDD505-2E9C-101B-9397-08002B2CF9AE}" pid="8" name="trimRootDocACLCanModifyAccess_List">
    <vt:lpwstr/>
  </property>
  <property fmtid="{D5CDD505-2E9C-101B-9397-08002B2CF9AE}" pid="9" name="trimRootDocACLCanUpdateDocument_List">
    <vt:lpwstr/>
  </property>
  <property fmtid="{D5CDD505-2E9C-101B-9397-08002B2CF9AE}" pid="10" name="trimRootDocACLCanViewMetadata_List">
    <vt:lpwstr/>
  </property>
  <property fmtid="{D5CDD505-2E9C-101B-9397-08002B2CF9AE}" pid="11" name="trimRootDocACLCanViewDocument_List">
    <vt:lpwstr/>
  </property>
  <property fmtid="{D5CDD505-2E9C-101B-9397-08002B2CF9AE}" pid="12" name="trimRootDocOwnerLocation">
    <vt:lpwstr/>
  </property>
  <property fmtid="{D5CDD505-2E9C-101B-9397-08002B2CF9AE}" pid="13" name="trimRootDocACLCanContributeDocuments_List">
    <vt:lpwstr/>
  </property>
</Properties>
</file>