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B00838" w14:textId="5B884527" w:rsidR="00717A5C" w:rsidRDefault="00717A5C" w:rsidP="00783DC2"/>
    <w:p w14:paraId="19382B5C" w14:textId="77777777" w:rsidR="00ED487C" w:rsidRDefault="00ED487C" w:rsidP="00ED487C">
      <w:pPr>
        <w:spacing w:after="240"/>
        <w:sectPr w:rsidR="00ED487C" w:rsidSect="005A6E77">
          <w:headerReference w:type="even" r:id="rId11"/>
          <w:headerReference w:type="default" r:id="rId12"/>
          <w:footerReference w:type="even" r:id="rId13"/>
          <w:footerReference w:type="default" r:id="rId14"/>
          <w:headerReference w:type="first" r:id="rId15"/>
          <w:footerReference w:type="first" r:id="rId16"/>
          <w:pgSz w:w="11906" w:h="16838" w:code="9"/>
          <w:pgMar w:top="0" w:right="1021" w:bottom="1021" w:left="1021" w:header="0" w:footer="397" w:gutter="0"/>
          <w:cols w:space="708"/>
          <w:titlePg/>
          <w:docGrid w:linePitch="360"/>
        </w:sectPr>
      </w:pPr>
    </w:p>
    <w:p w14:paraId="4BC62158" w14:textId="6E080DF1" w:rsidR="00C96AF5" w:rsidRPr="00874F8D" w:rsidRDefault="007B38EE" w:rsidP="00874F8D">
      <w:pPr>
        <w:pStyle w:val="Title"/>
        <w:rPr>
          <w:rStyle w:val="normaltextrun"/>
        </w:rPr>
      </w:pPr>
      <w:bookmarkStart w:id="3" w:name="_Toc31728790"/>
      <w:r w:rsidRPr="00874F8D">
        <w:rPr>
          <w:rStyle w:val="normaltextrun"/>
        </w:rPr>
        <w:t xml:space="preserve">Participation in the On Farm Connectivity Program Round 3: </w:t>
      </w:r>
      <w:r w:rsidR="0090457D">
        <w:rPr>
          <w:rStyle w:val="normaltextrun"/>
        </w:rPr>
        <w:t xml:space="preserve">Approved </w:t>
      </w:r>
      <w:r w:rsidRPr="00874F8D">
        <w:rPr>
          <w:rStyle w:val="normaltextrun"/>
        </w:rPr>
        <w:t xml:space="preserve">Supplier </w:t>
      </w:r>
      <w:r w:rsidR="0090457D">
        <w:rPr>
          <w:rStyle w:val="normaltextrun"/>
        </w:rPr>
        <w:t>Deed Poll</w:t>
      </w:r>
    </w:p>
    <w:p w14:paraId="5AD15AB0" w14:textId="08794FA9" w:rsidR="00404D2D" w:rsidRDefault="00404D2D" w:rsidP="004E79B4">
      <w:pPr>
        <w:rPr>
          <w:b/>
          <w:bCs/>
          <w:color w:val="auto"/>
        </w:rPr>
      </w:pPr>
      <w:r>
        <w:rPr>
          <w:b/>
          <w:bCs/>
          <w:color w:val="auto"/>
        </w:rPr>
        <w:t>Date: [</w:t>
      </w:r>
      <w:r w:rsidRPr="00535C94">
        <w:rPr>
          <w:b/>
          <w:bCs/>
          <w:color w:val="auto"/>
          <w:highlight w:val="yellow"/>
        </w:rPr>
        <w:t>DD MMMM YYYY</w:t>
      </w:r>
      <w:r>
        <w:rPr>
          <w:b/>
          <w:bCs/>
          <w:color w:val="auto"/>
        </w:rPr>
        <w:t>]</w:t>
      </w:r>
    </w:p>
    <w:p w14:paraId="467155C1" w14:textId="37D169BF" w:rsidR="00404D2D" w:rsidRDefault="0090457D" w:rsidP="007F24B4">
      <w:pPr>
        <w:ind w:left="567"/>
        <w:rPr>
          <w:b/>
          <w:bCs/>
          <w:color w:val="auto"/>
        </w:rPr>
      </w:pPr>
      <w:r>
        <w:rPr>
          <w:b/>
          <w:bCs/>
          <w:color w:val="auto"/>
        </w:rPr>
        <w:t>Made by</w:t>
      </w:r>
      <w:r w:rsidR="00404D2D">
        <w:rPr>
          <w:b/>
          <w:bCs/>
          <w:color w:val="auto"/>
        </w:rPr>
        <w:t>:</w:t>
      </w:r>
      <w:r>
        <w:rPr>
          <w:b/>
          <w:bCs/>
          <w:color w:val="auto"/>
        </w:rPr>
        <w:t xml:space="preserve"> [</w:t>
      </w:r>
      <w:r w:rsidRPr="00535C94">
        <w:rPr>
          <w:b/>
          <w:bCs/>
          <w:color w:val="auto"/>
          <w:highlight w:val="yellow"/>
        </w:rPr>
        <w:t>Legal name of supplier</w:t>
      </w:r>
      <w:r>
        <w:rPr>
          <w:b/>
          <w:bCs/>
          <w:color w:val="auto"/>
        </w:rPr>
        <w:t>] ABN [</w:t>
      </w:r>
      <w:r w:rsidRPr="00535C94">
        <w:rPr>
          <w:b/>
          <w:bCs/>
          <w:color w:val="auto"/>
          <w:highlight w:val="yellow"/>
        </w:rPr>
        <w:t xml:space="preserve">XX XXX </w:t>
      </w:r>
      <w:proofErr w:type="spellStart"/>
      <w:r w:rsidRPr="00535C94">
        <w:rPr>
          <w:b/>
          <w:bCs/>
          <w:color w:val="auto"/>
          <w:highlight w:val="yellow"/>
        </w:rPr>
        <w:t>XXX</w:t>
      </w:r>
      <w:proofErr w:type="spellEnd"/>
      <w:r w:rsidRPr="00535C94">
        <w:rPr>
          <w:b/>
          <w:bCs/>
          <w:color w:val="auto"/>
          <w:highlight w:val="yellow"/>
        </w:rPr>
        <w:t xml:space="preserve"> XXX</w:t>
      </w:r>
      <w:r>
        <w:rPr>
          <w:b/>
          <w:bCs/>
          <w:color w:val="auto"/>
        </w:rPr>
        <w:t xml:space="preserve">] (the </w:t>
      </w:r>
      <w:r w:rsidR="00914391">
        <w:rPr>
          <w:b/>
          <w:bCs/>
          <w:color w:val="auto"/>
        </w:rPr>
        <w:t>Approved S</w:t>
      </w:r>
      <w:r>
        <w:rPr>
          <w:b/>
          <w:bCs/>
          <w:color w:val="auto"/>
        </w:rPr>
        <w:t>upplier)</w:t>
      </w:r>
    </w:p>
    <w:p w14:paraId="7FC62D27" w14:textId="63C862AF" w:rsidR="00404D2D" w:rsidRPr="00404D2D" w:rsidRDefault="0090457D" w:rsidP="007F24B4">
      <w:pPr>
        <w:ind w:left="567"/>
        <w:rPr>
          <w:b/>
          <w:bCs/>
          <w:color w:val="auto"/>
        </w:rPr>
      </w:pPr>
      <w:r>
        <w:rPr>
          <w:b/>
          <w:bCs/>
          <w:color w:val="auto"/>
        </w:rPr>
        <w:t xml:space="preserve">In favour of: </w:t>
      </w:r>
      <w:r w:rsidR="00404D2D" w:rsidRPr="0090457D">
        <w:rPr>
          <w:b/>
          <w:bCs/>
          <w:color w:val="auto"/>
        </w:rPr>
        <w:t>The Commonwealth of Australia</w:t>
      </w:r>
      <w:r>
        <w:rPr>
          <w:b/>
          <w:bCs/>
          <w:color w:val="auto"/>
        </w:rPr>
        <w:t xml:space="preserve"> (the Commonwealth)</w:t>
      </w:r>
      <w:r w:rsidR="00404D2D" w:rsidRPr="0090457D">
        <w:rPr>
          <w:b/>
          <w:bCs/>
          <w:color w:val="auto"/>
        </w:rPr>
        <w:t xml:space="preserve"> as represented by the </w:t>
      </w:r>
      <w:r w:rsidR="00914391">
        <w:rPr>
          <w:b/>
          <w:bCs/>
          <w:color w:val="auto"/>
        </w:rPr>
        <w:t>Department</w:t>
      </w:r>
      <w:r w:rsidR="00404D2D" w:rsidRPr="0090457D">
        <w:rPr>
          <w:b/>
          <w:bCs/>
          <w:color w:val="auto"/>
        </w:rPr>
        <w:t xml:space="preserve"> of Infrastructure, Transport, Regional Development, Communications, Sport and the Arts, ABN </w:t>
      </w:r>
      <w:r w:rsidR="00CF5E3F" w:rsidRPr="0090457D">
        <w:rPr>
          <w:b/>
          <w:bCs/>
          <w:color w:val="auto"/>
        </w:rPr>
        <w:t>86 267 354 017</w:t>
      </w:r>
      <w:r w:rsidR="00404D2D" w:rsidRPr="0090457D">
        <w:rPr>
          <w:b/>
          <w:bCs/>
          <w:color w:val="auto"/>
        </w:rPr>
        <w:t xml:space="preserve"> (the </w:t>
      </w:r>
      <w:r w:rsidR="00914391">
        <w:rPr>
          <w:b/>
          <w:bCs/>
          <w:color w:val="auto"/>
        </w:rPr>
        <w:t>department</w:t>
      </w:r>
      <w:r w:rsidR="00404D2D" w:rsidRPr="0090457D">
        <w:rPr>
          <w:b/>
          <w:bCs/>
          <w:color w:val="auto"/>
        </w:rPr>
        <w:t>)</w:t>
      </w:r>
      <w:r>
        <w:rPr>
          <w:b/>
          <w:bCs/>
          <w:color w:val="auto"/>
        </w:rPr>
        <w:t>.</w:t>
      </w:r>
    </w:p>
    <w:p w14:paraId="51C81016" w14:textId="432118CE" w:rsidR="00B90981" w:rsidRPr="00360457" w:rsidRDefault="00B90981" w:rsidP="00360457">
      <w:pPr>
        <w:pStyle w:val="Heading1"/>
      </w:pPr>
      <w:r w:rsidRPr="00360457">
        <w:rPr>
          <w:rStyle w:val="normaltextrun"/>
        </w:rPr>
        <w:t>Background</w:t>
      </w:r>
    </w:p>
    <w:p w14:paraId="2E6BC582" w14:textId="2F931B1B" w:rsidR="00404D2D" w:rsidRPr="009C3668" w:rsidRDefault="004E79B4" w:rsidP="00E95EFB">
      <w:pPr>
        <w:pStyle w:val="ListParagraph"/>
        <w:numPr>
          <w:ilvl w:val="0"/>
          <w:numId w:val="27"/>
        </w:numPr>
        <w:spacing w:before="80"/>
        <w:ind w:left="567" w:hanging="567"/>
        <w:contextualSpacing w:val="0"/>
        <w:rPr>
          <w:color w:val="auto"/>
        </w:rPr>
      </w:pPr>
      <w:r w:rsidRPr="009C3668">
        <w:rPr>
          <w:color w:val="auto"/>
        </w:rPr>
        <w:t xml:space="preserve">The </w:t>
      </w:r>
      <w:r w:rsidR="001D03BE">
        <w:rPr>
          <w:color w:val="auto"/>
        </w:rPr>
        <w:t xml:space="preserve">On Farm Connectivity </w:t>
      </w:r>
      <w:r w:rsidRPr="009C3668">
        <w:rPr>
          <w:color w:val="auto"/>
        </w:rPr>
        <w:t>Program</w:t>
      </w:r>
      <w:r w:rsidR="001D03BE">
        <w:rPr>
          <w:color w:val="auto"/>
        </w:rPr>
        <w:t xml:space="preserve"> (the Program)</w:t>
      </w:r>
      <w:r w:rsidRPr="009C3668">
        <w:rPr>
          <w:color w:val="auto"/>
        </w:rPr>
        <w:t xml:space="preserve"> </w:t>
      </w:r>
      <w:r w:rsidR="00DF655C" w:rsidRPr="009C3668">
        <w:rPr>
          <w:color w:val="auto"/>
        </w:rPr>
        <w:t xml:space="preserve">supports </w:t>
      </w:r>
      <w:r w:rsidR="00914391">
        <w:rPr>
          <w:color w:val="auto"/>
        </w:rPr>
        <w:t>P</w:t>
      </w:r>
      <w:r w:rsidRPr="009C3668">
        <w:rPr>
          <w:color w:val="auto"/>
        </w:rPr>
        <w:t xml:space="preserve">rimary </w:t>
      </w:r>
      <w:r w:rsidR="00914391">
        <w:rPr>
          <w:color w:val="auto"/>
        </w:rPr>
        <w:t>P</w:t>
      </w:r>
      <w:r w:rsidRPr="009C3668">
        <w:rPr>
          <w:color w:val="auto"/>
        </w:rPr>
        <w:t xml:space="preserve">roducers in agriculture, forestry and fisheries to extend </w:t>
      </w:r>
      <w:r w:rsidR="008A574D" w:rsidRPr="009C3668">
        <w:rPr>
          <w:color w:val="auto"/>
        </w:rPr>
        <w:t xml:space="preserve">on-farm </w:t>
      </w:r>
      <w:r w:rsidRPr="009C3668">
        <w:rPr>
          <w:color w:val="auto"/>
        </w:rPr>
        <w:t xml:space="preserve">connectivity and take advantage of connected machinery and sensor technology. </w:t>
      </w:r>
    </w:p>
    <w:p w14:paraId="07E01563" w14:textId="3D6CEC67" w:rsidR="0039264F" w:rsidRDefault="0039264F" w:rsidP="00E95EFB">
      <w:pPr>
        <w:pStyle w:val="ListParagraph"/>
        <w:numPr>
          <w:ilvl w:val="0"/>
          <w:numId w:val="27"/>
        </w:numPr>
        <w:spacing w:before="80"/>
        <w:ind w:left="567" w:hanging="567"/>
        <w:contextualSpacing w:val="0"/>
        <w:rPr>
          <w:lang w:val="en-US"/>
        </w:rPr>
      </w:pPr>
      <w:r>
        <w:rPr>
          <w:color w:val="auto"/>
        </w:rPr>
        <w:t xml:space="preserve">The </w:t>
      </w:r>
      <w:r w:rsidR="00914391">
        <w:rPr>
          <w:color w:val="auto"/>
        </w:rPr>
        <w:t>department</w:t>
      </w:r>
      <w:r>
        <w:rPr>
          <w:color w:val="auto"/>
        </w:rPr>
        <w:t xml:space="preserve"> sought </w:t>
      </w:r>
      <w:r w:rsidR="00B72DFF">
        <w:rPr>
          <w:color w:val="auto"/>
        </w:rPr>
        <w:t xml:space="preserve">an </w:t>
      </w:r>
      <w:r>
        <w:rPr>
          <w:color w:val="auto"/>
        </w:rPr>
        <w:t>Expression of Interest (EOIs) from suppliers of connectivity equipment and connected agriculture technology (</w:t>
      </w:r>
      <w:proofErr w:type="gramStart"/>
      <w:r>
        <w:rPr>
          <w:color w:val="auto"/>
        </w:rPr>
        <w:t>ag-tech</w:t>
      </w:r>
      <w:proofErr w:type="gramEnd"/>
      <w:r>
        <w:rPr>
          <w:color w:val="auto"/>
        </w:rPr>
        <w:t xml:space="preserve">) products to participate in Round 3 of the Program. Following </w:t>
      </w:r>
      <w:r w:rsidR="00B72DFF">
        <w:rPr>
          <w:color w:val="auto"/>
        </w:rPr>
        <w:t xml:space="preserve">the </w:t>
      </w:r>
      <w:r>
        <w:rPr>
          <w:color w:val="auto"/>
        </w:rPr>
        <w:t xml:space="preserve">assessment of EOIs, the </w:t>
      </w:r>
      <w:r w:rsidR="00914391">
        <w:rPr>
          <w:color w:val="auto"/>
        </w:rPr>
        <w:t>department</w:t>
      </w:r>
      <w:r>
        <w:rPr>
          <w:color w:val="auto"/>
        </w:rPr>
        <w:t xml:space="preserve"> has approved </w:t>
      </w:r>
      <w:r>
        <w:rPr>
          <w:b/>
          <w:bCs/>
          <w:color w:val="auto"/>
        </w:rPr>
        <w:t>[</w:t>
      </w:r>
      <w:r w:rsidRPr="0039264F">
        <w:rPr>
          <w:b/>
          <w:bCs/>
          <w:color w:val="auto"/>
          <w:highlight w:val="yellow"/>
        </w:rPr>
        <w:t>Legal name of Supplier</w:t>
      </w:r>
      <w:r>
        <w:rPr>
          <w:b/>
          <w:bCs/>
          <w:color w:val="auto"/>
        </w:rPr>
        <w:t>]</w:t>
      </w:r>
      <w:r>
        <w:rPr>
          <w:color w:val="auto"/>
        </w:rPr>
        <w:t xml:space="preserve"> to participate as an Approved Supplier for Round 3 of the Program and be on the List of Approved Suppliers, on the terms of this Deed Poll, upon execution of this Deed Poll.</w:t>
      </w:r>
      <w:r w:rsidDel="0039264F">
        <w:rPr>
          <w:color w:val="auto"/>
        </w:rPr>
        <w:t xml:space="preserve"> </w:t>
      </w:r>
    </w:p>
    <w:p w14:paraId="35CF9664" w14:textId="23C2A501" w:rsidR="0039264F" w:rsidRDefault="0039264F" w:rsidP="00E95EFB">
      <w:pPr>
        <w:pStyle w:val="ListParagraph"/>
        <w:numPr>
          <w:ilvl w:val="0"/>
          <w:numId w:val="27"/>
        </w:numPr>
        <w:spacing w:before="80"/>
        <w:ind w:left="567" w:hanging="567"/>
        <w:contextualSpacing w:val="0"/>
        <w:rPr>
          <w:lang w:val="en-US"/>
        </w:rPr>
      </w:pPr>
      <w:r>
        <w:rPr>
          <w:color w:val="auto"/>
        </w:rPr>
        <w:t xml:space="preserve">Approval as an Approved Supplier (and execution of this Deed Poll) does not guarantee any minimum volumes of orders, work or sales, nor does it guarantee that the Approved Supplier will be eligible for any </w:t>
      </w:r>
      <w:r w:rsidR="00B7674C">
        <w:rPr>
          <w:color w:val="auto"/>
        </w:rPr>
        <w:t>grant (r</w:t>
      </w:r>
      <w:r>
        <w:rPr>
          <w:color w:val="auto"/>
        </w:rPr>
        <w:t>ebate</w:t>
      </w:r>
      <w:r w:rsidR="00B7674C">
        <w:rPr>
          <w:color w:val="auto"/>
        </w:rPr>
        <w:t>)</w:t>
      </w:r>
      <w:r>
        <w:rPr>
          <w:color w:val="auto"/>
        </w:rPr>
        <w:t xml:space="preserve"> payments under the Program.</w:t>
      </w:r>
    </w:p>
    <w:p w14:paraId="5DC832B1" w14:textId="3EDFC84C" w:rsidR="000A7285" w:rsidRPr="00360457" w:rsidRDefault="00C37D0B" w:rsidP="000A7285">
      <w:pPr>
        <w:pStyle w:val="Heading1"/>
      </w:pPr>
      <w:r>
        <w:rPr>
          <w:rStyle w:val="normaltextrun"/>
        </w:rPr>
        <w:t xml:space="preserve">Program </w:t>
      </w:r>
      <w:r w:rsidR="000A7285">
        <w:rPr>
          <w:rStyle w:val="normaltextrun"/>
        </w:rPr>
        <w:t>Overview</w:t>
      </w:r>
    </w:p>
    <w:p w14:paraId="679EB83E" w14:textId="139FD90C" w:rsidR="000A7285" w:rsidRDefault="000A7285" w:rsidP="00E95EFB">
      <w:pPr>
        <w:pStyle w:val="ListParagraph"/>
        <w:numPr>
          <w:ilvl w:val="0"/>
          <w:numId w:val="28"/>
        </w:numPr>
        <w:spacing w:before="80"/>
        <w:ind w:left="567" w:hanging="567"/>
        <w:contextualSpacing w:val="0"/>
        <w:rPr>
          <w:lang w:val="en-US"/>
        </w:rPr>
      </w:pPr>
      <w:r>
        <w:rPr>
          <w:color w:val="auto"/>
        </w:rPr>
        <w:t>Once the Approved Supplier has been included on the List of the Approved Suppliers</w:t>
      </w:r>
      <w:r>
        <w:rPr>
          <w:lang w:val="en-US"/>
        </w:rPr>
        <w:t xml:space="preserve">, </w:t>
      </w:r>
      <w:r w:rsidR="00C37D0B">
        <w:rPr>
          <w:lang w:val="en-US"/>
        </w:rPr>
        <w:t xml:space="preserve">and the Program has opened for applications, </w:t>
      </w:r>
      <w:r>
        <w:rPr>
          <w:lang w:val="en-US"/>
        </w:rPr>
        <w:t>t</w:t>
      </w:r>
      <w:r w:rsidRPr="00F27A9E">
        <w:rPr>
          <w:lang w:val="en-US"/>
        </w:rPr>
        <w:t xml:space="preserve">he Program </w:t>
      </w:r>
      <w:r>
        <w:rPr>
          <w:lang w:val="en-US"/>
        </w:rPr>
        <w:t>offers</w:t>
      </w:r>
      <w:r w:rsidRPr="00F27A9E">
        <w:rPr>
          <w:lang w:val="en-US"/>
        </w:rPr>
        <w:t xml:space="preserve"> a </w:t>
      </w:r>
      <w:r w:rsidR="001005CF">
        <w:rPr>
          <w:lang w:val="en-US"/>
        </w:rPr>
        <w:t>grant (</w:t>
      </w:r>
      <w:r w:rsidRPr="00F27A9E">
        <w:rPr>
          <w:lang w:val="en-US"/>
        </w:rPr>
        <w:t>rebate</w:t>
      </w:r>
      <w:r w:rsidR="001005CF">
        <w:rPr>
          <w:lang w:val="en-US"/>
        </w:rPr>
        <w:t>)</w:t>
      </w:r>
      <w:r w:rsidRPr="00F27A9E">
        <w:rPr>
          <w:lang w:val="en-US"/>
        </w:rPr>
        <w:t xml:space="preserve"> </w:t>
      </w:r>
      <w:r>
        <w:rPr>
          <w:lang w:val="en-US"/>
        </w:rPr>
        <w:t xml:space="preserve">for up to </w:t>
      </w:r>
      <w:r w:rsidRPr="00F27A9E">
        <w:rPr>
          <w:lang w:val="en-US"/>
        </w:rPr>
        <w:t>50</w:t>
      </w:r>
      <w:r>
        <w:rPr>
          <w:lang w:val="en-US"/>
        </w:rPr>
        <w:t>%</w:t>
      </w:r>
      <w:r w:rsidRPr="00F27A9E">
        <w:rPr>
          <w:lang w:val="en-US"/>
        </w:rPr>
        <w:t xml:space="preserve"> of the </w:t>
      </w:r>
      <w:r>
        <w:rPr>
          <w:lang w:val="en-US"/>
        </w:rPr>
        <w:t>sale price</w:t>
      </w:r>
      <w:r w:rsidRPr="00F27A9E">
        <w:rPr>
          <w:lang w:val="en-US"/>
        </w:rPr>
        <w:t xml:space="preserve"> of </w:t>
      </w:r>
      <w:r>
        <w:rPr>
          <w:lang w:val="en-US"/>
        </w:rPr>
        <w:t>E</w:t>
      </w:r>
      <w:r w:rsidRPr="00F27A9E">
        <w:rPr>
          <w:lang w:val="en-US"/>
        </w:rPr>
        <w:t xml:space="preserve">ligible </w:t>
      </w:r>
      <w:r>
        <w:rPr>
          <w:lang w:val="en-US"/>
        </w:rPr>
        <w:t>E</w:t>
      </w:r>
      <w:r w:rsidRPr="00F27A9E">
        <w:rPr>
          <w:lang w:val="en-US"/>
        </w:rPr>
        <w:t xml:space="preserve">quipment, including </w:t>
      </w:r>
      <w:r>
        <w:rPr>
          <w:lang w:val="en-US"/>
        </w:rPr>
        <w:t xml:space="preserve">supply, </w:t>
      </w:r>
      <w:r w:rsidRPr="00F27A9E">
        <w:rPr>
          <w:lang w:val="en-US"/>
        </w:rPr>
        <w:t>delivery, installation and training</w:t>
      </w:r>
      <w:r>
        <w:rPr>
          <w:lang w:val="en-US"/>
        </w:rPr>
        <w:t xml:space="preserve"> (where relevant), to Primary Producers</w:t>
      </w:r>
      <w:r w:rsidR="00C37D0B">
        <w:rPr>
          <w:lang w:val="en-US"/>
        </w:rPr>
        <w:t xml:space="preserve">, up to maximum total </w:t>
      </w:r>
      <w:r w:rsidR="004E40B2">
        <w:rPr>
          <w:lang w:val="en-US"/>
        </w:rPr>
        <w:t>grant (</w:t>
      </w:r>
      <w:r w:rsidR="00C37D0B">
        <w:rPr>
          <w:lang w:val="en-US"/>
        </w:rPr>
        <w:t>rebate</w:t>
      </w:r>
      <w:r w:rsidR="004E40B2">
        <w:rPr>
          <w:lang w:val="en-US"/>
        </w:rPr>
        <w:t>)</w:t>
      </w:r>
      <w:r w:rsidR="007E5913">
        <w:rPr>
          <w:lang w:val="en-US"/>
        </w:rPr>
        <w:t xml:space="preserve"> per Primary Producer</w:t>
      </w:r>
      <w:r>
        <w:rPr>
          <w:color w:val="auto"/>
        </w:rPr>
        <w:t xml:space="preserve">. </w:t>
      </w:r>
      <w:r>
        <w:rPr>
          <w:rFonts w:hAnsi="Calibri"/>
          <w:color w:val="000000" w:themeColor="dark1"/>
          <w:kern w:val="24"/>
          <w:lang w:val="en-US"/>
        </w:rPr>
        <w:t xml:space="preserve">The </w:t>
      </w:r>
      <w:r>
        <w:rPr>
          <w:lang w:val="en-US"/>
        </w:rPr>
        <w:t xml:space="preserve">Approved Supplier must separately negotiate with the Primary Producers in relation to the sale of the Eligible Equipment. Once a sale has been agreed between the Primary Producer and the Approved Supplier, the Approved Supplier must submit details of the proposed sale to the </w:t>
      </w:r>
      <w:r w:rsidR="00E242AF">
        <w:rPr>
          <w:lang w:val="en-US"/>
        </w:rPr>
        <w:t>Commonwealth</w:t>
      </w:r>
      <w:r>
        <w:rPr>
          <w:lang w:val="en-US"/>
        </w:rPr>
        <w:t xml:space="preserve">. The </w:t>
      </w:r>
      <w:r w:rsidR="00E242AF">
        <w:rPr>
          <w:lang w:val="en-US"/>
        </w:rPr>
        <w:t>Commonwealth</w:t>
      </w:r>
      <w:r>
        <w:rPr>
          <w:lang w:val="en-US"/>
        </w:rPr>
        <w:t xml:space="preserve"> will then </w:t>
      </w:r>
      <w:r>
        <w:rPr>
          <w:lang w:val="en-US"/>
        </w:rPr>
        <w:lastRenderedPageBreak/>
        <w:t xml:space="preserve">consider the </w:t>
      </w:r>
      <w:r w:rsidR="007E5913">
        <w:rPr>
          <w:lang w:val="en-US"/>
        </w:rPr>
        <w:t xml:space="preserve">proposed </w:t>
      </w:r>
      <w:r>
        <w:rPr>
          <w:lang w:val="en-US"/>
        </w:rPr>
        <w:t xml:space="preserve">sale against the eligibility criteria, including whether the </w:t>
      </w:r>
      <w:r w:rsidR="007E5913">
        <w:rPr>
          <w:lang w:val="en-US"/>
        </w:rPr>
        <w:t xml:space="preserve">proposed </w:t>
      </w:r>
      <w:r>
        <w:rPr>
          <w:lang w:val="en-US"/>
        </w:rPr>
        <w:t xml:space="preserve">sale is for Eligible Equipment only, to confirm eligibility for, and value of, the potential </w:t>
      </w:r>
      <w:r w:rsidR="00694054">
        <w:rPr>
          <w:lang w:val="en-US"/>
        </w:rPr>
        <w:t>grant (r</w:t>
      </w:r>
      <w:r>
        <w:rPr>
          <w:lang w:val="en-US"/>
        </w:rPr>
        <w:t>ebate</w:t>
      </w:r>
      <w:r w:rsidR="00694054">
        <w:rPr>
          <w:lang w:val="en-US"/>
        </w:rPr>
        <w:t>)</w:t>
      </w:r>
      <w:r>
        <w:rPr>
          <w:lang w:val="en-US"/>
        </w:rPr>
        <w:t xml:space="preserve">. </w:t>
      </w:r>
      <w:r w:rsidR="00C37D0B">
        <w:rPr>
          <w:lang w:val="en-US"/>
        </w:rPr>
        <w:t>The Approved Supplier, Primary Producer and proposed sale must meet the requirements of the Grant Opportunity Guidelines.</w:t>
      </w:r>
      <w:r>
        <w:rPr>
          <w:lang w:val="en-US"/>
        </w:rPr>
        <w:t xml:space="preserve"> </w:t>
      </w:r>
    </w:p>
    <w:p w14:paraId="533B46E0" w14:textId="16B6026A" w:rsidR="000A7285" w:rsidRDefault="000A7285" w:rsidP="00E95EFB">
      <w:pPr>
        <w:pStyle w:val="ListParagraph"/>
        <w:numPr>
          <w:ilvl w:val="0"/>
          <w:numId w:val="28"/>
        </w:numPr>
        <w:spacing w:before="80"/>
        <w:ind w:left="567" w:hanging="567"/>
        <w:contextualSpacing w:val="0"/>
        <w:rPr>
          <w:lang w:val="en-US"/>
        </w:rPr>
      </w:pPr>
      <w:r>
        <w:rPr>
          <w:lang w:val="en-US"/>
        </w:rPr>
        <w:t>Once the sale of Eligible Equipment has been assessed and approved by the Business Grants Hub</w:t>
      </w:r>
      <w:r w:rsidR="007E5913">
        <w:rPr>
          <w:lang w:val="en-US"/>
        </w:rPr>
        <w:t xml:space="preserve"> (the administering entity in the </w:t>
      </w:r>
      <w:r w:rsidR="007E5913">
        <w:t>Department of Industry, Science and Resources)</w:t>
      </w:r>
      <w:r>
        <w:rPr>
          <w:lang w:val="en-US"/>
        </w:rPr>
        <w:t>, t</w:t>
      </w:r>
      <w:r w:rsidRPr="00F27A9E">
        <w:rPr>
          <w:lang w:val="en-US"/>
        </w:rPr>
        <w:t xml:space="preserve">he </w:t>
      </w:r>
      <w:r>
        <w:rPr>
          <w:lang w:val="en-US"/>
        </w:rPr>
        <w:t xml:space="preserve">Approved Supplier </w:t>
      </w:r>
      <w:r w:rsidR="00C37D0B">
        <w:rPr>
          <w:lang w:val="en-US"/>
        </w:rPr>
        <w:t>will be notified of this approval by the Business Grants Hub. T</w:t>
      </w:r>
      <w:r w:rsidRPr="00F27A9E">
        <w:rPr>
          <w:lang w:val="en-US"/>
        </w:rPr>
        <w:t xml:space="preserve">he </w:t>
      </w:r>
      <w:r>
        <w:rPr>
          <w:lang w:val="en-US"/>
        </w:rPr>
        <w:t xml:space="preserve">Approved Supplier may </w:t>
      </w:r>
      <w:r w:rsidR="00C37D0B">
        <w:rPr>
          <w:lang w:val="en-US"/>
        </w:rPr>
        <w:t>then</w:t>
      </w:r>
      <w:r>
        <w:rPr>
          <w:lang w:val="en-US"/>
        </w:rPr>
        <w:t xml:space="preserve"> proceed to supply, deliver, and install the Eligible Equipment in accordance with the terms of the sale agreed between </w:t>
      </w:r>
      <w:r w:rsidR="006D5424">
        <w:rPr>
          <w:lang w:val="en-US"/>
        </w:rPr>
        <w:t>the Approved Supplier</w:t>
      </w:r>
      <w:r>
        <w:rPr>
          <w:lang w:val="en-US"/>
        </w:rPr>
        <w:t xml:space="preserve"> and the Primary Producer.</w:t>
      </w:r>
    </w:p>
    <w:p w14:paraId="77DD74D9" w14:textId="5F874B90" w:rsidR="000A7285" w:rsidRDefault="000A7285" w:rsidP="00E95EFB">
      <w:pPr>
        <w:pStyle w:val="ListParagraph"/>
        <w:numPr>
          <w:ilvl w:val="0"/>
          <w:numId w:val="28"/>
        </w:numPr>
        <w:spacing w:before="80"/>
        <w:ind w:left="567" w:hanging="567"/>
        <w:contextualSpacing w:val="0"/>
        <w:rPr>
          <w:lang w:val="en-US"/>
        </w:rPr>
      </w:pPr>
      <w:r w:rsidRPr="009C3668">
        <w:rPr>
          <w:color w:val="auto"/>
        </w:rPr>
        <w:t>Following</w:t>
      </w:r>
      <w:r>
        <w:rPr>
          <w:lang w:val="en-US"/>
        </w:rPr>
        <w:t xml:space="preserve"> completion of the sale, the Approved Supplier must submit a claim for the approved </w:t>
      </w:r>
      <w:r w:rsidR="00DC1E95">
        <w:rPr>
          <w:lang w:val="en-US"/>
        </w:rPr>
        <w:t>grant (r</w:t>
      </w:r>
      <w:r w:rsidRPr="00F27A9E">
        <w:rPr>
          <w:lang w:val="en-US"/>
        </w:rPr>
        <w:t>ebate</w:t>
      </w:r>
      <w:r w:rsidR="00DC1E95">
        <w:rPr>
          <w:lang w:val="en-US"/>
        </w:rPr>
        <w:t>)</w:t>
      </w:r>
      <w:r>
        <w:rPr>
          <w:lang w:val="en-US"/>
        </w:rPr>
        <w:t xml:space="preserve"> amount along with all </w:t>
      </w:r>
      <w:r w:rsidR="00B06AA0">
        <w:rPr>
          <w:lang w:val="en-US"/>
        </w:rPr>
        <w:t xml:space="preserve">required </w:t>
      </w:r>
      <w:r>
        <w:rPr>
          <w:lang w:val="en-US"/>
        </w:rPr>
        <w:t xml:space="preserve">supporting documentation and in accordance with </w:t>
      </w:r>
      <w:r w:rsidRPr="000A7285">
        <w:rPr>
          <w:lang w:val="en-US"/>
        </w:rPr>
        <w:t>the Grant Opportunity Guidelines</w:t>
      </w:r>
      <w:r>
        <w:rPr>
          <w:lang w:val="en-US"/>
        </w:rPr>
        <w:t xml:space="preserve"> including evidence that the sale has been finalised, and that the Primary Producer has paid </w:t>
      </w:r>
      <w:r w:rsidRPr="00F27A9E">
        <w:rPr>
          <w:lang w:val="en-US"/>
        </w:rPr>
        <w:t xml:space="preserve">the </w:t>
      </w:r>
      <w:r>
        <w:rPr>
          <w:lang w:val="en-US"/>
        </w:rPr>
        <w:t xml:space="preserve">remaining </w:t>
      </w:r>
      <w:r w:rsidRPr="00F27A9E">
        <w:rPr>
          <w:lang w:val="en-US"/>
        </w:rPr>
        <w:t xml:space="preserve">balance </w:t>
      </w:r>
      <w:r>
        <w:rPr>
          <w:lang w:val="en-US"/>
        </w:rPr>
        <w:t xml:space="preserve">of the sale which is not covered by the </w:t>
      </w:r>
      <w:r w:rsidR="00DC1E95">
        <w:rPr>
          <w:lang w:val="en-US"/>
        </w:rPr>
        <w:t>grant (r</w:t>
      </w:r>
      <w:r>
        <w:rPr>
          <w:lang w:val="en-US"/>
        </w:rPr>
        <w:t>ebate</w:t>
      </w:r>
      <w:r w:rsidR="00DC1E95">
        <w:rPr>
          <w:lang w:val="en-US"/>
        </w:rPr>
        <w:t>)</w:t>
      </w:r>
      <w:r>
        <w:rPr>
          <w:lang w:val="en-US"/>
        </w:rPr>
        <w:t xml:space="preserve">. Following assessment of these materials, if the </w:t>
      </w:r>
      <w:r w:rsidR="00DC1E95">
        <w:rPr>
          <w:lang w:val="en-US"/>
        </w:rPr>
        <w:t>grant (r</w:t>
      </w:r>
      <w:r>
        <w:rPr>
          <w:lang w:val="en-US"/>
        </w:rPr>
        <w:t>ebate</w:t>
      </w:r>
      <w:r w:rsidR="00DC1E95">
        <w:rPr>
          <w:lang w:val="en-US"/>
        </w:rPr>
        <w:t>)</w:t>
      </w:r>
      <w:r>
        <w:rPr>
          <w:lang w:val="en-US"/>
        </w:rPr>
        <w:t xml:space="preserve"> is approved, the </w:t>
      </w:r>
      <w:r w:rsidR="00E242AF">
        <w:rPr>
          <w:lang w:val="en-US"/>
        </w:rPr>
        <w:t xml:space="preserve">Commonwealth </w:t>
      </w:r>
      <w:r>
        <w:rPr>
          <w:lang w:val="en-US"/>
        </w:rPr>
        <w:t xml:space="preserve">will then make payment of the </w:t>
      </w:r>
      <w:r w:rsidR="00DC1E95">
        <w:rPr>
          <w:lang w:val="en-US"/>
        </w:rPr>
        <w:t>grant (r</w:t>
      </w:r>
      <w:r>
        <w:rPr>
          <w:lang w:val="en-US"/>
        </w:rPr>
        <w:t>ebate</w:t>
      </w:r>
      <w:r w:rsidR="00DC1E95">
        <w:rPr>
          <w:lang w:val="en-US"/>
        </w:rPr>
        <w:t>)</w:t>
      </w:r>
      <w:r>
        <w:rPr>
          <w:lang w:val="en-US"/>
        </w:rPr>
        <w:t xml:space="preserve"> directly to the Approved Supplier.</w:t>
      </w:r>
    </w:p>
    <w:p w14:paraId="3E18D8CB" w14:textId="0666A0AD" w:rsidR="000A7285" w:rsidRDefault="000A7285" w:rsidP="00E95EFB">
      <w:pPr>
        <w:pStyle w:val="ListParagraph"/>
        <w:numPr>
          <w:ilvl w:val="0"/>
          <w:numId w:val="28"/>
        </w:numPr>
        <w:spacing w:before="80"/>
        <w:ind w:left="567" w:hanging="567"/>
        <w:contextualSpacing w:val="0"/>
        <w:rPr>
          <w:lang w:val="en-US"/>
        </w:rPr>
      </w:pPr>
      <w:r>
        <w:rPr>
          <w:lang w:val="en-US"/>
        </w:rPr>
        <w:t xml:space="preserve">Primary Producers are not eligible to receive any </w:t>
      </w:r>
      <w:r w:rsidR="00DC1E95">
        <w:rPr>
          <w:lang w:val="en-US"/>
        </w:rPr>
        <w:t>grant (r</w:t>
      </w:r>
      <w:r>
        <w:rPr>
          <w:lang w:val="en-US"/>
        </w:rPr>
        <w:t>ebate</w:t>
      </w:r>
      <w:r w:rsidR="00DC1E95">
        <w:rPr>
          <w:lang w:val="en-US"/>
        </w:rPr>
        <w:t>)</w:t>
      </w:r>
      <w:r>
        <w:rPr>
          <w:lang w:val="en-US"/>
        </w:rPr>
        <w:t xml:space="preserve"> under the </w:t>
      </w:r>
      <w:r w:rsidR="006058BC">
        <w:rPr>
          <w:lang w:val="en-US"/>
        </w:rPr>
        <w:t>Program;</w:t>
      </w:r>
      <w:r>
        <w:rPr>
          <w:lang w:val="en-US"/>
        </w:rPr>
        <w:t xml:space="preserve"> however, they benefit by </w:t>
      </w:r>
      <w:r w:rsidRPr="009C3668">
        <w:rPr>
          <w:color w:val="auto"/>
        </w:rPr>
        <w:t>purchasing</w:t>
      </w:r>
      <w:r>
        <w:rPr>
          <w:lang w:val="en-US"/>
        </w:rPr>
        <w:t xml:space="preserve"> the </w:t>
      </w:r>
      <w:r w:rsidR="00914391">
        <w:rPr>
          <w:lang w:val="en-US"/>
        </w:rPr>
        <w:t xml:space="preserve">Eligible Equipment </w:t>
      </w:r>
      <w:r>
        <w:rPr>
          <w:lang w:val="en-US"/>
        </w:rPr>
        <w:t>from the Approved Supplier at a discount of 50%.</w:t>
      </w:r>
    </w:p>
    <w:p w14:paraId="43907377" w14:textId="48FE5276" w:rsidR="00E36512" w:rsidRDefault="00C75596" w:rsidP="00E95EFB">
      <w:pPr>
        <w:pStyle w:val="ListParagraph"/>
        <w:numPr>
          <w:ilvl w:val="0"/>
          <w:numId w:val="28"/>
        </w:numPr>
        <w:spacing w:before="80"/>
        <w:ind w:left="567" w:hanging="567"/>
        <w:contextualSpacing w:val="0"/>
        <w:rPr>
          <w:color w:val="auto"/>
        </w:rPr>
      </w:pPr>
      <w:r>
        <w:rPr>
          <w:color w:val="auto"/>
        </w:rPr>
        <w:t>By</w:t>
      </w:r>
      <w:r w:rsidR="00E62171">
        <w:rPr>
          <w:color w:val="auto"/>
        </w:rPr>
        <w:t xml:space="preserve"> agreeing to be an Approved Supplier for Round 3 of the Program, </w:t>
      </w:r>
      <w:r>
        <w:rPr>
          <w:color w:val="auto"/>
        </w:rPr>
        <w:t>the Supplier</w:t>
      </w:r>
      <w:r w:rsidR="00E62171">
        <w:rPr>
          <w:color w:val="auto"/>
        </w:rPr>
        <w:t xml:space="preserve"> agree</w:t>
      </w:r>
      <w:r>
        <w:rPr>
          <w:color w:val="auto"/>
        </w:rPr>
        <w:t>s</w:t>
      </w:r>
      <w:r w:rsidR="00E62171">
        <w:rPr>
          <w:color w:val="auto"/>
        </w:rPr>
        <w:t xml:space="preserve"> to </w:t>
      </w:r>
      <w:r w:rsidR="000A7285">
        <w:rPr>
          <w:color w:val="auto"/>
        </w:rPr>
        <w:t xml:space="preserve">comply with </w:t>
      </w:r>
      <w:r w:rsidR="00E62171">
        <w:rPr>
          <w:color w:val="auto"/>
        </w:rPr>
        <w:t>terms and conditions</w:t>
      </w:r>
      <w:r w:rsidR="000A7285">
        <w:rPr>
          <w:color w:val="auto"/>
        </w:rPr>
        <w:t xml:space="preserve"> as set out in this Deed Poll</w:t>
      </w:r>
      <w:r w:rsidR="00E62171">
        <w:rPr>
          <w:color w:val="auto"/>
        </w:rPr>
        <w:t>.</w:t>
      </w:r>
    </w:p>
    <w:p w14:paraId="0D5EB581" w14:textId="60FD3B21" w:rsidR="00E36512" w:rsidRPr="00360457" w:rsidRDefault="00E36512" w:rsidP="00360457">
      <w:pPr>
        <w:pStyle w:val="Heading1"/>
        <w:rPr>
          <w:rStyle w:val="normaltextrun"/>
        </w:rPr>
      </w:pPr>
      <w:r w:rsidRPr="00360457">
        <w:rPr>
          <w:rStyle w:val="normaltextrun"/>
        </w:rPr>
        <w:t>TERMS AND CONDITIONS</w:t>
      </w:r>
    </w:p>
    <w:p w14:paraId="1359E53E" w14:textId="67E4BCD9" w:rsidR="00911B8B" w:rsidRDefault="003442F0" w:rsidP="00E95EFB">
      <w:pPr>
        <w:pStyle w:val="Heading2"/>
        <w:numPr>
          <w:ilvl w:val="0"/>
          <w:numId w:val="14"/>
        </w:numPr>
        <w:spacing w:before="240"/>
        <w:ind w:left="567" w:hanging="567"/>
      </w:pPr>
      <w:r w:rsidRPr="00911B8B">
        <w:t>General obligations</w:t>
      </w:r>
    </w:p>
    <w:p w14:paraId="42DE173A" w14:textId="5C30BD5F" w:rsidR="006971FA" w:rsidRPr="00E71F14" w:rsidRDefault="003442F0" w:rsidP="00360457">
      <w:pPr>
        <w:pStyle w:val="ListNumbered21"/>
        <w:ind w:left="567"/>
        <w:rPr>
          <w:b/>
          <w:bCs/>
        </w:rPr>
      </w:pPr>
      <w:r w:rsidRPr="00911B8B">
        <w:t>The</w:t>
      </w:r>
      <w:r w:rsidR="00667C95">
        <w:t xml:space="preserve"> Approved</w:t>
      </w:r>
      <w:r w:rsidRPr="00911B8B">
        <w:t xml:space="preserve"> Supplier must </w:t>
      </w:r>
      <w:r w:rsidR="006971FA">
        <w:t xml:space="preserve">not inflate, manipulate or otherwise </w:t>
      </w:r>
      <w:r w:rsidR="005B4AE8">
        <w:t xml:space="preserve">increase </w:t>
      </w:r>
      <w:r w:rsidR="006971FA">
        <w:t xml:space="preserve">prices for eligible goods or services, whether directly or indirectly, as a result of the availability of </w:t>
      </w:r>
      <w:r w:rsidR="00667C95">
        <w:t xml:space="preserve">a </w:t>
      </w:r>
      <w:r w:rsidR="00C401EF">
        <w:t>grant (r</w:t>
      </w:r>
      <w:r w:rsidR="00667C95">
        <w:t>ebate</w:t>
      </w:r>
      <w:r w:rsidR="00C401EF">
        <w:t>)</w:t>
      </w:r>
      <w:r w:rsidR="006971FA">
        <w:t xml:space="preserve"> under the Program.</w:t>
      </w:r>
    </w:p>
    <w:p w14:paraId="6B928F05" w14:textId="34A65F60" w:rsidR="0082128A" w:rsidRDefault="006971FA" w:rsidP="00667C95">
      <w:pPr>
        <w:pStyle w:val="ListNumbered21"/>
        <w:ind w:left="567"/>
        <w:rPr>
          <w:color w:val="auto"/>
        </w:rPr>
      </w:pPr>
      <w:r w:rsidRPr="00667C95">
        <w:rPr>
          <w:color w:val="auto"/>
        </w:rPr>
        <w:t xml:space="preserve">Prices charged to Primary Producers </w:t>
      </w:r>
      <w:r w:rsidRPr="00BF697A">
        <w:rPr>
          <w:color w:val="auto"/>
        </w:rPr>
        <w:t>must</w:t>
      </w:r>
      <w:r w:rsidR="00062E4A" w:rsidRPr="00BF697A">
        <w:rPr>
          <w:color w:val="auto"/>
        </w:rPr>
        <w:t>, for the duration of the Program</w:t>
      </w:r>
      <w:r w:rsidR="00A9056D">
        <w:rPr>
          <w:color w:val="auto"/>
        </w:rPr>
        <w:t xml:space="preserve">, be </w:t>
      </w:r>
      <w:r w:rsidR="00447ED8">
        <w:rPr>
          <w:color w:val="auto"/>
        </w:rPr>
        <w:t xml:space="preserve">equal to or less than, </w:t>
      </w:r>
      <w:r w:rsidR="00270070">
        <w:rPr>
          <w:color w:val="auto"/>
        </w:rPr>
        <w:t xml:space="preserve">50% of the </w:t>
      </w:r>
      <w:r w:rsidR="00447ED8">
        <w:rPr>
          <w:color w:val="auto"/>
        </w:rPr>
        <w:t xml:space="preserve">Base Price. </w:t>
      </w:r>
    </w:p>
    <w:p w14:paraId="3D05D705" w14:textId="58B0884D" w:rsidR="00F13DCC" w:rsidRPr="00BF697A" w:rsidRDefault="0082128A" w:rsidP="00667C95">
      <w:pPr>
        <w:pStyle w:val="ListNumbered21"/>
        <w:ind w:left="567"/>
        <w:rPr>
          <w:color w:val="auto"/>
        </w:rPr>
      </w:pPr>
      <w:r>
        <w:rPr>
          <w:color w:val="auto"/>
        </w:rPr>
        <w:t>The Base Price must:</w:t>
      </w:r>
      <w:r w:rsidR="00447ED8">
        <w:rPr>
          <w:color w:val="auto"/>
        </w:rPr>
        <w:t xml:space="preserve">  </w:t>
      </w:r>
      <w:r w:rsidR="00F13DCC" w:rsidRPr="00BF697A">
        <w:rPr>
          <w:color w:val="auto"/>
        </w:rPr>
        <w:t xml:space="preserve"> </w:t>
      </w:r>
    </w:p>
    <w:p w14:paraId="4EE12B0C" w14:textId="2B48D769" w:rsidR="00F259E2" w:rsidRPr="00BF697A" w:rsidRDefault="00D13135" w:rsidP="00CC08D7">
      <w:pPr>
        <w:pStyle w:val="ListNumbered311"/>
        <w:ind w:left="1134" w:hanging="567"/>
      </w:pPr>
      <w:r w:rsidRPr="0082128A">
        <w:t>b</w:t>
      </w:r>
      <w:r w:rsidR="00F259E2" w:rsidRPr="0082128A">
        <w:t xml:space="preserve">e </w:t>
      </w:r>
      <w:r w:rsidR="006971FA" w:rsidRPr="0082128A">
        <w:t>consistent with</w:t>
      </w:r>
      <w:r w:rsidR="00942338" w:rsidRPr="0082128A">
        <w:t>, or less than</w:t>
      </w:r>
      <w:r w:rsidR="00942338" w:rsidRPr="00BF697A">
        <w:t>,</w:t>
      </w:r>
      <w:r w:rsidR="006971FA" w:rsidRPr="00BF697A">
        <w:t xml:space="preserve"> prices offered to comparable customers for equivalent goods or services </w:t>
      </w:r>
      <w:r w:rsidR="006971FA" w:rsidRPr="00E24886">
        <w:rPr>
          <w:u w:val="single"/>
        </w:rPr>
        <w:t>outside</w:t>
      </w:r>
      <w:r w:rsidR="006971FA" w:rsidRPr="00BF697A">
        <w:t xml:space="preserve"> of the Program</w:t>
      </w:r>
      <w:r w:rsidR="00F259E2" w:rsidRPr="00BF697A">
        <w:t>;</w:t>
      </w:r>
      <w:r w:rsidR="006971FA" w:rsidRPr="00BF697A">
        <w:t xml:space="preserve"> and</w:t>
      </w:r>
    </w:p>
    <w:p w14:paraId="10441DEF" w14:textId="2CA4EEFB" w:rsidR="006971FA" w:rsidRPr="00BF697A" w:rsidRDefault="00942338" w:rsidP="00CC08D7">
      <w:pPr>
        <w:pStyle w:val="ListNumbered311"/>
        <w:ind w:left="1134" w:hanging="567"/>
      </w:pPr>
      <w:r w:rsidRPr="00BF697A">
        <w:t xml:space="preserve">not be increased </w:t>
      </w:r>
      <w:r w:rsidR="006971FA" w:rsidRPr="00BF697A">
        <w:t xml:space="preserve">from the </w:t>
      </w:r>
      <w:r w:rsidR="00742CF4" w:rsidRPr="00BF697A">
        <w:t xml:space="preserve">price </w:t>
      </w:r>
      <w:r w:rsidR="00246162" w:rsidRPr="00BF697A">
        <w:t>at</w:t>
      </w:r>
      <w:r w:rsidR="00742CF4" w:rsidRPr="00BF697A">
        <w:t xml:space="preserve"> the </w:t>
      </w:r>
      <w:r w:rsidR="006971FA" w:rsidRPr="00BF697A">
        <w:t>date the EOI</w:t>
      </w:r>
      <w:r w:rsidR="00742CF4" w:rsidRPr="00BF697A">
        <w:t xml:space="preserve"> is submitted</w:t>
      </w:r>
      <w:r w:rsidR="006971FA" w:rsidRPr="00BF697A">
        <w:t xml:space="preserve">. </w:t>
      </w:r>
    </w:p>
    <w:p w14:paraId="79E1C7EF" w14:textId="36AC05BD" w:rsidR="00911B8B" w:rsidRPr="00360457" w:rsidRDefault="003442F0" w:rsidP="00360457">
      <w:pPr>
        <w:pStyle w:val="ListNumbered21"/>
        <w:ind w:left="567"/>
        <w:rPr>
          <w:b/>
          <w:bCs/>
        </w:rPr>
      </w:pPr>
      <w:r w:rsidRPr="00911B8B">
        <w:rPr>
          <w:color w:val="auto"/>
        </w:rPr>
        <w:t xml:space="preserve">The </w:t>
      </w:r>
      <w:r w:rsidR="00667C95">
        <w:rPr>
          <w:color w:val="auto"/>
        </w:rPr>
        <w:t xml:space="preserve">Approved </w:t>
      </w:r>
      <w:r w:rsidRPr="00911B8B">
        <w:rPr>
          <w:color w:val="auto"/>
        </w:rPr>
        <w:t xml:space="preserve">Supplier must not do anything that may cause damage to the reputation of the </w:t>
      </w:r>
      <w:r w:rsidR="003A173B">
        <w:rPr>
          <w:color w:val="auto"/>
        </w:rPr>
        <w:t>Commonwealth</w:t>
      </w:r>
      <w:r w:rsidR="003A173B" w:rsidRPr="00911B8B">
        <w:rPr>
          <w:color w:val="auto"/>
        </w:rPr>
        <w:t xml:space="preserve"> </w:t>
      </w:r>
      <w:r w:rsidRPr="00911B8B">
        <w:rPr>
          <w:color w:val="auto"/>
        </w:rPr>
        <w:t>or the Program.</w:t>
      </w:r>
    </w:p>
    <w:p w14:paraId="3A2000EA" w14:textId="23B1756C" w:rsidR="00EF2742" w:rsidRDefault="00EF2742" w:rsidP="00360457">
      <w:pPr>
        <w:pStyle w:val="ListNumbered21"/>
        <w:ind w:left="567"/>
      </w:pPr>
      <w:r w:rsidRPr="00EF2742">
        <w:t xml:space="preserve">The </w:t>
      </w:r>
      <w:r w:rsidR="00667C95">
        <w:t xml:space="preserve">Approved </w:t>
      </w:r>
      <w:r w:rsidRPr="00EF2742">
        <w:t>Supplier represent</w:t>
      </w:r>
      <w:r>
        <w:t>s</w:t>
      </w:r>
      <w:r w:rsidRPr="00EF2742">
        <w:t xml:space="preserve"> and warrant</w:t>
      </w:r>
      <w:r>
        <w:t>s</w:t>
      </w:r>
      <w:r w:rsidRPr="00EF2742">
        <w:t xml:space="preserve"> that</w:t>
      </w:r>
      <w:r>
        <w:t>,</w:t>
      </w:r>
      <w:r w:rsidRPr="00EF2742">
        <w:t xml:space="preserve"> at the date </w:t>
      </w:r>
      <w:r>
        <w:t xml:space="preserve">this </w:t>
      </w:r>
      <w:r w:rsidR="00667C95">
        <w:t xml:space="preserve">Deed Poll </w:t>
      </w:r>
      <w:r>
        <w:t xml:space="preserve">is </w:t>
      </w:r>
      <w:r w:rsidR="00667C95">
        <w:t>executed</w:t>
      </w:r>
      <w:r w:rsidR="00C05248">
        <w:t xml:space="preserve">, and </w:t>
      </w:r>
      <w:r w:rsidR="00BC600F">
        <w:t xml:space="preserve">for the </w:t>
      </w:r>
      <w:r w:rsidR="00667C95">
        <w:t xml:space="preserve">Term </w:t>
      </w:r>
      <w:r w:rsidR="00BC600F">
        <w:t>of this</w:t>
      </w:r>
      <w:r w:rsidR="00C05248">
        <w:t xml:space="preserve"> </w:t>
      </w:r>
      <w:r w:rsidR="00667C95">
        <w:t>Deed Poll</w:t>
      </w:r>
      <w:r w:rsidRPr="00EF2742">
        <w:t>:</w:t>
      </w:r>
    </w:p>
    <w:p w14:paraId="106DD591" w14:textId="14AB5A7D" w:rsidR="00EF2742" w:rsidRPr="00EF2742" w:rsidRDefault="00EF2742" w:rsidP="00360457">
      <w:pPr>
        <w:pStyle w:val="ListNumbered311"/>
        <w:ind w:left="1134" w:hanging="567"/>
      </w:pPr>
      <w:r w:rsidRPr="00EF2742">
        <w:t xml:space="preserve">all information which </w:t>
      </w:r>
      <w:r w:rsidR="009A3B43">
        <w:t>is</w:t>
      </w:r>
      <w:r w:rsidRPr="00EF2742">
        <w:t xml:space="preserve"> provided to the </w:t>
      </w:r>
      <w:r w:rsidR="00667C95">
        <w:t>Commonwealth</w:t>
      </w:r>
      <w:r w:rsidR="00667C95" w:rsidRPr="00EF2742">
        <w:t xml:space="preserve"> </w:t>
      </w:r>
      <w:r w:rsidR="00C05248">
        <w:t>in connection with the Program</w:t>
      </w:r>
      <w:r w:rsidRPr="00EF2742">
        <w:t xml:space="preserve"> is true</w:t>
      </w:r>
      <w:r w:rsidR="00C05248">
        <w:t>, complete</w:t>
      </w:r>
      <w:r w:rsidRPr="00EF2742">
        <w:t xml:space="preserve"> and correct;</w:t>
      </w:r>
    </w:p>
    <w:p w14:paraId="60A6E182" w14:textId="21102FBC" w:rsidR="00EF2742" w:rsidRPr="00EF2742" w:rsidRDefault="00EF2742" w:rsidP="00360457">
      <w:pPr>
        <w:pStyle w:val="ListNumbered311"/>
        <w:ind w:left="1134" w:hanging="567"/>
      </w:pPr>
      <w:r>
        <w:t xml:space="preserve">its </w:t>
      </w:r>
      <w:r w:rsidR="00163A3C">
        <w:t>p</w:t>
      </w:r>
      <w:r w:rsidRPr="00EF2742">
        <w:t>ersonnel</w:t>
      </w:r>
      <w:r w:rsidR="009A3B43">
        <w:t>, including any subcontractors engaged,</w:t>
      </w:r>
      <w:r w:rsidRPr="00EF2742">
        <w:t xml:space="preserve"> hold</w:t>
      </w:r>
      <w:r w:rsidR="00C05248">
        <w:t>, and will continue to hold,</w:t>
      </w:r>
      <w:r w:rsidRPr="00EF2742">
        <w:t xml:space="preserve"> all necessary </w:t>
      </w:r>
      <w:r w:rsidR="00C05248" w:rsidRPr="00EF2742">
        <w:t>licences</w:t>
      </w:r>
      <w:r w:rsidR="00C05248">
        <w:t>,</w:t>
      </w:r>
      <w:r w:rsidR="00C05248" w:rsidRPr="00EF2742">
        <w:t xml:space="preserve"> registrations</w:t>
      </w:r>
      <w:r w:rsidR="00C05248">
        <w:t xml:space="preserve"> and approvals</w:t>
      </w:r>
      <w:r w:rsidRPr="00EF2742">
        <w:t xml:space="preserve"> to supply, deliver and (where relevant) install the </w:t>
      </w:r>
      <w:r w:rsidR="00914391">
        <w:rPr>
          <w:lang w:val="en-US"/>
        </w:rPr>
        <w:t>Eligible Equipment</w:t>
      </w:r>
      <w:r w:rsidRPr="00EF2742">
        <w:t xml:space="preserve">; </w:t>
      </w:r>
    </w:p>
    <w:p w14:paraId="7D261D27" w14:textId="0388477A" w:rsidR="00EF2742" w:rsidRPr="00EF2742" w:rsidRDefault="00EF2742" w:rsidP="00360457">
      <w:pPr>
        <w:pStyle w:val="ListNumbered311"/>
        <w:ind w:left="1134" w:hanging="567"/>
      </w:pPr>
      <w:r w:rsidRPr="00EF2742">
        <w:t xml:space="preserve">all </w:t>
      </w:r>
      <w:r w:rsidR="00914391">
        <w:rPr>
          <w:lang w:val="en-US"/>
        </w:rPr>
        <w:t xml:space="preserve">Eligible Equipment </w:t>
      </w:r>
      <w:r w:rsidRPr="00EF2742">
        <w:t>compl</w:t>
      </w:r>
      <w:r w:rsidR="00F7100A">
        <w:t>ies</w:t>
      </w:r>
      <w:r w:rsidR="00C05248">
        <w:t>, and will continue to comply,</w:t>
      </w:r>
      <w:r w:rsidRPr="00EF2742">
        <w:t xml:space="preserve"> with all applicable legislation and regulations;</w:t>
      </w:r>
    </w:p>
    <w:p w14:paraId="59102D71" w14:textId="20B3A35D" w:rsidR="00EF2742" w:rsidRDefault="00EF2742" w:rsidP="00360457">
      <w:pPr>
        <w:pStyle w:val="ListNumbered311"/>
        <w:ind w:left="1134" w:hanging="567"/>
      </w:pPr>
      <w:r>
        <w:t xml:space="preserve">it is </w:t>
      </w:r>
      <w:r w:rsidRPr="00EF2742">
        <w:t>not aware of</w:t>
      </w:r>
      <w:r w:rsidR="00C05248">
        <w:t xml:space="preserve">, and </w:t>
      </w:r>
      <w:r w:rsidR="00E93DA9">
        <w:t>will</w:t>
      </w:r>
      <w:r w:rsidR="00C05248">
        <w:t xml:space="preserve"> promptly notify the </w:t>
      </w:r>
      <w:r w:rsidR="00914391">
        <w:t>department</w:t>
      </w:r>
      <w:r w:rsidR="00C05248">
        <w:t xml:space="preserve"> of</w:t>
      </w:r>
      <w:r w:rsidRPr="00EF2742">
        <w:t xml:space="preserve"> any circumstances, </w:t>
      </w:r>
      <w:r w:rsidR="00C05248">
        <w:t>(</w:t>
      </w:r>
      <w:r w:rsidRPr="00EF2742">
        <w:t>including any financial circumstances</w:t>
      </w:r>
      <w:r w:rsidR="00C05248">
        <w:t>, investigation,</w:t>
      </w:r>
      <w:r w:rsidRPr="00EF2742">
        <w:t xml:space="preserve"> litigation or other proceeding </w:t>
      </w:r>
      <w:r w:rsidR="00C05248">
        <w:t>whether actual, pending or threatened)</w:t>
      </w:r>
      <w:r w:rsidRPr="00EF2742">
        <w:t xml:space="preserve"> </w:t>
      </w:r>
      <w:r w:rsidR="00C05248">
        <w:t xml:space="preserve">that </w:t>
      </w:r>
      <w:r w:rsidR="00ED1264">
        <w:t xml:space="preserve">would or </w:t>
      </w:r>
      <w:r w:rsidR="00C05248">
        <w:t xml:space="preserve">may </w:t>
      </w:r>
      <w:r w:rsidRPr="00EF2742">
        <w:t xml:space="preserve">cause damage to the reputation of the </w:t>
      </w:r>
      <w:r>
        <w:t xml:space="preserve">Program </w:t>
      </w:r>
      <w:r w:rsidRPr="00EF2742">
        <w:t xml:space="preserve">or the </w:t>
      </w:r>
      <w:r w:rsidR="00CE46FF">
        <w:t>Commonwealth</w:t>
      </w:r>
      <w:r w:rsidRPr="00EF2742">
        <w:t xml:space="preserve">. </w:t>
      </w:r>
    </w:p>
    <w:p w14:paraId="51A400D4" w14:textId="30F0F3FA" w:rsidR="00ED1264" w:rsidRPr="00360457" w:rsidRDefault="00ED1264" w:rsidP="00E95EFB">
      <w:pPr>
        <w:pStyle w:val="Heading2"/>
        <w:numPr>
          <w:ilvl w:val="0"/>
          <w:numId w:val="14"/>
        </w:numPr>
        <w:spacing w:before="240"/>
        <w:ind w:left="567" w:hanging="567"/>
      </w:pPr>
      <w:r>
        <w:lastRenderedPageBreak/>
        <w:t>Term of this Deed Poll</w:t>
      </w:r>
    </w:p>
    <w:p w14:paraId="2740E43C" w14:textId="1EB62E99" w:rsidR="00E242AF" w:rsidRPr="00510E7A" w:rsidRDefault="00ED1264" w:rsidP="00E95EFB">
      <w:pPr>
        <w:pStyle w:val="ListNumbered21"/>
        <w:numPr>
          <w:ilvl w:val="1"/>
          <w:numId w:val="14"/>
        </w:numPr>
        <w:ind w:left="567" w:hanging="567"/>
        <w:rPr>
          <w:color w:val="auto"/>
        </w:rPr>
      </w:pPr>
      <w:r w:rsidRPr="00FF133C">
        <w:rPr>
          <w:color w:val="auto"/>
        </w:rPr>
        <w:t xml:space="preserve">The </w:t>
      </w:r>
      <w:r>
        <w:rPr>
          <w:color w:val="auto"/>
        </w:rPr>
        <w:t>Term of this Deed Poll commences on the date of execution by the Approved Supplier and ends on 30 June 2027.</w:t>
      </w:r>
    </w:p>
    <w:p w14:paraId="05774961" w14:textId="5E7E3177" w:rsidR="00911B8B" w:rsidRPr="00360457" w:rsidRDefault="00E62171" w:rsidP="00E95EFB">
      <w:pPr>
        <w:pStyle w:val="Heading2"/>
        <w:numPr>
          <w:ilvl w:val="0"/>
          <w:numId w:val="14"/>
        </w:numPr>
        <w:spacing w:before="240"/>
        <w:ind w:left="567" w:hanging="567"/>
      </w:pPr>
      <w:r w:rsidRPr="00360457">
        <w:t xml:space="preserve">Compliance with </w:t>
      </w:r>
      <w:r w:rsidR="00063F2B">
        <w:t>l</w:t>
      </w:r>
      <w:r w:rsidRPr="00360457">
        <w:t>aws</w:t>
      </w:r>
    </w:p>
    <w:p w14:paraId="7A4CD1D5" w14:textId="12F27B11" w:rsidR="008560B0" w:rsidRDefault="00E62171" w:rsidP="00E95EFB">
      <w:pPr>
        <w:pStyle w:val="ListNumbered21"/>
        <w:numPr>
          <w:ilvl w:val="1"/>
          <w:numId w:val="14"/>
        </w:numPr>
        <w:ind w:left="567" w:hanging="567"/>
        <w:rPr>
          <w:color w:val="auto"/>
        </w:rPr>
      </w:pPr>
      <w:r w:rsidRPr="00FF133C">
        <w:rPr>
          <w:color w:val="auto"/>
        </w:rPr>
        <w:t xml:space="preserve">The </w:t>
      </w:r>
      <w:r w:rsidR="008560B0">
        <w:rPr>
          <w:color w:val="auto"/>
        </w:rPr>
        <w:t xml:space="preserve">Approved </w:t>
      </w:r>
      <w:r w:rsidRPr="00FF133C">
        <w:rPr>
          <w:color w:val="auto"/>
        </w:rPr>
        <w:t>Supplier must</w:t>
      </w:r>
      <w:r w:rsidR="00535C94">
        <w:rPr>
          <w:color w:val="auto"/>
        </w:rPr>
        <w:t xml:space="preserve"> </w:t>
      </w:r>
      <w:r w:rsidRPr="00FF133C">
        <w:rPr>
          <w:color w:val="auto"/>
        </w:rPr>
        <w:t>ensure its officers, employees, agents and subcontractors</w:t>
      </w:r>
      <w:r w:rsidR="008560B0">
        <w:rPr>
          <w:color w:val="auto"/>
        </w:rPr>
        <w:t>,</w:t>
      </w:r>
      <w:r w:rsidRPr="00FF133C">
        <w:rPr>
          <w:color w:val="auto"/>
        </w:rPr>
        <w:t xml:space="preserve"> comply with</w:t>
      </w:r>
      <w:r w:rsidR="008560B0">
        <w:rPr>
          <w:color w:val="auto"/>
        </w:rPr>
        <w:t>:</w:t>
      </w:r>
    </w:p>
    <w:p w14:paraId="3B534478" w14:textId="369EF1B2" w:rsidR="00910D22" w:rsidRPr="00300222" w:rsidRDefault="00E62171" w:rsidP="00E95EFB">
      <w:pPr>
        <w:pStyle w:val="ListNumbered311"/>
        <w:numPr>
          <w:ilvl w:val="2"/>
          <w:numId w:val="18"/>
        </w:numPr>
        <w:ind w:left="1134" w:hanging="567"/>
      </w:pPr>
      <w:r w:rsidRPr="00300222">
        <w:t xml:space="preserve">all </w:t>
      </w:r>
      <w:r w:rsidR="00655073" w:rsidRPr="00300222">
        <w:t xml:space="preserve">applicable </w:t>
      </w:r>
      <w:r w:rsidRPr="00300222">
        <w:t xml:space="preserve">laws </w:t>
      </w:r>
      <w:r w:rsidR="00655073" w:rsidRPr="00300222">
        <w:t xml:space="preserve">in connection with </w:t>
      </w:r>
      <w:r w:rsidRPr="00300222">
        <w:t xml:space="preserve">the performance of this </w:t>
      </w:r>
      <w:r w:rsidR="008560B0" w:rsidRPr="00300222">
        <w:t>Deed Poll</w:t>
      </w:r>
      <w:r w:rsidR="003442F0" w:rsidRPr="00300222">
        <w:t xml:space="preserve">, including </w:t>
      </w:r>
      <w:r w:rsidR="00655073" w:rsidRPr="00300222">
        <w:t>during the supply, delivery</w:t>
      </w:r>
      <w:r w:rsidR="008560B0" w:rsidRPr="00300222">
        <w:t>, installation,</w:t>
      </w:r>
      <w:r w:rsidR="00655073" w:rsidRPr="00300222">
        <w:t xml:space="preserve"> and </w:t>
      </w:r>
      <w:r w:rsidR="008560B0" w:rsidRPr="00300222">
        <w:t xml:space="preserve">training </w:t>
      </w:r>
      <w:r w:rsidR="00655073" w:rsidRPr="00300222">
        <w:t xml:space="preserve">of </w:t>
      </w:r>
      <w:r w:rsidR="00914391">
        <w:rPr>
          <w:lang w:val="en-US"/>
        </w:rPr>
        <w:t>Eligible Equipment</w:t>
      </w:r>
      <w:r w:rsidR="008560B0" w:rsidRPr="00300222">
        <w:t>; and</w:t>
      </w:r>
      <w:r w:rsidR="00655073" w:rsidRPr="00300222">
        <w:t xml:space="preserve"> </w:t>
      </w:r>
    </w:p>
    <w:p w14:paraId="573AEBF2" w14:textId="45C4797C" w:rsidR="008560B0" w:rsidRPr="00300222" w:rsidRDefault="003442F0" w:rsidP="00E95EFB">
      <w:pPr>
        <w:pStyle w:val="ListNumbered311"/>
        <w:numPr>
          <w:ilvl w:val="2"/>
          <w:numId w:val="18"/>
        </w:numPr>
        <w:ind w:left="1134" w:hanging="567"/>
      </w:pPr>
      <w:r w:rsidRPr="00300222">
        <w:t xml:space="preserve">all applicable laws and policies </w:t>
      </w:r>
      <w:r w:rsidR="00655073" w:rsidRPr="00300222">
        <w:t xml:space="preserve">relating to work health and safety, </w:t>
      </w:r>
      <w:r w:rsidRPr="00300222">
        <w:t xml:space="preserve">consumer protection, </w:t>
      </w:r>
      <w:r w:rsidR="00655073" w:rsidRPr="00300222">
        <w:t xml:space="preserve">competition, </w:t>
      </w:r>
      <w:r w:rsidRPr="00300222">
        <w:t>professional licences and registrations</w:t>
      </w:r>
      <w:r w:rsidR="00655073" w:rsidRPr="00300222">
        <w:t>.</w:t>
      </w:r>
      <w:r w:rsidRPr="00300222">
        <w:t xml:space="preserve"> </w:t>
      </w:r>
    </w:p>
    <w:p w14:paraId="34B76AEA" w14:textId="4FE0E02B" w:rsidR="00E62171" w:rsidRPr="00FF133C" w:rsidRDefault="00655073" w:rsidP="00E95EFB">
      <w:pPr>
        <w:pStyle w:val="ListNumbered21"/>
        <w:numPr>
          <w:ilvl w:val="1"/>
          <w:numId w:val="14"/>
        </w:numPr>
        <w:ind w:left="567" w:hanging="567"/>
        <w:rPr>
          <w:color w:val="auto"/>
        </w:rPr>
      </w:pPr>
      <w:r w:rsidRPr="00FF133C">
        <w:rPr>
          <w:color w:val="auto"/>
        </w:rPr>
        <w:t xml:space="preserve">The </w:t>
      </w:r>
      <w:r w:rsidR="008560B0">
        <w:rPr>
          <w:color w:val="auto"/>
        </w:rPr>
        <w:t xml:space="preserve">Approved </w:t>
      </w:r>
      <w:r w:rsidRPr="00FF133C">
        <w:rPr>
          <w:color w:val="auto"/>
        </w:rPr>
        <w:t>Supplier</w:t>
      </w:r>
      <w:r w:rsidR="00E62171" w:rsidRPr="00FF133C">
        <w:rPr>
          <w:color w:val="auto"/>
        </w:rPr>
        <w:t xml:space="preserve"> warrants that it</w:t>
      </w:r>
      <w:r w:rsidRPr="00FF133C">
        <w:rPr>
          <w:color w:val="auto"/>
        </w:rPr>
        <w:t xml:space="preserve">s performance of this </w:t>
      </w:r>
      <w:r w:rsidR="003A173B">
        <w:rPr>
          <w:color w:val="auto"/>
        </w:rPr>
        <w:t>Deed Poll</w:t>
      </w:r>
      <w:r w:rsidR="003A173B" w:rsidRPr="00FF133C">
        <w:rPr>
          <w:color w:val="auto"/>
        </w:rPr>
        <w:t xml:space="preserve"> </w:t>
      </w:r>
      <w:r w:rsidR="00E62171" w:rsidRPr="00FF133C">
        <w:rPr>
          <w:color w:val="auto"/>
        </w:rPr>
        <w:t xml:space="preserve">will not cause the </w:t>
      </w:r>
      <w:r w:rsidRPr="00FF133C">
        <w:rPr>
          <w:color w:val="auto"/>
        </w:rPr>
        <w:t xml:space="preserve">Primary Producer or the </w:t>
      </w:r>
      <w:r w:rsidR="003A173B">
        <w:rPr>
          <w:color w:val="auto"/>
        </w:rPr>
        <w:t>Commonwealth</w:t>
      </w:r>
      <w:r w:rsidR="003A173B" w:rsidRPr="00FF133C">
        <w:rPr>
          <w:color w:val="auto"/>
        </w:rPr>
        <w:t xml:space="preserve"> </w:t>
      </w:r>
      <w:r w:rsidR="00E62171" w:rsidRPr="00FF133C">
        <w:rPr>
          <w:color w:val="auto"/>
        </w:rPr>
        <w:t xml:space="preserve">to breach any </w:t>
      </w:r>
      <w:r w:rsidRPr="00FF133C">
        <w:rPr>
          <w:color w:val="auto"/>
        </w:rPr>
        <w:t xml:space="preserve">applicable </w:t>
      </w:r>
      <w:r w:rsidR="00E62171" w:rsidRPr="00FF133C">
        <w:rPr>
          <w:color w:val="auto"/>
        </w:rPr>
        <w:t>laws.</w:t>
      </w:r>
    </w:p>
    <w:p w14:paraId="46393DA3" w14:textId="4A42BF64" w:rsidR="0093594D" w:rsidRDefault="0093594D" w:rsidP="00E95EFB">
      <w:pPr>
        <w:pStyle w:val="Heading2"/>
        <w:numPr>
          <w:ilvl w:val="0"/>
          <w:numId w:val="14"/>
        </w:numPr>
        <w:spacing w:before="240"/>
        <w:ind w:left="567" w:hanging="567"/>
      </w:pPr>
      <w:r>
        <w:t>Relevant qualifications, licenses, permits, approvals or skills</w:t>
      </w:r>
    </w:p>
    <w:p w14:paraId="458FC75D" w14:textId="44B8D541" w:rsidR="0093594D" w:rsidRDefault="0093594D" w:rsidP="00E95EFB">
      <w:pPr>
        <w:pStyle w:val="ListParagraph"/>
        <w:numPr>
          <w:ilvl w:val="1"/>
          <w:numId w:val="14"/>
        </w:numPr>
        <w:ind w:left="567" w:hanging="567"/>
        <w:rPr>
          <w:lang w:val="x-none"/>
        </w:rPr>
      </w:pPr>
      <w:r w:rsidRPr="0093594D">
        <w:rPr>
          <w:lang w:val="x-none"/>
        </w:rPr>
        <w:t xml:space="preserve">The </w:t>
      </w:r>
      <w:r w:rsidR="00300222">
        <w:rPr>
          <w:lang w:val="x-none"/>
        </w:rPr>
        <w:t xml:space="preserve">Approved </w:t>
      </w:r>
      <w:r w:rsidRPr="0093594D">
        <w:rPr>
          <w:lang w:val="x-none"/>
        </w:rPr>
        <w:t xml:space="preserve">Supplier agrees to ensure that </w:t>
      </w:r>
      <w:r w:rsidR="009A3B43">
        <w:rPr>
          <w:lang w:val="x-none"/>
        </w:rPr>
        <w:t>any</w:t>
      </w:r>
      <w:r w:rsidRPr="0093594D">
        <w:rPr>
          <w:lang w:val="x-none"/>
        </w:rPr>
        <w:t xml:space="preserve"> personnel performing work in relation to the Program</w:t>
      </w:r>
      <w:r w:rsidR="00300222">
        <w:rPr>
          <w:lang w:val="x-none"/>
        </w:rPr>
        <w:t>, including subcontractors</w:t>
      </w:r>
      <w:r w:rsidRPr="0093594D">
        <w:rPr>
          <w:lang w:val="x-none"/>
        </w:rPr>
        <w:t>:</w:t>
      </w:r>
    </w:p>
    <w:p w14:paraId="685571BD" w14:textId="12EE4B0D" w:rsidR="0093594D" w:rsidRDefault="00094FEC" w:rsidP="00E95EFB">
      <w:pPr>
        <w:pStyle w:val="ListNumbered311"/>
        <w:numPr>
          <w:ilvl w:val="2"/>
          <w:numId w:val="23"/>
        </w:numPr>
        <w:ind w:left="1134" w:hanging="567"/>
      </w:pPr>
      <w:r>
        <w:t>a</w:t>
      </w:r>
      <w:r w:rsidR="0093594D">
        <w:t xml:space="preserve">re appropriately qualified to perform the </w:t>
      </w:r>
      <w:r w:rsidR="009A3B43">
        <w:t xml:space="preserve">work </w:t>
      </w:r>
      <w:r w:rsidR="0093594D">
        <w:t>indicated;</w:t>
      </w:r>
      <w:r w:rsidR="00300222">
        <w:t xml:space="preserve"> and</w:t>
      </w:r>
    </w:p>
    <w:p w14:paraId="30B99E76" w14:textId="6241D76E" w:rsidR="0093594D" w:rsidRPr="00911B8B" w:rsidRDefault="00094FEC" w:rsidP="00E95EFB">
      <w:pPr>
        <w:pStyle w:val="ListNumbered311"/>
        <w:numPr>
          <w:ilvl w:val="2"/>
          <w:numId w:val="18"/>
        </w:numPr>
        <w:ind w:left="1134" w:hanging="567"/>
      </w:pPr>
      <w:r>
        <w:t>h</w:t>
      </w:r>
      <w:r w:rsidR="0093594D">
        <w:t xml:space="preserve">ave obtained </w:t>
      </w:r>
      <w:r w:rsidR="00BC600F">
        <w:t xml:space="preserve">and </w:t>
      </w:r>
      <w:r w:rsidR="00300222">
        <w:t xml:space="preserve">will </w:t>
      </w:r>
      <w:r w:rsidR="00BC600F">
        <w:t xml:space="preserve">maintain any </w:t>
      </w:r>
      <w:r w:rsidR="0093594D">
        <w:t xml:space="preserve">qualifications, </w:t>
      </w:r>
      <w:r w:rsidR="00BC600F">
        <w:t xml:space="preserve">competencies, </w:t>
      </w:r>
      <w:r w:rsidR="0093594D">
        <w:t>license</w:t>
      </w:r>
      <w:r w:rsidR="00BC600F">
        <w:t>s</w:t>
      </w:r>
      <w:r w:rsidR="0093594D">
        <w:t>, permits, approvals</w:t>
      </w:r>
      <w:r w:rsidR="00BC600F">
        <w:t>, training</w:t>
      </w:r>
      <w:r w:rsidR="0093594D">
        <w:t xml:space="preserve"> or </w:t>
      </w:r>
      <w:r w:rsidR="00BC600F">
        <w:t>experience reasonably required</w:t>
      </w:r>
      <w:r w:rsidR="0093594D">
        <w:t xml:space="preserve"> </w:t>
      </w:r>
      <w:r w:rsidR="00BC600F">
        <w:t>to safely perform the relevant activities under the Program, having regard to the nature of the work, the environment in which it is performed and applicable to work health and safety requirements</w:t>
      </w:r>
      <w:r w:rsidR="00300222">
        <w:t>.</w:t>
      </w:r>
    </w:p>
    <w:p w14:paraId="01E83238" w14:textId="6B53929D" w:rsidR="00E75F3F" w:rsidRDefault="00E75F3F" w:rsidP="00E95EFB">
      <w:pPr>
        <w:pStyle w:val="Heading2"/>
        <w:numPr>
          <w:ilvl w:val="0"/>
          <w:numId w:val="14"/>
        </w:numPr>
        <w:spacing w:before="240"/>
        <w:ind w:left="567" w:hanging="567"/>
      </w:pPr>
      <w:r>
        <w:t>Work Health and Safety Plan</w:t>
      </w:r>
    </w:p>
    <w:p w14:paraId="1E86BA38" w14:textId="77DB63E7" w:rsidR="00E75F3F" w:rsidRPr="00D3524E" w:rsidRDefault="00E75F3F" w:rsidP="00E95EFB">
      <w:pPr>
        <w:pStyle w:val="ListNumbered21"/>
        <w:numPr>
          <w:ilvl w:val="1"/>
          <w:numId w:val="14"/>
        </w:numPr>
        <w:ind w:left="567" w:hanging="567"/>
        <w:rPr>
          <w:color w:val="auto"/>
        </w:rPr>
      </w:pPr>
      <w:r w:rsidRPr="00E75F3F">
        <w:rPr>
          <w:color w:val="auto"/>
        </w:rPr>
        <w:t xml:space="preserve">The </w:t>
      </w:r>
      <w:r w:rsidR="00300222">
        <w:rPr>
          <w:color w:val="auto"/>
        </w:rPr>
        <w:t xml:space="preserve">Approved </w:t>
      </w:r>
      <w:r w:rsidRPr="00E75F3F">
        <w:rPr>
          <w:color w:val="auto"/>
        </w:rPr>
        <w:t xml:space="preserve">Supplier </w:t>
      </w:r>
      <w:r w:rsidR="00300222">
        <w:rPr>
          <w:color w:val="auto"/>
        </w:rPr>
        <w:t>must</w:t>
      </w:r>
      <w:r w:rsidR="00991708">
        <w:rPr>
          <w:color w:val="auto"/>
        </w:rPr>
        <w:t xml:space="preserve"> have</w:t>
      </w:r>
      <w:r w:rsidR="00C54D25">
        <w:rPr>
          <w:color w:val="auto"/>
        </w:rPr>
        <w:t>, maintain</w:t>
      </w:r>
      <w:r w:rsidRPr="00E75F3F">
        <w:rPr>
          <w:color w:val="auto"/>
        </w:rPr>
        <w:t xml:space="preserve"> and implement </w:t>
      </w:r>
      <w:r w:rsidR="00300222">
        <w:rPr>
          <w:color w:val="auto"/>
        </w:rPr>
        <w:t>a</w:t>
      </w:r>
      <w:r w:rsidRPr="00E75F3F">
        <w:rPr>
          <w:color w:val="auto"/>
        </w:rPr>
        <w:t xml:space="preserve"> Work Health and Safety Plan</w:t>
      </w:r>
      <w:r w:rsidR="00C54D25">
        <w:rPr>
          <w:color w:val="auto"/>
        </w:rPr>
        <w:t xml:space="preserve"> that </w:t>
      </w:r>
      <w:r w:rsidR="00300222">
        <w:rPr>
          <w:color w:val="auto"/>
        </w:rPr>
        <w:t xml:space="preserve">is </w:t>
      </w:r>
      <w:r w:rsidR="00C54D25">
        <w:rPr>
          <w:color w:val="auto"/>
        </w:rPr>
        <w:t xml:space="preserve">proportionate to the nature, scope and risk of the </w:t>
      </w:r>
      <w:r w:rsidR="00300222">
        <w:rPr>
          <w:color w:val="auto"/>
        </w:rPr>
        <w:t xml:space="preserve">proposed services and </w:t>
      </w:r>
      <w:r w:rsidR="00C54D25">
        <w:rPr>
          <w:color w:val="auto"/>
        </w:rPr>
        <w:t>activities undertaken under the Program.</w:t>
      </w:r>
      <w:r w:rsidR="00300222">
        <w:rPr>
          <w:color w:val="auto"/>
        </w:rPr>
        <w:t xml:space="preserve"> At a minimum, the Work Health and Safety Plan must include the following:</w:t>
      </w:r>
    </w:p>
    <w:p w14:paraId="31C3946D" w14:textId="4FB28FB0" w:rsidR="00E75F3F" w:rsidRPr="00E75F3F" w:rsidRDefault="00E75F3F" w:rsidP="00E95EFB">
      <w:pPr>
        <w:pStyle w:val="ListNumbered311"/>
        <w:numPr>
          <w:ilvl w:val="2"/>
          <w:numId w:val="21"/>
        </w:numPr>
        <w:ind w:left="1134" w:hanging="567"/>
      </w:pPr>
      <w:r>
        <w:t>p</w:t>
      </w:r>
      <w:r w:rsidRPr="00E75F3F">
        <w:t>olicies and procedures that are necessary to meet any applicable legislative or regulatory work health and safety requirements;</w:t>
      </w:r>
    </w:p>
    <w:p w14:paraId="3721F16A" w14:textId="57247F4A" w:rsidR="00E75F3F" w:rsidRPr="00E75F3F" w:rsidRDefault="00E75F3F" w:rsidP="00E75F3F">
      <w:pPr>
        <w:pStyle w:val="ListNumbered311"/>
        <w:ind w:left="1134" w:hanging="567"/>
      </w:pPr>
      <w:r>
        <w:t>p</w:t>
      </w:r>
      <w:r w:rsidRPr="00E75F3F">
        <w:t xml:space="preserve">otential </w:t>
      </w:r>
      <w:r w:rsidR="00C54D25">
        <w:t xml:space="preserve">reasonably foreseeable </w:t>
      </w:r>
      <w:r w:rsidRPr="00E75F3F">
        <w:t>work health and safety issues and how each is proposed to be managed</w:t>
      </w:r>
      <w:r w:rsidR="00C54D25">
        <w:t xml:space="preserve"> or mitigated</w:t>
      </w:r>
      <w:r w:rsidRPr="00E75F3F">
        <w:t>, if it occurs;</w:t>
      </w:r>
    </w:p>
    <w:p w14:paraId="2C3744DA" w14:textId="40037482" w:rsidR="00E75F3F" w:rsidRPr="00E75F3F" w:rsidRDefault="00E75F3F" w:rsidP="00E75F3F">
      <w:pPr>
        <w:pStyle w:val="ListNumbered311"/>
        <w:ind w:left="1134" w:hanging="567"/>
      </w:pPr>
      <w:r>
        <w:t>w</w:t>
      </w:r>
      <w:r w:rsidRPr="00E75F3F">
        <w:t xml:space="preserve">hether any of the </w:t>
      </w:r>
      <w:r w:rsidR="00893AEC">
        <w:t>work health and safety</w:t>
      </w:r>
      <w:r w:rsidRPr="00E75F3F">
        <w:t xml:space="preserve"> related policies and practices, including any of the </w:t>
      </w:r>
      <w:r w:rsidR="00893AEC">
        <w:t>work health and safety</w:t>
      </w:r>
      <w:r w:rsidRPr="00E75F3F">
        <w:t xml:space="preserve"> </w:t>
      </w:r>
      <w:r w:rsidR="00893AEC">
        <w:t>c</w:t>
      </w:r>
      <w:r w:rsidRPr="00E75F3F">
        <w:t xml:space="preserve">odes of practice, that the </w:t>
      </w:r>
      <w:r w:rsidR="00893AEC">
        <w:t xml:space="preserve">Approved </w:t>
      </w:r>
      <w:r w:rsidRPr="00E75F3F">
        <w:t>Supplier</w:t>
      </w:r>
      <w:r w:rsidR="00893AEC">
        <w:t xml:space="preserve"> has in</w:t>
      </w:r>
      <w:r w:rsidRPr="00E75F3F">
        <w:t xml:space="preserve"> place to ensure the safety and security of persons working at any site associated with the performance </w:t>
      </w:r>
      <w:r w:rsidR="00893AEC">
        <w:t xml:space="preserve">of services and activities under the Program </w:t>
      </w:r>
      <w:r w:rsidRPr="00E75F3F">
        <w:t>are applicable;</w:t>
      </w:r>
    </w:p>
    <w:p w14:paraId="5F5934C3" w14:textId="71A84D4A" w:rsidR="00E75F3F" w:rsidRPr="00E75F3F" w:rsidRDefault="00E75F3F" w:rsidP="00E75F3F">
      <w:pPr>
        <w:pStyle w:val="ListNumbered311"/>
        <w:ind w:left="1134" w:hanging="567"/>
      </w:pPr>
      <w:r>
        <w:t>a</w:t>
      </w:r>
      <w:r w:rsidRPr="00E75F3F">
        <w:t xml:space="preserve"> specific process and timetable for critical incident management; and</w:t>
      </w:r>
    </w:p>
    <w:p w14:paraId="7C4A074F" w14:textId="7D9D32F7" w:rsidR="00E75F3F" w:rsidRDefault="00E75F3F" w:rsidP="00E75F3F">
      <w:pPr>
        <w:pStyle w:val="ListNumbered311"/>
        <w:ind w:left="1134" w:hanging="567"/>
      </w:pPr>
      <w:r>
        <w:t>t</w:t>
      </w:r>
      <w:r w:rsidRPr="00E75F3F">
        <w:t>he timing and content of work health and safety training</w:t>
      </w:r>
      <w:r w:rsidR="00E242AF">
        <w:t>,</w:t>
      </w:r>
    </w:p>
    <w:p w14:paraId="3722C946" w14:textId="1F41C1C7" w:rsidR="00C54D25" w:rsidRPr="007F24B4" w:rsidRDefault="00893AEC" w:rsidP="007F24B4">
      <w:pPr>
        <w:pStyle w:val="ListNumbered311"/>
        <w:numPr>
          <w:ilvl w:val="0"/>
          <w:numId w:val="0"/>
        </w:numPr>
        <w:ind w:left="284"/>
      </w:pPr>
      <w:r>
        <w:t>and must take into account the following conditions, where applicable:</w:t>
      </w:r>
    </w:p>
    <w:p w14:paraId="0518D97B" w14:textId="1E409065" w:rsidR="00C54D25" w:rsidRDefault="00C54D25" w:rsidP="00893AEC">
      <w:pPr>
        <w:pStyle w:val="ListNumbered311"/>
        <w:ind w:left="1134" w:hanging="567"/>
      </w:pPr>
      <w:r>
        <w:t>remote or isolated locations</w:t>
      </w:r>
      <w:r w:rsidR="00893AEC">
        <w:t>;</w:t>
      </w:r>
    </w:p>
    <w:p w14:paraId="6EB5898D" w14:textId="0B75AD97" w:rsidR="00C54D25" w:rsidRDefault="00C54D25" w:rsidP="00893AEC">
      <w:pPr>
        <w:pStyle w:val="ListNumbered311"/>
        <w:ind w:left="1134" w:hanging="567"/>
      </w:pPr>
      <w:r>
        <w:t>interaction with farm infrastructure, machinery or livestock</w:t>
      </w:r>
      <w:r w:rsidR="00893AEC">
        <w:t>;</w:t>
      </w:r>
    </w:p>
    <w:p w14:paraId="5522DA01" w14:textId="23237303" w:rsidR="00C54D25" w:rsidRDefault="00C54D25" w:rsidP="00893AEC">
      <w:pPr>
        <w:pStyle w:val="ListNumbered311"/>
        <w:ind w:left="1134" w:hanging="567"/>
      </w:pPr>
      <w:r>
        <w:t>uneven terrain and outdoor conditions</w:t>
      </w:r>
      <w:r w:rsidR="00893AEC">
        <w:t>;</w:t>
      </w:r>
    </w:p>
    <w:p w14:paraId="6D18E331" w14:textId="74D4AEBD" w:rsidR="00C54D25" w:rsidRDefault="00C54D25" w:rsidP="00893AEC">
      <w:pPr>
        <w:pStyle w:val="ListNumbered311"/>
        <w:ind w:left="1134" w:hanging="567"/>
      </w:pPr>
      <w:r>
        <w:t>the presence and activities of Primary Producers and their personnel.</w:t>
      </w:r>
    </w:p>
    <w:p w14:paraId="01F0C5FD" w14:textId="681D4712" w:rsidR="00893AEC" w:rsidRDefault="00893AEC" w:rsidP="00E95EFB">
      <w:pPr>
        <w:pStyle w:val="ListNumbered21"/>
        <w:numPr>
          <w:ilvl w:val="1"/>
          <w:numId w:val="14"/>
        </w:numPr>
        <w:ind w:left="567" w:hanging="567"/>
        <w:rPr>
          <w:color w:val="auto"/>
        </w:rPr>
      </w:pPr>
      <w:r>
        <w:rPr>
          <w:color w:val="auto"/>
        </w:rPr>
        <w:t xml:space="preserve">The </w:t>
      </w:r>
      <w:r w:rsidR="00914391">
        <w:rPr>
          <w:color w:val="auto"/>
        </w:rPr>
        <w:t>department</w:t>
      </w:r>
      <w:r>
        <w:rPr>
          <w:color w:val="auto"/>
        </w:rPr>
        <w:t xml:space="preserve"> may, at any time, require the Supplier to provide:</w:t>
      </w:r>
    </w:p>
    <w:p w14:paraId="3101DA61" w14:textId="386FA005" w:rsidR="00893AEC" w:rsidRPr="00893AEC" w:rsidRDefault="00893AEC" w:rsidP="00E95EFB">
      <w:pPr>
        <w:pStyle w:val="ListNumbered311"/>
        <w:numPr>
          <w:ilvl w:val="2"/>
          <w:numId w:val="22"/>
        </w:numPr>
        <w:ind w:left="1134" w:hanging="567"/>
      </w:pPr>
      <w:r w:rsidRPr="00893AEC">
        <w:t>a copy of the Approved Supplier’s Work Health and Safety Plan; and</w:t>
      </w:r>
    </w:p>
    <w:p w14:paraId="15469CA4" w14:textId="7B68086C" w:rsidR="00893AEC" w:rsidRPr="00893AEC" w:rsidRDefault="00893AEC" w:rsidP="00893AEC">
      <w:pPr>
        <w:pStyle w:val="ListNumbered311"/>
        <w:ind w:left="1134" w:hanging="567"/>
      </w:pPr>
      <w:r w:rsidRPr="00893AEC">
        <w:lastRenderedPageBreak/>
        <w:t>certification from</w:t>
      </w:r>
      <w:r w:rsidR="00535C94">
        <w:t xml:space="preserve"> </w:t>
      </w:r>
      <w:r w:rsidR="001A1634" w:rsidRPr="00535C94">
        <w:t xml:space="preserve">Director </w:t>
      </w:r>
      <w:r w:rsidR="001A1634" w:rsidRPr="00D54318">
        <w:t>/ Partner or WHS Manager as appropriate</w:t>
      </w:r>
      <w:r w:rsidRPr="00893AEC">
        <w:t xml:space="preserve"> of compliance with the Approved Supplier’s Work Health and Safety Plan and this clause 5.</w:t>
      </w:r>
    </w:p>
    <w:p w14:paraId="464190E7" w14:textId="690A2900" w:rsidR="00535C94" w:rsidRPr="00510E7A" w:rsidRDefault="00EF6683" w:rsidP="00E95EFB">
      <w:pPr>
        <w:pStyle w:val="ListNumbered21"/>
        <w:numPr>
          <w:ilvl w:val="1"/>
          <w:numId w:val="14"/>
        </w:numPr>
        <w:ind w:left="567" w:hanging="567"/>
        <w:rPr>
          <w:color w:val="auto"/>
        </w:rPr>
      </w:pPr>
      <w:r w:rsidRPr="00893AEC">
        <w:rPr>
          <w:color w:val="auto"/>
        </w:rPr>
        <w:t xml:space="preserve">The </w:t>
      </w:r>
      <w:r w:rsidR="00893AEC">
        <w:rPr>
          <w:color w:val="auto"/>
        </w:rPr>
        <w:t xml:space="preserve">Approved </w:t>
      </w:r>
      <w:r w:rsidRPr="00893AEC">
        <w:rPr>
          <w:color w:val="auto"/>
        </w:rPr>
        <w:t xml:space="preserve">Supplier must ensure that any subcontractors </w:t>
      </w:r>
      <w:r w:rsidR="00893AEC">
        <w:rPr>
          <w:color w:val="auto"/>
        </w:rPr>
        <w:t xml:space="preserve">undertake work in accordance with the Work Health and Safety Plan. </w:t>
      </w:r>
    </w:p>
    <w:p w14:paraId="0D813EA5" w14:textId="16D9746B" w:rsidR="00C54D25" w:rsidRDefault="00893AEC" w:rsidP="00E95EFB">
      <w:pPr>
        <w:pStyle w:val="ListNumbered21"/>
        <w:numPr>
          <w:ilvl w:val="1"/>
          <w:numId w:val="14"/>
        </w:numPr>
        <w:ind w:left="567" w:hanging="567"/>
        <w:rPr>
          <w:color w:val="auto"/>
        </w:rPr>
      </w:pPr>
      <w:r>
        <w:rPr>
          <w:color w:val="auto"/>
        </w:rPr>
        <w:t>Without limiting t</w:t>
      </w:r>
      <w:r w:rsidR="00EF6683" w:rsidRPr="00893AEC">
        <w:rPr>
          <w:color w:val="auto"/>
        </w:rPr>
        <w:t xml:space="preserve">he </w:t>
      </w:r>
      <w:r>
        <w:rPr>
          <w:color w:val="auto"/>
        </w:rPr>
        <w:t xml:space="preserve">Approved </w:t>
      </w:r>
      <w:r w:rsidR="00EF6683" w:rsidRPr="00893AEC">
        <w:rPr>
          <w:color w:val="auto"/>
        </w:rPr>
        <w:t>Supplier</w:t>
      </w:r>
      <w:r>
        <w:rPr>
          <w:color w:val="auto"/>
        </w:rPr>
        <w:t>’s obligations under any relevant laws, the Approved Supplier</w:t>
      </w:r>
      <w:r w:rsidR="00EF6683" w:rsidRPr="00893AEC">
        <w:rPr>
          <w:color w:val="auto"/>
        </w:rPr>
        <w:t xml:space="preserve"> must notify the </w:t>
      </w:r>
      <w:r w:rsidR="00914391">
        <w:rPr>
          <w:color w:val="auto"/>
        </w:rPr>
        <w:t>department</w:t>
      </w:r>
      <w:r w:rsidR="00EF6683" w:rsidRPr="00893AEC">
        <w:rPr>
          <w:color w:val="auto"/>
        </w:rPr>
        <w:t xml:space="preserve"> as soon as reasonably practicable of any notifiable incident (as defined under applicable work health and safety legislation) arising from </w:t>
      </w:r>
      <w:r>
        <w:rPr>
          <w:color w:val="auto"/>
        </w:rPr>
        <w:t xml:space="preserve">any </w:t>
      </w:r>
      <w:r w:rsidR="00EF6683" w:rsidRPr="00893AEC">
        <w:rPr>
          <w:color w:val="auto"/>
        </w:rPr>
        <w:t>activities</w:t>
      </w:r>
      <w:r>
        <w:rPr>
          <w:color w:val="auto"/>
        </w:rPr>
        <w:t xml:space="preserve"> or services</w:t>
      </w:r>
      <w:r w:rsidR="00EF6683" w:rsidRPr="00893AEC">
        <w:rPr>
          <w:color w:val="auto"/>
        </w:rPr>
        <w:t xml:space="preserve"> undertaken in connection with the Program</w:t>
      </w:r>
      <w:r w:rsidR="00300453">
        <w:rPr>
          <w:color w:val="auto"/>
        </w:rPr>
        <w:t xml:space="preserve"> or this Deed Poll</w:t>
      </w:r>
      <w:r w:rsidR="00EF6683" w:rsidRPr="00893AEC">
        <w:rPr>
          <w:color w:val="auto"/>
        </w:rPr>
        <w:t>.</w:t>
      </w:r>
    </w:p>
    <w:p w14:paraId="4B26A6CE" w14:textId="0EE9A979" w:rsidR="00C54D25" w:rsidRPr="00D3524E" w:rsidRDefault="00300453" w:rsidP="00E95EFB">
      <w:pPr>
        <w:pStyle w:val="ListNumbered21"/>
        <w:numPr>
          <w:ilvl w:val="1"/>
          <w:numId w:val="14"/>
        </w:numPr>
        <w:ind w:left="567" w:hanging="567"/>
        <w:rPr>
          <w:color w:val="auto"/>
        </w:rPr>
      </w:pPr>
      <w:r>
        <w:rPr>
          <w:color w:val="auto"/>
        </w:rPr>
        <w:t>The Approved Supplier warrants that it will comply with the obligations under this clause 5 at all times during the Term of the Deed Poll.</w:t>
      </w:r>
    </w:p>
    <w:p w14:paraId="276E58A4" w14:textId="6FD6F61F" w:rsidR="003A173B" w:rsidRDefault="003A173B" w:rsidP="00E95EFB">
      <w:pPr>
        <w:pStyle w:val="Heading2"/>
        <w:numPr>
          <w:ilvl w:val="0"/>
          <w:numId w:val="14"/>
        </w:numPr>
        <w:spacing w:before="240"/>
        <w:ind w:left="567" w:hanging="567"/>
      </w:pPr>
      <w:r>
        <w:t>Child Safety</w:t>
      </w:r>
    </w:p>
    <w:p w14:paraId="28A7264E" w14:textId="77777777" w:rsidR="003A173B" w:rsidRPr="0079577F" w:rsidRDefault="003A173B" w:rsidP="00E95EFB">
      <w:pPr>
        <w:pStyle w:val="ListNumbered21"/>
        <w:numPr>
          <w:ilvl w:val="1"/>
          <w:numId w:val="14"/>
        </w:numPr>
        <w:ind w:left="567" w:hanging="567"/>
        <w:rPr>
          <w:color w:val="auto"/>
        </w:rPr>
      </w:pPr>
      <w:r w:rsidRPr="0079577F">
        <w:rPr>
          <w:color w:val="auto"/>
        </w:rPr>
        <w:t xml:space="preserve">If the Activity or any part of the </w:t>
      </w:r>
      <w:r>
        <w:rPr>
          <w:color w:val="auto"/>
        </w:rPr>
        <w:t>Program</w:t>
      </w:r>
      <w:r w:rsidRPr="0079577F">
        <w:rPr>
          <w:color w:val="auto"/>
        </w:rPr>
        <w:t xml:space="preserve"> involves the </w:t>
      </w:r>
      <w:r>
        <w:rPr>
          <w:color w:val="auto"/>
        </w:rPr>
        <w:t>Approved Supplier</w:t>
      </w:r>
      <w:r w:rsidRPr="0079577F">
        <w:rPr>
          <w:color w:val="auto"/>
        </w:rPr>
        <w:t xml:space="preserve"> employing or engaging a person (whether as an officer, employee, contractor or volunteer) that is required by State or Territory law to have a working with children check to undertake the Activity or any part of the </w:t>
      </w:r>
      <w:r>
        <w:rPr>
          <w:color w:val="auto"/>
        </w:rPr>
        <w:t>Program</w:t>
      </w:r>
      <w:r w:rsidRPr="0079577F">
        <w:rPr>
          <w:color w:val="auto"/>
        </w:rPr>
        <w:t xml:space="preserve">, the </w:t>
      </w:r>
      <w:r>
        <w:rPr>
          <w:color w:val="auto"/>
        </w:rPr>
        <w:t>Approved Supplier</w:t>
      </w:r>
      <w:r w:rsidRPr="0079577F">
        <w:rPr>
          <w:color w:val="auto"/>
        </w:rPr>
        <w:t xml:space="preserve"> agrees:</w:t>
      </w:r>
    </w:p>
    <w:p w14:paraId="2F753662" w14:textId="77777777" w:rsidR="003A173B" w:rsidRPr="0079577F" w:rsidRDefault="003A173B" w:rsidP="00E95EFB">
      <w:pPr>
        <w:pStyle w:val="ListNumbered311"/>
        <w:numPr>
          <w:ilvl w:val="2"/>
          <w:numId w:val="15"/>
        </w:numPr>
        <w:ind w:left="1134" w:hanging="567"/>
      </w:pPr>
      <w:r w:rsidRPr="0079577F">
        <w:t>to comply with all State, Territory and Commonwealth law relating to the employment or engagement of people who work or volunteer with children in relation to the Activity</w:t>
      </w:r>
      <w:r>
        <w:t xml:space="preserve"> or the Program</w:t>
      </w:r>
      <w:r w:rsidRPr="0079577F">
        <w:t>, including mandatory reporting and working with children checks however described;</w:t>
      </w:r>
    </w:p>
    <w:p w14:paraId="3EB42259" w14:textId="77777777" w:rsidR="003A173B" w:rsidRPr="0079577F" w:rsidRDefault="003A173B" w:rsidP="00E95EFB">
      <w:pPr>
        <w:pStyle w:val="ListNumbered311"/>
        <w:numPr>
          <w:ilvl w:val="2"/>
          <w:numId w:val="22"/>
        </w:numPr>
        <w:ind w:left="1134" w:hanging="567"/>
      </w:pPr>
      <w:r w:rsidRPr="0079577F">
        <w:t xml:space="preserve">if requested, provide the Commonwealth, at the </w:t>
      </w:r>
      <w:r>
        <w:t>Approved Supplier</w:t>
      </w:r>
      <w:r w:rsidRPr="0079577F">
        <w:t xml:space="preserve">’s cost, with an annual statement of compliance with </w:t>
      </w:r>
      <w:r>
        <w:t xml:space="preserve">this </w:t>
      </w:r>
      <w:r w:rsidRPr="0079577F">
        <w:t>claus</w:t>
      </w:r>
      <w:r>
        <w:t>e 6</w:t>
      </w:r>
      <w:r w:rsidRPr="0079577F">
        <w:t xml:space="preserve"> in such form as may be specified by the </w:t>
      </w:r>
      <w:r>
        <w:t>department</w:t>
      </w:r>
      <w:r w:rsidRPr="0079577F">
        <w:t>; and</w:t>
      </w:r>
    </w:p>
    <w:p w14:paraId="1F967485" w14:textId="77777777" w:rsidR="003A173B" w:rsidRPr="0079577F" w:rsidRDefault="003A173B" w:rsidP="00E95EFB">
      <w:pPr>
        <w:pStyle w:val="ListNumbered311"/>
        <w:numPr>
          <w:ilvl w:val="2"/>
          <w:numId w:val="22"/>
        </w:numPr>
        <w:ind w:left="1134" w:hanging="567"/>
        <w:rPr>
          <w:color w:val="auto"/>
        </w:rPr>
      </w:pPr>
      <w:r w:rsidRPr="0079577F">
        <w:t xml:space="preserve">to ensure that any subcontract entered into by the </w:t>
      </w:r>
      <w:r>
        <w:t>Approved Supplier</w:t>
      </w:r>
      <w:r w:rsidRPr="0079577F">
        <w:t xml:space="preserve"> for the purposes of this </w:t>
      </w:r>
      <w:r>
        <w:t>Deed Poll</w:t>
      </w:r>
      <w:r w:rsidRPr="0079577F">
        <w:t xml:space="preserve"> imposes the same obligations in clauses </w:t>
      </w:r>
      <w:r>
        <w:t>6</w:t>
      </w:r>
      <w:r w:rsidRPr="0079577F">
        <w:t>.1</w:t>
      </w:r>
      <w:r>
        <w:t>.a.</w:t>
      </w:r>
      <w:r w:rsidRPr="0079577F">
        <w:t xml:space="preserve"> and </w:t>
      </w:r>
      <w:r>
        <w:t>6.1.b.</w:t>
      </w:r>
      <w:r w:rsidRPr="0079577F">
        <w:t xml:space="preserve"> on the subcontractor and also requires the subcontractor to include those obligations in any secondary subcontracts</w:t>
      </w:r>
      <w:r w:rsidRPr="0079577F">
        <w:rPr>
          <w:color w:val="auto"/>
        </w:rPr>
        <w:t>.</w:t>
      </w:r>
    </w:p>
    <w:p w14:paraId="1759C1D9" w14:textId="09554615" w:rsidR="00911B8B" w:rsidRPr="00360457" w:rsidRDefault="00E62171" w:rsidP="00E95EFB">
      <w:pPr>
        <w:pStyle w:val="Heading2"/>
        <w:numPr>
          <w:ilvl w:val="0"/>
          <w:numId w:val="14"/>
        </w:numPr>
        <w:spacing w:before="240"/>
        <w:ind w:left="567" w:hanging="567"/>
      </w:pPr>
      <w:r w:rsidRPr="00360457">
        <w:t>Conflict of Interest</w:t>
      </w:r>
    </w:p>
    <w:p w14:paraId="4747FA1B" w14:textId="40C6DD03" w:rsidR="005E37FF" w:rsidRDefault="00E62171" w:rsidP="00E95EFB">
      <w:pPr>
        <w:pStyle w:val="ListNumbered21"/>
        <w:numPr>
          <w:ilvl w:val="1"/>
          <w:numId w:val="14"/>
        </w:numPr>
        <w:ind w:left="567" w:hanging="567"/>
      </w:pPr>
      <w:r w:rsidRPr="002730DE">
        <w:t xml:space="preserve">The </w:t>
      </w:r>
      <w:r w:rsidR="00914391">
        <w:t xml:space="preserve">Approved </w:t>
      </w:r>
      <w:r w:rsidR="00914391" w:rsidRPr="002730DE">
        <w:t xml:space="preserve">Supplier warrants that, other than as previously declared in writing to the </w:t>
      </w:r>
      <w:r w:rsidR="00914391">
        <w:t>department</w:t>
      </w:r>
      <w:r w:rsidR="00914391" w:rsidRPr="002730DE">
        <w:t xml:space="preserve">, at the </w:t>
      </w:r>
      <w:r w:rsidR="00914391">
        <w:t>date of this Deed Poll</w:t>
      </w:r>
      <w:r w:rsidR="00914391" w:rsidRPr="002730DE">
        <w:t xml:space="preserve"> </w:t>
      </w:r>
      <w:r w:rsidR="00914391">
        <w:t xml:space="preserve">and for the Term of this Deed Poll, </w:t>
      </w:r>
      <w:r w:rsidR="00914391" w:rsidRPr="002730DE">
        <w:t xml:space="preserve">no actual, perceived or potential conflicts of interest exist, or are </w:t>
      </w:r>
      <w:r w:rsidR="00914391">
        <w:t xml:space="preserve">reasonably </w:t>
      </w:r>
      <w:r w:rsidR="00914391" w:rsidRPr="002730DE">
        <w:t xml:space="preserve">anticipated, relevant to the performance by the </w:t>
      </w:r>
      <w:r w:rsidR="00914391">
        <w:t xml:space="preserve">Approved </w:t>
      </w:r>
      <w:r w:rsidR="00914391" w:rsidRPr="002730DE">
        <w:t xml:space="preserve">Supplier of its obligations under the </w:t>
      </w:r>
      <w:r w:rsidR="00914391">
        <w:t>Deed Poll</w:t>
      </w:r>
      <w:r w:rsidRPr="002730DE">
        <w:t>.</w:t>
      </w:r>
    </w:p>
    <w:p w14:paraId="79942DFC" w14:textId="66363A72" w:rsidR="00911B8B" w:rsidRPr="00360457" w:rsidRDefault="00E62171" w:rsidP="00E95EFB">
      <w:pPr>
        <w:pStyle w:val="ListNumbered21"/>
        <w:numPr>
          <w:ilvl w:val="1"/>
          <w:numId w:val="14"/>
        </w:numPr>
        <w:ind w:left="567" w:hanging="567"/>
      </w:pPr>
      <w:r w:rsidRPr="002730DE">
        <w:t xml:space="preserve">At any time during the </w:t>
      </w:r>
      <w:r w:rsidR="00063F2B">
        <w:t>Term</w:t>
      </w:r>
      <w:r w:rsidR="005E37FF">
        <w:t xml:space="preserve"> of this Deed Poll</w:t>
      </w:r>
      <w:r w:rsidRPr="002730DE">
        <w:t xml:space="preserve">, the </w:t>
      </w:r>
      <w:r w:rsidR="00914391">
        <w:t>department</w:t>
      </w:r>
      <w:r w:rsidRPr="002730DE">
        <w:t xml:space="preserve"> may require the </w:t>
      </w:r>
      <w:r w:rsidR="005E37FF">
        <w:t xml:space="preserve">Approved </w:t>
      </w:r>
      <w:r w:rsidRPr="002730DE">
        <w:t xml:space="preserve">Supplier to execute a conflict of interest declaration in the form specified by the </w:t>
      </w:r>
      <w:r w:rsidR="00914391">
        <w:t>department</w:t>
      </w:r>
      <w:r w:rsidR="00BE0C43">
        <w:t>.</w:t>
      </w:r>
    </w:p>
    <w:p w14:paraId="74CD065C" w14:textId="67A9A1EF" w:rsidR="00911B8B" w:rsidRPr="00360457" w:rsidRDefault="00E62171" w:rsidP="00E95EFB">
      <w:pPr>
        <w:pStyle w:val="ListNumbered21"/>
        <w:numPr>
          <w:ilvl w:val="1"/>
          <w:numId w:val="14"/>
        </w:numPr>
        <w:ind w:left="567" w:hanging="567"/>
      </w:pPr>
      <w:r w:rsidRPr="00360457">
        <w:t>As soon as a</w:t>
      </w:r>
      <w:r w:rsidR="005E37FF">
        <w:t>n</w:t>
      </w:r>
      <w:r w:rsidRPr="00360457">
        <w:t xml:space="preserve"> </w:t>
      </w:r>
      <w:r w:rsidR="005E37FF">
        <w:t xml:space="preserve">Approved </w:t>
      </w:r>
      <w:r w:rsidRPr="00360457">
        <w:t>Supplier becomes aware that an actual, perceived or potential conflict has arisen or is likely to arise during the Term</w:t>
      </w:r>
      <w:r w:rsidR="005E37FF">
        <w:t xml:space="preserve"> of this Deed Poll</w:t>
      </w:r>
      <w:r w:rsidRPr="00360457">
        <w:t xml:space="preserve">, the </w:t>
      </w:r>
      <w:r w:rsidR="005E37FF">
        <w:t xml:space="preserve">Approved </w:t>
      </w:r>
      <w:r w:rsidRPr="00360457">
        <w:t>Supplier will:</w:t>
      </w:r>
    </w:p>
    <w:p w14:paraId="11C96677" w14:textId="77C1762B" w:rsidR="00911B8B" w:rsidRPr="000550E9" w:rsidRDefault="00E62171" w:rsidP="00E95EFB">
      <w:pPr>
        <w:pStyle w:val="ListNumbered311"/>
        <w:numPr>
          <w:ilvl w:val="2"/>
          <w:numId w:val="30"/>
        </w:numPr>
        <w:ind w:left="1134" w:hanging="567"/>
        <w:rPr>
          <w:b/>
          <w:bCs/>
        </w:rPr>
      </w:pPr>
      <w:r w:rsidRPr="00911B8B">
        <w:t xml:space="preserve">immediately notify the </w:t>
      </w:r>
      <w:r w:rsidR="00914391">
        <w:t>department</w:t>
      </w:r>
      <w:r w:rsidRPr="00911B8B">
        <w:t>;</w:t>
      </w:r>
    </w:p>
    <w:p w14:paraId="0AA63565" w14:textId="36D59C8B" w:rsidR="00911B8B" w:rsidRPr="00911B8B" w:rsidRDefault="00E62171" w:rsidP="00E95EFB">
      <w:pPr>
        <w:pStyle w:val="ListNumbered311"/>
        <w:numPr>
          <w:ilvl w:val="2"/>
          <w:numId w:val="18"/>
        </w:numPr>
        <w:ind w:left="1134" w:hanging="567"/>
        <w:rPr>
          <w:b/>
          <w:bCs/>
        </w:rPr>
      </w:pPr>
      <w:r w:rsidRPr="00911B8B">
        <w:rPr>
          <w:rFonts w:ascii="Calibri" w:hAnsi="Calibri" w:cs="Calibri"/>
        </w:rPr>
        <w:t xml:space="preserve">promptly provide the </w:t>
      </w:r>
      <w:r w:rsidR="00914391">
        <w:rPr>
          <w:rFonts w:ascii="Calibri" w:hAnsi="Calibri" w:cs="Calibri"/>
        </w:rPr>
        <w:t>department</w:t>
      </w:r>
      <w:r w:rsidRPr="00911B8B">
        <w:rPr>
          <w:rFonts w:ascii="Calibri" w:hAnsi="Calibri" w:cs="Calibri"/>
        </w:rPr>
        <w:t xml:space="preserve"> with all relevant information relating to the conflict; and</w:t>
      </w:r>
    </w:p>
    <w:p w14:paraId="6E2C6619" w14:textId="1BAE8B2F" w:rsidR="00E62171" w:rsidRPr="00911B8B" w:rsidRDefault="00E62171" w:rsidP="00E95EFB">
      <w:pPr>
        <w:pStyle w:val="ListNumbered311"/>
        <w:numPr>
          <w:ilvl w:val="2"/>
          <w:numId w:val="18"/>
        </w:numPr>
        <w:ind w:left="1134" w:hanging="567"/>
        <w:rPr>
          <w:b/>
          <w:bCs/>
        </w:rPr>
      </w:pPr>
      <w:r w:rsidRPr="00911B8B">
        <w:rPr>
          <w:rFonts w:ascii="Calibri" w:hAnsi="Calibri" w:cs="Calibri"/>
        </w:rPr>
        <w:t xml:space="preserve">comply </w:t>
      </w:r>
      <w:r w:rsidRPr="003F5AAE">
        <w:t>with</w:t>
      </w:r>
      <w:r w:rsidRPr="00911B8B">
        <w:rPr>
          <w:rFonts w:ascii="Calibri" w:hAnsi="Calibri" w:cs="Calibri"/>
        </w:rPr>
        <w:t xml:space="preserve"> any reasonable requirements notified by the </w:t>
      </w:r>
      <w:r w:rsidR="00914391">
        <w:rPr>
          <w:rFonts w:ascii="Calibri" w:hAnsi="Calibri" w:cs="Calibri"/>
        </w:rPr>
        <w:t>department</w:t>
      </w:r>
      <w:r w:rsidRPr="00911B8B">
        <w:rPr>
          <w:rFonts w:ascii="Calibri" w:hAnsi="Calibri" w:cs="Calibri"/>
        </w:rPr>
        <w:t xml:space="preserve"> to resolve or otherwise manage the conflict.</w:t>
      </w:r>
    </w:p>
    <w:p w14:paraId="3855BBD4" w14:textId="0E9EB5BA" w:rsidR="00E62171" w:rsidRDefault="00E62171" w:rsidP="00E95EFB">
      <w:pPr>
        <w:pStyle w:val="ListNumbered21"/>
        <w:numPr>
          <w:ilvl w:val="1"/>
          <w:numId w:val="14"/>
        </w:numPr>
        <w:ind w:left="567" w:hanging="567"/>
      </w:pPr>
      <w:r w:rsidRPr="002730DE">
        <w:t xml:space="preserve">As soon as practicable, any verbal information provided by the </w:t>
      </w:r>
      <w:r w:rsidR="005E37FF">
        <w:t xml:space="preserve">Approved </w:t>
      </w:r>
      <w:r w:rsidRPr="002730DE">
        <w:t>Supplier must be followed by detailed written confirmation.</w:t>
      </w:r>
    </w:p>
    <w:p w14:paraId="5CA39F55" w14:textId="268EEB46" w:rsidR="00914391" w:rsidRDefault="00914391" w:rsidP="00E95EFB">
      <w:pPr>
        <w:pStyle w:val="ListNumbered21"/>
        <w:numPr>
          <w:ilvl w:val="1"/>
          <w:numId w:val="14"/>
        </w:numPr>
        <w:ind w:left="567" w:hanging="567"/>
      </w:pPr>
      <w:r w:rsidRPr="00360457">
        <w:t xml:space="preserve">If the </w:t>
      </w:r>
      <w:r>
        <w:t xml:space="preserve">Approved </w:t>
      </w:r>
      <w:r w:rsidRPr="00360457">
        <w:t xml:space="preserve">Supplier fails to notify the </w:t>
      </w:r>
      <w:r>
        <w:t>department</w:t>
      </w:r>
      <w:r w:rsidRPr="00360457">
        <w:t xml:space="preserve"> as set out in clause </w:t>
      </w:r>
      <w:r w:rsidR="000550E9">
        <w:t>7</w:t>
      </w:r>
      <w:r w:rsidRPr="00360457">
        <w:t>.</w:t>
      </w:r>
      <w:r w:rsidR="005D058C">
        <w:t>3</w:t>
      </w:r>
      <w:r w:rsidRPr="00360457">
        <w:t xml:space="preserve"> or does not comply with the </w:t>
      </w:r>
      <w:r>
        <w:t>department</w:t>
      </w:r>
      <w:r w:rsidRPr="00360457">
        <w:t xml:space="preserve">’s reasonable requirements to resolve or manage the conflict, the </w:t>
      </w:r>
      <w:r>
        <w:t>department</w:t>
      </w:r>
      <w:r w:rsidRPr="00360457">
        <w:t xml:space="preserve"> may</w:t>
      </w:r>
      <w:r>
        <w:t>, at the department’s sole discretion,</w:t>
      </w:r>
    </w:p>
    <w:p w14:paraId="0C247A04" w14:textId="77777777" w:rsidR="00914391" w:rsidRDefault="00914391" w:rsidP="00E95EFB">
      <w:pPr>
        <w:pStyle w:val="ListNumbered311"/>
        <w:numPr>
          <w:ilvl w:val="2"/>
          <w:numId w:val="29"/>
        </w:numPr>
        <w:ind w:left="1134" w:hanging="567"/>
      </w:pPr>
      <w:r>
        <w:t>remove the Approved Supplier from the List of Approved Suppliers; and</w:t>
      </w:r>
    </w:p>
    <w:p w14:paraId="6E69A1C6" w14:textId="77777777" w:rsidR="00914391" w:rsidRDefault="00914391" w:rsidP="00E95EFB">
      <w:pPr>
        <w:pStyle w:val="ListNumbered311"/>
        <w:numPr>
          <w:ilvl w:val="2"/>
          <w:numId w:val="15"/>
        </w:numPr>
        <w:ind w:left="1134" w:hanging="567"/>
      </w:pPr>
      <w:r w:rsidRPr="00360457">
        <w:t xml:space="preserve">terminate this </w:t>
      </w:r>
      <w:r>
        <w:t>Deed Poll,</w:t>
      </w:r>
    </w:p>
    <w:p w14:paraId="65701D37" w14:textId="49911D2D" w:rsidR="00914391" w:rsidRPr="00911B8B" w:rsidRDefault="00914391" w:rsidP="00914391">
      <w:pPr>
        <w:pStyle w:val="ListNumbered311"/>
        <w:numPr>
          <w:ilvl w:val="0"/>
          <w:numId w:val="0"/>
        </w:numPr>
        <w:ind w:left="567"/>
      </w:pPr>
      <w:r w:rsidRPr="00360457">
        <w:t xml:space="preserve">in accordance with </w:t>
      </w:r>
      <w:r w:rsidRPr="00801742">
        <w:t>clause 1</w:t>
      </w:r>
      <w:r w:rsidR="000550E9">
        <w:t>3</w:t>
      </w:r>
      <w:r w:rsidRPr="00360457">
        <w:t>.</w:t>
      </w:r>
    </w:p>
    <w:p w14:paraId="12F56B22" w14:textId="6C1BB311" w:rsidR="00911B8B" w:rsidRPr="00801742" w:rsidRDefault="00E62171" w:rsidP="00E95EFB">
      <w:pPr>
        <w:pStyle w:val="Heading2"/>
        <w:numPr>
          <w:ilvl w:val="0"/>
          <w:numId w:val="14"/>
        </w:numPr>
        <w:spacing w:before="240"/>
        <w:ind w:left="567" w:hanging="567"/>
      </w:pPr>
      <w:r w:rsidRPr="00801742">
        <w:lastRenderedPageBreak/>
        <w:t>Criminal Code</w:t>
      </w:r>
    </w:p>
    <w:p w14:paraId="6C6C57AC" w14:textId="2436C24E" w:rsidR="00911B8B" w:rsidRDefault="00E62171" w:rsidP="00E95EFB">
      <w:pPr>
        <w:pStyle w:val="ListNumbered21"/>
        <w:numPr>
          <w:ilvl w:val="1"/>
          <w:numId w:val="14"/>
        </w:numPr>
        <w:ind w:left="567" w:hanging="567"/>
      </w:pPr>
      <w:r w:rsidRPr="002730DE">
        <w:t xml:space="preserve">The </w:t>
      </w:r>
      <w:r w:rsidR="008E7941">
        <w:t xml:space="preserve">Approved </w:t>
      </w:r>
      <w:r w:rsidRPr="002730DE">
        <w:t xml:space="preserve">Supplier acknowledges that the giving of false or misleading information to the </w:t>
      </w:r>
      <w:r w:rsidR="003A173B">
        <w:t>Commonwealth</w:t>
      </w:r>
      <w:r w:rsidR="00E06A4F">
        <w:t xml:space="preserve">, including by </w:t>
      </w:r>
      <w:r w:rsidR="00107E76">
        <w:t>omission</w:t>
      </w:r>
      <w:r w:rsidR="00E06A4F">
        <w:t>,</w:t>
      </w:r>
      <w:r w:rsidRPr="002730DE">
        <w:t xml:space="preserve"> is a serious offence under section 137.1 of the schedule to the </w:t>
      </w:r>
      <w:hyperlink r:id="rId17" w:history="1">
        <w:r w:rsidRPr="000C1394">
          <w:rPr>
            <w:rStyle w:val="Hyperlink"/>
            <w:i/>
            <w:iCs/>
          </w:rPr>
          <w:t>Criminal Code Act 1995</w:t>
        </w:r>
        <w:r w:rsidRPr="000C1394">
          <w:rPr>
            <w:rStyle w:val="Hyperlink"/>
          </w:rPr>
          <w:t> (</w:t>
        </w:r>
        <w:proofErr w:type="spellStart"/>
        <w:r w:rsidRPr="000C1394">
          <w:rPr>
            <w:rStyle w:val="Hyperlink"/>
          </w:rPr>
          <w:t>Cth</w:t>
        </w:r>
        <w:proofErr w:type="spellEnd"/>
        <w:r w:rsidRPr="000C1394">
          <w:rPr>
            <w:rStyle w:val="Hyperlink"/>
          </w:rPr>
          <w:t>)</w:t>
        </w:r>
      </w:hyperlink>
      <w:r w:rsidRPr="002730DE">
        <w:t>.</w:t>
      </w:r>
    </w:p>
    <w:p w14:paraId="47CDE1BA" w14:textId="53E490A7" w:rsidR="00E62171" w:rsidRPr="00911B8B" w:rsidRDefault="00E62171" w:rsidP="00E95EFB">
      <w:pPr>
        <w:pStyle w:val="ListNumbered21"/>
        <w:numPr>
          <w:ilvl w:val="1"/>
          <w:numId w:val="14"/>
        </w:numPr>
        <w:ind w:left="567" w:hanging="567"/>
      </w:pPr>
      <w:r w:rsidRPr="00801742">
        <w:t xml:space="preserve">The </w:t>
      </w:r>
      <w:r w:rsidR="008E7941">
        <w:t xml:space="preserve">Approved </w:t>
      </w:r>
      <w:r w:rsidRPr="00801742">
        <w:t xml:space="preserve">Supplier will ensure that any </w:t>
      </w:r>
      <w:r w:rsidR="000C1394">
        <w:t>personnel</w:t>
      </w:r>
      <w:r w:rsidRPr="00801742">
        <w:t xml:space="preserve"> </w:t>
      </w:r>
      <w:r w:rsidR="005534D5">
        <w:t>or s</w:t>
      </w:r>
      <w:r w:rsidRPr="00801742">
        <w:t>ubcontractor</w:t>
      </w:r>
      <w:r w:rsidR="005534D5">
        <w:t>s</w:t>
      </w:r>
      <w:r w:rsidRPr="00801742">
        <w:t xml:space="preserve"> engaged in connection with the </w:t>
      </w:r>
      <w:r w:rsidR="008E7941">
        <w:t>Deed Poll</w:t>
      </w:r>
      <w:r w:rsidR="008E7941" w:rsidRPr="00801742">
        <w:t xml:space="preserve"> </w:t>
      </w:r>
      <w:r w:rsidR="00A14647">
        <w:t>are</w:t>
      </w:r>
      <w:r w:rsidRPr="00801742">
        <w:t xml:space="preserve"> aware of the information contained in this clause.</w:t>
      </w:r>
    </w:p>
    <w:p w14:paraId="29946BA3" w14:textId="77777777" w:rsidR="00911B8B" w:rsidRPr="00801742" w:rsidRDefault="00911B8B" w:rsidP="00E95EFB">
      <w:pPr>
        <w:pStyle w:val="Heading2"/>
        <w:numPr>
          <w:ilvl w:val="0"/>
          <w:numId w:val="14"/>
        </w:numPr>
        <w:spacing w:before="240"/>
        <w:ind w:left="567" w:hanging="567"/>
      </w:pPr>
      <w:r w:rsidRPr="00801742">
        <w:t>Fraud</w:t>
      </w:r>
    </w:p>
    <w:p w14:paraId="3DF2192B" w14:textId="4328A8B9" w:rsidR="00911B8B" w:rsidRDefault="00911B8B" w:rsidP="00E95EFB">
      <w:pPr>
        <w:pStyle w:val="ListNumbered21"/>
        <w:numPr>
          <w:ilvl w:val="1"/>
          <w:numId w:val="14"/>
        </w:numPr>
        <w:ind w:left="567" w:hanging="567"/>
      </w:pPr>
      <w:r w:rsidRPr="00911B8B">
        <w:t xml:space="preserve">In this </w:t>
      </w:r>
      <w:r w:rsidR="00984F3C">
        <w:t>Deed Poll</w:t>
      </w:r>
      <w:r w:rsidRPr="00911B8B">
        <w:t xml:space="preserve">, </w:t>
      </w:r>
      <w:r w:rsidR="00984F3C">
        <w:t>‘F</w:t>
      </w:r>
      <w:r w:rsidRPr="00911B8B">
        <w:t>raud</w:t>
      </w:r>
      <w:r w:rsidR="00984F3C">
        <w:t>’</w:t>
      </w:r>
      <w:r w:rsidRPr="00911B8B">
        <w:t xml:space="preserve"> means dishonestly obtaining a benefit, or causing a loss, by deception or other means, and includes alleged, attempted, suspected or detected fraud. </w:t>
      </w:r>
    </w:p>
    <w:p w14:paraId="0BBC4F01" w14:textId="67186423" w:rsidR="00911B8B" w:rsidRPr="00911B8B" w:rsidRDefault="00911B8B" w:rsidP="00E95EFB">
      <w:pPr>
        <w:pStyle w:val="ListNumbered21"/>
        <w:numPr>
          <w:ilvl w:val="1"/>
          <w:numId w:val="14"/>
        </w:numPr>
        <w:ind w:left="567" w:hanging="567"/>
      </w:pPr>
      <w:r w:rsidRPr="00801742">
        <w:t xml:space="preserve">The </w:t>
      </w:r>
      <w:r w:rsidR="00984F3C">
        <w:t xml:space="preserve">Approved </w:t>
      </w:r>
      <w:r w:rsidR="001C654E" w:rsidRPr="00801742">
        <w:t>Supplier</w:t>
      </w:r>
      <w:r w:rsidRPr="00801742">
        <w:t xml:space="preserve"> must ensure its personnel and subcontractors do not engage in any </w:t>
      </w:r>
      <w:r w:rsidR="00984F3C">
        <w:t>F</w:t>
      </w:r>
      <w:r w:rsidRPr="00801742">
        <w:t xml:space="preserve">raud in relation to the </w:t>
      </w:r>
      <w:r w:rsidR="000C1394">
        <w:t>Program</w:t>
      </w:r>
      <w:r w:rsidRPr="00801742">
        <w:t xml:space="preserve">. </w:t>
      </w:r>
    </w:p>
    <w:p w14:paraId="522F9EAC" w14:textId="4E227122" w:rsidR="00911B8B" w:rsidRPr="00911B8B" w:rsidRDefault="00911B8B" w:rsidP="00E95EFB">
      <w:pPr>
        <w:pStyle w:val="ListNumbered21"/>
        <w:numPr>
          <w:ilvl w:val="1"/>
          <w:numId w:val="14"/>
        </w:numPr>
        <w:ind w:left="567" w:hanging="567"/>
      </w:pPr>
      <w:r w:rsidRPr="00801742">
        <w:t xml:space="preserve">If the </w:t>
      </w:r>
      <w:r w:rsidR="00984F3C">
        <w:t xml:space="preserve">Approved </w:t>
      </w:r>
      <w:r w:rsidR="001C654E" w:rsidRPr="00801742">
        <w:t>Supplier</w:t>
      </w:r>
      <w:r w:rsidRPr="00801742">
        <w:t xml:space="preserve"> becomes aware of:</w:t>
      </w:r>
    </w:p>
    <w:p w14:paraId="07E70700" w14:textId="32CBD7E7" w:rsidR="00911B8B" w:rsidRPr="00801742" w:rsidRDefault="00911B8B" w:rsidP="00E95EFB">
      <w:pPr>
        <w:pStyle w:val="ListNumbered311"/>
        <w:numPr>
          <w:ilvl w:val="2"/>
          <w:numId w:val="17"/>
        </w:numPr>
        <w:ind w:left="1134" w:hanging="567"/>
        <w:rPr>
          <w:rFonts w:ascii="Calibri" w:hAnsi="Calibri" w:cs="Calibri"/>
        </w:rPr>
      </w:pPr>
      <w:r w:rsidRPr="00801742">
        <w:rPr>
          <w:rFonts w:ascii="Calibri" w:hAnsi="Calibri" w:cs="Calibri"/>
        </w:rPr>
        <w:t xml:space="preserve">any </w:t>
      </w:r>
      <w:r w:rsidRPr="00801742">
        <w:t>Fraud</w:t>
      </w:r>
      <w:r w:rsidRPr="00801742">
        <w:rPr>
          <w:rFonts w:ascii="Calibri" w:hAnsi="Calibri" w:cs="Calibri"/>
        </w:rPr>
        <w:t xml:space="preserve"> in relation to the performance of the </w:t>
      </w:r>
      <w:r w:rsidR="000C1394">
        <w:rPr>
          <w:rFonts w:ascii="Calibri" w:hAnsi="Calibri" w:cs="Calibri"/>
        </w:rPr>
        <w:t>Program</w:t>
      </w:r>
      <w:r w:rsidRPr="00801742">
        <w:rPr>
          <w:rFonts w:ascii="Calibri" w:hAnsi="Calibri" w:cs="Calibri"/>
        </w:rPr>
        <w:t>; or</w:t>
      </w:r>
    </w:p>
    <w:p w14:paraId="45044EA9" w14:textId="5E5F0963" w:rsidR="00911B8B" w:rsidRPr="00C04FF0" w:rsidRDefault="00911B8B" w:rsidP="00E95EFB">
      <w:pPr>
        <w:pStyle w:val="ListNumbered311"/>
        <w:numPr>
          <w:ilvl w:val="2"/>
          <w:numId w:val="18"/>
        </w:numPr>
        <w:ind w:left="1134" w:hanging="567"/>
        <w:rPr>
          <w:rFonts w:ascii="Calibri" w:hAnsi="Calibri" w:cs="Calibri"/>
        </w:rPr>
      </w:pPr>
      <w:r w:rsidRPr="00C04FF0">
        <w:rPr>
          <w:rFonts w:ascii="Calibri" w:hAnsi="Calibri" w:cs="Calibri"/>
        </w:rPr>
        <w:t xml:space="preserve">any other </w:t>
      </w:r>
      <w:r w:rsidR="00984F3C">
        <w:rPr>
          <w:rFonts w:ascii="Calibri" w:hAnsi="Calibri" w:cs="Calibri"/>
        </w:rPr>
        <w:t>F</w:t>
      </w:r>
      <w:r w:rsidRPr="00C04FF0">
        <w:rPr>
          <w:rFonts w:ascii="Calibri" w:hAnsi="Calibri" w:cs="Calibri"/>
        </w:rPr>
        <w:t xml:space="preserve">raud that has had or may have an effect on the performance of the </w:t>
      </w:r>
      <w:r w:rsidR="00AD213F">
        <w:rPr>
          <w:rFonts w:ascii="Calibri" w:hAnsi="Calibri" w:cs="Calibri"/>
        </w:rPr>
        <w:t>Program</w:t>
      </w:r>
      <w:r w:rsidRPr="00C04FF0">
        <w:rPr>
          <w:rFonts w:ascii="Calibri" w:hAnsi="Calibri" w:cs="Calibri"/>
        </w:rPr>
        <w:t>;</w:t>
      </w:r>
    </w:p>
    <w:p w14:paraId="514A840F" w14:textId="7AE4577E" w:rsidR="00911B8B" w:rsidRPr="00C04FF0" w:rsidRDefault="00911B8B" w:rsidP="00E95EFB">
      <w:pPr>
        <w:pStyle w:val="ListNumbered311"/>
        <w:numPr>
          <w:ilvl w:val="2"/>
          <w:numId w:val="18"/>
        </w:numPr>
        <w:ind w:left="1134" w:hanging="567"/>
        <w:rPr>
          <w:rFonts w:ascii="Calibri" w:hAnsi="Calibri" w:cs="Calibri"/>
        </w:rPr>
      </w:pPr>
      <w:r w:rsidRPr="00C04FF0">
        <w:rPr>
          <w:rFonts w:ascii="Calibri" w:hAnsi="Calibri" w:cs="Calibri"/>
        </w:rPr>
        <w:t xml:space="preserve">then it </w:t>
      </w:r>
      <w:r w:rsidRPr="003F5AAE">
        <w:t>must</w:t>
      </w:r>
      <w:r w:rsidRPr="00C04FF0">
        <w:rPr>
          <w:rFonts w:ascii="Calibri" w:hAnsi="Calibri" w:cs="Calibri"/>
        </w:rPr>
        <w:t xml:space="preserve"> within 5 business days report the matter to the </w:t>
      </w:r>
      <w:r w:rsidR="00914391">
        <w:rPr>
          <w:rFonts w:ascii="Calibri" w:hAnsi="Calibri" w:cs="Calibri"/>
        </w:rPr>
        <w:t>department</w:t>
      </w:r>
      <w:r w:rsidRPr="00C04FF0">
        <w:rPr>
          <w:rFonts w:ascii="Calibri" w:hAnsi="Calibri" w:cs="Calibri"/>
        </w:rPr>
        <w:t xml:space="preserve"> and all appropriate law enforcement and regulatory agencies.</w:t>
      </w:r>
    </w:p>
    <w:p w14:paraId="32B9050C" w14:textId="34E88779" w:rsidR="00911B8B" w:rsidRDefault="00911B8B" w:rsidP="00E95EFB">
      <w:pPr>
        <w:pStyle w:val="ListNumbered21"/>
        <w:numPr>
          <w:ilvl w:val="1"/>
          <w:numId w:val="14"/>
        </w:numPr>
        <w:ind w:left="567" w:hanging="567"/>
      </w:pPr>
      <w:r w:rsidRPr="00C04FF0">
        <w:t xml:space="preserve">The </w:t>
      </w:r>
      <w:r w:rsidR="00984F3C">
        <w:t xml:space="preserve">Approved </w:t>
      </w:r>
      <w:r w:rsidR="001C654E">
        <w:t>Supplier</w:t>
      </w:r>
      <w:r w:rsidRPr="00C04FF0">
        <w:t xml:space="preserve"> must, at its own cost, investigate any </w:t>
      </w:r>
      <w:r w:rsidR="00984F3C">
        <w:t>F</w:t>
      </w:r>
      <w:r w:rsidRPr="00C04FF0">
        <w:t xml:space="preserve">raud in accordance with the Australian Government Investigations Standards available at </w:t>
      </w:r>
      <w:hyperlink r:id="rId18" w:history="1">
        <w:r w:rsidRPr="00EC36B2">
          <w:rPr>
            <w:rStyle w:val="Hyperlink"/>
            <w:rFonts w:ascii="Calibri" w:hAnsi="Calibri" w:cs="Calibri"/>
          </w:rPr>
          <w:t>www.ag.gov.au</w:t>
        </w:r>
      </w:hyperlink>
      <w:r w:rsidRPr="00C04FF0">
        <w:t>.</w:t>
      </w:r>
    </w:p>
    <w:p w14:paraId="7F036FC7" w14:textId="2C4152AE" w:rsidR="00911B8B" w:rsidRDefault="00911B8B" w:rsidP="00E95EFB">
      <w:pPr>
        <w:pStyle w:val="ListNumbered21"/>
        <w:numPr>
          <w:ilvl w:val="1"/>
          <w:numId w:val="14"/>
        </w:numPr>
        <w:ind w:left="567" w:hanging="567"/>
      </w:pPr>
      <w:r w:rsidRPr="00C04FF0">
        <w:t xml:space="preserve">The </w:t>
      </w:r>
      <w:r w:rsidR="003A173B">
        <w:t>Commonwealth</w:t>
      </w:r>
      <w:r w:rsidR="003A173B" w:rsidRPr="00C04FF0">
        <w:t xml:space="preserve"> </w:t>
      </w:r>
      <w:r w:rsidRPr="00C04FF0">
        <w:t xml:space="preserve">may, at its discretion, investigate any </w:t>
      </w:r>
      <w:r w:rsidR="00984F3C">
        <w:t>F</w:t>
      </w:r>
      <w:r w:rsidRPr="00C04FF0">
        <w:t xml:space="preserve">raud in relation to the </w:t>
      </w:r>
      <w:r w:rsidR="00AD213F">
        <w:t>Program</w:t>
      </w:r>
      <w:r w:rsidRPr="00C04FF0">
        <w:t xml:space="preserve">. The </w:t>
      </w:r>
      <w:r w:rsidR="00984F3C">
        <w:t xml:space="preserve">Approved </w:t>
      </w:r>
      <w:r w:rsidR="001C654E">
        <w:t>Supplier</w:t>
      </w:r>
      <w:r w:rsidRPr="00C04FF0">
        <w:t xml:space="preserve"> agrees to co-operate and provide all reasonable assistance at its own cost with any such investigation. </w:t>
      </w:r>
    </w:p>
    <w:p w14:paraId="41E41E01" w14:textId="75725D72" w:rsidR="00911B8B" w:rsidRDefault="00911B8B" w:rsidP="00E95EFB">
      <w:pPr>
        <w:pStyle w:val="ListNumbered21"/>
        <w:numPr>
          <w:ilvl w:val="1"/>
          <w:numId w:val="14"/>
        </w:numPr>
        <w:ind w:left="567" w:hanging="567"/>
      </w:pPr>
      <w:r w:rsidRPr="00801742">
        <w:t xml:space="preserve">This clause survives </w:t>
      </w:r>
      <w:r w:rsidR="00AD213F">
        <w:t>indefinitely</w:t>
      </w:r>
      <w:r w:rsidRPr="00801742">
        <w:t xml:space="preserve"> the termination or expiry of th</w:t>
      </w:r>
      <w:r w:rsidR="00984F3C">
        <w:t>is</w:t>
      </w:r>
      <w:r w:rsidRPr="00801742">
        <w:t xml:space="preserve"> </w:t>
      </w:r>
      <w:r w:rsidR="00984F3C">
        <w:t>Deed Poll</w:t>
      </w:r>
      <w:r w:rsidRPr="00801742">
        <w:t>.</w:t>
      </w:r>
    </w:p>
    <w:p w14:paraId="67F2913E" w14:textId="0D77A6F7" w:rsidR="009D6824" w:rsidRPr="00360457" w:rsidRDefault="009D6824" w:rsidP="00E95EFB">
      <w:pPr>
        <w:pStyle w:val="Heading2"/>
        <w:numPr>
          <w:ilvl w:val="0"/>
          <w:numId w:val="14"/>
        </w:numPr>
        <w:spacing w:before="240"/>
        <w:ind w:left="567" w:hanging="567"/>
      </w:pPr>
      <w:r w:rsidRPr="00360457">
        <w:t>Repayment</w:t>
      </w:r>
    </w:p>
    <w:p w14:paraId="063AD529" w14:textId="2710C0CD" w:rsidR="00914391" w:rsidRDefault="00914391" w:rsidP="00E95EFB">
      <w:pPr>
        <w:pStyle w:val="ListNumbered21"/>
        <w:numPr>
          <w:ilvl w:val="1"/>
          <w:numId w:val="14"/>
        </w:numPr>
        <w:ind w:left="567" w:hanging="567"/>
      </w:pPr>
      <w:r>
        <w:t>If the department reasonably believes that:</w:t>
      </w:r>
    </w:p>
    <w:p w14:paraId="1A102CB6" w14:textId="77777777" w:rsidR="00914391" w:rsidRPr="00FC2916" w:rsidRDefault="00914391" w:rsidP="00E95EFB">
      <w:pPr>
        <w:pStyle w:val="ListNumbered311"/>
        <w:numPr>
          <w:ilvl w:val="2"/>
          <w:numId w:val="19"/>
        </w:numPr>
        <w:ind w:left="1134" w:hanging="567"/>
      </w:pPr>
      <w:r w:rsidRPr="00FC2916">
        <w:t>the Approved Supplier has breached or not acted in accordance with the Grant Opportunity Guidelines or other Program eligibility requirements, or this Deed Poll;</w:t>
      </w:r>
    </w:p>
    <w:p w14:paraId="798FF909" w14:textId="283FB34A" w:rsidR="00914391" w:rsidRPr="00FC2916" w:rsidRDefault="00914391" w:rsidP="00E95EFB">
      <w:pPr>
        <w:pStyle w:val="ListNumbered311"/>
        <w:numPr>
          <w:ilvl w:val="2"/>
          <w:numId w:val="19"/>
        </w:numPr>
        <w:ind w:left="1134" w:hanging="567"/>
      </w:pPr>
      <w:r w:rsidRPr="00FC2916">
        <w:t xml:space="preserve">there has been, or the department </w:t>
      </w:r>
      <w:r w:rsidR="00436131">
        <w:t xml:space="preserve">is </w:t>
      </w:r>
      <w:r w:rsidR="00550FF8">
        <w:t xml:space="preserve">made </w:t>
      </w:r>
      <w:r w:rsidRPr="00FC2916">
        <w:t>aware of any, Fraud or other dishonest conduct on the part of the Approved Supplier; or</w:t>
      </w:r>
    </w:p>
    <w:p w14:paraId="2351D3F2" w14:textId="77777777" w:rsidR="00914391" w:rsidRPr="00FC2916" w:rsidRDefault="00914391" w:rsidP="00E95EFB">
      <w:pPr>
        <w:pStyle w:val="ListNumbered311"/>
        <w:numPr>
          <w:ilvl w:val="2"/>
          <w:numId w:val="19"/>
        </w:numPr>
        <w:ind w:left="1134" w:hanging="567"/>
      </w:pPr>
      <w:r w:rsidRPr="00FC2916">
        <w:rPr>
          <w:lang w:val="en-AU"/>
        </w:rPr>
        <w:t>any statement made by the Approved Supplier in participating in the Program is incorrect, incomplete, false or misleading,</w:t>
      </w:r>
      <w:r w:rsidRPr="00FC2916">
        <w:t xml:space="preserve"> </w:t>
      </w:r>
    </w:p>
    <w:p w14:paraId="153CA031" w14:textId="534BA74A" w:rsidR="00914391" w:rsidRDefault="00914391" w:rsidP="00914391">
      <w:pPr>
        <w:pStyle w:val="ListNumbered311"/>
        <w:numPr>
          <w:ilvl w:val="0"/>
          <w:numId w:val="0"/>
        </w:numPr>
        <w:ind w:left="567"/>
      </w:pPr>
      <w:r>
        <w:t>the department may by written notice:</w:t>
      </w:r>
    </w:p>
    <w:p w14:paraId="51DA30E5" w14:textId="24750E99" w:rsidR="00914391" w:rsidRDefault="00914391" w:rsidP="00E95EFB">
      <w:pPr>
        <w:pStyle w:val="ListNumbered311"/>
        <w:numPr>
          <w:ilvl w:val="2"/>
          <w:numId w:val="19"/>
        </w:numPr>
        <w:ind w:left="1134" w:hanging="567"/>
      </w:pPr>
      <w:r>
        <w:t>require the Approved Supplier to repay</w:t>
      </w:r>
      <w:r w:rsidR="00750BD7">
        <w:t xml:space="preserve"> any or all</w:t>
      </w:r>
      <w:r>
        <w:t xml:space="preserve"> </w:t>
      </w:r>
      <w:r w:rsidR="006E7C95">
        <w:t>grant (r</w:t>
      </w:r>
      <w:r>
        <w:t>ebate</w:t>
      </w:r>
      <w:r w:rsidR="006E7C95">
        <w:t>)</w:t>
      </w:r>
      <w:r>
        <w:t xml:space="preserve"> amount</w:t>
      </w:r>
      <w:r w:rsidR="00750BD7">
        <w:t>(s)</w:t>
      </w:r>
      <w:r>
        <w:t xml:space="preserve"> to the Commonwealth, in full or in part;</w:t>
      </w:r>
    </w:p>
    <w:p w14:paraId="3A92AAC4" w14:textId="15F186C7" w:rsidR="00914391" w:rsidRDefault="00914391" w:rsidP="00E95EFB">
      <w:pPr>
        <w:pStyle w:val="ListNumbered311"/>
        <w:numPr>
          <w:ilvl w:val="2"/>
          <w:numId w:val="18"/>
        </w:numPr>
        <w:ind w:left="1134" w:hanging="567"/>
      </w:pPr>
      <w:r>
        <w:t>require the Approved Supplier to deal with a</w:t>
      </w:r>
      <w:r w:rsidR="00750BD7">
        <w:t>ny or all</w:t>
      </w:r>
      <w:r>
        <w:t xml:space="preserve"> </w:t>
      </w:r>
      <w:r w:rsidR="006E7C95">
        <w:t>grant (r</w:t>
      </w:r>
      <w:r>
        <w:t>ebate</w:t>
      </w:r>
      <w:r w:rsidR="006E7C95">
        <w:t>)</w:t>
      </w:r>
      <w:r>
        <w:t xml:space="preserve"> amount</w:t>
      </w:r>
      <w:r w:rsidR="00750BD7">
        <w:t>(s)</w:t>
      </w:r>
      <w:r>
        <w:t xml:space="preserve"> as directed by the department; or</w:t>
      </w:r>
    </w:p>
    <w:p w14:paraId="27ADF86C" w14:textId="39BDD8DA" w:rsidR="00914391" w:rsidRPr="00B56219" w:rsidRDefault="00914391" w:rsidP="00E95EFB">
      <w:pPr>
        <w:pStyle w:val="ListNumbered311"/>
        <w:numPr>
          <w:ilvl w:val="2"/>
          <w:numId w:val="18"/>
        </w:numPr>
        <w:ind w:left="1134" w:hanging="567"/>
      </w:pPr>
      <w:r w:rsidRPr="00B56219">
        <w:t>deduct relevant amount</w:t>
      </w:r>
      <w:r w:rsidR="00750BD7" w:rsidRPr="00B56219">
        <w:t>(s)</w:t>
      </w:r>
      <w:r w:rsidRPr="00B56219">
        <w:t xml:space="preserve"> from subsequent payments of the </w:t>
      </w:r>
      <w:r w:rsidR="006E7C95" w:rsidRPr="00B56219">
        <w:t>grant (r</w:t>
      </w:r>
      <w:r w:rsidRPr="00B56219">
        <w:t>ebate</w:t>
      </w:r>
      <w:r w:rsidR="006E7C95" w:rsidRPr="00B56219">
        <w:t>)</w:t>
      </w:r>
      <w:r w:rsidRPr="00B56219">
        <w:t xml:space="preserve"> or amounts payable under another agreement between the Supplier and the Commonwealth.</w:t>
      </w:r>
    </w:p>
    <w:p w14:paraId="78D54700" w14:textId="37EBFD7D" w:rsidR="008A5848" w:rsidRPr="00B56219" w:rsidRDefault="008A5848" w:rsidP="00E95EFB">
      <w:pPr>
        <w:pStyle w:val="ListNumbered21"/>
        <w:numPr>
          <w:ilvl w:val="1"/>
          <w:numId w:val="14"/>
        </w:numPr>
        <w:ind w:left="567" w:hanging="567"/>
      </w:pPr>
      <w:r w:rsidRPr="00B56219">
        <w:t>If the Approved Supplier provides a refund to a Primary Producer for an item of Eligible Equipment in respect of which a grant (rebate) was provided for any reason, then the Approved Supplier must:</w:t>
      </w:r>
    </w:p>
    <w:p w14:paraId="0955FF38" w14:textId="1B165026" w:rsidR="008A5848" w:rsidRPr="00B56219" w:rsidRDefault="008A5848" w:rsidP="008A5848">
      <w:pPr>
        <w:pStyle w:val="ListNumbered311"/>
        <w:numPr>
          <w:ilvl w:val="2"/>
          <w:numId w:val="39"/>
        </w:numPr>
      </w:pPr>
      <w:r w:rsidRPr="00B56219">
        <w:t>Promptly notify the department in writing and provide any additional information in relation to the refund reasonably requested by the department; and</w:t>
      </w:r>
    </w:p>
    <w:p w14:paraId="287B49C1" w14:textId="47EBEC0A" w:rsidR="008A5848" w:rsidRPr="00B56219" w:rsidRDefault="008A5848" w:rsidP="008A5848">
      <w:pPr>
        <w:pStyle w:val="ListNumbered311"/>
        <w:numPr>
          <w:ilvl w:val="2"/>
          <w:numId w:val="39"/>
        </w:numPr>
      </w:pPr>
      <w:r w:rsidRPr="00B56219">
        <w:t xml:space="preserve">Repay to the department an amount reasonably determined by the department having regard to the rebate (grant) provided by the department for that item of Eligible Equipment, the usual </w:t>
      </w:r>
      <w:r w:rsidRPr="00B56219">
        <w:lastRenderedPageBreak/>
        <w:t xml:space="preserve">sale price of the Eligible Equipment, and the amount of the refund given to the Primary Producer. </w:t>
      </w:r>
    </w:p>
    <w:p w14:paraId="58200B31" w14:textId="6D5364DE" w:rsidR="00914391" w:rsidRPr="00B56219" w:rsidRDefault="00914391" w:rsidP="00E95EFB">
      <w:pPr>
        <w:pStyle w:val="ListNumbered21"/>
        <w:numPr>
          <w:ilvl w:val="1"/>
          <w:numId w:val="14"/>
        </w:numPr>
        <w:ind w:left="567" w:hanging="567"/>
      </w:pPr>
      <w:r w:rsidRPr="00B56219">
        <w:t>If the department issues a notice under this Deed Poll requiring the</w:t>
      </w:r>
      <w:r>
        <w:t xml:space="preserve"> </w:t>
      </w:r>
      <w:r w:rsidRPr="00B56219">
        <w:t>Approved Supplier to repay a</w:t>
      </w:r>
      <w:r w:rsidR="008A5848" w:rsidRPr="00B56219">
        <w:t>n</w:t>
      </w:r>
      <w:r w:rsidRPr="00B56219">
        <w:t xml:space="preserve"> amount:</w:t>
      </w:r>
    </w:p>
    <w:p w14:paraId="605A4D56" w14:textId="57B2359F" w:rsidR="00914391" w:rsidRDefault="00914391" w:rsidP="00E95EFB">
      <w:pPr>
        <w:pStyle w:val="ListNumbered311"/>
        <w:numPr>
          <w:ilvl w:val="2"/>
          <w:numId w:val="31"/>
        </w:numPr>
        <w:ind w:left="1134" w:hanging="567"/>
      </w:pPr>
      <w:r>
        <w:t>the Approved Supplier must do so within the time period specified in the notice</w:t>
      </w:r>
      <w:r w:rsidR="006E7C95">
        <w:t>;</w:t>
      </w:r>
    </w:p>
    <w:p w14:paraId="0355C3B9" w14:textId="72C4BDBB" w:rsidR="00914391" w:rsidRDefault="00914391" w:rsidP="00E95EFB">
      <w:pPr>
        <w:pStyle w:val="ListNumbered311"/>
        <w:numPr>
          <w:ilvl w:val="2"/>
          <w:numId w:val="18"/>
        </w:numPr>
        <w:ind w:left="1134" w:hanging="567"/>
      </w:pPr>
      <w:r>
        <w:t>the Approved Supplier must pay interest on any part of the amount that is outstanding at the end of the time period specified in the notice until the outstanding amount is repaid in full; and</w:t>
      </w:r>
    </w:p>
    <w:p w14:paraId="0C423DC4" w14:textId="3BC4AEE4" w:rsidR="00914391" w:rsidRDefault="00914391" w:rsidP="00E95EFB">
      <w:pPr>
        <w:pStyle w:val="ListNumbered311"/>
        <w:numPr>
          <w:ilvl w:val="2"/>
          <w:numId w:val="18"/>
        </w:numPr>
        <w:ind w:left="1134" w:hanging="567"/>
      </w:pPr>
      <w:r>
        <w:t>the department may recover the amount and any interest applicable under this Deed Poll as a debt due to the Commonwealth.</w:t>
      </w:r>
    </w:p>
    <w:p w14:paraId="311D96B3" w14:textId="2D5E9177" w:rsidR="00E242AF" w:rsidRPr="00CE6BCE" w:rsidRDefault="00E242AF" w:rsidP="00E95EFB">
      <w:pPr>
        <w:pStyle w:val="Heading2"/>
        <w:numPr>
          <w:ilvl w:val="0"/>
          <w:numId w:val="14"/>
        </w:numPr>
        <w:spacing w:before="240"/>
        <w:ind w:left="567" w:hanging="567"/>
      </w:pPr>
      <w:r w:rsidRPr="00CE6BCE">
        <w:t>Supplier Conduct Requirements</w:t>
      </w:r>
    </w:p>
    <w:p w14:paraId="2C7D4AD1" w14:textId="5CCFF040" w:rsidR="00E242AF" w:rsidRDefault="00E242AF" w:rsidP="00E95EFB">
      <w:pPr>
        <w:pStyle w:val="ListParagraph"/>
        <w:numPr>
          <w:ilvl w:val="1"/>
          <w:numId w:val="14"/>
        </w:numPr>
        <w:suppressAutoHyphens w:val="0"/>
        <w:spacing w:before="80"/>
        <w:ind w:left="567" w:hanging="567"/>
        <w:contextualSpacing w:val="0"/>
      </w:pPr>
      <w:r>
        <w:t xml:space="preserve">In performing any obligations under the Program, including </w:t>
      </w:r>
      <w:r w:rsidRPr="00A55857">
        <w:t>when engaging with Primary Producers and undertaking any delivery or installation activities</w:t>
      </w:r>
      <w:r>
        <w:t>, the Approved Supplier must</w:t>
      </w:r>
      <w:r w:rsidRPr="00A55857">
        <w:t xml:space="preserve"> </w:t>
      </w:r>
      <w:r>
        <w:t xml:space="preserve">act </w:t>
      </w:r>
      <w:r w:rsidRPr="00AD2BAB">
        <w:rPr>
          <w:color w:val="auto"/>
          <w:kern w:val="2"/>
          <w:lang w:val="x-none"/>
          <w14:ligatures w14:val="standardContextual"/>
        </w:rPr>
        <w:t>honestly, transparently and responsibly</w:t>
      </w:r>
      <w:r w:rsidRPr="0029305F">
        <w:rPr>
          <w:lang w:val="x-none"/>
        </w:rPr>
        <w:t xml:space="preserve">, </w:t>
      </w:r>
      <w:r>
        <w:rPr>
          <w:lang w:val="x-none"/>
        </w:rPr>
        <w:t>including by</w:t>
      </w:r>
      <w:r w:rsidRPr="00A55857">
        <w:rPr>
          <w:color w:val="auto"/>
          <w:kern w:val="2"/>
          <w:sz w:val="24"/>
          <w:szCs w:val="24"/>
          <w:lang w:val="x-none"/>
          <w14:ligatures w14:val="standardContextual"/>
        </w:rPr>
        <w:t>:</w:t>
      </w:r>
      <w:r>
        <w:t xml:space="preserve"> </w:t>
      </w:r>
    </w:p>
    <w:p w14:paraId="3EB32169" w14:textId="02DEA19D" w:rsidR="00E242AF" w:rsidRPr="00A55857" w:rsidRDefault="00E242AF" w:rsidP="00E95EFB">
      <w:pPr>
        <w:pStyle w:val="ListNumbered311"/>
        <w:numPr>
          <w:ilvl w:val="2"/>
          <w:numId w:val="24"/>
        </w:numPr>
        <w:ind w:left="1134" w:hanging="567"/>
      </w:pPr>
      <w:r w:rsidRPr="00A55857">
        <w:t>acting with integrity and accountability in all Program</w:t>
      </w:r>
      <w:r w:rsidRPr="00A55857">
        <w:noBreakHyphen/>
        <w:t>related activities, including negotiation and performance of arrangements with Primary Producers</w:t>
      </w:r>
      <w:r w:rsidR="00DB0262">
        <w:t>;</w:t>
      </w:r>
    </w:p>
    <w:p w14:paraId="79159D52" w14:textId="31EAC513" w:rsidR="00E242AF" w:rsidRPr="00A55857" w:rsidRDefault="00E242AF" w:rsidP="00E242AF">
      <w:pPr>
        <w:pStyle w:val="ListNumbered311"/>
        <w:ind w:left="1134" w:hanging="567"/>
      </w:pPr>
      <w:r w:rsidRPr="00A55857">
        <w:t>not engaging in bribery, corruption, improper benefits or misleading conduct, and promptly disclosing any actual, potential or perceived conflicts of interest</w:t>
      </w:r>
      <w:r w:rsidR="00DB0262">
        <w:t>;</w:t>
      </w:r>
    </w:p>
    <w:p w14:paraId="4D414D5F" w14:textId="27ED5C37" w:rsidR="00E242AF" w:rsidRPr="00A55857" w:rsidRDefault="00E242AF" w:rsidP="00E242AF">
      <w:pPr>
        <w:pStyle w:val="ListNumbered311"/>
        <w:ind w:left="1134" w:hanging="567"/>
      </w:pPr>
      <w:r w:rsidRPr="00A55857">
        <w:t>maintaining open and timely communication with Primary Producers</w:t>
      </w:r>
      <w:r>
        <w:t xml:space="preserve"> and </w:t>
      </w:r>
      <w:r w:rsidRPr="00A55857">
        <w:t xml:space="preserve">the </w:t>
      </w:r>
      <w:r w:rsidR="00685EEB">
        <w:t>Commonwealth</w:t>
      </w:r>
      <w:r w:rsidR="00685EEB" w:rsidRPr="00A55857">
        <w:t xml:space="preserve"> </w:t>
      </w:r>
      <w:r w:rsidRPr="00A55857">
        <w:t>and cooperating with audits, compliance checks and assurance activities</w:t>
      </w:r>
      <w:r>
        <w:t>;</w:t>
      </w:r>
    </w:p>
    <w:p w14:paraId="5D4215A5" w14:textId="77777777" w:rsidR="00E242AF" w:rsidRDefault="00E242AF" w:rsidP="00E242AF">
      <w:pPr>
        <w:pStyle w:val="ListNumbered311"/>
        <w:ind w:left="1134" w:hanging="567"/>
      </w:pPr>
      <w:r w:rsidRPr="00A55857">
        <w:t>using public funds appropriately and maintaining sound financial</w:t>
      </w:r>
      <w:r>
        <w:t xml:space="preserve"> m</w:t>
      </w:r>
      <w:r w:rsidRPr="00A55857">
        <w:t>anagement practices</w:t>
      </w:r>
      <w:r>
        <w:t>;</w:t>
      </w:r>
    </w:p>
    <w:p w14:paraId="4B453681" w14:textId="77777777" w:rsidR="00E242AF" w:rsidRPr="00CC0052" w:rsidRDefault="00E242AF" w:rsidP="00E242AF">
      <w:pPr>
        <w:pStyle w:val="ListNumbered311"/>
        <w:ind w:left="1134" w:hanging="567"/>
      </w:pPr>
      <w:r w:rsidRPr="00CC0052">
        <w:t xml:space="preserve">ensuring that information on </w:t>
      </w:r>
      <w:r>
        <w:t>E</w:t>
      </w:r>
      <w:r w:rsidRPr="00CC0052">
        <w:t xml:space="preserve">ligible </w:t>
      </w:r>
      <w:r>
        <w:t>E</w:t>
      </w:r>
      <w:r w:rsidRPr="00CC0052">
        <w:t>quipment, pricing and services is accurate, current and consistent with Program requirements, including product specifications, performance claims and approved pricing;</w:t>
      </w:r>
    </w:p>
    <w:p w14:paraId="3948CB5B" w14:textId="57F76C84" w:rsidR="00E242AF" w:rsidRPr="00CC0052" w:rsidRDefault="00E242AF" w:rsidP="00E242AF">
      <w:pPr>
        <w:pStyle w:val="ListNumbered311"/>
        <w:ind w:left="1134" w:hanging="567"/>
      </w:pPr>
      <w:r w:rsidRPr="00CC0052">
        <w:t>ensuring all references to previous On</w:t>
      </w:r>
      <w:r w:rsidR="00914391">
        <w:t xml:space="preserve"> </w:t>
      </w:r>
      <w:r w:rsidRPr="00CC0052">
        <w:t>Farm Connectivity Program rounds are removed from public materials to ensure applicants receive clear and accurate information on current Program settings;</w:t>
      </w:r>
    </w:p>
    <w:p w14:paraId="38AE2964" w14:textId="77777777" w:rsidR="00E242AF" w:rsidRPr="00CC0052" w:rsidRDefault="00E242AF" w:rsidP="00E242AF">
      <w:pPr>
        <w:pStyle w:val="ListNumbered311"/>
        <w:ind w:left="1134" w:hanging="567"/>
      </w:pPr>
      <w:r w:rsidRPr="00CC0052">
        <w:t>not engaging in unfair, anti</w:t>
      </w:r>
      <w:r w:rsidRPr="00CC0052">
        <w:noBreakHyphen/>
        <w:t>competitive or unethical conduct, including collusion, misuse of confidential information or misleading representations</w:t>
      </w:r>
      <w:r>
        <w:t>;</w:t>
      </w:r>
      <w:r w:rsidRPr="00CC0052">
        <w:t xml:space="preserve"> </w:t>
      </w:r>
    </w:p>
    <w:p w14:paraId="0C76B82C" w14:textId="77777777" w:rsidR="00E242AF" w:rsidRPr="00A55857" w:rsidRDefault="00E242AF" w:rsidP="00E242AF">
      <w:pPr>
        <w:pStyle w:val="ListNumbered311"/>
        <w:ind w:left="1134" w:hanging="567"/>
      </w:pPr>
      <w:r w:rsidRPr="00A55857">
        <w:t>uphold</w:t>
      </w:r>
      <w:r w:rsidRPr="00CC0052">
        <w:t>ing</w:t>
      </w:r>
      <w:r w:rsidRPr="00A55857">
        <w:t xml:space="preserve"> appropriate workforce welfare standards including lawful employment practices, fair working conditions, appropriate supervision and access to a safe and respectful workplace</w:t>
      </w:r>
      <w:r>
        <w:t>; and</w:t>
      </w:r>
    </w:p>
    <w:p w14:paraId="6AB288D5" w14:textId="77777777" w:rsidR="007F0D42" w:rsidRDefault="00E242AF" w:rsidP="007F0D42">
      <w:pPr>
        <w:pStyle w:val="ListNumbered311"/>
        <w:ind w:left="1134" w:hanging="567"/>
      </w:pPr>
      <w:r w:rsidRPr="00A55857">
        <w:t>minimis</w:t>
      </w:r>
      <w:r>
        <w:t>ing</w:t>
      </w:r>
      <w:r w:rsidRPr="00A55857">
        <w:t xml:space="preserve"> environmental impacts across their products and operations, including </w:t>
      </w:r>
      <w:r>
        <w:t xml:space="preserve">by ensuring </w:t>
      </w:r>
      <w:r w:rsidRPr="00A55857">
        <w:t>responsible materials use and adherence to relevant environmental standards</w:t>
      </w:r>
      <w:r>
        <w:t>.</w:t>
      </w:r>
    </w:p>
    <w:p w14:paraId="78C9985A" w14:textId="5E384053" w:rsidR="00CA2A4E" w:rsidRPr="00107301" w:rsidRDefault="00CA2A4E" w:rsidP="00E95EFB">
      <w:pPr>
        <w:pStyle w:val="ListParagraph"/>
        <w:numPr>
          <w:ilvl w:val="1"/>
          <w:numId w:val="14"/>
        </w:numPr>
        <w:suppressAutoHyphens w:val="0"/>
        <w:spacing w:before="80"/>
        <w:ind w:left="567" w:hanging="567"/>
        <w:contextualSpacing w:val="0"/>
      </w:pPr>
      <w:r w:rsidRPr="007F0D42">
        <w:t>The Approved Supplier must:</w:t>
      </w:r>
    </w:p>
    <w:p w14:paraId="68E6BB7D" w14:textId="4867D0A4" w:rsidR="00CA2A4E" w:rsidRPr="00107301" w:rsidRDefault="00CA2A4E" w:rsidP="00E95EFB">
      <w:pPr>
        <w:pStyle w:val="ListParagraph"/>
        <w:numPr>
          <w:ilvl w:val="0"/>
          <w:numId w:val="25"/>
        </w:numPr>
        <w:suppressAutoHyphens w:val="0"/>
        <w:spacing w:before="80"/>
        <w:ind w:left="1134" w:hanging="567"/>
        <w:contextualSpacing w:val="0"/>
      </w:pPr>
      <w:r w:rsidRPr="00107301">
        <w:rPr>
          <w:lang w:val="x-none"/>
        </w:rPr>
        <w:t xml:space="preserve">periodically monitor and assess its, and its officers’, employees’, and agents’ compliance with </w:t>
      </w:r>
      <w:r>
        <w:rPr>
          <w:lang w:val="x-none"/>
        </w:rPr>
        <w:t>clause 1</w:t>
      </w:r>
      <w:r w:rsidR="007F0D42">
        <w:rPr>
          <w:lang w:val="x-none"/>
        </w:rPr>
        <w:t>1</w:t>
      </w:r>
      <w:r>
        <w:rPr>
          <w:lang w:val="x-none"/>
        </w:rPr>
        <w:t>.1</w:t>
      </w:r>
      <w:r w:rsidRPr="00107301">
        <w:rPr>
          <w:lang w:val="x-none"/>
        </w:rPr>
        <w:t>; and</w:t>
      </w:r>
    </w:p>
    <w:p w14:paraId="3CC9FF9D" w14:textId="01D963DB" w:rsidR="00CA2A4E" w:rsidRPr="00CA2A4E" w:rsidRDefault="00CA2A4E" w:rsidP="00E95EFB">
      <w:pPr>
        <w:pStyle w:val="ListParagraph"/>
        <w:numPr>
          <w:ilvl w:val="0"/>
          <w:numId w:val="25"/>
        </w:numPr>
        <w:suppressAutoHyphens w:val="0"/>
        <w:spacing w:before="80"/>
        <w:ind w:left="1134" w:hanging="567"/>
        <w:contextualSpacing w:val="0"/>
      </w:pPr>
      <w:r w:rsidRPr="00107301">
        <w:rPr>
          <w:lang w:val="x-none"/>
        </w:rPr>
        <w:t xml:space="preserve">on request from the </w:t>
      </w:r>
      <w:r w:rsidR="00914391">
        <w:rPr>
          <w:lang w:val="x-none"/>
        </w:rPr>
        <w:t>department</w:t>
      </w:r>
      <w:r w:rsidRPr="00107301">
        <w:rPr>
          <w:lang w:val="x-none"/>
        </w:rPr>
        <w:t xml:space="preserve">, promptly provide information regarding: the policies, frameworks, or systems it has established to monitor and assess compliance with </w:t>
      </w:r>
      <w:r>
        <w:rPr>
          <w:lang w:val="x-none"/>
        </w:rPr>
        <w:t>clause 1</w:t>
      </w:r>
      <w:r w:rsidR="007F0D42">
        <w:rPr>
          <w:lang w:val="x-none"/>
        </w:rPr>
        <w:t>1</w:t>
      </w:r>
      <w:r>
        <w:rPr>
          <w:lang w:val="x-none"/>
        </w:rPr>
        <w:t>.1.</w:t>
      </w:r>
    </w:p>
    <w:p w14:paraId="51327F32" w14:textId="33CD855B" w:rsidR="00CA2A4E" w:rsidRPr="00107301" w:rsidRDefault="00CA2A4E" w:rsidP="00E95EFB">
      <w:pPr>
        <w:pStyle w:val="ListParagraph"/>
        <w:numPr>
          <w:ilvl w:val="1"/>
          <w:numId w:val="14"/>
        </w:numPr>
        <w:suppressAutoHyphens w:val="0"/>
        <w:spacing w:before="80"/>
        <w:ind w:left="567" w:hanging="567"/>
        <w:contextualSpacing w:val="0"/>
      </w:pPr>
      <w:r w:rsidRPr="007F0D42">
        <w:t xml:space="preserve">The Approved Supplier must immediately issue the </w:t>
      </w:r>
      <w:r w:rsidR="00914391" w:rsidRPr="007F0D42">
        <w:t>department</w:t>
      </w:r>
      <w:r w:rsidRPr="007F0D42">
        <w:t xml:space="preserve"> a notice on becoming aware of any breach of clause 1</w:t>
      </w:r>
      <w:r w:rsidR="007F0D42">
        <w:t>1</w:t>
      </w:r>
      <w:r w:rsidRPr="007F0D42">
        <w:t>.1. The notice must include a summary of the breach, the date that the breach occurred, and details of the personnel involved.</w:t>
      </w:r>
    </w:p>
    <w:p w14:paraId="19467BD4" w14:textId="0AA83C1F" w:rsidR="00CA2A4E" w:rsidRPr="00107301" w:rsidRDefault="00CA2A4E" w:rsidP="00E95EFB">
      <w:pPr>
        <w:pStyle w:val="ListParagraph"/>
        <w:numPr>
          <w:ilvl w:val="1"/>
          <w:numId w:val="14"/>
        </w:numPr>
        <w:suppressAutoHyphens w:val="0"/>
        <w:spacing w:before="80"/>
        <w:ind w:left="567" w:hanging="567"/>
        <w:contextualSpacing w:val="0"/>
      </w:pPr>
      <w:r w:rsidRPr="007F0D42">
        <w:t xml:space="preserve">Where the </w:t>
      </w:r>
      <w:r w:rsidR="00914391" w:rsidRPr="007F0D42">
        <w:t>department</w:t>
      </w:r>
      <w:r w:rsidRPr="007F0D42">
        <w:t xml:space="preserve"> identifies a possible breach of clause 1</w:t>
      </w:r>
      <w:r w:rsidR="007F0D42">
        <w:t>1</w:t>
      </w:r>
      <w:r w:rsidRPr="007F0D42">
        <w:t>.1, it may issue the Approved Supplier a notice, and the Approved Supplier must, within three (3) business days of receiving the notice, either:</w:t>
      </w:r>
    </w:p>
    <w:p w14:paraId="4009459D" w14:textId="4DAC56C3" w:rsidR="00CA2A4E" w:rsidRPr="00107301" w:rsidRDefault="00CA2A4E" w:rsidP="00E95EFB">
      <w:pPr>
        <w:pStyle w:val="ListParagraph"/>
        <w:numPr>
          <w:ilvl w:val="0"/>
          <w:numId w:val="26"/>
        </w:numPr>
        <w:suppressAutoHyphens w:val="0"/>
        <w:spacing w:before="80"/>
        <w:ind w:left="1134" w:hanging="567"/>
        <w:contextualSpacing w:val="0"/>
      </w:pPr>
      <w:r w:rsidRPr="00107301">
        <w:rPr>
          <w:lang w:val="x-none"/>
        </w:rPr>
        <w:t>where the Approved Supplier considers a breach has not occurre</w:t>
      </w:r>
      <w:r>
        <w:rPr>
          <w:lang w:val="x-none"/>
        </w:rPr>
        <w:t>d -</w:t>
      </w:r>
      <w:r w:rsidRPr="00107301">
        <w:rPr>
          <w:lang w:val="x-none"/>
        </w:rPr>
        <w:t xml:space="preserve"> advise the </w:t>
      </w:r>
      <w:r w:rsidR="00914391">
        <w:rPr>
          <w:lang w:val="x-none"/>
        </w:rPr>
        <w:t>department</w:t>
      </w:r>
      <w:r w:rsidRPr="00107301">
        <w:rPr>
          <w:lang w:val="x-none"/>
        </w:rPr>
        <w:t xml:space="preserve"> that there has not been a breach and provide information supporting that determination; or</w:t>
      </w:r>
    </w:p>
    <w:p w14:paraId="3EC06A75" w14:textId="2024FAA8" w:rsidR="00CA2A4E" w:rsidRPr="00107301" w:rsidRDefault="00CA2A4E" w:rsidP="00E95EFB">
      <w:pPr>
        <w:pStyle w:val="ListParagraph"/>
        <w:numPr>
          <w:ilvl w:val="0"/>
          <w:numId w:val="26"/>
        </w:numPr>
        <w:suppressAutoHyphens w:val="0"/>
        <w:spacing w:before="80"/>
        <w:ind w:left="1134" w:hanging="567"/>
        <w:contextualSpacing w:val="0"/>
      </w:pPr>
      <w:r w:rsidRPr="00107301">
        <w:rPr>
          <w:lang w:val="x-none"/>
        </w:rPr>
        <w:t>where the Approved Supplier considers that a breach has occurred</w:t>
      </w:r>
      <w:r>
        <w:rPr>
          <w:lang w:val="x-none"/>
        </w:rPr>
        <w:t xml:space="preserve"> -</w:t>
      </w:r>
      <w:r w:rsidRPr="00107301">
        <w:rPr>
          <w:lang w:val="x-none"/>
        </w:rPr>
        <w:t xml:space="preserve"> issue a notice under clause 1</w:t>
      </w:r>
      <w:r w:rsidR="007F0D42">
        <w:rPr>
          <w:lang w:val="x-none"/>
        </w:rPr>
        <w:t>1</w:t>
      </w:r>
      <w:r w:rsidRPr="00107301">
        <w:rPr>
          <w:lang w:val="x-none"/>
        </w:rPr>
        <w:t>.</w:t>
      </w:r>
      <w:r>
        <w:rPr>
          <w:lang w:val="x-none"/>
        </w:rPr>
        <w:t>3</w:t>
      </w:r>
      <w:r w:rsidRPr="00107301">
        <w:rPr>
          <w:lang w:val="x-none"/>
        </w:rPr>
        <w:t xml:space="preserve"> and otherwise comply with its obligations under this clause </w:t>
      </w:r>
      <w:r>
        <w:rPr>
          <w:lang w:val="x-none"/>
        </w:rPr>
        <w:t>1</w:t>
      </w:r>
      <w:r w:rsidR="007F0D42">
        <w:rPr>
          <w:lang w:val="x-none"/>
        </w:rPr>
        <w:t>1</w:t>
      </w:r>
      <w:r w:rsidRPr="00107301">
        <w:rPr>
          <w:lang w:val="x-none"/>
        </w:rPr>
        <w:t>.</w:t>
      </w:r>
    </w:p>
    <w:p w14:paraId="76C0DCD9" w14:textId="1658D90C" w:rsidR="00CA2A4E" w:rsidRPr="00107301" w:rsidRDefault="00CA2A4E" w:rsidP="00E95EFB">
      <w:pPr>
        <w:pStyle w:val="ListParagraph"/>
        <w:numPr>
          <w:ilvl w:val="1"/>
          <w:numId w:val="14"/>
        </w:numPr>
        <w:suppressAutoHyphens w:val="0"/>
        <w:spacing w:before="80"/>
        <w:ind w:left="567" w:hanging="567"/>
        <w:contextualSpacing w:val="0"/>
      </w:pPr>
      <w:r w:rsidRPr="007F0D42">
        <w:lastRenderedPageBreak/>
        <w:t>Notwithstanding clause 1</w:t>
      </w:r>
      <w:r w:rsidR="007F0D42">
        <w:t>1</w:t>
      </w:r>
      <w:r w:rsidRPr="007F0D42">
        <w:t xml:space="preserve">.4, the </w:t>
      </w:r>
      <w:r w:rsidR="00914391" w:rsidRPr="007F0D42">
        <w:t>department</w:t>
      </w:r>
      <w:r w:rsidRPr="007F0D42">
        <w:t xml:space="preserve"> may notify the Approved Supplier in writing that it considers that the Approved Supplier has breached clause 1</w:t>
      </w:r>
      <w:r w:rsidR="007F0D42">
        <w:t>1</w:t>
      </w:r>
      <w:r w:rsidRPr="007F0D42">
        <w:t>.1, in which case the Approved Supplier must issue a notice under clause 1</w:t>
      </w:r>
      <w:r w:rsidR="007F0D42">
        <w:t>1</w:t>
      </w:r>
      <w:r w:rsidRPr="007F0D42">
        <w:t>.3 and otherwise comply with its obligations under this clause 1</w:t>
      </w:r>
      <w:r w:rsidR="007F0D42">
        <w:t>1</w:t>
      </w:r>
      <w:r w:rsidRPr="007F0D42">
        <w:t>.</w:t>
      </w:r>
    </w:p>
    <w:p w14:paraId="5FE56292" w14:textId="75BA7C31" w:rsidR="00CA2A4E" w:rsidRPr="007F0D42" w:rsidRDefault="00CA2A4E" w:rsidP="00E95EFB">
      <w:pPr>
        <w:pStyle w:val="ListParagraph"/>
        <w:numPr>
          <w:ilvl w:val="1"/>
          <w:numId w:val="14"/>
        </w:numPr>
        <w:suppressAutoHyphens w:val="0"/>
        <w:spacing w:before="80"/>
        <w:ind w:left="567" w:hanging="567"/>
        <w:contextualSpacing w:val="0"/>
      </w:pPr>
      <w:r>
        <w:t>A failure by the Approved Supplier to comply with its obligations under any part of this clause will be a material breach of the Deed Poll and may result in removal of the Approved Supplier from the List of Approved Suppliers in accordance with clause 1</w:t>
      </w:r>
      <w:r w:rsidR="007F0D42">
        <w:t>3</w:t>
      </w:r>
      <w:r>
        <w:t>.</w:t>
      </w:r>
      <w:r w:rsidRPr="007F0D42">
        <w:t xml:space="preserve"> </w:t>
      </w:r>
    </w:p>
    <w:p w14:paraId="7E03710C" w14:textId="36361520" w:rsidR="00CA2A4E" w:rsidRDefault="00CA2A4E" w:rsidP="00E95EFB">
      <w:pPr>
        <w:pStyle w:val="ListParagraph"/>
        <w:numPr>
          <w:ilvl w:val="1"/>
          <w:numId w:val="14"/>
        </w:numPr>
        <w:suppressAutoHyphens w:val="0"/>
        <w:spacing w:before="80"/>
        <w:ind w:left="567" w:hanging="567"/>
        <w:contextualSpacing w:val="0"/>
      </w:pPr>
      <w:r>
        <w:t xml:space="preserve">Nothing in this clause limits, reduces, or derogates from the Approved Supplier’s other obligations under the Program, including this Deed Poll or the </w:t>
      </w:r>
      <w:r w:rsidRPr="006B2B0C">
        <w:t>Grant</w:t>
      </w:r>
      <w:r w:rsidRPr="00925527">
        <w:t xml:space="preserve"> Opportunity</w:t>
      </w:r>
      <w:r w:rsidRPr="006B2B0C">
        <w:t xml:space="preserve"> Guidelines</w:t>
      </w:r>
      <w:r>
        <w:t xml:space="preserve"> or at law. </w:t>
      </w:r>
    </w:p>
    <w:p w14:paraId="6514DCC8" w14:textId="47F3A00F" w:rsidR="00CA2A4E" w:rsidRPr="007F0D42" w:rsidRDefault="00CA2A4E" w:rsidP="00E95EFB">
      <w:pPr>
        <w:pStyle w:val="ListParagraph"/>
        <w:numPr>
          <w:ilvl w:val="1"/>
          <w:numId w:val="14"/>
        </w:numPr>
        <w:suppressAutoHyphens w:val="0"/>
        <w:spacing w:before="80"/>
        <w:ind w:left="567" w:hanging="567"/>
        <w:contextualSpacing w:val="0"/>
      </w:pPr>
      <w:r>
        <w:t xml:space="preserve">The </w:t>
      </w:r>
      <w:r w:rsidR="00B05FE1">
        <w:t>Commonwealth</w:t>
      </w:r>
      <w:r w:rsidR="005C7914">
        <w:t>’</w:t>
      </w:r>
      <w:r w:rsidR="00B05FE1">
        <w:t xml:space="preserve">s </w:t>
      </w:r>
      <w:r>
        <w:t xml:space="preserve">rights under this clause are in addition to and do not otherwise limit any other rights the </w:t>
      </w:r>
      <w:r w:rsidR="00545EF4">
        <w:t xml:space="preserve">Commonwealth </w:t>
      </w:r>
      <w:r>
        <w:t>may have under this Deed Poll or any other Program document, including the Grant Opportunity Guidelines.</w:t>
      </w:r>
    </w:p>
    <w:p w14:paraId="6C66D592" w14:textId="68504234" w:rsidR="00CA2A4E" w:rsidRDefault="00CA2A4E" w:rsidP="00E95EFB">
      <w:pPr>
        <w:pStyle w:val="ListParagraph"/>
        <w:numPr>
          <w:ilvl w:val="1"/>
          <w:numId w:val="14"/>
        </w:numPr>
        <w:suppressAutoHyphens w:val="0"/>
        <w:spacing w:before="80"/>
        <w:ind w:left="567" w:hanging="567"/>
        <w:contextualSpacing w:val="0"/>
      </w:pPr>
      <w:r>
        <w:t xml:space="preserve">The performance by the Approved Supplier of its obligations under this clause will be at no additional cost to the </w:t>
      </w:r>
      <w:r w:rsidR="0083728D">
        <w:t>Commonwealth</w:t>
      </w:r>
      <w:r>
        <w:t>.</w:t>
      </w:r>
    </w:p>
    <w:p w14:paraId="236ABF1D" w14:textId="6A08AE2A" w:rsidR="00CA2A4E" w:rsidRPr="00360457" w:rsidRDefault="00CA2A4E" w:rsidP="00E95EFB">
      <w:pPr>
        <w:pStyle w:val="ListParagraph"/>
        <w:numPr>
          <w:ilvl w:val="1"/>
          <w:numId w:val="14"/>
        </w:numPr>
        <w:suppressAutoHyphens w:val="0"/>
        <w:spacing w:before="80"/>
        <w:ind w:left="567" w:hanging="567"/>
        <w:contextualSpacing w:val="0"/>
      </w:pPr>
      <w:r>
        <w:t xml:space="preserve">The Approved Supplier agrees that the </w:t>
      </w:r>
      <w:r w:rsidR="00914391">
        <w:t>department</w:t>
      </w:r>
      <w:r>
        <w:t xml:space="preserve"> or any other Commonwealth agency may </w:t>
      </w:r>
      <w:proofErr w:type="gramStart"/>
      <w:r>
        <w:t>take into account</w:t>
      </w:r>
      <w:proofErr w:type="gramEnd"/>
      <w:r>
        <w:t xml:space="preserve"> the Approved Supplier’s compliance with this clause in any future approach to market</w:t>
      </w:r>
      <w:r w:rsidR="005A79DF">
        <w:t>,</w:t>
      </w:r>
      <w:r>
        <w:t xml:space="preserve"> procurement </w:t>
      </w:r>
      <w:r w:rsidR="005A79DF">
        <w:t xml:space="preserve">or grant </w:t>
      </w:r>
      <w:r>
        <w:t>process.</w:t>
      </w:r>
    </w:p>
    <w:p w14:paraId="2313A747" w14:textId="7F8B2AA3" w:rsidR="00EF5A27" w:rsidRPr="00360457" w:rsidRDefault="00EF5A27" w:rsidP="00E95EFB">
      <w:pPr>
        <w:pStyle w:val="Heading2"/>
        <w:numPr>
          <w:ilvl w:val="0"/>
          <w:numId w:val="14"/>
        </w:numPr>
        <w:spacing w:before="240"/>
        <w:ind w:left="567" w:hanging="567"/>
      </w:pPr>
      <w:r w:rsidRPr="00360457">
        <w:t>Indemnities</w:t>
      </w:r>
    </w:p>
    <w:p w14:paraId="440506EA" w14:textId="49EB79B7" w:rsidR="00EF5A27" w:rsidRDefault="00EF5A27" w:rsidP="00E95EFB">
      <w:pPr>
        <w:pStyle w:val="ListNumbered21"/>
        <w:numPr>
          <w:ilvl w:val="1"/>
          <w:numId w:val="14"/>
        </w:numPr>
        <w:ind w:left="567" w:hanging="567"/>
      </w:pPr>
      <w:r>
        <w:t>The</w:t>
      </w:r>
      <w:r w:rsidR="00D73E11">
        <w:t xml:space="preserve"> Approved</w:t>
      </w:r>
      <w:r>
        <w:t xml:space="preserve"> Supplier indemnifies the </w:t>
      </w:r>
      <w:r w:rsidR="00685EEB">
        <w:t>Commonwealth</w:t>
      </w:r>
      <w:r>
        <w:t xml:space="preserve">, its officers, employees and contractors against any claim, loss or damage arising in connection with the </w:t>
      </w:r>
      <w:r w:rsidR="00AD3886">
        <w:t>Program</w:t>
      </w:r>
      <w:r w:rsidR="00956E05">
        <w:t xml:space="preserve">, including any claim, loss or damage arising from </w:t>
      </w:r>
      <w:r w:rsidR="00D73E11">
        <w:t xml:space="preserve">any third parties, including Primary Producers, in relation to </w:t>
      </w:r>
      <w:r w:rsidR="00956E05">
        <w:t>the supply, delivery</w:t>
      </w:r>
      <w:r w:rsidR="00D547E5">
        <w:t>, operation of</w:t>
      </w:r>
      <w:r w:rsidR="00956E05">
        <w:t xml:space="preserve"> or installation of </w:t>
      </w:r>
      <w:r w:rsidR="00914391">
        <w:t>E</w:t>
      </w:r>
      <w:r w:rsidR="00956E05">
        <w:t xml:space="preserve">ligible </w:t>
      </w:r>
      <w:r w:rsidR="00914391">
        <w:t>E</w:t>
      </w:r>
      <w:r w:rsidR="00956E05">
        <w:t xml:space="preserve">quipment or services, or any breach of this </w:t>
      </w:r>
      <w:r w:rsidR="00D73E11">
        <w:t xml:space="preserve">Deed Poll </w:t>
      </w:r>
      <w:r w:rsidR="00956E05">
        <w:t>by the</w:t>
      </w:r>
      <w:r w:rsidR="00D73E11">
        <w:t xml:space="preserve"> Approved</w:t>
      </w:r>
      <w:r w:rsidR="00956E05">
        <w:t xml:space="preserve"> Supplier. </w:t>
      </w:r>
    </w:p>
    <w:p w14:paraId="6AA87DD0" w14:textId="1DF097F8" w:rsidR="00CA2A4E" w:rsidRDefault="00EF5A27" w:rsidP="00E95EFB">
      <w:pPr>
        <w:pStyle w:val="ListNumbered21"/>
        <w:numPr>
          <w:ilvl w:val="1"/>
          <w:numId w:val="14"/>
        </w:numPr>
        <w:ind w:left="567" w:hanging="567"/>
      </w:pPr>
      <w:r>
        <w:t xml:space="preserve">The </w:t>
      </w:r>
      <w:r w:rsidR="00D73E11">
        <w:t xml:space="preserve">Approved </w:t>
      </w:r>
      <w:r>
        <w:t xml:space="preserve">Supplier’s obligation to indemnify the </w:t>
      </w:r>
      <w:r w:rsidR="00685EEB">
        <w:t xml:space="preserve">Commonwealth </w:t>
      </w:r>
      <w:r>
        <w:t xml:space="preserve">will reduce proportionally to the extent any act or omission involving fault on the part of the </w:t>
      </w:r>
      <w:r w:rsidR="00914391">
        <w:t>department</w:t>
      </w:r>
      <w:r>
        <w:t xml:space="preserve"> contributed to the claim, loss or damage.</w:t>
      </w:r>
    </w:p>
    <w:p w14:paraId="0F868CE5" w14:textId="6C89DEA4" w:rsidR="00A7003E" w:rsidRPr="00360457" w:rsidRDefault="00D73E11" w:rsidP="00E95EFB">
      <w:pPr>
        <w:pStyle w:val="Heading2"/>
        <w:numPr>
          <w:ilvl w:val="0"/>
          <w:numId w:val="14"/>
        </w:numPr>
        <w:ind w:left="567" w:hanging="567"/>
      </w:pPr>
      <w:r>
        <w:t>Removal from the List of Approved Suppliers</w:t>
      </w:r>
      <w:r w:rsidR="00914391">
        <w:t xml:space="preserve"> and Termination</w:t>
      </w:r>
    </w:p>
    <w:p w14:paraId="32651B26" w14:textId="4F3B7374" w:rsidR="00A7003E" w:rsidRPr="00FC2916" w:rsidRDefault="00A7003E" w:rsidP="00E95EFB">
      <w:pPr>
        <w:pStyle w:val="ListNumbered21"/>
        <w:numPr>
          <w:ilvl w:val="1"/>
          <w:numId w:val="14"/>
        </w:numPr>
        <w:ind w:left="567" w:hanging="567"/>
      </w:pPr>
      <w:r w:rsidRPr="00FC2916">
        <w:t xml:space="preserve">The </w:t>
      </w:r>
      <w:r w:rsidR="00914391" w:rsidRPr="00FC2916">
        <w:t>department</w:t>
      </w:r>
      <w:r w:rsidRPr="00FC2916">
        <w:t xml:space="preserve"> may </w:t>
      </w:r>
      <w:r w:rsidR="00914391" w:rsidRPr="00FC2916">
        <w:t xml:space="preserve">immediately </w:t>
      </w:r>
      <w:r w:rsidR="00D73E11" w:rsidRPr="00FC2916">
        <w:t xml:space="preserve">remove an Approved Supplier from the List of Approved Suppliers by </w:t>
      </w:r>
      <w:r w:rsidRPr="00FC2916">
        <w:t xml:space="preserve">notice where it reasonably believes the </w:t>
      </w:r>
      <w:r w:rsidR="00D73E11" w:rsidRPr="00FC2916">
        <w:t xml:space="preserve">Approved </w:t>
      </w:r>
      <w:r w:rsidRPr="00FC2916">
        <w:t>Supplier:</w:t>
      </w:r>
    </w:p>
    <w:p w14:paraId="6394B0B9" w14:textId="77777777" w:rsidR="00914391" w:rsidRPr="00FC2916" w:rsidRDefault="00914391" w:rsidP="00E95EFB">
      <w:pPr>
        <w:pStyle w:val="ListNumbered311"/>
        <w:numPr>
          <w:ilvl w:val="2"/>
          <w:numId w:val="20"/>
        </w:numPr>
        <w:ind w:left="1134" w:hanging="567"/>
      </w:pPr>
      <w:r w:rsidRPr="00FC2916">
        <w:t>has breached or will breach this Deed Poll; or</w:t>
      </w:r>
    </w:p>
    <w:p w14:paraId="5A4C92C8" w14:textId="0DA1B24C" w:rsidR="00914391" w:rsidRPr="00FC2916" w:rsidRDefault="00914391" w:rsidP="00E95EFB">
      <w:pPr>
        <w:pStyle w:val="ListNumbered311"/>
        <w:numPr>
          <w:ilvl w:val="2"/>
          <w:numId w:val="18"/>
        </w:numPr>
        <w:ind w:left="1134" w:hanging="567"/>
      </w:pPr>
      <w:r w:rsidRPr="00FC2916">
        <w:t>has provided false or misleading statements in</w:t>
      </w:r>
      <w:r w:rsidR="00685EEB" w:rsidRPr="00685EEB">
        <w:rPr>
          <w:lang w:val="en-AU"/>
        </w:rPr>
        <w:t xml:space="preserve"> </w:t>
      </w:r>
      <w:r w:rsidR="00685EEB" w:rsidRPr="00B8373B">
        <w:rPr>
          <w:lang w:val="en-AU"/>
        </w:rPr>
        <w:t xml:space="preserve">their </w:t>
      </w:r>
      <w:r w:rsidR="00685EEB" w:rsidRPr="00A05F7E">
        <w:rPr>
          <w:lang w:val="en-AU"/>
        </w:rPr>
        <w:t>expression of interest</w:t>
      </w:r>
      <w:r w:rsidR="00685EEB" w:rsidRPr="00B8373B">
        <w:rPr>
          <w:lang w:val="en-AU"/>
        </w:rPr>
        <w:t>, application for a grant (rebate)</w:t>
      </w:r>
      <w:r w:rsidR="00685EEB" w:rsidRPr="00A05F7E">
        <w:rPr>
          <w:lang w:val="en-AU"/>
        </w:rPr>
        <w:t xml:space="preserve"> or grant (rebate) claim</w:t>
      </w:r>
      <w:r w:rsidRPr="00FC2916">
        <w:t>; or</w:t>
      </w:r>
    </w:p>
    <w:p w14:paraId="46A7D9DF" w14:textId="77777777" w:rsidR="00914391" w:rsidRPr="00FC2916" w:rsidRDefault="00914391" w:rsidP="00E95EFB">
      <w:pPr>
        <w:pStyle w:val="ListNumbered311"/>
        <w:numPr>
          <w:ilvl w:val="2"/>
          <w:numId w:val="18"/>
        </w:numPr>
        <w:ind w:left="1134" w:hanging="567"/>
      </w:pPr>
      <w:r w:rsidRPr="00FC2916">
        <w:t>has become bankrupt or insolvent, entered into a scheme of arrangement with creditors, or come under any form of external administration.</w:t>
      </w:r>
    </w:p>
    <w:p w14:paraId="305E2A56" w14:textId="0F41B4E0" w:rsidR="00914391" w:rsidRPr="00FC2916" w:rsidRDefault="00914391" w:rsidP="00E95EFB">
      <w:pPr>
        <w:pStyle w:val="ListNumbered21"/>
        <w:numPr>
          <w:ilvl w:val="1"/>
          <w:numId w:val="14"/>
        </w:numPr>
        <w:ind w:left="567" w:hanging="567"/>
      </w:pPr>
      <w:r w:rsidRPr="00FC2916">
        <w:t xml:space="preserve">The </w:t>
      </w:r>
      <w:r w:rsidR="00A16366">
        <w:t>Commonwealth</w:t>
      </w:r>
      <w:r w:rsidRPr="00FC2916">
        <w:t xml:space="preserve"> will not be required to make any further payments to the Approved Supplier under the Program after the Approved Supplier has been removed from the List of Approved Suppliers and may terminate this Deed Poll and any other agreement entered into with the Approved Supplier under the Program immediately by notice.</w:t>
      </w:r>
    </w:p>
    <w:p w14:paraId="3E71E4DE" w14:textId="68D5447C" w:rsidR="00914391" w:rsidRPr="00FC2916" w:rsidRDefault="00914391" w:rsidP="00E95EFB">
      <w:pPr>
        <w:pStyle w:val="Heading2"/>
        <w:numPr>
          <w:ilvl w:val="0"/>
          <w:numId w:val="14"/>
        </w:numPr>
        <w:ind w:left="567" w:hanging="567"/>
      </w:pPr>
      <w:r w:rsidRPr="00FC2916">
        <w:t>Relationship between the Parties</w:t>
      </w:r>
    </w:p>
    <w:p w14:paraId="3C8614D2" w14:textId="29DB45D4" w:rsidR="00914391" w:rsidRPr="00FC2916" w:rsidRDefault="00914391" w:rsidP="00E95EFB">
      <w:pPr>
        <w:pStyle w:val="ListNumbered21"/>
        <w:numPr>
          <w:ilvl w:val="1"/>
          <w:numId w:val="14"/>
        </w:numPr>
        <w:ind w:left="567" w:hanging="567"/>
      </w:pPr>
      <w:r w:rsidRPr="00FC2916">
        <w:t>A party is not by virtue of this Deed Poll the employee, agent or partner of the other party and is not authorised to bind or represent the other party.</w:t>
      </w:r>
    </w:p>
    <w:p w14:paraId="0A7F2952" w14:textId="62E61992" w:rsidR="00914391" w:rsidRPr="00FC2916" w:rsidRDefault="00914391" w:rsidP="00E95EFB">
      <w:pPr>
        <w:pStyle w:val="Heading2"/>
        <w:numPr>
          <w:ilvl w:val="0"/>
          <w:numId w:val="14"/>
        </w:numPr>
        <w:ind w:left="567" w:hanging="567"/>
      </w:pPr>
      <w:r w:rsidRPr="00FC2916">
        <w:lastRenderedPageBreak/>
        <w:t>Record keeping</w:t>
      </w:r>
    </w:p>
    <w:p w14:paraId="503E319A" w14:textId="02F8F495" w:rsidR="00914391" w:rsidRPr="00FC2916" w:rsidRDefault="00914391" w:rsidP="00E95EFB">
      <w:pPr>
        <w:pStyle w:val="ListNumbered21"/>
        <w:numPr>
          <w:ilvl w:val="1"/>
          <w:numId w:val="14"/>
        </w:numPr>
        <w:ind w:left="567" w:hanging="567"/>
      </w:pPr>
      <w:r w:rsidRPr="00FC2916">
        <w:t>The Approved Supplier agrees to maintain records relating to the conduct and management of the Activity and to provide those records to the Commonwealth upon request.</w:t>
      </w:r>
    </w:p>
    <w:p w14:paraId="5F9B7373" w14:textId="27F70FCB" w:rsidR="00914391" w:rsidRPr="00FC2916" w:rsidRDefault="00914391" w:rsidP="00E95EFB">
      <w:pPr>
        <w:pStyle w:val="Heading2"/>
        <w:numPr>
          <w:ilvl w:val="0"/>
          <w:numId w:val="14"/>
        </w:numPr>
        <w:ind w:left="567" w:hanging="567"/>
      </w:pPr>
      <w:r w:rsidRPr="00FC2916">
        <w:t>Intellectual Property</w:t>
      </w:r>
    </w:p>
    <w:p w14:paraId="228C4D9C" w14:textId="16D0A1C4" w:rsidR="00914391" w:rsidRPr="00FC2916" w:rsidRDefault="00914391" w:rsidP="00E95EFB">
      <w:pPr>
        <w:pStyle w:val="ListNumbered21"/>
        <w:numPr>
          <w:ilvl w:val="1"/>
          <w:numId w:val="14"/>
        </w:numPr>
        <w:ind w:left="567" w:hanging="567"/>
      </w:pPr>
      <w:r w:rsidRPr="00FC2916">
        <w:t>Subject to clause 1</w:t>
      </w:r>
      <w:r w:rsidR="007F0D42">
        <w:t>6</w:t>
      </w:r>
      <w:r w:rsidRPr="00FC2916">
        <w:t xml:space="preserve">.2, the Approved Supplier owns the Intellectual Property Rights in Activity Material. </w:t>
      </w:r>
    </w:p>
    <w:p w14:paraId="7B8A0D5E" w14:textId="2BBAA936" w:rsidR="00914391" w:rsidRPr="00FC2916" w:rsidRDefault="00914391" w:rsidP="00E95EFB">
      <w:pPr>
        <w:pStyle w:val="ListNumbered21"/>
        <w:numPr>
          <w:ilvl w:val="1"/>
          <w:numId w:val="14"/>
        </w:numPr>
        <w:ind w:left="567" w:hanging="567"/>
      </w:pPr>
      <w:r w:rsidRPr="00FC2916">
        <w:t>This Deed Poll does not affect the ownership of Intellectual Property Rights in Existing Material.</w:t>
      </w:r>
    </w:p>
    <w:p w14:paraId="7A2FDC16" w14:textId="0E6C8C5F" w:rsidR="00914391" w:rsidRPr="00FC2916" w:rsidRDefault="00914391" w:rsidP="00E95EFB">
      <w:pPr>
        <w:pStyle w:val="ListNumbered21"/>
        <w:numPr>
          <w:ilvl w:val="1"/>
          <w:numId w:val="14"/>
        </w:numPr>
        <w:ind w:left="567" w:hanging="567"/>
      </w:pPr>
      <w:r w:rsidRPr="00FC2916">
        <w:t>The Approved Supplier gives the Commonwealth a non-exclusive, irrevocable, royalty-free licence to use, reproduce, publish and adapt any Material provided to the Commonwealth for the purposes of the Program for Commonwealth Purposes.</w:t>
      </w:r>
    </w:p>
    <w:p w14:paraId="68EDF0B6" w14:textId="08F6A66C" w:rsidR="00831118" w:rsidRPr="00FC2916" w:rsidRDefault="00831118" w:rsidP="00E95EFB">
      <w:pPr>
        <w:pStyle w:val="Heading2"/>
        <w:numPr>
          <w:ilvl w:val="0"/>
          <w:numId w:val="14"/>
        </w:numPr>
        <w:ind w:left="567" w:hanging="567"/>
      </w:pPr>
      <w:r w:rsidRPr="00FC2916">
        <w:t>Privacy</w:t>
      </w:r>
    </w:p>
    <w:p w14:paraId="00776E96" w14:textId="407083B6" w:rsidR="00831118" w:rsidRPr="00FC2916" w:rsidRDefault="00831118" w:rsidP="00E95EFB">
      <w:pPr>
        <w:pStyle w:val="ListNumbered21"/>
        <w:numPr>
          <w:ilvl w:val="1"/>
          <w:numId w:val="14"/>
        </w:numPr>
        <w:ind w:left="567" w:hanging="567"/>
      </w:pPr>
      <w:r w:rsidRPr="00FC2916">
        <w:t>When dealing with Personal Information in carrying out the Activity, the Approved Supplier agrees not to do anything which, if done by the Commonwealth, would be a breach of an Australian Privacy Principles.</w:t>
      </w:r>
    </w:p>
    <w:p w14:paraId="0D5CD947" w14:textId="670898C0" w:rsidR="00831118" w:rsidRPr="00FC2916" w:rsidRDefault="00831118" w:rsidP="00E95EFB">
      <w:pPr>
        <w:pStyle w:val="Heading2"/>
        <w:numPr>
          <w:ilvl w:val="0"/>
          <w:numId w:val="14"/>
        </w:numPr>
        <w:ind w:left="567" w:hanging="567"/>
      </w:pPr>
      <w:r w:rsidRPr="00FC2916">
        <w:t>Insurance</w:t>
      </w:r>
    </w:p>
    <w:p w14:paraId="4E4EFC75" w14:textId="2F683A33" w:rsidR="00831118" w:rsidRPr="00831118" w:rsidRDefault="00831118" w:rsidP="00E95EFB">
      <w:pPr>
        <w:pStyle w:val="ListNumbered21"/>
        <w:numPr>
          <w:ilvl w:val="1"/>
          <w:numId w:val="14"/>
        </w:numPr>
        <w:ind w:left="567" w:hanging="567"/>
      </w:pPr>
      <w:r w:rsidRPr="00FC2916">
        <w:t>The Approved Supplier agrees to maintain</w:t>
      </w:r>
      <w:r w:rsidRPr="008B5912">
        <w:t xml:space="preserve"> adequate insurance</w:t>
      </w:r>
      <w:r>
        <w:t xml:space="preserve"> (including product</w:t>
      </w:r>
      <w:r w:rsidR="00624E89">
        <w:t xml:space="preserve"> and public</w:t>
      </w:r>
      <w:r>
        <w:t xml:space="preserve"> liability, professional indemnity and worker’s compensation insurance) </w:t>
      </w:r>
      <w:r w:rsidRPr="008B5912">
        <w:t xml:space="preserve">for the </w:t>
      </w:r>
      <w:r>
        <w:t>Term</w:t>
      </w:r>
      <w:r w:rsidRPr="008B5912">
        <w:t xml:space="preserve"> of this </w:t>
      </w:r>
      <w:r>
        <w:t>Deed Poll</w:t>
      </w:r>
      <w:r w:rsidRPr="008B5912">
        <w:t xml:space="preserve"> and provide the </w:t>
      </w:r>
      <w:r>
        <w:t>department</w:t>
      </w:r>
      <w:r w:rsidRPr="008B5912">
        <w:t xml:space="preserve"> with proof </w:t>
      </w:r>
      <w:r>
        <w:t xml:space="preserve">of insurance </w:t>
      </w:r>
      <w:r w:rsidRPr="008B5912">
        <w:t>when requested.</w:t>
      </w:r>
    </w:p>
    <w:p w14:paraId="5CF88952" w14:textId="271B87DB" w:rsidR="00831118" w:rsidRPr="00FC2916" w:rsidRDefault="00831118" w:rsidP="00E95EFB">
      <w:pPr>
        <w:pStyle w:val="Heading2"/>
        <w:numPr>
          <w:ilvl w:val="0"/>
          <w:numId w:val="14"/>
        </w:numPr>
        <w:ind w:left="567" w:hanging="567"/>
      </w:pPr>
      <w:r w:rsidRPr="00FC2916">
        <w:t>Notices</w:t>
      </w:r>
    </w:p>
    <w:p w14:paraId="78739688" w14:textId="5AD8F539" w:rsidR="00831118" w:rsidRPr="008B5912" w:rsidRDefault="00831118" w:rsidP="00E95EFB">
      <w:pPr>
        <w:pStyle w:val="ListNumbered21"/>
        <w:numPr>
          <w:ilvl w:val="1"/>
          <w:numId w:val="14"/>
        </w:numPr>
        <w:ind w:left="567" w:hanging="567"/>
        <w:rPr>
          <w:lang w:val="en-AU"/>
        </w:rPr>
      </w:pPr>
      <w:r w:rsidRPr="008B5912">
        <w:rPr>
          <w:lang w:val="en-AU"/>
        </w:rPr>
        <w:t xml:space="preserve">Each party </w:t>
      </w:r>
      <w:r w:rsidRPr="00831118">
        <w:t>agrees</w:t>
      </w:r>
      <w:r w:rsidRPr="008B5912">
        <w:rPr>
          <w:lang w:val="en-AU"/>
        </w:rPr>
        <w:t xml:space="preserve"> to notify the other party of anything reasonably likely to adversely affect the undertaking of the Activity, management of the </w:t>
      </w:r>
      <w:r w:rsidR="000379BB">
        <w:rPr>
          <w:lang w:val="en-AU"/>
        </w:rPr>
        <w:t>grant (r</w:t>
      </w:r>
      <w:r w:rsidRPr="008B5912">
        <w:rPr>
          <w:lang w:val="en-AU"/>
        </w:rPr>
        <w:t>ebate</w:t>
      </w:r>
      <w:r w:rsidR="000379BB">
        <w:rPr>
          <w:lang w:val="en-AU"/>
        </w:rPr>
        <w:t>)</w:t>
      </w:r>
      <w:r w:rsidRPr="008B5912">
        <w:rPr>
          <w:lang w:val="en-AU"/>
        </w:rPr>
        <w:t xml:space="preserve"> or its performance of its other requirements under this Deed Poll.</w:t>
      </w:r>
    </w:p>
    <w:p w14:paraId="0562D6B2" w14:textId="078F04DE" w:rsidR="00831118" w:rsidRPr="00B56219" w:rsidRDefault="00831118" w:rsidP="00E95EFB">
      <w:pPr>
        <w:pStyle w:val="ListNumbered21"/>
        <w:numPr>
          <w:ilvl w:val="1"/>
          <w:numId w:val="14"/>
        </w:numPr>
        <w:ind w:left="567" w:hanging="567"/>
        <w:rPr>
          <w:lang w:val="en-AU"/>
        </w:rPr>
      </w:pPr>
      <w:r w:rsidRPr="008B5912">
        <w:rPr>
          <w:lang w:val="en-AU"/>
        </w:rPr>
        <w:t xml:space="preserve">A notice </w:t>
      </w:r>
      <w:r w:rsidRPr="00831118">
        <w:t>under</w:t>
      </w:r>
      <w:r w:rsidRPr="008B5912">
        <w:rPr>
          <w:lang w:val="en-AU"/>
        </w:rPr>
        <w:t xml:space="preserve"> this </w:t>
      </w:r>
      <w:r>
        <w:rPr>
          <w:lang w:val="en-AU"/>
        </w:rPr>
        <w:t>Deed Poll</w:t>
      </w:r>
      <w:r w:rsidRPr="008B5912">
        <w:rPr>
          <w:lang w:val="en-AU"/>
        </w:rPr>
        <w:t xml:space="preserve"> must be in writing, signed by the </w:t>
      </w:r>
      <w:r>
        <w:rPr>
          <w:lang w:val="en-AU"/>
        </w:rPr>
        <w:t>p</w:t>
      </w:r>
      <w:r w:rsidRPr="008B5912">
        <w:rPr>
          <w:lang w:val="en-AU"/>
        </w:rPr>
        <w:t xml:space="preserve">arty giving notice and addressed to the </w:t>
      </w:r>
      <w:r w:rsidRPr="00B56219">
        <w:rPr>
          <w:lang w:val="en-AU"/>
        </w:rPr>
        <w:t xml:space="preserve">other party’s </w:t>
      </w:r>
      <w:r w:rsidR="00F80E70" w:rsidRPr="00B56219">
        <w:rPr>
          <w:lang w:val="en-AU"/>
        </w:rPr>
        <w:t>R</w:t>
      </w:r>
      <w:r w:rsidRPr="00B56219">
        <w:rPr>
          <w:lang w:val="en-AU"/>
        </w:rPr>
        <w:t>epresentative.</w:t>
      </w:r>
    </w:p>
    <w:p w14:paraId="3BD324BC" w14:textId="2940D174" w:rsidR="00831118" w:rsidRPr="00B56219" w:rsidRDefault="00831118" w:rsidP="00E95EFB">
      <w:pPr>
        <w:pStyle w:val="ListNumbered21"/>
        <w:numPr>
          <w:ilvl w:val="1"/>
          <w:numId w:val="14"/>
        </w:numPr>
        <w:ind w:left="567" w:hanging="567"/>
        <w:rPr>
          <w:lang w:val="en-AU"/>
        </w:rPr>
      </w:pPr>
      <w:r w:rsidRPr="00B56219">
        <w:rPr>
          <w:lang w:val="en-AU"/>
        </w:rPr>
        <w:t xml:space="preserve">The </w:t>
      </w:r>
      <w:r w:rsidRPr="00B56219">
        <w:t>Commonwealth</w:t>
      </w:r>
      <w:r w:rsidRPr="00B56219">
        <w:rPr>
          <w:lang w:val="en-AU"/>
        </w:rPr>
        <w:t xml:space="preserve"> may, by notice, advise the Approved Supplier of changes to this Deed Poll that are minor or of an administrative nature provided that any such changes do not increase the Approved Supplier’s obligations under this Deed Poll. </w:t>
      </w:r>
    </w:p>
    <w:p w14:paraId="66747383" w14:textId="3E083C27" w:rsidR="00747739" w:rsidRPr="00B56219" w:rsidRDefault="00747739" w:rsidP="00E95EFB">
      <w:pPr>
        <w:pStyle w:val="Heading2"/>
        <w:numPr>
          <w:ilvl w:val="0"/>
          <w:numId w:val="14"/>
        </w:numPr>
        <w:ind w:left="567" w:hanging="567"/>
      </w:pPr>
      <w:r w:rsidRPr="00B56219">
        <w:t>Survival</w:t>
      </w:r>
    </w:p>
    <w:p w14:paraId="608E3230" w14:textId="7D9B5663" w:rsidR="00747739" w:rsidRPr="00FC2916" w:rsidRDefault="00747739" w:rsidP="00E95EFB">
      <w:pPr>
        <w:pStyle w:val="ListNumbered21"/>
        <w:numPr>
          <w:ilvl w:val="1"/>
          <w:numId w:val="14"/>
        </w:numPr>
        <w:ind w:left="567" w:hanging="567"/>
      </w:pPr>
      <w:r w:rsidRPr="00B56219">
        <w:t xml:space="preserve">Clauses </w:t>
      </w:r>
      <w:r w:rsidR="008A5848" w:rsidRPr="00B56219">
        <w:t xml:space="preserve">3, </w:t>
      </w:r>
      <w:r w:rsidR="003A173B" w:rsidRPr="00B56219">
        <w:t>9</w:t>
      </w:r>
      <w:r w:rsidRPr="00B56219">
        <w:t xml:space="preserve">, </w:t>
      </w:r>
      <w:r w:rsidR="003A173B" w:rsidRPr="00B56219">
        <w:t>10</w:t>
      </w:r>
      <w:r w:rsidRPr="00B56219">
        <w:t>, 1</w:t>
      </w:r>
      <w:r w:rsidR="003A173B" w:rsidRPr="00B56219">
        <w:t>2</w:t>
      </w:r>
      <w:r w:rsidRPr="00B56219">
        <w:t>, 1</w:t>
      </w:r>
      <w:r w:rsidR="003A173B" w:rsidRPr="00B56219">
        <w:t>6</w:t>
      </w:r>
      <w:r w:rsidRPr="00B56219">
        <w:t>,</w:t>
      </w:r>
      <w:r w:rsidRPr="00FC2916">
        <w:t xml:space="preserve"> </w:t>
      </w:r>
      <w:r w:rsidR="003A173B">
        <w:t>20</w:t>
      </w:r>
      <w:r w:rsidRPr="00FC2916">
        <w:t>,</w:t>
      </w:r>
      <w:r w:rsidR="00831118" w:rsidRPr="00FC2916">
        <w:t xml:space="preserve"> and 2</w:t>
      </w:r>
      <w:r w:rsidR="003A173B">
        <w:t>1</w:t>
      </w:r>
      <w:r w:rsidR="00831118" w:rsidRPr="00FC2916">
        <w:t xml:space="preserve"> and any other clauses which expressly or by implication from its nature is meant to survive,</w:t>
      </w:r>
      <w:r w:rsidRPr="00FC2916">
        <w:t xml:space="preserve"> survive termination, cancellation or expiry of this </w:t>
      </w:r>
      <w:r w:rsidR="00232F15" w:rsidRPr="00FC2916">
        <w:t>Deed Poll</w:t>
      </w:r>
      <w:r w:rsidRPr="00FC2916">
        <w:t>.</w:t>
      </w:r>
    </w:p>
    <w:p w14:paraId="2CDDCADD" w14:textId="3EBF580F" w:rsidR="00AF7E16" w:rsidRPr="00FC2916" w:rsidRDefault="00D3524E" w:rsidP="00E95EFB">
      <w:pPr>
        <w:pStyle w:val="Heading2"/>
        <w:numPr>
          <w:ilvl w:val="0"/>
          <w:numId w:val="14"/>
        </w:numPr>
        <w:ind w:left="567" w:hanging="567"/>
      </w:pPr>
      <w:r w:rsidRPr="00FC2916">
        <w:t>Definitions</w:t>
      </w:r>
    </w:p>
    <w:p w14:paraId="792EDAB9" w14:textId="3AE696C6" w:rsidR="00D3524E" w:rsidRPr="00FC2916" w:rsidRDefault="00D3524E" w:rsidP="00E95EFB">
      <w:pPr>
        <w:pStyle w:val="ListNumbered21"/>
        <w:numPr>
          <w:ilvl w:val="1"/>
          <w:numId w:val="14"/>
        </w:numPr>
        <w:ind w:left="567" w:hanging="567"/>
      </w:pPr>
      <w:r w:rsidRPr="00FC2916">
        <w:t>In this Deed Poll, unless the contrary appears:</w:t>
      </w:r>
    </w:p>
    <w:tbl>
      <w:tblPr>
        <w:tblStyle w:val="DefaultTable1"/>
        <w:tblW w:w="9972" w:type="dxa"/>
        <w:tblLook w:val="04A0" w:firstRow="1" w:lastRow="0" w:firstColumn="1" w:lastColumn="0" w:noHBand="0" w:noVBand="1"/>
      </w:tblPr>
      <w:tblGrid>
        <w:gridCol w:w="3041"/>
        <w:gridCol w:w="6931"/>
      </w:tblGrid>
      <w:tr w:rsidR="00D3524E" w:rsidRPr="00FC2916" w14:paraId="53E59489" w14:textId="77777777" w:rsidTr="001015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09D3D36E" w14:textId="12751D51" w:rsidR="00D3524E" w:rsidRPr="00FC2916" w:rsidRDefault="00D3524E" w:rsidP="00D3524E">
            <w:r w:rsidRPr="00FC2916">
              <w:t>Term</w:t>
            </w:r>
          </w:p>
        </w:tc>
        <w:tc>
          <w:tcPr>
            <w:tcW w:w="6931" w:type="dxa"/>
          </w:tcPr>
          <w:p w14:paraId="1E62EB32" w14:textId="2DF51F37" w:rsidR="00D3524E" w:rsidRPr="00FC2916" w:rsidRDefault="00D3524E" w:rsidP="00D3524E">
            <w:pPr>
              <w:cnfStyle w:val="100000000000" w:firstRow="1" w:lastRow="0" w:firstColumn="0" w:lastColumn="0" w:oddVBand="0" w:evenVBand="0" w:oddHBand="0" w:evenHBand="0" w:firstRowFirstColumn="0" w:firstRowLastColumn="0" w:lastRowFirstColumn="0" w:lastRowLastColumn="0"/>
            </w:pPr>
            <w:r w:rsidRPr="00FC2916">
              <w:t>Definition</w:t>
            </w:r>
          </w:p>
        </w:tc>
      </w:tr>
      <w:tr w:rsidR="00D3524E" w:rsidRPr="00FC2916" w14:paraId="65557958"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29802E87" w14:textId="7D783654" w:rsidR="00D3524E" w:rsidRPr="00FC2916" w:rsidRDefault="00D3524E" w:rsidP="00D3524E">
            <w:r w:rsidRPr="00FC2916">
              <w:t>Activity</w:t>
            </w:r>
          </w:p>
        </w:tc>
        <w:tc>
          <w:tcPr>
            <w:tcW w:w="6931" w:type="dxa"/>
          </w:tcPr>
          <w:p w14:paraId="3585B3F4" w14:textId="4A0A4524" w:rsidR="00D3524E"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The project, tasks and services that the Approved Supplier is required to undertake in participating in the Program.</w:t>
            </w:r>
          </w:p>
        </w:tc>
      </w:tr>
      <w:tr w:rsidR="00831118" w:rsidRPr="00FC2916" w14:paraId="61CA7A5D"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18B2A698" w14:textId="1ED2CF7B" w:rsidR="00831118" w:rsidRPr="00FC2916" w:rsidRDefault="00831118" w:rsidP="00D3524E">
            <w:r w:rsidRPr="00FC2916">
              <w:lastRenderedPageBreak/>
              <w:t>Activity Material</w:t>
            </w:r>
          </w:p>
        </w:tc>
        <w:tc>
          <w:tcPr>
            <w:tcW w:w="6931" w:type="dxa"/>
          </w:tcPr>
          <w:p w14:paraId="18ADE22C" w14:textId="16A4100E"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rPr>
                <w:rFonts w:cstheme="minorHAnsi"/>
              </w:rPr>
              <w:t xml:space="preserve">Means any Material created or developed by the Approved Supplier </w:t>
            </w:r>
            <w:proofErr w:type="gramStart"/>
            <w:r w:rsidRPr="00FC2916">
              <w:rPr>
                <w:rFonts w:cstheme="minorHAnsi"/>
              </w:rPr>
              <w:t>as a result of</w:t>
            </w:r>
            <w:proofErr w:type="gramEnd"/>
            <w:r w:rsidRPr="00FC2916">
              <w:rPr>
                <w:rFonts w:cstheme="minorHAnsi"/>
              </w:rPr>
              <w:t xml:space="preserve"> the Activity and includes any Existing Material that is incorporated in or supplied with the Activity Material.</w:t>
            </w:r>
          </w:p>
        </w:tc>
      </w:tr>
      <w:tr w:rsidR="00D3524E" w:rsidRPr="00FC2916" w14:paraId="382E704B"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1B1D1FC7" w14:textId="238123AE" w:rsidR="00D3524E" w:rsidRPr="00FC2916" w:rsidRDefault="00D3524E" w:rsidP="00D3524E">
            <w:r w:rsidRPr="00FC2916">
              <w:t>Approved Supplier</w:t>
            </w:r>
          </w:p>
        </w:tc>
        <w:tc>
          <w:tcPr>
            <w:tcW w:w="6931" w:type="dxa"/>
          </w:tcPr>
          <w:p w14:paraId="4758E3F8" w14:textId="4A91D9BB" w:rsidR="00D3524E" w:rsidRPr="00FC2916" w:rsidRDefault="003A173B" w:rsidP="00D3524E">
            <w:pPr>
              <w:cnfStyle w:val="000000000000" w:firstRow="0" w:lastRow="0" w:firstColumn="0" w:lastColumn="0" w:oddVBand="0" w:evenVBand="0" w:oddHBand="0" w:evenHBand="0" w:firstRowFirstColumn="0" w:firstRowLastColumn="0" w:lastRowFirstColumn="0" w:lastRowLastColumn="0"/>
            </w:pPr>
            <w:r>
              <w:t>T</w:t>
            </w:r>
            <w:r w:rsidR="004F0807" w:rsidRPr="00FC2916">
              <w:t>he legal entity specified on the first page of this Deed Poll and includes, where relevant, its officers, employees, contactors and agents.</w:t>
            </w:r>
          </w:p>
        </w:tc>
      </w:tr>
      <w:tr w:rsidR="00831118" w:rsidRPr="00FC2916" w14:paraId="013C5218"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65C5A536" w14:textId="7D4B0039" w:rsidR="00831118" w:rsidRPr="00FC2916" w:rsidRDefault="00831118" w:rsidP="00831118">
            <w:r w:rsidRPr="00FC2916">
              <w:t>Australian Privacy Principle</w:t>
            </w:r>
          </w:p>
        </w:tc>
        <w:tc>
          <w:tcPr>
            <w:tcW w:w="6931" w:type="dxa"/>
          </w:tcPr>
          <w:p w14:paraId="6A6008BE" w14:textId="52D52882" w:rsidR="00831118" w:rsidRPr="00FC2916" w:rsidRDefault="00831118" w:rsidP="00831118">
            <w:pPr>
              <w:cnfStyle w:val="000000010000" w:firstRow="0" w:lastRow="0" w:firstColumn="0" w:lastColumn="0" w:oddVBand="0" w:evenVBand="0" w:oddHBand="0" w:evenHBand="1" w:firstRowFirstColumn="0" w:firstRowLastColumn="0" w:lastRowFirstColumn="0" w:lastRowLastColumn="0"/>
            </w:pPr>
            <w:r w:rsidRPr="00FC2916">
              <w:t xml:space="preserve">Has the same meaning as in the </w:t>
            </w:r>
            <w:r w:rsidRPr="00FC2916">
              <w:rPr>
                <w:i/>
                <w:iCs/>
              </w:rPr>
              <w:t>Privacy Act 1988</w:t>
            </w:r>
            <w:r w:rsidRPr="00FC2916">
              <w:t xml:space="preserve"> (</w:t>
            </w:r>
            <w:proofErr w:type="spellStart"/>
            <w:r w:rsidRPr="00FC2916">
              <w:t>Cth</w:t>
            </w:r>
            <w:proofErr w:type="spellEnd"/>
            <w:r w:rsidRPr="00FC2916">
              <w:t xml:space="preserve">).  </w:t>
            </w:r>
          </w:p>
        </w:tc>
      </w:tr>
      <w:tr w:rsidR="00A9056D" w:rsidRPr="00FC2916" w14:paraId="191874C8"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28AC9C86" w14:textId="7572CE6A" w:rsidR="00A9056D" w:rsidRPr="00FC2916" w:rsidRDefault="00A9056D" w:rsidP="00831118">
            <w:r>
              <w:t>Base Price</w:t>
            </w:r>
          </w:p>
        </w:tc>
        <w:tc>
          <w:tcPr>
            <w:tcW w:w="6931" w:type="dxa"/>
          </w:tcPr>
          <w:p w14:paraId="00FD865E" w14:textId="1FFCAC12" w:rsidR="00620A19" w:rsidRPr="00FC2916" w:rsidRDefault="00CC5CB2" w:rsidP="00B52D08">
            <w:pPr>
              <w:cnfStyle w:val="000000000000" w:firstRow="0" w:lastRow="0" w:firstColumn="0" w:lastColumn="0" w:oddVBand="0" w:evenVBand="0" w:oddHBand="0" w:evenHBand="0" w:firstRowFirstColumn="0" w:firstRowLastColumn="0" w:lastRowFirstColumn="0" w:lastRowLastColumn="0"/>
            </w:pPr>
            <w:r>
              <w:t>M</w:t>
            </w:r>
            <w:r w:rsidR="00A9056D">
              <w:t xml:space="preserve">eans the </w:t>
            </w:r>
            <w:r w:rsidR="00B81B65">
              <w:t>full</w:t>
            </w:r>
            <w:r w:rsidR="00D27DB9">
              <w:t>, non-discounted</w:t>
            </w:r>
            <w:r w:rsidR="00B81B65">
              <w:t xml:space="preserve"> </w:t>
            </w:r>
            <w:r w:rsidR="00447ED8">
              <w:t xml:space="preserve">price </w:t>
            </w:r>
            <w:r w:rsidR="00B52D08">
              <w:t xml:space="preserve">usually </w:t>
            </w:r>
            <w:r w:rsidR="00D27DB9">
              <w:t xml:space="preserve">charged </w:t>
            </w:r>
            <w:r w:rsidR="002539F0">
              <w:t>for Eligible Equipment</w:t>
            </w:r>
            <w:r w:rsidR="00B52D08">
              <w:t xml:space="preserve">. </w:t>
            </w:r>
            <w:r w:rsidR="00620A19">
              <w:t xml:space="preserve"> </w:t>
            </w:r>
            <w:r w:rsidR="00B81B65">
              <w:t xml:space="preserve"> </w:t>
            </w:r>
          </w:p>
        </w:tc>
      </w:tr>
      <w:tr w:rsidR="00831118" w:rsidRPr="00FC2916" w14:paraId="5577574E"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41E55E92" w14:textId="794167D6" w:rsidR="00831118" w:rsidRPr="00FC2916" w:rsidRDefault="00831118" w:rsidP="00D3524E">
            <w:pPr>
              <w:rPr>
                <w:strike/>
              </w:rPr>
            </w:pPr>
            <w:r w:rsidRPr="00FC2916">
              <w:t>Commonwealth</w:t>
            </w:r>
          </w:p>
        </w:tc>
        <w:tc>
          <w:tcPr>
            <w:tcW w:w="6931" w:type="dxa"/>
          </w:tcPr>
          <w:p w14:paraId="1769EB5F" w14:textId="49C1EF21"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rPr>
                <w:strike/>
              </w:rPr>
            </w:pPr>
            <w:r w:rsidRPr="00FC2916">
              <w:rPr>
                <w:rFonts w:cs="Arial"/>
                <w:lang w:eastAsia="en-AU"/>
              </w:rPr>
              <w:t xml:space="preserve">The Commonwealth of Australia as represented </w:t>
            </w:r>
            <w:r w:rsidRPr="000C210C">
              <w:rPr>
                <w:rFonts w:cs="Arial"/>
                <w:lang w:eastAsia="en-AU"/>
              </w:rPr>
              <w:t xml:space="preserve">by the </w:t>
            </w:r>
            <w:r w:rsidR="00B121B0" w:rsidRPr="000C210C">
              <w:rPr>
                <w:rFonts w:cs="Arial"/>
                <w:lang w:eastAsia="en-AU"/>
              </w:rPr>
              <w:t xml:space="preserve">Department of Infrastructure, Transport, Regional Development, Communications, Sport and the Arts, the Department of Industry, Science and Resources (including Business Grants Hub), or any other agency that is, from time to time, responsible for administering this Deed Poll and includes, where relevant, the department or agency’s officers, employees, contractors and agents. </w:t>
            </w:r>
          </w:p>
        </w:tc>
      </w:tr>
      <w:tr w:rsidR="00831118" w:rsidRPr="00FC2916" w14:paraId="1DAEAC39"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2B25A891" w14:textId="4CA751EF" w:rsidR="00831118" w:rsidRPr="00FC2916" w:rsidRDefault="00831118" w:rsidP="00831118">
            <w:r w:rsidRPr="00FC2916">
              <w:rPr>
                <w:rFonts w:cstheme="minorHAnsi"/>
              </w:rPr>
              <w:t>Commonwealth Purposes</w:t>
            </w:r>
          </w:p>
        </w:tc>
        <w:tc>
          <w:tcPr>
            <w:tcW w:w="6931" w:type="dxa"/>
          </w:tcPr>
          <w:p w14:paraId="5EC098B1" w14:textId="49FF0C33" w:rsidR="00831118" w:rsidRPr="00FC2916" w:rsidRDefault="00831118" w:rsidP="00831118">
            <w:pPr>
              <w:cnfStyle w:val="000000000000" w:firstRow="0" w:lastRow="0" w:firstColumn="0" w:lastColumn="0" w:oddVBand="0" w:evenVBand="0" w:oddHBand="0" w:evenHBand="0" w:firstRowFirstColumn="0" w:firstRowLastColumn="0" w:lastRowFirstColumn="0" w:lastRowLastColumn="0"/>
              <w:rPr>
                <w:rFonts w:cs="Arial"/>
                <w:lang w:eastAsia="en-AU"/>
              </w:rPr>
            </w:pPr>
            <w:r w:rsidRPr="00FC2916">
              <w:t>Means any Commonwealth purpose but does not include commercialisation or the provision of the Material to a third party for its commercial use.</w:t>
            </w:r>
          </w:p>
        </w:tc>
      </w:tr>
      <w:tr w:rsidR="00831118" w:rsidRPr="00FC2916" w14:paraId="1BD5350D"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5E5D233A" w14:textId="679FAAD1" w:rsidR="00831118" w:rsidRPr="00FC2916" w:rsidRDefault="00831118" w:rsidP="00D3524E">
            <w:r w:rsidRPr="00FC2916">
              <w:t>Deed Poll</w:t>
            </w:r>
          </w:p>
        </w:tc>
        <w:tc>
          <w:tcPr>
            <w:tcW w:w="6931" w:type="dxa"/>
          </w:tcPr>
          <w:p w14:paraId="361D4462" w14:textId="624B2929"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t>This document.</w:t>
            </w:r>
          </w:p>
        </w:tc>
      </w:tr>
      <w:tr w:rsidR="00831118" w:rsidRPr="00FC2916" w14:paraId="407202E4"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6ABC23F9" w14:textId="2381832A" w:rsidR="00831118" w:rsidRPr="00FC2916" w:rsidRDefault="00831118" w:rsidP="00D3524E">
            <w:r w:rsidRPr="00FC2916">
              <w:t>department</w:t>
            </w:r>
          </w:p>
        </w:tc>
        <w:tc>
          <w:tcPr>
            <w:tcW w:w="6931" w:type="dxa"/>
          </w:tcPr>
          <w:p w14:paraId="4EBCEA36" w14:textId="20538373"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Department of Infrastructure, Transport, Regional Development, Communications, Sport and the Arts or any other agency that is, from time to time, responsible for administering this Deed Poll and includes the department or agency’s officers, delegates, employees and agents.</w:t>
            </w:r>
          </w:p>
        </w:tc>
      </w:tr>
      <w:tr w:rsidR="00831118" w:rsidRPr="00FC2916" w14:paraId="538A3A40"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4FAB6118" w14:textId="29B4DA58" w:rsidR="00831118" w:rsidRPr="00FC2916" w:rsidRDefault="00831118" w:rsidP="00D3524E">
            <w:r w:rsidRPr="00FC2916">
              <w:t>Eligible Equipment</w:t>
            </w:r>
          </w:p>
        </w:tc>
        <w:tc>
          <w:tcPr>
            <w:tcW w:w="6931" w:type="dxa"/>
          </w:tcPr>
          <w:p w14:paraId="7CB8AB22" w14:textId="7C7B251E"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rPr>
                <w:color w:val="auto"/>
              </w:rPr>
              <w:t xml:space="preserve">Equipment identified </w:t>
            </w:r>
            <w:r w:rsidR="00A050AC">
              <w:rPr>
                <w:color w:val="auto"/>
              </w:rPr>
              <w:t>by the department as eligible from</w:t>
            </w:r>
            <w:r w:rsidR="00A050AC" w:rsidRPr="00FC2916">
              <w:rPr>
                <w:color w:val="auto"/>
              </w:rPr>
              <w:t xml:space="preserve"> </w:t>
            </w:r>
            <w:r w:rsidRPr="00FC2916">
              <w:rPr>
                <w:color w:val="auto"/>
              </w:rPr>
              <w:t>the</w:t>
            </w:r>
            <w:r w:rsidR="00A050AC">
              <w:rPr>
                <w:color w:val="auto"/>
              </w:rPr>
              <w:t xml:space="preserve"> Approved Supplier’s submitted Equipment Price List</w:t>
            </w:r>
            <w:r w:rsidRPr="00FC2916">
              <w:rPr>
                <w:color w:val="auto"/>
              </w:rPr>
              <w:t xml:space="preserve">. Eligible Equipment may include connectivity solutions and supporting equipment, sensors, beacons and probes, systems and infrastructure to monitor water supply, animals and agriculture. The </w:t>
            </w:r>
            <w:r w:rsidR="00A050AC">
              <w:rPr>
                <w:color w:val="auto"/>
              </w:rPr>
              <w:t>approved L</w:t>
            </w:r>
            <w:r w:rsidRPr="00FC2916">
              <w:rPr>
                <w:color w:val="auto"/>
              </w:rPr>
              <w:t>ist</w:t>
            </w:r>
            <w:r w:rsidR="00A050AC">
              <w:rPr>
                <w:color w:val="auto"/>
              </w:rPr>
              <w:t>s of Eligible Equipment for each Approved Supplier</w:t>
            </w:r>
            <w:r w:rsidRPr="00FC2916">
              <w:rPr>
                <w:color w:val="auto"/>
              </w:rPr>
              <w:t xml:space="preserve"> will be included on the department’s website.</w:t>
            </w:r>
          </w:p>
        </w:tc>
      </w:tr>
      <w:tr w:rsidR="00831118" w:rsidRPr="00FC2916" w14:paraId="2C264EF8"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652DA119" w14:textId="55602379" w:rsidR="00831118" w:rsidRPr="00FC2916" w:rsidRDefault="00831118" w:rsidP="00D3524E">
            <w:r w:rsidRPr="00FC2916">
              <w:t>EOI</w:t>
            </w:r>
          </w:p>
        </w:tc>
        <w:tc>
          <w:tcPr>
            <w:tcW w:w="6931" w:type="dxa"/>
          </w:tcPr>
          <w:p w14:paraId="228A3BD6" w14:textId="136AC3DB"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 xml:space="preserve">Expression of Interest; a formal, preliminary submission submitted to the </w:t>
            </w:r>
            <w:r w:rsidR="003A173B">
              <w:t>d</w:t>
            </w:r>
            <w:r w:rsidRPr="00FC2916">
              <w:t>epartment and used to signal interest in participating in the Program</w:t>
            </w:r>
          </w:p>
        </w:tc>
      </w:tr>
      <w:tr w:rsidR="00831118" w:rsidRPr="00FC2916" w14:paraId="038703DE"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3D12186E" w14:textId="7D1272B0" w:rsidR="00831118" w:rsidRPr="00FC2916" w:rsidRDefault="00831118" w:rsidP="00D3524E">
            <w:r w:rsidRPr="00FC2916">
              <w:t>Fraud</w:t>
            </w:r>
          </w:p>
        </w:tc>
        <w:tc>
          <w:tcPr>
            <w:tcW w:w="6931" w:type="dxa"/>
          </w:tcPr>
          <w:p w14:paraId="7A3FFAD7" w14:textId="01E851EC"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t xml:space="preserve">Has the meaning given in clause </w:t>
            </w:r>
            <w:r w:rsidR="003A173B">
              <w:t>9</w:t>
            </w:r>
            <w:r w:rsidRPr="00FC2916">
              <w:t>.1 of this Deed Poll.</w:t>
            </w:r>
          </w:p>
        </w:tc>
      </w:tr>
      <w:tr w:rsidR="00831118" w:rsidRPr="00FC2916" w14:paraId="7EAD67DD"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76200970" w14:textId="255E3EA6" w:rsidR="00831118" w:rsidRPr="00FC2916" w:rsidRDefault="00831118" w:rsidP="00D3524E">
            <w:r w:rsidRPr="00FC2916">
              <w:t>Grant Opportunity Guidelines</w:t>
            </w:r>
          </w:p>
        </w:tc>
        <w:tc>
          <w:tcPr>
            <w:tcW w:w="6931" w:type="dxa"/>
          </w:tcPr>
          <w:p w14:paraId="461715D5" w14:textId="25772F10"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rPr>
                <w:rFonts w:cstheme="minorHAnsi"/>
              </w:rPr>
              <w:t xml:space="preserve">The </w:t>
            </w:r>
            <w:r w:rsidR="003D39CF">
              <w:rPr>
                <w:rFonts w:cstheme="minorHAnsi"/>
              </w:rPr>
              <w:t>G</w:t>
            </w:r>
            <w:r w:rsidRPr="00FC2916">
              <w:rPr>
                <w:rFonts w:cstheme="minorHAnsi"/>
              </w:rPr>
              <w:t xml:space="preserve">rant </w:t>
            </w:r>
            <w:r w:rsidR="003D39CF">
              <w:rPr>
                <w:rFonts w:cstheme="minorHAnsi"/>
              </w:rPr>
              <w:t>O</w:t>
            </w:r>
            <w:r w:rsidRPr="00FC2916">
              <w:rPr>
                <w:rFonts w:cstheme="minorHAnsi"/>
              </w:rPr>
              <w:t xml:space="preserve">pportunity </w:t>
            </w:r>
            <w:r w:rsidR="003D39CF">
              <w:rPr>
                <w:rFonts w:cstheme="minorHAnsi"/>
              </w:rPr>
              <w:t>G</w:t>
            </w:r>
            <w:r w:rsidRPr="00FC2916">
              <w:rPr>
                <w:rFonts w:cstheme="minorHAnsi"/>
              </w:rPr>
              <w:t xml:space="preserve">uidelines for the Program under which a </w:t>
            </w:r>
            <w:r w:rsidR="003D39CF">
              <w:rPr>
                <w:rFonts w:cstheme="minorHAnsi"/>
              </w:rPr>
              <w:t>grant (r</w:t>
            </w:r>
            <w:r w:rsidRPr="00FC2916">
              <w:rPr>
                <w:rFonts w:cstheme="minorHAnsi"/>
              </w:rPr>
              <w:t>ebate</w:t>
            </w:r>
            <w:r w:rsidR="003D39CF">
              <w:rPr>
                <w:rFonts w:cstheme="minorHAnsi"/>
              </w:rPr>
              <w:t>)</w:t>
            </w:r>
            <w:r w:rsidRPr="00FC2916">
              <w:rPr>
                <w:rFonts w:cstheme="minorHAnsi"/>
              </w:rPr>
              <w:t xml:space="preserve"> may be made available to potential Approved Suppliers.</w:t>
            </w:r>
          </w:p>
        </w:tc>
      </w:tr>
      <w:tr w:rsidR="006E3A01" w:rsidRPr="00FC2916" w14:paraId="79F38A43" w14:textId="77777777" w:rsidTr="00032D1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239E6BDA" w14:textId="28BFBA7A" w:rsidR="006E3A01" w:rsidRPr="00FC2916" w:rsidRDefault="006E3A01" w:rsidP="00032D18">
            <w:r>
              <w:t>Grant (r</w:t>
            </w:r>
            <w:r w:rsidRPr="00FC2916">
              <w:t>ebate</w:t>
            </w:r>
            <w:r>
              <w:t>)</w:t>
            </w:r>
          </w:p>
        </w:tc>
        <w:tc>
          <w:tcPr>
            <w:tcW w:w="6931" w:type="dxa"/>
          </w:tcPr>
          <w:p w14:paraId="0F9C4AF0" w14:textId="77777777" w:rsidR="006E3A01" w:rsidRPr="00FC2916" w:rsidRDefault="006E3A01" w:rsidP="00032D18">
            <w:pPr>
              <w:cnfStyle w:val="000000010000" w:firstRow="0" w:lastRow="0" w:firstColumn="0" w:lastColumn="0" w:oddVBand="0" w:evenVBand="0" w:oddHBand="0" w:evenHBand="1" w:firstRowFirstColumn="0" w:firstRowLastColumn="0" w:lastRowFirstColumn="0" w:lastRowLastColumn="0"/>
            </w:pPr>
            <w:r w:rsidRPr="00FC2916">
              <w:rPr>
                <w:rFonts w:cstheme="minorHAnsi"/>
              </w:rPr>
              <w:t>Any amount paid or payable by the Commonwealth under the Program and in accordance with this Deed Poll, that is intended to cover up to 50% of the sale price of Eligible Equipment, including delivery, installation and training, to Primary Producers.</w:t>
            </w:r>
          </w:p>
        </w:tc>
      </w:tr>
      <w:tr w:rsidR="00831118" w:rsidRPr="00FC2916" w14:paraId="763AA325"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58F27E7A" w14:textId="566B719F" w:rsidR="00831118" w:rsidRPr="00FC2916" w:rsidRDefault="00831118" w:rsidP="00D3524E">
            <w:r w:rsidRPr="00FC2916">
              <w:t>Intellectual Property Rights</w:t>
            </w:r>
          </w:p>
        </w:tc>
        <w:tc>
          <w:tcPr>
            <w:tcW w:w="6931" w:type="dxa"/>
          </w:tcPr>
          <w:p w14:paraId="69EAF80B" w14:textId="585AB020"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rPr>
                <w:rFonts w:cstheme="minorHAnsi"/>
              </w:rPr>
              <w:t xml:space="preserve">Means all copyright, patents, registered and unregistered trademarks (including service marks), registered designs, and other rights resulting from intellectual activity (other than moral rights under the </w:t>
            </w:r>
            <w:r w:rsidRPr="00FC2916">
              <w:rPr>
                <w:rFonts w:cstheme="minorHAnsi"/>
                <w:i/>
              </w:rPr>
              <w:t>Copyright Act 1968</w:t>
            </w:r>
            <w:r w:rsidR="00647072">
              <w:rPr>
                <w:rFonts w:cstheme="minorHAnsi"/>
                <w:i/>
              </w:rPr>
              <w:t xml:space="preserve"> </w:t>
            </w:r>
            <w:r w:rsidRPr="00FC2916">
              <w:rPr>
                <w:rFonts w:cstheme="minorHAnsi"/>
                <w:iCs/>
              </w:rPr>
              <w:t>(</w:t>
            </w:r>
            <w:proofErr w:type="spellStart"/>
            <w:r w:rsidRPr="00FC2916">
              <w:rPr>
                <w:rFonts w:cstheme="minorHAnsi"/>
                <w:iCs/>
              </w:rPr>
              <w:t>Cth</w:t>
            </w:r>
            <w:proofErr w:type="spellEnd"/>
            <w:r w:rsidRPr="00FC2916">
              <w:rPr>
                <w:rFonts w:cstheme="minorHAnsi"/>
                <w:iCs/>
              </w:rPr>
              <w:t>)</w:t>
            </w:r>
            <w:r w:rsidRPr="00FC2916">
              <w:rPr>
                <w:rFonts w:cstheme="minorHAnsi"/>
              </w:rPr>
              <w:t>).</w:t>
            </w:r>
          </w:p>
        </w:tc>
      </w:tr>
      <w:tr w:rsidR="00831118" w:rsidRPr="00FC2916" w14:paraId="571D7E89"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42071391" w14:textId="74FD8233" w:rsidR="00831118" w:rsidRPr="00FC2916" w:rsidRDefault="00831118" w:rsidP="00D3524E">
            <w:r w:rsidRPr="00FC2916">
              <w:lastRenderedPageBreak/>
              <w:t>List of Approved Suppliers</w:t>
            </w:r>
          </w:p>
        </w:tc>
        <w:tc>
          <w:tcPr>
            <w:tcW w:w="6931" w:type="dxa"/>
          </w:tcPr>
          <w:p w14:paraId="2486815C" w14:textId="1095CF44"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t>The List of Approved Suppliers for the purposes of Round 3 of the Program. This list will be prepared by the department and included on the department’s website.</w:t>
            </w:r>
            <w:r w:rsidR="00831F63">
              <w:t xml:space="preserve"> Th</w:t>
            </w:r>
            <w:r w:rsidR="000B6596">
              <w:t>e</w:t>
            </w:r>
            <w:r w:rsidR="00831F63">
              <w:t xml:space="preserve"> list will be updated </w:t>
            </w:r>
            <w:r w:rsidR="000B6596">
              <w:t xml:space="preserve">if an Approved Supplier is removed and the updated </w:t>
            </w:r>
            <w:r w:rsidR="008E4A75">
              <w:t xml:space="preserve">list included on the department’s website. </w:t>
            </w:r>
          </w:p>
        </w:tc>
      </w:tr>
      <w:tr w:rsidR="00831118" w:rsidRPr="00FC2916" w14:paraId="5100663F"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07FAEE81" w14:textId="794A0D54" w:rsidR="00831118" w:rsidRPr="00FC2916" w:rsidRDefault="00CE6BCE" w:rsidP="00D3524E">
            <w:r w:rsidRPr="00FC2916">
              <w:rPr>
                <w:rFonts w:cstheme="minorHAnsi"/>
                <w:bCs/>
              </w:rPr>
              <w:t>Material</w:t>
            </w:r>
          </w:p>
        </w:tc>
        <w:tc>
          <w:tcPr>
            <w:tcW w:w="6931" w:type="dxa"/>
          </w:tcPr>
          <w:p w14:paraId="409C8E00" w14:textId="4AD18ADA" w:rsidR="00831118" w:rsidRPr="00FC2916" w:rsidRDefault="00CE6BCE" w:rsidP="00D3524E">
            <w:pPr>
              <w:cnfStyle w:val="000000000000" w:firstRow="0" w:lastRow="0" w:firstColumn="0" w:lastColumn="0" w:oddVBand="0" w:evenVBand="0" w:oddHBand="0" w:evenHBand="0" w:firstRowFirstColumn="0" w:firstRowLastColumn="0" w:lastRowFirstColumn="0" w:lastRowLastColumn="0"/>
            </w:pPr>
            <w:r w:rsidRPr="00FC2916">
              <w:rPr>
                <w:rFonts w:cstheme="minorHAnsi"/>
                <w:bCs/>
              </w:rPr>
              <w:t>Includes documents, equipment, software (including source code and object code versions), goods, information and data stored by any means including all copies and extracts of them.</w:t>
            </w:r>
          </w:p>
        </w:tc>
      </w:tr>
      <w:tr w:rsidR="00831118" w:rsidRPr="00FC2916" w14:paraId="14E5EF07"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5E9C48D8" w14:textId="0CC476FA" w:rsidR="00831118" w:rsidRPr="00FC2916" w:rsidRDefault="00CE6BCE" w:rsidP="00D3524E">
            <w:r w:rsidRPr="00FC2916">
              <w:t>Personal Information</w:t>
            </w:r>
          </w:p>
        </w:tc>
        <w:tc>
          <w:tcPr>
            <w:tcW w:w="6931" w:type="dxa"/>
          </w:tcPr>
          <w:p w14:paraId="2CA36EFF" w14:textId="3E449BC1" w:rsidR="00831118" w:rsidRPr="00FC2916" w:rsidRDefault="00CE6BCE" w:rsidP="00D3524E">
            <w:pPr>
              <w:cnfStyle w:val="000000010000" w:firstRow="0" w:lastRow="0" w:firstColumn="0" w:lastColumn="0" w:oddVBand="0" w:evenVBand="0" w:oddHBand="0" w:evenHBand="1" w:firstRowFirstColumn="0" w:firstRowLastColumn="0" w:lastRowFirstColumn="0" w:lastRowLastColumn="0"/>
            </w:pPr>
            <w:r w:rsidRPr="00FC2916">
              <w:t xml:space="preserve">Has the same meaning as in the </w:t>
            </w:r>
            <w:r w:rsidRPr="00FC2916">
              <w:rPr>
                <w:i/>
                <w:iCs/>
              </w:rPr>
              <w:t>Privacy Act 1988</w:t>
            </w:r>
            <w:r w:rsidRPr="00FC2916">
              <w:t xml:space="preserve"> (</w:t>
            </w:r>
            <w:proofErr w:type="spellStart"/>
            <w:r w:rsidRPr="00FC2916">
              <w:t>Cth</w:t>
            </w:r>
            <w:proofErr w:type="spellEnd"/>
            <w:r w:rsidRPr="00FC2916">
              <w:t xml:space="preserve">).  </w:t>
            </w:r>
          </w:p>
        </w:tc>
      </w:tr>
      <w:tr w:rsidR="00831118" w:rsidRPr="00FC2916" w14:paraId="6EC229B3"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26CE1DAB" w14:textId="674F1D5E" w:rsidR="00831118" w:rsidRPr="00FC2916" w:rsidRDefault="00831118" w:rsidP="00D3524E">
            <w:r w:rsidRPr="00FC2916">
              <w:t>Primary Producer</w:t>
            </w:r>
          </w:p>
        </w:tc>
        <w:tc>
          <w:tcPr>
            <w:tcW w:w="6931" w:type="dxa"/>
          </w:tcPr>
          <w:p w14:paraId="4C54DD7F" w14:textId="3F473820"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 xml:space="preserve">A </w:t>
            </w:r>
            <w:r w:rsidR="00884932">
              <w:t xml:space="preserve">business </w:t>
            </w:r>
            <w:r w:rsidRPr="00FC2916">
              <w:t xml:space="preserve">conducting primary production activities in agriculture, aquaculture or forestry with an annual gross income of between $40,000 and $4 million, calculated at the average of the 3 previous years’ income. </w:t>
            </w:r>
            <w:r w:rsidRPr="00FC2916">
              <w:rPr>
                <w:lang w:val="en-US"/>
              </w:rPr>
              <w:t xml:space="preserve">Primary production activities are listed in the Australian and New Zealand Standard Industrial Classification (ANZSIC), 2006 (Revision 2.0) codes under Division A, Agriculture, Forestry and Fishing </w:t>
            </w:r>
            <w:r w:rsidRPr="00FC2916">
              <w:rPr>
                <w:rStyle w:val="Hyperlink"/>
                <w:color w:val="auto"/>
                <w:lang w:val="en-US"/>
              </w:rPr>
              <w:t>(</w:t>
            </w:r>
            <w:r w:rsidRPr="00FC2916">
              <w:rPr>
                <w:color w:val="auto"/>
                <w:lang w:val="en-US"/>
              </w:rPr>
              <w:t>s</w:t>
            </w:r>
            <w:r w:rsidRPr="00FC2916">
              <w:rPr>
                <w:lang w:val="en-US"/>
              </w:rPr>
              <w:t>ubdivisions 01-03).</w:t>
            </w:r>
          </w:p>
        </w:tc>
      </w:tr>
      <w:tr w:rsidR="00831118" w:rsidRPr="00FC2916" w14:paraId="6C8B4024"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402DF6E9" w14:textId="66D350C3" w:rsidR="00831118" w:rsidRPr="00FC2916" w:rsidRDefault="00831118" w:rsidP="00D3524E">
            <w:r w:rsidRPr="00FC2916">
              <w:t>Program</w:t>
            </w:r>
          </w:p>
        </w:tc>
        <w:tc>
          <w:tcPr>
            <w:tcW w:w="6931" w:type="dxa"/>
          </w:tcPr>
          <w:p w14:paraId="3E661047" w14:textId="6BEE7F2E"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rPr>
                <w:rFonts w:cstheme="minorHAnsi"/>
              </w:rPr>
              <w:t>The On Farm Connectivity Program Round 3</w:t>
            </w:r>
            <w:r w:rsidR="00647072">
              <w:rPr>
                <w:rFonts w:cstheme="minorHAnsi"/>
              </w:rPr>
              <w:t>.</w:t>
            </w:r>
          </w:p>
        </w:tc>
      </w:tr>
      <w:tr w:rsidR="00F80E70" w:rsidRPr="00FC2916" w14:paraId="70D3EB77"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5849DD95" w14:textId="299784F8" w:rsidR="00F80E70" w:rsidRPr="00B56219" w:rsidRDefault="00F80E70" w:rsidP="00D3524E">
            <w:r w:rsidRPr="00B56219">
              <w:t>Representative</w:t>
            </w:r>
          </w:p>
        </w:tc>
        <w:tc>
          <w:tcPr>
            <w:tcW w:w="6931" w:type="dxa"/>
          </w:tcPr>
          <w:p w14:paraId="114F62D4" w14:textId="7B656E1A" w:rsidR="00F80E70" w:rsidRPr="00B56219"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rPr>
            </w:pPr>
            <w:r w:rsidRPr="00B56219">
              <w:rPr>
                <w:rFonts w:cstheme="minorHAnsi"/>
              </w:rPr>
              <w:t>The Commonwealth’s Representative’s details are as follows:</w:t>
            </w:r>
          </w:p>
          <w:p w14:paraId="7FEF2508" w14:textId="7DDA4D83" w:rsidR="00F80E70" w:rsidRPr="00B56219"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rPr>
            </w:pPr>
            <w:r w:rsidRPr="00B56219">
              <w:rPr>
                <w:rFonts w:cstheme="minorHAnsi"/>
                <w:b/>
                <w:bCs/>
              </w:rPr>
              <w:t>Name:</w:t>
            </w:r>
            <w:r w:rsidRPr="00B56219">
              <w:rPr>
                <w:rFonts w:cstheme="minorHAnsi"/>
              </w:rPr>
              <w:t xml:space="preserve"> </w:t>
            </w:r>
            <w:r w:rsidR="00B56219" w:rsidRPr="00B56219">
              <w:rPr>
                <w:rFonts w:cstheme="minorHAnsi"/>
              </w:rPr>
              <w:t>Assistant Secretary responsible for the Program</w:t>
            </w:r>
          </w:p>
          <w:p w14:paraId="1C554394" w14:textId="1F2910D8" w:rsidR="00F80E70" w:rsidRPr="00B56219"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rPr>
            </w:pPr>
            <w:r w:rsidRPr="00B56219">
              <w:rPr>
                <w:rFonts w:cstheme="minorHAnsi"/>
                <w:b/>
                <w:bCs/>
              </w:rPr>
              <w:t>Address:</w:t>
            </w:r>
            <w:r w:rsidRPr="00B56219">
              <w:rPr>
                <w:rFonts w:cstheme="minorHAnsi"/>
              </w:rPr>
              <w:t xml:space="preserve"> GPO Box 594 Canberra, ACT 2601</w:t>
            </w:r>
          </w:p>
          <w:p w14:paraId="03B04C79" w14:textId="77777777" w:rsidR="00F80E70" w:rsidRPr="00B56219"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rPr>
            </w:pPr>
            <w:r w:rsidRPr="00B56219">
              <w:rPr>
                <w:rFonts w:cstheme="minorHAnsi"/>
                <w:b/>
                <w:bCs/>
              </w:rPr>
              <w:t>Email:</w:t>
            </w:r>
            <w:r w:rsidRPr="00B56219">
              <w:rPr>
                <w:rFonts w:cstheme="minorHAnsi"/>
              </w:rPr>
              <w:t xml:space="preserve"> </w:t>
            </w:r>
            <w:r w:rsidRPr="00B56219">
              <w:rPr>
                <w:rFonts w:cstheme="minorHAnsi"/>
                <w:u w:val="single"/>
              </w:rPr>
              <w:t>OFCP@infrastructure.gov.au</w:t>
            </w:r>
            <w:r w:rsidRPr="00B56219">
              <w:rPr>
                <w:rFonts w:cstheme="minorHAnsi"/>
              </w:rPr>
              <w:t xml:space="preserve"> </w:t>
            </w:r>
          </w:p>
          <w:p w14:paraId="47D5DF42" w14:textId="77777777" w:rsidR="00F80E70"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highlight w:val="yellow"/>
              </w:rPr>
            </w:pPr>
          </w:p>
          <w:p w14:paraId="325BB1AD" w14:textId="5580D237" w:rsidR="00F80E70" w:rsidRPr="00B56219"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rPr>
            </w:pPr>
            <w:r w:rsidRPr="00B56219">
              <w:rPr>
                <w:rFonts w:cstheme="minorHAnsi"/>
              </w:rPr>
              <w:t>The Approved Supplier’s Representative’s details are as follows:</w:t>
            </w:r>
          </w:p>
          <w:p w14:paraId="7C894F26" w14:textId="28DDE1A2" w:rsidR="00F80E70" w:rsidRPr="00F80E70"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highlight w:val="yellow"/>
              </w:rPr>
            </w:pPr>
            <w:r w:rsidRPr="00F80E70">
              <w:rPr>
                <w:rFonts w:cstheme="minorHAnsi"/>
                <w:b/>
                <w:bCs/>
                <w:highlight w:val="yellow"/>
              </w:rPr>
              <w:t>Name:</w:t>
            </w:r>
            <w:r>
              <w:rPr>
                <w:rFonts w:cstheme="minorHAnsi"/>
                <w:b/>
                <w:bCs/>
                <w:highlight w:val="yellow"/>
              </w:rPr>
              <w:t xml:space="preserve"> </w:t>
            </w:r>
            <w:r>
              <w:rPr>
                <w:rFonts w:cstheme="minorHAnsi"/>
                <w:highlight w:val="yellow"/>
              </w:rPr>
              <w:t>[Primary contact name]</w:t>
            </w:r>
          </w:p>
          <w:p w14:paraId="19154EE9" w14:textId="3705763C" w:rsidR="00F80E70" w:rsidRPr="00F80E70"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highlight w:val="yellow"/>
              </w:rPr>
            </w:pPr>
            <w:r w:rsidRPr="00F80E70">
              <w:rPr>
                <w:rFonts w:cstheme="minorHAnsi"/>
                <w:b/>
                <w:bCs/>
                <w:highlight w:val="yellow"/>
              </w:rPr>
              <w:t>Address:</w:t>
            </w:r>
            <w:r>
              <w:rPr>
                <w:rFonts w:cstheme="minorHAnsi"/>
                <w:b/>
                <w:bCs/>
                <w:highlight w:val="yellow"/>
              </w:rPr>
              <w:t xml:space="preserve"> </w:t>
            </w:r>
            <w:r>
              <w:rPr>
                <w:rFonts w:cstheme="minorHAnsi"/>
                <w:highlight w:val="yellow"/>
              </w:rPr>
              <w:t>[business address]</w:t>
            </w:r>
          </w:p>
          <w:p w14:paraId="4E36493F" w14:textId="4F975A95" w:rsidR="00F80E70" w:rsidRPr="00F80E70"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highlight w:val="yellow"/>
              </w:rPr>
            </w:pPr>
            <w:r w:rsidRPr="00F80E70">
              <w:rPr>
                <w:rFonts w:cstheme="minorHAnsi"/>
                <w:b/>
                <w:bCs/>
                <w:highlight w:val="yellow"/>
              </w:rPr>
              <w:t>Telephone:</w:t>
            </w:r>
            <w:r>
              <w:rPr>
                <w:rFonts w:cstheme="minorHAnsi"/>
                <w:b/>
                <w:bCs/>
                <w:highlight w:val="yellow"/>
              </w:rPr>
              <w:t xml:space="preserve"> </w:t>
            </w:r>
            <w:r>
              <w:rPr>
                <w:rFonts w:cstheme="minorHAnsi"/>
                <w:highlight w:val="yellow"/>
              </w:rPr>
              <w:t>[Primary contact telephone]</w:t>
            </w:r>
          </w:p>
          <w:p w14:paraId="24C691CB" w14:textId="658D3739" w:rsidR="00F80E70" w:rsidRPr="00F80E70" w:rsidRDefault="00F80E70" w:rsidP="00D3524E">
            <w:pPr>
              <w:cnfStyle w:val="000000000000" w:firstRow="0" w:lastRow="0" w:firstColumn="0" w:lastColumn="0" w:oddVBand="0" w:evenVBand="0" w:oddHBand="0" w:evenHBand="0" w:firstRowFirstColumn="0" w:firstRowLastColumn="0" w:lastRowFirstColumn="0" w:lastRowLastColumn="0"/>
              <w:rPr>
                <w:rFonts w:cstheme="minorHAnsi"/>
                <w:highlight w:val="yellow"/>
              </w:rPr>
            </w:pPr>
            <w:r w:rsidRPr="00F80E70">
              <w:rPr>
                <w:rFonts w:cstheme="minorHAnsi"/>
                <w:b/>
                <w:bCs/>
                <w:highlight w:val="yellow"/>
              </w:rPr>
              <w:t>Email:</w:t>
            </w:r>
            <w:r>
              <w:rPr>
                <w:rFonts w:cstheme="minorHAnsi"/>
                <w:highlight w:val="yellow"/>
              </w:rPr>
              <w:t xml:space="preserve"> [Primary contact email]</w:t>
            </w:r>
          </w:p>
        </w:tc>
      </w:tr>
      <w:tr w:rsidR="00831118" w:rsidRPr="00FC2916" w14:paraId="7BFB4216"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56285766" w14:textId="709CB05F" w:rsidR="00831118" w:rsidRPr="00FC2916" w:rsidRDefault="00831118" w:rsidP="00831118">
            <w:r w:rsidRPr="00FC2916">
              <w:t>Term of this Deed Poll</w:t>
            </w:r>
          </w:p>
        </w:tc>
        <w:tc>
          <w:tcPr>
            <w:tcW w:w="6931" w:type="dxa"/>
          </w:tcPr>
          <w:p w14:paraId="64ADD618" w14:textId="2F0F251C" w:rsidR="00831118" w:rsidRPr="00FC2916" w:rsidRDefault="00831118" w:rsidP="00831118">
            <w:pPr>
              <w:cnfStyle w:val="000000010000" w:firstRow="0" w:lastRow="0" w:firstColumn="0" w:lastColumn="0" w:oddVBand="0" w:evenVBand="0" w:oddHBand="0" w:evenHBand="1" w:firstRowFirstColumn="0" w:firstRowLastColumn="0" w:lastRowFirstColumn="0" w:lastRowLastColumn="0"/>
            </w:pPr>
            <w:r w:rsidRPr="00FC2916">
              <w:t>The duration of the Deed Poll, as specified in clause 2.1 of this Deed Poll.</w:t>
            </w:r>
          </w:p>
        </w:tc>
      </w:tr>
      <w:tr w:rsidR="00831118" w:rsidRPr="00FC2916" w14:paraId="5194F642"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50278149" w14:textId="2E62BAD3" w:rsidR="00831118" w:rsidRPr="00FC2916" w:rsidRDefault="00831118" w:rsidP="00831118">
            <w:r w:rsidRPr="00FC2916">
              <w:t>Work Health and Safety Plan</w:t>
            </w:r>
          </w:p>
        </w:tc>
        <w:tc>
          <w:tcPr>
            <w:tcW w:w="6931" w:type="dxa"/>
          </w:tcPr>
          <w:p w14:paraId="16979DFF" w14:textId="756AB03E" w:rsidR="00831118" w:rsidRPr="00FC2916" w:rsidRDefault="00831118" w:rsidP="00831118">
            <w:pPr>
              <w:cnfStyle w:val="000000000000" w:firstRow="0" w:lastRow="0" w:firstColumn="0" w:lastColumn="0" w:oddVBand="0" w:evenVBand="0" w:oddHBand="0" w:evenHBand="0" w:firstRowFirstColumn="0" w:firstRowLastColumn="0" w:lastRowFirstColumn="0" w:lastRowLastColumn="0"/>
            </w:pPr>
            <w:r w:rsidRPr="00FC2916">
              <w:t>Has the meaning given in clause 5 of this Deed Poll.</w:t>
            </w:r>
          </w:p>
        </w:tc>
      </w:tr>
    </w:tbl>
    <w:p w14:paraId="76C94C42" w14:textId="09A8029A" w:rsidR="00B90981" w:rsidRPr="00FC2916" w:rsidRDefault="00D76057" w:rsidP="00A86BD1">
      <w:pPr>
        <w:pStyle w:val="Heading2"/>
        <w:spacing w:before="240"/>
      </w:pPr>
      <w:r w:rsidRPr="00FC2916">
        <w:t>Executed as a Deed Poll</w:t>
      </w:r>
    </w:p>
    <w:p w14:paraId="38BFCB88" w14:textId="489B8866" w:rsidR="00A7003E" w:rsidRPr="00A7003E" w:rsidRDefault="00D76057" w:rsidP="00360457">
      <w:r w:rsidRPr="00FC2916">
        <w:rPr>
          <w:color w:val="auto"/>
        </w:rPr>
        <w:t xml:space="preserve">Executed by the Approved Supplier in accordance with </w:t>
      </w:r>
      <w:r w:rsidR="003A173B">
        <w:rPr>
          <w:color w:val="auto"/>
        </w:rPr>
        <w:t>s</w:t>
      </w:r>
      <w:r w:rsidRPr="00FC2916">
        <w:rPr>
          <w:color w:val="auto"/>
        </w:rPr>
        <w:t xml:space="preserve">ection 127 of the </w:t>
      </w:r>
      <w:r w:rsidRPr="00FC2916">
        <w:rPr>
          <w:i/>
          <w:iCs/>
          <w:color w:val="auto"/>
        </w:rPr>
        <w:t>Corporations Act 2001 (</w:t>
      </w:r>
      <w:proofErr w:type="spellStart"/>
      <w:r w:rsidRPr="00FC2916">
        <w:rPr>
          <w:i/>
          <w:iCs/>
          <w:color w:val="auto"/>
        </w:rPr>
        <w:t>Cth</w:t>
      </w:r>
      <w:proofErr w:type="spellEnd"/>
      <w:r w:rsidRPr="00FC2916">
        <w:rPr>
          <w:i/>
          <w:iCs/>
          <w:color w:val="auto"/>
        </w:rPr>
        <w:t xml:space="preserve">) </w:t>
      </w:r>
      <w:r w:rsidRPr="003A173B">
        <w:rPr>
          <w:color w:val="auto"/>
        </w:rPr>
        <w:t>by:</w:t>
      </w:r>
    </w:p>
    <w:tbl>
      <w:tblPr>
        <w:tblpPr w:leftFromText="180" w:rightFromText="180" w:vertAnchor="text" w:tblpY="1"/>
        <w:tblOverlap w:val="never"/>
        <w:tblW w:w="1016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281"/>
        <w:gridCol w:w="4884"/>
      </w:tblGrid>
      <w:tr w:rsidR="00A7003E" w:rsidRPr="00A7003E" w14:paraId="687059AE" w14:textId="77777777" w:rsidTr="00360457">
        <w:trPr>
          <w:trHeight w:val="1290"/>
        </w:trPr>
        <w:tc>
          <w:tcPr>
            <w:tcW w:w="5281" w:type="dxa"/>
            <w:tcBorders>
              <w:top w:val="single" w:sz="4" w:space="0" w:color="auto"/>
              <w:left w:val="single" w:sz="4" w:space="0" w:color="auto"/>
              <w:bottom w:val="single" w:sz="4" w:space="0" w:color="auto"/>
              <w:right w:val="single" w:sz="4" w:space="0" w:color="auto"/>
            </w:tcBorders>
            <w:hideMark/>
          </w:tcPr>
          <w:p w14:paraId="03CD866C" w14:textId="3CFA4A07" w:rsidR="00AF7E16" w:rsidRDefault="00D76057" w:rsidP="00AF7E16">
            <w:pPr>
              <w:pStyle w:val="ListNumbered1"/>
              <w:numPr>
                <w:ilvl w:val="0"/>
                <w:numId w:val="0"/>
              </w:numPr>
              <w:ind w:left="284" w:hanging="284"/>
              <w:rPr>
                <w:lang w:val="en-AU"/>
              </w:rPr>
            </w:pPr>
            <w:r>
              <w:rPr>
                <w:lang w:val="en-AU"/>
              </w:rPr>
              <w:t>Director’s N</w:t>
            </w:r>
            <w:r w:rsidR="00A7003E" w:rsidRPr="00A7003E">
              <w:rPr>
                <w:lang w:val="en-AU"/>
              </w:rPr>
              <w:t>ame:</w:t>
            </w:r>
            <w:r w:rsidR="00AF7E16">
              <w:rPr>
                <w:lang w:val="en-AU"/>
              </w:rPr>
              <w:t xml:space="preserve"> </w:t>
            </w:r>
            <w:r w:rsidR="00A7003E" w:rsidRPr="00A7003E">
              <w:rPr>
                <w:lang w:val="en-AU"/>
              </w:rPr>
              <w:t>(print)</w:t>
            </w:r>
          </w:p>
          <w:p w14:paraId="7F31B5DD" w14:textId="77777777" w:rsidR="00AF7E16" w:rsidRDefault="00AF7E16" w:rsidP="00CE6BCE">
            <w:pPr>
              <w:pStyle w:val="ListNumbered1"/>
              <w:numPr>
                <w:ilvl w:val="0"/>
                <w:numId w:val="0"/>
              </w:numPr>
              <w:rPr>
                <w:lang w:val="en-AU"/>
              </w:rPr>
            </w:pPr>
          </w:p>
          <w:p w14:paraId="7A6AAF1B" w14:textId="05FABD02" w:rsidR="00A7003E" w:rsidRPr="00A7003E" w:rsidRDefault="00A7003E" w:rsidP="00DF655C">
            <w:pPr>
              <w:pStyle w:val="ListNumbered1"/>
              <w:numPr>
                <w:ilvl w:val="0"/>
                <w:numId w:val="0"/>
              </w:numPr>
              <w:ind w:left="284" w:hanging="284"/>
              <w:rPr>
                <w:lang w:val="en-AU"/>
              </w:rPr>
            </w:pPr>
            <w:r w:rsidRPr="00A7003E">
              <w:rPr>
                <w:lang w:val="en-AU"/>
              </w:rPr>
              <w:t>Signature and date:</w:t>
            </w:r>
          </w:p>
        </w:tc>
        <w:tc>
          <w:tcPr>
            <w:tcW w:w="4884" w:type="dxa"/>
            <w:tcBorders>
              <w:top w:val="single" w:sz="4" w:space="0" w:color="auto"/>
              <w:left w:val="single" w:sz="4" w:space="0" w:color="auto"/>
              <w:bottom w:val="single" w:sz="4" w:space="0" w:color="auto"/>
              <w:right w:val="single" w:sz="4" w:space="0" w:color="auto"/>
            </w:tcBorders>
            <w:hideMark/>
          </w:tcPr>
          <w:p w14:paraId="69CC94AB" w14:textId="7B6D3496" w:rsidR="00A7003E" w:rsidRPr="00A7003E" w:rsidRDefault="00A7003E" w:rsidP="00CE6BCE">
            <w:pPr>
              <w:pStyle w:val="ListNumbered1"/>
              <w:numPr>
                <w:ilvl w:val="0"/>
                <w:numId w:val="0"/>
              </w:numPr>
              <w:rPr>
                <w:u w:val="dotted"/>
                <w:lang w:val="en-AU"/>
              </w:rPr>
            </w:pPr>
            <w:r w:rsidRPr="00A7003E">
              <w:rPr>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br/>
            </w:r>
            <w:r w:rsidRPr="00A7003E">
              <w:rPr>
                <w:u w:val="dotted"/>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p>
        </w:tc>
      </w:tr>
      <w:tr w:rsidR="00D76057" w:rsidRPr="00A7003E" w14:paraId="4B44C6E3" w14:textId="77777777" w:rsidTr="00360457">
        <w:trPr>
          <w:trHeight w:val="1290"/>
        </w:trPr>
        <w:tc>
          <w:tcPr>
            <w:tcW w:w="5281" w:type="dxa"/>
            <w:tcBorders>
              <w:top w:val="single" w:sz="4" w:space="0" w:color="auto"/>
              <w:left w:val="single" w:sz="4" w:space="0" w:color="auto"/>
              <w:bottom w:val="single" w:sz="4" w:space="0" w:color="auto"/>
              <w:right w:val="single" w:sz="4" w:space="0" w:color="auto"/>
            </w:tcBorders>
          </w:tcPr>
          <w:p w14:paraId="2E02A554" w14:textId="77777777" w:rsidR="00D76057" w:rsidRDefault="00D76057" w:rsidP="00D76057">
            <w:pPr>
              <w:pStyle w:val="ListNumbered1"/>
              <w:numPr>
                <w:ilvl w:val="0"/>
                <w:numId w:val="0"/>
              </w:numPr>
              <w:ind w:left="284" w:hanging="284"/>
              <w:rPr>
                <w:color w:val="auto"/>
              </w:rPr>
            </w:pPr>
            <w:r w:rsidRPr="00522317">
              <w:rPr>
                <w:color w:val="auto"/>
              </w:rPr>
              <w:t>Director/Company Secretary Name: (print)</w:t>
            </w:r>
          </w:p>
          <w:p w14:paraId="699D4910" w14:textId="77777777" w:rsidR="00D76057" w:rsidRDefault="00D76057" w:rsidP="00D76057">
            <w:pPr>
              <w:pStyle w:val="ListNumbered1"/>
              <w:numPr>
                <w:ilvl w:val="0"/>
                <w:numId w:val="0"/>
              </w:numPr>
              <w:ind w:left="284" w:hanging="284"/>
              <w:rPr>
                <w:color w:val="auto"/>
              </w:rPr>
            </w:pPr>
          </w:p>
          <w:p w14:paraId="52C4AA40" w14:textId="5208E2FF" w:rsidR="00D76057" w:rsidDel="00D76057" w:rsidRDefault="00D76057" w:rsidP="00D76057">
            <w:pPr>
              <w:pStyle w:val="ListNumbered1"/>
              <w:numPr>
                <w:ilvl w:val="0"/>
                <w:numId w:val="0"/>
              </w:numPr>
              <w:ind w:left="284" w:hanging="284"/>
              <w:rPr>
                <w:lang w:val="en-AU"/>
              </w:rPr>
            </w:pPr>
            <w:r w:rsidRPr="00522317">
              <w:rPr>
                <w:color w:val="auto"/>
              </w:rPr>
              <w:t>Signature and date:</w:t>
            </w:r>
          </w:p>
        </w:tc>
        <w:tc>
          <w:tcPr>
            <w:tcW w:w="4884" w:type="dxa"/>
            <w:tcBorders>
              <w:top w:val="single" w:sz="4" w:space="0" w:color="auto"/>
              <w:left w:val="single" w:sz="4" w:space="0" w:color="auto"/>
              <w:bottom w:val="single" w:sz="4" w:space="0" w:color="auto"/>
              <w:right w:val="single" w:sz="4" w:space="0" w:color="auto"/>
            </w:tcBorders>
          </w:tcPr>
          <w:p w14:paraId="5DC4357C" w14:textId="0B596827" w:rsidR="00D76057" w:rsidRPr="00A7003E" w:rsidRDefault="00D76057" w:rsidP="00CE6BCE">
            <w:pPr>
              <w:pStyle w:val="ListNumbered1"/>
              <w:numPr>
                <w:ilvl w:val="0"/>
                <w:numId w:val="0"/>
              </w:numPr>
              <w:rPr>
                <w:lang w:val="en-AU"/>
              </w:rPr>
            </w:pPr>
            <w:r w:rsidRPr="00A7003E">
              <w:rPr>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br/>
            </w:r>
            <w:r w:rsidRPr="00A7003E">
              <w:rPr>
                <w:u w:val="dotted"/>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p>
        </w:tc>
      </w:tr>
      <w:bookmarkEnd w:id="3"/>
    </w:tbl>
    <w:p w14:paraId="1F18AFF1" w14:textId="6512BAF9" w:rsidR="005C32CD" w:rsidRPr="00CE6BCE" w:rsidRDefault="005C32CD" w:rsidP="00CB0F00">
      <w:pPr>
        <w:rPr>
          <w:highlight w:val="yellow"/>
        </w:rPr>
      </w:pPr>
    </w:p>
    <w:sectPr w:rsidR="005C32CD" w:rsidRPr="00CE6BCE" w:rsidSect="00CE6BCE">
      <w:headerReference w:type="even" r:id="rId19"/>
      <w:headerReference w:type="default" r:id="rId20"/>
      <w:footerReference w:type="default" r:id="rId21"/>
      <w:headerReference w:type="first" r:id="rId22"/>
      <w:type w:val="continuous"/>
      <w:pgSz w:w="11906" w:h="16838"/>
      <w:pgMar w:top="851" w:right="1021" w:bottom="709" w:left="1021" w:header="340" w:footer="5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7BCC1B" w14:textId="77777777" w:rsidR="00574517" w:rsidRDefault="00574517" w:rsidP="00E51B13">
      <w:pPr>
        <w:spacing w:after="0"/>
      </w:pPr>
      <w:r>
        <w:separator/>
      </w:r>
    </w:p>
  </w:endnote>
  <w:endnote w:type="continuationSeparator" w:id="0">
    <w:p w14:paraId="0957A97A" w14:textId="77777777" w:rsidR="00574517" w:rsidRDefault="00574517" w:rsidP="00E51B13">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Times New Roman (Body CS)">
    <w:altName w:val="Times New Roman"/>
    <w:charset w:val="00"/>
    <w:family w:val="roman"/>
    <w:pitch w:val="default"/>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B3D772" w14:textId="77777777" w:rsidR="008852F2" w:rsidRDefault="00487E3B">
    <w:pPr>
      <w:pStyle w:val="Footer"/>
    </w:pPr>
    <w:r>
      <w:rPr>
        <w:noProof/>
      </w:rPr>
      <mc:AlternateContent>
        <mc:Choice Requires="wps">
          <w:drawing>
            <wp:anchor distT="0" distB="0" distL="0" distR="0" simplePos="0" relativeHeight="251658245" behindDoc="0" locked="0" layoutInCell="1" allowOverlap="1" wp14:anchorId="1A6ED643" wp14:editId="291E8DBA">
              <wp:simplePos x="635" y="635"/>
              <wp:positionH relativeFrom="page">
                <wp:align>center</wp:align>
              </wp:positionH>
              <wp:positionV relativeFrom="page">
                <wp:align>bottom</wp:align>
              </wp:positionV>
              <wp:extent cx="643255" cy="509270"/>
              <wp:effectExtent l="0" t="0" r="4445" b="0"/>
              <wp:wrapNone/>
              <wp:docPr id="710967850" name="Text Box 1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51E5DCA3"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6ED643" id="_x0000_t202" coordsize="21600,21600" o:spt="202" path="m,l,21600r21600,l21600,xe">
              <v:stroke joinstyle="miter"/>
              <v:path gradientshapeok="t" o:connecttype="rect"/>
            </v:shapetype>
            <v:shape id="Text Box 14" o:spid="_x0000_s1028" type="#_x0000_t202" alt="OFFICIAL" style="position:absolute;margin-left:0;margin-top:0;width:50.65pt;height:40.1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FBlODwIAABwEAAAOAAAAZHJzL2Uyb0RvYy54bWysU01v2zAMvQ/YfxB0X+xkS9cacYqsRYYB&#10;QVsgHXpWZDk2IIkCpcTOfv0oJU62bqeiF5kmKX689zS77Y1me4W+BVvy8SjnTFkJVWu3Jf/5vPx0&#10;zZkPwlZCg1UlPyjPb+cfP8w6V6gJNKArhYyKWF90ruRNCK7IMi8bZYQfgVOWgjWgEYF+cZtVKDqq&#10;bnQ2yfOrrAOsHIJU3pP3/hjk81S/rpUMj3XtVWC65DRbSCemcxPPbD4TxRaFa1p5GkO8YQojWktN&#10;z6XuRRBsh+0/pUwrETzUYSTBZFDXrVRpB9pmnL/aZt0Ip9IuBI53Z5j8+5WVD/u1e0IW+m/QE4ER&#10;kM75wpMz7tPXaOKXJmUUJwgPZ9hUH5gk59WXz5PplDNJoWl+M/maYM0ulx368F2BYdEoORIrCSyx&#10;X/lADSl1SIm9LCxbrRMz2v7loMToyS4TRiv0m561Vcknw/QbqA60FMKRb+/ksqXWK+HDk0AimPYg&#10;0YZHOmoNXcnhZHHWAP76nz/mE+4U5awjwZTckqI50z8s8RG1NRg4GJtkjG/yaU5xuzN3QDIc04tw&#10;MpnkxaAHs0YwLyTnRWxEIWEltSv5ZjDvwlG59BykWixSEsnIibCyaydj6QhXxPK5fxHoToAHYuoB&#10;BjWJ4hXux9x407vFLhD6iZQI7RHIE+IkwcTV6blEjf/5n7Iuj3r+GwAA//8DAFBLAwQUAAYACAAA&#10;ACEAtv/h8NoAAAAEAQAADwAAAGRycy9kb3ducmV2LnhtbEyPwWrDMBBE74X+g9hCb40Um5bgWg4h&#10;0FNKIUkvvSnSxnZjrYy1Tpy/r9JLe1kYZph5Wy4n34kzDrENpGE+UyCQbHAt1Ro+929PCxCRDTnT&#10;BUINV4ywrO7vSlO4cKEtnndci1RCsTAaGua+kDLaBr2Js9AjJe8YBm84yaGWbjCXVO47mSn1Ir1p&#10;KS00psd1g/a0G72G5y2/jx+0z7+m7Pq96dc2P26s1o8P0+oVBOPEf2G44Sd0qBLTIYzkoug0pEf4&#10;9948Nc9BHDQsVAayKuV/+OoHAAD//wMAUEsBAi0AFAAGAAgAAAAhALaDOJL+AAAA4QEAABMAAAAA&#10;AAAAAAAAAAAAAAAAAFtDb250ZW50X1R5cGVzXS54bWxQSwECLQAUAAYACAAAACEAOP0h/9YAAACU&#10;AQAACwAAAAAAAAAAAAAAAAAvAQAAX3JlbHMvLnJlbHNQSwECLQAUAAYACAAAACEA9RQZTg8CAAAc&#10;BAAADgAAAAAAAAAAAAAAAAAuAgAAZHJzL2Uyb0RvYy54bWxQSwECLQAUAAYACAAAACEAtv/h8NoA&#10;AAAEAQAADwAAAAAAAAAAAAAAAABpBAAAZHJzL2Rvd25yZXYueG1sUEsFBgAAAAAEAAQA8wAAAHAF&#10;AAAAAA==&#10;" filled="f" stroked="f">
              <v:textbox style="mso-fit-shape-to-text:t" inset="0,0,0,15pt">
                <w:txbxContent>
                  <w:p w14:paraId="51E5DCA3"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85983242"/>
      <w:docPartObj>
        <w:docPartGallery w:val="Page Numbers (Bottom of Page)"/>
        <w:docPartUnique/>
      </w:docPartObj>
    </w:sdtPr>
    <w:sdtEndPr/>
    <w:sdtContent>
      <w:sdt>
        <w:sdtPr>
          <w:id w:val="-1769616900"/>
          <w:docPartObj>
            <w:docPartGallery w:val="Page Numbers (Top of Page)"/>
            <w:docPartUnique/>
          </w:docPartObj>
        </w:sdtPr>
        <w:sdtEndPr/>
        <w:sdtContent>
          <w:p w14:paraId="10B4707F" w14:textId="0949B418" w:rsidR="008738E8" w:rsidRDefault="008738E8">
            <w:pPr>
              <w:pStyle w:val="Footer"/>
              <w:jc w:val="right"/>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73A00449" w14:textId="397676B3" w:rsidR="009D7101" w:rsidRPr="008738E8" w:rsidRDefault="009D7101" w:rsidP="008738E8">
    <w:pPr>
      <w:pStyle w:val="Footer"/>
      <w:rPr>
        <w:rFonts w:ascii="Calibri" w:hAnsi="Calibri"/>
        <w:b/>
        <w:caps/>
        <w:color w:val="C00000"/>
        <w:sz w:val="22"/>
        <w:szCs w:val="28"/>
        <w:shd w:val="clear" w:color="auto" w:fill="FFFFFF" w:themeFill="background1"/>
        <w:lang w:eastAsia="en-AU"/>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26CD64" w14:textId="02E8EBD0" w:rsidR="00D4799B" w:rsidRPr="00CD170B" w:rsidRDefault="00CD170B" w:rsidP="00CD170B">
    <w:pPr>
      <w:pStyle w:val="Footer"/>
      <w:tabs>
        <w:tab w:val="clear" w:pos="4513"/>
        <w:tab w:val="clear" w:pos="9026"/>
        <w:tab w:val="right" w:pos="9781"/>
      </w:tabs>
      <w:rPr>
        <w:rFonts w:ascii="Aptos" w:hAnsi="Aptos"/>
        <w:szCs w:val="18"/>
        <w:lang w:val="en-US"/>
      </w:rPr>
    </w:pPr>
    <w:r w:rsidRPr="00B56219">
      <w:rPr>
        <w:rFonts w:ascii="Aptos" w:hAnsi="Aptos"/>
        <w:szCs w:val="18"/>
        <w:lang w:val="en-US"/>
      </w:rPr>
      <w:t xml:space="preserve">Version </w:t>
    </w:r>
    <w:r w:rsidR="00A97B4C">
      <w:rPr>
        <w:rFonts w:ascii="Aptos" w:hAnsi="Aptos"/>
        <w:szCs w:val="18"/>
        <w:lang w:val="en-US"/>
      </w:rPr>
      <w:t>5</w:t>
    </w:r>
    <w:r w:rsidRPr="00B56219">
      <w:rPr>
        <w:rFonts w:ascii="Aptos" w:hAnsi="Aptos"/>
        <w:szCs w:val="18"/>
        <w:lang w:val="en-US"/>
      </w:rPr>
      <w:t xml:space="preserve">.0 | </w:t>
    </w:r>
    <w:r w:rsidR="00A97B4C">
      <w:rPr>
        <w:rFonts w:ascii="Aptos" w:hAnsi="Aptos"/>
        <w:szCs w:val="18"/>
        <w:lang w:val="en-US"/>
      </w:rPr>
      <w:t>September</w:t>
    </w:r>
    <w:r w:rsidR="002D6E9E" w:rsidRPr="00B56219">
      <w:rPr>
        <w:rFonts w:ascii="Aptos" w:hAnsi="Aptos"/>
        <w:szCs w:val="18"/>
        <w:lang w:val="en-US"/>
      </w:rPr>
      <w:t xml:space="preserve"> </w:t>
    </w:r>
    <w:r w:rsidRPr="00B56219">
      <w:rPr>
        <w:rFonts w:ascii="Aptos" w:hAnsi="Aptos"/>
        <w:szCs w:val="18"/>
        <w:lang w:val="en-US"/>
      </w:rPr>
      <w:t>2026</w:t>
    </w:r>
    <w:r w:rsidR="00487E3B">
      <w:rPr>
        <w:noProof/>
      </w:rPr>
      <mc:AlternateContent>
        <mc:Choice Requires="wps">
          <w:drawing>
            <wp:anchor distT="0" distB="0" distL="0" distR="0" simplePos="0" relativeHeight="251658244" behindDoc="0" locked="0" layoutInCell="1" allowOverlap="1" wp14:anchorId="22088822" wp14:editId="3C5B5492">
              <wp:simplePos x="635" y="635"/>
              <wp:positionH relativeFrom="page">
                <wp:align>center</wp:align>
              </wp:positionH>
              <wp:positionV relativeFrom="page">
                <wp:align>bottom</wp:align>
              </wp:positionV>
              <wp:extent cx="643255" cy="509270"/>
              <wp:effectExtent l="0" t="0" r="4445" b="0"/>
              <wp:wrapNone/>
              <wp:docPr id="1628810714" name="Text Box 1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044D4C4E"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2088822" id="_x0000_t202" coordsize="21600,21600" o:spt="202" path="m,l,21600r21600,l21600,xe">
              <v:stroke joinstyle="miter"/>
              <v:path gradientshapeok="t" o:connecttype="rect"/>
            </v:shapetype>
            <v:shape id="Text Box 13" o:spid="_x0000_s1029" type="#_x0000_t202" alt="OFFICIAL" style="position:absolute;margin-left:0;margin-top:0;width:50.65pt;height:40.1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q6tzEAIAABwEAAAOAAAAZHJzL2Uyb0RvYy54bWysU01v2zAMvQ/YfxB0X+ykS7cacYqsRYYB&#10;QVsgHXpWZDk2IIkCpcTOfv0oJU62rqdiF5kmKX689zS77Y1me4W+BVvy8SjnTFkJVWu3Jf/5vPz0&#10;lTMfhK2EBqtKflCe384/fph1rlATaEBXChkVsb7oXMmbEFyRZV42ygg/AqcsBWtAIwL94jarUHRU&#10;3ehskufXWQdYOQSpvCfv/THI56l+XSsZHuvaq8B0yWm2kE5M5yae2Xwmii0K17TyNIZ4xxRGtJaa&#10;nkvdiyDYDtt/SplWIniow0iCyaCuW6nSDrTNOH+1zboRTqVdCBzvzjD5/1dWPuzX7glZ6L9BTwRG&#10;QDrnC0/OuE9fo4lfmpRRnCA8nGFTfWCSnNefrybTKWeSQtP8ZvIlwZpdLjv04bsCw6JRciRWElhi&#10;v/KBGlLqkBJ7WVi2WidmtP3LQYnRk10mjFboNz1rq5JfDdNvoDrQUghHvr2Ty5Zar4QPTwKJYNqD&#10;RBse6ag1dCWHk8VZA/jrLX/MJ9wpyllHgim5JUVzpn9Y4iNqazBwMDbJGN/k05zidmfugGQ4phfh&#10;ZDLJi0EPZo1gXkjOi9iIQsJKalfyzWDehaNy6TlItVikJJKRE2Fl107G0hGuiOVz/yLQnQAPxNQD&#10;DGoSxSvcj7nxpneLXSD0EykR2iOQJ8RJgomr03OJGv/zP2VdHvX8NwAAAP//AwBQSwMEFAAGAAgA&#10;AAAhALb/4fDaAAAABAEAAA8AAABkcnMvZG93bnJldi54bWxMj8FqwzAQRO+F/oPYQm+NFJuW4FoO&#10;IdBTSiFJL70p0sZ2Y62MtU6cv6/SS3tZGGaYeVsuJ9+JMw6xDaRhPlMgkGxwLdUaPvdvTwsQkQ05&#10;0wVCDVeMsKzu70pTuHChLZ53XItUQrEwGhrmvpAy2ga9ibPQIyXvGAZvOMmhlm4wl1TuO5kp9SK9&#10;aSktNKbHdYP2tBu9huctv48ftM+/puz6venXNj9urNaPD9PqFQTjxH9huOEndKgS0yGM5KLoNKRH&#10;+PfePDXPQRw0LFQGsirlf/jqBwAA//8DAFBLAQItABQABgAIAAAAIQC2gziS/gAAAOEBAAATAAAA&#10;AAAAAAAAAAAAAAAAAABbQ29udGVudF9UeXBlc10ueG1sUEsBAi0AFAAGAAgAAAAhADj9If/WAAAA&#10;lAEAAAsAAAAAAAAAAAAAAAAALwEAAF9yZWxzLy5yZWxzUEsBAi0AFAAGAAgAAAAhAJirq3MQAgAA&#10;HAQAAA4AAAAAAAAAAAAAAAAALgIAAGRycy9lMm9Eb2MueG1sUEsBAi0AFAAGAAgAAAAhALb/4fDa&#10;AAAABAEAAA8AAAAAAAAAAAAAAAAAagQAAGRycy9kb3ducmV2LnhtbFBLBQYAAAAABAAEAPMAAABx&#10;BQAAAAA=&#10;" filled="f" stroked="f">
              <v:textbox style="mso-fit-shape-to-text:t" inset="0,0,0,15pt">
                <w:txbxContent>
                  <w:p w14:paraId="044D4C4E"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p w14:paraId="51B0F126" w14:textId="77777777" w:rsidR="008738E8" w:rsidRPr="00B8500B" w:rsidRDefault="008738E8" w:rsidP="006B1647">
    <w:pPr>
      <w:framePr w:w="11907" w:h="284" w:hSpace="181" w:wrap="around" w:vAnchor="page" w:hAnchor="page" w:yAlign="bottom"/>
      <w:spacing w:after="0"/>
      <w:rPr>
        <w:rFonts w:ascii="Aptos" w:hAnsi="Aptos"/>
      </w:rPr>
    </w:pPr>
    <w:r w:rsidRPr="00B8500B">
      <w:rPr>
        <w:rFonts w:ascii="Aptos" w:hAnsi="Aptos"/>
        <w:noProof/>
      </w:rPr>
      <w:drawing>
        <wp:inline distT="0" distB="0" distL="0" distR="0" wp14:anchorId="1F179477" wp14:editId="66A76967">
          <wp:extent cx="7562850" cy="179922"/>
          <wp:effectExtent l="0" t="0" r="0" b="0"/>
          <wp:docPr id="728471762"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0C202862" w14:textId="2B3CD870" w:rsidR="008738E8" w:rsidRPr="00B8500B" w:rsidRDefault="008738E8" w:rsidP="006A4C3C">
    <w:pPr>
      <w:pStyle w:val="Footer"/>
      <w:tabs>
        <w:tab w:val="clear" w:pos="4513"/>
        <w:tab w:val="clear" w:pos="9026"/>
        <w:tab w:val="right" w:pos="9781"/>
      </w:tabs>
      <w:jc w:val="right"/>
      <w:rPr>
        <w:rFonts w:ascii="Aptos" w:hAnsi="Aptos"/>
      </w:rPr>
    </w:pPr>
    <w:r w:rsidRPr="00B8500B">
      <w:rPr>
        <w:rFonts w:ascii="Aptos" w:hAnsi="Aptos"/>
        <w:szCs w:val="18"/>
        <w:lang w:val="en-US"/>
      </w:rPr>
      <w:t xml:space="preserve">Page </w:t>
    </w:r>
    <w:r w:rsidRPr="00B8500B">
      <w:rPr>
        <w:rFonts w:ascii="Aptos" w:hAnsi="Aptos"/>
        <w:szCs w:val="18"/>
        <w:lang w:val="en-US"/>
      </w:rPr>
      <w:fldChar w:fldCharType="begin"/>
    </w:r>
    <w:r w:rsidRPr="00B8500B">
      <w:rPr>
        <w:rFonts w:ascii="Aptos" w:hAnsi="Aptos"/>
        <w:szCs w:val="18"/>
        <w:lang w:val="en-US"/>
      </w:rPr>
      <w:instrText xml:space="preserve"> PAGE   \* MERGEFORMAT </w:instrText>
    </w:r>
    <w:r w:rsidRPr="00B8500B">
      <w:rPr>
        <w:rFonts w:ascii="Aptos" w:hAnsi="Aptos"/>
        <w:szCs w:val="18"/>
        <w:lang w:val="en-US"/>
      </w:rPr>
      <w:fldChar w:fldCharType="separate"/>
    </w:r>
    <w:r w:rsidRPr="00B8500B">
      <w:rPr>
        <w:rFonts w:ascii="Aptos" w:hAnsi="Aptos"/>
        <w:szCs w:val="18"/>
        <w:lang w:val="en-US"/>
      </w:rPr>
      <w:t>1</w:t>
    </w:r>
    <w:r w:rsidRPr="00B8500B">
      <w:rPr>
        <w:rFonts w:ascii="Aptos" w:hAnsi="Aptos"/>
        <w:noProof/>
        <w:szCs w:val="18"/>
        <w:lang w:val="en-US"/>
      </w:rPr>
      <w:fldChar w:fldCharType="end"/>
    </w:r>
    <w:r w:rsidRPr="00B8500B">
      <w:rPr>
        <w:rFonts w:ascii="Aptos" w:hAnsi="Aptos"/>
        <w:noProof/>
        <w:szCs w:val="18"/>
        <w:lang w:val="en-US"/>
      </w:rPr>
      <w:t xml:space="preserve"> of </w:t>
    </w:r>
    <w:r w:rsidRPr="00B8500B">
      <w:rPr>
        <w:rFonts w:ascii="Aptos" w:hAnsi="Aptos"/>
        <w:noProof/>
        <w:szCs w:val="18"/>
        <w:lang w:val="en-US"/>
      </w:rPr>
      <w:fldChar w:fldCharType="begin"/>
    </w:r>
    <w:r w:rsidRPr="00B8500B">
      <w:rPr>
        <w:rFonts w:ascii="Aptos" w:hAnsi="Aptos"/>
        <w:noProof/>
        <w:szCs w:val="18"/>
        <w:lang w:val="en-US"/>
      </w:rPr>
      <w:instrText xml:space="preserve"> NUMPAGES   \* MERGEFORMAT </w:instrText>
    </w:r>
    <w:r w:rsidRPr="00B8500B">
      <w:rPr>
        <w:rFonts w:ascii="Aptos" w:hAnsi="Aptos"/>
        <w:noProof/>
        <w:szCs w:val="18"/>
        <w:lang w:val="en-US"/>
      </w:rPr>
      <w:fldChar w:fldCharType="separate"/>
    </w:r>
    <w:r w:rsidRPr="00B8500B">
      <w:rPr>
        <w:rFonts w:ascii="Aptos" w:hAnsi="Aptos"/>
        <w:noProof/>
        <w:szCs w:val="18"/>
        <w:lang w:val="en-US"/>
      </w:rPr>
      <w:t>4</w:t>
    </w:r>
    <w:r w:rsidRPr="00B8500B">
      <w:rPr>
        <w:rFonts w:ascii="Aptos" w:hAnsi="Aptos"/>
        <w:noProof/>
        <w:szCs w:val="18"/>
        <w:lang w:val="en-US"/>
      </w:rPr>
      <w:fldChar w:fldCharType="end"/>
    </w:r>
  </w:p>
  <w:p w14:paraId="51C6FF17" w14:textId="352E9C06" w:rsidR="00D4799B" w:rsidRDefault="00D4799B" w:rsidP="00D4799B">
    <w:pPr>
      <w:pStyle w:val="Footer"/>
      <w:tabs>
        <w:tab w:val="clear" w:pos="4513"/>
        <w:tab w:val="right" w:pos="7088"/>
      </w:tabs>
      <w:ind w:left="284"/>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280792" w14:textId="77777777" w:rsidR="006A4C3C" w:rsidRPr="00B8500B" w:rsidRDefault="006A4C3C" w:rsidP="006B1647">
    <w:pPr>
      <w:framePr w:w="11907" w:h="284" w:hSpace="181" w:wrap="around" w:vAnchor="page" w:hAnchor="page" w:yAlign="bottom"/>
      <w:spacing w:after="0"/>
      <w:rPr>
        <w:rFonts w:ascii="Aptos" w:hAnsi="Aptos"/>
      </w:rPr>
    </w:pPr>
    <w:r w:rsidRPr="00B8500B">
      <w:rPr>
        <w:rFonts w:ascii="Aptos" w:hAnsi="Aptos"/>
        <w:noProof/>
      </w:rPr>
      <w:drawing>
        <wp:inline distT="0" distB="0" distL="0" distR="0" wp14:anchorId="7045D215" wp14:editId="419960FF">
          <wp:extent cx="7562850" cy="179922"/>
          <wp:effectExtent l="0" t="0" r="0" b="0"/>
          <wp:docPr id="1260814251"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7F074A7A" w14:textId="41162479" w:rsidR="00B56219" w:rsidRPr="00B56219" w:rsidRDefault="00B56219" w:rsidP="00B56219">
    <w:pPr>
      <w:pStyle w:val="Footer"/>
      <w:tabs>
        <w:tab w:val="clear" w:pos="4513"/>
        <w:tab w:val="clear" w:pos="9026"/>
        <w:tab w:val="right" w:pos="9781"/>
      </w:tabs>
      <w:rPr>
        <w:rFonts w:ascii="Aptos" w:hAnsi="Aptos"/>
        <w:szCs w:val="18"/>
        <w:lang w:val="en-US"/>
      </w:rPr>
    </w:pPr>
    <w:r w:rsidRPr="00B56219">
      <w:rPr>
        <w:rFonts w:ascii="Aptos" w:hAnsi="Aptos"/>
        <w:szCs w:val="18"/>
        <w:lang w:val="en-US"/>
      </w:rPr>
      <w:t xml:space="preserve">Version </w:t>
    </w:r>
    <w:r w:rsidR="00A97B4C">
      <w:rPr>
        <w:rFonts w:ascii="Aptos" w:hAnsi="Aptos"/>
        <w:szCs w:val="18"/>
        <w:lang w:val="en-US"/>
      </w:rPr>
      <w:t>5</w:t>
    </w:r>
    <w:r w:rsidRPr="00B56219">
      <w:rPr>
        <w:rFonts w:ascii="Aptos" w:hAnsi="Aptos"/>
        <w:szCs w:val="18"/>
        <w:lang w:val="en-US"/>
      </w:rPr>
      <w:t xml:space="preserve">.0 | </w:t>
    </w:r>
    <w:r w:rsidR="00A97B4C">
      <w:rPr>
        <w:rFonts w:ascii="Aptos" w:hAnsi="Aptos"/>
        <w:szCs w:val="18"/>
        <w:lang w:val="en-US"/>
      </w:rPr>
      <w:t>September</w:t>
    </w:r>
    <w:r w:rsidR="002D6E9E" w:rsidRPr="00B56219">
      <w:rPr>
        <w:rFonts w:ascii="Aptos" w:hAnsi="Aptos"/>
        <w:szCs w:val="18"/>
        <w:lang w:val="en-US"/>
      </w:rPr>
      <w:t xml:space="preserve"> </w:t>
    </w:r>
    <w:r w:rsidRPr="00B56219">
      <w:rPr>
        <w:rFonts w:ascii="Aptos" w:hAnsi="Aptos"/>
        <w:szCs w:val="18"/>
        <w:lang w:val="en-US"/>
      </w:rPr>
      <w:t>2026</w:t>
    </w:r>
  </w:p>
  <w:p w14:paraId="3BB72E34" w14:textId="4818EB4A" w:rsidR="006A4C3C" w:rsidRPr="00B8500B" w:rsidRDefault="006A4C3C" w:rsidP="006A4C3C">
    <w:pPr>
      <w:pStyle w:val="Footer"/>
      <w:tabs>
        <w:tab w:val="clear" w:pos="4513"/>
        <w:tab w:val="clear" w:pos="9026"/>
        <w:tab w:val="right" w:pos="9781"/>
      </w:tabs>
      <w:jc w:val="right"/>
      <w:rPr>
        <w:rFonts w:ascii="Aptos" w:hAnsi="Aptos"/>
      </w:rPr>
    </w:pPr>
    <w:r w:rsidRPr="00B8500B">
      <w:rPr>
        <w:rFonts w:ascii="Aptos" w:hAnsi="Aptos"/>
        <w:szCs w:val="18"/>
        <w:lang w:val="en-US"/>
      </w:rPr>
      <w:t xml:space="preserve">Page </w:t>
    </w:r>
    <w:r w:rsidRPr="00B8500B">
      <w:rPr>
        <w:rFonts w:ascii="Aptos" w:hAnsi="Aptos"/>
        <w:szCs w:val="18"/>
        <w:lang w:val="en-US"/>
      </w:rPr>
      <w:fldChar w:fldCharType="begin"/>
    </w:r>
    <w:r w:rsidRPr="00B8500B">
      <w:rPr>
        <w:rFonts w:ascii="Aptos" w:hAnsi="Aptos"/>
        <w:szCs w:val="18"/>
        <w:lang w:val="en-US"/>
      </w:rPr>
      <w:instrText xml:space="preserve"> PAGE   \* MERGEFORMAT </w:instrText>
    </w:r>
    <w:r w:rsidRPr="00B8500B">
      <w:rPr>
        <w:rFonts w:ascii="Aptos" w:hAnsi="Aptos"/>
        <w:szCs w:val="18"/>
        <w:lang w:val="en-US"/>
      </w:rPr>
      <w:fldChar w:fldCharType="separate"/>
    </w:r>
    <w:r w:rsidRPr="00B8500B">
      <w:rPr>
        <w:rFonts w:ascii="Aptos" w:hAnsi="Aptos"/>
        <w:szCs w:val="18"/>
        <w:lang w:val="en-US"/>
      </w:rPr>
      <w:t>1</w:t>
    </w:r>
    <w:r w:rsidRPr="00B8500B">
      <w:rPr>
        <w:rFonts w:ascii="Aptos" w:hAnsi="Aptos"/>
        <w:noProof/>
        <w:szCs w:val="18"/>
        <w:lang w:val="en-US"/>
      </w:rPr>
      <w:fldChar w:fldCharType="end"/>
    </w:r>
    <w:r w:rsidRPr="00B8500B">
      <w:rPr>
        <w:rFonts w:ascii="Aptos" w:hAnsi="Aptos"/>
        <w:noProof/>
        <w:szCs w:val="18"/>
        <w:lang w:val="en-US"/>
      </w:rPr>
      <w:t xml:space="preserve"> of </w:t>
    </w:r>
    <w:r w:rsidRPr="00B8500B">
      <w:rPr>
        <w:rFonts w:ascii="Aptos" w:hAnsi="Aptos"/>
        <w:noProof/>
        <w:szCs w:val="18"/>
        <w:lang w:val="en-US"/>
      </w:rPr>
      <w:fldChar w:fldCharType="begin"/>
    </w:r>
    <w:r w:rsidRPr="00B8500B">
      <w:rPr>
        <w:rFonts w:ascii="Aptos" w:hAnsi="Aptos"/>
        <w:noProof/>
        <w:szCs w:val="18"/>
        <w:lang w:val="en-US"/>
      </w:rPr>
      <w:instrText xml:space="preserve"> NUMPAGES   \* MERGEFORMAT </w:instrText>
    </w:r>
    <w:r w:rsidRPr="00B8500B">
      <w:rPr>
        <w:rFonts w:ascii="Aptos" w:hAnsi="Aptos"/>
        <w:noProof/>
        <w:szCs w:val="18"/>
        <w:lang w:val="en-US"/>
      </w:rPr>
      <w:fldChar w:fldCharType="separate"/>
    </w:r>
    <w:r w:rsidRPr="00B8500B">
      <w:rPr>
        <w:rFonts w:ascii="Aptos" w:hAnsi="Aptos"/>
        <w:noProof/>
        <w:szCs w:val="18"/>
        <w:lang w:val="en-US"/>
      </w:rPr>
      <w:t>4</w:t>
    </w:r>
    <w:r w:rsidRPr="00B8500B">
      <w:rPr>
        <w:rFonts w:ascii="Aptos" w:hAnsi="Aptos"/>
        <w:noProof/>
        <w:szCs w:val="18"/>
        <w:lang w:val="en-US"/>
      </w:rPr>
      <w:fldChar w:fldCharType="end"/>
    </w:r>
  </w:p>
  <w:p w14:paraId="64EE7E1A" w14:textId="77777777" w:rsidR="00BA69F5" w:rsidRPr="008852F2" w:rsidRDefault="00487E3B" w:rsidP="008852F2">
    <w:pPr>
      <w:pStyle w:val="SecurityMarker"/>
      <w:tabs>
        <w:tab w:val="center" w:pos="4932"/>
        <w:tab w:val="left" w:pos="6150"/>
      </w:tabs>
      <w:spacing w:before="0" w:after="0"/>
      <w:jc w:val="left"/>
      <w:rPr>
        <w:sz w:val="2"/>
        <w:szCs w:val="2"/>
      </w:rPr>
    </w:pPr>
    <w:r>
      <w:rPr>
        <w:noProof/>
        <w:sz w:val="2"/>
        <w:szCs w:val="2"/>
        <w:shd w:val="clear" w:color="auto" w:fill="auto"/>
      </w:rPr>
      <mc:AlternateContent>
        <mc:Choice Requires="wps">
          <w:drawing>
            <wp:anchor distT="0" distB="0" distL="0" distR="0" simplePos="0" relativeHeight="251658246" behindDoc="0" locked="0" layoutInCell="1" allowOverlap="1" wp14:anchorId="0D73C75A" wp14:editId="2DB38F07">
              <wp:simplePos x="647700" y="10182225"/>
              <wp:positionH relativeFrom="page">
                <wp:align>center</wp:align>
              </wp:positionH>
              <wp:positionV relativeFrom="page">
                <wp:align>bottom</wp:align>
              </wp:positionV>
              <wp:extent cx="643255" cy="509270"/>
              <wp:effectExtent l="0" t="0" r="4445" b="0"/>
              <wp:wrapNone/>
              <wp:docPr id="1438795845" name="Text Box 1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6698A0B5"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73C75A" id="_x0000_t202" coordsize="21600,21600" o:spt="202" path="m,l,21600r21600,l21600,xe">
              <v:stroke joinstyle="miter"/>
              <v:path gradientshapeok="t" o:connecttype="rect"/>
            </v:shapetype>
            <v:shape id="Text Box 16" o:spid="_x0000_s1032" type="#_x0000_t202" alt="OFFICIAL" style="position:absolute;margin-left:0;margin-top:0;width:50.65pt;height:40.1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6dO4DwIAABwEAAAOAAAAZHJzL2Uyb0RvYy54bWysU01v2zAMvQ/YfxB0X+xkS9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yS8+rL58l0ypmk0DS/mXxNsGaXyw59+K6gZdEoORIrCSyx&#10;X/lADSl1SIm9LCwbYxIzxv7loMToyS4TRiv0m541FQ0yTL+B6kBLIRz59k4uG2q9Ej48CSSCaQ8S&#10;bXikQxvoSg4ni7Ma8Nf//DGfcKcoZx0JpuSWFM2Z+WGJj6itwcDB2CRjfJNPc4rbXXsHJMMxvQgn&#10;k0leDGYwNUL7QnJexEYUElZSu5JvBvMuHJVLz0GqxSIlkYycCCu7djKWjnBFLJ/7F4HuBHggph5g&#10;UJMoXuF+zI03vVvsAqGfSInQHoE8IU4STFydnkvU+J//KevyqOe/AQAA//8DAFBLAwQUAAYACAAA&#10;ACEAtv/h8NoAAAAEAQAADwAAAGRycy9kb3ducmV2LnhtbEyPwWrDMBBE74X+g9hCb40Um5bgWg4h&#10;0FNKIUkvvSnSxnZjrYy1Tpy/r9JLe1kYZph5Wy4n34kzDrENpGE+UyCQbHAt1Ro+929PCxCRDTnT&#10;BUINV4ywrO7vSlO4cKEtnndci1RCsTAaGua+kDLaBr2Js9AjJe8YBm84yaGWbjCXVO47mSn1Ir1p&#10;KS00psd1g/a0G72G5y2/jx+0z7+m7Pq96dc2P26s1o8P0+oVBOPEf2G44Sd0qBLTIYzkoug0pEf4&#10;9948Nc9BHDQsVAayKuV/+OoHAAD//wMAUEsBAi0AFAAGAAgAAAAhALaDOJL+AAAA4QEAABMAAAAA&#10;AAAAAAAAAAAAAAAAAFtDb250ZW50X1R5cGVzXS54bWxQSwECLQAUAAYACAAAACEAOP0h/9YAAACU&#10;AQAACwAAAAAAAAAAAAAAAAAvAQAAX3JlbHMvLnJlbHNQSwECLQAUAAYACAAAACEAQenTuA8CAAAc&#10;BAAADgAAAAAAAAAAAAAAAAAuAgAAZHJzL2Uyb0RvYy54bWxQSwECLQAUAAYACAAAACEAtv/h8NoA&#10;AAAEAQAADwAAAAAAAAAAAAAAAABpBAAAZHJzL2Rvd25yZXYueG1sUEsFBgAAAAAEAAQA8wAAAHAF&#10;AAAAAA==&#10;" filled="f" stroked="f">
              <v:textbox style="mso-fit-shape-to-text:t" inset="0,0,0,15pt">
                <w:txbxContent>
                  <w:p w14:paraId="6698A0B5"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p w14:paraId="2C688CA1" w14:textId="77777777" w:rsidR="00BA69F5" w:rsidRDefault="00BA69F5" w:rsidP="00BA69F5">
    <w:pPr>
      <w:framePr w:w="11907" w:h="284" w:hSpace="181" w:wrap="around" w:vAnchor="page" w:hAnchor="page" w:yAlign="bottom"/>
      <w:spacing w:before="0" w:after="0"/>
    </w:pPr>
    <w:r>
      <w:rPr>
        <w:noProof/>
        <w:lang w:eastAsia="en-AU"/>
      </w:rPr>
      <w:drawing>
        <wp:inline distT="0" distB="0" distL="0" distR="0" wp14:anchorId="5C82D662" wp14:editId="22675B73">
          <wp:extent cx="7562850" cy="179922"/>
          <wp:effectExtent l="0" t="0" r="0" b="0"/>
          <wp:docPr id="1670967865" name="Picture 167096786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41E7C685" w14:textId="421D967D" w:rsidR="00CF5115" w:rsidRPr="00BA69F5" w:rsidRDefault="00CF5115" w:rsidP="006A4C3C">
    <w:pPr>
      <w:pStyle w:val="Footer"/>
      <w:tabs>
        <w:tab w:val="clear" w:pos="4513"/>
        <w:tab w:val="clear" w:pos="9026"/>
        <w:tab w:val="right" w:pos="9781"/>
      </w:tabs>
      <w:spacing w:after="1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93D56B" w14:textId="77777777" w:rsidR="00574517" w:rsidRDefault="00574517" w:rsidP="00E51B13">
      <w:pPr>
        <w:spacing w:after="0"/>
      </w:pPr>
      <w:r>
        <w:separator/>
      </w:r>
    </w:p>
  </w:footnote>
  <w:footnote w:type="continuationSeparator" w:id="0">
    <w:p w14:paraId="4A512E96" w14:textId="77777777" w:rsidR="00574517" w:rsidRDefault="00574517" w:rsidP="00E51B13">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F50342" w14:textId="039E0545" w:rsidR="008852F2" w:rsidRDefault="00487E3B">
    <w:pPr>
      <w:pStyle w:val="Header"/>
    </w:pPr>
    <w:r>
      <w:rPr>
        <w:noProof/>
      </w:rPr>
      <mc:AlternateContent>
        <mc:Choice Requires="wps">
          <w:drawing>
            <wp:anchor distT="0" distB="0" distL="0" distR="0" simplePos="0" relativeHeight="251658241" behindDoc="0" locked="0" layoutInCell="1" allowOverlap="1" wp14:anchorId="1E7BF09C" wp14:editId="13CA522A">
              <wp:simplePos x="635" y="635"/>
              <wp:positionH relativeFrom="page">
                <wp:align>center</wp:align>
              </wp:positionH>
              <wp:positionV relativeFrom="page">
                <wp:align>top</wp:align>
              </wp:positionV>
              <wp:extent cx="643255" cy="509270"/>
              <wp:effectExtent l="0" t="0" r="4445" b="5080"/>
              <wp:wrapNone/>
              <wp:docPr id="2097940146"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722C0931"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7BF09C" id="_x0000_t202" coordsize="21600,21600" o:spt="202" path="m,l,21600r21600,l21600,xe">
              <v:stroke joinstyle="miter"/>
              <v:path gradientshapeok="t" o:connecttype="rect"/>
            </v:shapetype>
            <v:shape id="Text Box 10" o:spid="_x0000_s1026" type="#_x0000_t202" alt="OFFICIAL" style="position:absolute;left:0;text-align:left;margin-left:0;margin-top:0;width:50.65pt;height:40.1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r17oCwIAABUEAAAOAAAAZHJzL2Uyb0RvYy54bWysU01v2zAMvQ/YfxB0X+xkS9cacYqsRYYB&#10;RVsgHXpWZCk2IIuCxMTOfv0oxU62bqdhF5kiaX6897S47VvDDsqHBmzJp5OcM2UlVI3dlfz7y/rD&#10;NWcBha2EAatKflSB3y7fv1t0rlAzqMFUyjMqYkPRuZLXiK7IsiBr1YowAacsBTX4ViBd/S6rvOio&#10;emuyWZ5fZR34ynmQKgTy3p+CfJnqa60kPmkdFDJTcpoN0+nTuY1ntlyIYueFqxs5jCH+YYpWNJaa&#10;nkvdCxRs75s/SrWN9BBA40RCm4HWjVRpB9pmmr/ZZlMLp9IuBE5wZ5jC/ysrHw8b9+wZ9l+gJwIj&#10;IJ0LRSBn3KfXvo1fmpRRnCA8nmFTPTJJzqtPH2fzOWeSQvP8ZvY5wZpdfnY+4FcFLYtGyT2xksAS&#10;h4eA1JBSx5TYy8K6MSYxY+xvDkqMnuwyYbSw3/bD2FuojrSNhxPRwcl1Qz0fRMBn4YlZWoDUik90&#10;aANdyWGwOKvB//ibP+YT4BTlrCOllNySlDkz3ywREUWVjOlNPs/p5kf3djTsvr0D0t+UnoKTyYx5&#10;aEZTe2hfScer2IhCwkpqV3IczTs8SZbegVSrVUoi/TiBD3bjZCwdcYogvvSvwrsBaSSKHmGUkSje&#10;AH7KjX8Gt9ojwZ7YiJiegBygJu0lkoZ3EsX96z1lXV7z8icAAAD//wMAUEsDBBQABgAIAAAAIQCH&#10;kF3J2QAAAAQBAAAPAAAAZHJzL2Rvd25yZXYueG1sTI/NbsIwEITvlfoO1lbqrdimokJpNghV4sAN&#10;6M/ZxEsSGq+j2EDg6Wu40MtKoxnNfJvPBteKI/Wh8YygRwoEceltwxXC1+fiZQoiRMPWtJ4J4UwB&#10;ZsXjQ24y60+8puMmViKVcMgMQh1jl0kZypqcCSPfESdv53tnYpJ9JW1vTqnctXKs1Jt0puG0UJuO&#10;PmoqfzcHh9BM5j5q+l4u9j9Oe31ZLSeXFeLz0zB/BxFpiPcwXPETOhSJaesPbINoEdIj8XavntKv&#10;ILYIUzUGWeTyP3zxBwAA//8DAFBLAQItABQABgAIAAAAIQC2gziS/gAAAOEBAAATAAAAAAAAAAAA&#10;AAAAAAAAAABbQ29udGVudF9UeXBlc10ueG1sUEsBAi0AFAAGAAgAAAAhADj9If/WAAAAlAEAAAsA&#10;AAAAAAAAAAAAAAAALwEAAF9yZWxzLy5yZWxzUEsBAi0AFAAGAAgAAAAhAOivXugLAgAAFQQAAA4A&#10;AAAAAAAAAAAAAAAALgIAAGRycy9lMm9Eb2MueG1sUEsBAi0AFAAGAAgAAAAhAIeQXcnZAAAABAEA&#10;AA8AAAAAAAAAAAAAAAAAZQQAAGRycy9kb3ducmV2LnhtbFBLBQYAAAAABAAEAPMAAABrBQAAAAA=&#10;" filled="f" stroked="f">
              <v:textbox style="mso-fit-shape-to-text:t" inset="0,15pt,0,0">
                <w:txbxContent>
                  <w:p w14:paraId="722C0931"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B9E019" w14:textId="603CE31C" w:rsidR="008852F2" w:rsidRDefault="008738E8" w:rsidP="008738E8">
    <w:pPr>
      <w:pStyle w:val="Header"/>
      <w:jc w:val="left"/>
    </w:pPr>
    <w:r>
      <w:rPr>
        <w:noProof/>
      </w:rPr>
      <w:drawing>
        <wp:anchor distT="0" distB="0" distL="114300" distR="114300" simplePos="0" relativeHeight="251658247" behindDoc="0" locked="0" layoutInCell="1" allowOverlap="1" wp14:anchorId="702135D6" wp14:editId="5C77AAFD">
          <wp:simplePos x="0" y="0"/>
          <wp:positionH relativeFrom="margin">
            <wp:align>left</wp:align>
          </wp:positionH>
          <wp:positionV relativeFrom="paragraph">
            <wp:posOffset>643368</wp:posOffset>
          </wp:positionV>
          <wp:extent cx="4068000" cy="669600"/>
          <wp:effectExtent l="0" t="0" r="0" b="0"/>
          <wp:wrapNone/>
          <wp:docPr id="13005610" name="Picture 13005610" descr="Australian Government&#10;Department of Infrastructure, Transport, Regional Development, Communications, Sport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4068000" cy="669600"/>
                  </a:xfrm>
                  <a:prstGeom prst="rect">
                    <a:avLst/>
                  </a:prstGeom>
                  <a:noFill/>
                  <a:ln>
                    <a:noFill/>
                  </a:ln>
                </pic:spPr>
              </pic:pic>
            </a:graphicData>
          </a:graphic>
        </wp:anchor>
      </w:drawing>
    </w:r>
    <w:r>
      <w:rPr>
        <w:noProof/>
        <w:lang w:eastAsia="en-AU"/>
      </w:rPr>
      <w:drawing>
        <wp:anchor distT="0" distB="0" distL="114300" distR="114300" simplePos="0" relativeHeight="251658240" behindDoc="0" locked="0" layoutInCell="1" allowOverlap="1" wp14:anchorId="2917F402" wp14:editId="2D1F93C9">
          <wp:simplePos x="0" y="0"/>
          <wp:positionH relativeFrom="page">
            <wp:align>left</wp:align>
          </wp:positionH>
          <wp:positionV relativeFrom="paragraph">
            <wp:posOffset>0</wp:posOffset>
          </wp:positionV>
          <wp:extent cx="8375015" cy="1943735"/>
          <wp:effectExtent l="0" t="0" r="6985" b="0"/>
          <wp:wrapSquare wrapText="bothSides"/>
          <wp:docPr id="1635802703" name="Picture 163580270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8375015" cy="1943735"/>
                  </a:xfrm>
                  <a:prstGeom prst="rect">
                    <a:avLst/>
                  </a:prstGeom>
                  <a:noFill/>
                  <a:ln>
                    <a:noFill/>
                  </a:ln>
                </pic:spPr>
              </pic:pic>
            </a:graphicData>
          </a:graphic>
        </wp:anchor>
      </w:drawing>
    </w:r>
    <w:r w:rsidR="00487E3B">
      <w:rPr>
        <w:noProof/>
      </w:rPr>
      <mc:AlternateContent>
        <mc:Choice Requires="wps">
          <w:drawing>
            <wp:anchor distT="0" distB="0" distL="0" distR="0" simplePos="0" relativeHeight="251658242" behindDoc="0" locked="0" layoutInCell="1" allowOverlap="1" wp14:anchorId="53BEBF4B" wp14:editId="57BD7643">
              <wp:simplePos x="635" y="635"/>
              <wp:positionH relativeFrom="page">
                <wp:align>center</wp:align>
              </wp:positionH>
              <wp:positionV relativeFrom="page">
                <wp:align>top</wp:align>
              </wp:positionV>
              <wp:extent cx="643255" cy="509270"/>
              <wp:effectExtent l="0" t="0" r="4445" b="5080"/>
              <wp:wrapNone/>
              <wp:docPr id="562688645"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50BC8EF2"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3BEBF4B" id="_x0000_t202" coordsize="21600,21600" o:spt="202" path="m,l,21600r21600,l21600,xe">
              <v:stroke joinstyle="miter"/>
              <v:path gradientshapeok="t" o:connecttype="rect"/>
            </v:shapetype>
            <v:shape id="Text Box 11" o:spid="_x0000_s1027" type="#_x0000_t202" alt="OFFICIAL" style="position:absolute;margin-left:0;margin-top:0;width:50.65pt;height:40.1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Ep+8DQIAABwEAAAOAAAAZHJzL2Uyb0RvYy54bWysU01v2zAMvQ/YfxB0X+xkS7cacYqsRYYB&#10;QVsgHXpWZCk2IIuCxMTOfv0oJU66bqeiF5kiaX689zS76VvD9sqHBmzJx6OcM2UlVI3dlvzX0/LT&#10;N84CClsJA1aV/KACv5l//DDrXKEmUIOplGdUxIaicyWvEV2RZUHWqhVhBE5ZCmrwrUC6+m1WedFR&#10;9dZkkzy/yjrwlfMgVQjkvTsG+TzV11pJfNA6KGSm5DQbptOncxPPbD4TxdYLVzfyNIZ4wxStaCw1&#10;PZe6EyjYzjf/lGob6SGAxpGENgOtG6nSDrTNOH+1zboWTqVdCJzgzjCF9ysr7/dr9+gZ9t+hJwIj&#10;IJ0LRSBn3KfXvo1fmpRRnCA8nGFTPTJJzqsvnyfTKWeSQtP8evI1wZpdfnY+4A8FLYtGyT2xksAS&#10;+1VAakipQ0rsZWHZGJOYMfYvByVGT3aZMFrYb3rWVC+m30B1oKU8HPkOTi4bar0SAR+FJ4JpDxIt&#10;PtChDXQlh5PFWQ3+9//8MZ9wpyhnHQmm5JYUzZn5aYmPqK1kjK/zaU43P7g3g2F37S2QDMf0IpxM&#10;ZsxDM5jaQ/tMcl7ERhQSVlK7kuNg3uJRufQcpFosUhLJyAlc2bWTsXSEK2L51D8L706AIzF1D4Oa&#10;RPEK92Nu/DO4xQ4J/URKhPYI5AlxkmDi6vRcosZf3lPW5VHP/wAAAP//AwBQSwMEFAAGAAgAAAAh&#10;AIeQXcnZAAAABAEAAA8AAABkcnMvZG93bnJldi54bWxMj81uwjAQhO+V+g7WVuqt2KaiQmk2CFXi&#10;wA3oz9nESxIar6PYQODpa7jQy0qjGc18m88G14oj9aHxjKBHCgRx6W3DFcLX5+JlCiJEw9a0ngnh&#10;TAFmxeNDbjLrT7ym4yZWIpVwyAxCHWOXSRnKmpwJI98RJ2/ne2dikn0lbW9Oqdy1cqzUm3Sm4bRQ&#10;m44+aip/NweH0EzmPmr6Xi72P057fVktJ5cV4vPTMH8HEWmI9zBc8RM6FIlp6w9sg2gR0iPxdq+e&#10;0q8gtghTNQZZ5PI/fPEHAAD//wMAUEsBAi0AFAAGAAgAAAAhALaDOJL+AAAA4QEAABMAAAAAAAAA&#10;AAAAAAAAAAAAAFtDb250ZW50X1R5cGVzXS54bWxQSwECLQAUAAYACAAAACEAOP0h/9YAAACUAQAA&#10;CwAAAAAAAAAAAAAAAAAvAQAAX3JlbHMvLnJlbHNQSwECLQAUAAYACAAAACEA3BKfvA0CAAAcBAAA&#10;DgAAAAAAAAAAAAAAAAAuAgAAZHJzL2Uyb0RvYy54bWxQSwECLQAUAAYACAAAACEAh5BdydkAAAAE&#10;AQAADwAAAAAAAAAAAAAAAABnBAAAZHJzL2Rvd25yZXYueG1sUEsFBgAAAAAEAAQA8wAAAG0FAAAA&#10;AA==&#10;" filled="f" stroked="f">
              <v:textbox style="mso-fit-shape-to-text:t" inset="0,15pt,0,0">
                <w:txbxContent>
                  <w:p w14:paraId="50BC8EF2"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7624E" w14:textId="3FA04C5B" w:rsidR="006A4C3C" w:rsidRDefault="006A4C3C" w:rsidP="00F5238F">
    <w:pPr>
      <w:framePr w:w="11907" w:h="3629" w:hRule="exact" w:wrap="around" w:vAnchor="text" w:hAnchor="page" w:x="5" w:y="-69" w:anchorLock="1"/>
      <w:spacing w:after="400"/>
    </w:pPr>
    <w:bookmarkStart w:id="0" w:name="_Hlk148680551"/>
    <w:bookmarkStart w:id="1" w:name="_Hlk168414111"/>
    <w:bookmarkStart w:id="2" w:name="_Hlk168414112"/>
    <w:r>
      <w:rPr>
        <w:noProof/>
      </w:rPr>
      <w:drawing>
        <wp:inline distT="0" distB="0" distL="0" distR="0" wp14:anchorId="557AF30E" wp14:editId="0AC4D226">
          <wp:extent cx="7552690" cy="1947518"/>
          <wp:effectExtent l="0" t="0" r="0" b="0"/>
          <wp:docPr id="532581279" name="Picture 28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552690" cy="1947518"/>
                  </a:xfrm>
                  <a:prstGeom prst="rect">
                    <a:avLst/>
                  </a:prstGeom>
                  <a:noFill/>
                  <a:ln>
                    <a:noFill/>
                  </a:ln>
                </pic:spPr>
              </pic:pic>
            </a:graphicData>
          </a:graphic>
        </wp:inline>
      </w:drawing>
    </w:r>
  </w:p>
  <w:bookmarkEnd w:id="0"/>
  <w:bookmarkEnd w:id="1"/>
  <w:bookmarkEnd w:id="2"/>
  <w:p w14:paraId="3072F13A" w14:textId="77777777" w:rsidR="006A4C3C" w:rsidRDefault="006A4C3C" w:rsidP="00DE1CCD">
    <w:pPr>
      <w:framePr w:w="6521" w:h="1134" w:hSpace="181" w:wrap="around" w:vAnchor="page" w:hAnchor="page" w:x="1022" w:y="852" w:anchorLock="1"/>
      <w:spacing w:after="0"/>
      <w:rPr>
        <w:noProof/>
      </w:rPr>
    </w:pPr>
    <w:r>
      <w:rPr>
        <w:noProof/>
      </w:rPr>
      <w:drawing>
        <wp:inline distT="0" distB="0" distL="0" distR="0" wp14:anchorId="5A00CDAB" wp14:editId="6BDF125A">
          <wp:extent cx="4068000" cy="669600"/>
          <wp:effectExtent l="0" t="0" r="0" b="0"/>
          <wp:docPr id="1728228044" name="Picture 281" descr="Australian Government&#10;Department of Infrastructure, Transport, Regional Development, Communications, Sport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 cstate="print">
                    <a:extLst>
                      <a:ext uri="{28A0092B-C50C-407E-A947-70E740481C1C}">
                        <a14:useLocalDpi xmlns:a14="http://schemas.microsoft.com/office/drawing/2010/main" val="0"/>
                      </a:ext>
                    </a:extLst>
                  </a:blip>
                  <a:stretch>
                    <a:fillRect/>
                  </a:stretch>
                </pic:blipFill>
                <pic:spPr bwMode="auto">
                  <a:xfrm>
                    <a:off x="0" y="0"/>
                    <a:ext cx="4068000" cy="669600"/>
                  </a:xfrm>
                  <a:prstGeom prst="rect">
                    <a:avLst/>
                  </a:prstGeom>
                  <a:noFill/>
                  <a:ln>
                    <a:noFill/>
                  </a:ln>
                </pic:spPr>
              </pic:pic>
            </a:graphicData>
          </a:graphic>
        </wp:inline>
      </w:drawing>
    </w:r>
  </w:p>
  <w:p w14:paraId="418EC2CD" w14:textId="38B6155D" w:rsidR="008852F2" w:rsidRDefault="008852F2" w:rsidP="005A6E77">
    <w:pPr>
      <w:pStyle w:val="Header"/>
      <w:jc w:val="lef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99100C" w14:textId="3ABFAE3D" w:rsidR="00DA57A0" w:rsidRDefault="00DA57A0">
    <w:pPr>
      <w:pStyle w:val="Header"/>
    </w:pPr>
    <w:r>
      <w:rPr>
        <w:noProof/>
      </w:rPr>
      <mc:AlternateContent>
        <mc:Choice Requires="wps">
          <w:drawing>
            <wp:anchor distT="0" distB="0" distL="0" distR="0" simplePos="0" relativeHeight="251670535" behindDoc="0" locked="0" layoutInCell="1" allowOverlap="1" wp14:anchorId="710952AE" wp14:editId="0DB5D181">
              <wp:simplePos x="635" y="635"/>
              <wp:positionH relativeFrom="page">
                <wp:align>center</wp:align>
              </wp:positionH>
              <wp:positionV relativeFrom="page">
                <wp:align>top</wp:align>
              </wp:positionV>
              <wp:extent cx="643255" cy="509270"/>
              <wp:effectExtent l="0" t="0" r="4445" b="5080"/>
              <wp:wrapNone/>
              <wp:docPr id="931933237"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30394977" w14:textId="77777777" w:rsidR="00DA57A0" w:rsidRPr="00487E3B" w:rsidRDefault="00DA57A0"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10952AE" id="_x0000_t202" coordsize="21600,21600" o:spt="202" path="m,l,21600r21600,l21600,xe">
              <v:stroke joinstyle="miter"/>
              <v:path gradientshapeok="t" o:connecttype="rect"/>
            </v:shapetype>
            <v:shape id="_x0000_s1030" type="#_x0000_t202" alt="OFFICIAL" style="position:absolute;left:0;text-align:left;margin-left:0;margin-top:0;width:50.65pt;height:40.1pt;z-index:25167053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UOd3DwIAABwEAAAOAAAAZHJzL2Uyb0RvYy54bWysU01v2zAMvQ/YfxB0X+xkTbcacYqsRYYB&#10;QVsgHXpWZCk2IIuCxMTOfv0oJU62rqdiF5kiaX689zS77VvD9sqHBmzJx6OcM2UlVI3dlvzn8/LT&#10;V84CClsJA1aV/KACv51//DDrXKEmUIOplGdUxIaicyWvEV2RZUHWqhVhBE5ZCmrwrUC6+m1WedFR&#10;9dZkkzy/zjrwlfMgVQjkvT8G+TzV11pJfNQ6KGSm5DQbptOncxPPbD4TxdYLVzfyNIZ4xxStaCw1&#10;PZe6FyjYzjf/lGob6SGAxpGENgOtG6nSDrTNOH+1zboWTqVdCJzgzjCF/1dWPuzX7skz7L9BTwRG&#10;QDoXikDOuE+vfRu/NCmjOEF4OMOmemSSnNdXnyfTKWeSQtP8ZvIlwZpdfnY+4HcFLYtGyT2xksAS&#10;+1VAakipQ0rsZWHZGJOYMfYvByVGT3aZMFrYb3rWVCW/GqbfQHWgpTwc+Q5OLhtqvRIBn4QngmkP&#10;Ei0+0qENdCWHk8VZDf7XW/6YT7hTlLOOBFNyS4rmzPywxEfUVjLGN/k0p5sf3JvBsLv2DkiGY3oR&#10;TiYz5qEZTO2hfSE5L2IjCgkrqV3JcTDv8Khceg5SLRYpiWTkBK7s2slYOsIVsXzuX4R3J8CRmHqA&#10;QU2ieIX7MTf+Gdxih4R+IiVCewTyhDhJMHF1ei5R43/eU9blUc9/AwAA//8DAFBLAwQUAAYACAAA&#10;ACEAh5BdydkAAAAEAQAADwAAAGRycy9kb3ducmV2LnhtbEyPzW7CMBCE75X6DtZW6q3YpqJCaTYI&#10;VeLADejP2cRLEhqvo9hA4OlruNDLSqMZzXybzwbXiiP1ofGMoEcKBHHpbcMVwtfn4mUKIkTD1rSe&#10;CeFMAWbF40NuMutPvKbjJlYilXDIDEIdY5dJGcqanAkj3xEnb+d7Z2KSfSVtb06p3LVyrNSbdKbh&#10;tFCbjj5qKn83B4fQTOY+avpeLvY/Tnt9WS0nlxXi89MwfwcRaYj3MFzxEzoUiWnrD2yDaBHSI/F2&#10;r57SryC2CFM1Blnk8j988QcAAP//AwBQSwECLQAUAAYACAAAACEAtoM4kv4AAADhAQAAEwAAAAAA&#10;AAAAAAAAAAAAAAAAW0NvbnRlbnRfVHlwZXNdLnhtbFBLAQItABQABgAIAAAAIQA4/SH/1gAAAJQB&#10;AAALAAAAAAAAAAAAAAAAAC8BAABfcmVscy8ucmVsc1BLAQItABQABgAIAAAAIQAFUOd3DwIAABwE&#10;AAAOAAAAAAAAAAAAAAAAAC4CAABkcnMvZTJvRG9jLnhtbFBLAQItABQABgAIAAAAIQCHkF3J2QAA&#10;AAQBAAAPAAAAAAAAAAAAAAAAAGkEAABkcnMvZG93bnJldi54bWxQSwUGAAAAAAQABADzAAAAbwUA&#10;AAAA&#10;" filled="f" stroked="f">
              <v:textbox style="mso-fit-shape-to-text:t" inset="0,15pt,0,0">
                <w:txbxContent>
                  <w:p w14:paraId="30394977" w14:textId="77777777" w:rsidR="00DA57A0" w:rsidRPr="00487E3B" w:rsidRDefault="00DA57A0"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B4A44" w14:textId="078EC1CC" w:rsidR="00B3455C" w:rsidRPr="00333257" w:rsidRDefault="00487E3B" w:rsidP="006860D0">
    <w:pPr>
      <w:pStyle w:val="Header"/>
      <w:tabs>
        <w:tab w:val="clear" w:pos="4513"/>
        <w:tab w:val="clear" w:pos="9026"/>
        <w:tab w:val="left" w:pos="6765"/>
      </w:tabs>
      <w:jc w:val="left"/>
    </w:pPr>
    <w:r>
      <w:rPr>
        <w:noProof/>
      </w:rPr>
      <mc:AlternateContent>
        <mc:Choice Requires="wps">
          <w:drawing>
            <wp:anchor distT="0" distB="0" distL="0" distR="0" simplePos="0" relativeHeight="251658243" behindDoc="0" locked="0" layoutInCell="1" allowOverlap="1" wp14:anchorId="16C8452D" wp14:editId="1C12848D">
              <wp:simplePos x="647700" y="219075"/>
              <wp:positionH relativeFrom="page">
                <wp:align>center</wp:align>
              </wp:positionH>
              <wp:positionV relativeFrom="page">
                <wp:align>top</wp:align>
              </wp:positionV>
              <wp:extent cx="643255" cy="509270"/>
              <wp:effectExtent l="0" t="0" r="4445" b="5080"/>
              <wp:wrapNone/>
              <wp:docPr id="253860363" name="Text Box 1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3616B0CA"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6C8452D" id="_x0000_t202" coordsize="21600,21600" o:spt="202" path="m,l,21600r21600,l21600,xe">
              <v:stroke joinstyle="miter"/>
              <v:path gradientshapeok="t" o:connecttype="rect"/>
            </v:shapetype>
            <v:shape id="Text Box 12" o:spid="_x0000_s1031" type="#_x0000_t202" alt="OFFICIAL" style="position:absolute;margin-left:0;margin-top:0;width:50.65pt;height:40.1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71VKDgIAABwEAAAOAAAAZHJzL2Uyb0RvYy54bWysU01v2zAMvQ/YfxB0X+xkS9cacYqsRYYB&#10;QVsgHXpWZCk2IIuCxMTOfv0oJU62bqeiF5kiaX689zS77VvD9sqHBmzJx6OcM2UlVI3dlvzn8/LT&#10;NWcBha2EAatKflCB384/fph1rlATqMFUyjMqYkPRuZLXiK7IsiBr1YowAqcsBTX4ViBd/TarvOio&#10;emuySZ5fZR34ynmQKgTy3h+DfJ7qa60kPmodFDJTcpoN0+nTuYlnNp+JYuuFqxt5GkO8YYpWNJaa&#10;nkvdCxRs55t/SrWN9BBA40hCm4HWjVRpB9pmnL/aZl0Lp9IuBE5wZ5jC+5WVD/u1e/IM+2/QE4ER&#10;kM6FIpAz7tNr38YvTcooThAezrCpHpkk59WXz5PplDNJoWl+M/maYM0uPzsf8LuClkWj5J5YSWCJ&#10;/SogNaTUISX2srBsjEnMGPuXgxKjJ7tMGC3sNz1rKmo+TL+B6kBLeTjyHZxcNtR6JQI+CU8E0x4k&#10;WnykQxvoSg4ni7Ma/K//+WM+4U5RzjoSTMktKZoz88MSH1FbyRjf5NOcbn5wbwbD7to7IBmO6UU4&#10;mcyYh2YwtYf2heS8iI0oJKykdiXHwbzDo3LpOUi1WKQkkpETuLJrJ2PpCFfE8rl/Ed6dAEdi6gEG&#10;NYniFe7H3PhncIsdEvqJlAjtEcgT4iTBxNXpuUSN/3lPWZdHPf8NAAD//wMAUEsDBBQABgAIAAAA&#10;IQCHkF3J2QAAAAQBAAAPAAAAZHJzL2Rvd25yZXYueG1sTI/NbsIwEITvlfoO1lbqrdimokJpNghV&#10;4sAN6M/ZxEsSGq+j2EDg6Wu40MtKoxnNfJvPBteKI/Wh8YygRwoEceltwxXC1+fiZQoiRMPWtJ4J&#10;4UwBZsXjQ24y60+8puMmViKVcMgMQh1jl0kZypqcCSPfESdv53tnYpJ9JW1vTqnctXKs1Jt0puG0&#10;UJuOPmoqfzcHh9BM5j5q+l4u9j9Oe31ZLSeXFeLz0zB/BxFpiPcwXPETOhSJaesPbINoEdIj8Xav&#10;ntKvILYIUzUGWeTyP3zxBwAA//8DAFBLAQItABQABgAIAAAAIQC2gziS/gAAAOEBAAATAAAAAAAA&#10;AAAAAAAAAAAAAABbQ29udGVudF9UeXBlc10ueG1sUEsBAi0AFAAGAAgAAAAhADj9If/WAAAAlAEA&#10;AAsAAAAAAAAAAAAAAAAALwEAAF9yZWxzLy5yZWxzUEsBAi0AFAAGAAgAAAAhAGjvVUoOAgAAHAQA&#10;AA4AAAAAAAAAAAAAAAAALgIAAGRycy9lMm9Eb2MueG1sUEsBAi0AFAAGAAgAAAAhAIeQXcnZAAAA&#10;BAEAAA8AAAAAAAAAAAAAAAAAaAQAAGRycy9kb3ducmV2LnhtbFBLBQYAAAAABAAEAPMAAABuBQAA&#10;AAA=&#10;" filled="f" stroked="f">
              <v:textbox style="mso-fit-shape-to-text:t" inset="0,15pt,0,0">
                <w:txbxContent>
                  <w:p w14:paraId="3616B0CA"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7A2C1F" w14:textId="0AAD7073" w:rsidR="00DA57A0" w:rsidRDefault="00DA57A0" w:rsidP="00F5238F">
    <w:pPr>
      <w:framePr w:w="11907" w:h="3629" w:hRule="exact" w:wrap="around" w:vAnchor="text" w:hAnchor="page" w:x="5" w:y="-69" w:anchorLock="1"/>
      <w:spacing w:after="400"/>
    </w:pPr>
    <w:r>
      <w:rPr>
        <w:noProof/>
      </w:rPr>
      <w:drawing>
        <wp:inline distT="0" distB="0" distL="0" distR="0" wp14:anchorId="5DFB62D4" wp14:editId="100B4825">
          <wp:extent cx="7552690" cy="1947518"/>
          <wp:effectExtent l="0" t="0" r="0" b="0"/>
          <wp:docPr id="769142558" name="Picture 28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552690" cy="1947518"/>
                  </a:xfrm>
                  <a:prstGeom prst="rect">
                    <a:avLst/>
                  </a:prstGeom>
                  <a:noFill/>
                  <a:ln>
                    <a:noFill/>
                  </a:ln>
                </pic:spPr>
              </pic:pic>
            </a:graphicData>
          </a:graphic>
        </wp:inline>
      </w:drawing>
    </w:r>
  </w:p>
  <w:p w14:paraId="41FB7123" w14:textId="77777777" w:rsidR="00DA57A0" w:rsidRDefault="00DA57A0" w:rsidP="00DE1CCD">
    <w:pPr>
      <w:framePr w:w="6521" w:h="1134" w:hSpace="181" w:wrap="around" w:vAnchor="page" w:hAnchor="page" w:x="1022" w:y="852" w:anchorLock="1"/>
      <w:spacing w:after="0"/>
      <w:rPr>
        <w:noProof/>
      </w:rPr>
    </w:pPr>
    <w:r>
      <w:rPr>
        <w:noProof/>
      </w:rPr>
      <w:drawing>
        <wp:inline distT="0" distB="0" distL="0" distR="0" wp14:anchorId="1BDB60DA" wp14:editId="4A1F4185">
          <wp:extent cx="4068000" cy="669600"/>
          <wp:effectExtent l="0" t="0" r="0" b="0"/>
          <wp:docPr id="1779939595" name="Picture 281" descr="Australian Government&#10;Department of Infrastructure, Transport, Regional Development, Communications, Sport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 cstate="print">
                    <a:extLst>
                      <a:ext uri="{28A0092B-C50C-407E-A947-70E740481C1C}">
                        <a14:useLocalDpi xmlns:a14="http://schemas.microsoft.com/office/drawing/2010/main" val="0"/>
                      </a:ext>
                    </a:extLst>
                  </a:blip>
                  <a:stretch>
                    <a:fillRect/>
                  </a:stretch>
                </pic:blipFill>
                <pic:spPr bwMode="auto">
                  <a:xfrm>
                    <a:off x="0" y="0"/>
                    <a:ext cx="4068000" cy="669600"/>
                  </a:xfrm>
                  <a:prstGeom prst="rect">
                    <a:avLst/>
                  </a:prstGeom>
                  <a:noFill/>
                  <a:ln>
                    <a:noFill/>
                  </a:ln>
                </pic:spPr>
              </pic:pic>
            </a:graphicData>
          </a:graphic>
        </wp:inline>
      </w:drawing>
    </w:r>
  </w:p>
  <w:p w14:paraId="66301751" w14:textId="77777777" w:rsidR="00DA57A0" w:rsidRDefault="00DA57A0" w:rsidP="006A4C3C">
    <w:pPr>
      <w:pStyle w:val="Header"/>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17261"/>
    <w:multiLevelType w:val="hybridMultilevel"/>
    <w:tmpl w:val="849CB2EE"/>
    <w:lvl w:ilvl="0" w:tplc="CFB27130">
      <w:start w:val="1"/>
      <w:numFmt w:val="lowerLetter"/>
      <w:lvlText w:val="%1)"/>
      <w:lvlJc w:val="left"/>
      <w:pPr>
        <w:ind w:left="1020" w:hanging="360"/>
      </w:pPr>
    </w:lvl>
    <w:lvl w:ilvl="1" w:tplc="A27630B4">
      <w:start w:val="1"/>
      <w:numFmt w:val="lowerLetter"/>
      <w:lvlText w:val="%2)"/>
      <w:lvlJc w:val="left"/>
      <w:pPr>
        <w:ind w:left="1020" w:hanging="360"/>
      </w:pPr>
    </w:lvl>
    <w:lvl w:ilvl="2" w:tplc="DB3C345E">
      <w:start w:val="1"/>
      <w:numFmt w:val="lowerLetter"/>
      <w:lvlText w:val="%3)"/>
      <w:lvlJc w:val="left"/>
      <w:pPr>
        <w:ind w:left="1020" w:hanging="360"/>
      </w:pPr>
    </w:lvl>
    <w:lvl w:ilvl="3" w:tplc="435C95FC">
      <w:start w:val="1"/>
      <w:numFmt w:val="lowerLetter"/>
      <w:lvlText w:val="%4)"/>
      <w:lvlJc w:val="left"/>
      <w:pPr>
        <w:ind w:left="1020" w:hanging="360"/>
      </w:pPr>
    </w:lvl>
    <w:lvl w:ilvl="4" w:tplc="5FBE78FA">
      <w:start w:val="1"/>
      <w:numFmt w:val="lowerLetter"/>
      <w:lvlText w:val="%5)"/>
      <w:lvlJc w:val="left"/>
      <w:pPr>
        <w:ind w:left="1020" w:hanging="360"/>
      </w:pPr>
    </w:lvl>
    <w:lvl w:ilvl="5" w:tplc="70606C2C">
      <w:start w:val="1"/>
      <w:numFmt w:val="lowerLetter"/>
      <w:lvlText w:val="%6)"/>
      <w:lvlJc w:val="left"/>
      <w:pPr>
        <w:ind w:left="1020" w:hanging="360"/>
      </w:pPr>
    </w:lvl>
    <w:lvl w:ilvl="6" w:tplc="4A262508">
      <w:start w:val="1"/>
      <w:numFmt w:val="lowerLetter"/>
      <w:lvlText w:val="%7)"/>
      <w:lvlJc w:val="left"/>
      <w:pPr>
        <w:ind w:left="1020" w:hanging="360"/>
      </w:pPr>
    </w:lvl>
    <w:lvl w:ilvl="7" w:tplc="E59C4B86">
      <w:start w:val="1"/>
      <w:numFmt w:val="lowerLetter"/>
      <w:lvlText w:val="%8)"/>
      <w:lvlJc w:val="left"/>
      <w:pPr>
        <w:ind w:left="1020" w:hanging="360"/>
      </w:pPr>
    </w:lvl>
    <w:lvl w:ilvl="8" w:tplc="DA0487B0">
      <w:start w:val="1"/>
      <w:numFmt w:val="lowerLetter"/>
      <w:lvlText w:val="%9)"/>
      <w:lvlJc w:val="left"/>
      <w:pPr>
        <w:ind w:left="1020" w:hanging="360"/>
      </w:pPr>
    </w:lvl>
  </w:abstractNum>
  <w:abstractNum w:abstractNumId="1" w15:restartNumberingAfterBreak="0">
    <w:nsid w:val="0413075E"/>
    <w:multiLevelType w:val="hybridMultilevel"/>
    <w:tmpl w:val="B394CCC2"/>
    <w:lvl w:ilvl="0" w:tplc="F2D8DB4C">
      <w:start w:val="1"/>
      <w:numFmt w:val="lowerLetter"/>
      <w:lvlText w:val="%1."/>
      <w:lvlJc w:val="left"/>
      <w:pPr>
        <w:ind w:left="6491" w:hanging="360"/>
      </w:pPr>
      <w:rPr>
        <w:rFonts w:hint="default"/>
      </w:rPr>
    </w:lvl>
    <w:lvl w:ilvl="1" w:tplc="0C090019" w:tentative="1">
      <w:start w:val="1"/>
      <w:numFmt w:val="lowerLetter"/>
      <w:lvlText w:val="%2."/>
      <w:lvlJc w:val="left"/>
      <w:pPr>
        <w:ind w:left="7211" w:hanging="360"/>
      </w:pPr>
    </w:lvl>
    <w:lvl w:ilvl="2" w:tplc="0C09001B" w:tentative="1">
      <w:start w:val="1"/>
      <w:numFmt w:val="lowerRoman"/>
      <w:lvlText w:val="%3."/>
      <w:lvlJc w:val="right"/>
      <w:pPr>
        <w:ind w:left="7931" w:hanging="180"/>
      </w:pPr>
    </w:lvl>
    <w:lvl w:ilvl="3" w:tplc="0C09000F" w:tentative="1">
      <w:start w:val="1"/>
      <w:numFmt w:val="decimal"/>
      <w:lvlText w:val="%4."/>
      <w:lvlJc w:val="left"/>
      <w:pPr>
        <w:ind w:left="8651" w:hanging="360"/>
      </w:pPr>
    </w:lvl>
    <w:lvl w:ilvl="4" w:tplc="0C090019" w:tentative="1">
      <w:start w:val="1"/>
      <w:numFmt w:val="lowerLetter"/>
      <w:lvlText w:val="%5."/>
      <w:lvlJc w:val="left"/>
      <w:pPr>
        <w:ind w:left="9371" w:hanging="360"/>
      </w:pPr>
    </w:lvl>
    <w:lvl w:ilvl="5" w:tplc="0C09001B" w:tentative="1">
      <w:start w:val="1"/>
      <w:numFmt w:val="lowerRoman"/>
      <w:lvlText w:val="%6."/>
      <w:lvlJc w:val="right"/>
      <w:pPr>
        <w:ind w:left="10091" w:hanging="180"/>
      </w:pPr>
    </w:lvl>
    <w:lvl w:ilvl="6" w:tplc="0C09000F" w:tentative="1">
      <w:start w:val="1"/>
      <w:numFmt w:val="decimal"/>
      <w:lvlText w:val="%7."/>
      <w:lvlJc w:val="left"/>
      <w:pPr>
        <w:ind w:left="10811" w:hanging="360"/>
      </w:pPr>
    </w:lvl>
    <w:lvl w:ilvl="7" w:tplc="0C090019" w:tentative="1">
      <w:start w:val="1"/>
      <w:numFmt w:val="lowerLetter"/>
      <w:lvlText w:val="%8."/>
      <w:lvlJc w:val="left"/>
      <w:pPr>
        <w:ind w:left="11531" w:hanging="360"/>
      </w:pPr>
    </w:lvl>
    <w:lvl w:ilvl="8" w:tplc="0C09001B" w:tentative="1">
      <w:start w:val="1"/>
      <w:numFmt w:val="lowerRoman"/>
      <w:lvlText w:val="%9."/>
      <w:lvlJc w:val="right"/>
      <w:pPr>
        <w:ind w:left="12251" w:hanging="180"/>
      </w:pPr>
    </w:lvl>
  </w:abstractNum>
  <w:abstractNum w:abstractNumId="2" w15:restartNumberingAfterBreak="0">
    <w:nsid w:val="04F552B9"/>
    <w:multiLevelType w:val="multilevel"/>
    <w:tmpl w:val="AADE923C"/>
    <w:styleLink w:val="ListNumbered"/>
    <w:lvl w:ilvl="0">
      <w:start w:val="1"/>
      <w:numFmt w:val="decimal"/>
      <w:lvlText w:val="%1."/>
      <w:lvlJc w:val="left"/>
      <w:pPr>
        <w:ind w:left="284" w:hanging="284"/>
      </w:pPr>
      <w:rPr>
        <w:rFonts w:hint="default"/>
      </w:rPr>
    </w:lvl>
    <w:lvl w:ilvl="1">
      <w:start w:val="1"/>
      <w:numFmt w:val="decimal"/>
      <w:lvlText w:val="%1.%2"/>
      <w:lvlJc w:val="left"/>
      <w:pPr>
        <w:ind w:left="851" w:hanging="567"/>
      </w:pPr>
      <w:rPr>
        <w:rFonts w:hint="default"/>
      </w:rPr>
    </w:lvl>
    <w:lvl w:ilvl="2">
      <w:start w:val="1"/>
      <w:numFmt w:val="decimal"/>
      <w:lvlText w:val="%1.%2.%3"/>
      <w:lvlJc w:val="left"/>
      <w:pPr>
        <w:ind w:left="1701" w:hanging="85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91C2695"/>
    <w:multiLevelType w:val="multilevel"/>
    <w:tmpl w:val="D7B039CE"/>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cap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4" w15:restartNumberingAfterBreak="0">
    <w:nsid w:val="0EB84B2F"/>
    <w:multiLevelType w:val="multilevel"/>
    <w:tmpl w:val="ABD6BA62"/>
    <w:styleLink w:val="BoxBullets"/>
    <w:lvl w:ilvl="0">
      <w:start w:val="1"/>
      <w:numFmt w:val="bullet"/>
      <w:lvlText w:val=""/>
      <w:lvlJc w:val="left"/>
      <w:pPr>
        <w:ind w:left="567" w:hanging="283"/>
      </w:pPr>
      <w:rPr>
        <w:rFonts w:ascii="Symbol" w:hAnsi="Symbol" w:hint="default"/>
        <w:color w:val="auto"/>
      </w:rPr>
    </w:lvl>
    <w:lvl w:ilvl="1">
      <w:start w:val="1"/>
      <w:numFmt w:val="bullet"/>
      <w:lvlText w:val=""/>
      <w:lvlJc w:val="left"/>
      <w:pPr>
        <w:ind w:left="567" w:hanging="283"/>
      </w:pPr>
      <w:rPr>
        <w:rFonts w:ascii="Symbol" w:hAnsi="Symbol" w:hint="default"/>
        <w:color w:val="auto"/>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F892093"/>
    <w:multiLevelType w:val="hybridMultilevel"/>
    <w:tmpl w:val="092C5E62"/>
    <w:lvl w:ilvl="0" w:tplc="FFFFFFFF">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DCB345D"/>
    <w:multiLevelType w:val="multilevel"/>
    <w:tmpl w:val="7C3ED66A"/>
    <w:lvl w:ilvl="0">
      <w:start w:val="1"/>
      <w:numFmt w:val="decimal"/>
      <w:pStyle w:val="ListNumbered1"/>
      <w:lvlText w:val="%1."/>
      <w:lvlJc w:val="left"/>
      <w:pPr>
        <w:ind w:left="284" w:hanging="284"/>
      </w:pPr>
      <w:rPr>
        <w:rFonts w:hint="default"/>
      </w:rPr>
    </w:lvl>
    <w:lvl w:ilvl="1">
      <w:start w:val="1"/>
      <w:numFmt w:val="decimal"/>
      <w:pStyle w:val="ListNumbered21"/>
      <w:lvlText w:val="%1.%2"/>
      <w:lvlJc w:val="left"/>
      <w:pPr>
        <w:ind w:left="851" w:hanging="567"/>
      </w:pPr>
      <w:rPr>
        <w:rFonts w:hint="default"/>
        <w:b w:val="0"/>
        <w:bCs w:val="0"/>
      </w:rPr>
    </w:lvl>
    <w:lvl w:ilvl="2">
      <w:start w:val="1"/>
      <w:numFmt w:val="lowerLetter"/>
      <w:pStyle w:val="ListNumbered311"/>
      <w:lvlText w:val="%3."/>
      <w:lvlJc w:val="left"/>
      <w:pPr>
        <w:ind w:left="1211" w:hanging="360"/>
      </w:pPr>
      <w:rPr>
        <w:b w:val="0"/>
        <w:bCs w:val="0"/>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F160C5E"/>
    <w:multiLevelType w:val="multilevel"/>
    <w:tmpl w:val="298C34E4"/>
    <w:styleLink w:val="AppendixNumbers"/>
    <w:lvl w:ilvl="0">
      <w:start w:val="1"/>
      <w:numFmt w:val="upperLetter"/>
      <w:pStyle w:val="AppendixHeading1"/>
      <w:suff w:val="space"/>
      <w:lvlText w:val="Appendix %1 –"/>
      <w:lvlJc w:val="left"/>
      <w:pPr>
        <w:ind w:left="0" w:firstLine="0"/>
      </w:pPr>
      <w:rPr>
        <w:rFonts w:hint="default"/>
      </w:rPr>
    </w:lvl>
    <w:lvl w:ilvl="1">
      <w:start w:val="1"/>
      <w:numFmt w:val="decimal"/>
      <w:pStyle w:val="Appendix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38CF0D32"/>
    <w:multiLevelType w:val="hybridMultilevel"/>
    <w:tmpl w:val="F8C2CE32"/>
    <w:lvl w:ilvl="0" w:tplc="CDA821B4">
      <w:start w:val="1"/>
      <w:numFmt w:val="lowerLetter"/>
      <w:lvlText w:val="%1)"/>
      <w:lvlJc w:val="left"/>
      <w:pPr>
        <w:ind w:left="1020" w:hanging="360"/>
      </w:pPr>
    </w:lvl>
    <w:lvl w:ilvl="1" w:tplc="484844FA">
      <w:start w:val="1"/>
      <w:numFmt w:val="lowerLetter"/>
      <w:lvlText w:val="%2)"/>
      <w:lvlJc w:val="left"/>
      <w:pPr>
        <w:ind w:left="1020" w:hanging="360"/>
      </w:pPr>
    </w:lvl>
    <w:lvl w:ilvl="2" w:tplc="B56A2C56">
      <w:start w:val="1"/>
      <w:numFmt w:val="lowerLetter"/>
      <w:lvlText w:val="%3)"/>
      <w:lvlJc w:val="left"/>
      <w:pPr>
        <w:ind w:left="1020" w:hanging="360"/>
      </w:pPr>
    </w:lvl>
    <w:lvl w:ilvl="3" w:tplc="3128187A">
      <w:start w:val="1"/>
      <w:numFmt w:val="lowerLetter"/>
      <w:lvlText w:val="%4)"/>
      <w:lvlJc w:val="left"/>
      <w:pPr>
        <w:ind w:left="1020" w:hanging="360"/>
      </w:pPr>
    </w:lvl>
    <w:lvl w:ilvl="4" w:tplc="610C636A">
      <w:start w:val="1"/>
      <w:numFmt w:val="lowerLetter"/>
      <w:lvlText w:val="%5)"/>
      <w:lvlJc w:val="left"/>
      <w:pPr>
        <w:ind w:left="1020" w:hanging="360"/>
      </w:pPr>
    </w:lvl>
    <w:lvl w:ilvl="5" w:tplc="37C62DE0">
      <w:start w:val="1"/>
      <w:numFmt w:val="lowerLetter"/>
      <w:lvlText w:val="%6)"/>
      <w:lvlJc w:val="left"/>
      <w:pPr>
        <w:ind w:left="1020" w:hanging="360"/>
      </w:pPr>
    </w:lvl>
    <w:lvl w:ilvl="6" w:tplc="6988E278">
      <w:start w:val="1"/>
      <w:numFmt w:val="lowerLetter"/>
      <w:lvlText w:val="%7)"/>
      <w:lvlJc w:val="left"/>
      <w:pPr>
        <w:ind w:left="1020" w:hanging="360"/>
      </w:pPr>
    </w:lvl>
    <w:lvl w:ilvl="7" w:tplc="A9CC677E">
      <w:start w:val="1"/>
      <w:numFmt w:val="lowerLetter"/>
      <w:lvlText w:val="%8)"/>
      <w:lvlJc w:val="left"/>
      <w:pPr>
        <w:ind w:left="1020" w:hanging="360"/>
      </w:pPr>
    </w:lvl>
    <w:lvl w:ilvl="8" w:tplc="B7B05DBA">
      <w:start w:val="1"/>
      <w:numFmt w:val="lowerLetter"/>
      <w:lvlText w:val="%9)"/>
      <w:lvlJc w:val="left"/>
      <w:pPr>
        <w:ind w:left="1020" w:hanging="360"/>
      </w:pPr>
    </w:lvl>
  </w:abstractNum>
  <w:abstractNum w:abstractNumId="9" w15:restartNumberingAfterBreak="0">
    <w:nsid w:val="3F166873"/>
    <w:multiLevelType w:val="multilevel"/>
    <w:tmpl w:val="C2EED61A"/>
    <w:styleLink w:val="NumberedHeadings"/>
    <w:lvl w:ilvl="0">
      <w:start w:val="1"/>
      <w:numFmt w:val="decimal"/>
      <w:pStyle w:val="Heading1Numbered"/>
      <w:lvlText w:val="%1."/>
      <w:lvlJc w:val="left"/>
      <w:pPr>
        <w:ind w:left="567" w:hanging="567"/>
      </w:pPr>
      <w:rPr>
        <w:rFonts w:hint="default"/>
      </w:rPr>
    </w:lvl>
    <w:lvl w:ilvl="1">
      <w:start w:val="1"/>
      <w:numFmt w:val="decimal"/>
      <w:pStyle w:val="Heading2Numbered"/>
      <w:lvlText w:val="%1.%2"/>
      <w:lvlJc w:val="left"/>
      <w:pPr>
        <w:ind w:left="851" w:hanging="851"/>
      </w:pPr>
      <w:rPr>
        <w:rFonts w:hint="default"/>
      </w:rPr>
    </w:lvl>
    <w:lvl w:ilvl="2">
      <w:start w:val="1"/>
      <w:numFmt w:val="decimal"/>
      <w:pStyle w:val="Heading3Numbered"/>
      <w:lvlText w:val="%1.%2.%3"/>
      <w:lvlJc w:val="left"/>
      <w:pPr>
        <w:ind w:left="1134" w:hanging="1134"/>
      </w:pPr>
      <w:rPr>
        <w:rFonts w:hint="default"/>
      </w:rPr>
    </w:lvl>
    <w:lvl w:ilvl="3">
      <w:start w:val="1"/>
      <w:numFmt w:val="decimal"/>
      <w:pStyle w:val="Heading4Numbered"/>
      <w:lvlText w:val="%1.%2.%3.%4"/>
      <w:lvlJc w:val="left"/>
      <w:pPr>
        <w:ind w:left="1134" w:hanging="1134"/>
      </w:pPr>
      <w:rPr>
        <w:rFonts w:hint="default"/>
      </w:rPr>
    </w:lvl>
    <w:lvl w:ilvl="4">
      <w:start w:val="1"/>
      <w:numFmt w:val="decimal"/>
      <w:pStyle w:val="Heading5Numbered"/>
      <w:lvlText w:val="%1.%2.%3.%4.%5"/>
      <w:lvlJc w:val="left"/>
      <w:pPr>
        <w:ind w:left="1134" w:hanging="113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4173295E"/>
    <w:multiLevelType w:val="multilevel"/>
    <w:tmpl w:val="5B2C35CE"/>
    <w:styleLink w:val="Bullets"/>
    <w:lvl w:ilvl="0">
      <w:start w:val="1"/>
      <w:numFmt w:val="bullet"/>
      <w:pStyle w:val="Bullet1"/>
      <w:lvlText w:val="•"/>
      <w:lvlJc w:val="left"/>
      <w:pPr>
        <w:ind w:left="284" w:hanging="284"/>
      </w:pPr>
      <w:rPr>
        <w:rFonts w:ascii="Calibri" w:hAnsi="Calibri" w:hint="default"/>
        <w:color w:val="auto"/>
      </w:rPr>
    </w:lvl>
    <w:lvl w:ilvl="1">
      <w:start w:val="1"/>
      <w:numFmt w:val="bullet"/>
      <w:pStyle w:val="Bullet2"/>
      <w:lvlText w:val="–"/>
      <w:lvlJc w:val="left"/>
      <w:pPr>
        <w:ind w:left="568" w:hanging="284"/>
      </w:pPr>
      <w:rPr>
        <w:rFonts w:ascii="Calibri" w:hAnsi="Calibri" w:hint="default"/>
        <w:color w:val="auto"/>
      </w:rPr>
    </w:lvl>
    <w:lvl w:ilvl="2">
      <w:start w:val="1"/>
      <w:numFmt w:val="bullet"/>
      <w:pStyle w:val="Bullet3"/>
      <w:lvlText w:val="›"/>
      <w:lvlJc w:val="left"/>
      <w:pPr>
        <w:ind w:left="852" w:hanging="284"/>
      </w:pPr>
      <w:rPr>
        <w:rFonts w:ascii="Calibri" w:hAnsi="Calibri" w:hint="default"/>
        <w:color w:val="auto"/>
      </w:rPr>
    </w:lvl>
    <w:lvl w:ilvl="3">
      <w:start w:val="1"/>
      <w:numFmt w:val="bullet"/>
      <w:lvlText w:val="▫"/>
      <w:lvlJc w:val="left"/>
      <w:pPr>
        <w:ind w:left="1136" w:hanging="284"/>
      </w:pPr>
      <w:rPr>
        <w:rFonts w:ascii="Calibri" w:hAnsi="Calibri"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
      <w:lvlJc w:val="left"/>
      <w:pPr>
        <w:ind w:left="1704" w:hanging="284"/>
      </w:pPr>
      <w:rPr>
        <w:rFonts w:ascii="Calibri" w:hAnsi="Calibri" w:hint="default"/>
        <w:color w:val="auto"/>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1" w15:restartNumberingAfterBreak="0">
    <w:nsid w:val="591B1AF0"/>
    <w:multiLevelType w:val="hybridMultilevel"/>
    <w:tmpl w:val="90B6113C"/>
    <w:lvl w:ilvl="0" w:tplc="0958B50E">
      <w:start w:val="1"/>
      <w:numFmt w:val="lowerLetter"/>
      <w:lvlText w:val="%1."/>
      <w:lvlJc w:val="left"/>
      <w:pPr>
        <w:ind w:left="862" w:hanging="360"/>
      </w:pPr>
      <w:rPr>
        <w:rFonts w:hint="default"/>
      </w:rPr>
    </w:lvl>
    <w:lvl w:ilvl="1" w:tplc="0C090019" w:tentative="1">
      <w:start w:val="1"/>
      <w:numFmt w:val="lowerLetter"/>
      <w:lvlText w:val="%2."/>
      <w:lvlJc w:val="left"/>
      <w:pPr>
        <w:ind w:left="1582" w:hanging="360"/>
      </w:pPr>
    </w:lvl>
    <w:lvl w:ilvl="2" w:tplc="0C09001B" w:tentative="1">
      <w:start w:val="1"/>
      <w:numFmt w:val="lowerRoman"/>
      <w:lvlText w:val="%3."/>
      <w:lvlJc w:val="right"/>
      <w:pPr>
        <w:ind w:left="2302" w:hanging="180"/>
      </w:pPr>
    </w:lvl>
    <w:lvl w:ilvl="3" w:tplc="0C09000F" w:tentative="1">
      <w:start w:val="1"/>
      <w:numFmt w:val="decimal"/>
      <w:lvlText w:val="%4."/>
      <w:lvlJc w:val="left"/>
      <w:pPr>
        <w:ind w:left="3022" w:hanging="360"/>
      </w:pPr>
    </w:lvl>
    <w:lvl w:ilvl="4" w:tplc="0C090019" w:tentative="1">
      <w:start w:val="1"/>
      <w:numFmt w:val="lowerLetter"/>
      <w:lvlText w:val="%5."/>
      <w:lvlJc w:val="left"/>
      <w:pPr>
        <w:ind w:left="3742" w:hanging="360"/>
      </w:pPr>
    </w:lvl>
    <w:lvl w:ilvl="5" w:tplc="0C09001B" w:tentative="1">
      <w:start w:val="1"/>
      <w:numFmt w:val="lowerRoman"/>
      <w:lvlText w:val="%6."/>
      <w:lvlJc w:val="right"/>
      <w:pPr>
        <w:ind w:left="4462" w:hanging="180"/>
      </w:pPr>
    </w:lvl>
    <w:lvl w:ilvl="6" w:tplc="0C09000F" w:tentative="1">
      <w:start w:val="1"/>
      <w:numFmt w:val="decimal"/>
      <w:lvlText w:val="%7."/>
      <w:lvlJc w:val="left"/>
      <w:pPr>
        <w:ind w:left="5182" w:hanging="360"/>
      </w:pPr>
    </w:lvl>
    <w:lvl w:ilvl="7" w:tplc="0C090019" w:tentative="1">
      <w:start w:val="1"/>
      <w:numFmt w:val="lowerLetter"/>
      <w:lvlText w:val="%8."/>
      <w:lvlJc w:val="left"/>
      <w:pPr>
        <w:ind w:left="5902" w:hanging="360"/>
      </w:pPr>
    </w:lvl>
    <w:lvl w:ilvl="8" w:tplc="0C09001B" w:tentative="1">
      <w:start w:val="1"/>
      <w:numFmt w:val="lowerRoman"/>
      <w:lvlText w:val="%9."/>
      <w:lvlJc w:val="right"/>
      <w:pPr>
        <w:ind w:left="6622" w:hanging="180"/>
      </w:pPr>
    </w:lvl>
  </w:abstractNum>
  <w:abstractNum w:abstractNumId="12" w15:restartNumberingAfterBreak="0">
    <w:nsid w:val="59363ED6"/>
    <w:multiLevelType w:val="hybridMultilevel"/>
    <w:tmpl w:val="CF7091AA"/>
    <w:lvl w:ilvl="0" w:tplc="9BCE9FF2">
      <w:start w:val="1"/>
      <w:numFmt w:val="bullet"/>
      <w:lvlText w:val=""/>
      <w:lvlJc w:val="left"/>
      <w:pPr>
        <w:ind w:left="720" w:hanging="360"/>
      </w:pPr>
      <w:rPr>
        <w:rFonts w:ascii="Symbol" w:hAnsi="Symbol"/>
      </w:rPr>
    </w:lvl>
    <w:lvl w:ilvl="1" w:tplc="B36E1F04">
      <w:start w:val="1"/>
      <w:numFmt w:val="bullet"/>
      <w:lvlText w:val=""/>
      <w:lvlJc w:val="left"/>
      <w:pPr>
        <w:ind w:left="720" w:hanging="360"/>
      </w:pPr>
      <w:rPr>
        <w:rFonts w:ascii="Symbol" w:hAnsi="Symbol"/>
      </w:rPr>
    </w:lvl>
    <w:lvl w:ilvl="2" w:tplc="4EA69474">
      <w:start w:val="1"/>
      <w:numFmt w:val="bullet"/>
      <w:lvlText w:val=""/>
      <w:lvlJc w:val="left"/>
      <w:pPr>
        <w:ind w:left="720" w:hanging="360"/>
      </w:pPr>
      <w:rPr>
        <w:rFonts w:ascii="Symbol" w:hAnsi="Symbol"/>
      </w:rPr>
    </w:lvl>
    <w:lvl w:ilvl="3" w:tplc="CDDA9BE4">
      <w:start w:val="1"/>
      <w:numFmt w:val="bullet"/>
      <w:lvlText w:val=""/>
      <w:lvlJc w:val="left"/>
      <w:pPr>
        <w:ind w:left="720" w:hanging="360"/>
      </w:pPr>
      <w:rPr>
        <w:rFonts w:ascii="Symbol" w:hAnsi="Symbol"/>
      </w:rPr>
    </w:lvl>
    <w:lvl w:ilvl="4" w:tplc="29C83398">
      <w:start w:val="1"/>
      <w:numFmt w:val="bullet"/>
      <w:lvlText w:val=""/>
      <w:lvlJc w:val="left"/>
      <w:pPr>
        <w:ind w:left="720" w:hanging="360"/>
      </w:pPr>
      <w:rPr>
        <w:rFonts w:ascii="Symbol" w:hAnsi="Symbol"/>
      </w:rPr>
    </w:lvl>
    <w:lvl w:ilvl="5" w:tplc="DE48EBEC">
      <w:start w:val="1"/>
      <w:numFmt w:val="bullet"/>
      <w:lvlText w:val=""/>
      <w:lvlJc w:val="left"/>
      <w:pPr>
        <w:ind w:left="720" w:hanging="360"/>
      </w:pPr>
      <w:rPr>
        <w:rFonts w:ascii="Symbol" w:hAnsi="Symbol"/>
      </w:rPr>
    </w:lvl>
    <w:lvl w:ilvl="6" w:tplc="6C66EF30">
      <w:start w:val="1"/>
      <w:numFmt w:val="bullet"/>
      <w:lvlText w:val=""/>
      <w:lvlJc w:val="left"/>
      <w:pPr>
        <w:ind w:left="720" w:hanging="360"/>
      </w:pPr>
      <w:rPr>
        <w:rFonts w:ascii="Symbol" w:hAnsi="Symbol"/>
      </w:rPr>
    </w:lvl>
    <w:lvl w:ilvl="7" w:tplc="83D64544">
      <w:start w:val="1"/>
      <w:numFmt w:val="bullet"/>
      <w:lvlText w:val=""/>
      <w:lvlJc w:val="left"/>
      <w:pPr>
        <w:ind w:left="720" w:hanging="360"/>
      </w:pPr>
      <w:rPr>
        <w:rFonts w:ascii="Symbol" w:hAnsi="Symbol"/>
      </w:rPr>
    </w:lvl>
    <w:lvl w:ilvl="8" w:tplc="CFBE2242">
      <w:start w:val="1"/>
      <w:numFmt w:val="bullet"/>
      <w:lvlText w:val=""/>
      <w:lvlJc w:val="left"/>
      <w:pPr>
        <w:ind w:left="720" w:hanging="360"/>
      </w:pPr>
      <w:rPr>
        <w:rFonts w:ascii="Symbol" w:hAnsi="Symbol"/>
      </w:rPr>
    </w:lvl>
  </w:abstractNum>
  <w:abstractNum w:abstractNumId="13" w15:restartNumberingAfterBreak="0">
    <w:nsid w:val="5C7C5C3D"/>
    <w:multiLevelType w:val="multilevel"/>
    <w:tmpl w:val="4B5A47B2"/>
    <w:styleLink w:val="AttachmentNumbers"/>
    <w:lvl w:ilvl="0">
      <w:start w:val="1"/>
      <w:numFmt w:val="upperLetter"/>
      <w:pStyle w:val="AttachmentHeading1"/>
      <w:suff w:val="space"/>
      <w:lvlText w:val="Attachment %1 –"/>
      <w:lvlJc w:val="left"/>
      <w:pPr>
        <w:ind w:left="0" w:firstLine="0"/>
      </w:pPr>
      <w:rPr>
        <w:rFonts w:hint="default"/>
      </w:rPr>
    </w:lvl>
    <w:lvl w:ilvl="1">
      <w:start w:val="1"/>
      <w:numFmt w:val="decimal"/>
      <w:pStyle w:val="Attachment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60E7485E"/>
    <w:multiLevelType w:val="multilevel"/>
    <w:tmpl w:val="D69832D4"/>
    <w:styleLink w:val="BoxedBullets"/>
    <w:lvl w:ilvl="0">
      <w:start w:val="1"/>
      <w:numFmt w:val="bullet"/>
      <w:pStyle w:val="Box1Bullet1"/>
      <w:lvlText w:val=""/>
      <w:lvlJc w:val="left"/>
      <w:pPr>
        <w:ind w:left="567" w:hanging="283"/>
      </w:pPr>
      <w:rPr>
        <w:rFonts w:ascii="Symbol" w:hAnsi="Symbol" w:hint="default"/>
        <w:color w:val="auto"/>
      </w:rPr>
    </w:lvl>
    <w:lvl w:ilvl="1">
      <w:start w:val="1"/>
      <w:numFmt w:val="bullet"/>
      <w:pStyle w:val="Box2Bullet1"/>
      <w:lvlText w:val=""/>
      <w:lvlJc w:val="left"/>
      <w:pPr>
        <w:ind w:left="567" w:hanging="283"/>
      </w:pPr>
      <w:rPr>
        <w:rFonts w:ascii="Symbol" w:hAnsi="Symbol" w:hint="default"/>
        <w:color w:val="auto"/>
      </w:rPr>
    </w:lvl>
    <w:lvl w:ilvl="2">
      <w:start w:val="1"/>
      <w:numFmt w:val="bullet"/>
      <w:pStyle w:val="Box2Checklist"/>
      <w:lvlText w:val="□"/>
      <w:lvlJc w:val="left"/>
      <w:pPr>
        <w:ind w:left="567" w:hanging="283"/>
      </w:pPr>
      <w:rPr>
        <w:rFonts w:ascii="Calibri" w:hAnsi="Calibri"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67F44692"/>
    <w:multiLevelType w:val="hybridMultilevel"/>
    <w:tmpl w:val="7D7A2B62"/>
    <w:lvl w:ilvl="0" w:tplc="0C090015">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749538F9"/>
    <w:multiLevelType w:val="hybridMultilevel"/>
    <w:tmpl w:val="CE6208A6"/>
    <w:lvl w:ilvl="0" w:tplc="1E38B5B4">
      <w:start w:val="1"/>
      <w:numFmt w:val="bullet"/>
      <w:lvlText w:val=""/>
      <w:lvlJc w:val="left"/>
      <w:pPr>
        <w:ind w:left="720" w:hanging="360"/>
      </w:pPr>
      <w:rPr>
        <w:rFonts w:ascii="Symbol" w:hAnsi="Symbol"/>
      </w:rPr>
    </w:lvl>
    <w:lvl w:ilvl="1" w:tplc="5CCC7C6E">
      <w:start w:val="1"/>
      <w:numFmt w:val="bullet"/>
      <w:lvlText w:val=""/>
      <w:lvlJc w:val="left"/>
      <w:pPr>
        <w:ind w:left="720" w:hanging="360"/>
      </w:pPr>
      <w:rPr>
        <w:rFonts w:ascii="Symbol" w:hAnsi="Symbol"/>
      </w:rPr>
    </w:lvl>
    <w:lvl w:ilvl="2" w:tplc="E594F49E">
      <w:start w:val="1"/>
      <w:numFmt w:val="bullet"/>
      <w:lvlText w:val=""/>
      <w:lvlJc w:val="left"/>
      <w:pPr>
        <w:ind w:left="720" w:hanging="360"/>
      </w:pPr>
      <w:rPr>
        <w:rFonts w:ascii="Symbol" w:hAnsi="Symbol"/>
      </w:rPr>
    </w:lvl>
    <w:lvl w:ilvl="3" w:tplc="DDC43E18">
      <w:start w:val="1"/>
      <w:numFmt w:val="bullet"/>
      <w:lvlText w:val=""/>
      <w:lvlJc w:val="left"/>
      <w:pPr>
        <w:ind w:left="720" w:hanging="360"/>
      </w:pPr>
      <w:rPr>
        <w:rFonts w:ascii="Symbol" w:hAnsi="Symbol"/>
      </w:rPr>
    </w:lvl>
    <w:lvl w:ilvl="4" w:tplc="7C8EECB2">
      <w:start w:val="1"/>
      <w:numFmt w:val="bullet"/>
      <w:lvlText w:val=""/>
      <w:lvlJc w:val="left"/>
      <w:pPr>
        <w:ind w:left="720" w:hanging="360"/>
      </w:pPr>
      <w:rPr>
        <w:rFonts w:ascii="Symbol" w:hAnsi="Symbol"/>
      </w:rPr>
    </w:lvl>
    <w:lvl w:ilvl="5" w:tplc="0FCC6D92">
      <w:start w:val="1"/>
      <w:numFmt w:val="bullet"/>
      <w:lvlText w:val=""/>
      <w:lvlJc w:val="left"/>
      <w:pPr>
        <w:ind w:left="720" w:hanging="360"/>
      </w:pPr>
      <w:rPr>
        <w:rFonts w:ascii="Symbol" w:hAnsi="Symbol"/>
      </w:rPr>
    </w:lvl>
    <w:lvl w:ilvl="6" w:tplc="FF261680">
      <w:start w:val="1"/>
      <w:numFmt w:val="bullet"/>
      <w:lvlText w:val=""/>
      <w:lvlJc w:val="left"/>
      <w:pPr>
        <w:ind w:left="720" w:hanging="360"/>
      </w:pPr>
      <w:rPr>
        <w:rFonts w:ascii="Symbol" w:hAnsi="Symbol"/>
      </w:rPr>
    </w:lvl>
    <w:lvl w:ilvl="7" w:tplc="A4562442">
      <w:start w:val="1"/>
      <w:numFmt w:val="bullet"/>
      <w:lvlText w:val=""/>
      <w:lvlJc w:val="left"/>
      <w:pPr>
        <w:ind w:left="720" w:hanging="360"/>
      </w:pPr>
      <w:rPr>
        <w:rFonts w:ascii="Symbol" w:hAnsi="Symbol"/>
      </w:rPr>
    </w:lvl>
    <w:lvl w:ilvl="8" w:tplc="4DC63342">
      <w:start w:val="1"/>
      <w:numFmt w:val="bullet"/>
      <w:lvlText w:val=""/>
      <w:lvlJc w:val="left"/>
      <w:pPr>
        <w:ind w:left="720" w:hanging="360"/>
      </w:pPr>
      <w:rPr>
        <w:rFonts w:ascii="Symbol" w:hAnsi="Symbol"/>
      </w:rPr>
    </w:lvl>
  </w:abstractNum>
  <w:abstractNum w:abstractNumId="17" w15:restartNumberingAfterBreak="0">
    <w:nsid w:val="75B504F0"/>
    <w:multiLevelType w:val="hybridMultilevel"/>
    <w:tmpl w:val="AC4ED6F8"/>
    <w:lvl w:ilvl="0" w:tplc="91E8E848">
      <w:start w:val="1"/>
      <w:numFmt w:val="bullet"/>
      <w:pStyle w:val="Checkboxemptybulletpoint"/>
      <w:lvlText w:val=""/>
      <w:lvlJc w:val="left"/>
      <w:pPr>
        <w:ind w:left="360" w:hanging="360"/>
      </w:pPr>
      <w:rPr>
        <w:rFonts w:ascii="Wingdings" w:hAnsi="Wingdings" w:hint="default"/>
        <w:caps w:val="0"/>
        <w:strike w:val="0"/>
        <w:dstrike w:val="0"/>
        <w:vanish w:val="0"/>
        <w:webHidden w:val="0"/>
        <w:color w:val="0F293A"/>
        <w:sz w:val="22"/>
        <w:u w:val="none"/>
        <w:effect w:val="none"/>
        <w:vertAlign w:val="baseline"/>
        <w:specVanish w:val="0"/>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8" w15:restartNumberingAfterBreak="0">
    <w:nsid w:val="7B0671B0"/>
    <w:multiLevelType w:val="hybridMultilevel"/>
    <w:tmpl w:val="9280DBCA"/>
    <w:lvl w:ilvl="0" w:tplc="8D22F3DE">
      <w:start w:val="1"/>
      <w:numFmt w:val="bullet"/>
      <w:lvlText w:val=""/>
      <w:lvlJc w:val="left"/>
      <w:pPr>
        <w:ind w:left="720" w:hanging="360"/>
      </w:pPr>
      <w:rPr>
        <w:rFonts w:ascii="Symbol" w:hAnsi="Symbol"/>
      </w:rPr>
    </w:lvl>
    <w:lvl w:ilvl="1" w:tplc="200E30BC">
      <w:start w:val="1"/>
      <w:numFmt w:val="bullet"/>
      <w:lvlText w:val=""/>
      <w:lvlJc w:val="left"/>
      <w:pPr>
        <w:ind w:left="720" w:hanging="360"/>
      </w:pPr>
      <w:rPr>
        <w:rFonts w:ascii="Symbol" w:hAnsi="Symbol"/>
      </w:rPr>
    </w:lvl>
    <w:lvl w:ilvl="2" w:tplc="E772AC8C">
      <w:start w:val="1"/>
      <w:numFmt w:val="bullet"/>
      <w:lvlText w:val=""/>
      <w:lvlJc w:val="left"/>
      <w:pPr>
        <w:ind w:left="720" w:hanging="360"/>
      </w:pPr>
      <w:rPr>
        <w:rFonts w:ascii="Symbol" w:hAnsi="Symbol"/>
      </w:rPr>
    </w:lvl>
    <w:lvl w:ilvl="3" w:tplc="0CF43EDC">
      <w:start w:val="1"/>
      <w:numFmt w:val="bullet"/>
      <w:lvlText w:val=""/>
      <w:lvlJc w:val="left"/>
      <w:pPr>
        <w:ind w:left="720" w:hanging="360"/>
      </w:pPr>
      <w:rPr>
        <w:rFonts w:ascii="Symbol" w:hAnsi="Symbol"/>
      </w:rPr>
    </w:lvl>
    <w:lvl w:ilvl="4" w:tplc="D4B00520">
      <w:start w:val="1"/>
      <w:numFmt w:val="bullet"/>
      <w:lvlText w:val=""/>
      <w:lvlJc w:val="left"/>
      <w:pPr>
        <w:ind w:left="720" w:hanging="360"/>
      </w:pPr>
      <w:rPr>
        <w:rFonts w:ascii="Symbol" w:hAnsi="Symbol"/>
      </w:rPr>
    </w:lvl>
    <w:lvl w:ilvl="5" w:tplc="EB14DEF2">
      <w:start w:val="1"/>
      <w:numFmt w:val="bullet"/>
      <w:lvlText w:val=""/>
      <w:lvlJc w:val="left"/>
      <w:pPr>
        <w:ind w:left="720" w:hanging="360"/>
      </w:pPr>
      <w:rPr>
        <w:rFonts w:ascii="Symbol" w:hAnsi="Symbol"/>
      </w:rPr>
    </w:lvl>
    <w:lvl w:ilvl="6" w:tplc="808035A2">
      <w:start w:val="1"/>
      <w:numFmt w:val="bullet"/>
      <w:lvlText w:val=""/>
      <w:lvlJc w:val="left"/>
      <w:pPr>
        <w:ind w:left="720" w:hanging="360"/>
      </w:pPr>
      <w:rPr>
        <w:rFonts w:ascii="Symbol" w:hAnsi="Symbol"/>
      </w:rPr>
    </w:lvl>
    <w:lvl w:ilvl="7" w:tplc="D0FCE2BA">
      <w:start w:val="1"/>
      <w:numFmt w:val="bullet"/>
      <w:lvlText w:val=""/>
      <w:lvlJc w:val="left"/>
      <w:pPr>
        <w:ind w:left="720" w:hanging="360"/>
      </w:pPr>
      <w:rPr>
        <w:rFonts w:ascii="Symbol" w:hAnsi="Symbol"/>
      </w:rPr>
    </w:lvl>
    <w:lvl w:ilvl="8" w:tplc="B2CCEE10">
      <w:start w:val="1"/>
      <w:numFmt w:val="bullet"/>
      <w:lvlText w:val=""/>
      <w:lvlJc w:val="left"/>
      <w:pPr>
        <w:ind w:left="720" w:hanging="360"/>
      </w:pPr>
      <w:rPr>
        <w:rFonts w:ascii="Symbol" w:hAnsi="Symbol"/>
      </w:rPr>
    </w:lvl>
  </w:abstractNum>
  <w:abstractNum w:abstractNumId="19" w15:restartNumberingAfterBreak="0">
    <w:nsid w:val="7E554E84"/>
    <w:multiLevelType w:val="multilevel"/>
    <w:tmpl w:val="73389A9E"/>
    <w:styleLink w:val="ListLegal"/>
    <w:lvl w:ilvl="0">
      <w:start w:val="1"/>
      <w:numFmt w:val="decimal"/>
      <w:pStyle w:val="ListLegal1"/>
      <w:lvlText w:val="%1.1"/>
      <w:lvlJc w:val="left"/>
      <w:pPr>
        <w:ind w:left="284" w:hanging="284"/>
      </w:pPr>
      <w:rPr>
        <w:rFonts w:hint="default"/>
      </w:rPr>
    </w:lvl>
    <w:lvl w:ilvl="1">
      <w:start w:val="1"/>
      <w:numFmt w:val="lowerLetter"/>
      <w:pStyle w:val="ListLegal2"/>
      <w:lvlText w:val="%2."/>
      <w:lvlJc w:val="left"/>
      <w:pPr>
        <w:ind w:left="568" w:hanging="284"/>
      </w:pPr>
      <w:rPr>
        <w:rFonts w:hint="default"/>
      </w:rPr>
    </w:lvl>
    <w:lvl w:ilvl="2">
      <w:start w:val="1"/>
      <w:numFmt w:val="lowerRoman"/>
      <w:pStyle w:val="ListLegal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1" w:hanging="281"/>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20" w15:restartNumberingAfterBreak="0">
    <w:nsid w:val="7EC775A0"/>
    <w:multiLevelType w:val="hybridMultilevel"/>
    <w:tmpl w:val="092C5E62"/>
    <w:lvl w:ilvl="0" w:tplc="0C090015">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113088978">
    <w:abstractNumId w:val="17"/>
  </w:num>
  <w:num w:numId="2" w16cid:durableId="2021197626">
    <w:abstractNumId w:val="7"/>
  </w:num>
  <w:num w:numId="3" w16cid:durableId="381634511">
    <w:abstractNumId w:val="13"/>
  </w:num>
  <w:num w:numId="4" w16cid:durableId="1551845479">
    <w:abstractNumId w:val="13"/>
  </w:num>
  <w:num w:numId="5" w16cid:durableId="506603318">
    <w:abstractNumId w:val="10"/>
  </w:num>
  <w:num w:numId="6" w16cid:durableId="1587765863">
    <w:abstractNumId w:val="10"/>
  </w:num>
  <w:num w:numId="7" w16cid:durableId="544028497">
    <w:abstractNumId w:val="19"/>
  </w:num>
  <w:num w:numId="8" w16cid:durableId="1306860558">
    <w:abstractNumId w:val="19"/>
  </w:num>
  <w:num w:numId="9" w16cid:durableId="2057272556">
    <w:abstractNumId w:val="2"/>
  </w:num>
  <w:num w:numId="10" w16cid:durableId="1518351266">
    <w:abstractNumId w:val="9"/>
  </w:num>
  <w:num w:numId="11" w16cid:durableId="714740686">
    <w:abstractNumId w:val="4"/>
  </w:num>
  <w:num w:numId="12" w16cid:durableId="642657210">
    <w:abstractNumId w:val="14"/>
  </w:num>
  <w:num w:numId="13" w16cid:durableId="1462766474">
    <w:abstractNumId w:val="14"/>
  </w:num>
  <w:num w:numId="14" w16cid:durableId="1841968239">
    <w:abstractNumId w:val="3"/>
  </w:num>
  <w:num w:numId="15" w16cid:durableId="177917840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414598646">
    <w:abstractNumId w:val="6"/>
  </w:num>
  <w:num w:numId="17" w16cid:durableId="201880055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6484777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7544648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54035986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77105419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8400690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50288767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7073459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19708019">
    <w:abstractNumId w:val="11"/>
  </w:num>
  <w:num w:numId="26" w16cid:durableId="2055349132">
    <w:abstractNumId w:val="1"/>
  </w:num>
  <w:num w:numId="27" w16cid:durableId="1318152575">
    <w:abstractNumId w:val="20"/>
  </w:num>
  <w:num w:numId="28" w16cid:durableId="1641183256">
    <w:abstractNumId w:val="5"/>
  </w:num>
  <w:num w:numId="29" w16cid:durableId="1090840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03530535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93705302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855774667">
    <w:abstractNumId w:val="18"/>
  </w:num>
  <w:num w:numId="33" w16cid:durableId="1612006742">
    <w:abstractNumId w:val="12"/>
  </w:num>
  <w:num w:numId="34" w16cid:durableId="2004431940">
    <w:abstractNumId w:val="16"/>
  </w:num>
  <w:num w:numId="35" w16cid:durableId="1752121545">
    <w:abstractNumId w:val="0"/>
  </w:num>
  <w:num w:numId="36" w16cid:durableId="546986392">
    <w:abstractNumId w:val="8"/>
  </w:num>
  <w:num w:numId="37" w16cid:durableId="918173140">
    <w:abstractNumId w:val="15"/>
  </w:num>
  <w:num w:numId="38" w16cid:durableId="491335143">
    <w:abstractNumId w:val="6"/>
  </w:num>
  <w:num w:numId="39" w16cid:durableId="100332182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attachedTemplate r:id="rId1"/>
  <w:documentProtection w:edit="readOnly"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6FE4"/>
    <w:rsid w:val="00001527"/>
    <w:rsid w:val="00006E5A"/>
    <w:rsid w:val="00006FE4"/>
    <w:rsid w:val="0001191A"/>
    <w:rsid w:val="00021F2E"/>
    <w:rsid w:val="00024CAD"/>
    <w:rsid w:val="00024E7E"/>
    <w:rsid w:val="0002562A"/>
    <w:rsid w:val="00031BA8"/>
    <w:rsid w:val="000325F4"/>
    <w:rsid w:val="00033556"/>
    <w:rsid w:val="0003362B"/>
    <w:rsid w:val="000379BB"/>
    <w:rsid w:val="00046371"/>
    <w:rsid w:val="00053F0D"/>
    <w:rsid w:val="000550E9"/>
    <w:rsid w:val="00062C0D"/>
    <w:rsid w:val="00062E4A"/>
    <w:rsid w:val="00063F2B"/>
    <w:rsid w:val="00064465"/>
    <w:rsid w:val="00070F21"/>
    <w:rsid w:val="0007177C"/>
    <w:rsid w:val="00082E01"/>
    <w:rsid w:val="0008512C"/>
    <w:rsid w:val="00090941"/>
    <w:rsid w:val="00094FEC"/>
    <w:rsid w:val="00095564"/>
    <w:rsid w:val="000A218D"/>
    <w:rsid w:val="000A2C56"/>
    <w:rsid w:val="000A46E9"/>
    <w:rsid w:val="000A61B7"/>
    <w:rsid w:val="000A62E8"/>
    <w:rsid w:val="000A7285"/>
    <w:rsid w:val="000A76BF"/>
    <w:rsid w:val="000B1B0B"/>
    <w:rsid w:val="000B271C"/>
    <w:rsid w:val="000B6596"/>
    <w:rsid w:val="000C1394"/>
    <w:rsid w:val="000C210C"/>
    <w:rsid w:val="000C3110"/>
    <w:rsid w:val="000C3920"/>
    <w:rsid w:val="000C67AE"/>
    <w:rsid w:val="000D78B5"/>
    <w:rsid w:val="000E1587"/>
    <w:rsid w:val="000F0022"/>
    <w:rsid w:val="001005CF"/>
    <w:rsid w:val="00101598"/>
    <w:rsid w:val="00101869"/>
    <w:rsid w:val="001021B9"/>
    <w:rsid w:val="00107E76"/>
    <w:rsid w:val="0011519C"/>
    <w:rsid w:val="0012179E"/>
    <w:rsid w:val="00122ECE"/>
    <w:rsid w:val="0012301D"/>
    <w:rsid w:val="001238C3"/>
    <w:rsid w:val="001364B1"/>
    <w:rsid w:val="001367AE"/>
    <w:rsid w:val="001374DA"/>
    <w:rsid w:val="00137790"/>
    <w:rsid w:val="00150972"/>
    <w:rsid w:val="00151B6A"/>
    <w:rsid w:val="001540D5"/>
    <w:rsid w:val="001627F2"/>
    <w:rsid w:val="00163A3C"/>
    <w:rsid w:val="00163B02"/>
    <w:rsid w:val="001706B8"/>
    <w:rsid w:val="00171D30"/>
    <w:rsid w:val="001724DD"/>
    <w:rsid w:val="001747BB"/>
    <w:rsid w:val="0018046D"/>
    <w:rsid w:val="00185B61"/>
    <w:rsid w:val="0018705A"/>
    <w:rsid w:val="00187E9B"/>
    <w:rsid w:val="0019405E"/>
    <w:rsid w:val="001A1634"/>
    <w:rsid w:val="001A5012"/>
    <w:rsid w:val="001B11ED"/>
    <w:rsid w:val="001B1AEE"/>
    <w:rsid w:val="001C3E5C"/>
    <w:rsid w:val="001C654E"/>
    <w:rsid w:val="001D03BE"/>
    <w:rsid w:val="001E15B7"/>
    <w:rsid w:val="001E1AF5"/>
    <w:rsid w:val="001E7603"/>
    <w:rsid w:val="001F549F"/>
    <w:rsid w:val="00200EC0"/>
    <w:rsid w:val="00212C07"/>
    <w:rsid w:val="002161FC"/>
    <w:rsid w:val="00216D75"/>
    <w:rsid w:val="00220188"/>
    <w:rsid w:val="002211AB"/>
    <w:rsid w:val="00227937"/>
    <w:rsid w:val="0023188E"/>
    <w:rsid w:val="00232F15"/>
    <w:rsid w:val="00235964"/>
    <w:rsid w:val="00235D0C"/>
    <w:rsid w:val="002363F8"/>
    <w:rsid w:val="00246162"/>
    <w:rsid w:val="00246B69"/>
    <w:rsid w:val="00251F47"/>
    <w:rsid w:val="002539F0"/>
    <w:rsid w:val="00256588"/>
    <w:rsid w:val="00257E9F"/>
    <w:rsid w:val="00267411"/>
    <w:rsid w:val="00270070"/>
    <w:rsid w:val="002701BE"/>
    <w:rsid w:val="00281C71"/>
    <w:rsid w:val="00292D61"/>
    <w:rsid w:val="002A54BB"/>
    <w:rsid w:val="002A6891"/>
    <w:rsid w:val="002B339A"/>
    <w:rsid w:val="002B4E58"/>
    <w:rsid w:val="002B7A5F"/>
    <w:rsid w:val="002C2F81"/>
    <w:rsid w:val="002C3BD2"/>
    <w:rsid w:val="002D5DD1"/>
    <w:rsid w:val="002D6E9E"/>
    <w:rsid w:val="002D7E9A"/>
    <w:rsid w:val="002E7877"/>
    <w:rsid w:val="002F67AE"/>
    <w:rsid w:val="002F7C95"/>
    <w:rsid w:val="00300222"/>
    <w:rsid w:val="00300453"/>
    <w:rsid w:val="003078B6"/>
    <w:rsid w:val="00310CE9"/>
    <w:rsid w:val="00310F48"/>
    <w:rsid w:val="00313B21"/>
    <w:rsid w:val="0032044A"/>
    <w:rsid w:val="00323A97"/>
    <w:rsid w:val="003265A2"/>
    <w:rsid w:val="00333257"/>
    <w:rsid w:val="0034199B"/>
    <w:rsid w:val="003442F0"/>
    <w:rsid w:val="00345182"/>
    <w:rsid w:val="00347744"/>
    <w:rsid w:val="00352F56"/>
    <w:rsid w:val="003544E1"/>
    <w:rsid w:val="00355753"/>
    <w:rsid w:val="00355A7F"/>
    <w:rsid w:val="00360457"/>
    <w:rsid w:val="00361646"/>
    <w:rsid w:val="003625CE"/>
    <w:rsid w:val="00366C8D"/>
    <w:rsid w:val="00373774"/>
    <w:rsid w:val="0037635F"/>
    <w:rsid w:val="00377D91"/>
    <w:rsid w:val="00390183"/>
    <w:rsid w:val="00391A4C"/>
    <w:rsid w:val="0039264F"/>
    <w:rsid w:val="00392B2D"/>
    <w:rsid w:val="00396D31"/>
    <w:rsid w:val="003A173B"/>
    <w:rsid w:val="003A29EA"/>
    <w:rsid w:val="003A2EE3"/>
    <w:rsid w:val="003B0BF5"/>
    <w:rsid w:val="003B0E22"/>
    <w:rsid w:val="003B105C"/>
    <w:rsid w:val="003B4F16"/>
    <w:rsid w:val="003C0C83"/>
    <w:rsid w:val="003C1F49"/>
    <w:rsid w:val="003C24BF"/>
    <w:rsid w:val="003D3866"/>
    <w:rsid w:val="003D39CF"/>
    <w:rsid w:val="003E147F"/>
    <w:rsid w:val="003F04FE"/>
    <w:rsid w:val="003F32A7"/>
    <w:rsid w:val="003F3BA9"/>
    <w:rsid w:val="003F5AAE"/>
    <w:rsid w:val="003F608D"/>
    <w:rsid w:val="004015D1"/>
    <w:rsid w:val="00403C5A"/>
    <w:rsid w:val="00403E98"/>
    <w:rsid w:val="00404D2D"/>
    <w:rsid w:val="004069B0"/>
    <w:rsid w:val="00415439"/>
    <w:rsid w:val="004165D3"/>
    <w:rsid w:val="00416683"/>
    <w:rsid w:val="00425D83"/>
    <w:rsid w:val="00436131"/>
    <w:rsid w:val="00437EFB"/>
    <w:rsid w:val="004426CB"/>
    <w:rsid w:val="00443920"/>
    <w:rsid w:val="00443D00"/>
    <w:rsid w:val="00446748"/>
    <w:rsid w:val="00446BD8"/>
    <w:rsid w:val="00447ED8"/>
    <w:rsid w:val="00457006"/>
    <w:rsid w:val="00463BE5"/>
    <w:rsid w:val="004703D5"/>
    <w:rsid w:val="00471B50"/>
    <w:rsid w:val="0047244E"/>
    <w:rsid w:val="004757EB"/>
    <w:rsid w:val="00476EF0"/>
    <w:rsid w:val="00476FF5"/>
    <w:rsid w:val="00487E3B"/>
    <w:rsid w:val="0049003A"/>
    <w:rsid w:val="00490DDB"/>
    <w:rsid w:val="004953C6"/>
    <w:rsid w:val="00497D91"/>
    <w:rsid w:val="004A4557"/>
    <w:rsid w:val="004A57F3"/>
    <w:rsid w:val="004B0B74"/>
    <w:rsid w:val="004B2F61"/>
    <w:rsid w:val="004B545B"/>
    <w:rsid w:val="004B70DC"/>
    <w:rsid w:val="004C0C77"/>
    <w:rsid w:val="004C27E0"/>
    <w:rsid w:val="004C3912"/>
    <w:rsid w:val="004C500B"/>
    <w:rsid w:val="004C5CE8"/>
    <w:rsid w:val="004D0E0D"/>
    <w:rsid w:val="004D280F"/>
    <w:rsid w:val="004E40B2"/>
    <w:rsid w:val="004E511D"/>
    <w:rsid w:val="004E6DC6"/>
    <w:rsid w:val="004E79B4"/>
    <w:rsid w:val="004F02AA"/>
    <w:rsid w:val="004F0807"/>
    <w:rsid w:val="004F1509"/>
    <w:rsid w:val="004F1DBF"/>
    <w:rsid w:val="004F73C2"/>
    <w:rsid w:val="004F7E6A"/>
    <w:rsid w:val="00502BE0"/>
    <w:rsid w:val="00510E7A"/>
    <w:rsid w:val="00511FE1"/>
    <w:rsid w:val="00520506"/>
    <w:rsid w:val="005342AC"/>
    <w:rsid w:val="00535101"/>
    <w:rsid w:val="00535C94"/>
    <w:rsid w:val="0053656C"/>
    <w:rsid w:val="00536DE9"/>
    <w:rsid w:val="005429DA"/>
    <w:rsid w:val="00545EF4"/>
    <w:rsid w:val="00547635"/>
    <w:rsid w:val="0055026D"/>
    <w:rsid w:val="005508D4"/>
    <w:rsid w:val="00550FF8"/>
    <w:rsid w:val="005534D5"/>
    <w:rsid w:val="00560F94"/>
    <w:rsid w:val="005655D3"/>
    <w:rsid w:val="0056690B"/>
    <w:rsid w:val="00574517"/>
    <w:rsid w:val="00587796"/>
    <w:rsid w:val="00590CD0"/>
    <w:rsid w:val="00590D6A"/>
    <w:rsid w:val="005A6E77"/>
    <w:rsid w:val="005A79DF"/>
    <w:rsid w:val="005B01DB"/>
    <w:rsid w:val="005B4AE8"/>
    <w:rsid w:val="005C32CD"/>
    <w:rsid w:val="005C7914"/>
    <w:rsid w:val="005C7C2A"/>
    <w:rsid w:val="005C7D6B"/>
    <w:rsid w:val="005D058C"/>
    <w:rsid w:val="005D47BF"/>
    <w:rsid w:val="005E1C1D"/>
    <w:rsid w:val="005E2745"/>
    <w:rsid w:val="005E28F7"/>
    <w:rsid w:val="005E37FF"/>
    <w:rsid w:val="005E4A1D"/>
    <w:rsid w:val="005E7C7C"/>
    <w:rsid w:val="00600D14"/>
    <w:rsid w:val="0060203A"/>
    <w:rsid w:val="006058BC"/>
    <w:rsid w:val="00606296"/>
    <w:rsid w:val="006109AB"/>
    <w:rsid w:val="00611F0A"/>
    <w:rsid w:val="00612792"/>
    <w:rsid w:val="00617D49"/>
    <w:rsid w:val="00620A19"/>
    <w:rsid w:val="00624E89"/>
    <w:rsid w:val="0063725F"/>
    <w:rsid w:val="006401B2"/>
    <w:rsid w:val="00640AD7"/>
    <w:rsid w:val="00642037"/>
    <w:rsid w:val="0064250D"/>
    <w:rsid w:val="00644C8A"/>
    <w:rsid w:val="00647072"/>
    <w:rsid w:val="00650E17"/>
    <w:rsid w:val="00651702"/>
    <w:rsid w:val="00652991"/>
    <w:rsid w:val="00655073"/>
    <w:rsid w:val="00656A94"/>
    <w:rsid w:val="00660CD0"/>
    <w:rsid w:val="00666ABB"/>
    <w:rsid w:val="00667C95"/>
    <w:rsid w:val="0067098D"/>
    <w:rsid w:val="006820AB"/>
    <w:rsid w:val="00685EEB"/>
    <w:rsid w:val="006860D0"/>
    <w:rsid w:val="00692073"/>
    <w:rsid w:val="00692D44"/>
    <w:rsid w:val="00693B45"/>
    <w:rsid w:val="00694054"/>
    <w:rsid w:val="006971FA"/>
    <w:rsid w:val="006A25C5"/>
    <w:rsid w:val="006A28CD"/>
    <w:rsid w:val="006A48CA"/>
    <w:rsid w:val="006A4C3C"/>
    <w:rsid w:val="006B1D84"/>
    <w:rsid w:val="006C293B"/>
    <w:rsid w:val="006C6DE8"/>
    <w:rsid w:val="006C7000"/>
    <w:rsid w:val="006D3113"/>
    <w:rsid w:val="006D4B2F"/>
    <w:rsid w:val="006D5424"/>
    <w:rsid w:val="006D7421"/>
    <w:rsid w:val="006E12F6"/>
    <w:rsid w:val="006E37A4"/>
    <w:rsid w:val="006E3A01"/>
    <w:rsid w:val="006E7B10"/>
    <w:rsid w:val="006E7C95"/>
    <w:rsid w:val="006F2DA8"/>
    <w:rsid w:val="006F4805"/>
    <w:rsid w:val="006F75F5"/>
    <w:rsid w:val="00703EA8"/>
    <w:rsid w:val="00711DDF"/>
    <w:rsid w:val="00717A5C"/>
    <w:rsid w:val="00722A16"/>
    <w:rsid w:val="00723295"/>
    <w:rsid w:val="00727986"/>
    <w:rsid w:val="00734308"/>
    <w:rsid w:val="0073624C"/>
    <w:rsid w:val="00737B59"/>
    <w:rsid w:val="007419F1"/>
    <w:rsid w:val="00742CF4"/>
    <w:rsid w:val="00747739"/>
    <w:rsid w:val="00750BD7"/>
    <w:rsid w:val="00763DBB"/>
    <w:rsid w:val="0076587B"/>
    <w:rsid w:val="00765D8E"/>
    <w:rsid w:val="00773C9B"/>
    <w:rsid w:val="00781D9B"/>
    <w:rsid w:val="00782862"/>
    <w:rsid w:val="00782A39"/>
    <w:rsid w:val="00783DC2"/>
    <w:rsid w:val="0078464E"/>
    <w:rsid w:val="0079218E"/>
    <w:rsid w:val="00793843"/>
    <w:rsid w:val="007940C6"/>
    <w:rsid w:val="00797EE3"/>
    <w:rsid w:val="007A4F42"/>
    <w:rsid w:val="007A7D5F"/>
    <w:rsid w:val="007B38EE"/>
    <w:rsid w:val="007B3CB7"/>
    <w:rsid w:val="007C0001"/>
    <w:rsid w:val="007C4AA0"/>
    <w:rsid w:val="007D09B0"/>
    <w:rsid w:val="007E2860"/>
    <w:rsid w:val="007E5913"/>
    <w:rsid w:val="007E6712"/>
    <w:rsid w:val="007F0D42"/>
    <w:rsid w:val="007F24B4"/>
    <w:rsid w:val="007F66A0"/>
    <w:rsid w:val="00801742"/>
    <w:rsid w:val="0081752B"/>
    <w:rsid w:val="008178CD"/>
    <w:rsid w:val="0082128A"/>
    <w:rsid w:val="0082408F"/>
    <w:rsid w:val="00825B67"/>
    <w:rsid w:val="00830285"/>
    <w:rsid w:val="00831118"/>
    <w:rsid w:val="00831F63"/>
    <w:rsid w:val="00836A7E"/>
    <w:rsid w:val="0083728D"/>
    <w:rsid w:val="00842DC8"/>
    <w:rsid w:val="0084444F"/>
    <w:rsid w:val="00854398"/>
    <w:rsid w:val="008560B0"/>
    <w:rsid w:val="008704EE"/>
    <w:rsid w:val="00870C8C"/>
    <w:rsid w:val="008738E8"/>
    <w:rsid w:val="00874F8D"/>
    <w:rsid w:val="008750C0"/>
    <w:rsid w:val="008761E4"/>
    <w:rsid w:val="00884932"/>
    <w:rsid w:val="008852F2"/>
    <w:rsid w:val="0088568B"/>
    <w:rsid w:val="00886C35"/>
    <w:rsid w:val="0089204C"/>
    <w:rsid w:val="00892EA9"/>
    <w:rsid w:val="00893AEC"/>
    <w:rsid w:val="00895352"/>
    <w:rsid w:val="008A0108"/>
    <w:rsid w:val="008A0409"/>
    <w:rsid w:val="008A0C4A"/>
    <w:rsid w:val="008A3C29"/>
    <w:rsid w:val="008A574D"/>
    <w:rsid w:val="008A5848"/>
    <w:rsid w:val="008B2143"/>
    <w:rsid w:val="008C0BF4"/>
    <w:rsid w:val="008C2D75"/>
    <w:rsid w:val="008C5CB3"/>
    <w:rsid w:val="008D76AD"/>
    <w:rsid w:val="008E239A"/>
    <w:rsid w:val="008E4A75"/>
    <w:rsid w:val="008E5954"/>
    <w:rsid w:val="008E6B65"/>
    <w:rsid w:val="008E7941"/>
    <w:rsid w:val="008F1E70"/>
    <w:rsid w:val="008F4F3F"/>
    <w:rsid w:val="009013B1"/>
    <w:rsid w:val="0090457D"/>
    <w:rsid w:val="00910D22"/>
    <w:rsid w:val="00911B8B"/>
    <w:rsid w:val="00911DDD"/>
    <w:rsid w:val="00913B6D"/>
    <w:rsid w:val="00914391"/>
    <w:rsid w:val="00920A89"/>
    <w:rsid w:val="0092757A"/>
    <w:rsid w:val="0092768B"/>
    <w:rsid w:val="009276A3"/>
    <w:rsid w:val="009320B5"/>
    <w:rsid w:val="00933262"/>
    <w:rsid w:val="0093594D"/>
    <w:rsid w:val="0094013D"/>
    <w:rsid w:val="00942338"/>
    <w:rsid w:val="009461C8"/>
    <w:rsid w:val="00947C0F"/>
    <w:rsid w:val="00951216"/>
    <w:rsid w:val="009516F2"/>
    <w:rsid w:val="00956188"/>
    <w:rsid w:val="00956E05"/>
    <w:rsid w:val="00960C00"/>
    <w:rsid w:val="00961819"/>
    <w:rsid w:val="00963848"/>
    <w:rsid w:val="00967E8D"/>
    <w:rsid w:val="00970CDA"/>
    <w:rsid w:val="0097361F"/>
    <w:rsid w:val="00976BAF"/>
    <w:rsid w:val="009809E4"/>
    <w:rsid w:val="00981D14"/>
    <w:rsid w:val="0098451E"/>
    <w:rsid w:val="00984F3C"/>
    <w:rsid w:val="009856E9"/>
    <w:rsid w:val="00986CD7"/>
    <w:rsid w:val="0098755D"/>
    <w:rsid w:val="00991708"/>
    <w:rsid w:val="009A0454"/>
    <w:rsid w:val="009A254D"/>
    <w:rsid w:val="009A3B43"/>
    <w:rsid w:val="009B5AC1"/>
    <w:rsid w:val="009C3668"/>
    <w:rsid w:val="009C3821"/>
    <w:rsid w:val="009C5525"/>
    <w:rsid w:val="009C5677"/>
    <w:rsid w:val="009D03AE"/>
    <w:rsid w:val="009D6824"/>
    <w:rsid w:val="009D7101"/>
    <w:rsid w:val="009E04A8"/>
    <w:rsid w:val="009E0A41"/>
    <w:rsid w:val="009E4E6D"/>
    <w:rsid w:val="00A050AC"/>
    <w:rsid w:val="00A05F7E"/>
    <w:rsid w:val="00A06D49"/>
    <w:rsid w:val="00A06E5B"/>
    <w:rsid w:val="00A07563"/>
    <w:rsid w:val="00A07C5C"/>
    <w:rsid w:val="00A07D95"/>
    <w:rsid w:val="00A13288"/>
    <w:rsid w:val="00A14647"/>
    <w:rsid w:val="00A16366"/>
    <w:rsid w:val="00A20431"/>
    <w:rsid w:val="00A23EDE"/>
    <w:rsid w:val="00A323B7"/>
    <w:rsid w:val="00A367CD"/>
    <w:rsid w:val="00A42028"/>
    <w:rsid w:val="00A51FB5"/>
    <w:rsid w:val="00A5387F"/>
    <w:rsid w:val="00A5479A"/>
    <w:rsid w:val="00A54CFD"/>
    <w:rsid w:val="00A572C6"/>
    <w:rsid w:val="00A60BD5"/>
    <w:rsid w:val="00A62EC4"/>
    <w:rsid w:val="00A640D4"/>
    <w:rsid w:val="00A658D2"/>
    <w:rsid w:val="00A7003E"/>
    <w:rsid w:val="00A748F3"/>
    <w:rsid w:val="00A7778C"/>
    <w:rsid w:val="00A85F1E"/>
    <w:rsid w:val="00A86BD1"/>
    <w:rsid w:val="00A9056D"/>
    <w:rsid w:val="00A97B4C"/>
    <w:rsid w:val="00AA06C0"/>
    <w:rsid w:val="00AA186D"/>
    <w:rsid w:val="00AA6DA5"/>
    <w:rsid w:val="00AB610E"/>
    <w:rsid w:val="00AC525F"/>
    <w:rsid w:val="00AC661C"/>
    <w:rsid w:val="00AD213F"/>
    <w:rsid w:val="00AD3886"/>
    <w:rsid w:val="00AD5E7B"/>
    <w:rsid w:val="00AE6786"/>
    <w:rsid w:val="00AF0BD3"/>
    <w:rsid w:val="00AF3EEA"/>
    <w:rsid w:val="00AF44EC"/>
    <w:rsid w:val="00AF7E16"/>
    <w:rsid w:val="00B02AEE"/>
    <w:rsid w:val="00B05FE1"/>
    <w:rsid w:val="00B06AA0"/>
    <w:rsid w:val="00B121B0"/>
    <w:rsid w:val="00B200BB"/>
    <w:rsid w:val="00B221BE"/>
    <w:rsid w:val="00B2309B"/>
    <w:rsid w:val="00B31A3A"/>
    <w:rsid w:val="00B31BAA"/>
    <w:rsid w:val="00B339EE"/>
    <w:rsid w:val="00B3455C"/>
    <w:rsid w:val="00B44AA4"/>
    <w:rsid w:val="00B52D08"/>
    <w:rsid w:val="00B5459B"/>
    <w:rsid w:val="00B56219"/>
    <w:rsid w:val="00B64E62"/>
    <w:rsid w:val="00B67351"/>
    <w:rsid w:val="00B7238E"/>
    <w:rsid w:val="00B72DFF"/>
    <w:rsid w:val="00B7674C"/>
    <w:rsid w:val="00B81B65"/>
    <w:rsid w:val="00B8360C"/>
    <w:rsid w:val="00B8373B"/>
    <w:rsid w:val="00B867EF"/>
    <w:rsid w:val="00B8739A"/>
    <w:rsid w:val="00B90981"/>
    <w:rsid w:val="00B965BE"/>
    <w:rsid w:val="00BA69F5"/>
    <w:rsid w:val="00BB7C9F"/>
    <w:rsid w:val="00BC600F"/>
    <w:rsid w:val="00BD4D10"/>
    <w:rsid w:val="00BD4D57"/>
    <w:rsid w:val="00BD7729"/>
    <w:rsid w:val="00BE0C43"/>
    <w:rsid w:val="00BE108E"/>
    <w:rsid w:val="00BE712C"/>
    <w:rsid w:val="00BE7DDB"/>
    <w:rsid w:val="00BF697A"/>
    <w:rsid w:val="00C00745"/>
    <w:rsid w:val="00C05248"/>
    <w:rsid w:val="00C05DD6"/>
    <w:rsid w:val="00C10B34"/>
    <w:rsid w:val="00C1255C"/>
    <w:rsid w:val="00C143BC"/>
    <w:rsid w:val="00C1649A"/>
    <w:rsid w:val="00C27048"/>
    <w:rsid w:val="00C32124"/>
    <w:rsid w:val="00C32472"/>
    <w:rsid w:val="00C32805"/>
    <w:rsid w:val="00C36042"/>
    <w:rsid w:val="00C37D0B"/>
    <w:rsid w:val="00C401EF"/>
    <w:rsid w:val="00C43685"/>
    <w:rsid w:val="00C51EF4"/>
    <w:rsid w:val="00C536FB"/>
    <w:rsid w:val="00C54D25"/>
    <w:rsid w:val="00C56789"/>
    <w:rsid w:val="00C60BFB"/>
    <w:rsid w:val="00C62C44"/>
    <w:rsid w:val="00C64A7C"/>
    <w:rsid w:val="00C741BD"/>
    <w:rsid w:val="00C75596"/>
    <w:rsid w:val="00C77E11"/>
    <w:rsid w:val="00C800E5"/>
    <w:rsid w:val="00C82E86"/>
    <w:rsid w:val="00C84972"/>
    <w:rsid w:val="00C878F5"/>
    <w:rsid w:val="00C9379D"/>
    <w:rsid w:val="00C9577B"/>
    <w:rsid w:val="00C96AF5"/>
    <w:rsid w:val="00CA11E7"/>
    <w:rsid w:val="00CA2A4E"/>
    <w:rsid w:val="00CA36A1"/>
    <w:rsid w:val="00CA6FAE"/>
    <w:rsid w:val="00CB0F00"/>
    <w:rsid w:val="00CB32BC"/>
    <w:rsid w:val="00CC0393"/>
    <w:rsid w:val="00CC08D7"/>
    <w:rsid w:val="00CC2F68"/>
    <w:rsid w:val="00CC558C"/>
    <w:rsid w:val="00CC5CB2"/>
    <w:rsid w:val="00CD170B"/>
    <w:rsid w:val="00CE1628"/>
    <w:rsid w:val="00CE46FF"/>
    <w:rsid w:val="00CE47B3"/>
    <w:rsid w:val="00CE6BCE"/>
    <w:rsid w:val="00CF15DB"/>
    <w:rsid w:val="00CF5115"/>
    <w:rsid w:val="00CF5E3F"/>
    <w:rsid w:val="00CF7769"/>
    <w:rsid w:val="00CF7E39"/>
    <w:rsid w:val="00D013B3"/>
    <w:rsid w:val="00D13135"/>
    <w:rsid w:val="00D14154"/>
    <w:rsid w:val="00D14F9A"/>
    <w:rsid w:val="00D15F2F"/>
    <w:rsid w:val="00D27DB9"/>
    <w:rsid w:val="00D3021C"/>
    <w:rsid w:val="00D32F8E"/>
    <w:rsid w:val="00D33007"/>
    <w:rsid w:val="00D34306"/>
    <w:rsid w:val="00D3524E"/>
    <w:rsid w:val="00D4176A"/>
    <w:rsid w:val="00D41AA9"/>
    <w:rsid w:val="00D44230"/>
    <w:rsid w:val="00D4799B"/>
    <w:rsid w:val="00D5072E"/>
    <w:rsid w:val="00D5097C"/>
    <w:rsid w:val="00D54318"/>
    <w:rsid w:val="00D547E5"/>
    <w:rsid w:val="00D54BBD"/>
    <w:rsid w:val="00D55BF6"/>
    <w:rsid w:val="00D57993"/>
    <w:rsid w:val="00D619E9"/>
    <w:rsid w:val="00D73E11"/>
    <w:rsid w:val="00D74A52"/>
    <w:rsid w:val="00D76057"/>
    <w:rsid w:val="00D81806"/>
    <w:rsid w:val="00D86488"/>
    <w:rsid w:val="00D930C1"/>
    <w:rsid w:val="00DA061E"/>
    <w:rsid w:val="00DA57A0"/>
    <w:rsid w:val="00DB0262"/>
    <w:rsid w:val="00DB59BF"/>
    <w:rsid w:val="00DC1E95"/>
    <w:rsid w:val="00DC2F4B"/>
    <w:rsid w:val="00DC6AEF"/>
    <w:rsid w:val="00DD02FB"/>
    <w:rsid w:val="00DD0A8E"/>
    <w:rsid w:val="00DD240B"/>
    <w:rsid w:val="00DD5131"/>
    <w:rsid w:val="00DE7E3E"/>
    <w:rsid w:val="00DF16AE"/>
    <w:rsid w:val="00DF655C"/>
    <w:rsid w:val="00E06A4F"/>
    <w:rsid w:val="00E178C1"/>
    <w:rsid w:val="00E216E7"/>
    <w:rsid w:val="00E21E45"/>
    <w:rsid w:val="00E22DD0"/>
    <w:rsid w:val="00E242AF"/>
    <w:rsid w:val="00E24886"/>
    <w:rsid w:val="00E32505"/>
    <w:rsid w:val="00E339A8"/>
    <w:rsid w:val="00E34FB9"/>
    <w:rsid w:val="00E36512"/>
    <w:rsid w:val="00E366DB"/>
    <w:rsid w:val="00E420CC"/>
    <w:rsid w:val="00E51B13"/>
    <w:rsid w:val="00E62171"/>
    <w:rsid w:val="00E65356"/>
    <w:rsid w:val="00E6792C"/>
    <w:rsid w:val="00E7055B"/>
    <w:rsid w:val="00E71F14"/>
    <w:rsid w:val="00E72E92"/>
    <w:rsid w:val="00E75F3F"/>
    <w:rsid w:val="00E83D21"/>
    <w:rsid w:val="00E8433F"/>
    <w:rsid w:val="00E86BAE"/>
    <w:rsid w:val="00E9359B"/>
    <w:rsid w:val="00E93AF4"/>
    <w:rsid w:val="00E93DA9"/>
    <w:rsid w:val="00E95EFB"/>
    <w:rsid w:val="00EA6CFE"/>
    <w:rsid w:val="00EB24A9"/>
    <w:rsid w:val="00EB7F05"/>
    <w:rsid w:val="00EC2C01"/>
    <w:rsid w:val="00ED0C98"/>
    <w:rsid w:val="00ED1264"/>
    <w:rsid w:val="00ED487C"/>
    <w:rsid w:val="00EE2A87"/>
    <w:rsid w:val="00EE75AC"/>
    <w:rsid w:val="00EF2742"/>
    <w:rsid w:val="00EF562B"/>
    <w:rsid w:val="00EF5A27"/>
    <w:rsid w:val="00EF6683"/>
    <w:rsid w:val="00EF7D3D"/>
    <w:rsid w:val="00F00F5E"/>
    <w:rsid w:val="00F01C44"/>
    <w:rsid w:val="00F02CA1"/>
    <w:rsid w:val="00F13AFB"/>
    <w:rsid w:val="00F13DCC"/>
    <w:rsid w:val="00F14469"/>
    <w:rsid w:val="00F164C0"/>
    <w:rsid w:val="00F259E2"/>
    <w:rsid w:val="00F31025"/>
    <w:rsid w:val="00F352F6"/>
    <w:rsid w:val="00F35621"/>
    <w:rsid w:val="00F35C57"/>
    <w:rsid w:val="00F408F3"/>
    <w:rsid w:val="00F5238F"/>
    <w:rsid w:val="00F61C98"/>
    <w:rsid w:val="00F7100A"/>
    <w:rsid w:val="00F80E70"/>
    <w:rsid w:val="00F927D8"/>
    <w:rsid w:val="00F964B9"/>
    <w:rsid w:val="00F96FA0"/>
    <w:rsid w:val="00F973B7"/>
    <w:rsid w:val="00FA03DC"/>
    <w:rsid w:val="00FA2B55"/>
    <w:rsid w:val="00FA6421"/>
    <w:rsid w:val="00FC2005"/>
    <w:rsid w:val="00FC2710"/>
    <w:rsid w:val="00FC2916"/>
    <w:rsid w:val="00FD52A0"/>
    <w:rsid w:val="00FD59EE"/>
    <w:rsid w:val="00FD5FB4"/>
    <w:rsid w:val="00FD71EC"/>
    <w:rsid w:val="00FE0D35"/>
    <w:rsid w:val="00FF133C"/>
    <w:rsid w:val="00FF25E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2A3E350"/>
  <w15:chartTrackingRefBased/>
  <w15:docId w15:val="{DB6224F7-08B4-4C02-A134-6C56C15418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sz w:val="22"/>
        <w:szCs w:val="22"/>
        <w:lang w:val="en-AU" w:eastAsia="en-US" w:bidi="ar-SA"/>
      </w:rPr>
    </w:rPrDefault>
    <w:pPrDefault>
      <w:pPr>
        <w:spacing w:before="160" w:after="8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14" w:unhideWhenUsed="1" w:qFormat="1"/>
    <w:lsdException w:name="table of figures" w:semiHidden="1" w:uiPriority="4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8"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C0393"/>
    <w:pPr>
      <w:suppressAutoHyphens/>
    </w:pPr>
  </w:style>
  <w:style w:type="paragraph" w:styleId="Heading1">
    <w:name w:val="heading 1"/>
    <w:basedOn w:val="Normal"/>
    <w:next w:val="Normal"/>
    <w:link w:val="Heading1Char"/>
    <w:uiPriority w:val="9"/>
    <w:qFormat/>
    <w:rsid w:val="00F927D8"/>
    <w:pPr>
      <w:keepNext/>
      <w:keepLines/>
      <w:spacing w:before="480" w:after="160"/>
      <w:contextualSpacing/>
      <w:outlineLvl w:val="0"/>
    </w:pPr>
    <w:rPr>
      <w:rFonts w:asciiTheme="majorHAnsi" w:eastAsiaTheme="majorEastAsia" w:hAnsiTheme="majorHAnsi" w:cstheme="majorBidi"/>
      <w:color w:val="081E3E" w:themeColor="text2"/>
      <w:sz w:val="44"/>
      <w:szCs w:val="32"/>
    </w:rPr>
  </w:style>
  <w:style w:type="paragraph" w:styleId="Heading2">
    <w:name w:val="heading 2"/>
    <w:basedOn w:val="Normal"/>
    <w:next w:val="Normal"/>
    <w:link w:val="Heading2Char"/>
    <w:uiPriority w:val="9"/>
    <w:unhideWhenUsed/>
    <w:qFormat/>
    <w:rsid w:val="00F927D8"/>
    <w:pPr>
      <w:keepNext/>
      <w:keepLines/>
      <w:spacing w:before="320" w:after="160"/>
      <w:outlineLvl w:val="1"/>
    </w:pPr>
    <w:rPr>
      <w:rFonts w:asciiTheme="majorHAnsi" w:eastAsiaTheme="majorEastAsia" w:hAnsiTheme="majorHAnsi" w:cstheme="majorBidi"/>
      <w:color w:val="081E3E" w:themeColor="text2"/>
      <w:sz w:val="36"/>
      <w:szCs w:val="26"/>
    </w:rPr>
  </w:style>
  <w:style w:type="paragraph" w:styleId="Heading3">
    <w:name w:val="heading 3"/>
    <w:basedOn w:val="Normal"/>
    <w:next w:val="Normal"/>
    <w:link w:val="Heading3Char"/>
    <w:uiPriority w:val="9"/>
    <w:unhideWhenUsed/>
    <w:qFormat/>
    <w:rsid w:val="00F927D8"/>
    <w:pPr>
      <w:keepNext/>
      <w:keepLines/>
      <w:spacing w:before="240" w:after="160"/>
      <w:outlineLvl w:val="2"/>
    </w:pPr>
    <w:rPr>
      <w:rFonts w:asciiTheme="majorHAnsi" w:eastAsiaTheme="majorEastAsia" w:hAnsiTheme="majorHAnsi" w:cstheme="majorBidi"/>
      <w:b/>
      <w:color w:val="6D7989" w:themeColor="accent4" w:themeShade="BF"/>
      <w:sz w:val="32"/>
      <w:szCs w:val="24"/>
    </w:rPr>
  </w:style>
  <w:style w:type="paragraph" w:styleId="Heading4">
    <w:name w:val="heading 4"/>
    <w:basedOn w:val="Normal"/>
    <w:next w:val="Normal"/>
    <w:link w:val="Heading4Char"/>
    <w:uiPriority w:val="9"/>
    <w:unhideWhenUsed/>
    <w:rsid w:val="00F927D8"/>
    <w:pPr>
      <w:keepNext/>
      <w:keepLines/>
      <w:spacing w:before="240" w:after="160"/>
      <w:outlineLvl w:val="3"/>
    </w:pPr>
    <w:rPr>
      <w:rFonts w:asciiTheme="majorHAnsi" w:eastAsiaTheme="majorEastAsia" w:hAnsiTheme="majorHAnsi" w:cstheme="majorBidi"/>
      <w:b/>
      <w:iCs/>
      <w:color w:val="49515C" w:themeColor="accent4" w:themeShade="80"/>
      <w:sz w:val="26"/>
    </w:rPr>
  </w:style>
  <w:style w:type="paragraph" w:styleId="Heading5">
    <w:name w:val="heading 5"/>
    <w:basedOn w:val="Normal"/>
    <w:next w:val="Normal"/>
    <w:link w:val="Heading5Char"/>
    <w:uiPriority w:val="9"/>
    <w:unhideWhenUsed/>
    <w:rsid w:val="00F927D8"/>
    <w:pPr>
      <w:keepNext/>
      <w:keepLines/>
      <w:spacing w:before="240" w:after="160"/>
      <w:outlineLvl w:val="4"/>
    </w:pPr>
    <w:rPr>
      <w:rFonts w:asciiTheme="majorHAnsi" w:eastAsiaTheme="majorEastAsia" w:hAnsiTheme="majorHAnsi" w:cstheme="majorBidi"/>
      <w:b/>
      <w:color w:val="081E3E" w:themeColor="text2"/>
    </w:rPr>
  </w:style>
  <w:style w:type="paragraph" w:styleId="Heading6">
    <w:name w:val="heading 6"/>
    <w:basedOn w:val="Normal"/>
    <w:next w:val="Normal"/>
    <w:link w:val="Heading6Char"/>
    <w:uiPriority w:val="9"/>
    <w:unhideWhenUsed/>
    <w:rsid w:val="00F927D8"/>
    <w:pPr>
      <w:keepNext/>
      <w:keepLines/>
      <w:spacing w:before="240" w:after="160"/>
      <w:outlineLvl w:val="5"/>
    </w:pPr>
    <w:rPr>
      <w:rFonts w:asciiTheme="majorHAnsi" w:eastAsiaTheme="majorEastAsia" w:hAnsiTheme="majorHAnsi" w:cstheme="majorBidi"/>
      <w:i/>
      <w:color w:val="081E3E" w:themeColor="text2"/>
    </w:rPr>
  </w:style>
  <w:style w:type="paragraph" w:styleId="Heading7">
    <w:name w:val="heading 7"/>
    <w:basedOn w:val="Normal"/>
    <w:next w:val="Normal"/>
    <w:link w:val="Heading7Char"/>
    <w:uiPriority w:val="9"/>
    <w:unhideWhenUsed/>
    <w:qFormat/>
    <w:rsid w:val="00C43685"/>
    <w:pPr>
      <w:keepNext/>
      <w:keepLines/>
      <w:spacing w:before="40" w:after="0"/>
      <w:outlineLvl w:val="6"/>
    </w:pPr>
    <w:rPr>
      <w:rFonts w:eastAsiaTheme="majorEastAsia" w:cstheme="majorBidi"/>
      <w:i/>
      <w:iCs/>
      <w:color w:val="626E8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BoxBullets">
    <w:name w:val="Box Bullets"/>
    <w:uiPriority w:val="99"/>
    <w:rsid w:val="00CC0393"/>
    <w:pPr>
      <w:numPr>
        <w:numId w:val="11"/>
      </w:numPr>
    </w:pPr>
  </w:style>
  <w:style w:type="character" w:customStyle="1" w:styleId="Heading1Char">
    <w:name w:val="Heading 1 Char"/>
    <w:basedOn w:val="DefaultParagraphFont"/>
    <w:link w:val="Heading1"/>
    <w:uiPriority w:val="9"/>
    <w:rsid w:val="00F927D8"/>
    <w:rPr>
      <w:rFonts w:asciiTheme="majorHAnsi" w:eastAsiaTheme="majorEastAsia" w:hAnsiTheme="majorHAnsi" w:cstheme="majorBidi"/>
      <w:color w:val="081E3E" w:themeColor="text2"/>
      <w:sz w:val="44"/>
      <w:szCs w:val="32"/>
    </w:rPr>
  </w:style>
  <w:style w:type="character" w:styleId="Hyperlink">
    <w:name w:val="Hyperlink"/>
    <w:basedOn w:val="DefaultParagraphFont"/>
    <w:uiPriority w:val="99"/>
    <w:unhideWhenUsed/>
    <w:rsid w:val="00F927D8"/>
    <w:rPr>
      <w:color w:val="0046FF" w:themeColor="hyperlink"/>
      <w:u w:val="single"/>
    </w:rPr>
  </w:style>
  <w:style w:type="paragraph" w:customStyle="1" w:styleId="Box1Bullet2Manual">
    <w:name w:val="Box 1 Bullet 2 Manual"/>
    <w:basedOn w:val="Box1Text"/>
    <w:uiPriority w:val="24"/>
    <w:qFormat/>
    <w:rsid w:val="00CC0393"/>
    <w:pPr>
      <w:tabs>
        <w:tab w:val="left" w:pos="567"/>
      </w:tabs>
      <w:spacing w:before="80"/>
      <w:ind w:left="851" w:hanging="567"/>
    </w:pPr>
  </w:style>
  <w:style w:type="paragraph" w:customStyle="1" w:styleId="Checkboxemptybulletpoint">
    <w:name w:val="Check box empty bullet point"/>
    <w:basedOn w:val="Normal"/>
    <w:qFormat/>
    <w:rsid w:val="00E51B13"/>
    <w:pPr>
      <w:numPr>
        <w:numId w:val="1"/>
      </w:numPr>
      <w:tabs>
        <w:tab w:val="num" w:pos="360"/>
      </w:tabs>
      <w:spacing w:after="0"/>
      <w:ind w:left="567" w:hanging="567"/>
      <w:contextualSpacing/>
    </w:pPr>
  </w:style>
  <w:style w:type="paragraph" w:styleId="Header">
    <w:name w:val="header"/>
    <w:basedOn w:val="Normal"/>
    <w:link w:val="HeaderChar"/>
    <w:uiPriority w:val="99"/>
    <w:unhideWhenUsed/>
    <w:rsid w:val="00F927D8"/>
    <w:pPr>
      <w:tabs>
        <w:tab w:val="center" w:pos="4513"/>
        <w:tab w:val="right" w:pos="9026"/>
      </w:tabs>
      <w:spacing w:before="0" w:after="0"/>
      <w:jc w:val="right"/>
    </w:pPr>
    <w:rPr>
      <w:sz w:val="16"/>
    </w:rPr>
  </w:style>
  <w:style w:type="character" w:customStyle="1" w:styleId="HeaderChar">
    <w:name w:val="Header Char"/>
    <w:basedOn w:val="DefaultParagraphFont"/>
    <w:link w:val="Header"/>
    <w:uiPriority w:val="99"/>
    <w:rsid w:val="00F927D8"/>
    <w:rPr>
      <w:color w:val="000000" w:themeColor="text1"/>
      <w:sz w:val="16"/>
    </w:rPr>
  </w:style>
  <w:style w:type="paragraph" w:styleId="Footer">
    <w:name w:val="footer"/>
    <w:basedOn w:val="Normal"/>
    <w:link w:val="FooterChar"/>
    <w:uiPriority w:val="99"/>
    <w:unhideWhenUsed/>
    <w:rsid w:val="00F927D8"/>
    <w:pPr>
      <w:tabs>
        <w:tab w:val="center" w:pos="4513"/>
        <w:tab w:val="right" w:pos="9026"/>
      </w:tabs>
      <w:spacing w:before="0" w:after="0"/>
    </w:pPr>
    <w:rPr>
      <w:sz w:val="18"/>
    </w:rPr>
  </w:style>
  <w:style w:type="character" w:customStyle="1" w:styleId="FooterChar">
    <w:name w:val="Footer Char"/>
    <w:basedOn w:val="DefaultParagraphFont"/>
    <w:link w:val="Footer"/>
    <w:uiPriority w:val="99"/>
    <w:rsid w:val="00F927D8"/>
    <w:rPr>
      <w:color w:val="000000" w:themeColor="text1"/>
      <w:sz w:val="18"/>
    </w:rPr>
  </w:style>
  <w:style w:type="paragraph" w:styleId="TOC4">
    <w:name w:val="toc 4"/>
    <w:basedOn w:val="Normal"/>
    <w:next w:val="Normal"/>
    <w:autoRedefine/>
    <w:uiPriority w:val="39"/>
    <w:unhideWhenUsed/>
    <w:rsid w:val="00E51B13"/>
    <w:pPr>
      <w:tabs>
        <w:tab w:val="right" w:leader="dot" w:pos="9072"/>
        <w:tab w:val="right" w:leader="dot" w:pos="9182"/>
      </w:tabs>
      <w:spacing w:after="0"/>
      <w:ind w:left="284" w:right="567" w:hanging="284"/>
    </w:pPr>
  </w:style>
  <w:style w:type="paragraph" w:styleId="TOC1">
    <w:name w:val="toc 1"/>
    <w:basedOn w:val="Normal"/>
    <w:next w:val="Normal"/>
    <w:autoRedefine/>
    <w:uiPriority w:val="39"/>
    <w:rsid w:val="00F927D8"/>
    <w:pPr>
      <w:keepLines/>
      <w:tabs>
        <w:tab w:val="right" w:pos="9854"/>
      </w:tabs>
      <w:ind w:left="567" w:hanging="567"/>
    </w:pPr>
    <w:rPr>
      <w:b/>
      <w:sz w:val="24"/>
      <w:u w:val="single" w:color="008089" w:themeColor="accent2"/>
    </w:rPr>
  </w:style>
  <w:style w:type="paragraph" w:styleId="TOC2">
    <w:name w:val="toc 2"/>
    <w:basedOn w:val="Normal"/>
    <w:next w:val="Normal"/>
    <w:autoRedefine/>
    <w:uiPriority w:val="39"/>
    <w:rsid w:val="00F927D8"/>
    <w:pPr>
      <w:keepLines/>
      <w:spacing w:before="80"/>
      <w:ind w:left="567" w:hanging="567"/>
    </w:pPr>
  </w:style>
  <w:style w:type="paragraph" w:styleId="TOC3">
    <w:name w:val="toc 3"/>
    <w:basedOn w:val="Normal"/>
    <w:next w:val="Normal"/>
    <w:autoRedefine/>
    <w:uiPriority w:val="39"/>
    <w:rsid w:val="00F927D8"/>
    <w:pPr>
      <w:spacing w:before="80"/>
      <w:ind w:left="1134" w:hanging="567"/>
    </w:pPr>
  </w:style>
  <w:style w:type="character" w:customStyle="1" w:styleId="Heading2Char">
    <w:name w:val="Heading 2 Char"/>
    <w:basedOn w:val="DefaultParagraphFont"/>
    <w:link w:val="Heading2"/>
    <w:uiPriority w:val="9"/>
    <w:rsid w:val="00F927D8"/>
    <w:rPr>
      <w:rFonts w:asciiTheme="majorHAnsi" w:eastAsiaTheme="majorEastAsia" w:hAnsiTheme="majorHAnsi" w:cstheme="majorBidi"/>
      <w:color w:val="081E3E" w:themeColor="text2"/>
      <w:sz w:val="36"/>
      <w:szCs w:val="26"/>
    </w:rPr>
  </w:style>
  <w:style w:type="character" w:customStyle="1" w:styleId="Heading3Char">
    <w:name w:val="Heading 3 Char"/>
    <w:basedOn w:val="DefaultParagraphFont"/>
    <w:link w:val="Heading3"/>
    <w:uiPriority w:val="9"/>
    <w:rsid w:val="00F927D8"/>
    <w:rPr>
      <w:rFonts w:asciiTheme="majorHAnsi" w:eastAsiaTheme="majorEastAsia" w:hAnsiTheme="majorHAnsi" w:cstheme="majorBidi"/>
      <w:b/>
      <w:color w:val="6D7989" w:themeColor="accent4" w:themeShade="BF"/>
      <w:sz w:val="32"/>
      <w:szCs w:val="24"/>
    </w:rPr>
  </w:style>
  <w:style w:type="character" w:customStyle="1" w:styleId="Heading4Char">
    <w:name w:val="Heading 4 Char"/>
    <w:basedOn w:val="DefaultParagraphFont"/>
    <w:link w:val="Heading4"/>
    <w:uiPriority w:val="9"/>
    <w:rsid w:val="00F927D8"/>
    <w:rPr>
      <w:rFonts w:asciiTheme="majorHAnsi" w:eastAsiaTheme="majorEastAsia" w:hAnsiTheme="majorHAnsi" w:cstheme="majorBidi"/>
      <w:b/>
      <w:iCs/>
      <w:color w:val="49515C" w:themeColor="accent4" w:themeShade="80"/>
      <w:sz w:val="26"/>
    </w:rPr>
  </w:style>
  <w:style w:type="character" w:customStyle="1" w:styleId="Heading5Char">
    <w:name w:val="Heading 5 Char"/>
    <w:basedOn w:val="DefaultParagraphFont"/>
    <w:link w:val="Heading5"/>
    <w:uiPriority w:val="9"/>
    <w:rsid w:val="00F927D8"/>
    <w:rPr>
      <w:rFonts w:asciiTheme="majorHAnsi" w:eastAsiaTheme="majorEastAsia" w:hAnsiTheme="majorHAnsi" w:cstheme="majorBidi"/>
      <w:b/>
      <w:color w:val="081E3E" w:themeColor="text2"/>
    </w:rPr>
  </w:style>
  <w:style w:type="paragraph" w:styleId="FootnoteText">
    <w:name w:val="footnote text"/>
    <w:basedOn w:val="Normal"/>
    <w:link w:val="FootnoteTextChar"/>
    <w:uiPriority w:val="99"/>
    <w:rsid w:val="00F927D8"/>
    <w:pPr>
      <w:spacing w:before="0" w:after="0"/>
      <w:ind w:left="284" w:hanging="284"/>
    </w:pPr>
    <w:rPr>
      <w:sz w:val="18"/>
    </w:rPr>
  </w:style>
  <w:style w:type="character" w:customStyle="1" w:styleId="FootnoteTextChar">
    <w:name w:val="Footnote Text Char"/>
    <w:basedOn w:val="DefaultParagraphFont"/>
    <w:link w:val="FootnoteText"/>
    <w:uiPriority w:val="99"/>
    <w:rsid w:val="00F927D8"/>
    <w:rPr>
      <w:color w:val="000000" w:themeColor="text1"/>
      <w:sz w:val="18"/>
    </w:rPr>
  </w:style>
  <w:style w:type="character" w:styleId="FootnoteReference">
    <w:name w:val="footnote reference"/>
    <w:basedOn w:val="DefaultParagraphFont"/>
    <w:uiPriority w:val="99"/>
    <w:semiHidden/>
    <w:unhideWhenUsed/>
    <w:rsid w:val="00F927D8"/>
    <w:rPr>
      <w:vertAlign w:val="superscript"/>
    </w:rPr>
  </w:style>
  <w:style w:type="paragraph" w:styleId="Quote">
    <w:name w:val="Quote"/>
    <w:basedOn w:val="Normal"/>
    <w:next w:val="Normal"/>
    <w:link w:val="QuoteChar"/>
    <w:uiPriority w:val="29"/>
    <w:qFormat/>
    <w:rsid w:val="00F13AFB"/>
    <w:pPr>
      <w:pBdr>
        <w:left w:val="single" w:sz="48" w:space="22" w:color="4BB3B5"/>
      </w:pBdr>
      <w:spacing w:after="160"/>
      <w:ind w:left="567" w:right="567"/>
    </w:pPr>
    <w:rPr>
      <w:b/>
      <w:iCs/>
      <w:color w:val="404040" w:themeColor="text1" w:themeTint="BF"/>
    </w:rPr>
  </w:style>
  <w:style w:type="character" w:customStyle="1" w:styleId="QuoteChar">
    <w:name w:val="Quote Char"/>
    <w:basedOn w:val="DefaultParagraphFont"/>
    <w:link w:val="Quote"/>
    <w:uiPriority w:val="29"/>
    <w:rsid w:val="00F13AFB"/>
    <w:rPr>
      <w:b/>
      <w:iCs/>
      <w:color w:val="404040" w:themeColor="text1" w:themeTint="BF"/>
    </w:rPr>
  </w:style>
  <w:style w:type="table" w:styleId="PlainTable1">
    <w:name w:val="Plain Table 1"/>
    <w:basedOn w:val="TableNormal"/>
    <w:uiPriority w:val="41"/>
    <w:rsid w:val="00C43685"/>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NoSpacing">
    <w:name w:val="No Spacing"/>
    <w:uiPriority w:val="1"/>
    <w:qFormat/>
    <w:rsid w:val="00F927D8"/>
    <w:pPr>
      <w:suppressAutoHyphens/>
      <w:contextualSpacing/>
    </w:pPr>
    <w:rPr>
      <w:kern w:val="12"/>
    </w:rPr>
  </w:style>
  <w:style w:type="character" w:customStyle="1" w:styleId="Heading6Char">
    <w:name w:val="Heading 6 Char"/>
    <w:basedOn w:val="DefaultParagraphFont"/>
    <w:link w:val="Heading6"/>
    <w:uiPriority w:val="9"/>
    <w:rsid w:val="00F927D8"/>
    <w:rPr>
      <w:rFonts w:asciiTheme="majorHAnsi" w:eastAsiaTheme="majorEastAsia" w:hAnsiTheme="majorHAnsi" w:cstheme="majorBidi"/>
      <w:i/>
      <w:color w:val="081E3E" w:themeColor="text2"/>
    </w:rPr>
  </w:style>
  <w:style w:type="character" w:customStyle="1" w:styleId="Heading7Char">
    <w:name w:val="Heading 7 Char"/>
    <w:basedOn w:val="DefaultParagraphFont"/>
    <w:link w:val="Heading7"/>
    <w:uiPriority w:val="9"/>
    <w:rsid w:val="00C43685"/>
    <w:rPr>
      <w:rFonts w:ascii="Segoe UI" w:eastAsiaTheme="majorEastAsia" w:hAnsi="Segoe UI" w:cstheme="majorBidi"/>
      <w:i/>
      <w:iCs/>
      <w:color w:val="626E81"/>
    </w:rPr>
  </w:style>
  <w:style w:type="paragraph" w:customStyle="1" w:styleId="AppendixHeading1">
    <w:name w:val="Appendix Heading 1"/>
    <w:basedOn w:val="Heading1"/>
    <w:uiPriority w:val="11"/>
    <w:qFormat/>
    <w:rsid w:val="00F927D8"/>
    <w:pPr>
      <w:numPr>
        <w:numId w:val="2"/>
      </w:numPr>
    </w:pPr>
  </w:style>
  <w:style w:type="paragraph" w:customStyle="1" w:styleId="AppendixHeading2">
    <w:name w:val="Appendix Heading 2"/>
    <w:basedOn w:val="Heading2"/>
    <w:uiPriority w:val="11"/>
    <w:rsid w:val="00F927D8"/>
    <w:pPr>
      <w:numPr>
        <w:ilvl w:val="1"/>
        <w:numId w:val="2"/>
      </w:numPr>
    </w:pPr>
  </w:style>
  <w:style w:type="numbering" w:customStyle="1" w:styleId="AppendixNumbers">
    <w:name w:val="Appendix Numbers"/>
    <w:uiPriority w:val="99"/>
    <w:rsid w:val="00F927D8"/>
    <w:pPr>
      <w:numPr>
        <w:numId w:val="2"/>
      </w:numPr>
    </w:pPr>
  </w:style>
  <w:style w:type="paragraph" w:customStyle="1" w:styleId="AreaHeading">
    <w:name w:val="Area Heading"/>
    <w:basedOn w:val="Normal"/>
    <w:qFormat/>
    <w:rsid w:val="00F927D8"/>
    <w:pPr>
      <w:spacing w:before="0"/>
      <w:ind w:left="-1020" w:firstLine="1020"/>
    </w:pPr>
    <w:rPr>
      <w:rFonts w:cs="Times New Roman (Body CS)"/>
      <w:caps/>
      <w:color w:val="49515C" w:themeColor="accent4" w:themeShade="80"/>
    </w:rPr>
  </w:style>
  <w:style w:type="paragraph" w:customStyle="1" w:styleId="AttachmentHeading1">
    <w:name w:val="Attachment Heading 1"/>
    <w:basedOn w:val="Heading1"/>
    <w:uiPriority w:val="11"/>
    <w:qFormat/>
    <w:rsid w:val="00F927D8"/>
    <w:pPr>
      <w:numPr>
        <w:numId w:val="4"/>
      </w:numPr>
    </w:pPr>
  </w:style>
  <w:style w:type="paragraph" w:customStyle="1" w:styleId="AttachmentHeading2">
    <w:name w:val="Attachment Heading 2"/>
    <w:basedOn w:val="Heading2"/>
    <w:uiPriority w:val="11"/>
    <w:rsid w:val="00F927D8"/>
    <w:pPr>
      <w:numPr>
        <w:ilvl w:val="1"/>
        <w:numId w:val="4"/>
      </w:numPr>
    </w:pPr>
  </w:style>
  <w:style w:type="numbering" w:customStyle="1" w:styleId="AttachmentNumbers">
    <w:name w:val="Attachment Numbers"/>
    <w:uiPriority w:val="99"/>
    <w:rsid w:val="00F927D8"/>
    <w:pPr>
      <w:numPr>
        <w:numId w:val="3"/>
      </w:numPr>
    </w:pPr>
  </w:style>
  <w:style w:type="paragraph" w:customStyle="1" w:styleId="Box1Text">
    <w:name w:val="Box 1 Text"/>
    <w:basedOn w:val="Normal"/>
    <w:uiPriority w:val="23"/>
    <w:qFormat/>
    <w:rsid w:val="00F927D8"/>
    <w:pPr>
      <w:pBdr>
        <w:top w:val="single" w:sz="4" w:space="14" w:color="008089" w:themeColor="accent2"/>
        <w:left w:val="single" w:sz="4" w:space="14" w:color="008089" w:themeColor="accent2"/>
        <w:bottom w:val="single" w:sz="4" w:space="14" w:color="008089" w:themeColor="accent2"/>
        <w:right w:val="single" w:sz="4" w:space="14" w:color="008089" w:themeColor="accent2"/>
      </w:pBdr>
      <w:ind w:left="284" w:right="284"/>
    </w:pPr>
    <w:rPr>
      <w:lang w:val="x-none"/>
    </w:rPr>
  </w:style>
  <w:style w:type="paragraph" w:customStyle="1" w:styleId="Box1Bullet1">
    <w:name w:val="Box 1 Bullet 1"/>
    <w:basedOn w:val="Box1Text"/>
    <w:uiPriority w:val="24"/>
    <w:qFormat/>
    <w:rsid w:val="008C0BF4"/>
    <w:pPr>
      <w:numPr>
        <w:numId w:val="13"/>
      </w:numPr>
      <w:spacing w:before="80"/>
    </w:pPr>
    <w:rPr>
      <w:kern w:val="12"/>
      <w:sz w:val="20"/>
      <w:szCs w:val="20"/>
    </w:rPr>
  </w:style>
  <w:style w:type="paragraph" w:customStyle="1" w:styleId="Box1Heading">
    <w:name w:val="Box 1 Heading"/>
    <w:basedOn w:val="Box1Text"/>
    <w:uiPriority w:val="23"/>
    <w:qFormat/>
    <w:rsid w:val="00F927D8"/>
    <w:rPr>
      <w:b/>
    </w:rPr>
  </w:style>
  <w:style w:type="paragraph" w:customStyle="1" w:styleId="Box2Text">
    <w:name w:val="Box 2 Text"/>
    <w:basedOn w:val="Normal"/>
    <w:uiPriority w:val="24"/>
    <w:qFormat/>
    <w:rsid w:val="008C0BF4"/>
    <w:pPr>
      <w:pBdr>
        <w:top w:val="single" w:sz="4" w:space="14" w:color="F2F6E8" w:themeColor="accent5" w:themeTint="33"/>
        <w:left w:val="single" w:sz="4" w:space="14" w:color="F2F6E8" w:themeColor="accent5" w:themeTint="33"/>
        <w:bottom w:val="single" w:sz="4" w:space="14" w:color="F2F6E8" w:themeColor="accent5" w:themeTint="33"/>
        <w:right w:val="single" w:sz="4" w:space="14" w:color="F2F6E8" w:themeColor="accent5" w:themeTint="33"/>
      </w:pBdr>
      <w:shd w:val="clear" w:color="auto" w:fill="F2F6E8" w:themeFill="accent5" w:themeFillTint="33"/>
      <w:ind w:left="284" w:right="284"/>
    </w:pPr>
    <w:rPr>
      <w:lang w:val="x-none"/>
    </w:rPr>
  </w:style>
  <w:style w:type="paragraph" w:customStyle="1" w:styleId="Box2Bullet1">
    <w:name w:val="Box 2 Bullet 1"/>
    <w:basedOn w:val="Box2Text"/>
    <w:uiPriority w:val="25"/>
    <w:qFormat/>
    <w:rsid w:val="008C0BF4"/>
    <w:pPr>
      <w:numPr>
        <w:ilvl w:val="1"/>
        <w:numId w:val="13"/>
      </w:numPr>
      <w:spacing w:before="80"/>
    </w:pPr>
    <w:rPr>
      <w:kern w:val="12"/>
      <w:sz w:val="20"/>
      <w:szCs w:val="20"/>
    </w:rPr>
  </w:style>
  <w:style w:type="paragraph" w:customStyle="1" w:styleId="Box2Heading">
    <w:name w:val="Box 2 Heading"/>
    <w:basedOn w:val="Box2Text"/>
    <w:uiPriority w:val="24"/>
    <w:qFormat/>
    <w:rsid w:val="00F927D8"/>
    <w:rPr>
      <w:b/>
    </w:rPr>
  </w:style>
  <w:style w:type="paragraph" w:customStyle="1" w:styleId="Bullet1">
    <w:name w:val="Bullet 1"/>
    <w:basedOn w:val="Normal"/>
    <w:uiPriority w:val="3"/>
    <w:qFormat/>
    <w:rsid w:val="00F927D8"/>
    <w:pPr>
      <w:numPr>
        <w:numId w:val="6"/>
      </w:numPr>
      <w:spacing w:before="80"/>
    </w:pPr>
    <w:rPr>
      <w:lang w:val="x-none"/>
    </w:rPr>
  </w:style>
  <w:style w:type="paragraph" w:customStyle="1" w:styleId="Bullet2">
    <w:name w:val="Bullet 2"/>
    <w:basedOn w:val="Bullet1"/>
    <w:uiPriority w:val="3"/>
    <w:rsid w:val="00F927D8"/>
    <w:pPr>
      <w:numPr>
        <w:ilvl w:val="1"/>
      </w:numPr>
    </w:pPr>
  </w:style>
  <w:style w:type="paragraph" w:customStyle="1" w:styleId="Bullet3">
    <w:name w:val="Bullet 3"/>
    <w:basedOn w:val="Bullet2"/>
    <w:uiPriority w:val="3"/>
    <w:rsid w:val="00F927D8"/>
    <w:pPr>
      <w:numPr>
        <w:ilvl w:val="2"/>
      </w:numPr>
    </w:pPr>
  </w:style>
  <w:style w:type="numbering" w:customStyle="1" w:styleId="Bullets">
    <w:name w:val="Bullets"/>
    <w:uiPriority w:val="99"/>
    <w:rsid w:val="00F927D8"/>
    <w:pPr>
      <w:numPr>
        <w:numId w:val="5"/>
      </w:numPr>
    </w:pPr>
  </w:style>
  <w:style w:type="paragraph" w:styleId="Caption">
    <w:name w:val="caption"/>
    <w:basedOn w:val="Normal"/>
    <w:next w:val="Normal"/>
    <w:uiPriority w:val="14"/>
    <w:qFormat/>
    <w:rsid w:val="00F927D8"/>
    <w:pPr>
      <w:spacing w:before="240" w:after="160"/>
    </w:pPr>
    <w:rPr>
      <w:b/>
      <w:iCs/>
      <w:szCs w:val="18"/>
    </w:rPr>
  </w:style>
  <w:style w:type="paragraph" w:customStyle="1" w:styleId="CoverDate">
    <w:name w:val="Cover Date"/>
    <w:basedOn w:val="Normal"/>
    <w:uiPriority w:val="19"/>
    <w:qFormat/>
    <w:rsid w:val="00F927D8"/>
    <w:rPr>
      <w:b/>
    </w:rPr>
  </w:style>
  <w:style w:type="paragraph" w:customStyle="1" w:styleId="CoverPhoto">
    <w:name w:val="Cover Photo"/>
    <w:basedOn w:val="Normal"/>
    <w:uiPriority w:val="19"/>
    <w:qFormat/>
    <w:rsid w:val="00F927D8"/>
    <w:pPr>
      <w:spacing w:before="1240" w:after="160"/>
    </w:pPr>
  </w:style>
  <w:style w:type="table" w:customStyle="1" w:styleId="DefaultTable1">
    <w:name w:val="Default Table 1"/>
    <w:basedOn w:val="TableNormal"/>
    <w:uiPriority w:val="99"/>
    <w:rsid w:val="00F927D8"/>
    <w:pPr>
      <w:spacing w:before="80"/>
    </w:pPr>
    <w:tblPr>
      <w:tblStyleRowBandSize w:val="1"/>
      <w:tblStyleColBandSize w:val="1"/>
      <w:tblBorders>
        <w:top w:val="single" w:sz="4" w:space="0" w:color="008089" w:themeColor="accent2"/>
        <w:bottom w:val="single" w:sz="4" w:space="0" w:color="008089" w:themeColor="accent2"/>
        <w:insideH w:val="single" w:sz="4" w:space="0" w:color="008089" w:themeColor="accent2"/>
      </w:tblBorders>
    </w:tblPr>
    <w:tblStylePr w:type="firstRow">
      <w:rPr>
        <w:b/>
        <w:color w:val="FFFFFF" w:themeColor="background1"/>
      </w:rPr>
      <w:tblPr/>
      <w:trPr>
        <w:tblHeader/>
      </w:trPr>
      <w:tcPr>
        <w:tcBorders>
          <w:top w:val="nil"/>
          <w:bottom w:val="nil"/>
        </w:tcBorders>
        <w:shd w:val="clear" w:color="auto" w:fill="081E3E" w:themeFill="accent1"/>
      </w:tcPr>
    </w:tblStylePr>
    <w:tblStylePr w:type="lastRow">
      <w:rPr>
        <w:b/>
      </w:rPr>
      <w:tblPr/>
      <w:tcPr>
        <w:shd w:val="clear" w:color="auto" w:fill="F2F6E8" w:themeFill="accent5" w:themeFillTint="33"/>
      </w:tcPr>
    </w:tblStylePr>
    <w:tblStylePr w:type="firstCol">
      <w:rPr>
        <w:b/>
      </w:r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Heading1Numbered">
    <w:name w:val="Heading 1 Numbered"/>
    <w:basedOn w:val="Heading1"/>
    <w:uiPriority w:val="10"/>
    <w:rsid w:val="00F927D8"/>
    <w:pPr>
      <w:numPr>
        <w:numId w:val="10"/>
      </w:numPr>
    </w:pPr>
  </w:style>
  <w:style w:type="paragraph" w:customStyle="1" w:styleId="Heading2Numbered">
    <w:name w:val="Heading 2 Numbered"/>
    <w:basedOn w:val="Heading2"/>
    <w:uiPriority w:val="10"/>
    <w:rsid w:val="00F927D8"/>
    <w:pPr>
      <w:numPr>
        <w:ilvl w:val="1"/>
        <w:numId w:val="10"/>
      </w:numPr>
    </w:pPr>
  </w:style>
  <w:style w:type="paragraph" w:customStyle="1" w:styleId="Heading3Numbered">
    <w:name w:val="Heading 3 Numbered"/>
    <w:basedOn w:val="Heading3"/>
    <w:uiPriority w:val="10"/>
    <w:rsid w:val="00F927D8"/>
    <w:pPr>
      <w:numPr>
        <w:ilvl w:val="2"/>
        <w:numId w:val="10"/>
      </w:numPr>
    </w:pPr>
  </w:style>
  <w:style w:type="paragraph" w:customStyle="1" w:styleId="Heading4Numbered">
    <w:name w:val="Heading 4 Numbered"/>
    <w:basedOn w:val="Heading4"/>
    <w:uiPriority w:val="10"/>
    <w:rsid w:val="00F927D8"/>
    <w:pPr>
      <w:numPr>
        <w:ilvl w:val="3"/>
        <w:numId w:val="10"/>
      </w:numPr>
    </w:pPr>
  </w:style>
  <w:style w:type="paragraph" w:customStyle="1" w:styleId="Heading5Numbered">
    <w:name w:val="Heading 5 Numbered"/>
    <w:basedOn w:val="Heading5"/>
    <w:uiPriority w:val="10"/>
    <w:rsid w:val="00F927D8"/>
    <w:pPr>
      <w:numPr>
        <w:ilvl w:val="4"/>
        <w:numId w:val="10"/>
      </w:numPr>
    </w:pPr>
  </w:style>
  <w:style w:type="table" w:customStyle="1" w:styleId="IconBoxTable">
    <w:name w:val="Icon Box Table"/>
    <w:basedOn w:val="TableNormal"/>
    <w:uiPriority w:val="99"/>
    <w:rsid w:val="00F927D8"/>
    <w:pPr>
      <w:spacing w:before="80"/>
    </w:pPr>
    <w:tblPr>
      <w:tblCellMar>
        <w:top w:w="57" w:type="dxa"/>
        <w:left w:w="170" w:type="dxa"/>
        <w:bottom w:w="57" w:type="dxa"/>
        <w:right w:w="170" w:type="dxa"/>
      </w:tblCellMar>
    </w:tblPr>
    <w:tcPr>
      <w:shd w:val="clear" w:color="auto" w:fill="F2F2F2" w:themeFill="background1" w:themeFillShade="F2"/>
    </w:tcPr>
    <w:tblStylePr w:type="firstRow">
      <w:tblPr/>
      <w:trPr>
        <w:tblHeader/>
      </w:trPr>
    </w:tblStylePr>
    <w:tblStylePr w:type="firstCol">
      <w:tblPr>
        <w:tblCellMar>
          <w:top w:w="57" w:type="dxa"/>
          <w:left w:w="170" w:type="dxa"/>
          <w:bottom w:w="57" w:type="dxa"/>
          <w:right w:w="6" w:type="dxa"/>
        </w:tblCellMar>
      </w:tblPr>
      <w:tcPr>
        <w:tcMar>
          <w:top w:w="0" w:type="nil"/>
          <w:left w:w="170" w:type="dxa"/>
          <w:bottom w:w="0" w:type="nil"/>
          <w:right w:w="6" w:type="dxa"/>
        </w:tcMar>
      </w:tcPr>
    </w:tblStylePr>
  </w:style>
  <w:style w:type="paragraph" w:customStyle="1" w:styleId="ImprintHeading">
    <w:name w:val="Imprint Heading"/>
    <w:basedOn w:val="Normal"/>
    <w:uiPriority w:val="12"/>
    <w:rsid w:val="00F927D8"/>
    <w:pPr>
      <w:spacing w:before="240" w:after="160"/>
      <w:outlineLvl w:val="1"/>
    </w:pPr>
    <w:rPr>
      <w:b/>
      <w:lang w:val="x-none"/>
    </w:rPr>
  </w:style>
  <w:style w:type="paragraph" w:customStyle="1" w:styleId="Introduction">
    <w:name w:val="Introduction"/>
    <w:basedOn w:val="Normal"/>
    <w:uiPriority w:val="2"/>
    <w:qFormat/>
    <w:rsid w:val="00F927D8"/>
    <w:pPr>
      <w:spacing w:before="240" w:after="240"/>
    </w:pPr>
    <w:rPr>
      <w:color w:val="377B88"/>
      <w:sz w:val="26"/>
      <w:lang w:val="x-none"/>
    </w:rPr>
  </w:style>
  <w:style w:type="numbering" w:customStyle="1" w:styleId="ListLegal">
    <w:name w:val="List Legal"/>
    <w:uiPriority w:val="99"/>
    <w:rsid w:val="00F927D8"/>
    <w:pPr>
      <w:numPr>
        <w:numId w:val="7"/>
      </w:numPr>
    </w:pPr>
  </w:style>
  <w:style w:type="paragraph" w:customStyle="1" w:styleId="ListLegal1">
    <w:name w:val="List Legal 1"/>
    <w:basedOn w:val="Normal"/>
    <w:uiPriority w:val="3"/>
    <w:qFormat/>
    <w:rsid w:val="00F927D8"/>
    <w:pPr>
      <w:numPr>
        <w:numId w:val="8"/>
      </w:numPr>
      <w:spacing w:before="80"/>
    </w:pPr>
    <w:rPr>
      <w:lang w:val="x-none"/>
    </w:rPr>
  </w:style>
  <w:style w:type="paragraph" w:customStyle="1" w:styleId="ListLegal2">
    <w:name w:val="List Legal 2"/>
    <w:basedOn w:val="ListLegal1"/>
    <w:uiPriority w:val="3"/>
    <w:rsid w:val="00F927D8"/>
    <w:pPr>
      <w:numPr>
        <w:ilvl w:val="1"/>
      </w:numPr>
    </w:pPr>
  </w:style>
  <w:style w:type="paragraph" w:customStyle="1" w:styleId="ListLegal3">
    <w:name w:val="List Legal 3"/>
    <w:basedOn w:val="ListLegal2"/>
    <w:uiPriority w:val="3"/>
    <w:rsid w:val="00F927D8"/>
    <w:pPr>
      <w:numPr>
        <w:ilvl w:val="2"/>
      </w:numPr>
    </w:pPr>
  </w:style>
  <w:style w:type="numbering" w:customStyle="1" w:styleId="ListNumbered">
    <w:name w:val="List Numbered"/>
    <w:uiPriority w:val="99"/>
    <w:rsid w:val="00F927D8"/>
    <w:pPr>
      <w:numPr>
        <w:numId w:val="9"/>
      </w:numPr>
    </w:pPr>
  </w:style>
  <w:style w:type="paragraph" w:customStyle="1" w:styleId="ListNumbered1">
    <w:name w:val="List Numbered 1"/>
    <w:basedOn w:val="Normal"/>
    <w:uiPriority w:val="3"/>
    <w:qFormat/>
    <w:rsid w:val="00F927D8"/>
    <w:pPr>
      <w:numPr>
        <w:numId w:val="16"/>
      </w:numPr>
      <w:spacing w:before="80"/>
    </w:pPr>
    <w:rPr>
      <w:lang w:val="x-none"/>
    </w:rPr>
  </w:style>
  <w:style w:type="paragraph" w:customStyle="1" w:styleId="ListNumbered21">
    <w:name w:val="List Numbered 2.1"/>
    <w:basedOn w:val="ListNumbered1"/>
    <w:uiPriority w:val="3"/>
    <w:rsid w:val="00F927D8"/>
    <w:pPr>
      <w:numPr>
        <w:ilvl w:val="1"/>
      </w:numPr>
    </w:pPr>
  </w:style>
  <w:style w:type="paragraph" w:customStyle="1" w:styleId="ListNumbered311">
    <w:name w:val="List Numbered 3.1.1"/>
    <w:basedOn w:val="ListNumbered21"/>
    <w:uiPriority w:val="3"/>
    <w:rsid w:val="00F927D8"/>
    <w:pPr>
      <w:numPr>
        <w:ilvl w:val="2"/>
      </w:numPr>
    </w:pPr>
  </w:style>
  <w:style w:type="numbering" w:customStyle="1" w:styleId="NumberedHeadings">
    <w:name w:val="Numbered Headings"/>
    <w:uiPriority w:val="99"/>
    <w:rsid w:val="00F927D8"/>
    <w:pPr>
      <w:numPr>
        <w:numId w:val="10"/>
      </w:numPr>
    </w:pPr>
  </w:style>
  <w:style w:type="character" w:styleId="PageNumber">
    <w:name w:val="page number"/>
    <w:basedOn w:val="DefaultParagraphFont"/>
    <w:uiPriority w:val="99"/>
    <w:semiHidden/>
    <w:rsid w:val="00F927D8"/>
    <w:rPr>
      <w:b/>
      <w:sz w:val="20"/>
    </w:rPr>
  </w:style>
  <w:style w:type="character" w:styleId="PlaceholderText">
    <w:name w:val="Placeholder Text"/>
    <w:basedOn w:val="DefaultParagraphFont"/>
    <w:uiPriority w:val="99"/>
    <w:semiHidden/>
    <w:rsid w:val="00F927D8"/>
    <w:rPr>
      <w:color w:val="808080"/>
    </w:rPr>
  </w:style>
  <w:style w:type="paragraph" w:customStyle="1" w:styleId="Sourcenotes">
    <w:name w:val="Source notes"/>
    <w:basedOn w:val="Normal"/>
    <w:uiPriority w:val="15"/>
    <w:qFormat/>
    <w:rsid w:val="00F927D8"/>
    <w:pPr>
      <w:spacing w:before="120"/>
    </w:pPr>
    <w:rPr>
      <w:sz w:val="16"/>
      <w:lang w:val="x-none"/>
    </w:rPr>
  </w:style>
  <w:style w:type="paragraph" w:customStyle="1" w:styleId="Sourcenotesnumbered">
    <w:name w:val="Source notes numbered"/>
    <w:basedOn w:val="Sourcenotes"/>
    <w:uiPriority w:val="15"/>
    <w:qFormat/>
    <w:rsid w:val="00F927D8"/>
    <w:pPr>
      <w:spacing w:before="80"/>
    </w:pPr>
  </w:style>
  <w:style w:type="paragraph" w:styleId="Subtitle">
    <w:name w:val="Subtitle"/>
    <w:basedOn w:val="Normal"/>
    <w:next w:val="Normal"/>
    <w:link w:val="SubtitleChar"/>
    <w:uiPriority w:val="18"/>
    <w:qFormat/>
    <w:rsid w:val="00F927D8"/>
    <w:pPr>
      <w:numPr>
        <w:ilvl w:val="1"/>
      </w:numPr>
      <w:spacing w:before="480" w:after="160"/>
    </w:pPr>
    <w:rPr>
      <w:rFonts w:asciiTheme="majorHAnsi" w:eastAsiaTheme="minorEastAsia" w:hAnsiTheme="majorHAnsi"/>
      <w:color w:val="377B88"/>
      <w:sz w:val="44"/>
    </w:rPr>
  </w:style>
  <w:style w:type="character" w:customStyle="1" w:styleId="SubtitleChar">
    <w:name w:val="Subtitle Char"/>
    <w:basedOn w:val="DefaultParagraphFont"/>
    <w:link w:val="Subtitle"/>
    <w:uiPriority w:val="18"/>
    <w:rsid w:val="00F927D8"/>
    <w:rPr>
      <w:rFonts w:asciiTheme="majorHAnsi" w:eastAsiaTheme="minorEastAsia" w:hAnsiTheme="majorHAnsi"/>
      <w:color w:val="377B88"/>
      <w:sz w:val="44"/>
    </w:rPr>
  </w:style>
  <w:style w:type="table" w:styleId="TableGrid">
    <w:name w:val="Table Grid"/>
    <w:basedOn w:val="TableNormal"/>
    <w:uiPriority w:val="39"/>
    <w:rsid w:val="00F927D8"/>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40"/>
    <w:unhideWhenUsed/>
    <w:rsid w:val="00F927D8"/>
    <w:pPr>
      <w:spacing w:before="80"/>
    </w:pPr>
  </w:style>
  <w:style w:type="paragraph" w:styleId="Title">
    <w:name w:val="Title"/>
    <w:basedOn w:val="Normal"/>
    <w:next w:val="Normal"/>
    <w:link w:val="TitleChar"/>
    <w:uiPriority w:val="17"/>
    <w:qFormat/>
    <w:rsid w:val="006820AB"/>
    <w:pPr>
      <w:spacing w:before="480" w:after="480"/>
    </w:pPr>
    <w:rPr>
      <w:rFonts w:asciiTheme="majorHAnsi" w:eastAsiaTheme="majorEastAsia" w:hAnsiTheme="majorHAnsi" w:cstheme="majorBidi"/>
      <w:b/>
      <w:color w:val="081E3E" w:themeColor="text2"/>
      <w:sz w:val="44"/>
      <w:szCs w:val="56"/>
    </w:rPr>
  </w:style>
  <w:style w:type="character" w:customStyle="1" w:styleId="TitleChar">
    <w:name w:val="Title Char"/>
    <w:basedOn w:val="DefaultParagraphFont"/>
    <w:link w:val="Title"/>
    <w:uiPriority w:val="17"/>
    <w:rsid w:val="006820AB"/>
    <w:rPr>
      <w:rFonts w:asciiTheme="majorHAnsi" w:eastAsiaTheme="majorEastAsia" w:hAnsiTheme="majorHAnsi" w:cstheme="majorBidi"/>
      <w:b/>
      <w:color w:val="081E3E" w:themeColor="text2"/>
      <w:sz w:val="44"/>
      <w:szCs w:val="56"/>
    </w:rPr>
  </w:style>
  <w:style w:type="paragraph" w:styleId="TOCHeading">
    <w:name w:val="TOC Heading"/>
    <w:basedOn w:val="Heading1"/>
    <w:next w:val="Normal"/>
    <w:uiPriority w:val="38"/>
    <w:rsid w:val="00F927D8"/>
    <w:pPr>
      <w:spacing w:before="0"/>
    </w:pPr>
  </w:style>
  <w:style w:type="paragraph" w:customStyle="1" w:styleId="Box2Checklist">
    <w:name w:val="Box 2 Checklist"/>
    <w:basedOn w:val="Box2Text"/>
    <w:uiPriority w:val="26"/>
    <w:qFormat/>
    <w:rsid w:val="008C0BF4"/>
    <w:pPr>
      <w:numPr>
        <w:ilvl w:val="2"/>
        <w:numId w:val="13"/>
      </w:numPr>
    </w:pPr>
    <w:rPr>
      <w:kern w:val="12"/>
      <w:sz w:val="20"/>
      <w:szCs w:val="20"/>
    </w:rPr>
  </w:style>
  <w:style w:type="numbering" w:customStyle="1" w:styleId="BoxedBullets">
    <w:name w:val="Boxed Bullets"/>
    <w:uiPriority w:val="99"/>
    <w:rsid w:val="008C0BF4"/>
    <w:pPr>
      <w:numPr>
        <w:numId w:val="12"/>
      </w:numPr>
    </w:pPr>
  </w:style>
  <w:style w:type="paragraph" w:customStyle="1" w:styleId="SecurityMarker">
    <w:name w:val="Security Marker"/>
    <w:basedOn w:val="Normal"/>
    <w:qFormat/>
    <w:rsid w:val="00BA69F5"/>
    <w:pPr>
      <w:spacing w:before="60" w:after="60"/>
      <w:jc w:val="center"/>
    </w:pPr>
    <w:rPr>
      <w:b/>
      <w:bCs/>
      <w:caps/>
      <w:color w:val="E10000"/>
      <w:sz w:val="28"/>
      <w:szCs w:val="28"/>
      <w:shd w:val="clear" w:color="auto" w:fill="FFFFFF" w:themeFill="background1"/>
    </w:rPr>
  </w:style>
  <w:style w:type="character" w:styleId="CommentReference">
    <w:name w:val="annotation reference"/>
    <w:basedOn w:val="DefaultParagraphFont"/>
    <w:uiPriority w:val="99"/>
    <w:semiHidden/>
    <w:unhideWhenUsed/>
    <w:rsid w:val="00476EF0"/>
    <w:rPr>
      <w:sz w:val="16"/>
      <w:szCs w:val="16"/>
    </w:rPr>
  </w:style>
  <w:style w:type="paragraph" w:styleId="CommentText">
    <w:name w:val="annotation text"/>
    <w:basedOn w:val="Normal"/>
    <w:link w:val="CommentTextChar"/>
    <w:uiPriority w:val="99"/>
    <w:unhideWhenUsed/>
    <w:rsid w:val="00476EF0"/>
    <w:rPr>
      <w:sz w:val="20"/>
      <w:szCs w:val="20"/>
    </w:rPr>
  </w:style>
  <w:style w:type="character" w:customStyle="1" w:styleId="CommentTextChar">
    <w:name w:val="Comment Text Char"/>
    <w:basedOn w:val="DefaultParagraphFont"/>
    <w:link w:val="CommentText"/>
    <w:uiPriority w:val="99"/>
    <w:rsid w:val="00476EF0"/>
    <w:rPr>
      <w:sz w:val="20"/>
      <w:szCs w:val="20"/>
    </w:rPr>
  </w:style>
  <w:style w:type="paragraph" w:styleId="CommentSubject">
    <w:name w:val="annotation subject"/>
    <w:basedOn w:val="CommentText"/>
    <w:next w:val="CommentText"/>
    <w:link w:val="CommentSubjectChar"/>
    <w:uiPriority w:val="99"/>
    <w:semiHidden/>
    <w:unhideWhenUsed/>
    <w:rsid w:val="00476EF0"/>
    <w:rPr>
      <w:b/>
      <w:bCs/>
    </w:rPr>
  </w:style>
  <w:style w:type="character" w:customStyle="1" w:styleId="CommentSubjectChar">
    <w:name w:val="Comment Subject Char"/>
    <w:basedOn w:val="CommentTextChar"/>
    <w:link w:val="CommentSubject"/>
    <w:uiPriority w:val="99"/>
    <w:semiHidden/>
    <w:rsid w:val="00476EF0"/>
    <w:rPr>
      <w:b/>
      <w:bCs/>
      <w:sz w:val="20"/>
      <w:szCs w:val="20"/>
    </w:rPr>
  </w:style>
  <w:style w:type="paragraph" w:styleId="BalloonText">
    <w:name w:val="Balloon Text"/>
    <w:basedOn w:val="Normal"/>
    <w:link w:val="BalloonTextChar"/>
    <w:uiPriority w:val="99"/>
    <w:semiHidden/>
    <w:unhideWhenUsed/>
    <w:rsid w:val="00476EF0"/>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76EF0"/>
    <w:rPr>
      <w:rFonts w:ascii="Segoe UI" w:hAnsi="Segoe UI" w:cs="Segoe UI"/>
      <w:sz w:val="18"/>
      <w:szCs w:val="18"/>
    </w:rPr>
  </w:style>
  <w:style w:type="paragraph" w:styleId="ListParagraph">
    <w:name w:val="List Paragraph"/>
    <w:basedOn w:val="Normal"/>
    <w:uiPriority w:val="34"/>
    <w:qFormat/>
    <w:rsid w:val="00911B8B"/>
    <w:pPr>
      <w:ind w:left="720"/>
      <w:contextualSpacing/>
    </w:pPr>
  </w:style>
  <w:style w:type="character" w:styleId="UnresolvedMention">
    <w:name w:val="Unresolved Mention"/>
    <w:basedOn w:val="DefaultParagraphFont"/>
    <w:uiPriority w:val="99"/>
    <w:semiHidden/>
    <w:unhideWhenUsed/>
    <w:rsid w:val="00911B8B"/>
    <w:rPr>
      <w:color w:val="605E5C"/>
      <w:shd w:val="clear" w:color="auto" w:fill="E1DFDD"/>
    </w:rPr>
  </w:style>
  <w:style w:type="paragraph" w:styleId="NormalWeb">
    <w:name w:val="Normal (Web)"/>
    <w:basedOn w:val="Normal"/>
    <w:uiPriority w:val="99"/>
    <w:semiHidden/>
    <w:unhideWhenUsed/>
    <w:rsid w:val="00A7003E"/>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styleId="Revision">
    <w:name w:val="Revision"/>
    <w:hidden/>
    <w:uiPriority w:val="99"/>
    <w:semiHidden/>
    <w:rsid w:val="00C32124"/>
    <w:pPr>
      <w:spacing w:before="0" w:after="0"/>
    </w:pPr>
  </w:style>
  <w:style w:type="character" w:customStyle="1" w:styleId="normaltextrun">
    <w:name w:val="normaltextrun"/>
    <w:basedOn w:val="DefaultParagraphFont"/>
    <w:rsid w:val="00B90981"/>
  </w:style>
  <w:style w:type="character" w:customStyle="1" w:styleId="eop">
    <w:name w:val="eop"/>
    <w:basedOn w:val="DefaultParagraphFont"/>
    <w:rsid w:val="00B90981"/>
  </w:style>
  <w:style w:type="character" w:styleId="FollowedHyperlink">
    <w:name w:val="FollowedHyperlink"/>
    <w:basedOn w:val="DefaultParagraphFont"/>
    <w:uiPriority w:val="99"/>
    <w:semiHidden/>
    <w:unhideWhenUsed/>
    <w:rsid w:val="004D0E0D"/>
    <w:rPr>
      <w:color w:val="0046FF"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14713161">
      <w:bodyDiv w:val="1"/>
      <w:marLeft w:val="0"/>
      <w:marRight w:val="0"/>
      <w:marTop w:val="0"/>
      <w:marBottom w:val="0"/>
      <w:divBdr>
        <w:top w:val="none" w:sz="0" w:space="0" w:color="auto"/>
        <w:left w:val="none" w:sz="0" w:space="0" w:color="auto"/>
        <w:bottom w:val="none" w:sz="0" w:space="0" w:color="auto"/>
        <w:right w:val="none" w:sz="0" w:space="0" w:color="auto"/>
      </w:divBdr>
    </w:div>
    <w:div w:id="952056102">
      <w:bodyDiv w:val="1"/>
      <w:marLeft w:val="0"/>
      <w:marRight w:val="0"/>
      <w:marTop w:val="0"/>
      <w:marBottom w:val="0"/>
      <w:divBdr>
        <w:top w:val="none" w:sz="0" w:space="0" w:color="auto"/>
        <w:left w:val="none" w:sz="0" w:space="0" w:color="auto"/>
        <w:bottom w:val="none" w:sz="0" w:space="0" w:color="auto"/>
        <w:right w:val="none" w:sz="0" w:space="0" w:color="auto"/>
      </w:divBdr>
    </w:div>
    <w:div w:id="10212768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yperlink" Target="http://www.ag.gov.au" TargetMode="Externa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yperlink" Target="https://www.legislation.gov.au/C2004A04868/2018-12-29/text" TargetMode="Externa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6.xml"/></Relationships>
</file>

<file path=word/_rels/footer3.xml.rels><?xml version="1.0" encoding="UTF-8" standalone="yes"?>
<Relationships xmlns="http://schemas.openxmlformats.org/package/2006/relationships"><Relationship Id="rId1" Type="http://schemas.openxmlformats.org/officeDocument/2006/relationships/image" Target="media/image4.jpg"/></Relationships>
</file>

<file path=word/_rels/footer4.xml.rels><?xml version="1.0" encoding="UTF-8" standalone="yes"?>
<Relationships xmlns="http://schemas.openxmlformats.org/package/2006/relationships"><Relationship Id="rId1" Type="http://schemas.openxmlformats.org/officeDocument/2006/relationships/image" Target="media/image4.jpg"/></Relationships>
</file>

<file path=word/_rels/header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word/_rels/header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word/_rels/settings.xml.rels><?xml version="1.0" encoding="UTF-8" standalone="yes"?>
<Relationships xmlns="http://schemas.openxmlformats.org/package/2006/relationships"><Relationship Id="rId1" Type="http://schemas.openxmlformats.org/officeDocument/2006/relationships/attachedTemplate" Target="https://deptinfrastructure.sharepoint.com/sites/SiteProvisioningHub/OfficeTemplates/Standard%20Templates/Letterhead.dotx" TargetMode="External"/></Relationships>
</file>

<file path=word/theme/theme1.xml><?xml version="1.0" encoding="utf-8"?>
<a:theme xmlns:a="http://schemas.openxmlformats.org/drawingml/2006/main" name="Office Theme">
  <a:themeElements>
    <a:clrScheme name="INFRA 2022">
      <a:dk1>
        <a:srgbClr val="000000"/>
      </a:dk1>
      <a:lt1>
        <a:srgbClr val="FFFFFF"/>
      </a:lt1>
      <a:dk2>
        <a:srgbClr val="081E3E"/>
      </a:dk2>
      <a:lt2>
        <a:srgbClr val="E7E7E7"/>
      </a:lt2>
      <a:accent1>
        <a:srgbClr val="081E3E"/>
      </a:accent1>
      <a:accent2>
        <a:srgbClr val="008089"/>
      </a:accent2>
      <a:accent3>
        <a:srgbClr val="77D1F4"/>
      </a:accent3>
      <a:accent4>
        <a:srgbClr val="9AA3AF"/>
      </a:accent4>
      <a:accent5>
        <a:srgbClr val="C0D48F"/>
      </a:accent5>
      <a:accent6>
        <a:srgbClr val="6FC197"/>
      </a:accent6>
      <a:hlink>
        <a:srgbClr val="0046FF"/>
      </a:hlink>
      <a:folHlink>
        <a:srgbClr val="0046F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C31B1A10FBF43AB886FBA04082EB6" ma:contentTypeVersion="5" ma:contentTypeDescription="Create a new document." ma:contentTypeScope="" ma:versionID="0b59e54241837429ae140bd729a15cc3">
  <xsd:schema xmlns:xsd="http://www.w3.org/2001/XMLSchema" xmlns:xs="http://www.w3.org/2001/XMLSchema" xmlns:p="http://schemas.microsoft.com/office/2006/metadata/properties" xmlns:ns2="29adad39-d358-4a65-b098-c202d89070d0" targetNamespace="http://schemas.microsoft.com/office/2006/metadata/properties" ma:root="true" ma:fieldsID="a9cb8fa2da05d4ddc7d9c344158afee9" ns2:_="">
    <xsd:import namespace="29adad39-d358-4a65-b098-c202d89070d0"/>
    <xsd:element name="properties">
      <xsd:complexType>
        <xsd:sequence>
          <xsd:element name="documentManagement">
            <xsd:complexType>
              <xsd:all>
                <xsd:element ref="ns2:RecordNumber" minOccurs="0"/>
                <xsd:element ref="ns2:c2e8b7d175044f14a24d983fe28a0613" minOccurs="0"/>
                <xsd:element ref="ns2:TaxCatchAll" minOccurs="0"/>
                <xsd:element ref="ns2:TaxCatchAllLabel" minOccurs="0"/>
                <xsd:element ref="ns2:j80f3db6fb204326a60979a2fb1c7ca4" minOccurs="0"/>
                <xsd:element ref="ns2:Destroy Item46" minOccurs="0"/>
                <xsd:element ref="ns2:Justification for Destruction47" minOccurs="0"/>
                <xsd:element ref="ns2:Document_x0020_SP_x0020_Typ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adad39-d358-4a65-b098-c202d89070d0" elementFormDefault="qualified">
    <xsd:import namespace="http://schemas.microsoft.com/office/2006/documentManagement/types"/>
    <xsd:import namespace="http://schemas.microsoft.com/office/infopath/2007/PartnerControls"/>
    <xsd:element name="RecordNumber" ma:index="8" nillable="true" ma:displayName="Record Number" ma:internalName="RecordNumber">
      <xsd:simpleType>
        <xsd:restriction base="dms:Text"/>
      </xsd:simpleType>
    </xsd:element>
    <xsd:element name="c2e8b7d175044f14a24d983fe28a0613" ma:index="9" ma:taxonomy="true" ma:internalName="c2e8b7d175044f14a24d983fe28a0613" ma:taxonomyFieldName="Security_x0020_Classification" ma:displayName="Security Classification" ma:readOnly="false" ma:default="1;#OFFICIAL|66ee57a8-59d0-46bc-a5fc-78440ee0cf81" ma:fieldId="{c2e8b7d1-7504-4f14-a24d-983fe28a0613}" ma:sspId="0483e4a5-f0f6-4ded-b0bb-00a90fd4cf8b" ma:termSetId="d697d180-c653-44a1-a6e2-69709aabde2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aaade6c4-8225-4fa8-932a-1d61f58eec28}" ma:internalName="TaxCatchAll" ma:showField="CatchAllData" ma:web="29adad39-d358-4a65-b098-c202d89070d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aaade6c4-8225-4fa8-932a-1d61f58eec28}" ma:internalName="TaxCatchAllLabel" ma:readOnly="true" ma:showField="CatchAllDataLabel" ma:web="29adad39-d358-4a65-b098-c202d89070d0">
      <xsd:complexType>
        <xsd:complexContent>
          <xsd:extension base="dms:MultiChoiceLookup">
            <xsd:sequence>
              <xsd:element name="Value" type="dms:Lookup" maxOccurs="unbounded" minOccurs="0" nillable="true"/>
            </xsd:sequence>
          </xsd:extension>
        </xsd:complexContent>
      </xsd:complexType>
    </xsd:element>
    <xsd:element name="j80f3db6fb204326a60979a2fb1c7ca4" ma:index="13" nillable="true" ma:taxonomy="true" ma:internalName="j80f3db6fb204326a60979a2fb1c7ca4" ma:taxonomyFieldName="Information_x0020_Management_x0020_Marker" ma:displayName="Information Management Marker" ma:default="" ma:fieldId="{380f3db6-fb20-4326-a609-79a2fb1c7ca4}" ma:sspId="0483e4a5-f0f6-4ded-b0bb-00a90fd4cf8b" ma:termSetId="44e0cffd-acf4-44de-87a1-d4e578541bbf" ma:anchorId="00000000-0000-0000-0000-000000000000" ma:open="false" ma:isKeyword="false">
      <xsd:complexType>
        <xsd:sequence>
          <xsd:element ref="pc:Terms" minOccurs="0" maxOccurs="1"/>
        </xsd:sequence>
      </xsd:complexType>
    </xsd:element>
    <xsd:element name="Destroy Item46" ma:index="15" nillable="true" ma:displayName="Destroy Item" ma:internalName="Destroy_x0020_Item46">
      <xsd:simpleType>
        <xsd:restriction base="dms:Boolean"/>
      </xsd:simpleType>
    </xsd:element>
    <xsd:element name="Justification for Destruction47" ma:index="16" nillable="true" ma:displayName="Justification for Destruction" ma:internalName="Justification_x0020_for_x0020_Destruction47">
      <xsd:simpleType>
        <xsd:restriction base="dms:Text"/>
      </xsd:simpleType>
    </xsd:element>
    <xsd:element name="Document_x0020_SP_x0020_Type" ma:index="17" nillable="true" ma:displayName="Document SP Type" ma:default="Document" ma:internalName="Document_x0020_SP_x0020_Type">
      <xsd:simpleType>
        <xsd:restriction base="dms:Text">
          <xsd:maxLength value="255"/>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6DFC2B-10BF-4986-8038-8079ED3EAF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adad39-d358-4a65-b098-c202d89070d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429ACE-723F-4283-AA74-A0976BDC99DB}">
  <ds:schemaRefs>
    <ds:schemaRef ds:uri="http://schemas.openxmlformats.org/officeDocument/2006/bibliography"/>
  </ds:schemaRefs>
</ds:datastoreItem>
</file>

<file path=customXml/itemProps3.xml><?xml version="1.0" encoding="utf-8"?>
<ds:datastoreItem xmlns:ds="http://schemas.openxmlformats.org/officeDocument/2006/customXml" ds:itemID="{697AC36A-1C3B-4B73-8C1B-5C1DC678C1AC}">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C3710284-C755-4C6E-9C45-B83BE5102FB7}">
  <ds:schemaRefs>
    <ds:schemaRef ds:uri="http://schemas.microsoft.com/sharepoint/v3/contenttype/forms"/>
  </ds:schemaRefs>
</ds:datastoreItem>
</file>

<file path=docMetadata/LabelInfo.xml><?xml version="1.0" encoding="utf-8"?>
<clbl:labelList xmlns:clbl="http://schemas.microsoft.com/office/2020/mipLabelMetadata">
  <clbl:label id="{1e08a618-4c1e-4517-8ef1-59cb63d68e36}" enabled="1" method="Privileged" siteId="{aa21b640-bac2-456d-8505-f2cc07f51784}" removed="0"/>
</clbl:labelList>
</file>

<file path=docProps/app.xml><?xml version="1.0" encoding="utf-8"?>
<Properties xmlns="http://schemas.openxmlformats.org/officeDocument/2006/extended-properties" xmlns:vt="http://schemas.openxmlformats.org/officeDocument/2006/docPropsVTypes">
  <Template>Letterhead.dotx</Template>
  <TotalTime>2</TotalTime>
  <Pages>10</Pages>
  <Words>4351</Words>
  <Characters>23794</Characters>
  <Application>Microsoft Office Word</Application>
  <DocSecurity>0</DocSecurity>
  <Lines>431</Lines>
  <Paragraphs>217</Paragraphs>
  <ScaleCrop>false</ScaleCrop>
  <HeadingPairs>
    <vt:vector size="2" baseType="variant">
      <vt:variant>
        <vt:lpstr>Title</vt:lpstr>
      </vt:variant>
      <vt:variant>
        <vt:i4>1</vt:i4>
      </vt:variant>
    </vt:vector>
  </HeadingPairs>
  <TitlesOfParts>
    <vt:vector size="1" baseType="lpstr">
      <vt:lpstr>Title</vt:lpstr>
    </vt:vector>
  </TitlesOfParts>
  <Company>Department of Infrastructure, Transport, Regional Development and Communications</Company>
  <LinksUpToDate>false</LinksUpToDate>
  <CharactersWithSpaces>27992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
  <dc:creator>Caburian, Janine</dc:creator>
  <cp:keywords/>
  <dc:description>13 February 2020</dc:description>
  <cp:lastModifiedBy>Lankuts, Michael</cp:lastModifiedBy>
  <cp:revision>4</cp:revision>
  <cp:lastPrinted>2026-09-14T07:47:00Z</cp:lastPrinted>
  <dcterms:created xsi:type="dcterms:W3CDTF">2026-09-14T04:29:00Z</dcterms:created>
  <dcterms:modified xsi:type="dcterms:W3CDTF">2026-09-14T07:48:00Z</dcterms:modified>
  <cp:contentStatus>OFFICIAL / OFFICIAL: SENSITIVE / PROTECTED                                                                                                                       &lt;SELECT THE CLASSIFICATION MARKER ABOVE THAT APPLIES TO YOUR DOCUMENT, THEN DELETE THE OTHERS AND THIS TEXT&gt;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0x010100AA7C31B1A10FBF43AB886FBA04082EB6</vt:lpwstr>
  </property>
  <property fmtid="{D5CDD505-2E9C-101B-9397-08002B2CF9AE}" pid="3" name="TrimRevisionNumber">
    <vt:i4>6</vt:i4>
  </property>
  <property fmtid="{D5CDD505-2E9C-101B-9397-08002B2CF9AE}" pid="4" name="ClassificationContentMarkingHeaderShapeIds">
    <vt:lpwstr>339cf21f,2d27d437,7d0c06b2,2189f285,f219a0b</vt:lpwstr>
  </property>
  <property fmtid="{D5CDD505-2E9C-101B-9397-08002B2CF9AE}" pid="5" name="ClassificationContentMarkingHeaderFontProps">
    <vt:lpwstr>#ff0000,14,Calibri</vt:lpwstr>
  </property>
  <property fmtid="{D5CDD505-2E9C-101B-9397-08002B2CF9AE}" pid="6" name="ClassificationContentMarkingHeaderText">
    <vt:lpwstr>OFFICIAL</vt:lpwstr>
  </property>
  <property fmtid="{D5CDD505-2E9C-101B-9397-08002B2CF9AE}" pid="7" name="ClassificationContentMarkingFooterShapeIds">
    <vt:lpwstr>6115adda,2a60822a,2a0c8b1d,55c24845</vt:lpwstr>
  </property>
  <property fmtid="{D5CDD505-2E9C-101B-9397-08002B2CF9AE}" pid="8" name="ClassificationContentMarkingFooterFontProps">
    <vt:lpwstr>#ff0000,14,Calibri</vt:lpwstr>
  </property>
  <property fmtid="{D5CDD505-2E9C-101B-9397-08002B2CF9AE}" pid="9" name="ClassificationContentMarkingFooterText">
    <vt:lpwstr>OFFICIAL</vt:lpwstr>
  </property>
</Properties>
</file>