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48" r:id="rId1"/>
  </p:sldMasterIdLst>
  <p:notesMasterIdLst>
    <p:notesMasterId r:id="rId29"/>
  </p:notesMasterIdLst>
  <p:sldIdLst>
    <p:sldId id="256" r:id="rId2"/>
    <p:sldId id="261" r:id="rId3"/>
    <p:sldId id="278" r:id="rId4"/>
    <p:sldId id="277" r:id="rId5"/>
    <p:sldId id="262" r:id="rId6"/>
    <p:sldId id="263" r:id="rId7"/>
    <p:sldId id="302" r:id="rId8"/>
    <p:sldId id="303" r:id="rId9"/>
    <p:sldId id="268" r:id="rId10"/>
    <p:sldId id="283" r:id="rId11"/>
    <p:sldId id="279" r:id="rId12"/>
    <p:sldId id="274" r:id="rId13"/>
    <p:sldId id="285" r:id="rId14"/>
    <p:sldId id="288" r:id="rId15"/>
    <p:sldId id="287" r:id="rId16"/>
    <p:sldId id="275" r:id="rId17"/>
    <p:sldId id="281" r:id="rId18"/>
    <p:sldId id="304" r:id="rId19"/>
    <p:sldId id="305" r:id="rId20"/>
    <p:sldId id="291" r:id="rId21"/>
    <p:sldId id="292" r:id="rId22"/>
    <p:sldId id="293" r:id="rId23"/>
    <p:sldId id="295" r:id="rId24"/>
    <p:sldId id="296" r:id="rId25"/>
    <p:sldId id="299" r:id="rId26"/>
    <p:sldId id="300" r:id="rId27"/>
    <p:sldId id="30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0371471-E1B7-43B1-949D-6B3E6B2071A9}">
          <p14:sldIdLst>
            <p14:sldId id="256"/>
            <p14:sldId id="261"/>
            <p14:sldId id="278"/>
            <p14:sldId id="277"/>
            <p14:sldId id="262"/>
            <p14:sldId id="263"/>
            <p14:sldId id="302"/>
            <p14:sldId id="303"/>
            <p14:sldId id="268"/>
            <p14:sldId id="283"/>
            <p14:sldId id="279"/>
            <p14:sldId id="274"/>
            <p14:sldId id="285"/>
            <p14:sldId id="288"/>
            <p14:sldId id="287"/>
            <p14:sldId id="275"/>
            <p14:sldId id="281"/>
            <p14:sldId id="304"/>
            <p14:sldId id="305"/>
            <p14:sldId id="291"/>
            <p14:sldId id="292"/>
            <p14:sldId id="293"/>
            <p14:sldId id="295"/>
            <p14:sldId id="296"/>
            <p14:sldId id="299"/>
            <p14:sldId id="300"/>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A8"/>
    <a:srgbClr val="6DCDF3"/>
    <a:srgbClr val="08316E"/>
    <a:srgbClr val="0000FF"/>
    <a:srgbClr val="0033CC"/>
    <a:srgbClr val="FFFFCC"/>
    <a:srgbClr val="6600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6449" autoAdjust="0"/>
  </p:normalViewPr>
  <p:slideViewPr>
    <p:cSldViewPr snapToGrid="0">
      <p:cViewPr varScale="1">
        <p:scale>
          <a:sx n="87" d="100"/>
          <a:sy n="87" d="100"/>
        </p:scale>
        <p:origin x="108" y="606"/>
      </p:cViewPr>
      <p:guideLst/>
    </p:cSldViewPr>
  </p:slideViewPr>
  <p:outlineViewPr>
    <p:cViewPr>
      <p:scale>
        <a:sx n="33" d="100"/>
        <a:sy n="33" d="100"/>
      </p:scale>
      <p:origin x="0" y="-54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963C42-F5F8-403F-8D5F-3A160481B998}" type="doc">
      <dgm:prSet loTypeId="urn:microsoft.com/office/officeart/2011/layout/TabList" loCatId="list" qsTypeId="urn:microsoft.com/office/officeart/2005/8/quickstyle/simple3" qsCatId="simple" csTypeId="urn:microsoft.com/office/officeart/2005/8/colors/accent1_1" csCatId="accent1" phldr="1"/>
      <dgm:spPr/>
      <dgm:t>
        <a:bodyPr/>
        <a:lstStyle/>
        <a:p>
          <a:endParaRPr lang="en-AU"/>
        </a:p>
      </dgm:t>
    </dgm:pt>
    <dgm:pt modelId="{52EDB034-66C3-4B1B-B075-49C94AE0530E}">
      <dgm:prSet phldrT="[Text]" custT="1"/>
      <dgm:spPr/>
      <dgm:t>
        <a:bodyPr/>
        <a:lstStyle/>
        <a:p>
          <a:r>
            <a:rPr lang="en-AU" sz="1400" b="1">
              <a:solidFill>
                <a:schemeClr val="accent2">
                  <a:lumMod val="75000"/>
                </a:schemeClr>
              </a:solidFill>
            </a:rPr>
            <a:t>1</a:t>
          </a:r>
          <a:endParaRPr lang="en-AU" sz="1400" b="1" dirty="0">
            <a:solidFill>
              <a:schemeClr val="accent2">
                <a:lumMod val="75000"/>
              </a:schemeClr>
            </a:solidFill>
          </a:endParaRPr>
        </a:p>
      </dgm:t>
    </dgm:pt>
    <dgm:pt modelId="{3B5F6259-B226-4F1F-B476-F87F60E5C474}" type="parTrans" cxnId="{8F95ADD1-D28D-4939-8D11-51EC3B84B1A9}">
      <dgm:prSet/>
      <dgm:spPr/>
      <dgm:t>
        <a:bodyPr/>
        <a:lstStyle/>
        <a:p>
          <a:endParaRPr lang="en-AU" sz="1400" b="1">
            <a:solidFill>
              <a:schemeClr val="accent2">
                <a:lumMod val="75000"/>
              </a:schemeClr>
            </a:solidFill>
          </a:endParaRPr>
        </a:p>
      </dgm:t>
    </dgm:pt>
    <dgm:pt modelId="{97849E06-A2D6-47AC-AF82-D1C097CF3742}" type="sibTrans" cxnId="{8F95ADD1-D28D-4939-8D11-51EC3B84B1A9}">
      <dgm:prSet/>
      <dgm:spPr/>
      <dgm:t>
        <a:bodyPr/>
        <a:lstStyle/>
        <a:p>
          <a:endParaRPr lang="en-AU" sz="1400" b="1">
            <a:solidFill>
              <a:schemeClr val="accent2">
                <a:lumMod val="75000"/>
              </a:schemeClr>
            </a:solidFill>
          </a:endParaRPr>
        </a:p>
      </dgm:t>
    </dgm:pt>
    <dgm:pt modelId="{A13F0D99-068D-4B23-A519-92F4677DC279}">
      <dgm:prSet phldrT="[Text]" custT="1"/>
      <dgm:spPr/>
      <dgm:t>
        <a:bodyPr/>
        <a:lstStyle/>
        <a:p>
          <a:r>
            <a:rPr lang="en-AU" sz="1400" b="1">
              <a:solidFill>
                <a:schemeClr val="accent2">
                  <a:lumMod val="75000"/>
                </a:schemeClr>
              </a:solidFill>
            </a:rPr>
            <a:t>2</a:t>
          </a:r>
          <a:endParaRPr lang="en-AU" sz="1400" b="1" dirty="0">
            <a:solidFill>
              <a:schemeClr val="accent2">
                <a:lumMod val="75000"/>
              </a:schemeClr>
            </a:solidFill>
          </a:endParaRPr>
        </a:p>
      </dgm:t>
    </dgm:pt>
    <dgm:pt modelId="{3E383DF5-ADCF-417D-9553-75D696647854}" type="parTrans" cxnId="{7F67245B-1451-4419-B4C2-79AECC0E71AB}">
      <dgm:prSet/>
      <dgm:spPr/>
      <dgm:t>
        <a:bodyPr/>
        <a:lstStyle/>
        <a:p>
          <a:endParaRPr lang="en-AU" sz="1400" b="1">
            <a:solidFill>
              <a:schemeClr val="accent2">
                <a:lumMod val="75000"/>
              </a:schemeClr>
            </a:solidFill>
          </a:endParaRPr>
        </a:p>
      </dgm:t>
    </dgm:pt>
    <dgm:pt modelId="{7BE070C3-D984-431E-93F3-6328F4E5BA08}" type="sibTrans" cxnId="{7F67245B-1451-4419-B4C2-79AECC0E71AB}">
      <dgm:prSet/>
      <dgm:spPr/>
      <dgm:t>
        <a:bodyPr/>
        <a:lstStyle/>
        <a:p>
          <a:endParaRPr lang="en-AU" sz="1400" b="1">
            <a:solidFill>
              <a:schemeClr val="accent2">
                <a:lumMod val="75000"/>
              </a:schemeClr>
            </a:solidFill>
          </a:endParaRPr>
        </a:p>
      </dgm:t>
    </dgm:pt>
    <dgm:pt modelId="{0C8CBB46-D777-466A-B76A-06ECC7810833}">
      <dgm:prSet phldrT="[Text]" custT="1"/>
      <dgm:spPr/>
      <dgm:t>
        <a:bodyPr/>
        <a:lstStyle/>
        <a:p>
          <a:r>
            <a:rPr lang="en-AU" sz="1400" b="1">
              <a:solidFill>
                <a:schemeClr val="accent2">
                  <a:lumMod val="75000"/>
                </a:schemeClr>
              </a:solidFill>
            </a:rPr>
            <a:t>3</a:t>
          </a:r>
          <a:endParaRPr lang="en-AU" sz="1400" b="1" dirty="0">
            <a:solidFill>
              <a:schemeClr val="accent2">
                <a:lumMod val="75000"/>
              </a:schemeClr>
            </a:solidFill>
          </a:endParaRPr>
        </a:p>
      </dgm:t>
    </dgm:pt>
    <dgm:pt modelId="{451B523D-B4F7-4B10-92C1-994B70964F01}" type="parTrans" cxnId="{A1704593-9210-4BE6-9A58-8161E62DC36B}">
      <dgm:prSet/>
      <dgm:spPr/>
      <dgm:t>
        <a:bodyPr/>
        <a:lstStyle/>
        <a:p>
          <a:endParaRPr lang="en-AU" sz="1400" b="1">
            <a:solidFill>
              <a:schemeClr val="accent2">
                <a:lumMod val="75000"/>
              </a:schemeClr>
            </a:solidFill>
          </a:endParaRPr>
        </a:p>
      </dgm:t>
    </dgm:pt>
    <dgm:pt modelId="{455485EB-0196-4314-B370-7399A5AC0DEB}" type="sibTrans" cxnId="{A1704593-9210-4BE6-9A58-8161E62DC36B}">
      <dgm:prSet/>
      <dgm:spPr/>
      <dgm:t>
        <a:bodyPr/>
        <a:lstStyle/>
        <a:p>
          <a:endParaRPr lang="en-AU" sz="1400" b="1">
            <a:solidFill>
              <a:schemeClr val="accent2">
                <a:lumMod val="75000"/>
              </a:schemeClr>
            </a:solidFill>
          </a:endParaRPr>
        </a:p>
      </dgm:t>
    </dgm:pt>
    <dgm:pt modelId="{E04ABFE1-7DAE-4C36-A1E1-F3A1A3D5567B}">
      <dgm:prSet custT="1"/>
      <dgm:spPr/>
      <dgm:t>
        <a:bodyPr/>
        <a:lstStyle/>
        <a:p>
          <a:r>
            <a:rPr lang="en-AU" sz="1400" b="1">
              <a:solidFill>
                <a:schemeClr val="accent2">
                  <a:lumMod val="75000"/>
                </a:schemeClr>
              </a:solidFill>
            </a:rPr>
            <a:t>5</a:t>
          </a:r>
          <a:endParaRPr lang="en-AU" sz="1400" b="1" dirty="0">
            <a:solidFill>
              <a:schemeClr val="accent2">
                <a:lumMod val="75000"/>
              </a:schemeClr>
            </a:solidFill>
          </a:endParaRPr>
        </a:p>
      </dgm:t>
    </dgm:pt>
    <dgm:pt modelId="{641E7768-C7F7-44BA-8580-B25290316F1C}" type="parTrans" cxnId="{314AF0DB-C465-4F2E-9C8A-BCC0A7825CED}">
      <dgm:prSet/>
      <dgm:spPr/>
      <dgm:t>
        <a:bodyPr/>
        <a:lstStyle/>
        <a:p>
          <a:endParaRPr lang="en-AU" sz="1400" b="1">
            <a:solidFill>
              <a:schemeClr val="accent2">
                <a:lumMod val="75000"/>
              </a:schemeClr>
            </a:solidFill>
          </a:endParaRPr>
        </a:p>
      </dgm:t>
    </dgm:pt>
    <dgm:pt modelId="{73BB5E87-8CE0-4A0B-B552-EFDE8BA49755}" type="sibTrans" cxnId="{314AF0DB-C465-4F2E-9C8A-BCC0A7825CED}">
      <dgm:prSet/>
      <dgm:spPr/>
      <dgm:t>
        <a:bodyPr/>
        <a:lstStyle/>
        <a:p>
          <a:endParaRPr lang="en-AU" sz="1400" b="1">
            <a:solidFill>
              <a:schemeClr val="accent2">
                <a:lumMod val="75000"/>
              </a:schemeClr>
            </a:solidFill>
          </a:endParaRPr>
        </a:p>
      </dgm:t>
    </dgm:pt>
    <dgm:pt modelId="{0F2DFD39-8FEA-46D0-8EDB-8E7BED913E86}">
      <dgm:prSet custT="1"/>
      <dgm:spPr/>
      <dgm:t>
        <a:bodyPr/>
        <a:lstStyle/>
        <a:p>
          <a:r>
            <a:rPr lang="en-AU" sz="1400" b="1">
              <a:solidFill>
                <a:schemeClr val="accent2">
                  <a:lumMod val="75000"/>
                </a:schemeClr>
              </a:solidFill>
            </a:rPr>
            <a:t>4</a:t>
          </a:r>
          <a:endParaRPr lang="en-AU" sz="1400" b="1" dirty="0">
            <a:solidFill>
              <a:schemeClr val="accent2">
                <a:lumMod val="75000"/>
              </a:schemeClr>
            </a:solidFill>
          </a:endParaRPr>
        </a:p>
      </dgm:t>
    </dgm:pt>
    <dgm:pt modelId="{5DDD1AB4-1E55-48E0-B1B0-3FC2ADDCA524}" type="parTrans" cxnId="{6D784CD0-F088-405F-8464-C4D1550090E1}">
      <dgm:prSet/>
      <dgm:spPr/>
      <dgm:t>
        <a:bodyPr/>
        <a:lstStyle/>
        <a:p>
          <a:endParaRPr lang="en-AU" sz="1400" b="1">
            <a:solidFill>
              <a:schemeClr val="accent2">
                <a:lumMod val="75000"/>
              </a:schemeClr>
            </a:solidFill>
          </a:endParaRPr>
        </a:p>
      </dgm:t>
    </dgm:pt>
    <dgm:pt modelId="{07E02DF6-2948-42FE-915E-22158A7561A5}" type="sibTrans" cxnId="{6D784CD0-F088-405F-8464-C4D1550090E1}">
      <dgm:prSet/>
      <dgm:spPr/>
      <dgm:t>
        <a:bodyPr/>
        <a:lstStyle/>
        <a:p>
          <a:endParaRPr lang="en-AU" sz="1400" b="1">
            <a:solidFill>
              <a:schemeClr val="accent2">
                <a:lumMod val="75000"/>
              </a:schemeClr>
            </a:solidFill>
          </a:endParaRPr>
        </a:p>
      </dgm:t>
    </dgm:pt>
    <dgm:pt modelId="{7DDA8ADC-3582-4478-BE40-20EC41EE8BC7}">
      <dgm:prSet custT="1"/>
      <dgm:spPr/>
      <dgm:t>
        <a:bodyPr/>
        <a:lstStyle/>
        <a:p>
          <a:r>
            <a:rPr lang="en-AU" sz="1400" b="1" dirty="0">
              <a:solidFill>
                <a:schemeClr val="accent2">
                  <a:lumMod val="75000"/>
                </a:schemeClr>
              </a:solidFill>
            </a:rPr>
            <a:t>Port Hedland</a:t>
          </a:r>
        </a:p>
      </dgm:t>
    </dgm:pt>
    <dgm:pt modelId="{20D85E6B-1106-4C2A-BAB7-694EA3A2DA84}" type="parTrans" cxnId="{4B0505E6-CB56-4569-A47B-F4B1ECA13908}">
      <dgm:prSet/>
      <dgm:spPr/>
      <dgm:t>
        <a:bodyPr/>
        <a:lstStyle/>
        <a:p>
          <a:endParaRPr lang="en-AU" sz="1400" b="1">
            <a:solidFill>
              <a:schemeClr val="accent2">
                <a:lumMod val="75000"/>
              </a:schemeClr>
            </a:solidFill>
          </a:endParaRPr>
        </a:p>
      </dgm:t>
    </dgm:pt>
    <dgm:pt modelId="{C4D2CEB9-E88F-43C5-8456-BBA418D51E99}" type="sibTrans" cxnId="{4B0505E6-CB56-4569-A47B-F4B1ECA13908}">
      <dgm:prSet/>
      <dgm:spPr/>
      <dgm:t>
        <a:bodyPr/>
        <a:lstStyle/>
        <a:p>
          <a:endParaRPr lang="en-AU" sz="1400" b="1">
            <a:solidFill>
              <a:schemeClr val="accent2">
                <a:lumMod val="75000"/>
              </a:schemeClr>
            </a:solidFill>
          </a:endParaRPr>
        </a:p>
      </dgm:t>
    </dgm:pt>
    <dgm:pt modelId="{AC407B90-A388-41C4-8E27-F6B88A37ED5F}">
      <dgm:prSet custT="1"/>
      <dgm:spPr/>
      <dgm:t>
        <a:bodyPr/>
        <a:lstStyle/>
        <a:p>
          <a:r>
            <a:rPr lang="en-AU" sz="1400" b="1" dirty="0">
              <a:solidFill>
                <a:schemeClr val="accent2">
                  <a:lumMod val="75000"/>
                </a:schemeClr>
              </a:solidFill>
            </a:rPr>
            <a:t>Newcastle</a:t>
          </a:r>
        </a:p>
      </dgm:t>
    </dgm:pt>
    <dgm:pt modelId="{E136E7A8-C4D3-4C52-B9BD-C4D0DC4C4074}" type="parTrans" cxnId="{2BA5F8D3-FCED-4E7E-9440-FBDFDAF92E16}">
      <dgm:prSet/>
      <dgm:spPr/>
      <dgm:t>
        <a:bodyPr/>
        <a:lstStyle/>
        <a:p>
          <a:endParaRPr lang="en-AU" sz="1400" b="1">
            <a:solidFill>
              <a:schemeClr val="accent2">
                <a:lumMod val="75000"/>
              </a:schemeClr>
            </a:solidFill>
          </a:endParaRPr>
        </a:p>
      </dgm:t>
    </dgm:pt>
    <dgm:pt modelId="{39B34C6E-028A-4F4B-B1F7-F462D948661A}" type="sibTrans" cxnId="{2BA5F8D3-FCED-4E7E-9440-FBDFDAF92E16}">
      <dgm:prSet/>
      <dgm:spPr/>
      <dgm:t>
        <a:bodyPr/>
        <a:lstStyle/>
        <a:p>
          <a:endParaRPr lang="en-AU" sz="1400" b="1">
            <a:solidFill>
              <a:schemeClr val="accent2">
                <a:lumMod val="75000"/>
              </a:schemeClr>
            </a:solidFill>
          </a:endParaRPr>
        </a:p>
      </dgm:t>
    </dgm:pt>
    <dgm:pt modelId="{8BBCB126-9B93-4D31-8096-E8C1A100D7F9}">
      <dgm:prSet custT="1"/>
      <dgm:spPr/>
      <dgm:t>
        <a:bodyPr/>
        <a:lstStyle/>
        <a:p>
          <a:r>
            <a:rPr lang="en-AU" sz="1400" b="1" dirty="0">
              <a:solidFill>
                <a:schemeClr val="accent2">
                  <a:lumMod val="75000"/>
                </a:schemeClr>
              </a:solidFill>
            </a:rPr>
            <a:t>Gladstone</a:t>
          </a:r>
        </a:p>
      </dgm:t>
    </dgm:pt>
    <dgm:pt modelId="{A1E00D95-FAB9-473D-92B6-742176A2BF39}" type="parTrans" cxnId="{5924EC1B-CC59-4D4B-92C7-DB4B0C8E82B6}">
      <dgm:prSet/>
      <dgm:spPr/>
      <dgm:t>
        <a:bodyPr/>
        <a:lstStyle/>
        <a:p>
          <a:endParaRPr lang="en-AU" sz="1400" b="1">
            <a:solidFill>
              <a:schemeClr val="accent2">
                <a:lumMod val="75000"/>
              </a:schemeClr>
            </a:solidFill>
          </a:endParaRPr>
        </a:p>
      </dgm:t>
    </dgm:pt>
    <dgm:pt modelId="{B10E28B6-AD40-41E7-826A-80AB26BCFB98}" type="sibTrans" cxnId="{5924EC1B-CC59-4D4B-92C7-DB4B0C8E82B6}">
      <dgm:prSet/>
      <dgm:spPr/>
      <dgm:t>
        <a:bodyPr/>
        <a:lstStyle/>
        <a:p>
          <a:endParaRPr lang="en-AU" sz="1400" b="1">
            <a:solidFill>
              <a:schemeClr val="accent2">
                <a:lumMod val="75000"/>
              </a:schemeClr>
            </a:solidFill>
          </a:endParaRPr>
        </a:p>
      </dgm:t>
    </dgm:pt>
    <dgm:pt modelId="{99906E4C-56E7-4B8B-AAAC-19BB811F7957}">
      <dgm:prSet custT="1"/>
      <dgm:spPr/>
      <dgm:t>
        <a:bodyPr/>
        <a:lstStyle/>
        <a:p>
          <a:r>
            <a:rPr lang="en-AU" sz="1400" b="1" dirty="0">
              <a:solidFill>
                <a:schemeClr val="accent2">
                  <a:lumMod val="75000"/>
                </a:schemeClr>
              </a:solidFill>
            </a:rPr>
            <a:t>Hay Point</a:t>
          </a:r>
        </a:p>
      </dgm:t>
    </dgm:pt>
    <dgm:pt modelId="{B6D1DEF7-972C-48C1-BEDE-23F049C53E93}" type="parTrans" cxnId="{A5447A97-57A1-47DE-B3AC-5E70746277B9}">
      <dgm:prSet/>
      <dgm:spPr/>
      <dgm:t>
        <a:bodyPr/>
        <a:lstStyle/>
        <a:p>
          <a:endParaRPr lang="en-AU" sz="1400" b="1">
            <a:solidFill>
              <a:schemeClr val="accent2">
                <a:lumMod val="75000"/>
              </a:schemeClr>
            </a:solidFill>
          </a:endParaRPr>
        </a:p>
      </dgm:t>
    </dgm:pt>
    <dgm:pt modelId="{3187F0A5-00EA-4EC7-A697-1899965F2399}" type="sibTrans" cxnId="{A5447A97-57A1-47DE-B3AC-5E70746277B9}">
      <dgm:prSet/>
      <dgm:spPr/>
      <dgm:t>
        <a:bodyPr/>
        <a:lstStyle/>
        <a:p>
          <a:endParaRPr lang="en-AU" sz="1400" b="1">
            <a:solidFill>
              <a:schemeClr val="accent2">
                <a:lumMod val="75000"/>
              </a:schemeClr>
            </a:solidFill>
          </a:endParaRPr>
        </a:p>
      </dgm:t>
    </dgm:pt>
    <dgm:pt modelId="{4B76F527-48EE-482E-8AA6-B66C642DC4C0}">
      <dgm:prSet custT="1"/>
      <dgm:spPr/>
      <dgm:t>
        <a:bodyPr/>
        <a:lstStyle/>
        <a:p>
          <a:r>
            <a:rPr lang="en-US" sz="1400" b="1" dirty="0">
              <a:solidFill>
                <a:schemeClr val="accent2">
                  <a:lumMod val="75000"/>
                </a:schemeClr>
              </a:solidFill>
            </a:rPr>
            <a:t>Dampier</a:t>
          </a:r>
          <a:endParaRPr lang="en-AU" sz="1400" b="1" dirty="0">
            <a:solidFill>
              <a:schemeClr val="accent2">
                <a:lumMod val="75000"/>
              </a:schemeClr>
            </a:solidFill>
          </a:endParaRPr>
        </a:p>
      </dgm:t>
    </dgm:pt>
    <dgm:pt modelId="{B2A8AFC8-C560-4D5E-86D2-394D7F3E5E65}" type="parTrans" cxnId="{1D45E31E-68BF-473A-83D0-B8BCE7841DBC}">
      <dgm:prSet/>
      <dgm:spPr/>
      <dgm:t>
        <a:bodyPr/>
        <a:lstStyle/>
        <a:p>
          <a:endParaRPr lang="en-AU" sz="1400" b="1">
            <a:solidFill>
              <a:schemeClr val="accent2">
                <a:lumMod val="75000"/>
              </a:schemeClr>
            </a:solidFill>
          </a:endParaRPr>
        </a:p>
      </dgm:t>
    </dgm:pt>
    <dgm:pt modelId="{C23AC2E0-EA7F-49D8-BEBE-DB28C22805BF}" type="sibTrans" cxnId="{1D45E31E-68BF-473A-83D0-B8BCE7841DBC}">
      <dgm:prSet/>
      <dgm:spPr/>
      <dgm:t>
        <a:bodyPr/>
        <a:lstStyle/>
        <a:p>
          <a:endParaRPr lang="en-AU" sz="1400" b="1">
            <a:solidFill>
              <a:schemeClr val="accent2">
                <a:lumMod val="75000"/>
              </a:schemeClr>
            </a:solidFill>
          </a:endParaRPr>
        </a:p>
      </dgm:t>
    </dgm:pt>
    <dgm:pt modelId="{5CE2B020-F1CA-4495-B08C-3710A293B1C4}" type="pres">
      <dgm:prSet presAssocID="{8E963C42-F5F8-403F-8D5F-3A160481B998}" presName="Name0" presStyleCnt="0">
        <dgm:presLayoutVars>
          <dgm:chMax/>
          <dgm:chPref val="3"/>
          <dgm:dir/>
          <dgm:animOne val="branch"/>
          <dgm:animLvl val="lvl"/>
        </dgm:presLayoutVars>
      </dgm:prSet>
      <dgm:spPr/>
    </dgm:pt>
    <dgm:pt modelId="{7F10ED18-2E33-4E52-B77E-11DCD2061D5F}" type="pres">
      <dgm:prSet presAssocID="{52EDB034-66C3-4B1B-B075-49C94AE0530E}" presName="composite" presStyleCnt="0"/>
      <dgm:spPr/>
    </dgm:pt>
    <dgm:pt modelId="{876C9205-5984-4143-A0B6-C432025D0C1C}" type="pres">
      <dgm:prSet presAssocID="{52EDB034-66C3-4B1B-B075-49C94AE0530E}" presName="FirstChild" presStyleLbl="revTx" presStyleIdx="0" presStyleCnt="5">
        <dgm:presLayoutVars>
          <dgm:chMax val="0"/>
          <dgm:chPref val="0"/>
          <dgm:bulletEnabled val="1"/>
        </dgm:presLayoutVars>
      </dgm:prSet>
      <dgm:spPr/>
    </dgm:pt>
    <dgm:pt modelId="{A37BC242-CAEC-4CE6-A5B3-2A9D0514E6E5}" type="pres">
      <dgm:prSet presAssocID="{52EDB034-66C3-4B1B-B075-49C94AE0530E}" presName="Parent" presStyleLbl="alignNode1" presStyleIdx="0" presStyleCnt="5">
        <dgm:presLayoutVars>
          <dgm:chMax val="3"/>
          <dgm:chPref val="3"/>
          <dgm:bulletEnabled val="1"/>
        </dgm:presLayoutVars>
      </dgm:prSet>
      <dgm:spPr/>
    </dgm:pt>
    <dgm:pt modelId="{3CF81A67-A156-4519-9551-E4CD91FADB1D}" type="pres">
      <dgm:prSet presAssocID="{52EDB034-66C3-4B1B-B075-49C94AE0530E}" presName="Accent" presStyleLbl="parChTrans1D1" presStyleIdx="0" presStyleCnt="5"/>
      <dgm:spPr/>
    </dgm:pt>
    <dgm:pt modelId="{4025EFEF-75B7-45B5-879C-B74B6172D713}" type="pres">
      <dgm:prSet presAssocID="{97849E06-A2D6-47AC-AF82-D1C097CF3742}" presName="sibTrans" presStyleCnt="0"/>
      <dgm:spPr/>
    </dgm:pt>
    <dgm:pt modelId="{C6DAB307-B43D-4912-8450-E824FCBF75F0}" type="pres">
      <dgm:prSet presAssocID="{A13F0D99-068D-4B23-A519-92F4677DC279}" presName="composite" presStyleCnt="0"/>
      <dgm:spPr/>
    </dgm:pt>
    <dgm:pt modelId="{24A3885E-EE28-4311-B8FE-DAECC1F29DF8}" type="pres">
      <dgm:prSet presAssocID="{A13F0D99-068D-4B23-A519-92F4677DC279}" presName="FirstChild" presStyleLbl="revTx" presStyleIdx="1" presStyleCnt="5">
        <dgm:presLayoutVars>
          <dgm:chMax val="0"/>
          <dgm:chPref val="0"/>
          <dgm:bulletEnabled val="1"/>
        </dgm:presLayoutVars>
      </dgm:prSet>
      <dgm:spPr/>
    </dgm:pt>
    <dgm:pt modelId="{E2BB2213-1AC2-47C6-8A75-F3854084A862}" type="pres">
      <dgm:prSet presAssocID="{A13F0D99-068D-4B23-A519-92F4677DC279}" presName="Parent" presStyleLbl="alignNode1" presStyleIdx="1" presStyleCnt="5">
        <dgm:presLayoutVars>
          <dgm:chMax val="3"/>
          <dgm:chPref val="3"/>
          <dgm:bulletEnabled val="1"/>
        </dgm:presLayoutVars>
      </dgm:prSet>
      <dgm:spPr/>
    </dgm:pt>
    <dgm:pt modelId="{F2B9D6CA-FE8C-4841-8C80-4E42B20C2FBB}" type="pres">
      <dgm:prSet presAssocID="{A13F0D99-068D-4B23-A519-92F4677DC279}" presName="Accent" presStyleLbl="parChTrans1D1" presStyleIdx="1" presStyleCnt="5"/>
      <dgm:spPr/>
    </dgm:pt>
    <dgm:pt modelId="{EC65DE29-3949-45BE-AC7C-54A1013B7DA3}" type="pres">
      <dgm:prSet presAssocID="{7BE070C3-D984-431E-93F3-6328F4E5BA08}" presName="sibTrans" presStyleCnt="0"/>
      <dgm:spPr/>
    </dgm:pt>
    <dgm:pt modelId="{D7FD908F-5480-4F2F-8772-D7990EB4C039}" type="pres">
      <dgm:prSet presAssocID="{0C8CBB46-D777-466A-B76A-06ECC7810833}" presName="composite" presStyleCnt="0"/>
      <dgm:spPr/>
    </dgm:pt>
    <dgm:pt modelId="{5DE69AF2-2C83-4EE3-9CA9-DC23D62E64F1}" type="pres">
      <dgm:prSet presAssocID="{0C8CBB46-D777-466A-B76A-06ECC7810833}" presName="FirstChild" presStyleLbl="revTx" presStyleIdx="2" presStyleCnt="5">
        <dgm:presLayoutVars>
          <dgm:chMax val="0"/>
          <dgm:chPref val="0"/>
          <dgm:bulletEnabled val="1"/>
        </dgm:presLayoutVars>
      </dgm:prSet>
      <dgm:spPr/>
    </dgm:pt>
    <dgm:pt modelId="{908DAE06-AB48-4E77-8649-0C2B2EEB5B3D}" type="pres">
      <dgm:prSet presAssocID="{0C8CBB46-D777-466A-B76A-06ECC7810833}" presName="Parent" presStyleLbl="alignNode1" presStyleIdx="2" presStyleCnt="5">
        <dgm:presLayoutVars>
          <dgm:chMax val="3"/>
          <dgm:chPref val="3"/>
          <dgm:bulletEnabled val="1"/>
        </dgm:presLayoutVars>
      </dgm:prSet>
      <dgm:spPr/>
    </dgm:pt>
    <dgm:pt modelId="{5E4B2CFA-674E-4843-957B-AA87DB78A2B8}" type="pres">
      <dgm:prSet presAssocID="{0C8CBB46-D777-466A-B76A-06ECC7810833}" presName="Accent" presStyleLbl="parChTrans1D1" presStyleIdx="2" presStyleCnt="5"/>
      <dgm:spPr/>
    </dgm:pt>
    <dgm:pt modelId="{54982C1D-818C-4E66-96A5-A7CF43B3FB7E}" type="pres">
      <dgm:prSet presAssocID="{455485EB-0196-4314-B370-7399A5AC0DEB}" presName="sibTrans" presStyleCnt="0"/>
      <dgm:spPr/>
    </dgm:pt>
    <dgm:pt modelId="{1B64BDB4-AC8F-4A4D-8398-3FCD52295C3F}" type="pres">
      <dgm:prSet presAssocID="{0F2DFD39-8FEA-46D0-8EDB-8E7BED913E86}" presName="composite" presStyleCnt="0"/>
      <dgm:spPr/>
    </dgm:pt>
    <dgm:pt modelId="{1F11C078-E852-4D44-A14D-0B82801DD5C7}" type="pres">
      <dgm:prSet presAssocID="{0F2DFD39-8FEA-46D0-8EDB-8E7BED913E86}" presName="FirstChild" presStyleLbl="revTx" presStyleIdx="3" presStyleCnt="5">
        <dgm:presLayoutVars>
          <dgm:chMax val="0"/>
          <dgm:chPref val="0"/>
          <dgm:bulletEnabled val="1"/>
        </dgm:presLayoutVars>
      </dgm:prSet>
      <dgm:spPr/>
    </dgm:pt>
    <dgm:pt modelId="{B1D2E272-4BA1-4697-A48A-95ED2D43E0D3}" type="pres">
      <dgm:prSet presAssocID="{0F2DFD39-8FEA-46D0-8EDB-8E7BED913E86}" presName="Parent" presStyleLbl="alignNode1" presStyleIdx="3" presStyleCnt="5">
        <dgm:presLayoutVars>
          <dgm:chMax val="3"/>
          <dgm:chPref val="3"/>
          <dgm:bulletEnabled val="1"/>
        </dgm:presLayoutVars>
      </dgm:prSet>
      <dgm:spPr/>
    </dgm:pt>
    <dgm:pt modelId="{65FB0F78-8791-486A-9431-4C66B1F6F438}" type="pres">
      <dgm:prSet presAssocID="{0F2DFD39-8FEA-46D0-8EDB-8E7BED913E86}" presName="Accent" presStyleLbl="parChTrans1D1" presStyleIdx="3" presStyleCnt="5"/>
      <dgm:spPr/>
    </dgm:pt>
    <dgm:pt modelId="{6F14E1F6-2E78-41D6-B3FC-21B4EB1C26C9}" type="pres">
      <dgm:prSet presAssocID="{07E02DF6-2948-42FE-915E-22158A7561A5}" presName="sibTrans" presStyleCnt="0"/>
      <dgm:spPr/>
    </dgm:pt>
    <dgm:pt modelId="{ED21F9A1-9069-4B81-B501-6E9CCC927533}" type="pres">
      <dgm:prSet presAssocID="{E04ABFE1-7DAE-4C36-A1E1-F3A1A3D5567B}" presName="composite" presStyleCnt="0"/>
      <dgm:spPr/>
    </dgm:pt>
    <dgm:pt modelId="{97D381A8-B876-4CE8-9580-49078210E853}" type="pres">
      <dgm:prSet presAssocID="{E04ABFE1-7DAE-4C36-A1E1-F3A1A3D5567B}" presName="FirstChild" presStyleLbl="revTx" presStyleIdx="4" presStyleCnt="5">
        <dgm:presLayoutVars>
          <dgm:chMax val="0"/>
          <dgm:chPref val="0"/>
          <dgm:bulletEnabled val="1"/>
        </dgm:presLayoutVars>
      </dgm:prSet>
      <dgm:spPr/>
    </dgm:pt>
    <dgm:pt modelId="{DC4B151F-7AAC-4FC0-B464-3673EB3F32D8}" type="pres">
      <dgm:prSet presAssocID="{E04ABFE1-7DAE-4C36-A1E1-F3A1A3D5567B}" presName="Parent" presStyleLbl="alignNode1" presStyleIdx="4" presStyleCnt="5">
        <dgm:presLayoutVars>
          <dgm:chMax val="3"/>
          <dgm:chPref val="3"/>
          <dgm:bulletEnabled val="1"/>
        </dgm:presLayoutVars>
      </dgm:prSet>
      <dgm:spPr/>
    </dgm:pt>
    <dgm:pt modelId="{44EE336E-4F24-4D46-A342-F508CB678807}" type="pres">
      <dgm:prSet presAssocID="{E04ABFE1-7DAE-4C36-A1E1-F3A1A3D5567B}" presName="Accent" presStyleLbl="parChTrans1D1" presStyleIdx="4" presStyleCnt="5"/>
      <dgm:spPr/>
    </dgm:pt>
  </dgm:ptLst>
  <dgm:cxnLst>
    <dgm:cxn modelId="{13C8400D-3885-43FB-A910-FE1F25BF0BB6}" type="presOf" srcId="{8E963C42-F5F8-403F-8D5F-3A160481B998}" destId="{5CE2B020-F1CA-4495-B08C-3710A293B1C4}" srcOrd="0" destOrd="0" presId="urn:microsoft.com/office/officeart/2011/layout/TabList"/>
    <dgm:cxn modelId="{B26B0817-3470-46AB-A764-E10ECC689E3C}" type="presOf" srcId="{E04ABFE1-7DAE-4C36-A1E1-F3A1A3D5567B}" destId="{DC4B151F-7AAC-4FC0-B464-3673EB3F32D8}" srcOrd="0" destOrd="0" presId="urn:microsoft.com/office/officeart/2011/layout/TabList"/>
    <dgm:cxn modelId="{5924EC1B-CC59-4D4B-92C7-DB4B0C8E82B6}" srcId="{0C8CBB46-D777-466A-B76A-06ECC7810833}" destId="{8BBCB126-9B93-4D31-8096-E8C1A100D7F9}" srcOrd="0" destOrd="0" parTransId="{A1E00D95-FAB9-473D-92B6-742176A2BF39}" sibTransId="{B10E28B6-AD40-41E7-826A-80AB26BCFB98}"/>
    <dgm:cxn modelId="{1D45E31E-68BF-473A-83D0-B8BCE7841DBC}" srcId="{E04ABFE1-7DAE-4C36-A1E1-F3A1A3D5567B}" destId="{4B76F527-48EE-482E-8AA6-B66C642DC4C0}" srcOrd="0" destOrd="0" parTransId="{B2A8AFC8-C560-4D5E-86D2-394D7F3E5E65}" sibTransId="{C23AC2E0-EA7F-49D8-BEBE-DB28C22805BF}"/>
    <dgm:cxn modelId="{CEC2F82B-97AB-4D26-94F6-5E5B62F6D374}" type="presOf" srcId="{52EDB034-66C3-4B1B-B075-49C94AE0530E}" destId="{A37BC242-CAEC-4CE6-A5B3-2A9D0514E6E5}" srcOrd="0" destOrd="0" presId="urn:microsoft.com/office/officeart/2011/layout/TabList"/>
    <dgm:cxn modelId="{7F67245B-1451-4419-B4C2-79AECC0E71AB}" srcId="{8E963C42-F5F8-403F-8D5F-3A160481B998}" destId="{A13F0D99-068D-4B23-A519-92F4677DC279}" srcOrd="1" destOrd="0" parTransId="{3E383DF5-ADCF-417D-9553-75D696647854}" sibTransId="{7BE070C3-D984-431E-93F3-6328F4E5BA08}"/>
    <dgm:cxn modelId="{F18AE947-31EF-48B5-8371-E45E73CF0115}" type="presOf" srcId="{7DDA8ADC-3582-4478-BE40-20EC41EE8BC7}" destId="{876C9205-5984-4143-A0B6-C432025D0C1C}" srcOrd="0" destOrd="0" presId="urn:microsoft.com/office/officeart/2011/layout/TabList"/>
    <dgm:cxn modelId="{194E6268-9C32-4F10-B336-B4BC73F615E8}" type="presOf" srcId="{99906E4C-56E7-4B8B-AAAC-19BB811F7957}" destId="{1F11C078-E852-4D44-A14D-0B82801DD5C7}" srcOrd="0" destOrd="0" presId="urn:microsoft.com/office/officeart/2011/layout/TabList"/>
    <dgm:cxn modelId="{7B07EA56-2809-494C-AB88-FD0C2BD6509C}" type="presOf" srcId="{8BBCB126-9B93-4D31-8096-E8C1A100D7F9}" destId="{5DE69AF2-2C83-4EE3-9CA9-DC23D62E64F1}" srcOrd="0" destOrd="0" presId="urn:microsoft.com/office/officeart/2011/layout/TabList"/>
    <dgm:cxn modelId="{AF9B8C7D-606A-4916-8F90-2B930D7C559A}" type="presOf" srcId="{AC407B90-A388-41C4-8E27-F6B88A37ED5F}" destId="{24A3885E-EE28-4311-B8FE-DAECC1F29DF8}" srcOrd="0" destOrd="0" presId="urn:microsoft.com/office/officeart/2011/layout/TabList"/>
    <dgm:cxn modelId="{A1704593-9210-4BE6-9A58-8161E62DC36B}" srcId="{8E963C42-F5F8-403F-8D5F-3A160481B998}" destId="{0C8CBB46-D777-466A-B76A-06ECC7810833}" srcOrd="2" destOrd="0" parTransId="{451B523D-B4F7-4B10-92C1-994B70964F01}" sibTransId="{455485EB-0196-4314-B370-7399A5AC0DEB}"/>
    <dgm:cxn modelId="{A5447A97-57A1-47DE-B3AC-5E70746277B9}" srcId="{0F2DFD39-8FEA-46D0-8EDB-8E7BED913E86}" destId="{99906E4C-56E7-4B8B-AAAC-19BB811F7957}" srcOrd="0" destOrd="0" parTransId="{B6D1DEF7-972C-48C1-BEDE-23F049C53E93}" sibTransId="{3187F0A5-00EA-4EC7-A697-1899965F2399}"/>
    <dgm:cxn modelId="{5DF5B2BE-91B8-44C3-A5F3-7F3A41A3C2E6}" type="presOf" srcId="{A13F0D99-068D-4B23-A519-92F4677DC279}" destId="{E2BB2213-1AC2-47C6-8A75-F3854084A862}" srcOrd="0" destOrd="0" presId="urn:microsoft.com/office/officeart/2011/layout/TabList"/>
    <dgm:cxn modelId="{375CDCBF-6F45-49AB-BAA5-E504503394FB}" type="presOf" srcId="{0C8CBB46-D777-466A-B76A-06ECC7810833}" destId="{908DAE06-AB48-4E77-8649-0C2B2EEB5B3D}" srcOrd="0" destOrd="0" presId="urn:microsoft.com/office/officeart/2011/layout/TabList"/>
    <dgm:cxn modelId="{6D784CD0-F088-405F-8464-C4D1550090E1}" srcId="{8E963C42-F5F8-403F-8D5F-3A160481B998}" destId="{0F2DFD39-8FEA-46D0-8EDB-8E7BED913E86}" srcOrd="3" destOrd="0" parTransId="{5DDD1AB4-1E55-48E0-B1B0-3FC2ADDCA524}" sibTransId="{07E02DF6-2948-42FE-915E-22158A7561A5}"/>
    <dgm:cxn modelId="{8F95ADD1-D28D-4939-8D11-51EC3B84B1A9}" srcId="{8E963C42-F5F8-403F-8D5F-3A160481B998}" destId="{52EDB034-66C3-4B1B-B075-49C94AE0530E}" srcOrd="0" destOrd="0" parTransId="{3B5F6259-B226-4F1F-B476-F87F60E5C474}" sibTransId="{97849E06-A2D6-47AC-AF82-D1C097CF3742}"/>
    <dgm:cxn modelId="{2BA5F8D3-FCED-4E7E-9440-FBDFDAF92E16}" srcId="{A13F0D99-068D-4B23-A519-92F4677DC279}" destId="{AC407B90-A388-41C4-8E27-F6B88A37ED5F}" srcOrd="0" destOrd="0" parTransId="{E136E7A8-C4D3-4C52-B9BD-C4D0DC4C4074}" sibTransId="{39B34C6E-028A-4F4B-B1F7-F462D948661A}"/>
    <dgm:cxn modelId="{314AF0DB-C465-4F2E-9C8A-BCC0A7825CED}" srcId="{8E963C42-F5F8-403F-8D5F-3A160481B998}" destId="{E04ABFE1-7DAE-4C36-A1E1-F3A1A3D5567B}" srcOrd="4" destOrd="0" parTransId="{641E7768-C7F7-44BA-8580-B25290316F1C}" sibTransId="{73BB5E87-8CE0-4A0B-B552-EFDE8BA49755}"/>
    <dgm:cxn modelId="{4B0505E6-CB56-4569-A47B-F4B1ECA13908}" srcId="{52EDB034-66C3-4B1B-B075-49C94AE0530E}" destId="{7DDA8ADC-3582-4478-BE40-20EC41EE8BC7}" srcOrd="0" destOrd="0" parTransId="{20D85E6B-1106-4C2A-BAB7-694EA3A2DA84}" sibTransId="{C4D2CEB9-E88F-43C5-8456-BBA418D51E99}"/>
    <dgm:cxn modelId="{02A156F8-A4A0-4D7D-8140-A9A41FF5421D}" type="presOf" srcId="{0F2DFD39-8FEA-46D0-8EDB-8E7BED913E86}" destId="{B1D2E272-4BA1-4697-A48A-95ED2D43E0D3}" srcOrd="0" destOrd="0" presId="urn:microsoft.com/office/officeart/2011/layout/TabList"/>
    <dgm:cxn modelId="{1ED76CF9-B6CC-4DF0-9A7A-B4E69BDE9093}" type="presOf" srcId="{4B76F527-48EE-482E-8AA6-B66C642DC4C0}" destId="{97D381A8-B876-4CE8-9580-49078210E853}" srcOrd="0" destOrd="0" presId="urn:microsoft.com/office/officeart/2011/layout/TabList"/>
    <dgm:cxn modelId="{73E8B0DC-90F6-4485-A867-77EF9DE78F64}" type="presParOf" srcId="{5CE2B020-F1CA-4495-B08C-3710A293B1C4}" destId="{7F10ED18-2E33-4E52-B77E-11DCD2061D5F}" srcOrd="0" destOrd="0" presId="urn:microsoft.com/office/officeart/2011/layout/TabList"/>
    <dgm:cxn modelId="{FEA3A11C-54C6-4DB1-B328-0372FA9C365E}" type="presParOf" srcId="{7F10ED18-2E33-4E52-B77E-11DCD2061D5F}" destId="{876C9205-5984-4143-A0B6-C432025D0C1C}" srcOrd="0" destOrd="0" presId="urn:microsoft.com/office/officeart/2011/layout/TabList"/>
    <dgm:cxn modelId="{B714B62A-8A53-421E-9573-03EBD706DCF1}" type="presParOf" srcId="{7F10ED18-2E33-4E52-B77E-11DCD2061D5F}" destId="{A37BC242-CAEC-4CE6-A5B3-2A9D0514E6E5}" srcOrd="1" destOrd="0" presId="urn:microsoft.com/office/officeart/2011/layout/TabList"/>
    <dgm:cxn modelId="{7551098B-7A35-486B-BFAC-FA0436A0979B}" type="presParOf" srcId="{7F10ED18-2E33-4E52-B77E-11DCD2061D5F}" destId="{3CF81A67-A156-4519-9551-E4CD91FADB1D}" srcOrd="2" destOrd="0" presId="urn:microsoft.com/office/officeart/2011/layout/TabList"/>
    <dgm:cxn modelId="{4BDF1834-F563-45B4-B9F8-0FA86FA268C5}" type="presParOf" srcId="{5CE2B020-F1CA-4495-B08C-3710A293B1C4}" destId="{4025EFEF-75B7-45B5-879C-B74B6172D713}" srcOrd="1" destOrd="0" presId="urn:microsoft.com/office/officeart/2011/layout/TabList"/>
    <dgm:cxn modelId="{A3733253-5443-41AD-B7ED-6526BB742876}" type="presParOf" srcId="{5CE2B020-F1CA-4495-B08C-3710A293B1C4}" destId="{C6DAB307-B43D-4912-8450-E824FCBF75F0}" srcOrd="2" destOrd="0" presId="urn:microsoft.com/office/officeart/2011/layout/TabList"/>
    <dgm:cxn modelId="{D967FECF-33A9-4B22-B22E-2C655EE8C2E5}" type="presParOf" srcId="{C6DAB307-B43D-4912-8450-E824FCBF75F0}" destId="{24A3885E-EE28-4311-B8FE-DAECC1F29DF8}" srcOrd="0" destOrd="0" presId="urn:microsoft.com/office/officeart/2011/layout/TabList"/>
    <dgm:cxn modelId="{CFD3D0EC-D798-40CA-B572-D1C634C12DC1}" type="presParOf" srcId="{C6DAB307-B43D-4912-8450-E824FCBF75F0}" destId="{E2BB2213-1AC2-47C6-8A75-F3854084A862}" srcOrd="1" destOrd="0" presId="urn:microsoft.com/office/officeart/2011/layout/TabList"/>
    <dgm:cxn modelId="{5381A518-0F66-4C0E-A211-B59CECF3A5AC}" type="presParOf" srcId="{C6DAB307-B43D-4912-8450-E824FCBF75F0}" destId="{F2B9D6CA-FE8C-4841-8C80-4E42B20C2FBB}" srcOrd="2" destOrd="0" presId="urn:microsoft.com/office/officeart/2011/layout/TabList"/>
    <dgm:cxn modelId="{1866090B-6E85-4D22-B2B0-49D4632F0C5A}" type="presParOf" srcId="{5CE2B020-F1CA-4495-B08C-3710A293B1C4}" destId="{EC65DE29-3949-45BE-AC7C-54A1013B7DA3}" srcOrd="3" destOrd="0" presId="urn:microsoft.com/office/officeart/2011/layout/TabList"/>
    <dgm:cxn modelId="{865EB4C7-F5E4-4824-8346-ACDD011BCA1F}" type="presParOf" srcId="{5CE2B020-F1CA-4495-B08C-3710A293B1C4}" destId="{D7FD908F-5480-4F2F-8772-D7990EB4C039}" srcOrd="4" destOrd="0" presId="urn:microsoft.com/office/officeart/2011/layout/TabList"/>
    <dgm:cxn modelId="{D58ED421-3B57-4E04-B967-B6E5716BD83D}" type="presParOf" srcId="{D7FD908F-5480-4F2F-8772-D7990EB4C039}" destId="{5DE69AF2-2C83-4EE3-9CA9-DC23D62E64F1}" srcOrd="0" destOrd="0" presId="urn:microsoft.com/office/officeart/2011/layout/TabList"/>
    <dgm:cxn modelId="{4F978007-74B8-4C96-9189-F16DD96B65D1}" type="presParOf" srcId="{D7FD908F-5480-4F2F-8772-D7990EB4C039}" destId="{908DAE06-AB48-4E77-8649-0C2B2EEB5B3D}" srcOrd="1" destOrd="0" presId="urn:microsoft.com/office/officeart/2011/layout/TabList"/>
    <dgm:cxn modelId="{A9C91E5E-91BE-4298-A0E0-577511986A15}" type="presParOf" srcId="{D7FD908F-5480-4F2F-8772-D7990EB4C039}" destId="{5E4B2CFA-674E-4843-957B-AA87DB78A2B8}" srcOrd="2" destOrd="0" presId="urn:microsoft.com/office/officeart/2011/layout/TabList"/>
    <dgm:cxn modelId="{B20C0F6A-23C4-4243-826A-9FD96E9211E9}" type="presParOf" srcId="{5CE2B020-F1CA-4495-B08C-3710A293B1C4}" destId="{54982C1D-818C-4E66-96A5-A7CF43B3FB7E}" srcOrd="5" destOrd="0" presId="urn:microsoft.com/office/officeart/2011/layout/TabList"/>
    <dgm:cxn modelId="{23424319-1AB1-4FE9-84A2-D5D1A4290A8C}" type="presParOf" srcId="{5CE2B020-F1CA-4495-B08C-3710A293B1C4}" destId="{1B64BDB4-AC8F-4A4D-8398-3FCD52295C3F}" srcOrd="6" destOrd="0" presId="urn:microsoft.com/office/officeart/2011/layout/TabList"/>
    <dgm:cxn modelId="{75322E85-34BC-40A5-B32A-B58AA19E1894}" type="presParOf" srcId="{1B64BDB4-AC8F-4A4D-8398-3FCD52295C3F}" destId="{1F11C078-E852-4D44-A14D-0B82801DD5C7}" srcOrd="0" destOrd="0" presId="urn:microsoft.com/office/officeart/2011/layout/TabList"/>
    <dgm:cxn modelId="{F9B72F34-EC12-46DF-A020-AEF89F835331}" type="presParOf" srcId="{1B64BDB4-AC8F-4A4D-8398-3FCD52295C3F}" destId="{B1D2E272-4BA1-4697-A48A-95ED2D43E0D3}" srcOrd="1" destOrd="0" presId="urn:microsoft.com/office/officeart/2011/layout/TabList"/>
    <dgm:cxn modelId="{3D0C8305-44B7-498C-840B-9484DB4663A6}" type="presParOf" srcId="{1B64BDB4-AC8F-4A4D-8398-3FCD52295C3F}" destId="{65FB0F78-8791-486A-9431-4C66B1F6F438}" srcOrd="2" destOrd="0" presId="urn:microsoft.com/office/officeart/2011/layout/TabList"/>
    <dgm:cxn modelId="{21134010-6704-4440-B07C-28747B38BDFE}" type="presParOf" srcId="{5CE2B020-F1CA-4495-B08C-3710A293B1C4}" destId="{6F14E1F6-2E78-41D6-B3FC-21B4EB1C26C9}" srcOrd="7" destOrd="0" presId="urn:microsoft.com/office/officeart/2011/layout/TabList"/>
    <dgm:cxn modelId="{1908E23D-E4B7-46A4-8E8F-42FBBFA13C1E}" type="presParOf" srcId="{5CE2B020-F1CA-4495-B08C-3710A293B1C4}" destId="{ED21F9A1-9069-4B81-B501-6E9CCC927533}" srcOrd="8" destOrd="0" presId="urn:microsoft.com/office/officeart/2011/layout/TabList"/>
    <dgm:cxn modelId="{EE281323-A7E1-4997-8A4D-FC2D187BB3EC}" type="presParOf" srcId="{ED21F9A1-9069-4B81-B501-6E9CCC927533}" destId="{97D381A8-B876-4CE8-9580-49078210E853}" srcOrd="0" destOrd="0" presId="urn:microsoft.com/office/officeart/2011/layout/TabList"/>
    <dgm:cxn modelId="{F7AEC8E2-27CF-4626-851F-710116B1155E}" type="presParOf" srcId="{ED21F9A1-9069-4B81-B501-6E9CCC927533}" destId="{DC4B151F-7AAC-4FC0-B464-3673EB3F32D8}" srcOrd="1" destOrd="0" presId="urn:microsoft.com/office/officeart/2011/layout/TabList"/>
    <dgm:cxn modelId="{124D28CE-11F2-44E6-9A96-08E203D3EFBD}" type="presParOf" srcId="{ED21F9A1-9069-4B81-B501-6E9CCC927533}" destId="{44EE336E-4F24-4D46-A342-F508CB678807}"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8AF4D6-96B8-48DF-892B-EA4E643122B7}"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AU"/>
        </a:p>
      </dgm:t>
    </dgm:pt>
    <dgm:pt modelId="{25085C11-3978-4415-BF25-77EAA5F802A7}">
      <dgm:prSet phldrT="[Text]" custT="1"/>
      <dgm:spPr/>
      <dgm:t>
        <a:bodyPr/>
        <a:lstStyle/>
        <a:p>
          <a:r>
            <a:rPr lang="en-AU" sz="1400" dirty="0">
              <a:solidFill>
                <a:schemeClr val="accent2">
                  <a:lumMod val="75000"/>
                </a:schemeClr>
              </a:solidFill>
            </a:rPr>
            <a:t>1,613.2 million tonnes</a:t>
          </a:r>
        </a:p>
      </dgm:t>
    </dgm:pt>
    <dgm:pt modelId="{ADAB5DE1-F2B8-4589-B05E-44AE11A4393F}" type="parTrans" cxnId="{CCBDF635-7488-4088-A781-EABAC1063AEE}">
      <dgm:prSet/>
      <dgm:spPr/>
      <dgm:t>
        <a:bodyPr/>
        <a:lstStyle/>
        <a:p>
          <a:endParaRPr lang="en-AU" sz="1400">
            <a:solidFill>
              <a:schemeClr val="accent2">
                <a:lumMod val="75000"/>
              </a:schemeClr>
            </a:solidFill>
          </a:endParaRPr>
        </a:p>
      </dgm:t>
    </dgm:pt>
    <dgm:pt modelId="{3456B925-76D4-4B89-B60D-A1D57AAC1C62}" type="sibTrans" cxnId="{CCBDF635-7488-4088-A781-EABAC1063AEE}">
      <dgm:prSet/>
      <dgm:spPr/>
      <dgm:t>
        <a:bodyPr/>
        <a:lstStyle/>
        <a:p>
          <a:endParaRPr lang="en-AU" sz="1400">
            <a:solidFill>
              <a:schemeClr val="accent2">
                <a:lumMod val="75000"/>
              </a:schemeClr>
            </a:solidFill>
          </a:endParaRPr>
        </a:p>
      </dgm:t>
    </dgm:pt>
    <dgm:pt modelId="{E63DCD47-B751-4F16-B6A2-443E99335A26}">
      <dgm:prSet phldrT="[Text]" custT="1"/>
      <dgm:spPr/>
      <dgm:t>
        <a:bodyPr/>
        <a:lstStyle/>
        <a:p>
          <a:r>
            <a:rPr lang="en-AU" sz="1400" dirty="0">
              <a:solidFill>
                <a:schemeClr val="accent2">
                  <a:lumMod val="75000"/>
                </a:schemeClr>
              </a:solidFill>
            </a:rPr>
            <a:t>1,516.1 million tonnes in Exports</a:t>
          </a:r>
        </a:p>
      </dgm:t>
    </dgm:pt>
    <dgm:pt modelId="{109A6FBB-2547-45DF-BABB-022F9A07A1F0}" type="parTrans" cxnId="{1A27959D-E9F9-47A2-95A3-F2EDE5D76472}">
      <dgm:prSet/>
      <dgm:spPr/>
      <dgm:t>
        <a:bodyPr/>
        <a:lstStyle/>
        <a:p>
          <a:endParaRPr lang="en-AU" sz="1400">
            <a:solidFill>
              <a:schemeClr val="accent2">
                <a:lumMod val="75000"/>
              </a:schemeClr>
            </a:solidFill>
          </a:endParaRPr>
        </a:p>
      </dgm:t>
    </dgm:pt>
    <dgm:pt modelId="{9961C6ED-0895-4F5C-A8E5-7C8A2226A466}" type="sibTrans" cxnId="{1A27959D-E9F9-47A2-95A3-F2EDE5D76472}">
      <dgm:prSet/>
      <dgm:spPr/>
      <dgm:t>
        <a:bodyPr/>
        <a:lstStyle/>
        <a:p>
          <a:endParaRPr lang="en-AU" sz="1400">
            <a:solidFill>
              <a:schemeClr val="accent2">
                <a:lumMod val="75000"/>
              </a:schemeClr>
            </a:solidFill>
          </a:endParaRPr>
        </a:p>
      </dgm:t>
    </dgm:pt>
    <dgm:pt modelId="{BDB6558B-4401-44C9-8A62-476F11E96F55}">
      <dgm:prSet phldrT="[Text]" custT="1"/>
      <dgm:spPr/>
      <dgm:t>
        <a:bodyPr/>
        <a:lstStyle/>
        <a:p>
          <a:r>
            <a:rPr lang="en-AU" sz="1400" dirty="0">
              <a:solidFill>
                <a:schemeClr val="accent2">
                  <a:lumMod val="75000"/>
                </a:schemeClr>
              </a:solidFill>
            </a:rPr>
            <a:t>97.1 million tonnes in Imports</a:t>
          </a:r>
        </a:p>
      </dgm:t>
    </dgm:pt>
    <dgm:pt modelId="{FA9592E2-F97F-466E-AE4A-61952624095E}" type="parTrans" cxnId="{A5BAF8B2-FCD1-4119-B58E-C3BA591717BD}">
      <dgm:prSet/>
      <dgm:spPr/>
      <dgm:t>
        <a:bodyPr/>
        <a:lstStyle/>
        <a:p>
          <a:endParaRPr lang="en-AU" sz="1400">
            <a:solidFill>
              <a:schemeClr val="accent2">
                <a:lumMod val="75000"/>
              </a:schemeClr>
            </a:solidFill>
          </a:endParaRPr>
        </a:p>
      </dgm:t>
    </dgm:pt>
    <dgm:pt modelId="{FD1F25EB-6E5A-49F5-8DA8-A22FFA4A45E7}" type="sibTrans" cxnId="{A5BAF8B2-FCD1-4119-B58E-C3BA591717BD}">
      <dgm:prSet/>
      <dgm:spPr/>
      <dgm:t>
        <a:bodyPr/>
        <a:lstStyle/>
        <a:p>
          <a:endParaRPr lang="en-AU" sz="1400">
            <a:solidFill>
              <a:schemeClr val="accent2">
                <a:lumMod val="75000"/>
              </a:schemeClr>
            </a:solidFill>
          </a:endParaRPr>
        </a:p>
      </dgm:t>
    </dgm:pt>
    <dgm:pt modelId="{EFBB7A0F-1A56-4268-9482-BBBA60B6A774}" type="pres">
      <dgm:prSet presAssocID="{E78AF4D6-96B8-48DF-892B-EA4E643122B7}" presName="Name0" presStyleCnt="0">
        <dgm:presLayoutVars>
          <dgm:orgChart val="1"/>
          <dgm:chPref val="1"/>
          <dgm:dir/>
          <dgm:animOne val="branch"/>
          <dgm:animLvl val="lvl"/>
          <dgm:resizeHandles/>
        </dgm:presLayoutVars>
      </dgm:prSet>
      <dgm:spPr/>
    </dgm:pt>
    <dgm:pt modelId="{3BFB3470-4DF6-4649-B2EA-E2E8D26F95E1}" type="pres">
      <dgm:prSet presAssocID="{25085C11-3978-4415-BF25-77EAA5F802A7}" presName="hierRoot1" presStyleCnt="0">
        <dgm:presLayoutVars>
          <dgm:hierBranch val="init"/>
        </dgm:presLayoutVars>
      </dgm:prSet>
      <dgm:spPr/>
    </dgm:pt>
    <dgm:pt modelId="{60A3127A-4A18-4317-8F17-29756612D79A}" type="pres">
      <dgm:prSet presAssocID="{25085C11-3978-4415-BF25-77EAA5F802A7}" presName="rootComposite1" presStyleCnt="0"/>
      <dgm:spPr/>
    </dgm:pt>
    <dgm:pt modelId="{11C826E2-C9D6-4DC1-A167-A45FB73D653F}" type="pres">
      <dgm:prSet presAssocID="{25085C11-3978-4415-BF25-77EAA5F802A7}" presName="rootText1" presStyleLbl="alignAcc1" presStyleIdx="0" presStyleCnt="0">
        <dgm:presLayoutVars>
          <dgm:chPref val="3"/>
        </dgm:presLayoutVars>
      </dgm:prSet>
      <dgm:spPr/>
    </dgm:pt>
    <dgm:pt modelId="{52D360EF-7E9C-42F4-A7EA-F744B0009C5D}" type="pres">
      <dgm:prSet presAssocID="{25085C11-3978-4415-BF25-77EAA5F802A7}" presName="topArc1" presStyleLbl="parChTrans1D1" presStyleIdx="0" presStyleCnt="6"/>
      <dgm:spPr/>
    </dgm:pt>
    <dgm:pt modelId="{C5509BFE-CFD9-4A17-A669-B7FF380BC0CA}" type="pres">
      <dgm:prSet presAssocID="{25085C11-3978-4415-BF25-77EAA5F802A7}" presName="bottomArc1" presStyleLbl="parChTrans1D1" presStyleIdx="1" presStyleCnt="6"/>
      <dgm:spPr/>
    </dgm:pt>
    <dgm:pt modelId="{CA5ED5EB-6D57-47BF-839C-F16C699D218B}" type="pres">
      <dgm:prSet presAssocID="{25085C11-3978-4415-BF25-77EAA5F802A7}" presName="topConnNode1" presStyleLbl="node1" presStyleIdx="0" presStyleCnt="0"/>
      <dgm:spPr/>
    </dgm:pt>
    <dgm:pt modelId="{6C519492-404B-4CC5-BE21-67AE1E022603}" type="pres">
      <dgm:prSet presAssocID="{25085C11-3978-4415-BF25-77EAA5F802A7}" presName="hierChild2" presStyleCnt="0"/>
      <dgm:spPr/>
    </dgm:pt>
    <dgm:pt modelId="{9E3F74FE-CE33-4A6B-B047-49FB4065F768}" type="pres">
      <dgm:prSet presAssocID="{109A6FBB-2547-45DF-BABB-022F9A07A1F0}" presName="Name28" presStyleLbl="parChTrans1D2" presStyleIdx="0" presStyleCnt="2"/>
      <dgm:spPr/>
    </dgm:pt>
    <dgm:pt modelId="{6E79743B-4446-4687-938A-93DF24AB7AA8}" type="pres">
      <dgm:prSet presAssocID="{E63DCD47-B751-4F16-B6A2-443E99335A26}" presName="hierRoot2" presStyleCnt="0">
        <dgm:presLayoutVars>
          <dgm:hierBranch val="init"/>
        </dgm:presLayoutVars>
      </dgm:prSet>
      <dgm:spPr/>
    </dgm:pt>
    <dgm:pt modelId="{B808D9A0-0592-4FD4-B938-A4CA67326A70}" type="pres">
      <dgm:prSet presAssocID="{E63DCD47-B751-4F16-B6A2-443E99335A26}" presName="rootComposite2" presStyleCnt="0"/>
      <dgm:spPr/>
    </dgm:pt>
    <dgm:pt modelId="{0EFFB276-52D6-4273-A82D-8134B53851C8}" type="pres">
      <dgm:prSet presAssocID="{E63DCD47-B751-4F16-B6A2-443E99335A26}" presName="rootText2" presStyleLbl="alignAcc1" presStyleIdx="0" presStyleCnt="0">
        <dgm:presLayoutVars>
          <dgm:chPref val="3"/>
        </dgm:presLayoutVars>
      </dgm:prSet>
      <dgm:spPr/>
    </dgm:pt>
    <dgm:pt modelId="{1983AE15-CAF3-4EC0-876E-5F37B310D881}" type="pres">
      <dgm:prSet presAssocID="{E63DCD47-B751-4F16-B6A2-443E99335A26}" presName="topArc2" presStyleLbl="parChTrans1D1" presStyleIdx="2" presStyleCnt="6"/>
      <dgm:spPr/>
    </dgm:pt>
    <dgm:pt modelId="{68B74548-F251-4F19-A442-476F040517D9}" type="pres">
      <dgm:prSet presAssocID="{E63DCD47-B751-4F16-B6A2-443E99335A26}" presName="bottomArc2" presStyleLbl="parChTrans1D1" presStyleIdx="3" presStyleCnt="6"/>
      <dgm:spPr/>
    </dgm:pt>
    <dgm:pt modelId="{66FBD65C-3643-43C0-A086-870F2EFF8C6E}" type="pres">
      <dgm:prSet presAssocID="{E63DCD47-B751-4F16-B6A2-443E99335A26}" presName="topConnNode2" presStyleLbl="node2" presStyleIdx="0" presStyleCnt="0"/>
      <dgm:spPr/>
    </dgm:pt>
    <dgm:pt modelId="{7A1E66C3-F99B-4D75-B872-9B7BF27A4086}" type="pres">
      <dgm:prSet presAssocID="{E63DCD47-B751-4F16-B6A2-443E99335A26}" presName="hierChild4" presStyleCnt="0"/>
      <dgm:spPr/>
    </dgm:pt>
    <dgm:pt modelId="{BF4A6159-834C-441B-A74A-EDEC50910403}" type="pres">
      <dgm:prSet presAssocID="{E63DCD47-B751-4F16-B6A2-443E99335A26}" presName="hierChild5" presStyleCnt="0"/>
      <dgm:spPr/>
    </dgm:pt>
    <dgm:pt modelId="{A4D223CE-E8B7-4576-817F-0312D52DA105}" type="pres">
      <dgm:prSet presAssocID="{FA9592E2-F97F-466E-AE4A-61952624095E}" presName="Name28" presStyleLbl="parChTrans1D2" presStyleIdx="1" presStyleCnt="2"/>
      <dgm:spPr/>
    </dgm:pt>
    <dgm:pt modelId="{3A36B4A5-BDF9-4ED2-9FDB-4D53985446FD}" type="pres">
      <dgm:prSet presAssocID="{BDB6558B-4401-44C9-8A62-476F11E96F55}" presName="hierRoot2" presStyleCnt="0">
        <dgm:presLayoutVars>
          <dgm:hierBranch val="init"/>
        </dgm:presLayoutVars>
      </dgm:prSet>
      <dgm:spPr/>
    </dgm:pt>
    <dgm:pt modelId="{F6A48306-19AD-4B37-8BA8-69510DB2BF82}" type="pres">
      <dgm:prSet presAssocID="{BDB6558B-4401-44C9-8A62-476F11E96F55}" presName="rootComposite2" presStyleCnt="0"/>
      <dgm:spPr/>
    </dgm:pt>
    <dgm:pt modelId="{677CECB7-FC5C-4670-B654-967E1FEB339E}" type="pres">
      <dgm:prSet presAssocID="{BDB6558B-4401-44C9-8A62-476F11E96F55}" presName="rootText2" presStyleLbl="alignAcc1" presStyleIdx="0" presStyleCnt="0">
        <dgm:presLayoutVars>
          <dgm:chPref val="3"/>
        </dgm:presLayoutVars>
      </dgm:prSet>
      <dgm:spPr/>
    </dgm:pt>
    <dgm:pt modelId="{54B40D16-CDD5-4B73-9679-C4F9D70C7A59}" type="pres">
      <dgm:prSet presAssocID="{BDB6558B-4401-44C9-8A62-476F11E96F55}" presName="topArc2" presStyleLbl="parChTrans1D1" presStyleIdx="4" presStyleCnt="6"/>
      <dgm:spPr/>
    </dgm:pt>
    <dgm:pt modelId="{5DC9B9E6-4243-4E5A-9EFE-C6D0CED0DBE7}" type="pres">
      <dgm:prSet presAssocID="{BDB6558B-4401-44C9-8A62-476F11E96F55}" presName="bottomArc2" presStyleLbl="parChTrans1D1" presStyleIdx="5" presStyleCnt="6"/>
      <dgm:spPr/>
    </dgm:pt>
    <dgm:pt modelId="{55118215-E53A-4514-BD00-A5D0BFE9B37B}" type="pres">
      <dgm:prSet presAssocID="{BDB6558B-4401-44C9-8A62-476F11E96F55}" presName="topConnNode2" presStyleLbl="node2" presStyleIdx="0" presStyleCnt="0"/>
      <dgm:spPr/>
    </dgm:pt>
    <dgm:pt modelId="{2A0C20A7-C3FF-4B61-B557-B955E76DBB17}" type="pres">
      <dgm:prSet presAssocID="{BDB6558B-4401-44C9-8A62-476F11E96F55}" presName="hierChild4" presStyleCnt="0"/>
      <dgm:spPr/>
    </dgm:pt>
    <dgm:pt modelId="{8AFAF900-9514-4D46-B89A-EB8803596BD6}" type="pres">
      <dgm:prSet presAssocID="{BDB6558B-4401-44C9-8A62-476F11E96F55}" presName="hierChild5" presStyleCnt="0"/>
      <dgm:spPr/>
    </dgm:pt>
    <dgm:pt modelId="{C75BCEFE-21FB-4569-BDEB-B7F2F71A7703}" type="pres">
      <dgm:prSet presAssocID="{25085C11-3978-4415-BF25-77EAA5F802A7}" presName="hierChild3" presStyleCnt="0"/>
      <dgm:spPr/>
    </dgm:pt>
  </dgm:ptLst>
  <dgm:cxnLst>
    <dgm:cxn modelId="{26ABBF04-F798-480C-AC73-82B6C91231F7}" type="presOf" srcId="{E63DCD47-B751-4F16-B6A2-443E99335A26}" destId="{66FBD65C-3643-43C0-A086-870F2EFF8C6E}" srcOrd="1" destOrd="0" presId="urn:microsoft.com/office/officeart/2008/layout/HalfCircleOrganizationChart"/>
    <dgm:cxn modelId="{8ED44B2D-3C47-4562-B357-47664228B56E}" type="presOf" srcId="{109A6FBB-2547-45DF-BABB-022F9A07A1F0}" destId="{9E3F74FE-CE33-4A6B-B047-49FB4065F768}" srcOrd="0" destOrd="0" presId="urn:microsoft.com/office/officeart/2008/layout/HalfCircleOrganizationChart"/>
    <dgm:cxn modelId="{CCBDF635-7488-4088-A781-EABAC1063AEE}" srcId="{E78AF4D6-96B8-48DF-892B-EA4E643122B7}" destId="{25085C11-3978-4415-BF25-77EAA5F802A7}" srcOrd="0" destOrd="0" parTransId="{ADAB5DE1-F2B8-4589-B05E-44AE11A4393F}" sibTransId="{3456B925-76D4-4B89-B60D-A1D57AAC1C62}"/>
    <dgm:cxn modelId="{F1DA1F4C-0FC6-4216-836B-2937B555B4F1}" type="presOf" srcId="{BDB6558B-4401-44C9-8A62-476F11E96F55}" destId="{677CECB7-FC5C-4670-B654-967E1FEB339E}" srcOrd="0" destOrd="0" presId="urn:microsoft.com/office/officeart/2008/layout/HalfCircleOrganizationChart"/>
    <dgm:cxn modelId="{1A27959D-E9F9-47A2-95A3-F2EDE5D76472}" srcId="{25085C11-3978-4415-BF25-77EAA5F802A7}" destId="{E63DCD47-B751-4F16-B6A2-443E99335A26}" srcOrd="0" destOrd="0" parTransId="{109A6FBB-2547-45DF-BABB-022F9A07A1F0}" sibTransId="{9961C6ED-0895-4F5C-A8E5-7C8A2226A466}"/>
    <dgm:cxn modelId="{4280A39E-7163-47F5-87D7-F9C0637EB9C2}" type="presOf" srcId="{E78AF4D6-96B8-48DF-892B-EA4E643122B7}" destId="{EFBB7A0F-1A56-4268-9482-BBBA60B6A774}" srcOrd="0" destOrd="0" presId="urn:microsoft.com/office/officeart/2008/layout/HalfCircleOrganizationChart"/>
    <dgm:cxn modelId="{00967DA8-7555-4371-9982-8467A55A22E9}" type="presOf" srcId="{FA9592E2-F97F-466E-AE4A-61952624095E}" destId="{A4D223CE-E8B7-4576-817F-0312D52DA105}" srcOrd="0" destOrd="0" presId="urn:microsoft.com/office/officeart/2008/layout/HalfCircleOrganizationChart"/>
    <dgm:cxn modelId="{A5BAF8B2-FCD1-4119-B58E-C3BA591717BD}" srcId="{25085C11-3978-4415-BF25-77EAA5F802A7}" destId="{BDB6558B-4401-44C9-8A62-476F11E96F55}" srcOrd="1" destOrd="0" parTransId="{FA9592E2-F97F-466E-AE4A-61952624095E}" sibTransId="{FD1F25EB-6E5A-49F5-8DA8-A22FFA4A45E7}"/>
    <dgm:cxn modelId="{9E0067B5-C906-429E-B6F4-F2C33AE3A767}" type="presOf" srcId="{25085C11-3978-4415-BF25-77EAA5F802A7}" destId="{CA5ED5EB-6D57-47BF-839C-F16C699D218B}" srcOrd="1" destOrd="0" presId="urn:microsoft.com/office/officeart/2008/layout/HalfCircleOrganizationChart"/>
    <dgm:cxn modelId="{9FF7FDB7-7523-4DAD-A1D1-7DB57603100D}" type="presOf" srcId="{25085C11-3978-4415-BF25-77EAA5F802A7}" destId="{11C826E2-C9D6-4DC1-A167-A45FB73D653F}" srcOrd="0" destOrd="0" presId="urn:microsoft.com/office/officeart/2008/layout/HalfCircleOrganizationChart"/>
    <dgm:cxn modelId="{B396AEC3-CC06-4A75-9F06-FFE7EEE2DAED}" type="presOf" srcId="{E63DCD47-B751-4F16-B6A2-443E99335A26}" destId="{0EFFB276-52D6-4273-A82D-8134B53851C8}" srcOrd="0" destOrd="0" presId="urn:microsoft.com/office/officeart/2008/layout/HalfCircleOrganizationChart"/>
    <dgm:cxn modelId="{9A4056EF-C967-4175-BFFF-95964748BE6D}" type="presOf" srcId="{BDB6558B-4401-44C9-8A62-476F11E96F55}" destId="{55118215-E53A-4514-BD00-A5D0BFE9B37B}" srcOrd="1" destOrd="0" presId="urn:microsoft.com/office/officeart/2008/layout/HalfCircleOrganizationChart"/>
    <dgm:cxn modelId="{FBCB8D06-DD4F-477A-A5C3-B9F12CFDCE18}" type="presParOf" srcId="{EFBB7A0F-1A56-4268-9482-BBBA60B6A774}" destId="{3BFB3470-4DF6-4649-B2EA-E2E8D26F95E1}" srcOrd="0" destOrd="0" presId="urn:microsoft.com/office/officeart/2008/layout/HalfCircleOrganizationChart"/>
    <dgm:cxn modelId="{C9F825E7-30D5-47DF-9C2C-BB7A7A56CDFB}" type="presParOf" srcId="{3BFB3470-4DF6-4649-B2EA-E2E8D26F95E1}" destId="{60A3127A-4A18-4317-8F17-29756612D79A}" srcOrd="0" destOrd="0" presId="urn:microsoft.com/office/officeart/2008/layout/HalfCircleOrganizationChart"/>
    <dgm:cxn modelId="{9FD897CE-9310-4186-A734-2614B0A6457D}" type="presParOf" srcId="{60A3127A-4A18-4317-8F17-29756612D79A}" destId="{11C826E2-C9D6-4DC1-A167-A45FB73D653F}" srcOrd="0" destOrd="0" presId="urn:microsoft.com/office/officeart/2008/layout/HalfCircleOrganizationChart"/>
    <dgm:cxn modelId="{B2BD70E8-459E-400D-A0B4-4AA9216EB309}" type="presParOf" srcId="{60A3127A-4A18-4317-8F17-29756612D79A}" destId="{52D360EF-7E9C-42F4-A7EA-F744B0009C5D}" srcOrd="1" destOrd="0" presId="urn:microsoft.com/office/officeart/2008/layout/HalfCircleOrganizationChart"/>
    <dgm:cxn modelId="{E7BAEF00-494A-4DFE-94AA-8B37268DE990}" type="presParOf" srcId="{60A3127A-4A18-4317-8F17-29756612D79A}" destId="{C5509BFE-CFD9-4A17-A669-B7FF380BC0CA}" srcOrd="2" destOrd="0" presId="urn:microsoft.com/office/officeart/2008/layout/HalfCircleOrganizationChart"/>
    <dgm:cxn modelId="{01CDFC71-D4A2-4F9D-AF95-3A132D8A9316}" type="presParOf" srcId="{60A3127A-4A18-4317-8F17-29756612D79A}" destId="{CA5ED5EB-6D57-47BF-839C-F16C699D218B}" srcOrd="3" destOrd="0" presId="urn:microsoft.com/office/officeart/2008/layout/HalfCircleOrganizationChart"/>
    <dgm:cxn modelId="{D4019221-F813-4711-9A29-CEA78CC6A5CE}" type="presParOf" srcId="{3BFB3470-4DF6-4649-B2EA-E2E8D26F95E1}" destId="{6C519492-404B-4CC5-BE21-67AE1E022603}" srcOrd="1" destOrd="0" presId="urn:microsoft.com/office/officeart/2008/layout/HalfCircleOrganizationChart"/>
    <dgm:cxn modelId="{63A29FC0-4AB1-4822-8A90-B0A5998C0E4F}" type="presParOf" srcId="{6C519492-404B-4CC5-BE21-67AE1E022603}" destId="{9E3F74FE-CE33-4A6B-B047-49FB4065F768}" srcOrd="0" destOrd="0" presId="urn:microsoft.com/office/officeart/2008/layout/HalfCircleOrganizationChart"/>
    <dgm:cxn modelId="{F43F6B31-CCAF-4B1B-B699-0908140D6DA3}" type="presParOf" srcId="{6C519492-404B-4CC5-BE21-67AE1E022603}" destId="{6E79743B-4446-4687-938A-93DF24AB7AA8}" srcOrd="1" destOrd="0" presId="urn:microsoft.com/office/officeart/2008/layout/HalfCircleOrganizationChart"/>
    <dgm:cxn modelId="{EF986455-5AA4-4A82-861B-478B5CE05B10}" type="presParOf" srcId="{6E79743B-4446-4687-938A-93DF24AB7AA8}" destId="{B808D9A0-0592-4FD4-B938-A4CA67326A70}" srcOrd="0" destOrd="0" presId="urn:microsoft.com/office/officeart/2008/layout/HalfCircleOrganizationChart"/>
    <dgm:cxn modelId="{E3F33525-D7CE-42FB-B7FB-448AA4215FA3}" type="presParOf" srcId="{B808D9A0-0592-4FD4-B938-A4CA67326A70}" destId="{0EFFB276-52D6-4273-A82D-8134B53851C8}" srcOrd="0" destOrd="0" presId="urn:microsoft.com/office/officeart/2008/layout/HalfCircleOrganizationChart"/>
    <dgm:cxn modelId="{4CEC3CF7-B7CC-4194-B80F-C2D99B8A012E}" type="presParOf" srcId="{B808D9A0-0592-4FD4-B938-A4CA67326A70}" destId="{1983AE15-CAF3-4EC0-876E-5F37B310D881}" srcOrd="1" destOrd="0" presId="urn:microsoft.com/office/officeart/2008/layout/HalfCircleOrganizationChart"/>
    <dgm:cxn modelId="{3CFCC6DB-2B71-4C23-B28F-013DFEACD67E}" type="presParOf" srcId="{B808D9A0-0592-4FD4-B938-A4CA67326A70}" destId="{68B74548-F251-4F19-A442-476F040517D9}" srcOrd="2" destOrd="0" presId="urn:microsoft.com/office/officeart/2008/layout/HalfCircleOrganizationChart"/>
    <dgm:cxn modelId="{85767568-BBA3-4986-B8F0-958AD510F39B}" type="presParOf" srcId="{B808D9A0-0592-4FD4-B938-A4CA67326A70}" destId="{66FBD65C-3643-43C0-A086-870F2EFF8C6E}" srcOrd="3" destOrd="0" presId="urn:microsoft.com/office/officeart/2008/layout/HalfCircleOrganizationChart"/>
    <dgm:cxn modelId="{1F5DCAC6-12D6-40E3-B552-7BC972D0AAD2}" type="presParOf" srcId="{6E79743B-4446-4687-938A-93DF24AB7AA8}" destId="{7A1E66C3-F99B-4D75-B872-9B7BF27A4086}" srcOrd="1" destOrd="0" presId="urn:microsoft.com/office/officeart/2008/layout/HalfCircleOrganizationChart"/>
    <dgm:cxn modelId="{A185EDD3-3DCC-4C95-A5D5-A8E7004D6F1A}" type="presParOf" srcId="{6E79743B-4446-4687-938A-93DF24AB7AA8}" destId="{BF4A6159-834C-441B-A74A-EDEC50910403}" srcOrd="2" destOrd="0" presId="urn:microsoft.com/office/officeart/2008/layout/HalfCircleOrganizationChart"/>
    <dgm:cxn modelId="{020F63C2-8311-4F7E-A7BE-030762083B52}" type="presParOf" srcId="{6C519492-404B-4CC5-BE21-67AE1E022603}" destId="{A4D223CE-E8B7-4576-817F-0312D52DA105}" srcOrd="2" destOrd="0" presId="urn:microsoft.com/office/officeart/2008/layout/HalfCircleOrganizationChart"/>
    <dgm:cxn modelId="{CFA8977F-FB51-470D-80CD-66D77637B31E}" type="presParOf" srcId="{6C519492-404B-4CC5-BE21-67AE1E022603}" destId="{3A36B4A5-BDF9-4ED2-9FDB-4D53985446FD}" srcOrd="3" destOrd="0" presId="urn:microsoft.com/office/officeart/2008/layout/HalfCircleOrganizationChart"/>
    <dgm:cxn modelId="{C0B461ED-EE6D-4576-B773-D0FDD6DAB3AE}" type="presParOf" srcId="{3A36B4A5-BDF9-4ED2-9FDB-4D53985446FD}" destId="{F6A48306-19AD-4B37-8BA8-69510DB2BF82}" srcOrd="0" destOrd="0" presId="urn:microsoft.com/office/officeart/2008/layout/HalfCircleOrganizationChart"/>
    <dgm:cxn modelId="{1018790C-E884-4B6D-8A99-01BCB9F91DA1}" type="presParOf" srcId="{F6A48306-19AD-4B37-8BA8-69510DB2BF82}" destId="{677CECB7-FC5C-4670-B654-967E1FEB339E}" srcOrd="0" destOrd="0" presId="urn:microsoft.com/office/officeart/2008/layout/HalfCircleOrganizationChart"/>
    <dgm:cxn modelId="{58F01924-A908-40BC-A174-FCA9FA0601E7}" type="presParOf" srcId="{F6A48306-19AD-4B37-8BA8-69510DB2BF82}" destId="{54B40D16-CDD5-4B73-9679-C4F9D70C7A59}" srcOrd="1" destOrd="0" presId="urn:microsoft.com/office/officeart/2008/layout/HalfCircleOrganizationChart"/>
    <dgm:cxn modelId="{2EE78B86-445E-4190-983D-11610D94717D}" type="presParOf" srcId="{F6A48306-19AD-4B37-8BA8-69510DB2BF82}" destId="{5DC9B9E6-4243-4E5A-9EFE-C6D0CED0DBE7}" srcOrd="2" destOrd="0" presId="urn:microsoft.com/office/officeart/2008/layout/HalfCircleOrganizationChart"/>
    <dgm:cxn modelId="{9843917D-BCD9-40E5-BEC3-3B98AE3B2C5F}" type="presParOf" srcId="{F6A48306-19AD-4B37-8BA8-69510DB2BF82}" destId="{55118215-E53A-4514-BD00-A5D0BFE9B37B}" srcOrd="3" destOrd="0" presId="urn:microsoft.com/office/officeart/2008/layout/HalfCircleOrganizationChart"/>
    <dgm:cxn modelId="{F2BB39E9-2168-4823-8642-827A71427162}" type="presParOf" srcId="{3A36B4A5-BDF9-4ED2-9FDB-4D53985446FD}" destId="{2A0C20A7-C3FF-4B61-B557-B955E76DBB17}" srcOrd="1" destOrd="0" presId="urn:microsoft.com/office/officeart/2008/layout/HalfCircleOrganizationChart"/>
    <dgm:cxn modelId="{40CE3295-479D-4AD0-864B-FA43F0013ACB}" type="presParOf" srcId="{3A36B4A5-BDF9-4ED2-9FDB-4D53985446FD}" destId="{8AFAF900-9514-4D46-B89A-EB8803596BD6}" srcOrd="2" destOrd="0" presId="urn:microsoft.com/office/officeart/2008/layout/HalfCircleOrganizationChart"/>
    <dgm:cxn modelId="{97708251-66AE-467D-B5AE-4B56C3384844}" type="presParOf" srcId="{3BFB3470-4DF6-4649-B2EA-E2E8D26F95E1}" destId="{C75BCEFE-21FB-4569-BDEB-B7F2F71A7703}" srcOrd="2" destOrd="0" presId="urn:microsoft.com/office/officeart/2008/layout/HalfCircleOrganizationChar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AEDC85-AA6D-405F-AFCA-B5C76E9933C6}"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AU"/>
        </a:p>
      </dgm:t>
    </dgm:pt>
    <dgm:pt modelId="{CFC53241-5236-44BA-9176-DF95CF398300}">
      <dgm:prSet phldrT="[Text]"/>
      <dgm:spPr/>
      <dgm:t>
        <a:bodyPr/>
        <a:lstStyle/>
        <a:p>
          <a:r>
            <a:rPr lang="en-AU" dirty="0"/>
            <a:t>Australia’s Total GHG Emissions</a:t>
          </a:r>
        </a:p>
      </dgm:t>
    </dgm:pt>
    <dgm:pt modelId="{A1E5526C-C39F-4D30-B8EA-78AEA4366798}" type="parTrans" cxnId="{C35E6386-BFD3-45BB-AF0F-7930FA7F4B06}">
      <dgm:prSet/>
      <dgm:spPr/>
      <dgm:t>
        <a:bodyPr/>
        <a:lstStyle/>
        <a:p>
          <a:endParaRPr lang="en-AU"/>
        </a:p>
      </dgm:t>
    </dgm:pt>
    <dgm:pt modelId="{05B7AF91-A72C-4C2A-9C6C-E9EFE061AC20}" type="sibTrans" cxnId="{C35E6386-BFD3-45BB-AF0F-7930FA7F4B06}">
      <dgm:prSet/>
      <dgm:spPr/>
      <dgm:t>
        <a:bodyPr/>
        <a:lstStyle/>
        <a:p>
          <a:endParaRPr lang="en-AU"/>
        </a:p>
      </dgm:t>
    </dgm:pt>
    <dgm:pt modelId="{84D20505-8734-4C8C-9F09-F5DBD099C2BB}">
      <dgm:prSet phldrT="[Text]" custT="1">
        <dgm:style>
          <a:lnRef idx="2">
            <a:schemeClr val="dk1"/>
          </a:lnRef>
          <a:fillRef idx="1">
            <a:schemeClr val="lt1"/>
          </a:fillRef>
          <a:effectRef idx="0">
            <a:schemeClr val="dk1"/>
          </a:effectRef>
          <a:fontRef idx="minor">
            <a:schemeClr val="dk1"/>
          </a:fontRef>
        </dgm:style>
      </dgm:prSet>
      <dgm:spPr/>
      <dgm:t>
        <a:bodyPr/>
        <a:lstStyle/>
        <a:p>
          <a:r>
            <a:rPr lang="en-AU" sz="2400" b="1" dirty="0">
              <a:solidFill>
                <a:schemeClr val="accent2">
                  <a:lumMod val="75000"/>
                </a:schemeClr>
              </a:solidFill>
            </a:rPr>
            <a:t>486.9 Mt CO</a:t>
          </a:r>
          <a:r>
            <a:rPr lang="en-AU" sz="2400" b="1" baseline="-25000" dirty="0">
              <a:solidFill>
                <a:schemeClr val="accent2">
                  <a:lumMod val="75000"/>
                </a:schemeClr>
              </a:solidFill>
            </a:rPr>
            <a:t>2</a:t>
          </a:r>
          <a:r>
            <a:rPr lang="en-AU" sz="2400" b="1" dirty="0">
              <a:solidFill>
                <a:schemeClr val="accent2">
                  <a:lumMod val="75000"/>
                </a:schemeClr>
              </a:solidFill>
            </a:rPr>
            <a:t>-e</a:t>
          </a:r>
        </a:p>
      </dgm:t>
    </dgm:pt>
    <dgm:pt modelId="{D2FFB45C-F8F7-4A66-9AF6-EDB6ED929B58}" type="parTrans" cxnId="{D009B1D1-6734-4E9A-8A9C-D72781BCF475}">
      <dgm:prSet/>
      <dgm:spPr/>
      <dgm:t>
        <a:bodyPr/>
        <a:lstStyle/>
        <a:p>
          <a:endParaRPr lang="en-AU"/>
        </a:p>
      </dgm:t>
    </dgm:pt>
    <dgm:pt modelId="{93892F2F-7F9A-43FC-8302-35CCE2C260C1}" type="sibTrans" cxnId="{D009B1D1-6734-4E9A-8A9C-D72781BCF475}">
      <dgm:prSet/>
      <dgm:spPr/>
      <dgm:t>
        <a:bodyPr/>
        <a:lstStyle/>
        <a:p>
          <a:endParaRPr lang="en-AU"/>
        </a:p>
      </dgm:t>
    </dgm:pt>
    <dgm:pt modelId="{F0854953-A073-4E4B-81EB-CE93E7046192}">
      <dgm:prSet phldrT="[Text]"/>
      <dgm:spPr/>
      <dgm:t>
        <a:bodyPr/>
        <a:lstStyle/>
        <a:p>
          <a:r>
            <a:rPr lang="en-AU" dirty="0"/>
            <a:t>Transport Sector Emissions</a:t>
          </a:r>
        </a:p>
      </dgm:t>
    </dgm:pt>
    <dgm:pt modelId="{C6E79AC6-9F7E-41A7-9804-E595BA47A9BA}" type="parTrans" cxnId="{9358957B-5228-4260-A6E1-C0469FF80CC7}">
      <dgm:prSet/>
      <dgm:spPr/>
      <dgm:t>
        <a:bodyPr/>
        <a:lstStyle/>
        <a:p>
          <a:endParaRPr lang="en-AU"/>
        </a:p>
      </dgm:t>
    </dgm:pt>
    <dgm:pt modelId="{78A8B657-269B-43CB-AC44-E5BC563E326F}" type="sibTrans" cxnId="{9358957B-5228-4260-A6E1-C0469FF80CC7}">
      <dgm:prSet/>
      <dgm:spPr/>
      <dgm:t>
        <a:bodyPr/>
        <a:lstStyle/>
        <a:p>
          <a:endParaRPr lang="en-AU"/>
        </a:p>
      </dgm:t>
    </dgm:pt>
    <dgm:pt modelId="{50F1FBA1-F3FD-4CB3-A55B-23DAA0BB3CD1}">
      <dgm:prSet phldrT="[Text]" custT="1">
        <dgm:style>
          <a:lnRef idx="2">
            <a:schemeClr val="dk1"/>
          </a:lnRef>
          <a:fillRef idx="1">
            <a:schemeClr val="lt1"/>
          </a:fillRef>
          <a:effectRef idx="0">
            <a:schemeClr val="dk1"/>
          </a:effectRef>
          <a:fontRef idx="minor">
            <a:schemeClr val="dk1"/>
          </a:fontRef>
        </dgm:style>
      </dgm:prSet>
      <dgm:spPr/>
      <dgm:t>
        <a:bodyPr/>
        <a:lstStyle/>
        <a:p>
          <a:r>
            <a:rPr lang="en-AU" sz="2400" b="1" dirty="0">
              <a:solidFill>
                <a:schemeClr val="accent2">
                  <a:lumMod val="75000"/>
                </a:schemeClr>
              </a:solidFill>
            </a:rPr>
            <a:t>90.7 Mt CO</a:t>
          </a:r>
          <a:r>
            <a:rPr lang="en-AU" sz="2400" b="1" baseline="-25000" dirty="0">
              <a:solidFill>
                <a:schemeClr val="accent2">
                  <a:lumMod val="75000"/>
                </a:schemeClr>
              </a:solidFill>
            </a:rPr>
            <a:t>2</a:t>
          </a:r>
          <a:r>
            <a:rPr lang="en-AU" sz="2400" b="1" dirty="0">
              <a:solidFill>
                <a:schemeClr val="accent2">
                  <a:lumMod val="75000"/>
                </a:schemeClr>
              </a:solidFill>
            </a:rPr>
            <a:t>-e</a:t>
          </a:r>
          <a:r>
            <a:rPr lang="en-AU" sz="1800" b="1" dirty="0">
              <a:solidFill>
                <a:schemeClr val="accent2">
                  <a:lumMod val="75000"/>
                </a:schemeClr>
              </a:solidFill>
            </a:rPr>
            <a:t> </a:t>
          </a:r>
          <a:r>
            <a:rPr lang="en-AU" sz="1800" b="1" dirty="0">
              <a:solidFill>
                <a:schemeClr val="tx1"/>
              </a:solidFill>
            </a:rPr>
            <a:t>(18.6% of total emissions)</a:t>
          </a:r>
        </a:p>
      </dgm:t>
    </dgm:pt>
    <dgm:pt modelId="{7BB0112D-9F05-4208-AE5E-F82CC7282AB5}" type="parTrans" cxnId="{BB206E11-11BE-4B97-88F0-317421E712B7}">
      <dgm:prSet/>
      <dgm:spPr/>
      <dgm:t>
        <a:bodyPr/>
        <a:lstStyle/>
        <a:p>
          <a:endParaRPr lang="en-AU"/>
        </a:p>
      </dgm:t>
    </dgm:pt>
    <dgm:pt modelId="{9B2228FD-BA60-4434-9EDB-8214D1992861}" type="sibTrans" cxnId="{BB206E11-11BE-4B97-88F0-317421E712B7}">
      <dgm:prSet/>
      <dgm:spPr/>
      <dgm:t>
        <a:bodyPr/>
        <a:lstStyle/>
        <a:p>
          <a:endParaRPr lang="en-AU"/>
        </a:p>
      </dgm:t>
    </dgm:pt>
    <dgm:pt modelId="{86152DB6-1E85-4F50-96E2-D6E613D7F894}">
      <dgm:prSet phldrT="[Text]"/>
      <dgm:spPr/>
      <dgm:t>
        <a:bodyPr/>
        <a:lstStyle/>
        <a:p>
          <a:r>
            <a:rPr lang="en-AU" dirty="0"/>
            <a:t>Domestic Navigation Emissions</a:t>
          </a:r>
        </a:p>
      </dgm:t>
    </dgm:pt>
    <dgm:pt modelId="{4A3E5221-3120-4241-812B-3792C863ED35}" type="parTrans" cxnId="{7402F621-2E60-477F-943B-B7D75005C50A}">
      <dgm:prSet/>
      <dgm:spPr/>
      <dgm:t>
        <a:bodyPr/>
        <a:lstStyle/>
        <a:p>
          <a:endParaRPr lang="en-AU"/>
        </a:p>
      </dgm:t>
    </dgm:pt>
    <dgm:pt modelId="{982DBA14-D571-4BB4-B054-7C539B369F8B}" type="sibTrans" cxnId="{7402F621-2E60-477F-943B-B7D75005C50A}">
      <dgm:prSet/>
      <dgm:spPr/>
      <dgm:t>
        <a:bodyPr/>
        <a:lstStyle/>
        <a:p>
          <a:endParaRPr lang="en-AU"/>
        </a:p>
      </dgm:t>
    </dgm:pt>
    <dgm:pt modelId="{D950A091-2262-4523-BBA6-AF792FEC16E6}">
      <dgm:prSet phldrT="[Text]" custT="1">
        <dgm:style>
          <a:lnRef idx="2">
            <a:schemeClr val="dk1"/>
          </a:lnRef>
          <a:fillRef idx="1">
            <a:schemeClr val="lt1"/>
          </a:fillRef>
          <a:effectRef idx="0">
            <a:schemeClr val="dk1"/>
          </a:effectRef>
          <a:fontRef idx="minor">
            <a:schemeClr val="dk1"/>
          </a:fontRef>
        </dgm:style>
      </dgm:prSet>
      <dgm:spPr/>
      <dgm:t>
        <a:bodyPr/>
        <a:lstStyle/>
        <a:p>
          <a:pPr algn="ctr"/>
          <a:r>
            <a:rPr lang="en-AU" sz="2400" b="1" dirty="0">
              <a:solidFill>
                <a:schemeClr val="accent2">
                  <a:lumMod val="75000"/>
                </a:schemeClr>
              </a:solidFill>
            </a:rPr>
            <a:t>2 Mt CO</a:t>
          </a:r>
          <a:r>
            <a:rPr lang="en-AU" sz="2400" b="1" baseline="-25000" dirty="0">
              <a:solidFill>
                <a:schemeClr val="accent2">
                  <a:lumMod val="75000"/>
                </a:schemeClr>
              </a:solidFill>
            </a:rPr>
            <a:t>2</a:t>
          </a:r>
          <a:r>
            <a:rPr lang="en-AU" sz="2400" b="1" dirty="0">
              <a:solidFill>
                <a:schemeClr val="accent2">
                  <a:lumMod val="75000"/>
                </a:schemeClr>
              </a:solidFill>
            </a:rPr>
            <a:t>-e </a:t>
          </a:r>
          <a:r>
            <a:rPr lang="en-AU" sz="1800" b="1" dirty="0">
              <a:solidFill>
                <a:schemeClr val="tx1"/>
              </a:solidFill>
            </a:rPr>
            <a:t>(2.2% of transport emissions and 0.4% of total emissions)</a:t>
          </a:r>
        </a:p>
      </dgm:t>
    </dgm:pt>
    <dgm:pt modelId="{E3B2C765-BE44-4318-B044-695D38665A93}" type="parTrans" cxnId="{CDE5E48E-DFE3-4158-915B-38725C0800A5}">
      <dgm:prSet/>
      <dgm:spPr/>
      <dgm:t>
        <a:bodyPr/>
        <a:lstStyle/>
        <a:p>
          <a:endParaRPr lang="en-AU"/>
        </a:p>
      </dgm:t>
    </dgm:pt>
    <dgm:pt modelId="{CCFFF464-0EB8-4A12-9F27-2454A9DD297D}" type="sibTrans" cxnId="{CDE5E48E-DFE3-4158-915B-38725C0800A5}">
      <dgm:prSet/>
      <dgm:spPr/>
      <dgm:t>
        <a:bodyPr/>
        <a:lstStyle/>
        <a:p>
          <a:endParaRPr lang="en-AU"/>
        </a:p>
      </dgm:t>
    </dgm:pt>
    <dgm:pt modelId="{E2ABABAD-A836-4CC6-AEAA-4BA1EACFEE7E}" type="pres">
      <dgm:prSet presAssocID="{40AEDC85-AA6D-405F-AFCA-B5C76E9933C6}" presName="Name0" presStyleCnt="0">
        <dgm:presLayoutVars>
          <dgm:dir/>
          <dgm:animLvl val="lvl"/>
          <dgm:resizeHandles val="exact"/>
        </dgm:presLayoutVars>
      </dgm:prSet>
      <dgm:spPr/>
    </dgm:pt>
    <dgm:pt modelId="{46113B45-C05E-4BDC-BFB0-368E7F6E65CA}" type="pres">
      <dgm:prSet presAssocID="{86152DB6-1E85-4F50-96E2-D6E613D7F894}" presName="boxAndChildren" presStyleCnt="0"/>
      <dgm:spPr/>
    </dgm:pt>
    <dgm:pt modelId="{390739B1-417F-40E7-B7C9-313C16744BDB}" type="pres">
      <dgm:prSet presAssocID="{86152DB6-1E85-4F50-96E2-D6E613D7F894}" presName="parentTextBox" presStyleLbl="node1" presStyleIdx="0" presStyleCnt="3"/>
      <dgm:spPr/>
    </dgm:pt>
    <dgm:pt modelId="{2A2B0518-354F-44DD-9A91-7119885A46FA}" type="pres">
      <dgm:prSet presAssocID="{86152DB6-1E85-4F50-96E2-D6E613D7F894}" presName="entireBox" presStyleLbl="node1" presStyleIdx="0" presStyleCnt="3" custLinFactNeighborY="1190"/>
      <dgm:spPr/>
    </dgm:pt>
    <dgm:pt modelId="{75A1E759-94CE-4CB9-8B2D-E66C487304F4}" type="pres">
      <dgm:prSet presAssocID="{86152DB6-1E85-4F50-96E2-D6E613D7F894}" presName="descendantBox" presStyleCnt="0"/>
      <dgm:spPr/>
    </dgm:pt>
    <dgm:pt modelId="{007A09C2-E8E4-4D47-9BEE-9E3A6C4F7AB2}" type="pres">
      <dgm:prSet presAssocID="{D950A091-2262-4523-BBA6-AF792FEC16E6}" presName="childTextBox" presStyleLbl="fgAccFollowNode1" presStyleIdx="0" presStyleCnt="3" custScaleY="119587">
        <dgm:presLayoutVars>
          <dgm:bulletEnabled val="1"/>
        </dgm:presLayoutVars>
      </dgm:prSet>
      <dgm:spPr/>
    </dgm:pt>
    <dgm:pt modelId="{864F87C6-145A-4AD6-A449-B62F340C2AB4}" type="pres">
      <dgm:prSet presAssocID="{78A8B657-269B-43CB-AC44-E5BC563E326F}" presName="sp" presStyleCnt="0"/>
      <dgm:spPr/>
    </dgm:pt>
    <dgm:pt modelId="{24727D77-8FB8-4332-89B1-CD5D0CDF4F76}" type="pres">
      <dgm:prSet presAssocID="{F0854953-A073-4E4B-81EB-CE93E7046192}" presName="arrowAndChildren" presStyleCnt="0"/>
      <dgm:spPr/>
    </dgm:pt>
    <dgm:pt modelId="{5A791F7A-A5FA-43F8-898F-4A8A09FBF7D1}" type="pres">
      <dgm:prSet presAssocID="{F0854953-A073-4E4B-81EB-CE93E7046192}" presName="parentTextArrow" presStyleLbl="node1" presStyleIdx="0" presStyleCnt="3"/>
      <dgm:spPr/>
    </dgm:pt>
    <dgm:pt modelId="{B4A45F16-F8A7-4577-B540-8A01D3182535}" type="pres">
      <dgm:prSet presAssocID="{F0854953-A073-4E4B-81EB-CE93E7046192}" presName="arrow" presStyleLbl="node1" presStyleIdx="1" presStyleCnt="3"/>
      <dgm:spPr/>
    </dgm:pt>
    <dgm:pt modelId="{88E7C290-8DC1-4A75-BF05-EE755FFA9B13}" type="pres">
      <dgm:prSet presAssocID="{F0854953-A073-4E4B-81EB-CE93E7046192}" presName="descendantArrow" presStyleCnt="0"/>
      <dgm:spPr/>
    </dgm:pt>
    <dgm:pt modelId="{742CF4AD-254D-4ABC-B78B-438CEC01C294}" type="pres">
      <dgm:prSet presAssocID="{50F1FBA1-F3FD-4CB3-A55B-23DAA0BB3CD1}" presName="childTextArrow" presStyleLbl="fgAccFollowNode1" presStyleIdx="1" presStyleCnt="3">
        <dgm:presLayoutVars>
          <dgm:bulletEnabled val="1"/>
        </dgm:presLayoutVars>
      </dgm:prSet>
      <dgm:spPr/>
    </dgm:pt>
    <dgm:pt modelId="{09C8B709-EE59-45C3-9F3A-DC2DF203765A}" type="pres">
      <dgm:prSet presAssocID="{05B7AF91-A72C-4C2A-9C6C-E9EFE061AC20}" presName="sp" presStyleCnt="0"/>
      <dgm:spPr/>
    </dgm:pt>
    <dgm:pt modelId="{E63983BD-71E7-4EE2-B20C-BF9488EA480B}" type="pres">
      <dgm:prSet presAssocID="{CFC53241-5236-44BA-9176-DF95CF398300}" presName="arrowAndChildren" presStyleCnt="0"/>
      <dgm:spPr/>
    </dgm:pt>
    <dgm:pt modelId="{2DC99261-28B4-4246-A296-EA3B40D005C0}" type="pres">
      <dgm:prSet presAssocID="{CFC53241-5236-44BA-9176-DF95CF398300}" presName="parentTextArrow" presStyleLbl="node1" presStyleIdx="1" presStyleCnt="3"/>
      <dgm:spPr/>
    </dgm:pt>
    <dgm:pt modelId="{8D0D9918-36EA-44B6-807C-8DC469CBCB35}" type="pres">
      <dgm:prSet presAssocID="{CFC53241-5236-44BA-9176-DF95CF398300}" presName="arrow" presStyleLbl="node1" presStyleIdx="2" presStyleCnt="3"/>
      <dgm:spPr/>
    </dgm:pt>
    <dgm:pt modelId="{6DF36C7D-CB6F-4920-88B5-93E8A97D0E4E}" type="pres">
      <dgm:prSet presAssocID="{CFC53241-5236-44BA-9176-DF95CF398300}" presName="descendantArrow" presStyleCnt="0"/>
      <dgm:spPr/>
    </dgm:pt>
    <dgm:pt modelId="{60517829-74B6-418A-A763-289B4E3E6CCE}" type="pres">
      <dgm:prSet presAssocID="{84D20505-8734-4C8C-9F09-F5DBD099C2BB}" presName="childTextArrow" presStyleLbl="fgAccFollowNode1" presStyleIdx="2" presStyleCnt="3">
        <dgm:presLayoutVars>
          <dgm:bulletEnabled val="1"/>
        </dgm:presLayoutVars>
      </dgm:prSet>
      <dgm:spPr/>
    </dgm:pt>
  </dgm:ptLst>
  <dgm:cxnLst>
    <dgm:cxn modelId="{BB206E11-11BE-4B97-88F0-317421E712B7}" srcId="{F0854953-A073-4E4B-81EB-CE93E7046192}" destId="{50F1FBA1-F3FD-4CB3-A55B-23DAA0BB3CD1}" srcOrd="0" destOrd="0" parTransId="{7BB0112D-9F05-4208-AE5E-F82CC7282AB5}" sibTransId="{9B2228FD-BA60-4434-9EDB-8214D1992861}"/>
    <dgm:cxn modelId="{7402F621-2E60-477F-943B-B7D75005C50A}" srcId="{40AEDC85-AA6D-405F-AFCA-B5C76E9933C6}" destId="{86152DB6-1E85-4F50-96E2-D6E613D7F894}" srcOrd="2" destOrd="0" parTransId="{4A3E5221-3120-4241-812B-3792C863ED35}" sibTransId="{982DBA14-D571-4BB4-B054-7C539B369F8B}"/>
    <dgm:cxn modelId="{A1A7AE28-DB05-4AC6-86A8-D19B8AF6E5F6}" type="presOf" srcId="{CFC53241-5236-44BA-9176-DF95CF398300}" destId="{8D0D9918-36EA-44B6-807C-8DC469CBCB35}" srcOrd="1" destOrd="0" presId="urn:microsoft.com/office/officeart/2005/8/layout/process4"/>
    <dgm:cxn modelId="{EA7F2873-BD51-45F9-A163-A99F5D2E8247}" type="presOf" srcId="{CFC53241-5236-44BA-9176-DF95CF398300}" destId="{2DC99261-28B4-4246-A296-EA3B40D005C0}" srcOrd="0" destOrd="0" presId="urn:microsoft.com/office/officeart/2005/8/layout/process4"/>
    <dgm:cxn modelId="{9358957B-5228-4260-A6E1-C0469FF80CC7}" srcId="{40AEDC85-AA6D-405F-AFCA-B5C76E9933C6}" destId="{F0854953-A073-4E4B-81EB-CE93E7046192}" srcOrd="1" destOrd="0" parTransId="{C6E79AC6-9F7E-41A7-9804-E595BA47A9BA}" sibTransId="{78A8B657-269B-43CB-AC44-E5BC563E326F}"/>
    <dgm:cxn modelId="{6FE43881-7598-4989-9FEB-A29C2FEBC00E}" type="presOf" srcId="{F0854953-A073-4E4B-81EB-CE93E7046192}" destId="{B4A45F16-F8A7-4577-B540-8A01D3182535}" srcOrd="1" destOrd="0" presId="urn:microsoft.com/office/officeart/2005/8/layout/process4"/>
    <dgm:cxn modelId="{C35E6386-BFD3-45BB-AF0F-7930FA7F4B06}" srcId="{40AEDC85-AA6D-405F-AFCA-B5C76E9933C6}" destId="{CFC53241-5236-44BA-9176-DF95CF398300}" srcOrd="0" destOrd="0" parTransId="{A1E5526C-C39F-4D30-B8EA-78AEA4366798}" sibTransId="{05B7AF91-A72C-4C2A-9C6C-E9EFE061AC20}"/>
    <dgm:cxn modelId="{CDE5E48E-DFE3-4158-915B-38725C0800A5}" srcId="{86152DB6-1E85-4F50-96E2-D6E613D7F894}" destId="{D950A091-2262-4523-BBA6-AF792FEC16E6}" srcOrd="0" destOrd="0" parTransId="{E3B2C765-BE44-4318-B044-695D38665A93}" sibTransId="{CCFFF464-0EB8-4A12-9F27-2454A9DD297D}"/>
    <dgm:cxn modelId="{33B6CF8F-3643-4F4B-861D-BBF658D1FBD7}" type="presOf" srcId="{86152DB6-1E85-4F50-96E2-D6E613D7F894}" destId="{390739B1-417F-40E7-B7C9-313C16744BDB}" srcOrd="0" destOrd="0" presId="urn:microsoft.com/office/officeart/2005/8/layout/process4"/>
    <dgm:cxn modelId="{1F5EBF97-737B-426B-98DA-7312FF122679}" type="presOf" srcId="{40AEDC85-AA6D-405F-AFCA-B5C76E9933C6}" destId="{E2ABABAD-A836-4CC6-AEAA-4BA1EACFEE7E}" srcOrd="0" destOrd="0" presId="urn:microsoft.com/office/officeart/2005/8/layout/process4"/>
    <dgm:cxn modelId="{3D3F23B6-AB03-4EF3-8E21-ECFACAC0BFEC}" type="presOf" srcId="{50F1FBA1-F3FD-4CB3-A55B-23DAA0BB3CD1}" destId="{742CF4AD-254D-4ABC-B78B-438CEC01C294}" srcOrd="0" destOrd="0" presId="urn:microsoft.com/office/officeart/2005/8/layout/process4"/>
    <dgm:cxn modelId="{D009B1D1-6734-4E9A-8A9C-D72781BCF475}" srcId="{CFC53241-5236-44BA-9176-DF95CF398300}" destId="{84D20505-8734-4C8C-9F09-F5DBD099C2BB}" srcOrd="0" destOrd="0" parTransId="{D2FFB45C-F8F7-4A66-9AF6-EDB6ED929B58}" sibTransId="{93892F2F-7F9A-43FC-8302-35CCE2C260C1}"/>
    <dgm:cxn modelId="{368979D4-9BB9-43D3-B073-FEC4FD856A83}" type="presOf" srcId="{F0854953-A073-4E4B-81EB-CE93E7046192}" destId="{5A791F7A-A5FA-43F8-898F-4A8A09FBF7D1}" srcOrd="0" destOrd="0" presId="urn:microsoft.com/office/officeart/2005/8/layout/process4"/>
    <dgm:cxn modelId="{8F25C2DA-E684-4587-93DB-4BF368D36172}" type="presOf" srcId="{84D20505-8734-4C8C-9F09-F5DBD099C2BB}" destId="{60517829-74B6-418A-A763-289B4E3E6CCE}" srcOrd="0" destOrd="0" presId="urn:microsoft.com/office/officeart/2005/8/layout/process4"/>
    <dgm:cxn modelId="{FA96F7DC-F1A9-4AC4-B20A-C42FFA3C2CCE}" type="presOf" srcId="{86152DB6-1E85-4F50-96E2-D6E613D7F894}" destId="{2A2B0518-354F-44DD-9A91-7119885A46FA}" srcOrd="1" destOrd="0" presId="urn:microsoft.com/office/officeart/2005/8/layout/process4"/>
    <dgm:cxn modelId="{6A768CE2-3521-422B-8FD6-D8D258B9D9AC}" type="presOf" srcId="{D950A091-2262-4523-BBA6-AF792FEC16E6}" destId="{007A09C2-E8E4-4D47-9BEE-9E3A6C4F7AB2}" srcOrd="0" destOrd="0" presId="urn:microsoft.com/office/officeart/2005/8/layout/process4"/>
    <dgm:cxn modelId="{8940757B-0234-4EC1-B314-E1E54A696E4C}" type="presParOf" srcId="{E2ABABAD-A836-4CC6-AEAA-4BA1EACFEE7E}" destId="{46113B45-C05E-4BDC-BFB0-368E7F6E65CA}" srcOrd="0" destOrd="0" presId="urn:microsoft.com/office/officeart/2005/8/layout/process4"/>
    <dgm:cxn modelId="{BC049074-7656-48CF-BFC9-41151816384A}" type="presParOf" srcId="{46113B45-C05E-4BDC-BFB0-368E7F6E65CA}" destId="{390739B1-417F-40E7-B7C9-313C16744BDB}" srcOrd="0" destOrd="0" presId="urn:microsoft.com/office/officeart/2005/8/layout/process4"/>
    <dgm:cxn modelId="{BDAAE2F4-8C3B-4784-8EC3-9F80FD5EABD8}" type="presParOf" srcId="{46113B45-C05E-4BDC-BFB0-368E7F6E65CA}" destId="{2A2B0518-354F-44DD-9A91-7119885A46FA}" srcOrd="1" destOrd="0" presId="urn:microsoft.com/office/officeart/2005/8/layout/process4"/>
    <dgm:cxn modelId="{F746F421-7409-4C90-9AF1-4E2085CD761B}" type="presParOf" srcId="{46113B45-C05E-4BDC-BFB0-368E7F6E65CA}" destId="{75A1E759-94CE-4CB9-8B2D-E66C487304F4}" srcOrd="2" destOrd="0" presId="urn:microsoft.com/office/officeart/2005/8/layout/process4"/>
    <dgm:cxn modelId="{70EE1117-4493-44A4-97BB-7A821D60D9E2}" type="presParOf" srcId="{75A1E759-94CE-4CB9-8B2D-E66C487304F4}" destId="{007A09C2-E8E4-4D47-9BEE-9E3A6C4F7AB2}" srcOrd="0" destOrd="0" presId="urn:microsoft.com/office/officeart/2005/8/layout/process4"/>
    <dgm:cxn modelId="{9C82B0DC-75DD-42E5-8C79-AB5B9FDF3F46}" type="presParOf" srcId="{E2ABABAD-A836-4CC6-AEAA-4BA1EACFEE7E}" destId="{864F87C6-145A-4AD6-A449-B62F340C2AB4}" srcOrd="1" destOrd="0" presId="urn:microsoft.com/office/officeart/2005/8/layout/process4"/>
    <dgm:cxn modelId="{2C80D0AF-D7BE-4787-A55D-EEF7776C3426}" type="presParOf" srcId="{E2ABABAD-A836-4CC6-AEAA-4BA1EACFEE7E}" destId="{24727D77-8FB8-4332-89B1-CD5D0CDF4F76}" srcOrd="2" destOrd="0" presId="urn:microsoft.com/office/officeart/2005/8/layout/process4"/>
    <dgm:cxn modelId="{3653FAFA-9DAB-49FD-A195-BA7679381937}" type="presParOf" srcId="{24727D77-8FB8-4332-89B1-CD5D0CDF4F76}" destId="{5A791F7A-A5FA-43F8-898F-4A8A09FBF7D1}" srcOrd="0" destOrd="0" presId="urn:microsoft.com/office/officeart/2005/8/layout/process4"/>
    <dgm:cxn modelId="{03F9AF2E-C8D1-45CC-A796-7C4E7DCAD9F4}" type="presParOf" srcId="{24727D77-8FB8-4332-89B1-CD5D0CDF4F76}" destId="{B4A45F16-F8A7-4577-B540-8A01D3182535}" srcOrd="1" destOrd="0" presId="urn:microsoft.com/office/officeart/2005/8/layout/process4"/>
    <dgm:cxn modelId="{5388E0F4-0E4E-4CDC-B13E-BC2EE1136606}" type="presParOf" srcId="{24727D77-8FB8-4332-89B1-CD5D0CDF4F76}" destId="{88E7C290-8DC1-4A75-BF05-EE755FFA9B13}" srcOrd="2" destOrd="0" presId="urn:microsoft.com/office/officeart/2005/8/layout/process4"/>
    <dgm:cxn modelId="{596CE56B-5905-4335-9B10-4A9E973EAC5C}" type="presParOf" srcId="{88E7C290-8DC1-4A75-BF05-EE755FFA9B13}" destId="{742CF4AD-254D-4ABC-B78B-438CEC01C294}" srcOrd="0" destOrd="0" presId="urn:microsoft.com/office/officeart/2005/8/layout/process4"/>
    <dgm:cxn modelId="{9C698F8E-7321-466D-9AC4-F10BB0D0C643}" type="presParOf" srcId="{E2ABABAD-A836-4CC6-AEAA-4BA1EACFEE7E}" destId="{09C8B709-EE59-45C3-9F3A-DC2DF203765A}" srcOrd="3" destOrd="0" presId="urn:microsoft.com/office/officeart/2005/8/layout/process4"/>
    <dgm:cxn modelId="{F4F8529F-D406-40AE-BDCF-AA880ACEB8CC}" type="presParOf" srcId="{E2ABABAD-A836-4CC6-AEAA-4BA1EACFEE7E}" destId="{E63983BD-71E7-4EE2-B20C-BF9488EA480B}" srcOrd="4" destOrd="0" presId="urn:microsoft.com/office/officeart/2005/8/layout/process4"/>
    <dgm:cxn modelId="{3095D3A8-3457-474D-9E22-CA1F9045FF37}" type="presParOf" srcId="{E63983BD-71E7-4EE2-B20C-BF9488EA480B}" destId="{2DC99261-28B4-4246-A296-EA3B40D005C0}" srcOrd="0" destOrd="0" presId="urn:microsoft.com/office/officeart/2005/8/layout/process4"/>
    <dgm:cxn modelId="{FE2FC407-E3DB-499C-89CA-9F57AC247F68}" type="presParOf" srcId="{E63983BD-71E7-4EE2-B20C-BF9488EA480B}" destId="{8D0D9918-36EA-44B6-807C-8DC469CBCB35}" srcOrd="1" destOrd="0" presId="urn:microsoft.com/office/officeart/2005/8/layout/process4"/>
    <dgm:cxn modelId="{2DDB09C5-14A4-4336-AD1E-B59BC06200C2}" type="presParOf" srcId="{E63983BD-71E7-4EE2-B20C-BF9488EA480B}" destId="{6DF36C7D-CB6F-4920-88B5-93E8A97D0E4E}" srcOrd="2" destOrd="0" presId="urn:microsoft.com/office/officeart/2005/8/layout/process4"/>
    <dgm:cxn modelId="{4AECD87B-7247-4C01-8EEA-0BBEB15A067D}" type="presParOf" srcId="{6DF36C7D-CB6F-4920-88B5-93E8A97D0E4E}" destId="{60517829-74B6-418A-A763-289B4E3E6CCE}"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E336E-4F24-4D46-A342-F508CB678807}">
      <dsp:nvSpPr>
        <dsp:cNvPr id="0" name=""/>
        <dsp:cNvSpPr/>
      </dsp:nvSpPr>
      <dsp:spPr>
        <a:xfrm>
          <a:off x="0" y="1818179"/>
          <a:ext cx="208117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FB0F78-8791-486A-9431-4C66B1F6F438}">
      <dsp:nvSpPr>
        <dsp:cNvPr id="0" name=""/>
        <dsp:cNvSpPr/>
      </dsp:nvSpPr>
      <dsp:spPr>
        <a:xfrm>
          <a:off x="0" y="1451304"/>
          <a:ext cx="208117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4B2CFA-674E-4843-957B-AA87DB78A2B8}">
      <dsp:nvSpPr>
        <dsp:cNvPr id="0" name=""/>
        <dsp:cNvSpPr/>
      </dsp:nvSpPr>
      <dsp:spPr>
        <a:xfrm>
          <a:off x="0" y="1084429"/>
          <a:ext cx="208117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B9D6CA-FE8C-4841-8C80-4E42B20C2FBB}">
      <dsp:nvSpPr>
        <dsp:cNvPr id="0" name=""/>
        <dsp:cNvSpPr/>
      </dsp:nvSpPr>
      <dsp:spPr>
        <a:xfrm>
          <a:off x="0" y="717554"/>
          <a:ext cx="208117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F81A67-A156-4519-9551-E4CD91FADB1D}">
      <dsp:nvSpPr>
        <dsp:cNvPr id="0" name=""/>
        <dsp:cNvSpPr/>
      </dsp:nvSpPr>
      <dsp:spPr>
        <a:xfrm>
          <a:off x="0" y="350680"/>
          <a:ext cx="208117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6C9205-5984-4143-A0B6-C432025D0C1C}">
      <dsp:nvSpPr>
        <dsp:cNvPr id="0" name=""/>
        <dsp:cNvSpPr/>
      </dsp:nvSpPr>
      <dsp:spPr>
        <a:xfrm>
          <a:off x="541104" y="1275"/>
          <a:ext cx="1540065" cy="349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marL="0" lvl="0" indent="0" algn="l" defTabSz="622300">
            <a:lnSpc>
              <a:spcPct val="90000"/>
            </a:lnSpc>
            <a:spcBef>
              <a:spcPct val="0"/>
            </a:spcBef>
            <a:spcAft>
              <a:spcPct val="35000"/>
            </a:spcAft>
            <a:buNone/>
          </a:pPr>
          <a:r>
            <a:rPr lang="en-AU" sz="1400" b="1" kern="1200" dirty="0">
              <a:solidFill>
                <a:schemeClr val="accent2">
                  <a:lumMod val="75000"/>
                </a:schemeClr>
              </a:solidFill>
            </a:rPr>
            <a:t>Port Hedland</a:t>
          </a:r>
        </a:p>
      </dsp:txBody>
      <dsp:txXfrm>
        <a:off x="541104" y="1275"/>
        <a:ext cx="1540065" cy="349404"/>
      </dsp:txXfrm>
    </dsp:sp>
    <dsp:sp modelId="{A37BC242-CAEC-4CE6-A5B3-2A9D0514E6E5}">
      <dsp:nvSpPr>
        <dsp:cNvPr id="0" name=""/>
        <dsp:cNvSpPr/>
      </dsp:nvSpPr>
      <dsp:spPr>
        <a:xfrm>
          <a:off x="0" y="1275"/>
          <a:ext cx="541104" cy="349404"/>
        </a:xfrm>
        <a:prstGeom prst="round2SameRect">
          <a:avLst>
            <a:gd name="adj1" fmla="val 16670"/>
            <a:gd name="adj2" fmla="val 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AU" sz="1400" b="1" kern="1200">
              <a:solidFill>
                <a:schemeClr val="accent2">
                  <a:lumMod val="75000"/>
                </a:schemeClr>
              </a:solidFill>
            </a:rPr>
            <a:t>1</a:t>
          </a:r>
          <a:endParaRPr lang="en-AU" sz="1400" b="1" kern="1200" dirty="0">
            <a:solidFill>
              <a:schemeClr val="accent2">
                <a:lumMod val="75000"/>
              </a:schemeClr>
            </a:solidFill>
          </a:endParaRPr>
        </a:p>
      </dsp:txBody>
      <dsp:txXfrm>
        <a:off x="17060" y="18335"/>
        <a:ext cx="506984" cy="332344"/>
      </dsp:txXfrm>
    </dsp:sp>
    <dsp:sp modelId="{24A3885E-EE28-4311-B8FE-DAECC1F29DF8}">
      <dsp:nvSpPr>
        <dsp:cNvPr id="0" name=""/>
        <dsp:cNvSpPr/>
      </dsp:nvSpPr>
      <dsp:spPr>
        <a:xfrm>
          <a:off x="541104" y="368150"/>
          <a:ext cx="1540065" cy="349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marL="0" lvl="0" indent="0" algn="l" defTabSz="622300">
            <a:lnSpc>
              <a:spcPct val="90000"/>
            </a:lnSpc>
            <a:spcBef>
              <a:spcPct val="0"/>
            </a:spcBef>
            <a:spcAft>
              <a:spcPct val="35000"/>
            </a:spcAft>
            <a:buNone/>
          </a:pPr>
          <a:r>
            <a:rPr lang="en-AU" sz="1400" b="1" kern="1200" dirty="0">
              <a:solidFill>
                <a:schemeClr val="accent2">
                  <a:lumMod val="75000"/>
                </a:schemeClr>
              </a:solidFill>
            </a:rPr>
            <a:t>Newcastle</a:t>
          </a:r>
        </a:p>
      </dsp:txBody>
      <dsp:txXfrm>
        <a:off x="541104" y="368150"/>
        <a:ext cx="1540065" cy="349404"/>
      </dsp:txXfrm>
    </dsp:sp>
    <dsp:sp modelId="{E2BB2213-1AC2-47C6-8A75-F3854084A862}">
      <dsp:nvSpPr>
        <dsp:cNvPr id="0" name=""/>
        <dsp:cNvSpPr/>
      </dsp:nvSpPr>
      <dsp:spPr>
        <a:xfrm>
          <a:off x="0" y="368150"/>
          <a:ext cx="541104" cy="349404"/>
        </a:xfrm>
        <a:prstGeom prst="round2SameRect">
          <a:avLst>
            <a:gd name="adj1" fmla="val 16670"/>
            <a:gd name="adj2" fmla="val 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AU" sz="1400" b="1" kern="1200">
              <a:solidFill>
                <a:schemeClr val="accent2">
                  <a:lumMod val="75000"/>
                </a:schemeClr>
              </a:solidFill>
            </a:rPr>
            <a:t>2</a:t>
          </a:r>
          <a:endParaRPr lang="en-AU" sz="1400" b="1" kern="1200" dirty="0">
            <a:solidFill>
              <a:schemeClr val="accent2">
                <a:lumMod val="75000"/>
              </a:schemeClr>
            </a:solidFill>
          </a:endParaRPr>
        </a:p>
      </dsp:txBody>
      <dsp:txXfrm>
        <a:off x="17060" y="385210"/>
        <a:ext cx="506984" cy="332344"/>
      </dsp:txXfrm>
    </dsp:sp>
    <dsp:sp modelId="{5DE69AF2-2C83-4EE3-9CA9-DC23D62E64F1}">
      <dsp:nvSpPr>
        <dsp:cNvPr id="0" name=""/>
        <dsp:cNvSpPr/>
      </dsp:nvSpPr>
      <dsp:spPr>
        <a:xfrm>
          <a:off x="541104" y="735025"/>
          <a:ext cx="1540065" cy="349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marL="0" lvl="0" indent="0" algn="l" defTabSz="622300">
            <a:lnSpc>
              <a:spcPct val="90000"/>
            </a:lnSpc>
            <a:spcBef>
              <a:spcPct val="0"/>
            </a:spcBef>
            <a:spcAft>
              <a:spcPct val="35000"/>
            </a:spcAft>
            <a:buNone/>
          </a:pPr>
          <a:r>
            <a:rPr lang="en-AU" sz="1400" b="1" kern="1200" dirty="0">
              <a:solidFill>
                <a:schemeClr val="accent2">
                  <a:lumMod val="75000"/>
                </a:schemeClr>
              </a:solidFill>
            </a:rPr>
            <a:t>Gladstone</a:t>
          </a:r>
        </a:p>
      </dsp:txBody>
      <dsp:txXfrm>
        <a:off x="541104" y="735025"/>
        <a:ext cx="1540065" cy="349404"/>
      </dsp:txXfrm>
    </dsp:sp>
    <dsp:sp modelId="{908DAE06-AB48-4E77-8649-0C2B2EEB5B3D}">
      <dsp:nvSpPr>
        <dsp:cNvPr id="0" name=""/>
        <dsp:cNvSpPr/>
      </dsp:nvSpPr>
      <dsp:spPr>
        <a:xfrm>
          <a:off x="0" y="735025"/>
          <a:ext cx="541104" cy="349404"/>
        </a:xfrm>
        <a:prstGeom prst="round2SameRect">
          <a:avLst>
            <a:gd name="adj1" fmla="val 16670"/>
            <a:gd name="adj2" fmla="val 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AU" sz="1400" b="1" kern="1200">
              <a:solidFill>
                <a:schemeClr val="accent2">
                  <a:lumMod val="75000"/>
                </a:schemeClr>
              </a:solidFill>
            </a:rPr>
            <a:t>3</a:t>
          </a:r>
          <a:endParaRPr lang="en-AU" sz="1400" b="1" kern="1200" dirty="0">
            <a:solidFill>
              <a:schemeClr val="accent2">
                <a:lumMod val="75000"/>
              </a:schemeClr>
            </a:solidFill>
          </a:endParaRPr>
        </a:p>
      </dsp:txBody>
      <dsp:txXfrm>
        <a:off x="17060" y="752085"/>
        <a:ext cx="506984" cy="332344"/>
      </dsp:txXfrm>
    </dsp:sp>
    <dsp:sp modelId="{1F11C078-E852-4D44-A14D-0B82801DD5C7}">
      <dsp:nvSpPr>
        <dsp:cNvPr id="0" name=""/>
        <dsp:cNvSpPr/>
      </dsp:nvSpPr>
      <dsp:spPr>
        <a:xfrm>
          <a:off x="541104" y="1101900"/>
          <a:ext cx="1540065" cy="349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marL="0" lvl="0" indent="0" algn="l" defTabSz="622300">
            <a:lnSpc>
              <a:spcPct val="90000"/>
            </a:lnSpc>
            <a:spcBef>
              <a:spcPct val="0"/>
            </a:spcBef>
            <a:spcAft>
              <a:spcPct val="35000"/>
            </a:spcAft>
            <a:buNone/>
          </a:pPr>
          <a:r>
            <a:rPr lang="en-AU" sz="1400" b="1" kern="1200" dirty="0">
              <a:solidFill>
                <a:schemeClr val="accent2">
                  <a:lumMod val="75000"/>
                </a:schemeClr>
              </a:solidFill>
            </a:rPr>
            <a:t>Hay Point</a:t>
          </a:r>
        </a:p>
      </dsp:txBody>
      <dsp:txXfrm>
        <a:off x="541104" y="1101900"/>
        <a:ext cx="1540065" cy="349404"/>
      </dsp:txXfrm>
    </dsp:sp>
    <dsp:sp modelId="{B1D2E272-4BA1-4697-A48A-95ED2D43E0D3}">
      <dsp:nvSpPr>
        <dsp:cNvPr id="0" name=""/>
        <dsp:cNvSpPr/>
      </dsp:nvSpPr>
      <dsp:spPr>
        <a:xfrm>
          <a:off x="0" y="1101900"/>
          <a:ext cx="541104" cy="349404"/>
        </a:xfrm>
        <a:prstGeom prst="round2SameRect">
          <a:avLst>
            <a:gd name="adj1" fmla="val 16670"/>
            <a:gd name="adj2" fmla="val 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AU" sz="1400" b="1" kern="1200">
              <a:solidFill>
                <a:schemeClr val="accent2">
                  <a:lumMod val="75000"/>
                </a:schemeClr>
              </a:solidFill>
            </a:rPr>
            <a:t>4</a:t>
          </a:r>
          <a:endParaRPr lang="en-AU" sz="1400" b="1" kern="1200" dirty="0">
            <a:solidFill>
              <a:schemeClr val="accent2">
                <a:lumMod val="75000"/>
              </a:schemeClr>
            </a:solidFill>
          </a:endParaRPr>
        </a:p>
      </dsp:txBody>
      <dsp:txXfrm>
        <a:off x="17060" y="1118960"/>
        <a:ext cx="506984" cy="332344"/>
      </dsp:txXfrm>
    </dsp:sp>
    <dsp:sp modelId="{97D381A8-B876-4CE8-9580-49078210E853}">
      <dsp:nvSpPr>
        <dsp:cNvPr id="0" name=""/>
        <dsp:cNvSpPr/>
      </dsp:nvSpPr>
      <dsp:spPr>
        <a:xfrm>
          <a:off x="541104" y="1468774"/>
          <a:ext cx="1540065" cy="349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marL="0" lvl="0" indent="0" algn="l" defTabSz="622300">
            <a:lnSpc>
              <a:spcPct val="90000"/>
            </a:lnSpc>
            <a:spcBef>
              <a:spcPct val="0"/>
            </a:spcBef>
            <a:spcAft>
              <a:spcPct val="35000"/>
            </a:spcAft>
            <a:buNone/>
          </a:pPr>
          <a:r>
            <a:rPr lang="en-US" sz="1400" b="1" kern="1200" dirty="0">
              <a:solidFill>
                <a:schemeClr val="accent2">
                  <a:lumMod val="75000"/>
                </a:schemeClr>
              </a:solidFill>
            </a:rPr>
            <a:t>Dampier</a:t>
          </a:r>
          <a:endParaRPr lang="en-AU" sz="1400" b="1" kern="1200" dirty="0">
            <a:solidFill>
              <a:schemeClr val="accent2">
                <a:lumMod val="75000"/>
              </a:schemeClr>
            </a:solidFill>
          </a:endParaRPr>
        </a:p>
      </dsp:txBody>
      <dsp:txXfrm>
        <a:off x="541104" y="1468774"/>
        <a:ext cx="1540065" cy="349404"/>
      </dsp:txXfrm>
    </dsp:sp>
    <dsp:sp modelId="{DC4B151F-7AAC-4FC0-B464-3673EB3F32D8}">
      <dsp:nvSpPr>
        <dsp:cNvPr id="0" name=""/>
        <dsp:cNvSpPr/>
      </dsp:nvSpPr>
      <dsp:spPr>
        <a:xfrm>
          <a:off x="0" y="1468774"/>
          <a:ext cx="541104" cy="349404"/>
        </a:xfrm>
        <a:prstGeom prst="round2SameRect">
          <a:avLst>
            <a:gd name="adj1" fmla="val 16670"/>
            <a:gd name="adj2" fmla="val 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AU" sz="1400" b="1" kern="1200">
              <a:solidFill>
                <a:schemeClr val="accent2">
                  <a:lumMod val="75000"/>
                </a:schemeClr>
              </a:solidFill>
            </a:rPr>
            <a:t>5</a:t>
          </a:r>
          <a:endParaRPr lang="en-AU" sz="1400" b="1" kern="1200" dirty="0">
            <a:solidFill>
              <a:schemeClr val="accent2">
                <a:lumMod val="75000"/>
              </a:schemeClr>
            </a:solidFill>
          </a:endParaRPr>
        </a:p>
      </dsp:txBody>
      <dsp:txXfrm>
        <a:off x="17060" y="1485834"/>
        <a:ext cx="506984" cy="3323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223CE-E8B7-4576-817F-0312D52DA105}">
      <dsp:nvSpPr>
        <dsp:cNvPr id="0" name=""/>
        <dsp:cNvSpPr/>
      </dsp:nvSpPr>
      <dsp:spPr>
        <a:xfrm>
          <a:off x="1621132" y="805142"/>
          <a:ext cx="887160" cy="307939"/>
        </a:xfrm>
        <a:custGeom>
          <a:avLst/>
          <a:gdLst/>
          <a:ahLst/>
          <a:cxnLst/>
          <a:rect l="0" t="0" r="0" b="0"/>
          <a:pathLst>
            <a:path>
              <a:moveTo>
                <a:pt x="0" y="0"/>
              </a:moveTo>
              <a:lnTo>
                <a:pt x="0" y="153969"/>
              </a:lnTo>
              <a:lnTo>
                <a:pt x="887160" y="153969"/>
              </a:lnTo>
              <a:lnTo>
                <a:pt x="887160" y="3079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3F74FE-CE33-4A6B-B047-49FB4065F768}">
      <dsp:nvSpPr>
        <dsp:cNvPr id="0" name=""/>
        <dsp:cNvSpPr/>
      </dsp:nvSpPr>
      <dsp:spPr>
        <a:xfrm>
          <a:off x="733971" y="805142"/>
          <a:ext cx="887160" cy="307939"/>
        </a:xfrm>
        <a:custGeom>
          <a:avLst/>
          <a:gdLst/>
          <a:ahLst/>
          <a:cxnLst/>
          <a:rect l="0" t="0" r="0" b="0"/>
          <a:pathLst>
            <a:path>
              <a:moveTo>
                <a:pt x="887160" y="0"/>
              </a:moveTo>
              <a:lnTo>
                <a:pt x="887160" y="153969"/>
              </a:lnTo>
              <a:lnTo>
                <a:pt x="0" y="153969"/>
              </a:lnTo>
              <a:lnTo>
                <a:pt x="0" y="3079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D360EF-7E9C-42F4-A7EA-F744B0009C5D}">
      <dsp:nvSpPr>
        <dsp:cNvPr id="0" name=""/>
        <dsp:cNvSpPr/>
      </dsp:nvSpPr>
      <dsp:spPr>
        <a:xfrm>
          <a:off x="1254536" y="71952"/>
          <a:ext cx="733190" cy="73319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509BFE-CFD9-4A17-A669-B7FF380BC0CA}">
      <dsp:nvSpPr>
        <dsp:cNvPr id="0" name=""/>
        <dsp:cNvSpPr/>
      </dsp:nvSpPr>
      <dsp:spPr>
        <a:xfrm>
          <a:off x="1254536" y="71952"/>
          <a:ext cx="733190" cy="73319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C826E2-C9D6-4DC1-A167-A45FB73D653F}">
      <dsp:nvSpPr>
        <dsp:cNvPr id="0" name=""/>
        <dsp:cNvSpPr/>
      </dsp:nvSpPr>
      <dsp:spPr>
        <a:xfrm>
          <a:off x="887941" y="203926"/>
          <a:ext cx="1466380" cy="46924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kern="1200" dirty="0">
              <a:solidFill>
                <a:schemeClr val="accent2">
                  <a:lumMod val="75000"/>
                </a:schemeClr>
              </a:solidFill>
            </a:rPr>
            <a:t>1,613.2 million tonnes</a:t>
          </a:r>
        </a:p>
      </dsp:txBody>
      <dsp:txXfrm>
        <a:off x="887941" y="203926"/>
        <a:ext cx="1466380" cy="469241"/>
      </dsp:txXfrm>
    </dsp:sp>
    <dsp:sp modelId="{1983AE15-CAF3-4EC0-876E-5F37B310D881}">
      <dsp:nvSpPr>
        <dsp:cNvPr id="0" name=""/>
        <dsp:cNvSpPr/>
      </dsp:nvSpPr>
      <dsp:spPr>
        <a:xfrm>
          <a:off x="367376" y="1113082"/>
          <a:ext cx="733190" cy="73319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B74548-F251-4F19-A442-476F040517D9}">
      <dsp:nvSpPr>
        <dsp:cNvPr id="0" name=""/>
        <dsp:cNvSpPr/>
      </dsp:nvSpPr>
      <dsp:spPr>
        <a:xfrm>
          <a:off x="367376" y="1113082"/>
          <a:ext cx="733190" cy="73319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FFB276-52D6-4273-A82D-8134B53851C8}">
      <dsp:nvSpPr>
        <dsp:cNvPr id="0" name=""/>
        <dsp:cNvSpPr/>
      </dsp:nvSpPr>
      <dsp:spPr>
        <a:xfrm>
          <a:off x="781" y="1245056"/>
          <a:ext cx="1466380" cy="46924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kern="1200" dirty="0">
              <a:solidFill>
                <a:schemeClr val="accent2">
                  <a:lumMod val="75000"/>
                </a:schemeClr>
              </a:solidFill>
            </a:rPr>
            <a:t>1,516.1 million tonnes in Exports</a:t>
          </a:r>
        </a:p>
      </dsp:txBody>
      <dsp:txXfrm>
        <a:off x="781" y="1245056"/>
        <a:ext cx="1466380" cy="469241"/>
      </dsp:txXfrm>
    </dsp:sp>
    <dsp:sp modelId="{54B40D16-CDD5-4B73-9679-C4F9D70C7A59}">
      <dsp:nvSpPr>
        <dsp:cNvPr id="0" name=""/>
        <dsp:cNvSpPr/>
      </dsp:nvSpPr>
      <dsp:spPr>
        <a:xfrm>
          <a:off x="2141697" y="1113082"/>
          <a:ext cx="733190" cy="73319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C9B9E6-4243-4E5A-9EFE-C6D0CED0DBE7}">
      <dsp:nvSpPr>
        <dsp:cNvPr id="0" name=""/>
        <dsp:cNvSpPr/>
      </dsp:nvSpPr>
      <dsp:spPr>
        <a:xfrm>
          <a:off x="2141697" y="1113082"/>
          <a:ext cx="733190" cy="73319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7CECB7-FC5C-4670-B654-967E1FEB339E}">
      <dsp:nvSpPr>
        <dsp:cNvPr id="0" name=""/>
        <dsp:cNvSpPr/>
      </dsp:nvSpPr>
      <dsp:spPr>
        <a:xfrm>
          <a:off x="1775101" y="1245056"/>
          <a:ext cx="1466380" cy="46924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kern="1200" dirty="0">
              <a:solidFill>
                <a:schemeClr val="accent2">
                  <a:lumMod val="75000"/>
                </a:schemeClr>
              </a:solidFill>
            </a:rPr>
            <a:t>97.1 million tonnes in Imports</a:t>
          </a:r>
        </a:p>
      </dsp:txBody>
      <dsp:txXfrm>
        <a:off x="1775101" y="1245056"/>
        <a:ext cx="1466380" cy="4692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2B0518-354F-44DD-9A91-7119885A46FA}">
      <dsp:nvSpPr>
        <dsp:cNvPr id="0" name=""/>
        <dsp:cNvSpPr/>
      </dsp:nvSpPr>
      <dsp:spPr>
        <a:xfrm>
          <a:off x="0" y="3683045"/>
          <a:ext cx="5486526" cy="1204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AU" sz="2300" kern="1200" dirty="0"/>
            <a:t>Domestic Navigation Emissions</a:t>
          </a:r>
        </a:p>
      </dsp:txBody>
      <dsp:txXfrm>
        <a:off x="0" y="3683045"/>
        <a:ext cx="5486526" cy="650340"/>
      </dsp:txXfrm>
    </dsp:sp>
    <dsp:sp modelId="{007A09C2-E8E4-4D47-9BEE-9E3A6C4F7AB2}">
      <dsp:nvSpPr>
        <dsp:cNvPr id="0" name=""/>
        <dsp:cNvSpPr/>
      </dsp:nvSpPr>
      <dsp:spPr>
        <a:xfrm>
          <a:off x="0" y="4240712"/>
          <a:ext cx="5486526" cy="662504"/>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chemeClr val="accent2">
                  <a:lumMod val="75000"/>
                </a:schemeClr>
              </a:solidFill>
            </a:rPr>
            <a:t>2 Mt CO</a:t>
          </a:r>
          <a:r>
            <a:rPr lang="en-AU" sz="2400" b="1" kern="1200" baseline="-25000" dirty="0">
              <a:solidFill>
                <a:schemeClr val="accent2">
                  <a:lumMod val="75000"/>
                </a:schemeClr>
              </a:solidFill>
            </a:rPr>
            <a:t>2</a:t>
          </a:r>
          <a:r>
            <a:rPr lang="en-AU" sz="2400" b="1" kern="1200" dirty="0">
              <a:solidFill>
                <a:schemeClr val="accent2">
                  <a:lumMod val="75000"/>
                </a:schemeClr>
              </a:solidFill>
            </a:rPr>
            <a:t>-e </a:t>
          </a:r>
          <a:r>
            <a:rPr lang="en-AU" sz="1800" b="1" kern="1200" dirty="0">
              <a:solidFill>
                <a:schemeClr val="tx1"/>
              </a:solidFill>
            </a:rPr>
            <a:t>(2.2% of transport emissions and 0.4% of total emissions)</a:t>
          </a:r>
        </a:p>
      </dsp:txBody>
      <dsp:txXfrm>
        <a:off x="0" y="4240712"/>
        <a:ext cx="5486526" cy="662504"/>
      </dsp:txXfrm>
    </dsp:sp>
    <dsp:sp modelId="{B4A45F16-F8A7-4577-B540-8A01D3182535}">
      <dsp:nvSpPr>
        <dsp:cNvPr id="0" name=""/>
        <dsp:cNvSpPr/>
      </dsp:nvSpPr>
      <dsp:spPr>
        <a:xfrm rot="10800000">
          <a:off x="0" y="1834513"/>
          <a:ext cx="5486526" cy="185226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AU" sz="2300" kern="1200" dirty="0"/>
            <a:t>Transport Sector Emissions</a:t>
          </a:r>
        </a:p>
      </dsp:txBody>
      <dsp:txXfrm rot="-10800000">
        <a:off x="0" y="1834513"/>
        <a:ext cx="5486526" cy="650145"/>
      </dsp:txXfrm>
    </dsp:sp>
    <dsp:sp modelId="{742CF4AD-254D-4ABC-B78B-438CEC01C294}">
      <dsp:nvSpPr>
        <dsp:cNvPr id="0" name=""/>
        <dsp:cNvSpPr/>
      </dsp:nvSpPr>
      <dsp:spPr>
        <a:xfrm>
          <a:off x="0" y="2484658"/>
          <a:ext cx="5486526" cy="553827"/>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chemeClr val="accent2">
                  <a:lumMod val="75000"/>
                </a:schemeClr>
              </a:solidFill>
            </a:rPr>
            <a:t>90.7 Mt CO</a:t>
          </a:r>
          <a:r>
            <a:rPr lang="en-AU" sz="2400" b="1" kern="1200" baseline="-25000" dirty="0">
              <a:solidFill>
                <a:schemeClr val="accent2">
                  <a:lumMod val="75000"/>
                </a:schemeClr>
              </a:solidFill>
            </a:rPr>
            <a:t>2</a:t>
          </a:r>
          <a:r>
            <a:rPr lang="en-AU" sz="2400" b="1" kern="1200" dirty="0">
              <a:solidFill>
                <a:schemeClr val="accent2">
                  <a:lumMod val="75000"/>
                </a:schemeClr>
              </a:solidFill>
            </a:rPr>
            <a:t>-e</a:t>
          </a:r>
          <a:r>
            <a:rPr lang="en-AU" sz="1800" b="1" kern="1200" dirty="0">
              <a:solidFill>
                <a:schemeClr val="accent2">
                  <a:lumMod val="75000"/>
                </a:schemeClr>
              </a:solidFill>
            </a:rPr>
            <a:t> </a:t>
          </a:r>
          <a:r>
            <a:rPr lang="en-AU" sz="1800" b="1" kern="1200" dirty="0">
              <a:solidFill>
                <a:schemeClr val="tx1"/>
              </a:solidFill>
            </a:rPr>
            <a:t>(18.6% of total emissions)</a:t>
          </a:r>
        </a:p>
      </dsp:txBody>
      <dsp:txXfrm>
        <a:off x="0" y="2484658"/>
        <a:ext cx="5486526" cy="553827"/>
      </dsp:txXfrm>
    </dsp:sp>
    <dsp:sp modelId="{8D0D9918-36EA-44B6-807C-8DC469CBCB35}">
      <dsp:nvSpPr>
        <dsp:cNvPr id="0" name=""/>
        <dsp:cNvSpPr/>
      </dsp:nvSpPr>
      <dsp:spPr>
        <a:xfrm rot="10800000">
          <a:off x="0" y="313"/>
          <a:ext cx="5486526" cy="185226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AU" sz="2300" kern="1200" dirty="0"/>
            <a:t>Australia’s Total GHG Emissions</a:t>
          </a:r>
        </a:p>
      </dsp:txBody>
      <dsp:txXfrm rot="-10800000">
        <a:off x="0" y="313"/>
        <a:ext cx="5486526" cy="650145"/>
      </dsp:txXfrm>
    </dsp:sp>
    <dsp:sp modelId="{60517829-74B6-418A-A763-289B4E3E6CCE}">
      <dsp:nvSpPr>
        <dsp:cNvPr id="0" name=""/>
        <dsp:cNvSpPr/>
      </dsp:nvSpPr>
      <dsp:spPr>
        <a:xfrm>
          <a:off x="0" y="650458"/>
          <a:ext cx="5486526" cy="553827"/>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chemeClr val="accent2">
                  <a:lumMod val="75000"/>
                </a:schemeClr>
              </a:solidFill>
            </a:rPr>
            <a:t>486.9 Mt CO</a:t>
          </a:r>
          <a:r>
            <a:rPr lang="en-AU" sz="2400" b="1" kern="1200" baseline="-25000" dirty="0">
              <a:solidFill>
                <a:schemeClr val="accent2">
                  <a:lumMod val="75000"/>
                </a:schemeClr>
              </a:solidFill>
            </a:rPr>
            <a:t>2</a:t>
          </a:r>
          <a:r>
            <a:rPr lang="en-AU" sz="2400" b="1" kern="1200" dirty="0">
              <a:solidFill>
                <a:schemeClr val="accent2">
                  <a:lumMod val="75000"/>
                </a:schemeClr>
              </a:solidFill>
            </a:rPr>
            <a:t>-e</a:t>
          </a:r>
        </a:p>
      </dsp:txBody>
      <dsp:txXfrm>
        <a:off x="0" y="650458"/>
        <a:ext cx="5486526" cy="553827"/>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3374E-9340-4C1F-8AE9-67AB3A583069}" type="datetimeFigureOut">
              <a:rPr lang="en-AU" smtClean="0"/>
              <a:t>27/09/2023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8B8D1D-6653-4416-B3B4-B811A4C4219A}" type="slidenum">
              <a:rPr lang="en-AU" smtClean="0"/>
              <a:t>‹#›</a:t>
            </a:fld>
            <a:endParaRPr lang="en-AU"/>
          </a:p>
        </p:txBody>
      </p:sp>
    </p:spTree>
    <p:extLst>
      <p:ext uri="{BB962C8B-B14F-4D97-AF65-F5344CB8AC3E}">
        <p14:creationId xmlns:p14="http://schemas.microsoft.com/office/powerpoint/2010/main" val="402064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883153"/>
            <a:ext cx="12192000" cy="2974847"/>
          </a:xfrm>
          <a:prstGeom prst="rect">
            <a:avLst/>
          </a:prstGeom>
        </p:spPr>
      </p:pic>
      <p:sp>
        <p:nvSpPr>
          <p:cNvPr id="2" name="Title 1"/>
          <p:cNvSpPr>
            <a:spLocks noGrp="1"/>
          </p:cNvSpPr>
          <p:nvPr>
            <p:ph type="ctrTitle"/>
          </p:nvPr>
        </p:nvSpPr>
        <p:spPr>
          <a:xfrm>
            <a:off x="1595437" y="1592263"/>
            <a:ext cx="5292725" cy="1635967"/>
          </a:xfrm>
        </p:spPr>
        <p:txBody>
          <a:bodyPr anchor="b" anchorCtr="0">
            <a:normAutofit/>
          </a:bodyPr>
          <a:lstStyle>
            <a:lvl1pPr algn="l">
              <a:defRPr sz="30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1595437" y="3429000"/>
            <a:ext cx="5292725" cy="880607"/>
          </a:xfrm>
        </p:spPr>
        <p:txBody>
          <a:bodyPr anchor="t" anchorCtr="0">
            <a:normAutofit/>
          </a:bodyPr>
          <a:lstStyle>
            <a:lvl1pPr marL="0" indent="0" algn="l">
              <a:buNone/>
              <a:defRPr sz="22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sp>
        <p:nvSpPr>
          <p:cNvPr id="9" name="Text Placeholder 8"/>
          <p:cNvSpPr>
            <a:spLocks noGrp="1"/>
          </p:cNvSpPr>
          <p:nvPr>
            <p:ph type="body" sz="quarter" idx="11" hasCustomPrompt="1"/>
          </p:nvPr>
        </p:nvSpPr>
        <p:spPr>
          <a:xfrm>
            <a:off x="1595438" y="4581525"/>
            <a:ext cx="5292725" cy="287338"/>
          </a:xfrm>
        </p:spPr>
        <p:txBody>
          <a:bodyPr>
            <a:normAutofit/>
          </a:bodyPr>
          <a:lstStyle>
            <a:lvl1pPr>
              <a:defRPr sz="1400" b="1">
                <a:solidFill>
                  <a:schemeClr val="bg1"/>
                </a:solidFill>
              </a:defRPr>
            </a:lvl1pPr>
          </a:lstStyle>
          <a:p>
            <a:pPr lvl="0"/>
            <a:r>
              <a:rPr lang="en-US" dirty="0"/>
              <a:t>Presented by Name Surname</a:t>
            </a:r>
            <a:endParaRPr lang="en-AU" dirty="0"/>
          </a:p>
        </p:txBody>
      </p:sp>
      <p:sp>
        <p:nvSpPr>
          <p:cNvPr id="4" name="Date Placeholder 3"/>
          <p:cNvSpPr>
            <a:spLocks noGrp="1"/>
          </p:cNvSpPr>
          <p:nvPr>
            <p:ph type="dt" sz="half" idx="10"/>
          </p:nvPr>
        </p:nvSpPr>
        <p:spPr>
          <a:xfrm>
            <a:off x="1595438" y="4868863"/>
            <a:ext cx="5292724" cy="236524"/>
          </a:xfrm>
        </p:spPr>
        <p:txBody>
          <a:bodyPr/>
          <a:lstStyle>
            <a:lvl1pPr algn="l">
              <a:defRPr sz="1400">
                <a:solidFill>
                  <a:schemeClr val="bg1"/>
                </a:solidFill>
              </a:defRPr>
            </a:lvl1pPr>
          </a:lstStyle>
          <a:p>
            <a:fld id="{CE2B9111-1152-4AD4-99E4-77F5F8DB07B2}" type="datetime4">
              <a:rPr lang="en-AU" smtClean="0"/>
              <a:t>27 September 2023</a:t>
            </a:fld>
            <a:endParaRPr lang="en-AU"/>
          </a:p>
        </p:txBody>
      </p:sp>
      <p:sp>
        <p:nvSpPr>
          <p:cNvPr id="8" name="Text Placeholder 4" descr="Australian Government&#10;Department of Infrastructure, Transport, Regional Development, Communication and the Arts">
            <a:extLst>
              <a:ext uri="{FF2B5EF4-FFF2-40B4-BE49-F238E27FC236}">
                <a16:creationId xmlns:a16="http://schemas.microsoft.com/office/drawing/2014/main" id="{041F5EAD-DC7D-BD3B-F390-BF30C9E3AD0C}"/>
              </a:ext>
            </a:extLst>
          </p:cNvPr>
          <p:cNvSpPr>
            <a:spLocks noGrp="1"/>
          </p:cNvSpPr>
          <p:nvPr>
            <p:ph type="body" sz="quarter" idx="12"/>
          </p:nvPr>
        </p:nvSpPr>
        <p:spPr>
          <a:xfrm>
            <a:off x="658811" y="657726"/>
            <a:ext cx="4474800" cy="819175"/>
          </a:xfrm>
          <a:blipFill>
            <a:blip r:embed="rId4"/>
            <a:stretch>
              <a:fillRect/>
            </a:stretch>
          </a:blipFill>
        </p:spPr>
        <p:txBody>
          <a:bodyPr>
            <a:normAutofit/>
          </a:bodyPr>
          <a:lstStyle>
            <a:lvl1pPr>
              <a:defRPr sz="900">
                <a:noFill/>
              </a:defRPr>
            </a:lvl1pPr>
          </a:lstStyle>
          <a:p>
            <a:pPr lvl="0"/>
            <a:r>
              <a:rPr lang="en-US"/>
              <a:t>Edit Master text styles</a:t>
            </a:r>
          </a:p>
        </p:txBody>
      </p:sp>
      <p:sp>
        <p:nvSpPr>
          <p:cNvPr id="12" name="Text Placeholder 5">
            <a:extLst>
              <a:ext uri="{FF2B5EF4-FFF2-40B4-BE49-F238E27FC236}">
                <a16:creationId xmlns:a16="http://schemas.microsoft.com/office/drawing/2014/main" id="{EF179600-BEC7-E2BF-D8AF-F73CC548AC00}"/>
              </a:ext>
              <a:ext uri="{C183D7F6-B498-43B3-948B-1728B52AA6E4}">
                <adec:decorative xmlns:adec="http://schemas.microsoft.com/office/drawing/2017/decorative" val="1"/>
              </a:ext>
            </a:extLst>
          </p:cNvPr>
          <p:cNvSpPr>
            <a:spLocks noGrp="1"/>
          </p:cNvSpPr>
          <p:nvPr>
            <p:ph type="body" sz="quarter" idx="13" hasCustomPrompt="1"/>
          </p:nvPr>
        </p:nvSpPr>
        <p:spPr>
          <a:xfrm>
            <a:off x="5504220" y="115362"/>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
        <p:nvSpPr>
          <p:cNvPr id="13" name="Text Placeholder 5">
            <a:extLst>
              <a:ext uri="{FF2B5EF4-FFF2-40B4-BE49-F238E27FC236}">
                <a16:creationId xmlns:a16="http://schemas.microsoft.com/office/drawing/2014/main" id="{8C231ADC-9726-37DF-208B-4047862BEB2F}"/>
              </a:ext>
              <a:ext uri="{C183D7F6-B498-43B3-948B-1728B52AA6E4}">
                <adec:decorative xmlns:adec="http://schemas.microsoft.com/office/drawing/2017/decorative" val="1"/>
              </a:ext>
            </a:extLst>
          </p:cNvPr>
          <p:cNvSpPr>
            <a:spLocks noGrp="1"/>
          </p:cNvSpPr>
          <p:nvPr>
            <p:ph type="body" sz="quarter" idx="14" hasCustomPrompt="1"/>
          </p:nvPr>
        </p:nvSpPr>
        <p:spPr>
          <a:xfrm>
            <a:off x="5504220" y="6630511"/>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Tree>
    <p:extLst>
      <p:ext uri="{BB962C8B-B14F-4D97-AF65-F5344CB8AC3E}">
        <p14:creationId xmlns:p14="http://schemas.microsoft.com/office/powerpoint/2010/main" val="591629273"/>
      </p:ext>
    </p:extLst>
  </p:cSld>
  <p:clrMapOvr>
    <a:masterClrMapping/>
  </p:clrMapOvr>
  <p:extLst mod="1">
    <p:ext uri="{DCECCB84-F9BA-43D5-87BE-67443E8EF086}">
      <p15:sldGuideLst xmlns:p15="http://schemas.microsoft.com/office/powerpoint/2012/main">
        <p15:guide id="3" pos="7265" userDrawn="1">
          <p15:clr>
            <a:srgbClr val="FBAE40"/>
          </p15:clr>
        </p15:guide>
        <p15:guide id="4" orient="horz" pos="2160" userDrawn="1">
          <p15:clr>
            <a:srgbClr val="FBAE40"/>
          </p15:clr>
        </p15:guide>
        <p15:guide id="5" orient="horz" pos="1979" userDrawn="1">
          <p15:clr>
            <a:srgbClr val="FBAE40"/>
          </p15:clr>
        </p15:guide>
        <p15:guide id="6" pos="4339" userDrawn="1">
          <p15:clr>
            <a:srgbClr val="FBAE40"/>
          </p15:clr>
        </p15:guide>
        <p15:guide id="7" pos="1005" userDrawn="1">
          <p15:clr>
            <a:srgbClr val="FBAE40"/>
          </p15:clr>
        </p15:guide>
        <p15:guide id="8" orient="horz" pos="2886" userDrawn="1">
          <p15:clr>
            <a:srgbClr val="FBAE40"/>
          </p15:clr>
        </p15:guide>
        <p15:guide id="9" orient="horz" pos="306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Graphic">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9888" y="0"/>
            <a:ext cx="3182112" cy="2456688"/>
          </a:xfrm>
          <a:prstGeom prst="rect">
            <a:avLst/>
          </a:prstGeom>
        </p:spPr>
      </p:pic>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58814" y="1592263"/>
            <a:ext cx="5149850" cy="4321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6383338" y="1592263"/>
            <a:ext cx="5149850" cy="4321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a:t>Australian Maritime Context and Emissions Reductions Actions </a:t>
            </a:r>
            <a:endParaRPr lang="en-AU" dirty="0"/>
          </a:p>
        </p:txBody>
      </p:sp>
      <p:sp>
        <p:nvSpPr>
          <p:cNvPr id="5" name="Date Placeholder 4">
            <a:extLst>
              <a:ext uri="{C183D7F6-B498-43B3-948B-1728B52AA6E4}">
                <adec:decorative xmlns:adec="http://schemas.microsoft.com/office/drawing/2017/decorative" val="1"/>
              </a:ext>
            </a:extLst>
          </p:cNvPr>
          <p:cNvSpPr>
            <a:spLocks noGrp="1"/>
          </p:cNvSpPr>
          <p:nvPr>
            <p:ph type="dt" sz="half" idx="10"/>
          </p:nvPr>
        </p:nvSpPr>
        <p:spPr/>
        <p:txBody>
          <a:bodyPr/>
          <a:lstStyle/>
          <a:p>
            <a:fld id="{C027925C-01FD-4D3A-AC82-4E6929F0BD45}" type="datetime4">
              <a:rPr lang="en-AU" smtClean="0"/>
              <a:t>27 September 2023</a:t>
            </a:fld>
            <a:endParaRPr lang="en-AU" dirty="0"/>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p:txBody>
          <a:bodyPr/>
          <a:lstStyle/>
          <a:p>
            <a:fld id="{C0C62918-07B2-4CAA-831C-DB090AA27E57}" type="slidenum">
              <a:rPr lang="en-AU" smtClean="0"/>
              <a:t>‹#›</a:t>
            </a:fld>
            <a:endParaRPr lang="en-AU" dirty="0"/>
          </a:p>
        </p:txBody>
      </p:sp>
      <p:sp>
        <p:nvSpPr>
          <p:cNvPr id="9" name="Text Placeholder 5">
            <a:extLst>
              <a:ext uri="{FF2B5EF4-FFF2-40B4-BE49-F238E27FC236}">
                <a16:creationId xmlns:a16="http://schemas.microsoft.com/office/drawing/2014/main" id="{E2AE68D3-3EAF-DAC4-AC10-AE6735486C75}"/>
              </a:ext>
              <a:ext uri="{C183D7F6-B498-43B3-948B-1728B52AA6E4}">
                <adec:decorative xmlns:adec="http://schemas.microsoft.com/office/drawing/2017/decorative" val="1"/>
              </a:ext>
            </a:extLst>
          </p:cNvPr>
          <p:cNvSpPr>
            <a:spLocks noGrp="1"/>
          </p:cNvSpPr>
          <p:nvPr>
            <p:ph type="body" sz="quarter" idx="13" hasCustomPrompt="1"/>
          </p:nvPr>
        </p:nvSpPr>
        <p:spPr>
          <a:xfrm>
            <a:off x="5504220" y="115362"/>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
        <p:nvSpPr>
          <p:cNvPr id="10" name="Text Placeholder 5">
            <a:extLst>
              <a:ext uri="{FF2B5EF4-FFF2-40B4-BE49-F238E27FC236}">
                <a16:creationId xmlns:a16="http://schemas.microsoft.com/office/drawing/2014/main" id="{D8BD9763-F6EF-2A58-E50B-1A9FFE06D2D4}"/>
              </a:ext>
              <a:ext uri="{C183D7F6-B498-43B3-948B-1728B52AA6E4}">
                <adec:decorative xmlns:adec="http://schemas.microsoft.com/office/drawing/2017/decorative" val="1"/>
              </a:ext>
            </a:extLst>
          </p:cNvPr>
          <p:cNvSpPr>
            <a:spLocks noGrp="1"/>
          </p:cNvSpPr>
          <p:nvPr>
            <p:ph type="body" sz="quarter" idx="14" hasCustomPrompt="1"/>
          </p:nvPr>
        </p:nvSpPr>
        <p:spPr>
          <a:xfrm>
            <a:off x="5504220" y="6630511"/>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Tree>
    <p:extLst>
      <p:ext uri="{BB962C8B-B14F-4D97-AF65-F5344CB8AC3E}">
        <p14:creationId xmlns:p14="http://schemas.microsoft.com/office/powerpoint/2010/main" val="1079683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Photo Right">
    <p:spTree>
      <p:nvGrpSpPr>
        <p:cNvPr id="1" name=""/>
        <p:cNvGrpSpPr/>
        <p:nvPr/>
      </p:nvGrpSpPr>
      <p:grpSpPr>
        <a:xfrm>
          <a:off x="0" y="0"/>
          <a:ext cx="0" cy="0"/>
          <a:chOff x="0" y="0"/>
          <a:chExt cx="0" cy="0"/>
        </a:xfrm>
      </p:grpSpPr>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9888" y="0"/>
            <a:ext cx="3182112" cy="2456688"/>
          </a:xfrm>
          <a:prstGeom prst="rect">
            <a:avLst/>
          </a:prstGeom>
        </p:spPr>
      </p:pic>
      <p:sp>
        <p:nvSpPr>
          <p:cNvPr id="2" name="Title 1"/>
          <p:cNvSpPr>
            <a:spLocks noGrp="1"/>
          </p:cNvSpPr>
          <p:nvPr>
            <p:ph type="title"/>
          </p:nvPr>
        </p:nvSpPr>
        <p:spPr>
          <a:xfrm>
            <a:off x="658813" y="657226"/>
            <a:ext cx="5149851" cy="806945"/>
          </a:xfrm>
        </p:spPr>
        <p:txBody>
          <a:bodyPr/>
          <a:lstStyle/>
          <a:p>
            <a:r>
              <a:rPr lang="en-US"/>
              <a:t>Click to edit Master title style</a:t>
            </a:r>
            <a:endParaRPr lang="en-AU"/>
          </a:p>
        </p:txBody>
      </p:sp>
      <p:sp>
        <p:nvSpPr>
          <p:cNvPr id="3" name="Content Placeholder 2"/>
          <p:cNvSpPr>
            <a:spLocks noGrp="1"/>
          </p:cNvSpPr>
          <p:nvPr>
            <p:ph sz="half" idx="1"/>
          </p:nvPr>
        </p:nvSpPr>
        <p:spPr>
          <a:xfrm>
            <a:off x="658814" y="1592263"/>
            <a:ext cx="5149850" cy="4321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Picture Placeholder 8" title="Insert description"/>
          <p:cNvSpPr>
            <a:spLocks noGrp="1"/>
          </p:cNvSpPr>
          <p:nvPr>
            <p:ph type="pic" sz="quarter" idx="13" hasCustomPrompt="1"/>
          </p:nvPr>
        </p:nvSpPr>
        <p:spPr>
          <a:xfrm>
            <a:off x="6383338" y="657225"/>
            <a:ext cx="5808662" cy="5256213"/>
          </a:xfrm>
          <a:solidFill>
            <a:schemeClr val="bg2"/>
          </a:solidFill>
        </p:spPr>
        <p:txBody>
          <a:bodyPr>
            <a:normAutofit/>
          </a:bodyPr>
          <a:lstStyle>
            <a:lvl1pPr>
              <a:defRPr sz="1200">
                <a:solidFill>
                  <a:schemeClr val="accent4"/>
                </a:solidFill>
              </a:defRPr>
            </a:lvl1pPr>
          </a:lstStyle>
          <a:p>
            <a:r>
              <a:rPr lang="en-US" dirty="0"/>
              <a:t>PHOTO</a:t>
            </a:r>
            <a:endParaRPr lang="en-AU" dirty="0"/>
          </a:p>
        </p:txBody>
      </p:sp>
      <p:sp>
        <p:nvSpPr>
          <p:cNvPr id="6" name="Footer Placeholder 5">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a:t>Australian Maritime Context and Emissions Reductions Actions </a:t>
            </a:r>
            <a:endParaRPr lang="en-AU" dirty="0"/>
          </a:p>
        </p:txBody>
      </p:sp>
      <p:sp>
        <p:nvSpPr>
          <p:cNvPr id="5" name="Date Placeholder 4">
            <a:extLst>
              <a:ext uri="{C183D7F6-B498-43B3-948B-1728B52AA6E4}">
                <adec:decorative xmlns:adec="http://schemas.microsoft.com/office/drawing/2017/decorative" val="1"/>
              </a:ext>
            </a:extLst>
          </p:cNvPr>
          <p:cNvSpPr>
            <a:spLocks noGrp="1"/>
          </p:cNvSpPr>
          <p:nvPr>
            <p:ph type="dt" sz="half" idx="10"/>
          </p:nvPr>
        </p:nvSpPr>
        <p:spPr/>
        <p:txBody>
          <a:bodyPr/>
          <a:lstStyle/>
          <a:p>
            <a:fld id="{21FE3EB1-D808-4E63-9391-E376E04028C8}" type="datetime4">
              <a:rPr lang="en-AU" smtClean="0"/>
              <a:t>27 September 2023</a:t>
            </a:fld>
            <a:endParaRPr lang="en-AU" dirty="0"/>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p:txBody>
          <a:bodyPr/>
          <a:lstStyle/>
          <a:p>
            <a:fld id="{C0C62918-07B2-4CAA-831C-DB090AA27E57}" type="slidenum">
              <a:rPr lang="en-AU" smtClean="0"/>
              <a:t>‹#›</a:t>
            </a:fld>
            <a:endParaRPr lang="en-AU" dirty="0"/>
          </a:p>
        </p:txBody>
      </p:sp>
      <p:sp>
        <p:nvSpPr>
          <p:cNvPr id="4" name="Text Placeholder 5">
            <a:extLst>
              <a:ext uri="{FF2B5EF4-FFF2-40B4-BE49-F238E27FC236}">
                <a16:creationId xmlns:a16="http://schemas.microsoft.com/office/drawing/2014/main" id="{E74D82B3-B078-CEB1-2863-4BA8F5DE1DEA}"/>
              </a:ext>
              <a:ext uri="{C183D7F6-B498-43B3-948B-1728B52AA6E4}">
                <adec:decorative xmlns:adec="http://schemas.microsoft.com/office/drawing/2017/decorative" val="1"/>
              </a:ext>
            </a:extLst>
          </p:cNvPr>
          <p:cNvSpPr>
            <a:spLocks noGrp="1"/>
          </p:cNvSpPr>
          <p:nvPr>
            <p:ph type="body" sz="quarter" idx="14" hasCustomPrompt="1"/>
          </p:nvPr>
        </p:nvSpPr>
        <p:spPr>
          <a:xfrm>
            <a:off x="5504220" y="115362"/>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
        <p:nvSpPr>
          <p:cNvPr id="8" name="Text Placeholder 5">
            <a:extLst>
              <a:ext uri="{FF2B5EF4-FFF2-40B4-BE49-F238E27FC236}">
                <a16:creationId xmlns:a16="http://schemas.microsoft.com/office/drawing/2014/main" id="{3E4008A6-0EBA-7A35-C163-863D4C0F5348}"/>
              </a:ext>
              <a:ext uri="{C183D7F6-B498-43B3-948B-1728B52AA6E4}">
                <adec:decorative xmlns:adec="http://schemas.microsoft.com/office/drawing/2017/decorative" val="1"/>
              </a:ext>
            </a:extLst>
          </p:cNvPr>
          <p:cNvSpPr>
            <a:spLocks noGrp="1"/>
          </p:cNvSpPr>
          <p:nvPr>
            <p:ph type="body" sz="quarter" idx="15" hasCustomPrompt="1"/>
          </p:nvPr>
        </p:nvSpPr>
        <p:spPr>
          <a:xfrm>
            <a:off x="5504220" y="6630511"/>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Tree>
    <p:extLst>
      <p:ext uri="{BB962C8B-B14F-4D97-AF65-F5344CB8AC3E}">
        <p14:creationId xmlns:p14="http://schemas.microsoft.com/office/powerpoint/2010/main" val="2136931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Photo Left">
    <p:spTree>
      <p:nvGrpSpPr>
        <p:cNvPr id="1" name=""/>
        <p:cNvGrpSpPr/>
        <p:nvPr/>
      </p:nvGrpSpPr>
      <p:grpSpPr>
        <a:xfrm>
          <a:off x="0" y="0"/>
          <a:ext cx="0" cy="0"/>
          <a:chOff x="0" y="0"/>
          <a:chExt cx="0" cy="0"/>
        </a:xfrm>
      </p:grpSpPr>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182112" cy="2456688"/>
          </a:xfrm>
          <a:prstGeom prst="rect">
            <a:avLst/>
          </a:prstGeom>
        </p:spPr>
      </p:pic>
      <p:sp>
        <p:nvSpPr>
          <p:cNvPr id="9" name="Picture Placeholder 8" title="Insert description"/>
          <p:cNvSpPr>
            <a:spLocks noGrp="1"/>
          </p:cNvSpPr>
          <p:nvPr>
            <p:ph type="pic" sz="quarter" idx="13" hasCustomPrompt="1"/>
          </p:nvPr>
        </p:nvSpPr>
        <p:spPr>
          <a:xfrm>
            <a:off x="0" y="657225"/>
            <a:ext cx="5808662" cy="5256213"/>
          </a:xfrm>
          <a:solidFill>
            <a:schemeClr val="bg2"/>
          </a:solidFill>
        </p:spPr>
        <p:txBody>
          <a:bodyPr>
            <a:normAutofit/>
          </a:bodyPr>
          <a:lstStyle>
            <a:lvl1pPr>
              <a:defRPr sz="1200">
                <a:solidFill>
                  <a:schemeClr val="accent4"/>
                </a:solidFill>
              </a:defRPr>
            </a:lvl1pPr>
          </a:lstStyle>
          <a:p>
            <a:r>
              <a:rPr lang="en-US" dirty="0"/>
              <a:t>PHOTO</a:t>
            </a:r>
            <a:endParaRPr lang="en-AU" dirty="0"/>
          </a:p>
        </p:txBody>
      </p:sp>
      <p:sp>
        <p:nvSpPr>
          <p:cNvPr id="2" name="Title 1"/>
          <p:cNvSpPr>
            <a:spLocks noGrp="1"/>
          </p:cNvSpPr>
          <p:nvPr>
            <p:ph type="title"/>
          </p:nvPr>
        </p:nvSpPr>
        <p:spPr>
          <a:xfrm>
            <a:off x="6383337" y="657226"/>
            <a:ext cx="5149851" cy="806945"/>
          </a:xfrm>
        </p:spPr>
        <p:txBody>
          <a:bodyPr/>
          <a:lstStyle/>
          <a:p>
            <a:r>
              <a:rPr lang="en-US"/>
              <a:t>Click to edit Master title style</a:t>
            </a:r>
            <a:endParaRPr lang="en-AU" dirty="0"/>
          </a:p>
        </p:txBody>
      </p:sp>
      <p:sp>
        <p:nvSpPr>
          <p:cNvPr id="3" name="Content Placeholder 2"/>
          <p:cNvSpPr>
            <a:spLocks noGrp="1"/>
          </p:cNvSpPr>
          <p:nvPr>
            <p:ph sz="half" idx="1"/>
          </p:nvPr>
        </p:nvSpPr>
        <p:spPr>
          <a:xfrm>
            <a:off x="6383338" y="1592263"/>
            <a:ext cx="5149850" cy="4321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Footer Placeholder 5">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a:t>Australian Maritime Context and Emissions Reductions Actions </a:t>
            </a:r>
            <a:endParaRPr lang="en-AU" dirty="0"/>
          </a:p>
        </p:txBody>
      </p:sp>
      <p:sp>
        <p:nvSpPr>
          <p:cNvPr id="5" name="Date Placeholder 4">
            <a:extLst>
              <a:ext uri="{C183D7F6-B498-43B3-948B-1728B52AA6E4}">
                <adec:decorative xmlns:adec="http://schemas.microsoft.com/office/drawing/2017/decorative" val="1"/>
              </a:ext>
            </a:extLst>
          </p:cNvPr>
          <p:cNvSpPr>
            <a:spLocks noGrp="1"/>
          </p:cNvSpPr>
          <p:nvPr>
            <p:ph type="dt" sz="half" idx="10"/>
          </p:nvPr>
        </p:nvSpPr>
        <p:spPr/>
        <p:txBody>
          <a:bodyPr/>
          <a:lstStyle/>
          <a:p>
            <a:fld id="{3982E4A8-3F09-44A6-87E4-B6BCA093FA9B}" type="datetime4">
              <a:rPr lang="en-AU" smtClean="0"/>
              <a:t>27 September 2023</a:t>
            </a:fld>
            <a:endParaRPr lang="en-AU" dirty="0"/>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p:txBody>
          <a:bodyPr/>
          <a:lstStyle/>
          <a:p>
            <a:fld id="{C0C62918-07B2-4CAA-831C-DB090AA27E57}" type="slidenum">
              <a:rPr lang="en-AU" smtClean="0"/>
              <a:t>‹#›</a:t>
            </a:fld>
            <a:endParaRPr lang="en-AU" dirty="0"/>
          </a:p>
        </p:txBody>
      </p:sp>
      <p:sp>
        <p:nvSpPr>
          <p:cNvPr id="4" name="Text Placeholder 5">
            <a:extLst>
              <a:ext uri="{FF2B5EF4-FFF2-40B4-BE49-F238E27FC236}">
                <a16:creationId xmlns:a16="http://schemas.microsoft.com/office/drawing/2014/main" id="{93C17AF6-AA31-0500-B017-69731ED4FC90}"/>
              </a:ext>
              <a:ext uri="{C183D7F6-B498-43B3-948B-1728B52AA6E4}">
                <adec:decorative xmlns:adec="http://schemas.microsoft.com/office/drawing/2017/decorative" val="1"/>
              </a:ext>
            </a:extLst>
          </p:cNvPr>
          <p:cNvSpPr>
            <a:spLocks noGrp="1"/>
          </p:cNvSpPr>
          <p:nvPr>
            <p:ph type="body" sz="quarter" idx="14" hasCustomPrompt="1"/>
          </p:nvPr>
        </p:nvSpPr>
        <p:spPr>
          <a:xfrm>
            <a:off x="5504220" y="115362"/>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
        <p:nvSpPr>
          <p:cNvPr id="8" name="Text Placeholder 5">
            <a:extLst>
              <a:ext uri="{FF2B5EF4-FFF2-40B4-BE49-F238E27FC236}">
                <a16:creationId xmlns:a16="http://schemas.microsoft.com/office/drawing/2014/main" id="{FAED024A-28DF-3272-28DD-3C183D632927}"/>
              </a:ext>
              <a:ext uri="{C183D7F6-B498-43B3-948B-1728B52AA6E4}">
                <adec:decorative xmlns:adec="http://schemas.microsoft.com/office/drawing/2017/decorative" val="1"/>
              </a:ext>
            </a:extLst>
          </p:cNvPr>
          <p:cNvSpPr>
            <a:spLocks noGrp="1"/>
          </p:cNvSpPr>
          <p:nvPr>
            <p:ph type="body" sz="quarter" idx="15" hasCustomPrompt="1"/>
          </p:nvPr>
        </p:nvSpPr>
        <p:spPr>
          <a:xfrm>
            <a:off x="5504220" y="6630511"/>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Tree>
    <p:extLst>
      <p:ext uri="{BB962C8B-B14F-4D97-AF65-F5344CB8AC3E}">
        <p14:creationId xmlns:p14="http://schemas.microsoft.com/office/powerpoint/2010/main" val="1971512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30768" y="0"/>
            <a:ext cx="3761231" cy="6858000"/>
          </a:xfrm>
          <a:prstGeom prst="rect">
            <a:avLst/>
          </a:prstGeom>
        </p:spPr>
      </p:pic>
      <p:sp>
        <p:nvSpPr>
          <p:cNvPr id="2" name="Title 1"/>
          <p:cNvSpPr>
            <a:spLocks noGrp="1"/>
          </p:cNvSpPr>
          <p:nvPr>
            <p:ph type="ctrTitle" hasCustomPrompt="1"/>
          </p:nvPr>
        </p:nvSpPr>
        <p:spPr>
          <a:xfrm>
            <a:off x="1595437" y="1592263"/>
            <a:ext cx="5292725" cy="1635967"/>
          </a:xfrm>
        </p:spPr>
        <p:txBody>
          <a:bodyPr anchor="b" anchorCtr="0">
            <a:normAutofit/>
          </a:bodyPr>
          <a:lstStyle>
            <a:lvl1pPr algn="l">
              <a:defRPr sz="3000">
                <a:solidFill>
                  <a:schemeClr val="bg1"/>
                </a:solidFill>
              </a:defRPr>
            </a:lvl1pPr>
          </a:lstStyle>
          <a:p>
            <a:r>
              <a:rPr lang="en-US" dirty="0"/>
              <a:t>Thank you</a:t>
            </a:r>
            <a:endParaRPr lang="en-AU" dirty="0"/>
          </a:p>
        </p:txBody>
      </p:sp>
      <p:sp>
        <p:nvSpPr>
          <p:cNvPr id="9" name="Text Placeholder 8"/>
          <p:cNvSpPr>
            <a:spLocks noGrp="1"/>
          </p:cNvSpPr>
          <p:nvPr>
            <p:ph type="body" sz="quarter" idx="11" hasCustomPrompt="1"/>
          </p:nvPr>
        </p:nvSpPr>
        <p:spPr>
          <a:xfrm>
            <a:off x="1595438" y="4581525"/>
            <a:ext cx="5292725" cy="287338"/>
          </a:xfrm>
        </p:spPr>
        <p:txBody>
          <a:bodyPr>
            <a:normAutofit/>
          </a:bodyPr>
          <a:lstStyle>
            <a:lvl1pPr>
              <a:defRPr sz="1400" b="1">
                <a:solidFill>
                  <a:schemeClr val="bg1"/>
                </a:solidFill>
              </a:defRPr>
            </a:lvl1pPr>
          </a:lstStyle>
          <a:p>
            <a:pPr lvl="0"/>
            <a:r>
              <a:rPr lang="en-US" dirty="0"/>
              <a:t>Presented by Name Surname</a:t>
            </a:r>
            <a:endParaRPr lang="en-AU" dirty="0"/>
          </a:p>
        </p:txBody>
      </p:sp>
      <p:sp>
        <p:nvSpPr>
          <p:cNvPr id="4" name="Date Placeholder 3"/>
          <p:cNvSpPr>
            <a:spLocks noGrp="1"/>
          </p:cNvSpPr>
          <p:nvPr>
            <p:ph type="dt" sz="half" idx="10"/>
          </p:nvPr>
        </p:nvSpPr>
        <p:spPr>
          <a:xfrm>
            <a:off x="1595438" y="4868863"/>
            <a:ext cx="5292724" cy="236524"/>
          </a:xfrm>
        </p:spPr>
        <p:txBody>
          <a:bodyPr/>
          <a:lstStyle>
            <a:lvl1pPr algn="l">
              <a:defRPr sz="1400">
                <a:solidFill>
                  <a:schemeClr val="bg1"/>
                </a:solidFill>
              </a:defRPr>
            </a:lvl1pPr>
          </a:lstStyle>
          <a:p>
            <a:fld id="{21B23E73-CDCD-40B9-8D66-798C2098B551}" type="datetime4">
              <a:rPr lang="en-AU" smtClean="0"/>
              <a:t>27 September 2023</a:t>
            </a:fld>
            <a:endParaRPr lang="en-AU"/>
          </a:p>
        </p:txBody>
      </p:sp>
      <p:sp>
        <p:nvSpPr>
          <p:cNvPr id="3" name="Text Placeholder 5">
            <a:extLst>
              <a:ext uri="{FF2B5EF4-FFF2-40B4-BE49-F238E27FC236}">
                <a16:creationId xmlns:a16="http://schemas.microsoft.com/office/drawing/2014/main" id="{544C1DFA-89EB-E366-140F-64C8579ECF95}"/>
              </a:ext>
              <a:ext uri="{C183D7F6-B498-43B3-948B-1728B52AA6E4}">
                <adec:decorative xmlns:adec="http://schemas.microsoft.com/office/drawing/2017/decorative" val="1"/>
              </a:ext>
            </a:extLst>
          </p:cNvPr>
          <p:cNvSpPr>
            <a:spLocks noGrp="1"/>
          </p:cNvSpPr>
          <p:nvPr>
            <p:ph type="body" sz="quarter" idx="13" hasCustomPrompt="1"/>
          </p:nvPr>
        </p:nvSpPr>
        <p:spPr>
          <a:xfrm>
            <a:off x="5504220" y="115362"/>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
        <p:nvSpPr>
          <p:cNvPr id="5" name="Text Placeholder 5">
            <a:extLst>
              <a:ext uri="{FF2B5EF4-FFF2-40B4-BE49-F238E27FC236}">
                <a16:creationId xmlns:a16="http://schemas.microsoft.com/office/drawing/2014/main" id="{2F5BD53F-5780-7347-3841-0144DE9043B5}"/>
              </a:ext>
              <a:ext uri="{C183D7F6-B498-43B3-948B-1728B52AA6E4}">
                <adec:decorative xmlns:adec="http://schemas.microsoft.com/office/drawing/2017/decorative" val="1"/>
              </a:ext>
            </a:extLst>
          </p:cNvPr>
          <p:cNvSpPr>
            <a:spLocks noGrp="1"/>
          </p:cNvSpPr>
          <p:nvPr>
            <p:ph type="body" sz="quarter" idx="14" hasCustomPrompt="1"/>
          </p:nvPr>
        </p:nvSpPr>
        <p:spPr>
          <a:xfrm>
            <a:off x="5504220" y="6630511"/>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
        <p:nvSpPr>
          <p:cNvPr id="6" name="Text Placeholder 4" descr="Australian Government&#10;Department of Infrastructure, Transport, Regional Development, Communication and the Arts">
            <a:extLst>
              <a:ext uri="{FF2B5EF4-FFF2-40B4-BE49-F238E27FC236}">
                <a16:creationId xmlns:a16="http://schemas.microsoft.com/office/drawing/2014/main" id="{8FA765F0-72A0-A27D-94B8-7085143893E1}"/>
              </a:ext>
            </a:extLst>
          </p:cNvPr>
          <p:cNvSpPr>
            <a:spLocks noGrp="1"/>
          </p:cNvSpPr>
          <p:nvPr>
            <p:ph type="body" sz="quarter" idx="12"/>
          </p:nvPr>
        </p:nvSpPr>
        <p:spPr>
          <a:xfrm>
            <a:off x="658811" y="657726"/>
            <a:ext cx="4474800" cy="819175"/>
          </a:xfrm>
          <a:blipFill>
            <a:blip r:embed="rId4"/>
            <a:stretch>
              <a:fillRect/>
            </a:stretch>
          </a:blipFill>
        </p:spPr>
        <p:txBody>
          <a:bodyPr>
            <a:normAutofit/>
          </a:bodyPr>
          <a:lstStyle>
            <a:lvl1pPr>
              <a:defRPr sz="900">
                <a:noFill/>
              </a:defRPr>
            </a:lvl1pPr>
          </a:lstStyle>
          <a:p>
            <a:pPr lvl="0"/>
            <a:r>
              <a:rPr lang="en-US"/>
              <a:t>Edit Master text styles</a:t>
            </a:r>
          </a:p>
        </p:txBody>
      </p:sp>
    </p:spTree>
    <p:extLst>
      <p:ext uri="{BB962C8B-B14F-4D97-AF65-F5344CB8AC3E}">
        <p14:creationId xmlns:p14="http://schemas.microsoft.com/office/powerpoint/2010/main" val="1540184286"/>
      </p:ext>
    </p:extLst>
  </p:cSld>
  <p:clrMapOvr>
    <a:masterClrMapping/>
  </p:clrMapOvr>
  <p:extLst mod="1">
    <p:ext uri="{DCECCB84-F9BA-43D5-87BE-67443E8EF086}">
      <p15:sldGuideLst xmlns:p15="http://schemas.microsoft.com/office/powerpoint/2012/main">
        <p15:guide id="3" pos="7265">
          <p15:clr>
            <a:srgbClr val="FBAE40"/>
          </p15:clr>
        </p15:guide>
        <p15:guide id="4" orient="horz" pos="2160">
          <p15:clr>
            <a:srgbClr val="FBAE40"/>
          </p15:clr>
        </p15:guide>
        <p15:guide id="5" orient="horz" pos="1979">
          <p15:clr>
            <a:srgbClr val="FBAE40"/>
          </p15:clr>
        </p15:guide>
        <p15:guide id="6" pos="4339">
          <p15:clr>
            <a:srgbClr val="FBAE40"/>
          </p15:clr>
        </p15:guide>
        <p15:guide id="7" pos="1005">
          <p15:clr>
            <a:srgbClr val="FBAE40"/>
          </p15:clr>
        </p15:guide>
        <p15:guide id="8" orient="horz" pos="2886">
          <p15:clr>
            <a:srgbClr val="FBAE40"/>
          </p15:clr>
        </p15:guide>
        <p15:guide id="9" orient="horz" pos="306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icture Placeholder 5">
            <a:extLst>
              <a:ext uri="{C183D7F6-B498-43B3-948B-1728B52AA6E4}">
                <adec:decorative xmlns:adec="http://schemas.microsoft.com/office/drawing/2017/decorative" val="1"/>
              </a:ext>
            </a:extLst>
          </p:cNvPr>
          <p:cNvSpPr>
            <a:spLocks noGrp="1"/>
          </p:cNvSpPr>
          <p:nvPr>
            <p:ph type="pic" sz="quarter" idx="12" hasCustomPrompt="1"/>
          </p:nvPr>
        </p:nvSpPr>
        <p:spPr>
          <a:xfrm>
            <a:off x="6383338" y="657225"/>
            <a:ext cx="5808662" cy="5256213"/>
          </a:xfrm>
          <a:solidFill>
            <a:schemeClr val="bg2"/>
          </a:solidFill>
        </p:spPr>
        <p:txBody>
          <a:bodyPr>
            <a:normAutofit/>
          </a:bodyPr>
          <a:lstStyle>
            <a:lvl1pPr>
              <a:defRPr sz="1200" baseline="0">
                <a:solidFill>
                  <a:schemeClr val="accent4"/>
                </a:solidFill>
              </a:defRPr>
            </a:lvl1pPr>
          </a:lstStyle>
          <a:p>
            <a:r>
              <a:rPr lang="en-US" sz="1200" dirty="0"/>
              <a:t>PHOTO</a:t>
            </a:r>
          </a:p>
        </p:txBody>
      </p:sp>
      <p:pic>
        <p:nvPicPr>
          <p:cNvPr id="11" name="Picture 10">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883153"/>
            <a:ext cx="12192000" cy="2974847"/>
          </a:xfrm>
          <a:prstGeom prst="rect">
            <a:avLst/>
          </a:prstGeom>
        </p:spPr>
      </p:pic>
      <p:sp>
        <p:nvSpPr>
          <p:cNvPr id="2" name="Title 1"/>
          <p:cNvSpPr>
            <a:spLocks noGrp="1"/>
          </p:cNvSpPr>
          <p:nvPr>
            <p:ph type="ctrTitle"/>
          </p:nvPr>
        </p:nvSpPr>
        <p:spPr>
          <a:xfrm>
            <a:off x="1595437" y="1592263"/>
            <a:ext cx="4500563" cy="1635967"/>
          </a:xfrm>
        </p:spPr>
        <p:txBody>
          <a:bodyPr anchor="b" anchorCtr="0">
            <a:normAutofit/>
          </a:bodyPr>
          <a:lstStyle>
            <a:lvl1pPr algn="l">
              <a:defRPr sz="30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1595437" y="3429000"/>
            <a:ext cx="4500563" cy="880607"/>
          </a:xfrm>
        </p:spPr>
        <p:txBody>
          <a:bodyPr anchor="t" anchorCtr="0">
            <a:normAutofit/>
          </a:bodyPr>
          <a:lstStyle>
            <a:lvl1pPr marL="0" indent="0" algn="l">
              <a:buNone/>
              <a:defRPr sz="22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sp>
        <p:nvSpPr>
          <p:cNvPr id="9" name="Text Placeholder 8"/>
          <p:cNvSpPr>
            <a:spLocks noGrp="1"/>
          </p:cNvSpPr>
          <p:nvPr>
            <p:ph type="body" sz="quarter" idx="11" hasCustomPrompt="1"/>
          </p:nvPr>
        </p:nvSpPr>
        <p:spPr>
          <a:xfrm>
            <a:off x="1595438" y="4581525"/>
            <a:ext cx="4500563" cy="287338"/>
          </a:xfrm>
        </p:spPr>
        <p:txBody>
          <a:bodyPr>
            <a:normAutofit/>
          </a:bodyPr>
          <a:lstStyle>
            <a:lvl1pPr>
              <a:defRPr sz="1400" b="1">
                <a:solidFill>
                  <a:schemeClr val="bg1"/>
                </a:solidFill>
              </a:defRPr>
            </a:lvl1pPr>
          </a:lstStyle>
          <a:p>
            <a:pPr lvl="0"/>
            <a:r>
              <a:rPr lang="en-US" dirty="0"/>
              <a:t>Presented by Name Surname</a:t>
            </a:r>
            <a:endParaRPr lang="en-AU" dirty="0"/>
          </a:p>
        </p:txBody>
      </p:sp>
      <p:sp>
        <p:nvSpPr>
          <p:cNvPr id="4" name="Date Placeholder 3"/>
          <p:cNvSpPr>
            <a:spLocks noGrp="1"/>
          </p:cNvSpPr>
          <p:nvPr>
            <p:ph type="dt" sz="half" idx="10"/>
          </p:nvPr>
        </p:nvSpPr>
        <p:spPr>
          <a:xfrm>
            <a:off x="1595438" y="4868863"/>
            <a:ext cx="4500562" cy="236524"/>
          </a:xfrm>
        </p:spPr>
        <p:txBody>
          <a:bodyPr/>
          <a:lstStyle>
            <a:lvl1pPr algn="l">
              <a:defRPr sz="1400">
                <a:solidFill>
                  <a:schemeClr val="bg1"/>
                </a:solidFill>
              </a:defRPr>
            </a:lvl1pPr>
          </a:lstStyle>
          <a:p>
            <a:fld id="{09C97BA9-547D-4B92-99A4-2030725C8D1B}" type="datetime4">
              <a:rPr lang="en-AU" smtClean="0"/>
              <a:t>27 September 2023</a:t>
            </a:fld>
            <a:endParaRPr lang="en-AU" dirty="0"/>
          </a:p>
        </p:txBody>
      </p:sp>
      <p:sp>
        <p:nvSpPr>
          <p:cNvPr id="12" name="Text Placeholder 5">
            <a:extLst>
              <a:ext uri="{FF2B5EF4-FFF2-40B4-BE49-F238E27FC236}">
                <a16:creationId xmlns:a16="http://schemas.microsoft.com/office/drawing/2014/main" id="{64D288D7-02A3-2321-98BA-34F0A52E422C}"/>
              </a:ext>
              <a:ext uri="{C183D7F6-B498-43B3-948B-1728B52AA6E4}">
                <adec:decorative xmlns:adec="http://schemas.microsoft.com/office/drawing/2017/decorative" val="1"/>
              </a:ext>
            </a:extLst>
          </p:cNvPr>
          <p:cNvSpPr>
            <a:spLocks noGrp="1"/>
          </p:cNvSpPr>
          <p:nvPr>
            <p:ph type="body" sz="quarter" idx="14" hasCustomPrompt="1"/>
          </p:nvPr>
        </p:nvSpPr>
        <p:spPr>
          <a:xfrm>
            <a:off x="5504220" y="115362"/>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
        <p:nvSpPr>
          <p:cNvPr id="13" name="Text Placeholder 5">
            <a:extLst>
              <a:ext uri="{FF2B5EF4-FFF2-40B4-BE49-F238E27FC236}">
                <a16:creationId xmlns:a16="http://schemas.microsoft.com/office/drawing/2014/main" id="{B0133437-19DC-47B9-9623-3C33921E0FD3}"/>
              </a:ext>
              <a:ext uri="{C183D7F6-B498-43B3-948B-1728B52AA6E4}">
                <adec:decorative xmlns:adec="http://schemas.microsoft.com/office/drawing/2017/decorative" val="1"/>
              </a:ext>
            </a:extLst>
          </p:cNvPr>
          <p:cNvSpPr>
            <a:spLocks noGrp="1"/>
          </p:cNvSpPr>
          <p:nvPr>
            <p:ph type="body" sz="quarter" idx="15" hasCustomPrompt="1"/>
          </p:nvPr>
        </p:nvSpPr>
        <p:spPr>
          <a:xfrm>
            <a:off x="5504220" y="6630511"/>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
        <p:nvSpPr>
          <p:cNvPr id="14" name="Text Placeholder 4" descr="Australian Government&#10;Department of Infrastructure, Transport, Regional Development, Communication and the Arts">
            <a:extLst>
              <a:ext uri="{FF2B5EF4-FFF2-40B4-BE49-F238E27FC236}">
                <a16:creationId xmlns:a16="http://schemas.microsoft.com/office/drawing/2014/main" id="{098049FF-642D-765C-C08C-537BA9B3F908}"/>
              </a:ext>
            </a:extLst>
          </p:cNvPr>
          <p:cNvSpPr>
            <a:spLocks noGrp="1"/>
          </p:cNvSpPr>
          <p:nvPr>
            <p:ph type="body" sz="quarter" idx="16"/>
          </p:nvPr>
        </p:nvSpPr>
        <p:spPr>
          <a:xfrm>
            <a:off x="658811" y="657726"/>
            <a:ext cx="4474800" cy="819175"/>
          </a:xfrm>
          <a:blipFill>
            <a:blip r:embed="rId4"/>
            <a:stretch>
              <a:fillRect/>
            </a:stretch>
          </a:blipFill>
        </p:spPr>
        <p:txBody>
          <a:bodyPr>
            <a:normAutofit/>
          </a:bodyPr>
          <a:lstStyle>
            <a:lvl1pPr>
              <a:defRPr sz="900">
                <a:noFill/>
              </a:defRPr>
            </a:lvl1pPr>
          </a:lstStyle>
          <a:p>
            <a:pPr lvl="0"/>
            <a:r>
              <a:rPr lang="en-US"/>
              <a:t>Edit Master text styles</a:t>
            </a:r>
          </a:p>
        </p:txBody>
      </p:sp>
    </p:spTree>
    <p:extLst>
      <p:ext uri="{BB962C8B-B14F-4D97-AF65-F5344CB8AC3E}">
        <p14:creationId xmlns:p14="http://schemas.microsoft.com/office/powerpoint/2010/main" val="3272108906"/>
      </p:ext>
    </p:extLst>
  </p:cSld>
  <p:clrMapOvr>
    <a:masterClrMapping/>
  </p:clrMapOvr>
  <p:extLst mod="1">
    <p:ext uri="{DCECCB84-F9BA-43D5-87BE-67443E8EF086}">
      <p15:sldGuideLst xmlns:p15="http://schemas.microsoft.com/office/powerpoint/2012/main">
        <p15:guide id="3" pos="7265">
          <p15:clr>
            <a:srgbClr val="FBAE40"/>
          </p15:clr>
        </p15:guide>
        <p15:guide id="4" orient="horz" pos="2160">
          <p15:clr>
            <a:srgbClr val="FBAE40"/>
          </p15:clr>
        </p15:guide>
        <p15:guide id="5" orient="horz" pos="1979">
          <p15:clr>
            <a:srgbClr val="FBAE40"/>
          </p15:clr>
        </p15:guide>
        <p15:guide id="6" pos="3840" userDrawn="1">
          <p15:clr>
            <a:srgbClr val="FBAE40"/>
          </p15:clr>
        </p15:guide>
        <p15:guide id="7" pos="1005">
          <p15:clr>
            <a:srgbClr val="FBAE40"/>
          </p15:clr>
        </p15:guide>
        <p15:guide id="8" orient="horz" pos="2886">
          <p15:clr>
            <a:srgbClr val="FBAE40"/>
          </p15:clr>
        </p15:guide>
        <p15:guide id="9" orient="horz" pos="30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background" title="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30768" y="0"/>
            <a:ext cx="3761231" cy="6858000"/>
          </a:xfrm>
          <a:prstGeom prst="rect">
            <a:avLst/>
          </a:prstGeom>
        </p:spPr>
      </p:pic>
      <p:sp>
        <p:nvSpPr>
          <p:cNvPr id="2" name="Title 1"/>
          <p:cNvSpPr>
            <a:spLocks noGrp="1"/>
          </p:cNvSpPr>
          <p:nvPr>
            <p:ph type="title"/>
          </p:nvPr>
        </p:nvSpPr>
        <p:spPr>
          <a:xfrm>
            <a:off x="658813" y="1592263"/>
            <a:ext cx="5724525" cy="1643917"/>
          </a:xfrm>
        </p:spPr>
        <p:txBody>
          <a:bodyPr anchor="b">
            <a:normAutofit/>
          </a:bodyPr>
          <a:lstStyle>
            <a:lvl1pPr>
              <a:defRPr sz="3000">
                <a:solidFill>
                  <a:schemeClr val="bg1"/>
                </a:solidFill>
              </a:defRPr>
            </a:lvl1pPr>
          </a:lstStyle>
          <a:p>
            <a:r>
              <a:rPr lang="en-US"/>
              <a:t>Click to edit Master title style</a:t>
            </a:r>
            <a:endParaRPr lang="en-AU" dirty="0"/>
          </a:p>
        </p:txBody>
      </p:sp>
      <p:sp>
        <p:nvSpPr>
          <p:cNvPr id="3" name="Text Placeholder 2"/>
          <p:cNvSpPr>
            <a:spLocks noGrp="1"/>
          </p:cNvSpPr>
          <p:nvPr>
            <p:ph type="body" idx="1"/>
          </p:nvPr>
        </p:nvSpPr>
        <p:spPr>
          <a:xfrm>
            <a:off x="658813" y="3429000"/>
            <a:ext cx="5724525" cy="1818861"/>
          </a:xfrm>
        </p:spPr>
        <p:txBody>
          <a:bodyPr>
            <a:normAutofit/>
          </a:bodyPr>
          <a:lstStyle>
            <a:lvl1pPr marL="0" indent="0">
              <a:buNone/>
              <a:defRPr sz="22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en-GB"/>
              <a:t>Australian Maritime Context and Emissions Reductions Actions </a:t>
            </a:r>
            <a:endParaRPr lang="en-AU"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3C7612D9-4F7F-4E06-B9DF-1E4D8C187B36}" type="datetime4">
              <a:rPr lang="en-AU" smtClean="0"/>
              <a:t>27 September 2023</a:t>
            </a:fld>
            <a:endParaRPr lang="en-AU"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C0C62918-07B2-4CAA-831C-DB090AA27E57}" type="slidenum">
              <a:rPr lang="en-AU" smtClean="0"/>
              <a:pPr/>
              <a:t>‹#›</a:t>
            </a:fld>
            <a:endParaRPr lang="en-AU" dirty="0"/>
          </a:p>
        </p:txBody>
      </p:sp>
      <p:sp>
        <p:nvSpPr>
          <p:cNvPr id="11" name="Text Placeholder 5">
            <a:extLst>
              <a:ext uri="{FF2B5EF4-FFF2-40B4-BE49-F238E27FC236}">
                <a16:creationId xmlns:a16="http://schemas.microsoft.com/office/drawing/2014/main" id="{D4CB4BD8-3B80-F47B-D59A-A38030D71BF3}"/>
              </a:ext>
              <a:ext uri="{C183D7F6-B498-43B3-948B-1728B52AA6E4}">
                <adec:decorative xmlns:adec="http://schemas.microsoft.com/office/drawing/2017/decorative" val="1"/>
              </a:ext>
            </a:extLst>
          </p:cNvPr>
          <p:cNvSpPr>
            <a:spLocks noGrp="1"/>
          </p:cNvSpPr>
          <p:nvPr>
            <p:ph type="body" sz="quarter" idx="13" hasCustomPrompt="1"/>
          </p:nvPr>
        </p:nvSpPr>
        <p:spPr>
          <a:xfrm>
            <a:off x="5504220" y="115362"/>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
        <p:nvSpPr>
          <p:cNvPr id="12" name="Text Placeholder 5">
            <a:extLst>
              <a:ext uri="{FF2B5EF4-FFF2-40B4-BE49-F238E27FC236}">
                <a16:creationId xmlns:a16="http://schemas.microsoft.com/office/drawing/2014/main" id="{883C8C51-0FF5-F453-AFEC-AEC547733495}"/>
              </a:ext>
              <a:ext uri="{C183D7F6-B498-43B3-948B-1728B52AA6E4}">
                <adec:decorative xmlns:adec="http://schemas.microsoft.com/office/drawing/2017/decorative" val="1"/>
              </a:ext>
            </a:extLst>
          </p:cNvPr>
          <p:cNvSpPr>
            <a:spLocks noGrp="1"/>
          </p:cNvSpPr>
          <p:nvPr>
            <p:ph type="body" sz="quarter" idx="14" hasCustomPrompt="1"/>
          </p:nvPr>
        </p:nvSpPr>
        <p:spPr>
          <a:xfrm>
            <a:off x="5504220" y="6630511"/>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Tree>
    <p:extLst>
      <p:ext uri="{BB962C8B-B14F-4D97-AF65-F5344CB8AC3E}">
        <p14:creationId xmlns:p14="http://schemas.microsoft.com/office/powerpoint/2010/main" val="210843070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orient="horz" pos="197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ghlight Quote">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58813" y="1592263"/>
            <a:ext cx="5724525" cy="1643917"/>
          </a:xfrm>
        </p:spPr>
        <p:txBody>
          <a:bodyPr anchor="b">
            <a:normAutofit/>
          </a:bodyPr>
          <a:lstStyle>
            <a:lvl1pPr>
              <a:defRPr sz="3000">
                <a:solidFill>
                  <a:schemeClr val="bg1"/>
                </a:solidFill>
              </a:defRPr>
            </a:lvl1pPr>
          </a:lstStyle>
          <a:p>
            <a:r>
              <a:rPr lang="en-US"/>
              <a:t>Click to edit Master title style</a:t>
            </a:r>
            <a:endParaRPr lang="en-AU" dirty="0"/>
          </a:p>
        </p:txBody>
      </p:sp>
      <p:sp>
        <p:nvSpPr>
          <p:cNvPr id="3" name="Text Placeholder 2"/>
          <p:cNvSpPr>
            <a:spLocks noGrp="1"/>
          </p:cNvSpPr>
          <p:nvPr>
            <p:ph type="body" idx="1"/>
          </p:nvPr>
        </p:nvSpPr>
        <p:spPr>
          <a:xfrm>
            <a:off x="658813" y="3429000"/>
            <a:ext cx="5724525" cy="1818861"/>
          </a:xfrm>
        </p:spPr>
        <p:txBody>
          <a:bodyPr>
            <a:normAutofit/>
          </a:bodyPr>
          <a:lstStyle>
            <a:lvl1pPr marL="0" indent="0">
              <a:buNone/>
              <a:defRPr sz="2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en-GB"/>
              <a:t>Australian Maritime Context and Emissions Reductions Actions </a:t>
            </a:r>
            <a:endParaRPr lang="en-AU"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7F32F787-DCAF-438D-BA9E-6A8EB8D33964}" type="datetime4">
              <a:rPr lang="en-AU" smtClean="0"/>
              <a:t>27 September 2023</a:t>
            </a:fld>
            <a:endParaRPr lang="en-AU"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C0C62918-07B2-4CAA-831C-DB090AA27E57}" type="slidenum">
              <a:rPr lang="en-AU" smtClean="0"/>
              <a:pPr/>
              <a:t>‹#›</a:t>
            </a:fld>
            <a:endParaRPr lang="en-AU" dirty="0"/>
          </a:p>
        </p:txBody>
      </p:sp>
      <p:sp>
        <p:nvSpPr>
          <p:cNvPr id="10" name="Text Placeholder 5">
            <a:extLst>
              <a:ext uri="{FF2B5EF4-FFF2-40B4-BE49-F238E27FC236}">
                <a16:creationId xmlns:a16="http://schemas.microsoft.com/office/drawing/2014/main" id="{0F52F294-153A-46E6-9B71-4C9CF0BF81EC}"/>
              </a:ext>
              <a:ext uri="{C183D7F6-B498-43B3-948B-1728B52AA6E4}">
                <adec:decorative xmlns:adec="http://schemas.microsoft.com/office/drawing/2017/decorative" val="1"/>
              </a:ext>
            </a:extLst>
          </p:cNvPr>
          <p:cNvSpPr>
            <a:spLocks noGrp="1"/>
          </p:cNvSpPr>
          <p:nvPr>
            <p:ph type="body" sz="quarter" idx="13" hasCustomPrompt="1"/>
          </p:nvPr>
        </p:nvSpPr>
        <p:spPr>
          <a:xfrm>
            <a:off x="5504220" y="115362"/>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
        <p:nvSpPr>
          <p:cNvPr id="11" name="Text Placeholder 5">
            <a:extLst>
              <a:ext uri="{FF2B5EF4-FFF2-40B4-BE49-F238E27FC236}">
                <a16:creationId xmlns:a16="http://schemas.microsoft.com/office/drawing/2014/main" id="{D880FDBE-90EC-A106-702E-C9BC02D1F31D}"/>
              </a:ext>
              <a:ext uri="{C183D7F6-B498-43B3-948B-1728B52AA6E4}">
                <adec:decorative xmlns:adec="http://schemas.microsoft.com/office/drawing/2017/decorative" val="1"/>
              </a:ext>
            </a:extLst>
          </p:cNvPr>
          <p:cNvSpPr>
            <a:spLocks noGrp="1"/>
          </p:cNvSpPr>
          <p:nvPr>
            <p:ph type="body" sz="quarter" idx="14" hasCustomPrompt="1"/>
          </p:nvPr>
        </p:nvSpPr>
        <p:spPr>
          <a:xfrm>
            <a:off x="5504220" y="6630511"/>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Tree>
    <p:extLst>
      <p:ext uri="{BB962C8B-B14F-4D97-AF65-F5344CB8AC3E}">
        <p14:creationId xmlns:p14="http://schemas.microsoft.com/office/powerpoint/2010/main" val="2554400244"/>
      </p:ext>
    </p:extLst>
  </p:cSld>
  <p:clrMapOvr>
    <a:masterClrMapping/>
  </p:clrMapOvr>
  <p:extLst mod="1">
    <p:ext uri="{DCECCB84-F9BA-43D5-87BE-67443E8EF086}">
      <p15:sldGuideLst xmlns:p15="http://schemas.microsoft.com/office/powerpoint/2012/main">
        <p15:guide id="1" orient="horz" pos="2160">
          <p15:clr>
            <a:srgbClr val="FBAE40"/>
          </p15:clr>
        </p15:guide>
        <p15:guide id="2" orient="horz" pos="197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ghlight Quote Graphic">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30768" y="0"/>
            <a:ext cx="3761231" cy="6858000"/>
          </a:xfrm>
          <a:prstGeom prst="rect">
            <a:avLst/>
          </a:prstGeom>
        </p:spPr>
      </p:pic>
      <p:sp>
        <p:nvSpPr>
          <p:cNvPr id="2" name="Title 1"/>
          <p:cNvSpPr>
            <a:spLocks noGrp="1"/>
          </p:cNvSpPr>
          <p:nvPr>
            <p:ph type="title"/>
          </p:nvPr>
        </p:nvSpPr>
        <p:spPr>
          <a:xfrm>
            <a:off x="658813" y="1592263"/>
            <a:ext cx="5724525" cy="1643917"/>
          </a:xfrm>
        </p:spPr>
        <p:txBody>
          <a:bodyPr anchor="b">
            <a:normAutofit/>
          </a:bodyPr>
          <a:lstStyle>
            <a:lvl1pPr>
              <a:defRPr sz="3000">
                <a:solidFill>
                  <a:schemeClr val="bg1"/>
                </a:solidFill>
              </a:defRPr>
            </a:lvl1pPr>
          </a:lstStyle>
          <a:p>
            <a:r>
              <a:rPr lang="en-US"/>
              <a:t>Click to edit Master title style</a:t>
            </a:r>
            <a:endParaRPr lang="en-AU" dirty="0"/>
          </a:p>
        </p:txBody>
      </p:sp>
      <p:sp>
        <p:nvSpPr>
          <p:cNvPr id="3" name="Text Placeholder 2"/>
          <p:cNvSpPr>
            <a:spLocks noGrp="1"/>
          </p:cNvSpPr>
          <p:nvPr>
            <p:ph type="body" idx="1"/>
          </p:nvPr>
        </p:nvSpPr>
        <p:spPr>
          <a:xfrm>
            <a:off x="658813" y="3429000"/>
            <a:ext cx="5724525" cy="1818861"/>
          </a:xfrm>
        </p:spPr>
        <p:txBody>
          <a:bodyPr>
            <a:normAutofit/>
          </a:bodyPr>
          <a:lstStyle>
            <a:lvl1pPr marL="0" indent="0">
              <a:buNone/>
              <a:defRPr sz="2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en-GB"/>
              <a:t>Australian Maritime Context and Emissions Reductions Actions </a:t>
            </a:r>
            <a:endParaRPr lang="en-AU"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0BE6DB4E-7ED7-4BFE-A9CF-E5C4C665BFFB}" type="datetime4">
              <a:rPr lang="en-AU" smtClean="0"/>
              <a:t>27 September 2023</a:t>
            </a:fld>
            <a:endParaRPr lang="en-AU"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C0C62918-07B2-4CAA-831C-DB090AA27E57}" type="slidenum">
              <a:rPr lang="en-AU" smtClean="0"/>
              <a:pPr/>
              <a:t>‹#›</a:t>
            </a:fld>
            <a:endParaRPr lang="en-AU" dirty="0"/>
          </a:p>
        </p:txBody>
      </p:sp>
      <p:sp>
        <p:nvSpPr>
          <p:cNvPr id="11" name="Text Placeholder 5">
            <a:extLst>
              <a:ext uri="{FF2B5EF4-FFF2-40B4-BE49-F238E27FC236}">
                <a16:creationId xmlns:a16="http://schemas.microsoft.com/office/drawing/2014/main" id="{FD40404B-2BED-9CCF-60E3-F5ED0C3564FF}"/>
              </a:ext>
              <a:ext uri="{C183D7F6-B498-43B3-948B-1728B52AA6E4}">
                <adec:decorative xmlns:adec="http://schemas.microsoft.com/office/drawing/2017/decorative" val="1"/>
              </a:ext>
            </a:extLst>
          </p:cNvPr>
          <p:cNvSpPr>
            <a:spLocks noGrp="1"/>
          </p:cNvSpPr>
          <p:nvPr>
            <p:ph type="body" sz="quarter" idx="13" hasCustomPrompt="1"/>
          </p:nvPr>
        </p:nvSpPr>
        <p:spPr>
          <a:xfrm>
            <a:off x="5504220" y="115362"/>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
        <p:nvSpPr>
          <p:cNvPr id="12" name="Text Placeholder 5">
            <a:extLst>
              <a:ext uri="{FF2B5EF4-FFF2-40B4-BE49-F238E27FC236}">
                <a16:creationId xmlns:a16="http://schemas.microsoft.com/office/drawing/2014/main" id="{13D11D69-3ADA-3028-83A9-336C07CA6586}"/>
              </a:ext>
              <a:ext uri="{C183D7F6-B498-43B3-948B-1728B52AA6E4}">
                <adec:decorative xmlns:adec="http://schemas.microsoft.com/office/drawing/2017/decorative" val="1"/>
              </a:ext>
            </a:extLst>
          </p:cNvPr>
          <p:cNvSpPr>
            <a:spLocks noGrp="1"/>
          </p:cNvSpPr>
          <p:nvPr>
            <p:ph type="body" sz="quarter" idx="14" hasCustomPrompt="1"/>
          </p:nvPr>
        </p:nvSpPr>
        <p:spPr>
          <a:xfrm>
            <a:off x="5504220" y="6630511"/>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Tree>
    <p:extLst>
      <p:ext uri="{BB962C8B-B14F-4D97-AF65-F5344CB8AC3E}">
        <p14:creationId xmlns:p14="http://schemas.microsoft.com/office/powerpoint/2010/main" val="3131949548"/>
      </p:ext>
    </p:extLst>
  </p:cSld>
  <p:clrMapOvr>
    <a:masterClrMapping/>
  </p:clrMapOvr>
  <p:extLst mod="1">
    <p:ext uri="{DCECCB84-F9BA-43D5-87BE-67443E8EF086}">
      <p15:sldGuideLst xmlns:p15="http://schemas.microsoft.com/office/powerpoint/2012/main">
        <p15:guide id="1" orient="horz" pos="2160">
          <p15:clr>
            <a:srgbClr val="FBAE40"/>
          </p15:clr>
        </p15:guide>
        <p15:guide id="2" orient="horz" pos="197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a:t>Australian Maritime Context and Emissions Reductions Actions </a:t>
            </a:r>
            <a:endParaRPr lang="en-AU"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024051BB-420A-4AFF-B326-CEF8143DE70E}" type="datetime4">
              <a:rPr lang="en-AU" smtClean="0"/>
              <a:t>27 September 2023</a:t>
            </a:fld>
            <a:endParaRPr lang="en-AU"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C0C62918-07B2-4CAA-831C-DB090AA27E57}" type="slidenum">
              <a:rPr lang="en-AU" smtClean="0"/>
              <a:t>‹#›</a:t>
            </a:fld>
            <a:endParaRPr lang="en-AU" dirty="0"/>
          </a:p>
        </p:txBody>
      </p:sp>
      <p:sp>
        <p:nvSpPr>
          <p:cNvPr id="9" name="Text Placeholder 5">
            <a:extLst>
              <a:ext uri="{FF2B5EF4-FFF2-40B4-BE49-F238E27FC236}">
                <a16:creationId xmlns:a16="http://schemas.microsoft.com/office/drawing/2014/main" id="{B1B0F714-D35B-A3CE-FAE8-B27AF74C0CD5}"/>
              </a:ext>
              <a:ext uri="{C183D7F6-B498-43B3-948B-1728B52AA6E4}">
                <adec:decorative xmlns:adec="http://schemas.microsoft.com/office/drawing/2017/decorative" val="1"/>
              </a:ext>
            </a:extLst>
          </p:cNvPr>
          <p:cNvSpPr>
            <a:spLocks noGrp="1"/>
          </p:cNvSpPr>
          <p:nvPr>
            <p:ph type="body" sz="quarter" idx="13" hasCustomPrompt="1"/>
          </p:nvPr>
        </p:nvSpPr>
        <p:spPr>
          <a:xfrm>
            <a:off x="5504220" y="115362"/>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
        <p:nvSpPr>
          <p:cNvPr id="10" name="Text Placeholder 5">
            <a:extLst>
              <a:ext uri="{FF2B5EF4-FFF2-40B4-BE49-F238E27FC236}">
                <a16:creationId xmlns:a16="http://schemas.microsoft.com/office/drawing/2014/main" id="{FF620CD7-0EA6-D8A5-75B3-4F8C32B4E32E}"/>
              </a:ext>
              <a:ext uri="{C183D7F6-B498-43B3-948B-1728B52AA6E4}">
                <adec:decorative xmlns:adec="http://schemas.microsoft.com/office/drawing/2017/decorative" val="1"/>
              </a:ext>
            </a:extLst>
          </p:cNvPr>
          <p:cNvSpPr>
            <a:spLocks noGrp="1"/>
          </p:cNvSpPr>
          <p:nvPr>
            <p:ph type="body" sz="quarter" idx="14" hasCustomPrompt="1"/>
          </p:nvPr>
        </p:nvSpPr>
        <p:spPr>
          <a:xfrm>
            <a:off x="5504220" y="6630511"/>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Tree>
    <p:extLst>
      <p:ext uri="{BB962C8B-B14F-4D97-AF65-F5344CB8AC3E}">
        <p14:creationId xmlns:p14="http://schemas.microsoft.com/office/powerpoint/2010/main" val="166083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58814" y="1592263"/>
            <a:ext cx="5149850" cy="4321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6383338" y="1592263"/>
            <a:ext cx="5149850" cy="4321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a:t>Australian Maritime Context and Emissions Reductions Actions </a:t>
            </a:r>
            <a:endParaRPr lang="en-AU" dirty="0"/>
          </a:p>
        </p:txBody>
      </p:sp>
      <p:sp>
        <p:nvSpPr>
          <p:cNvPr id="5" name="Date Placeholder 4">
            <a:extLst>
              <a:ext uri="{C183D7F6-B498-43B3-948B-1728B52AA6E4}">
                <adec:decorative xmlns:adec="http://schemas.microsoft.com/office/drawing/2017/decorative" val="1"/>
              </a:ext>
            </a:extLst>
          </p:cNvPr>
          <p:cNvSpPr>
            <a:spLocks noGrp="1"/>
          </p:cNvSpPr>
          <p:nvPr>
            <p:ph type="dt" sz="half" idx="10"/>
          </p:nvPr>
        </p:nvSpPr>
        <p:spPr/>
        <p:txBody>
          <a:bodyPr/>
          <a:lstStyle/>
          <a:p>
            <a:fld id="{4DD52382-0637-4215-847F-512FBE67F94B}" type="datetime4">
              <a:rPr lang="en-AU" smtClean="0"/>
              <a:t>27 September 2023</a:t>
            </a:fld>
            <a:endParaRPr lang="en-AU" dirty="0"/>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p:txBody>
          <a:bodyPr/>
          <a:lstStyle/>
          <a:p>
            <a:fld id="{C0C62918-07B2-4CAA-831C-DB090AA27E57}" type="slidenum">
              <a:rPr lang="en-AU" smtClean="0"/>
              <a:t>‹#›</a:t>
            </a:fld>
            <a:endParaRPr lang="en-AU" dirty="0"/>
          </a:p>
        </p:txBody>
      </p:sp>
      <p:sp>
        <p:nvSpPr>
          <p:cNvPr id="10" name="Text Placeholder 5">
            <a:extLst>
              <a:ext uri="{FF2B5EF4-FFF2-40B4-BE49-F238E27FC236}">
                <a16:creationId xmlns:a16="http://schemas.microsoft.com/office/drawing/2014/main" id="{C518E813-296D-04C2-228E-CE5B85FAE6C8}"/>
              </a:ext>
              <a:ext uri="{C183D7F6-B498-43B3-948B-1728B52AA6E4}">
                <adec:decorative xmlns:adec="http://schemas.microsoft.com/office/drawing/2017/decorative" val="1"/>
              </a:ext>
            </a:extLst>
          </p:cNvPr>
          <p:cNvSpPr>
            <a:spLocks noGrp="1"/>
          </p:cNvSpPr>
          <p:nvPr>
            <p:ph type="body" sz="quarter" idx="13" hasCustomPrompt="1"/>
          </p:nvPr>
        </p:nvSpPr>
        <p:spPr>
          <a:xfrm>
            <a:off x="5504220" y="115362"/>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
        <p:nvSpPr>
          <p:cNvPr id="11" name="Text Placeholder 5">
            <a:extLst>
              <a:ext uri="{FF2B5EF4-FFF2-40B4-BE49-F238E27FC236}">
                <a16:creationId xmlns:a16="http://schemas.microsoft.com/office/drawing/2014/main" id="{AB20FB15-DE11-92B4-B523-013B460C64C7}"/>
              </a:ext>
              <a:ext uri="{C183D7F6-B498-43B3-948B-1728B52AA6E4}">
                <adec:decorative xmlns:adec="http://schemas.microsoft.com/office/drawing/2017/decorative" val="1"/>
              </a:ext>
            </a:extLst>
          </p:cNvPr>
          <p:cNvSpPr>
            <a:spLocks noGrp="1"/>
          </p:cNvSpPr>
          <p:nvPr>
            <p:ph type="body" sz="quarter" idx="14" hasCustomPrompt="1"/>
          </p:nvPr>
        </p:nvSpPr>
        <p:spPr>
          <a:xfrm>
            <a:off x="5504220" y="6630511"/>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Tree>
    <p:extLst>
      <p:ext uri="{BB962C8B-B14F-4D97-AF65-F5344CB8AC3E}">
        <p14:creationId xmlns:p14="http://schemas.microsoft.com/office/powerpoint/2010/main" val="466834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58814" y="1592263"/>
            <a:ext cx="3205161" cy="4321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8"/>
          <p:cNvSpPr>
            <a:spLocks noGrp="1"/>
          </p:cNvSpPr>
          <p:nvPr>
            <p:ph sz="quarter" idx="13"/>
          </p:nvPr>
        </p:nvSpPr>
        <p:spPr>
          <a:xfrm>
            <a:off x="4511675" y="1592263"/>
            <a:ext cx="3168650" cy="4321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8328025" y="1592263"/>
            <a:ext cx="3205161" cy="4321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a:t>Australian Maritime Context and Emissions Reductions Actions </a:t>
            </a:r>
            <a:endParaRPr lang="en-AU" dirty="0"/>
          </a:p>
        </p:txBody>
      </p:sp>
      <p:sp>
        <p:nvSpPr>
          <p:cNvPr id="5" name="Date Placeholder 4">
            <a:extLst>
              <a:ext uri="{C183D7F6-B498-43B3-948B-1728B52AA6E4}">
                <adec:decorative xmlns:adec="http://schemas.microsoft.com/office/drawing/2017/decorative" val="1"/>
              </a:ext>
            </a:extLst>
          </p:cNvPr>
          <p:cNvSpPr>
            <a:spLocks noGrp="1"/>
          </p:cNvSpPr>
          <p:nvPr>
            <p:ph type="dt" sz="half" idx="10"/>
          </p:nvPr>
        </p:nvSpPr>
        <p:spPr/>
        <p:txBody>
          <a:bodyPr/>
          <a:lstStyle/>
          <a:p>
            <a:fld id="{33A04295-8F17-4EFC-89FD-94BE197E75A0}" type="datetime4">
              <a:rPr lang="en-AU" smtClean="0"/>
              <a:t>27 September 2023</a:t>
            </a:fld>
            <a:endParaRPr lang="en-AU" dirty="0"/>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p:txBody>
          <a:bodyPr/>
          <a:lstStyle/>
          <a:p>
            <a:fld id="{C0C62918-07B2-4CAA-831C-DB090AA27E57}" type="slidenum">
              <a:rPr lang="en-AU" smtClean="0"/>
              <a:t>‹#›</a:t>
            </a:fld>
            <a:endParaRPr lang="en-AU" dirty="0"/>
          </a:p>
        </p:txBody>
      </p:sp>
      <p:sp>
        <p:nvSpPr>
          <p:cNvPr id="11" name="Text Placeholder 5">
            <a:extLst>
              <a:ext uri="{FF2B5EF4-FFF2-40B4-BE49-F238E27FC236}">
                <a16:creationId xmlns:a16="http://schemas.microsoft.com/office/drawing/2014/main" id="{266D1441-C9AF-29D8-B301-9D11A1040481}"/>
              </a:ext>
              <a:ext uri="{C183D7F6-B498-43B3-948B-1728B52AA6E4}">
                <adec:decorative xmlns:adec="http://schemas.microsoft.com/office/drawing/2017/decorative" val="1"/>
              </a:ext>
            </a:extLst>
          </p:cNvPr>
          <p:cNvSpPr>
            <a:spLocks noGrp="1"/>
          </p:cNvSpPr>
          <p:nvPr>
            <p:ph type="body" sz="quarter" idx="14" hasCustomPrompt="1"/>
          </p:nvPr>
        </p:nvSpPr>
        <p:spPr>
          <a:xfrm>
            <a:off x="5504220" y="115362"/>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
        <p:nvSpPr>
          <p:cNvPr id="12" name="Text Placeholder 5">
            <a:extLst>
              <a:ext uri="{FF2B5EF4-FFF2-40B4-BE49-F238E27FC236}">
                <a16:creationId xmlns:a16="http://schemas.microsoft.com/office/drawing/2014/main" id="{45B767E6-6A37-6895-508E-1B6745106A7F}"/>
              </a:ext>
              <a:ext uri="{C183D7F6-B498-43B3-948B-1728B52AA6E4}">
                <adec:decorative xmlns:adec="http://schemas.microsoft.com/office/drawing/2017/decorative" val="1"/>
              </a:ext>
            </a:extLst>
          </p:cNvPr>
          <p:cNvSpPr>
            <a:spLocks noGrp="1"/>
          </p:cNvSpPr>
          <p:nvPr>
            <p:ph type="body" sz="quarter" idx="15" hasCustomPrompt="1"/>
          </p:nvPr>
        </p:nvSpPr>
        <p:spPr>
          <a:xfrm>
            <a:off x="5504220" y="6630511"/>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Tree>
    <p:extLst>
      <p:ext uri="{BB962C8B-B14F-4D97-AF65-F5344CB8AC3E}">
        <p14:creationId xmlns:p14="http://schemas.microsoft.com/office/powerpoint/2010/main" val="2206150139"/>
      </p:ext>
    </p:extLst>
  </p:cSld>
  <p:clrMapOvr>
    <a:masterClrMapping/>
  </p:clrMapOvr>
  <p:extLst mod="1">
    <p:ext uri="{DCECCB84-F9BA-43D5-87BE-67443E8EF086}">
      <p15:sldGuideLst xmlns:p15="http://schemas.microsoft.com/office/powerpoint/2012/main">
        <p15:guide id="1" pos="2842" userDrawn="1">
          <p15:clr>
            <a:srgbClr val="FBAE40"/>
          </p15:clr>
        </p15:guide>
        <p15:guide id="2" pos="2434" userDrawn="1">
          <p15:clr>
            <a:srgbClr val="FBAE40"/>
          </p15:clr>
        </p15:guide>
        <p15:guide id="3" pos="4838" userDrawn="1">
          <p15:clr>
            <a:srgbClr val="FBAE40"/>
          </p15:clr>
        </p15:guide>
        <p15:guide id="4" pos="524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Graphic">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9888" y="0"/>
            <a:ext cx="3182112" cy="2456688"/>
          </a:xfrm>
          <a:prstGeom prst="rect">
            <a:avLst/>
          </a:prstGeom>
        </p:spPr>
      </p:pic>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a:t>Australian Maritime Context and Emissions Reductions Actions </a:t>
            </a:r>
            <a:endParaRPr lang="en-AU"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1CEC993C-F9A8-46D6-A054-785297D768EF}" type="datetime4">
              <a:rPr lang="en-AU" smtClean="0"/>
              <a:t>27 September 2023</a:t>
            </a:fld>
            <a:endParaRPr lang="en-AU"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C0C62918-07B2-4CAA-831C-DB090AA27E57}" type="slidenum">
              <a:rPr lang="en-AU" smtClean="0"/>
              <a:t>‹#›</a:t>
            </a:fld>
            <a:endParaRPr lang="en-AU" dirty="0"/>
          </a:p>
        </p:txBody>
      </p:sp>
      <p:sp>
        <p:nvSpPr>
          <p:cNvPr id="10" name="Text Placeholder 5">
            <a:extLst>
              <a:ext uri="{FF2B5EF4-FFF2-40B4-BE49-F238E27FC236}">
                <a16:creationId xmlns:a16="http://schemas.microsoft.com/office/drawing/2014/main" id="{92005C1E-F249-5962-F31D-26EFDC2FE5E8}"/>
              </a:ext>
              <a:ext uri="{C183D7F6-B498-43B3-948B-1728B52AA6E4}">
                <adec:decorative xmlns:adec="http://schemas.microsoft.com/office/drawing/2017/decorative" val="1"/>
              </a:ext>
            </a:extLst>
          </p:cNvPr>
          <p:cNvSpPr>
            <a:spLocks noGrp="1"/>
          </p:cNvSpPr>
          <p:nvPr>
            <p:ph type="body" sz="quarter" idx="13" hasCustomPrompt="1"/>
          </p:nvPr>
        </p:nvSpPr>
        <p:spPr>
          <a:xfrm>
            <a:off x="5504220" y="115362"/>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
        <p:nvSpPr>
          <p:cNvPr id="11" name="Text Placeholder 5">
            <a:extLst>
              <a:ext uri="{FF2B5EF4-FFF2-40B4-BE49-F238E27FC236}">
                <a16:creationId xmlns:a16="http://schemas.microsoft.com/office/drawing/2014/main" id="{063FFE44-301A-A849-2048-B2CE784DA024}"/>
              </a:ext>
              <a:ext uri="{C183D7F6-B498-43B3-948B-1728B52AA6E4}">
                <adec:decorative xmlns:adec="http://schemas.microsoft.com/office/drawing/2017/decorative" val="1"/>
              </a:ext>
            </a:extLst>
          </p:cNvPr>
          <p:cNvSpPr>
            <a:spLocks noGrp="1"/>
          </p:cNvSpPr>
          <p:nvPr>
            <p:ph type="body" sz="quarter" idx="14" hasCustomPrompt="1"/>
          </p:nvPr>
        </p:nvSpPr>
        <p:spPr>
          <a:xfrm>
            <a:off x="5504220" y="6630511"/>
            <a:ext cx="1183584" cy="169277"/>
          </a:xfrm>
          <a:solidFill>
            <a:schemeClr val="bg1"/>
          </a:solidFill>
        </p:spPr>
        <p:txBody>
          <a:bodyPr wrap="none" lIns="36000" rIns="36000" anchor="ctr" anchorCtr="0">
            <a:spAutoFit/>
          </a:bodyPr>
          <a:lstStyle>
            <a:lvl1pPr algn="ctr">
              <a:defRPr sz="1100" b="1" cap="all" baseline="0">
                <a:solidFill>
                  <a:srgbClr val="E10000"/>
                </a:solidFill>
                <a:effectLst/>
              </a:defRPr>
            </a:lvl1pPr>
          </a:lstStyle>
          <a:p>
            <a:pPr lvl="0"/>
            <a:r>
              <a:rPr lang="en-US" dirty="0"/>
              <a:t>SECURITY MARKER</a:t>
            </a:r>
            <a:endParaRPr lang="en-AU" dirty="0"/>
          </a:p>
        </p:txBody>
      </p:sp>
    </p:spTree>
    <p:extLst>
      <p:ext uri="{BB962C8B-B14F-4D97-AF65-F5344CB8AC3E}">
        <p14:creationId xmlns:p14="http://schemas.microsoft.com/office/powerpoint/2010/main" val="713933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565393"/>
            <a:ext cx="12192000" cy="292607"/>
          </a:xfrm>
          <a:prstGeom prst="rect">
            <a:avLst/>
          </a:prstGeom>
        </p:spPr>
      </p:pic>
      <p:sp>
        <p:nvSpPr>
          <p:cNvPr id="2" name="Title Placeholder 1"/>
          <p:cNvSpPr>
            <a:spLocks noGrp="1"/>
          </p:cNvSpPr>
          <p:nvPr>
            <p:ph type="title"/>
          </p:nvPr>
        </p:nvSpPr>
        <p:spPr>
          <a:xfrm>
            <a:off x="658813" y="657226"/>
            <a:ext cx="10874375" cy="806945"/>
          </a:xfrm>
          <a:prstGeom prst="rect">
            <a:avLst/>
          </a:prstGeom>
        </p:spPr>
        <p:txBody>
          <a:bodyPr vert="horz" lIns="0" tIns="0" rIns="0" bIns="0" rtlCol="0" anchor="t" anchorCtr="0">
            <a:normAutofit/>
          </a:bodyPr>
          <a:lstStyle/>
          <a:p>
            <a:r>
              <a:rPr lang="en-US"/>
              <a:t>Click to edit Master title style</a:t>
            </a:r>
            <a:endParaRPr lang="en-AU" dirty="0"/>
          </a:p>
        </p:txBody>
      </p:sp>
      <p:sp>
        <p:nvSpPr>
          <p:cNvPr id="3" name="Text Placeholder 2"/>
          <p:cNvSpPr>
            <a:spLocks noGrp="1"/>
          </p:cNvSpPr>
          <p:nvPr>
            <p:ph type="body" idx="1"/>
          </p:nvPr>
        </p:nvSpPr>
        <p:spPr>
          <a:xfrm>
            <a:off x="658813" y="1592265"/>
            <a:ext cx="10874375" cy="4321174"/>
          </a:xfrm>
          <a:prstGeom prst="rect">
            <a:avLst/>
          </a:prstGeom>
        </p:spPr>
        <p:txBody>
          <a:bodyPr vert="horz" lIns="0" tIns="0" rIns="0" bIns="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3"/>
          </p:nvPr>
        </p:nvSpPr>
        <p:spPr>
          <a:xfrm>
            <a:off x="658812" y="6200775"/>
            <a:ext cx="7697787" cy="236524"/>
          </a:xfrm>
          <a:prstGeom prst="rect">
            <a:avLst/>
          </a:prstGeom>
        </p:spPr>
        <p:txBody>
          <a:bodyPr vert="horz" lIns="0" tIns="0" rIns="0" bIns="0" rtlCol="0" anchor="t" anchorCtr="0"/>
          <a:lstStyle>
            <a:lvl1pPr algn="l">
              <a:defRPr sz="1000">
                <a:solidFill>
                  <a:schemeClr val="tx1"/>
                </a:solidFill>
              </a:defRPr>
            </a:lvl1pPr>
          </a:lstStyle>
          <a:p>
            <a:r>
              <a:rPr lang="en-GB"/>
              <a:t>Australian Maritime Context and Emissions Reductions Actions </a:t>
            </a:r>
            <a:endParaRPr lang="en-AU" dirty="0"/>
          </a:p>
        </p:txBody>
      </p:sp>
      <p:sp>
        <p:nvSpPr>
          <p:cNvPr id="4" name="Date Placeholder 3">
            <a:extLst>
              <a:ext uri="{C183D7F6-B498-43B3-948B-1728B52AA6E4}">
                <adec:decorative xmlns:adec="http://schemas.microsoft.com/office/drawing/2017/decorative" val="1"/>
              </a:ext>
            </a:extLst>
          </p:cNvPr>
          <p:cNvSpPr>
            <a:spLocks noGrp="1"/>
          </p:cNvSpPr>
          <p:nvPr>
            <p:ph type="dt" sz="half" idx="2"/>
          </p:nvPr>
        </p:nvSpPr>
        <p:spPr>
          <a:xfrm>
            <a:off x="8356600" y="6200775"/>
            <a:ext cx="2743200" cy="236524"/>
          </a:xfrm>
          <a:prstGeom prst="rect">
            <a:avLst/>
          </a:prstGeom>
        </p:spPr>
        <p:txBody>
          <a:bodyPr vert="horz" lIns="0" tIns="0" rIns="0" bIns="0" rtlCol="0" anchor="t" anchorCtr="0"/>
          <a:lstStyle>
            <a:lvl1pPr algn="r">
              <a:defRPr sz="1000">
                <a:solidFill>
                  <a:schemeClr val="tx1"/>
                </a:solidFill>
              </a:defRPr>
            </a:lvl1pPr>
          </a:lstStyle>
          <a:p>
            <a:fld id="{5058458A-838B-416B-9333-778613472F1A}" type="datetime4">
              <a:rPr lang="en-AU" smtClean="0"/>
              <a:t>27 September 2023</a:t>
            </a:fld>
            <a:endParaRPr lang="en-AU"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4"/>
          </p:nvPr>
        </p:nvSpPr>
        <p:spPr>
          <a:xfrm>
            <a:off x="11099800" y="6200775"/>
            <a:ext cx="433388" cy="236524"/>
          </a:xfrm>
          <a:prstGeom prst="rect">
            <a:avLst/>
          </a:prstGeom>
        </p:spPr>
        <p:txBody>
          <a:bodyPr vert="horz" lIns="0" tIns="0" rIns="0" bIns="0" rtlCol="0" anchor="t" anchorCtr="0"/>
          <a:lstStyle>
            <a:lvl1pPr algn="r">
              <a:defRPr sz="1000">
                <a:solidFill>
                  <a:schemeClr val="tx1"/>
                </a:solidFill>
              </a:defRPr>
            </a:lvl1pPr>
          </a:lstStyle>
          <a:p>
            <a:fld id="{C0C62918-07B2-4CAA-831C-DB090AA27E57}" type="slidenum">
              <a:rPr lang="en-AU" smtClean="0"/>
              <a:pPr/>
              <a:t>‹#›</a:t>
            </a:fld>
            <a:endParaRPr lang="en-AU" dirty="0"/>
          </a:p>
        </p:txBody>
      </p:sp>
    </p:spTree>
    <p:extLst>
      <p:ext uri="{BB962C8B-B14F-4D97-AF65-F5344CB8AC3E}">
        <p14:creationId xmlns:p14="http://schemas.microsoft.com/office/powerpoint/2010/main" val="3926554484"/>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1" r:id="rId3"/>
    <p:sldLayoutId id="2147483657" r:id="rId4"/>
    <p:sldLayoutId id="2147483660" r:id="rId5"/>
    <p:sldLayoutId id="2147483650" r:id="rId6"/>
    <p:sldLayoutId id="2147483652" r:id="rId7"/>
    <p:sldLayoutId id="2147483658" r:id="rId8"/>
    <p:sldLayoutId id="2147483662" r:id="rId9"/>
    <p:sldLayoutId id="2147483663" r:id="rId10"/>
    <p:sldLayoutId id="2147483659" r:id="rId11"/>
    <p:sldLayoutId id="2147483661" r:id="rId12"/>
    <p:sldLayoutId id="2147483664" r:id="rId13"/>
  </p:sldLayoutIdLst>
  <p:hf hdr="0" dt="0"/>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021" userDrawn="1">
          <p15:clr>
            <a:srgbClr val="F26B43"/>
          </p15:clr>
        </p15:guide>
        <p15:guide id="2" orient="horz" pos="414" userDrawn="1">
          <p15:clr>
            <a:srgbClr val="F26B43"/>
          </p15:clr>
        </p15:guide>
        <p15:guide id="3" pos="3659" userDrawn="1">
          <p15:clr>
            <a:srgbClr val="F26B43"/>
          </p15:clr>
        </p15:guide>
        <p15:guide id="4" pos="415" userDrawn="1">
          <p15:clr>
            <a:srgbClr val="F26B43"/>
          </p15:clr>
        </p15:guide>
        <p15:guide id="5" pos="7265" userDrawn="1">
          <p15:clr>
            <a:srgbClr val="F26B43"/>
          </p15:clr>
        </p15:guide>
        <p15:guide id="6" orient="horz" pos="3906" userDrawn="1">
          <p15:clr>
            <a:srgbClr val="F26B43"/>
          </p15:clr>
        </p15:guide>
        <p15:guide id="7" orient="horz" pos="3725" userDrawn="1">
          <p15:clr>
            <a:srgbClr val="F26B43"/>
          </p15:clr>
        </p15:guide>
        <p15:guide id="8" orient="horz" pos="1003" userDrawn="1">
          <p15:clr>
            <a:srgbClr val="F26B43"/>
          </p15:clr>
        </p15:guide>
        <p15:guide id="9" pos="69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mailto:MERNAP@infrastructure.gov.au"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hyperlink" Target="https://research.csiro.au/hyresource/" TargetMode="External"/><Relationship Id="rId3" Type="http://schemas.microsoft.com/office/2007/relationships/hdphoto" Target="../media/hdphoto14.wdp"/><Relationship Id="rId7" Type="http://schemas.openxmlformats.org/officeDocument/2006/relationships/hyperlink" Target="https://www.dcceew.gov.au/energy/hydrogen/hydrogen-headstart-program" TargetMode="External"/><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hyperlink" Target="https://arena.gov.au/funding/hydrogen-headstart/" TargetMode="External"/><Relationship Id="rId5" Type="http://schemas.microsoft.com/office/2007/relationships/hdphoto" Target="../media/hdphoto15.wdp"/><Relationship Id="rId4" Type="http://schemas.openxmlformats.org/officeDocument/2006/relationships/image" Target="../media/image50.png"/><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16.wdp"/><Relationship Id="rId7" Type="http://schemas.openxmlformats.org/officeDocument/2006/relationships/hyperlink" Target="https://www.csiro.au/en/maps/hydrogen-projects" TargetMode="External"/><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hyperlink" Target="https://portal.ga.gov.au/persona/heft" TargetMode="External"/><Relationship Id="rId5" Type="http://schemas.openxmlformats.org/officeDocument/2006/relationships/hyperlink" Target="https://www.dcceew.gov.au/about/news/hydrogen-production-regions-in-australia" TargetMode="External"/><Relationship Id="rId4" Type="http://schemas.openxmlformats.org/officeDocument/2006/relationships/hyperlink" Target="https://ecat.ga.gov.au/geonetwork/srv/eng/catalog.search#/metadata/130930" TargetMode="External"/></Relationships>
</file>

<file path=ppt/slides/_rels/slide12.xml.rels><?xml version="1.0" encoding="UTF-8" standalone="yes"?>
<Relationships xmlns="http://schemas.openxmlformats.org/package/2006/relationships"><Relationship Id="rId3" Type="http://schemas.microsoft.com/office/2007/relationships/hdphoto" Target="../media/hdphoto17.wdp"/><Relationship Id="rId7" Type="http://schemas.openxmlformats.org/officeDocument/2006/relationships/hyperlink" Target="https://www.iphe.net/" TargetMode="External"/><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hyperlink" Target="https://www.dcceew.gov.au/energy/renewable/guarantee-of-origin-scheme" TargetMode="External"/><Relationship Id="rId5" Type="http://schemas.openxmlformats.org/officeDocument/2006/relationships/hyperlink" Target="https://www.cleanenergyregulator.gov.au/Infohub/Markets/guarantee-of-origin#:~:text=The%20Guarantee%20of%20Origin%20(GO,such%20as%20metals%20and%20biofuels." TargetMode="Externa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hyperlink" Target="https://www.dcceew.gov.au/energy/publications/state-of-hydrogen-2022" TargetMode="External"/><Relationship Id="rId2" Type="http://schemas.openxmlformats.org/officeDocument/2006/relationships/hyperlink" Target="https://research.csiro.au/hyresource/regional-hydrogen-hubs-program/" TargetMode="External"/><Relationship Id="rId1" Type="http://schemas.openxmlformats.org/officeDocument/2006/relationships/slideLayout" Target="../slideLayouts/slideLayout6.xml"/><Relationship Id="rId6" Type="http://schemas.microsoft.com/office/2007/relationships/hdphoto" Target="../media/hdphoto18.wdp"/><Relationship Id="rId5" Type="http://schemas.openxmlformats.org/officeDocument/2006/relationships/image" Target="../media/image56.png"/><Relationship Id="rId4" Type="http://schemas.openxmlformats.org/officeDocument/2006/relationships/hyperlink" Target="https://minister.infrastructure.gov.au/c-king/media-release/honouring-our-commitments-regional-australia" TargetMode="External"/></Relationships>
</file>

<file path=ppt/slides/_rels/slide14.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63.png"/><Relationship Id="rId3" Type="http://schemas.openxmlformats.org/officeDocument/2006/relationships/hyperlink" Target="https://www.hydrogenenergysupplychain.com/" TargetMode="External"/><Relationship Id="rId7" Type="http://schemas.openxmlformats.org/officeDocument/2006/relationships/image" Target="../media/image59.png"/><Relationship Id="rId12" Type="http://schemas.openxmlformats.org/officeDocument/2006/relationships/image" Target="../media/image62.png"/><Relationship Id="rId2" Type="http://schemas.openxmlformats.org/officeDocument/2006/relationships/hyperlink" Target="https://www.dcceew.gov.au/climate-change/international-commitments/international-partnerships" TargetMode="External"/><Relationship Id="rId1" Type="http://schemas.openxmlformats.org/officeDocument/2006/relationships/slideLayout" Target="../slideLayouts/slideLayout6.xml"/><Relationship Id="rId6" Type="http://schemas.microsoft.com/office/2007/relationships/hdphoto" Target="../media/hdphoto19.wdp"/><Relationship Id="rId11" Type="http://schemas.openxmlformats.org/officeDocument/2006/relationships/image" Target="../media/image61.png"/><Relationship Id="rId5" Type="http://schemas.openxmlformats.org/officeDocument/2006/relationships/image" Target="../media/image58.png"/><Relationship Id="rId15" Type="http://schemas.openxmlformats.org/officeDocument/2006/relationships/image" Target="../media/image64.png"/><Relationship Id="rId10" Type="http://schemas.openxmlformats.org/officeDocument/2006/relationships/hyperlink" Target="https://www.dcceew.gov.au/climate-change/international-commitments/international-partnerships/australia-india-green-hydrogen-taskforce" TargetMode="External"/><Relationship Id="rId4" Type="http://schemas.openxmlformats.org/officeDocument/2006/relationships/image" Target="../media/image57.png"/><Relationship Id="rId9" Type="http://schemas.openxmlformats.org/officeDocument/2006/relationships/image" Target="../media/image60.png"/><Relationship Id="rId14" Type="http://schemas.microsoft.com/office/2007/relationships/hdphoto" Target="../media/hdphoto21.wdp"/></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hyperlink" Target="https://djsir.vic.gov.au/carbonnet" TargetMode="External"/><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hyperlink" Target="https://www.hydrogenenergysupplychain.com/" TargetMode="External"/><Relationship Id="rId4" Type="http://schemas.microsoft.com/office/2007/relationships/hdphoto" Target="../media/hdphoto22.wdp"/></Relationships>
</file>

<file path=ppt/slides/_rels/slide16.xml.rels><?xml version="1.0" encoding="UTF-8" standalone="yes"?>
<Relationships xmlns="http://schemas.openxmlformats.org/package/2006/relationships"><Relationship Id="rId8" Type="http://schemas.openxmlformats.org/officeDocument/2006/relationships/hyperlink" Target="https://www.dfat.gov.au/geo/singapore/singapore-australia-green-economy-agreement/singapore-australia-green-economy-agreement-progress-implementation-june-2023" TargetMode="External"/><Relationship Id="rId3" Type="http://schemas.openxmlformats.org/officeDocument/2006/relationships/image" Target="../media/image69.png"/><Relationship Id="rId7" Type="http://schemas.openxmlformats.org/officeDocument/2006/relationships/hyperlink" Target="https://www.dfat.gov.au/international-relations/regional-architecture/quad" TargetMode="External"/><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hyperlink" Target="https://www.gov.uk/government/publications/cop-26-clydebank-declaration-for-green-shipping-corridors/cop-26-clydebank-declaration-for-green-shipping-corridors" TargetMode="External"/><Relationship Id="rId5" Type="http://schemas.openxmlformats.org/officeDocument/2006/relationships/image" Target="../media/image71.png"/><Relationship Id="rId10" Type="http://schemas.openxmlformats.org/officeDocument/2006/relationships/hyperlink" Target="https://www.zerocarbonshipping.com/" TargetMode="External"/><Relationship Id="rId4" Type="http://schemas.openxmlformats.org/officeDocument/2006/relationships/image" Target="../media/image70.png"/><Relationship Id="rId9" Type="http://schemas.openxmlformats.org/officeDocument/2006/relationships/hyperlink" Target="http://mission-innovation.net/missions/shipping/"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oceanpanel.org/" TargetMode="External"/><Relationship Id="rId13" Type="http://schemas.openxmlformats.org/officeDocument/2006/relationships/image" Target="../media/image76.png"/><Relationship Id="rId3" Type="http://schemas.microsoft.com/office/2007/relationships/hdphoto" Target="../media/hdphoto23.wdp"/><Relationship Id="rId7" Type="http://schemas.microsoft.com/office/2007/relationships/hdphoto" Target="../media/hdphoto24.wdp"/><Relationship Id="rId12" Type="http://schemas.openxmlformats.org/officeDocument/2006/relationships/hyperlink" Target="https://www.infrastructure.gov.au/infrastructure-transport-vehicles/maritime/maritime-strategic-fleet-taskforce" TargetMode="External"/><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4.png"/><Relationship Id="rId11" Type="http://schemas.microsoft.com/office/2007/relationships/hdphoto" Target="../media/hdphoto25.wdp"/><Relationship Id="rId5" Type="http://schemas.openxmlformats.org/officeDocument/2006/relationships/hyperlink" Target="https://www.infrastructure.gov.au/maritime-single-window" TargetMode="External"/><Relationship Id="rId10" Type="http://schemas.openxmlformats.org/officeDocument/2006/relationships/image" Target="../media/image75.png"/><Relationship Id="rId4" Type="http://schemas.openxmlformats.org/officeDocument/2006/relationships/image" Target="../media/image73.png"/><Relationship Id="rId9" Type="http://schemas.openxmlformats.org/officeDocument/2006/relationships/hyperlink" Target="https://www.dcceew.gov.au/environment/marine/sustainable-ocean-plan" TargetMode="External"/><Relationship Id="rId14" Type="http://schemas.openxmlformats.org/officeDocument/2006/relationships/hyperlink" Target="https://www.simplifiedtrade.gov.au/"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dcceew.gov.au/energy/renewable/rewiring-the-nation" TargetMode="External"/><Relationship Id="rId13" Type="http://schemas.openxmlformats.org/officeDocument/2006/relationships/hyperlink" Target="https://anthonyalbanese.com.au/media-centre/labors-new-energy-apprenticeships" TargetMode="External"/><Relationship Id="rId3" Type="http://schemas.microsoft.com/office/2007/relationships/hdphoto" Target="../media/hdphoto26.wdp"/><Relationship Id="rId7" Type="http://schemas.openxmlformats.org/officeDocument/2006/relationships/hyperlink" Target="https://www.energy.gov.au/government-priorities/australias-energy-strategies-and-frameworks/powering-australia" TargetMode="External"/><Relationship Id="rId12" Type="http://schemas.openxmlformats.org/officeDocument/2006/relationships/hyperlink" Target="https://www.australianapprenticeships.gov.au/node/4041" TargetMode="External"/><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79.png"/><Relationship Id="rId11" Type="http://schemas.openxmlformats.org/officeDocument/2006/relationships/hyperlink" Target="https://www.dcceew.gov.au/energy/renewable/community-batteries#:~:text=The%20Community%20Batteries%20for%20Household,to%20use%20during%20peak%20times." TargetMode="External"/><Relationship Id="rId5" Type="http://schemas.microsoft.com/office/2007/relationships/hdphoto" Target="../media/hdphoto27.wdp"/><Relationship Id="rId10" Type="http://schemas.openxmlformats.org/officeDocument/2006/relationships/hyperlink" Target="https://www.dcceew.gov.au/energy/transport/driving-the-nation" TargetMode="External"/><Relationship Id="rId4" Type="http://schemas.openxmlformats.org/officeDocument/2006/relationships/image" Target="../media/image78.png"/><Relationship Id="rId9" Type="http://schemas.openxmlformats.org/officeDocument/2006/relationships/hyperlink" Target="https://arena.gov.au/funding/powering-the-regions-industrial-transformation-stream/" TargetMode="External"/><Relationship Id="rId14" Type="http://schemas.openxmlformats.org/officeDocument/2006/relationships/image" Target="../media/image80.png"/></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07/relationships/hdphoto" Target="../media/hdphoto28.wdp"/><Relationship Id="rId7" Type="http://schemas.microsoft.com/office/2007/relationships/hdphoto" Target="../media/hdphoto29.wdp"/><Relationship Id="rId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hyperlink" Target="https://www.cleanenergyregulator.gov.au/NGER/The-Safeguard-Mechanism#:~:text=The%20Safeguard%20Mechanism%20has%20been%20in%20place%20since%201%20July,must%20manage%20their%20excess%20emissions." TargetMode="External"/><Relationship Id="rId4" Type="http://schemas.openxmlformats.org/officeDocument/2006/relationships/hyperlink" Target="https://www.dcceew.gov.au/climate-change/emissions-reporting/national-greenhouse-energy-reporting-scheme/safeguard-mechanism" TargetMode="External"/><Relationship Id="rId9" Type="http://schemas.microsoft.com/office/2007/relationships/hdphoto" Target="../media/hdphoto30.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hyperlink" Target="https://www.ga.gov.au/scientific-topics/national-location-information/dimensions/oceans-and-seas" TargetMode="External"/><Relationship Id="rId5" Type="http://schemas.openxmlformats.org/officeDocument/2006/relationships/hyperlink" Target="https://www.bitre.gov.au/publications/2022/australian-infrastructure-and-transport-statistics-yearbook-2022" TargetMode="Externa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hyperlink" Target="https://www.portbris.com.au/media/sustainability-report/" TargetMode="External"/><Relationship Id="rId7" Type="http://schemas.openxmlformats.org/officeDocument/2006/relationships/hyperlink" Target="https://fremantleshippingnews.com.au/2022/06/23/fremantle-ports-commits-to-net-zero-by-2027/" TargetMode="External"/><Relationship Id="rId2" Type="http://schemas.openxmlformats.org/officeDocument/2006/relationships/hyperlink" Target="https://www.portofmelbourne.com/wp-content/uploads/2021-Sustainability-Report-FINAL.pdf" TargetMode="External"/><Relationship Id="rId1" Type="http://schemas.openxmlformats.org/officeDocument/2006/relationships/slideLayout" Target="../slideLayouts/slideLayout7.xml"/><Relationship Id="rId6" Type="http://schemas.openxmlformats.org/officeDocument/2006/relationships/hyperlink" Target="https://www.nswports.com.au/resource/2022-sustainability-strategy" TargetMode="External"/><Relationship Id="rId5" Type="http://schemas.openxmlformats.org/officeDocument/2006/relationships/hyperlink" Target="https://www.gpcl.com.au/who-we-are/corporate-governance/reports/" TargetMode="External"/><Relationship Id="rId4" Type="http://schemas.openxmlformats.org/officeDocument/2006/relationships/hyperlink" Target="https://www.portofnewcastle.com.au/wp-content/uploads/2022/07/PON-2021-Sustainability-Report.pdf" TargetMode="External"/><Relationship Id="rId9" Type="http://schemas.openxmlformats.org/officeDocument/2006/relationships/image" Target="../media/image85.jpeg"/></Relationships>
</file>

<file path=ppt/slides/_rels/slide21.xml.rels><?xml version="1.0" encoding="UTF-8" standalone="yes"?>
<Relationships xmlns="http://schemas.openxmlformats.org/package/2006/relationships"><Relationship Id="rId8" Type="http://schemas.openxmlformats.org/officeDocument/2006/relationships/hyperlink" Target="https://engage.geelongport.com.au/geelonghydrogenhub" TargetMode="External"/><Relationship Id="rId3" Type="http://schemas.openxmlformats.org/officeDocument/2006/relationships/hyperlink" Target="https://portkemblahydrogenhub.com.au/" TargetMode="External"/><Relationship Id="rId7" Type="http://schemas.openxmlformats.org/officeDocument/2006/relationships/hyperlink" Target="https://www.yara.com/news-and-media/news/archive/news-2022/yara-clean-ammonia-and-pilbara-ports-authority-team-up-to-assess-ammonia-as-a-shipping-fuel/" TargetMode="External"/><Relationship Id="rId2" Type="http://schemas.openxmlformats.org/officeDocument/2006/relationships/hyperlink" Target="https://www.portofnewcastle.com.au/landside/major-projects/clean-energy-precinct/" TargetMode="External"/><Relationship Id="rId1" Type="http://schemas.openxmlformats.org/officeDocument/2006/relationships/slideLayout" Target="../slideLayouts/slideLayout7.xml"/><Relationship Id="rId6" Type="http://schemas.openxmlformats.org/officeDocument/2006/relationships/hyperlink" Target="https://www.energynewsbulletin.net/hydrogen/news/1426189/wa%E2%80%99s-massive-interconnected-h2-hub-plans-revealed" TargetMode="External"/><Relationship Id="rId5" Type="http://schemas.openxmlformats.org/officeDocument/2006/relationships/hyperlink" Target="https://www.statedevelopment.qld.gov.au/news/breaking-ground-how-aldoga-is-leading-queenslands-renewable-energy-charge" TargetMode="External"/><Relationship Id="rId10" Type="http://schemas.microsoft.com/office/2007/relationships/hdphoto" Target="../media/hdphoto31.wdp"/><Relationship Id="rId4" Type="http://schemas.openxmlformats.org/officeDocument/2006/relationships/hyperlink" Target="https://www.statedevelopment.qld.gov.au/coordinator-general/assessments-and-approvals/coordinated-projects/current-projects/h2-hub-gladstone" TargetMode="External"/><Relationship Id="rId9" Type="http://schemas.openxmlformats.org/officeDocument/2006/relationships/image" Target="../media/image86.png"/></Relationships>
</file>

<file path=ppt/slides/_rels/slide22.xml.rels><?xml version="1.0" encoding="UTF-8" standalone="yes"?>
<Relationships xmlns="http://schemas.openxmlformats.org/package/2006/relationships"><Relationship Id="rId8" Type="http://schemas.openxmlformats.org/officeDocument/2006/relationships/hyperlink" Target="https://www.portauthoritynsw.com.au/sustainability/net-zero-energy/shore-power/" TargetMode="External"/><Relationship Id="rId3" Type="http://schemas.microsoft.com/office/2007/relationships/hdphoto" Target="../media/hdphoto32.wdp"/><Relationship Id="rId7" Type="http://schemas.microsoft.com/office/2007/relationships/hdphoto" Target="../media/hdphoto34.wdp"/><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89.png"/><Relationship Id="rId5" Type="http://schemas.microsoft.com/office/2007/relationships/hdphoto" Target="../media/hdphoto33.wdp"/><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8" Type="http://schemas.openxmlformats.org/officeDocument/2006/relationships/image" Target="../media/image90.png"/><Relationship Id="rId13" Type="http://schemas.microsoft.com/office/2007/relationships/hdphoto" Target="../media/hdphoto37.wdp"/><Relationship Id="rId18" Type="http://schemas.openxmlformats.org/officeDocument/2006/relationships/image" Target="../media/image95.png"/><Relationship Id="rId26" Type="http://schemas.openxmlformats.org/officeDocument/2006/relationships/image" Target="../media/image99.png"/><Relationship Id="rId3" Type="http://schemas.openxmlformats.org/officeDocument/2006/relationships/hyperlink" Target="https://www.statedevelopment.qld.gov.au/news/breaking-ground-how-aldoga-is-leading-queenslands-renewable-energy-charge" TargetMode="External"/><Relationship Id="rId21" Type="http://schemas.microsoft.com/office/2007/relationships/hdphoto" Target="../media/hdphoto41.wdp"/><Relationship Id="rId7" Type="http://schemas.openxmlformats.org/officeDocument/2006/relationships/hyperlink" Target="https://research.csiro.au/hyresource/western-green-energy-hub/" TargetMode="External"/><Relationship Id="rId12" Type="http://schemas.openxmlformats.org/officeDocument/2006/relationships/image" Target="../media/image92.png"/><Relationship Id="rId17" Type="http://schemas.microsoft.com/office/2007/relationships/hdphoto" Target="../media/hdphoto39.wdp"/><Relationship Id="rId25" Type="http://schemas.microsoft.com/office/2007/relationships/hdphoto" Target="../media/hdphoto43.wdp"/><Relationship Id="rId2" Type="http://schemas.openxmlformats.org/officeDocument/2006/relationships/hyperlink" Target="https://research.csiro.au/hyresource/fortescue-green-hydrogen-and-ammonia-plant/" TargetMode="External"/><Relationship Id="rId16" Type="http://schemas.openxmlformats.org/officeDocument/2006/relationships/image" Target="../media/image94.png"/><Relationship Id="rId20"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hyperlink" Target="https://www.csenergy.com.au/what-we-do/hydrogen/kogan-renewable-hydrogen-project" TargetMode="External"/><Relationship Id="rId11" Type="http://schemas.microsoft.com/office/2007/relationships/hdphoto" Target="../media/hdphoto36.wdp"/><Relationship Id="rId24" Type="http://schemas.openxmlformats.org/officeDocument/2006/relationships/image" Target="../media/image98.png"/><Relationship Id="rId5" Type="http://schemas.openxmlformats.org/officeDocument/2006/relationships/hyperlink" Target="https://research.csiro.au/hyresource/tiwi-h2/" TargetMode="External"/><Relationship Id="rId15" Type="http://schemas.microsoft.com/office/2007/relationships/hdphoto" Target="../media/hdphoto38.wdp"/><Relationship Id="rId23" Type="http://schemas.microsoft.com/office/2007/relationships/hdphoto" Target="../media/hdphoto42.wdp"/><Relationship Id="rId10" Type="http://schemas.openxmlformats.org/officeDocument/2006/relationships/image" Target="../media/image91.png"/><Relationship Id="rId19" Type="http://schemas.microsoft.com/office/2007/relationships/hdphoto" Target="../media/hdphoto40.wdp"/><Relationship Id="rId4" Type="http://schemas.openxmlformats.org/officeDocument/2006/relationships/hyperlink" Target="https://research.csiro.au/hyresource/australian-renewable-energy-hub/" TargetMode="External"/><Relationship Id="rId9" Type="http://schemas.microsoft.com/office/2007/relationships/hdphoto" Target="../media/hdphoto35.wdp"/><Relationship Id="rId14" Type="http://schemas.openxmlformats.org/officeDocument/2006/relationships/image" Target="../media/image93.png"/><Relationship Id="rId22" Type="http://schemas.openxmlformats.org/officeDocument/2006/relationships/image" Target="../media/image97.png"/><Relationship Id="rId27" Type="http://schemas.microsoft.com/office/2007/relationships/hdphoto" Target="../media/hdphoto44.wdp"/></Relationships>
</file>

<file path=ppt/slides/_rels/slide24.xml.rels><?xml version="1.0" encoding="UTF-8" standalone="yes"?>
<Relationships xmlns="http://schemas.openxmlformats.org/package/2006/relationships"><Relationship Id="rId8" Type="http://schemas.openxmlformats.org/officeDocument/2006/relationships/hyperlink" Target="https://www.anl.com.au/news/1835/anl-completes-biofuel-powered-voyage-in-oceania" TargetMode="External"/><Relationship Id="rId13" Type="http://schemas.openxmlformats.org/officeDocument/2006/relationships/image" Target="../media/image102.png"/><Relationship Id="rId18" Type="http://schemas.microsoft.com/office/2007/relationships/hdphoto" Target="../media/hdphoto49.wdp"/><Relationship Id="rId3" Type="http://schemas.openxmlformats.org/officeDocument/2006/relationships/hyperlink" Target="https://www.incatcrowther.com/news/news-feed/posts/2021/sep/zero-emission-hydrogen-fuel-cell-ferry-hits-the-water/" TargetMode="External"/><Relationship Id="rId21" Type="http://schemas.openxmlformats.org/officeDocument/2006/relationships/image" Target="../media/image106.png"/><Relationship Id="rId7" Type="http://schemas.openxmlformats.org/officeDocument/2006/relationships/hyperlink" Target="https://www.h2rendezvous.com.au/" TargetMode="External"/><Relationship Id="rId12" Type="http://schemas.microsoft.com/office/2007/relationships/hdphoto" Target="../media/hdphoto46.wdp"/><Relationship Id="rId17" Type="http://schemas.openxmlformats.org/officeDocument/2006/relationships/image" Target="../media/image104.png"/><Relationship Id="rId2" Type="http://schemas.openxmlformats.org/officeDocument/2006/relationships/hyperlink" Target="https://incat.com.au/australian-shipbuilder-incat-tasmania-to-deliver-the-worlds-largest-battery-electric-ship/" TargetMode="External"/><Relationship Id="rId16" Type="http://schemas.microsoft.com/office/2007/relationships/hdphoto" Target="../media/hdphoto48.wdp"/><Relationship Id="rId20" Type="http://schemas.microsoft.com/office/2007/relationships/hdphoto" Target="../media/hdphoto50.wdp"/><Relationship Id="rId1" Type="http://schemas.openxmlformats.org/officeDocument/2006/relationships/slideLayout" Target="../slideLayouts/slideLayout7.xml"/><Relationship Id="rId6" Type="http://schemas.openxmlformats.org/officeDocument/2006/relationships/hyperlink" Target="https://volta.austal.com/" TargetMode="External"/><Relationship Id="rId11" Type="http://schemas.openxmlformats.org/officeDocument/2006/relationships/image" Target="../media/image101.png"/><Relationship Id="rId24" Type="http://schemas.openxmlformats.org/officeDocument/2006/relationships/hyperlink" Target="https://www.australfisheries.com.au/sustainability" TargetMode="External"/><Relationship Id="rId5" Type="http://schemas.openxmlformats.org/officeDocument/2006/relationships/hyperlink" Target="https://statements.qld.gov.au/statements/95079" TargetMode="External"/><Relationship Id="rId15" Type="http://schemas.openxmlformats.org/officeDocument/2006/relationships/image" Target="../media/image103.png"/><Relationship Id="rId23" Type="http://schemas.openxmlformats.org/officeDocument/2006/relationships/image" Target="../media/image108.png"/><Relationship Id="rId10" Type="http://schemas.microsoft.com/office/2007/relationships/hdphoto" Target="../media/hdphoto45.wdp"/><Relationship Id="rId19" Type="http://schemas.openxmlformats.org/officeDocument/2006/relationships/image" Target="../media/image105.png"/><Relationship Id="rId4" Type="http://schemas.openxmlformats.org/officeDocument/2006/relationships/hyperlink" Target="https://www.incatcrowther.com/news/news-feed/posts/2023/jun/auckland-transport-announces-new-incat-crowther-designed-hybrid-electric-ferry/" TargetMode="External"/><Relationship Id="rId9" Type="http://schemas.openxmlformats.org/officeDocument/2006/relationships/image" Target="../media/image100.png"/><Relationship Id="rId14" Type="http://schemas.microsoft.com/office/2007/relationships/hdphoto" Target="../media/hdphoto47.wdp"/><Relationship Id="rId22" Type="http://schemas.openxmlformats.org/officeDocument/2006/relationships/image" Target="../media/image107.png"/></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18" Type="http://schemas.openxmlformats.org/officeDocument/2006/relationships/image" Target="../media/image24.png"/><Relationship Id="rId3" Type="http://schemas.openxmlformats.org/officeDocument/2006/relationships/image" Target="../media/image12.png"/><Relationship Id="rId7" Type="http://schemas.microsoft.com/office/2007/relationships/hdphoto" Target="../media/hdphoto3.wdp"/><Relationship Id="rId12" Type="http://schemas.openxmlformats.org/officeDocument/2006/relationships/image" Target="../media/image19.png"/><Relationship Id="rId17" Type="http://schemas.microsoft.com/office/2007/relationships/hdphoto" Target="../media/hdphoto5.wdp"/><Relationship Id="rId2" Type="http://schemas.openxmlformats.org/officeDocument/2006/relationships/hyperlink" Target="https://labourmarketinsights.gov.au/occupation-profile/marine-transport-professionals?occupationCode=2312" TargetMode="External"/><Relationship Id="rId16"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15.png"/><Relationship Id="rId11" Type="http://schemas.microsoft.com/office/2007/relationships/hdphoto" Target="../media/hdphoto4.wdp"/><Relationship Id="rId5" Type="http://schemas.openxmlformats.org/officeDocument/2006/relationships/image" Target="../media/image14.png"/><Relationship Id="rId15" Type="http://schemas.openxmlformats.org/officeDocument/2006/relationships/image" Target="../media/image22.png"/><Relationship Id="rId10" Type="http://schemas.openxmlformats.org/officeDocument/2006/relationships/image" Target="../media/image18.png"/><Relationship Id="rId19" Type="http://schemas.microsoft.com/office/2007/relationships/hdphoto" Target="../media/hdphoto6.wdp"/><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7.wdp"/><Relationship Id="rId18" Type="http://schemas.microsoft.com/office/2007/relationships/diagramDrawing" Target="../diagrams/drawing2.xml"/><Relationship Id="rId3" Type="http://schemas.openxmlformats.org/officeDocument/2006/relationships/diagramLayout" Target="../diagrams/layout1.xml"/><Relationship Id="rId21" Type="http://schemas.openxmlformats.org/officeDocument/2006/relationships/hyperlink" Target="https://www.dfat.gov.au/publications/trade-and-investment/trade-and-investment-glance-2021" TargetMode="External"/><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diagramColors" Target="../diagrams/colors2.xml"/><Relationship Id="rId2" Type="http://schemas.openxmlformats.org/officeDocument/2006/relationships/diagramData" Target="../diagrams/data1.xml"/><Relationship Id="rId16" Type="http://schemas.openxmlformats.org/officeDocument/2006/relationships/diagramQuickStyle" Target="../diagrams/quickStyle2.xml"/><Relationship Id="rId20" Type="http://schemas.openxmlformats.org/officeDocument/2006/relationships/hyperlink" Target="https://www.bitre.gov.au/sites/default/files/documents/Australian%20Sea%20Freight%202020-21.pdf" TargetMode="External"/><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image" Target="../media/image29.png"/><Relationship Id="rId5" Type="http://schemas.openxmlformats.org/officeDocument/2006/relationships/diagramColors" Target="../diagrams/colors1.xml"/><Relationship Id="rId15" Type="http://schemas.openxmlformats.org/officeDocument/2006/relationships/diagramLayout" Target="../diagrams/layout2.xml"/><Relationship Id="rId10" Type="http://schemas.openxmlformats.org/officeDocument/2006/relationships/image" Target="../media/image28.png"/><Relationship Id="rId19" Type="http://schemas.openxmlformats.org/officeDocument/2006/relationships/hyperlink" Target="https://www.bitre.gov.au/sites/default/files/documents/bitre-yearbook-2022.pdf" TargetMode="External"/><Relationship Id="rId4" Type="http://schemas.openxmlformats.org/officeDocument/2006/relationships/diagramQuickStyle" Target="../diagrams/quickStyle1.xml"/><Relationship Id="rId9" Type="http://schemas.openxmlformats.org/officeDocument/2006/relationships/image" Target="../media/image27.png"/><Relationship Id="rId14" Type="http://schemas.openxmlformats.org/officeDocument/2006/relationships/diagramData" Target="../diagrams/data2.xml"/><Relationship Id="rId22"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36.png"/><Relationship Id="rId12" Type="http://schemas.openxmlformats.org/officeDocument/2006/relationships/hyperlink" Target="https://www.bitre.gov.au/sites/default/files/documents/Australian%20Sea%20Freight%202020-21.pdf" TargetMode="Externa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Layout" Target="../diagrams/layout3.xml"/><Relationship Id="rId7" Type="http://schemas.openxmlformats.org/officeDocument/2006/relationships/hyperlink" Target="https://www.dcceew.gov.au/climate-change/publications/national-greenhouse-gas-inventory-quarterly-update-june-2022" TargetMode="Externa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44.png"/><Relationship Id="rId5" Type="http://schemas.microsoft.com/office/2007/relationships/hdphoto" Target="../media/hdphoto9.wdp"/><Relationship Id="rId4" Type="http://schemas.openxmlformats.org/officeDocument/2006/relationships/image" Target="../media/image43.png"/><Relationship Id="rId9" Type="http://schemas.microsoft.com/office/2007/relationships/hdphoto" Target="../media/hdphoto11.wdp"/></Relationships>
</file>

<file path=ppt/slides/_rels/slide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hyperlink" Target="https://www.bitre.gov.au/sites/default/files/documents/Australian%20Sea%20Freight%202020-21.pdf" TargetMode="External"/></Relationships>
</file>

<file path=ppt/slides/_rels/slide9.xml.rels><?xml version="1.0" encoding="UTF-8" standalone="yes"?>
<Relationships xmlns="http://schemas.openxmlformats.org/package/2006/relationships"><Relationship Id="rId3" Type="http://schemas.microsoft.com/office/2007/relationships/hdphoto" Target="../media/hdphoto13.wdp"/><Relationship Id="rId7" Type="http://schemas.openxmlformats.org/officeDocument/2006/relationships/hyperlink" Target="https://www.dcceew.gov.au/energy/hydrogen" TargetMode="External"/><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hyperlink" Target="https://www.dcceew.gov.au/energy/publications/state-of-hydrogen-2022" TargetMode="External"/><Relationship Id="rId5" Type="http://schemas.openxmlformats.org/officeDocument/2006/relationships/image" Target="../media/image48.png"/><Relationship Id="rId4" Type="http://schemas.openxmlformats.org/officeDocument/2006/relationships/hyperlink" Target="https://www.dcceew.gov.au/energy/publications/australias-national-hydrogen-strateg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Title - Australia’s Maritime Context and Emission Reduction Initiatives "/>
          <p:cNvSpPr>
            <a:spLocks noGrp="1"/>
          </p:cNvSpPr>
          <p:nvPr>
            <p:ph type="ctrTitle"/>
          </p:nvPr>
        </p:nvSpPr>
        <p:spPr>
          <a:xfrm>
            <a:off x="354010" y="2114601"/>
            <a:ext cx="7256464" cy="1247274"/>
          </a:xfrm>
        </p:spPr>
        <p:txBody>
          <a:bodyPr>
            <a:normAutofit/>
          </a:bodyPr>
          <a:lstStyle/>
          <a:p>
            <a:r>
              <a:rPr lang="en-AU" sz="4000" dirty="0"/>
              <a:t>Australia’s Maritime Context and Emission Reduction Initiatives </a:t>
            </a:r>
          </a:p>
        </p:txBody>
      </p:sp>
      <p:sp>
        <p:nvSpPr>
          <p:cNvPr id="6" name="Subtitle 5"/>
          <p:cNvSpPr>
            <a:spLocks noGrp="1"/>
          </p:cNvSpPr>
          <p:nvPr>
            <p:ph type="subTitle" idx="1"/>
          </p:nvPr>
        </p:nvSpPr>
        <p:spPr>
          <a:xfrm>
            <a:off x="354010" y="3528060"/>
            <a:ext cx="2321243" cy="504370"/>
          </a:xfrm>
        </p:spPr>
        <p:txBody>
          <a:bodyPr>
            <a:normAutofit fontScale="92500"/>
          </a:bodyPr>
          <a:lstStyle/>
          <a:p>
            <a:r>
              <a:rPr lang="en-US" sz="2800" dirty="0">
                <a:solidFill>
                  <a:schemeClr val="accent6">
                    <a:lumMod val="40000"/>
                    <a:lumOff val="60000"/>
                  </a:schemeClr>
                </a:solidFill>
              </a:rPr>
              <a:t>September 2023</a:t>
            </a:r>
            <a:endParaRPr lang="en-AU" sz="2800" dirty="0">
              <a:solidFill>
                <a:schemeClr val="accent6">
                  <a:lumMod val="40000"/>
                  <a:lumOff val="60000"/>
                </a:schemeClr>
              </a:solidFill>
            </a:endParaRPr>
          </a:p>
        </p:txBody>
      </p:sp>
      <p:sp>
        <p:nvSpPr>
          <p:cNvPr id="9" name="Text Placeholder 8">
            <a:extLst>
              <a:ext uri="{FF2B5EF4-FFF2-40B4-BE49-F238E27FC236}">
                <a16:creationId xmlns:a16="http://schemas.microsoft.com/office/drawing/2014/main" id="{B1355D9D-DF37-C180-B62A-E1819BCAC637}"/>
              </a:ext>
              <a:ext uri="{C183D7F6-B498-43B3-948B-1728B52AA6E4}">
                <adec:decorative xmlns:adec="http://schemas.microsoft.com/office/drawing/2017/decorative" val="1"/>
              </a:ext>
            </a:extLst>
          </p:cNvPr>
          <p:cNvSpPr>
            <a:spLocks noGrp="1"/>
          </p:cNvSpPr>
          <p:nvPr>
            <p:ph type="body" sz="quarter" idx="12"/>
          </p:nvPr>
        </p:nvSpPr>
        <p:spPr>
          <a:xfrm>
            <a:off x="239710" y="244603"/>
            <a:ext cx="7329490" cy="1465663"/>
          </a:xfrm>
          <a:blipFill>
            <a:blip r:embed="rId2"/>
            <a:stretch>
              <a:fillRect/>
            </a:stretch>
          </a:blipFill>
        </p:spPr>
        <p:txBody>
          <a:bodyPr/>
          <a:lstStyle/>
          <a:p>
            <a:endParaRPr lang="en-AU" dirty="0"/>
          </a:p>
        </p:txBody>
      </p:sp>
      <p:pic>
        <p:nvPicPr>
          <p:cNvPr id="2" name="Picture 1">
            <a:extLst>
              <a:ext uri="{FF2B5EF4-FFF2-40B4-BE49-F238E27FC236}">
                <a16:creationId xmlns:a16="http://schemas.microsoft.com/office/drawing/2014/main" id="{11893D1D-836A-4D4E-9B45-7697E2A7501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r="1300"/>
          <a:stretch/>
        </p:blipFill>
        <p:spPr>
          <a:xfrm>
            <a:off x="7975600" y="101522"/>
            <a:ext cx="4104000" cy="6684358"/>
          </a:xfrm>
          <a:prstGeom prst="rect">
            <a:avLst/>
          </a:prstGeom>
        </p:spPr>
      </p:pic>
      <p:sp>
        <p:nvSpPr>
          <p:cNvPr id="3" name="Rectangle 2">
            <a:extLst>
              <a:ext uri="{FF2B5EF4-FFF2-40B4-BE49-F238E27FC236}">
                <a16:creationId xmlns:a16="http://schemas.microsoft.com/office/drawing/2014/main" id="{F8D6C6EE-C9E2-4566-88AD-0ED760B48CE2}"/>
              </a:ext>
            </a:extLst>
          </p:cNvPr>
          <p:cNvSpPr/>
          <p:nvPr/>
        </p:nvSpPr>
        <p:spPr>
          <a:xfrm>
            <a:off x="239710" y="4176234"/>
            <a:ext cx="3280730" cy="369332"/>
          </a:xfrm>
          <a:prstGeom prst="rect">
            <a:avLst/>
          </a:prstGeom>
        </p:spPr>
        <p:txBody>
          <a:bodyPr wrap="square">
            <a:spAutoFit/>
          </a:bodyPr>
          <a:lstStyle/>
          <a:p>
            <a:r>
              <a:rPr lang="en-AU" dirty="0">
                <a:solidFill>
                  <a:schemeClr val="accent3">
                    <a:lumMod val="60000"/>
                    <a:lumOff val="40000"/>
                  </a:schemeClr>
                </a:solidFill>
                <a:latin typeface="Muli"/>
              </a:rPr>
              <a:t> </a:t>
            </a:r>
            <a:r>
              <a:rPr lang="en-AU" dirty="0">
                <a:solidFill>
                  <a:schemeClr val="accent3">
                    <a:lumMod val="60000"/>
                    <a:lumOff val="40000"/>
                  </a:schemeClr>
                </a:solidFill>
                <a:latin typeface="Muli"/>
                <a:hlinkClick r:id="rId5">
                  <a:extLst>
                    <a:ext uri="{A12FA001-AC4F-418D-AE19-62706E023703}">
                      <ahyp:hlinkClr xmlns:ahyp="http://schemas.microsoft.com/office/drawing/2018/hyperlinkcolor" val="tx"/>
                    </a:ext>
                  </a:extLst>
                </a:hlinkClick>
              </a:rPr>
              <a:t>MERNAP@infrastructure.gov.au</a:t>
            </a:r>
            <a:endParaRPr lang="en-AU" dirty="0">
              <a:solidFill>
                <a:schemeClr val="accent3">
                  <a:lumMod val="60000"/>
                  <a:lumOff val="40000"/>
                </a:schemeClr>
              </a:solidFill>
            </a:endParaRPr>
          </a:p>
        </p:txBody>
      </p:sp>
      <p:sp>
        <p:nvSpPr>
          <p:cNvPr id="7" name="Title 4">
            <a:extLst>
              <a:ext uri="{FF2B5EF4-FFF2-40B4-BE49-F238E27FC236}">
                <a16:creationId xmlns:a16="http://schemas.microsoft.com/office/drawing/2014/main" id="{7EFD58D4-673D-462D-A607-1FC70EA8B505}"/>
              </a:ext>
            </a:extLst>
          </p:cNvPr>
          <p:cNvSpPr txBox="1">
            <a:spLocks/>
          </p:cNvSpPr>
          <p:nvPr/>
        </p:nvSpPr>
        <p:spPr>
          <a:xfrm>
            <a:off x="354010" y="4714498"/>
            <a:ext cx="7256464" cy="588682"/>
          </a:xfrm>
          <a:prstGeom prst="rect">
            <a:avLst/>
          </a:prstGeom>
        </p:spPr>
        <p:txBody>
          <a:bodyPr vert="horz" lIns="0" tIns="0" rIns="0" bIns="0" rtlCol="0" anchor="b" anchorCtr="0">
            <a:normAutofit fontScale="92500" lnSpcReduction="10000"/>
          </a:bodyPr>
          <a:lstStyle>
            <a:lvl1pPr algn="l" defTabSz="914400" rtl="0" eaLnBrk="1" latinLnBrk="0" hangingPunct="1">
              <a:lnSpc>
                <a:spcPct val="90000"/>
              </a:lnSpc>
              <a:spcBef>
                <a:spcPct val="0"/>
              </a:spcBef>
              <a:buNone/>
              <a:defRPr sz="3000" b="1" kern="1200">
                <a:solidFill>
                  <a:schemeClr val="bg1"/>
                </a:solidFill>
                <a:latin typeface="+mj-lt"/>
                <a:ea typeface="+mj-ea"/>
                <a:cs typeface="+mj-cs"/>
              </a:defRPr>
            </a:lvl1pPr>
          </a:lstStyle>
          <a:p>
            <a:r>
              <a:rPr lang="en-AU" sz="1600" dirty="0"/>
              <a:t>These slides provide some background of Australia’s maritime context and clean energy developments. They are not comprehensive and do not  seek to shape the outcome of the Maritime Emissions Reduction National Action Plan (MERNAP) development process.</a:t>
            </a:r>
          </a:p>
        </p:txBody>
      </p:sp>
    </p:spTree>
    <p:extLst>
      <p:ext uri="{BB962C8B-B14F-4D97-AF65-F5344CB8AC3E}">
        <p14:creationId xmlns:p14="http://schemas.microsoft.com/office/powerpoint/2010/main" val="928161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descr="Title: Hydrogen Headstart, source: Hydrogen Headstart program - DCCEEW &amp; Hydrogen Headstart - Australian Renewable Energy Agency (ARENA)&#10; &#10;&#10;">
            <a:extLst>
              <a:ext uri="{FF2B5EF4-FFF2-40B4-BE49-F238E27FC236}">
                <a16:creationId xmlns:a16="http://schemas.microsoft.com/office/drawing/2014/main" id="{1646B70F-B2A5-49C2-9044-9638A3E3F4C7}"/>
              </a:ext>
            </a:extLst>
          </p:cNvPr>
          <p:cNvSpPr txBox="1">
            <a:spLocks/>
          </p:cNvSpPr>
          <p:nvPr/>
        </p:nvSpPr>
        <p:spPr>
          <a:xfrm>
            <a:off x="421824" y="300147"/>
            <a:ext cx="3223076" cy="442043"/>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a:lnSpc>
                <a:spcPct val="100000"/>
              </a:lnSpc>
            </a:pPr>
            <a:r>
              <a:rPr lang="en-AU" sz="2800" dirty="0">
                <a:solidFill>
                  <a:schemeClr val="accent1">
                    <a:lumMod val="75000"/>
                    <a:lumOff val="25000"/>
                  </a:schemeClr>
                </a:solidFill>
                <a:latin typeface="+mn-lt"/>
                <a:cs typeface="Calibri Light" panose="020F0302020204030204" pitchFamily="34" charset="0"/>
              </a:rPr>
              <a:t>Hydrogen </a:t>
            </a:r>
            <a:r>
              <a:rPr lang="en-AU" sz="2800" dirty="0" err="1">
                <a:solidFill>
                  <a:schemeClr val="accent1">
                    <a:lumMod val="75000"/>
                    <a:lumOff val="25000"/>
                  </a:schemeClr>
                </a:solidFill>
                <a:latin typeface="+mn-lt"/>
                <a:cs typeface="Calibri Light" panose="020F0302020204030204" pitchFamily="34" charset="0"/>
              </a:rPr>
              <a:t>Headstart</a:t>
            </a:r>
            <a:r>
              <a:rPr lang="en-AU" sz="2800" dirty="0">
                <a:solidFill>
                  <a:schemeClr val="accent1">
                    <a:lumMod val="75000"/>
                    <a:lumOff val="25000"/>
                  </a:schemeClr>
                </a:solidFill>
                <a:latin typeface="+mn-lt"/>
                <a:cs typeface="Calibri Light" panose="020F0302020204030204" pitchFamily="34" charset="0"/>
              </a:rPr>
              <a:t>  </a:t>
            </a:r>
          </a:p>
        </p:txBody>
      </p:sp>
      <p:sp>
        <p:nvSpPr>
          <p:cNvPr id="13" name="Content Placeholder 6">
            <a:extLst>
              <a:ext uri="{FF2B5EF4-FFF2-40B4-BE49-F238E27FC236}">
                <a16:creationId xmlns:a16="http://schemas.microsoft.com/office/drawing/2014/main" id="{9DF25935-2BE5-4CBC-AEE7-20FA2B09E934}"/>
              </a:ext>
            </a:extLst>
          </p:cNvPr>
          <p:cNvSpPr txBox="1">
            <a:spLocks noGrp="1"/>
          </p:cNvSpPr>
          <p:nvPr>
            <p:ph sz="half" idx="1"/>
          </p:nvPr>
        </p:nvSpPr>
        <p:spPr>
          <a:xfrm>
            <a:off x="329368" y="742190"/>
            <a:ext cx="9156492" cy="2619971"/>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spcBef>
                <a:spcPts val="0"/>
              </a:spcBef>
              <a:spcAft>
                <a:spcPts val="600"/>
              </a:spcAft>
              <a:buFont typeface="Arial" panose="020B0604020202020204" pitchFamily="34" charset="0"/>
              <a:buChar char="•"/>
            </a:pPr>
            <a:r>
              <a:rPr lang="en-AU" sz="1600" dirty="0"/>
              <a:t>Announced in the 2023-2024 Federal budget - $2 billion support for large-scale renewable hydrogen projects through competitive hydrogen production contracts. </a:t>
            </a:r>
          </a:p>
          <a:p>
            <a:pPr marL="180000" indent="-180000">
              <a:spcBef>
                <a:spcPts val="0"/>
              </a:spcBef>
              <a:spcAft>
                <a:spcPts val="600"/>
              </a:spcAft>
              <a:buFont typeface="Arial" panose="020B0604020202020204" pitchFamily="34" charset="0"/>
              <a:buChar char="•"/>
            </a:pPr>
            <a:r>
              <a:rPr lang="en-AU" sz="1600" dirty="0"/>
              <a:t>Intended to bridge the commercial gap for early projects and establish up to a gigawatt of electrolyser capacity by 2030.</a:t>
            </a:r>
          </a:p>
          <a:p>
            <a:pPr marL="180000" indent="-180000">
              <a:spcBef>
                <a:spcPts val="0"/>
              </a:spcBef>
              <a:spcAft>
                <a:spcPts val="600"/>
              </a:spcAft>
              <a:buFont typeface="Arial" panose="020B0604020202020204" pitchFamily="34" charset="0"/>
              <a:buChar char="•"/>
            </a:pPr>
            <a:r>
              <a:rPr lang="en-AU" sz="1600" dirty="0"/>
              <a:t>ARENA and DCCEEW have published a consultation paper outlining program specifications, including objectives, eligibility criteria and funding mechanism. </a:t>
            </a:r>
          </a:p>
          <a:p>
            <a:pPr marL="180000" indent="-180000">
              <a:spcBef>
                <a:spcPts val="0"/>
              </a:spcBef>
              <a:spcAft>
                <a:spcPts val="600"/>
              </a:spcAft>
              <a:buFont typeface="Arial" panose="020B0604020202020204" pitchFamily="34" charset="0"/>
              <a:buChar char="•"/>
            </a:pPr>
            <a:r>
              <a:rPr lang="en-AU" sz="1600" dirty="0"/>
              <a:t>Expressions of interest expected to be open Qtr1, 2024. </a:t>
            </a:r>
          </a:p>
          <a:p>
            <a:pPr marL="180000" indent="-180000">
              <a:spcBef>
                <a:spcPts val="0"/>
              </a:spcBef>
              <a:buFont typeface="Arial" panose="020B0604020202020204" pitchFamily="34" charset="0"/>
              <a:buChar char="•"/>
            </a:pPr>
            <a:r>
              <a:rPr lang="en-AU" sz="1600" dirty="0"/>
              <a:t>Following assessment, successful projects will receive a production credit over a 10-year period to cover the price gap between the cost of producing green hydrogen and the sale price of that hydrogen or its derivative products. </a:t>
            </a:r>
          </a:p>
        </p:txBody>
      </p:sp>
      <p:sp>
        <p:nvSpPr>
          <p:cNvPr id="16" name="Title 5">
            <a:extLst>
              <a:ext uri="{FF2B5EF4-FFF2-40B4-BE49-F238E27FC236}">
                <a16:creationId xmlns:a16="http://schemas.microsoft.com/office/drawing/2014/main" id="{82F23B76-1D43-41B6-9BDF-D558CADB525F}"/>
              </a:ext>
            </a:extLst>
          </p:cNvPr>
          <p:cNvSpPr txBox="1">
            <a:spLocks/>
          </p:cNvSpPr>
          <p:nvPr/>
        </p:nvSpPr>
        <p:spPr>
          <a:xfrm>
            <a:off x="421826" y="1223964"/>
            <a:ext cx="5149850" cy="80645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endParaRPr lang="en-AU" sz="1400" dirty="0">
              <a:solidFill>
                <a:schemeClr val="accent1">
                  <a:lumMod val="75000"/>
                  <a:lumOff val="25000"/>
                </a:schemeClr>
              </a:solidFill>
              <a:latin typeface="Calibri Light" panose="020F0302020204030204" pitchFamily="34" charset="0"/>
              <a:cs typeface="Calibri Light" panose="020F0302020204030204" pitchFamily="34" charset="0"/>
            </a:endParaRPr>
          </a:p>
        </p:txBody>
      </p:sp>
      <p:pic>
        <p:nvPicPr>
          <p:cNvPr id="17" name="Picture 16">
            <a:extLst>
              <a:ext uri="{FF2B5EF4-FFF2-40B4-BE49-F238E27FC236}">
                <a16:creationId xmlns:a16="http://schemas.microsoft.com/office/drawing/2014/main" id="{7AAB9ED4-836D-441B-8B60-4E79E0ED88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485860" y="332733"/>
            <a:ext cx="2257092" cy="3096267"/>
          </a:xfrm>
          <a:prstGeom prst="rect">
            <a:avLst/>
          </a:prstGeom>
        </p:spPr>
      </p:pic>
      <p:grpSp>
        <p:nvGrpSpPr>
          <p:cNvPr id="9" name="Group 8">
            <a:extLst>
              <a:ext uri="{FF2B5EF4-FFF2-40B4-BE49-F238E27FC236}">
                <a16:creationId xmlns:a16="http://schemas.microsoft.com/office/drawing/2014/main" id="{CD3000B2-A341-48C3-85D7-2A39BC743B32}"/>
              </a:ext>
            </a:extLst>
          </p:cNvPr>
          <p:cNvGrpSpPr/>
          <p:nvPr/>
        </p:nvGrpSpPr>
        <p:grpSpPr>
          <a:xfrm>
            <a:off x="421824" y="3965770"/>
            <a:ext cx="6990634" cy="2150041"/>
            <a:chOff x="421824" y="3392373"/>
            <a:chExt cx="6990634" cy="2150041"/>
          </a:xfrm>
        </p:grpSpPr>
        <p:sp>
          <p:nvSpPr>
            <p:cNvPr id="18" name="Title 5" descr="Title: HyResource, source: HyResource (csiro.au)&#10;">
              <a:extLst>
                <a:ext uri="{FF2B5EF4-FFF2-40B4-BE49-F238E27FC236}">
                  <a16:creationId xmlns:a16="http://schemas.microsoft.com/office/drawing/2014/main" id="{3ED8E54E-406C-4C57-9357-60966DEB8321}"/>
                </a:ext>
              </a:extLst>
            </p:cNvPr>
            <p:cNvSpPr txBox="1">
              <a:spLocks/>
            </p:cNvSpPr>
            <p:nvPr/>
          </p:nvSpPr>
          <p:spPr>
            <a:xfrm>
              <a:off x="421824" y="3392373"/>
              <a:ext cx="1864176" cy="440437"/>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AU" sz="2800" dirty="0" err="1">
                  <a:solidFill>
                    <a:schemeClr val="accent1">
                      <a:lumMod val="75000"/>
                      <a:lumOff val="25000"/>
                    </a:schemeClr>
                  </a:solidFill>
                  <a:latin typeface="+mn-lt"/>
                  <a:cs typeface="Calibri Light" panose="020F0302020204030204" pitchFamily="34" charset="0"/>
                </a:rPr>
                <a:t>HyResource</a:t>
              </a:r>
              <a:r>
                <a:rPr lang="en-AU" sz="2800" dirty="0">
                  <a:solidFill>
                    <a:schemeClr val="accent1">
                      <a:lumMod val="75000"/>
                      <a:lumOff val="25000"/>
                    </a:schemeClr>
                  </a:solidFill>
                  <a:latin typeface="Calibri Light" panose="020F0302020204030204" pitchFamily="34" charset="0"/>
                  <a:cs typeface="Calibri Light" panose="020F0302020204030204" pitchFamily="34" charset="0"/>
                </a:rPr>
                <a:t> </a:t>
              </a:r>
            </a:p>
          </p:txBody>
        </p:sp>
        <p:sp>
          <p:nvSpPr>
            <p:cNvPr id="19" name="Content Placeholder 6">
              <a:extLst>
                <a:ext uri="{FF2B5EF4-FFF2-40B4-BE49-F238E27FC236}">
                  <a16:creationId xmlns:a16="http://schemas.microsoft.com/office/drawing/2014/main" id="{EF09DCD0-4667-4EAA-8D72-C4E72C0EBAC7}"/>
                </a:ext>
              </a:extLst>
            </p:cNvPr>
            <p:cNvSpPr txBox="1">
              <a:spLocks/>
            </p:cNvSpPr>
            <p:nvPr/>
          </p:nvSpPr>
          <p:spPr>
            <a:xfrm>
              <a:off x="421824" y="3867896"/>
              <a:ext cx="6990634" cy="1674518"/>
            </a:xfrm>
            <a:prstGeom prst="rect">
              <a:avLst/>
            </a:prstGeom>
          </p:spPr>
          <p:txBody>
            <a:bodyPr vert="horz" lIns="0" tIns="0" rIns="0" bIns="0" rtlCol="0" anchor="t" anchorCtr="0">
              <a:norm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lnSpc>
                  <a:spcPct val="110000"/>
                </a:lnSpc>
                <a:spcBef>
                  <a:spcPts val="0"/>
                </a:spcBef>
                <a:spcAft>
                  <a:spcPts val="600"/>
                </a:spcAft>
                <a:buFont typeface="Arial" panose="020B0604020202020204" pitchFamily="34" charset="0"/>
                <a:buChar char="•"/>
              </a:pPr>
              <a:r>
                <a:rPr lang="en-US" sz="1700" dirty="0"/>
                <a:t>Further information on projects to develop hydrogen and its derivatives in Australia is available at </a:t>
              </a:r>
              <a:r>
                <a:rPr lang="en-US" sz="1700" dirty="0" err="1"/>
                <a:t>HyResource</a:t>
              </a:r>
              <a:r>
                <a:rPr lang="en-US" sz="1700" dirty="0"/>
                <a:t>.</a:t>
              </a:r>
              <a:endParaRPr lang="en-AU" sz="1700" dirty="0"/>
            </a:p>
            <a:p>
              <a:pPr marL="180000" indent="-180000">
                <a:lnSpc>
                  <a:spcPct val="110000"/>
                </a:lnSpc>
                <a:spcBef>
                  <a:spcPts val="0"/>
                </a:spcBef>
                <a:buFont typeface="Arial" panose="020B0604020202020204" pitchFamily="34" charset="0"/>
                <a:buChar char="•"/>
              </a:pPr>
              <a:r>
                <a:rPr lang="en-AU" sz="1700" dirty="0"/>
                <a:t>The website includes a downloadable dataset of Australian hydrogen-related projects, recent project updates, a hydrogen mapping tool and information on government funding support.</a:t>
              </a:r>
            </a:p>
            <a:p>
              <a:pPr algn="just"/>
              <a:endParaRPr lang="en-AU" sz="1200" dirty="0"/>
            </a:p>
          </p:txBody>
        </p:sp>
      </p:grpSp>
      <p:pic>
        <p:nvPicPr>
          <p:cNvPr id="6" name="Picture 5">
            <a:extLst>
              <a:ext uri="{FF2B5EF4-FFF2-40B4-BE49-F238E27FC236}">
                <a16:creationId xmlns:a16="http://schemas.microsoft.com/office/drawing/2014/main" id="{903F6CAE-DA64-4065-B789-0C01C7CD225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9083" r="9714"/>
          <a:stretch/>
        </p:blipFill>
        <p:spPr>
          <a:xfrm>
            <a:off x="7830912" y="4060147"/>
            <a:ext cx="3702276" cy="863892"/>
          </a:xfrm>
          <a:prstGeom prst="rect">
            <a:avLst/>
          </a:prstGeom>
        </p:spPr>
      </p:pic>
      <p:cxnSp>
        <p:nvCxnSpPr>
          <p:cNvPr id="20" name="Straight Connector 19">
            <a:extLst>
              <a:ext uri="{FF2B5EF4-FFF2-40B4-BE49-F238E27FC236}">
                <a16:creationId xmlns:a16="http://schemas.microsoft.com/office/drawing/2014/main" id="{3253BF18-0CF7-47B5-9828-D8A58D8402C8}"/>
              </a:ext>
            </a:extLst>
          </p:cNvPr>
          <p:cNvCxnSpPr>
            <a:cxnSpLocks/>
          </p:cNvCxnSpPr>
          <p:nvPr/>
        </p:nvCxnSpPr>
        <p:spPr>
          <a:xfrm>
            <a:off x="421824" y="3808814"/>
            <a:ext cx="10955013" cy="0"/>
          </a:xfrm>
          <a:prstGeom prst="line">
            <a:avLst/>
          </a:prstGeom>
          <a:ln>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5C8BDD7-5C4F-433A-BA25-768F47B97889}"/>
              </a:ext>
            </a:extLst>
          </p:cNvPr>
          <p:cNvSpPr/>
          <p:nvPr/>
        </p:nvSpPr>
        <p:spPr>
          <a:xfrm>
            <a:off x="3312436" y="3451061"/>
            <a:ext cx="4518476" cy="276998"/>
          </a:xfrm>
          <a:prstGeom prst="rect">
            <a:avLst/>
          </a:prstGeom>
        </p:spPr>
        <p:txBody>
          <a:bodyPr wrap="square">
            <a:spAutoFit/>
          </a:bodyPr>
          <a:lstStyle/>
          <a:p>
            <a:r>
              <a:rPr lang="en-AU" sz="1200" dirty="0">
                <a:hlinkClick r:id="rId6"/>
              </a:rPr>
              <a:t>Hydrogen </a:t>
            </a:r>
            <a:r>
              <a:rPr lang="en-AU" sz="1200" dirty="0" err="1">
                <a:hlinkClick r:id="rId6"/>
              </a:rPr>
              <a:t>Headstart</a:t>
            </a:r>
            <a:r>
              <a:rPr lang="en-AU" sz="1200" dirty="0">
                <a:hlinkClick r:id="rId6"/>
              </a:rPr>
              <a:t> - Australian Renewable Energy Agency (ARENA)</a:t>
            </a:r>
            <a:endParaRPr lang="en-AU" sz="1200" dirty="0"/>
          </a:p>
        </p:txBody>
      </p:sp>
      <p:sp>
        <p:nvSpPr>
          <p:cNvPr id="4" name="Rectangle 3">
            <a:extLst>
              <a:ext uri="{FF2B5EF4-FFF2-40B4-BE49-F238E27FC236}">
                <a16:creationId xmlns:a16="http://schemas.microsoft.com/office/drawing/2014/main" id="{A711CB2D-5E34-4729-934D-42BBF5E4323D}"/>
              </a:ext>
            </a:extLst>
          </p:cNvPr>
          <p:cNvSpPr/>
          <p:nvPr/>
        </p:nvSpPr>
        <p:spPr>
          <a:xfrm>
            <a:off x="421824" y="3476459"/>
            <a:ext cx="2665730" cy="276999"/>
          </a:xfrm>
          <a:prstGeom prst="rect">
            <a:avLst/>
          </a:prstGeom>
        </p:spPr>
        <p:txBody>
          <a:bodyPr wrap="none">
            <a:spAutoFit/>
          </a:bodyPr>
          <a:lstStyle/>
          <a:p>
            <a:r>
              <a:rPr lang="en-AU" sz="1200" dirty="0">
                <a:hlinkClick r:id="rId7"/>
              </a:rPr>
              <a:t>Hydrogen </a:t>
            </a:r>
            <a:r>
              <a:rPr lang="en-AU" sz="1200" dirty="0" err="1">
                <a:hlinkClick r:id="rId7"/>
              </a:rPr>
              <a:t>Headstart</a:t>
            </a:r>
            <a:r>
              <a:rPr lang="en-AU" sz="1200" dirty="0">
                <a:hlinkClick r:id="rId7"/>
              </a:rPr>
              <a:t> program - DCCEEW</a:t>
            </a:r>
            <a:endParaRPr lang="en-AU" sz="1200" dirty="0"/>
          </a:p>
        </p:txBody>
      </p:sp>
      <p:sp>
        <p:nvSpPr>
          <p:cNvPr id="5" name="Rectangle 4">
            <a:extLst>
              <a:ext uri="{FF2B5EF4-FFF2-40B4-BE49-F238E27FC236}">
                <a16:creationId xmlns:a16="http://schemas.microsoft.com/office/drawing/2014/main" id="{E527240D-6948-44D6-BE1F-57136E28792E}"/>
              </a:ext>
            </a:extLst>
          </p:cNvPr>
          <p:cNvSpPr/>
          <p:nvPr/>
        </p:nvSpPr>
        <p:spPr>
          <a:xfrm>
            <a:off x="329368" y="6280854"/>
            <a:ext cx="1538178" cy="276999"/>
          </a:xfrm>
          <a:prstGeom prst="rect">
            <a:avLst/>
          </a:prstGeom>
        </p:spPr>
        <p:txBody>
          <a:bodyPr wrap="none">
            <a:spAutoFit/>
          </a:bodyPr>
          <a:lstStyle/>
          <a:p>
            <a:pPr algn="just"/>
            <a:r>
              <a:rPr lang="en-AU" sz="1200" dirty="0" err="1">
                <a:hlinkClick r:id="rId8"/>
              </a:rPr>
              <a:t>HyResource</a:t>
            </a:r>
            <a:r>
              <a:rPr lang="en-AU" sz="1200" dirty="0">
                <a:hlinkClick r:id="rId8"/>
              </a:rPr>
              <a:t> (csiro.au)</a:t>
            </a:r>
            <a:endParaRPr lang="en-AU" sz="1200" dirty="0"/>
          </a:p>
        </p:txBody>
      </p:sp>
      <p:pic>
        <p:nvPicPr>
          <p:cNvPr id="2" name="Picture 1">
            <a:extLst>
              <a:ext uri="{FF2B5EF4-FFF2-40B4-BE49-F238E27FC236}">
                <a16:creationId xmlns:a16="http://schemas.microsoft.com/office/drawing/2014/main" id="{2E79634A-DFB8-47AB-BEA9-7BB1855B7017}"/>
              </a:ext>
            </a:extLst>
          </p:cNvPr>
          <p:cNvPicPr>
            <a:picLocks noChangeAspect="1"/>
          </p:cNvPicPr>
          <p:nvPr/>
        </p:nvPicPr>
        <p:blipFill>
          <a:blip r:embed="rId9"/>
          <a:stretch>
            <a:fillRect/>
          </a:stretch>
        </p:blipFill>
        <p:spPr>
          <a:xfrm>
            <a:off x="10322055" y="5158406"/>
            <a:ext cx="1339367" cy="1366861"/>
          </a:xfrm>
          <a:prstGeom prst="rect">
            <a:avLst/>
          </a:prstGeom>
        </p:spPr>
      </p:pic>
    </p:spTree>
    <p:extLst>
      <p:ext uri="{BB962C8B-B14F-4D97-AF65-F5344CB8AC3E}">
        <p14:creationId xmlns:p14="http://schemas.microsoft.com/office/powerpoint/2010/main" val="4084431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descr="Title: Hydrogen Project Mapping Tools  ">
            <a:extLst>
              <a:ext uri="{FF2B5EF4-FFF2-40B4-BE49-F238E27FC236}">
                <a16:creationId xmlns:a16="http://schemas.microsoft.com/office/drawing/2014/main" id="{2285E0D9-F813-4C10-99FD-495B362BA8D6}"/>
              </a:ext>
            </a:extLst>
          </p:cNvPr>
          <p:cNvSpPr>
            <a:spLocks noGrp="1"/>
          </p:cNvSpPr>
          <p:nvPr>
            <p:ph type="title"/>
          </p:nvPr>
        </p:nvSpPr>
        <p:spPr>
          <a:xfrm>
            <a:off x="420711" y="227184"/>
            <a:ext cx="4752000" cy="485372"/>
          </a:xfrm>
        </p:spPr>
        <p:txBody>
          <a:bodyPr>
            <a:normAutofit fontScale="90000"/>
          </a:bodyPr>
          <a:lstStyle/>
          <a:p>
            <a:pPr>
              <a:lnSpc>
                <a:spcPct val="100000"/>
              </a:lnSpc>
            </a:pPr>
            <a:r>
              <a:rPr lang="en-AU" sz="2800" dirty="0">
                <a:solidFill>
                  <a:schemeClr val="accent1">
                    <a:lumMod val="75000"/>
                    <a:lumOff val="25000"/>
                  </a:schemeClr>
                </a:solidFill>
                <a:latin typeface="+mn-lt"/>
                <a:cs typeface="Calibri Light" panose="020F0302020204030204" pitchFamily="34" charset="0"/>
              </a:rPr>
              <a:t>Hydrogen Project Mapping Tools  </a:t>
            </a:r>
          </a:p>
        </p:txBody>
      </p:sp>
      <p:pic>
        <p:nvPicPr>
          <p:cNvPr id="12" name="Picture 11">
            <a:extLst>
              <a:ext uri="{FF2B5EF4-FFF2-40B4-BE49-F238E27FC236}">
                <a16:creationId xmlns:a16="http://schemas.microsoft.com/office/drawing/2014/main" id="{415E37E1-6973-44C6-905E-57BAE07CFD7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274" t="1363" b="-1"/>
          <a:stretch/>
        </p:blipFill>
        <p:spPr>
          <a:xfrm>
            <a:off x="549435" y="859684"/>
            <a:ext cx="5289940" cy="3685946"/>
          </a:xfrm>
          <a:prstGeom prst="rect">
            <a:avLst/>
          </a:prstGeom>
        </p:spPr>
      </p:pic>
      <p:sp>
        <p:nvSpPr>
          <p:cNvPr id="13" name="TextBox 12" descr="Heading: Geoscience Australia: &#10;Map of prospective hydrogen production regions of Australia. Hydrogen production regions in Australia – DCCEEW&#10;Hydrogen Economic Fairways Tool (HEFT): an online mapping tool that identifies regions suitable for hydrogen production in Australia. HEFT - Hydrogen Economic Fairways Tool (ga.gov.au)&#10;">
            <a:extLst>
              <a:ext uri="{FF2B5EF4-FFF2-40B4-BE49-F238E27FC236}">
                <a16:creationId xmlns:a16="http://schemas.microsoft.com/office/drawing/2014/main" id="{4BF2A288-2982-4AC2-961D-BAB0D16EE33D}"/>
              </a:ext>
            </a:extLst>
          </p:cNvPr>
          <p:cNvSpPr txBox="1"/>
          <p:nvPr/>
        </p:nvSpPr>
        <p:spPr>
          <a:xfrm>
            <a:off x="420711" y="4545630"/>
            <a:ext cx="5418664" cy="2085186"/>
          </a:xfrm>
          <a:prstGeom prst="rect">
            <a:avLst/>
          </a:prstGeom>
          <a:noFill/>
        </p:spPr>
        <p:txBody>
          <a:bodyPr wrap="square" lIns="0" tIns="0" rIns="0" bIns="0" rtlCol="0">
            <a:spAutoFit/>
          </a:bodyPr>
          <a:lstStyle/>
          <a:p>
            <a:pPr>
              <a:spcBef>
                <a:spcPts val="900"/>
              </a:spcBef>
            </a:pPr>
            <a:r>
              <a:rPr lang="en-AU" sz="2400" b="1" dirty="0">
                <a:solidFill>
                  <a:srgbClr val="008089">
                    <a:lumMod val="75000"/>
                  </a:srgbClr>
                </a:solidFill>
              </a:rPr>
              <a:t>Geoscience Australia: </a:t>
            </a:r>
          </a:p>
          <a:p>
            <a:pPr marL="180000" lvl="1" indent="-180000">
              <a:spcAft>
                <a:spcPts val="600"/>
              </a:spcAft>
              <a:buFont typeface="Arial" panose="020B0604020202020204" pitchFamily="34" charset="0"/>
              <a:buChar char="•"/>
            </a:pPr>
            <a:r>
              <a:rPr lang="en-AU" sz="1600" dirty="0">
                <a:solidFill>
                  <a:srgbClr val="008089">
                    <a:lumMod val="75000"/>
                  </a:srgbClr>
                </a:solidFill>
              </a:rPr>
              <a:t>Map of prospective hydrogen production regions of Australia.</a:t>
            </a:r>
            <a:r>
              <a:rPr lang="en-AU" sz="1600" dirty="0">
                <a:hlinkClick r:id="rId4"/>
              </a:rPr>
              <a:t> </a:t>
            </a:r>
            <a:r>
              <a:rPr lang="en-AU" sz="1200" dirty="0">
                <a:hlinkClick r:id="rId5"/>
              </a:rPr>
              <a:t>Hydrogen production regions in Australia – DCCEEW</a:t>
            </a:r>
            <a:endParaRPr lang="en-AU" sz="1200" dirty="0"/>
          </a:p>
          <a:p>
            <a:pPr marL="180000" lvl="1" indent="-180000">
              <a:spcAft>
                <a:spcPts val="600"/>
              </a:spcAft>
              <a:buFont typeface="Arial" panose="020B0604020202020204" pitchFamily="34" charset="0"/>
              <a:buChar char="•"/>
            </a:pPr>
            <a:r>
              <a:rPr lang="en-AU" sz="1600" dirty="0">
                <a:solidFill>
                  <a:srgbClr val="008089">
                    <a:lumMod val="75000"/>
                  </a:srgbClr>
                </a:solidFill>
              </a:rPr>
              <a:t>Hydrogen Economic Fairways Tool (</a:t>
            </a:r>
            <a:r>
              <a:rPr lang="en-AU" sz="1600" b="1" dirty="0">
                <a:solidFill>
                  <a:srgbClr val="008089">
                    <a:lumMod val="75000"/>
                  </a:srgbClr>
                </a:solidFill>
              </a:rPr>
              <a:t>HEFT):</a:t>
            </a:r>
            <a:r>
              <a:rPr lang="en-AU" sz="1600" dirty="0">
                <a:solidFill>
                  <a:srgbClr val="008089">
                    <a:lumMod val="75000"/>
                  </a:srgbClr>
                </a:solidFill>
              </a:rPr>
              <a:t> an online mapping tool that identifies regions suitable for hydrogen production in Australia. </a:t>
            </a:r>
            <a:r>
              <a:rPr lang="en-AU" sz="1200" dirty="0">
                <a:hlinkClick r:id="rId6"/>
              </a:rPr>
              <a:t>HEFT - Hydrogen Economic Fairways Tool (ga.gov.au)</a:t>
            </a:r>
            <a:endParaRPr lang="en-AU" sz="1200" dirty="0">
              <a:solidFill>
                <a:srgbClr val="008089">
                  <a:lumMod val="75000"/>
                </a:srgbClr>
              </a:solidFill>
            </a:endParaRPr>
          </a:p>
          <a:p>
            <a:pPr>
              <a:spcBef>
                <a:spcPts val="900"/>
              </a:spcBef>
            </a:pPr>
            <a:endParaRPr lang="en-AU" b="1" dirty="0">
              <a:solidFill>
                <a:schemeClr val="accent1">
                  <a:lumMod val="75000"/>
                  <a:lumOff val="25000"/>
                </a:schemeClr>
              </a:solidFill>
            </a:endParaRPr>
          </a:p>
        </p:txBody>
      </p:sp>
      <p:sp>
        <p:nvSpPr>
          <p:cNvPr id="6" name="Rectangle 5" descr="Heading: CSIRO: &#10;HyResource: provides spatial representation of the projects across Australia as well as filtering capability by status, main end use, and main proponents Hydrogen Map - CSIRO&#10;">
            <a:extLst>
              <a:ext uri="{FF2B5EF4-FFF2-40B4-BE49-F238E27FC236}">
                <a16:creationId xmlns:a16="http://schemas.microsoft.com/office/drawing/2014/main" id="{9CB33CDE-A8E3-40C9-BD51-33A114F5DDF4}"/>
              </a:ext>
            </a:extLst>
          </p:cNvPr>
          <p:cNvSpPr/>
          <p:nvPr/>
        </p:nvSpPr>
        <p:spPr>
          <a:xfrm>
            <a:off x="6096000" y="5059432"/>
            <a:ext cx="5778500" cy="1200329"/>
          </a:xfrm>
          <a:prstGeom prst="rect">
            <a:avLst/>
          </a:prstGeom>
        </p:spPr>
        <p:txBody>
          <a:bodyPr wrap="square">
            <a:spAutoFit/>
          </a:bodyPr>
          <a:lstStyle/>
          <a:p>
            <a:pPr>
              <a:spcBef>
                <a:spcPts val="900"/>
              </a:spcBef>
            </a:pPr>
            <a:r>
              <a:rPr lang="en-AU" sz="2400" b="1" dirty="0">
                <a:solidFill>
                  <a:srgbClr val="008089">
                    <a:lumMod val="75000"/>
                  </a:srgbClr>
                </a:solidFill>
              </a:rPr>
              <a:t>CSIRO: </a:t>
            </a:r>
          </a:p>
          <a:p>
            <a:pPr marL="180000" indent="-180000">
              <a:buFont typeface="Arial" panose="020B0604020202020204" pitchFamily="34" charset="0"/>
              <a:buChar char="•"/>
            </a:pPr>
            <a:r>
              <a:rPr lang="en-AU" sz="1600" b="1" dirty="0" err="1">
                <a:solidFill>
                  <a:srgbClr val="008089">
                    <a:lumMod val="75000"/>
                  </a:srgbClr>
                </a:solidFill>
              </a:rPr>
              <a:t>HyResource</a:t>
            </a:r>
            <a:r>
              <a:rPr lang="en-AU" sz="1600" dirty="0">
                <a:solidFill>
                  <a:srgbClr val="008089">
                    <a:lumMod val="75000"/>
                  </a:srgbClr>
                </a:solidFill>
              </a:rPr>
              <a:t>: provides spatial representation of the projects across Australia as well as filtering capability by status, main end use, and main proponents </a:t>
            </a:r>
            <a:r>
              <a:rPr lang="en-AU" sz="1600" dirty="0">
                <a:hlinkClick r:id="rId7"/>
              </a:rPr>
              <a:t>Hydrogen Map - CSIRO</a:t>
            </a:r>
            <a:endParaRPr lang="en-AU" sz="1600" dirty="0">
              <a:solidFill>
                <a:srgbClr val="008089">
                  <a:lumMod val="75000"/>
                </a:srgbClr>
              </a:solidFill>
            </a:endParaRPr>
          </a:p>
        </p:txBody>
      </p:sp>
      <p:pic>
        <p:nvPicPr>
          <p:cNvPr id="4" name="Picture 3">
            <a:extLst>
              <a:ext uri="{FF2B5EF4-FFF2-40B4-BE49-F238E27FC236}">
                <a16:creationId xmlns:a16="http://schemas.microsoft.com/office/drawing/2014/main" id="{F6C8C86A-49D8-4F68-8F09-70205300FCC6}"/>
              </a:ext>
            </a:extLst>
          </p:cNvPr>
          <p:cNvPicPr>
            <a:picLocks noChangeAspect="1"/>
          </p:cNvPicPr>
          <p:nvPr/>
        </p:nvPicPr>
        <p:blipFill>
          <a:blip r:embed="rId8"/>
          <a:stretch>
            <a:fillRect/>
          </a:stretch>
        </p:blipFill>
        <p:spPr>
          <a:xfrm>
            <a:off x="6609250" y="414418"/>
            <a:ext cx="4752000" cy="4645014"/>
          </a:xfrm>
          <a:prstGeom prst="rect">
            <a:avLst/>
          </a:prstGeom>
        </p:spPr>
      </p:pic>
    </p:spTree>
    <p:extLst>
      <p:ext uri="{BB962C8B-B14F-4D97-AF65-F5344CB8AC3E}">
        <p14:creationId xmlns:p14="http://schemas.microsoft.com/office/powerpoint/2010/main" val="2822020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9BB2A29-1BB4-4A43-870B-13295A11A12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l="2189"/>
          <a:stretch/>
        </p:blipFill>
        <p:spPr>
          <a:xfrm>
            <a:off x="445230" y="3395800"/>
            <a:ext cx="6674160" cy="2888507"/>
          </a:xfrm>
          <a:prstGeom prst="rect">
            <a:avLst/>
          </a:prstGeom>
        </p:spPr>
      </p:pic>
      <p:sp>
        <p:nvSpPr>
          <p:cNvPr id="7" name="Title 5" descr="Title: Hydrogen Regulatory Frameworks under development">
            <a:extLst>
              <a:ext uri="{FF2B5EF4-FFF2-40B4-BE49-F238E27FC236}">
                <a16:creationId xmlns:a16="http://schemas.microsoft.com/office/drawing/2014/main" id="{2285E0D9-F813-4C10-99FD-495B362BA8D6}"/>
              </a:ext>
            </a:extLst>
          </p:cNvPr>
          <p:cNvSpPr>
            <a:spLocks noGrp="1"/>
          </p:cNvSpPr>
          <p:nvPr>
            <p:ph type="title"/>
          </p:nvPr>
        </p:nvSpPr>
        <p:spPr>
          <a:xfrm>
            <a:off x="417690" y="175130"/>
            <a:ext cx="8095355" cy="518398"/>
          </a:xfrm>
        </p:spPr>
        <p:txBody>
          <a:bodyPr>
            <a:normAutofit/>
          </a:bodyPr>
          <a:lstStyle/>
          <a:p>
            <a:pPr>
              <a:lnSpc>
                <a:spcPct val="100000"/>
              </a:lnSpc>
            </a:pPr>
            <a:r>
              <a:rPr lang="en-AU" sz="2800" dirty="0">
                <a:solidFill>
                  <a:schemeClr val="accent1">
                    <a:lumMod val="75000"/>
                    <a:lumOff val="25000"/>
                  </a:schemeClr>
                </a:solidFill>
                <a:latin typeface="+mn-lt"/>
                <a:cs typeface="Calibri Light" panose="020F0302020204030204" pitchFamily="34" charset="0"/>
              </a:rPr>
              <a:t>Hydrogen Regulatory Frameworks under development</a:t>
            </a:r>
          </a:p>
        </p:txBody>
      </p:sp>
      <p:sp>
        <p:nvSpPr>
          <p:cNvPr id="9" name="Content Placeholder 4" descr="Heading: Hydrogen Guarantee of Origin (GO) Scheme, source: Guarantee of Origin scheme - DCCEEW &amp; Guarantee of Origin (cleanenergyregulator.gov.au)&#10;&#10;&#10;">
            <a:extLst>
              <a:ext uri="{FF2B5EF4-FFF2-40B4-BE49-F238E27FC236}">
                <a16:creationId xmlns:a16="http://schemas.microsoft.com/office/drawing/2014/main" id="{06E2CC8A-CD00-4655-90A6-0660BCEF0EB1}"/>
              </a:ext>
            </a:extLst>
          </p:cNvPr>
          <p:cNvSpPr txBox="1">
            <a:spLocks/>
          </p:cNvSpPr>
          <p:nvPr/>
        </p:nvSpPr>
        <p:spPr>
          <a:xfrm>
            <a:off x="417690" y="707914"/>
            <a:ext cx="6674167" cy="28819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AU" sz="2000" b="1" dirty="0">
                <a:solidFill>
                  <a:schemeClr val="tx1"/>
                </a:solidFill>
                <a:cs typeface="Calibri Light" panose="020F0302020204030204" pitchFamily="34" charset="0"/>
              </a:rPr>
              <a:t>Hydrogen Guarantee of Origin (GO) Scheme </a:t>
            </a:r>
          </a:p>
          <a:p>
            <a:pPr marL="171450" indent="-171450">
              <a:spcBef>
                <a:spcPts val="0"/>
              </a:spcBef>
              <a:spcAft>
                <a:spcPts val="400"/>
              </a:spcAft>
              <a:buFont typeface="Arial" panose="020B0604020202020204" pitchFamily="34" charset="0"/>
              <a:buChar char="•"/>
            </a:pPr>
            <a:r>
              <a:rPr lang="en-AU" sz="1200" dirty="0"/>
              <a:t>The National Hydrogen Strategy identifies the establishment of a domestic hydrogen GO certification scheme as a priority action to track and certify the origins of locally-produced hydrogen. </a:t>
            </a:r>
          </a:p>
          <a:p>
            <a:pPr marL="171450" indent="-171450">
              <a:spcBef>
                <a:spcPts val="0"/>
              </a:spcBef>
              <a:spcAft>
                <a:spcPts val="400"/>
              </a:spcAft>
              <a:buFont typeface="Arial" panose="020B0604020202020204" pitchFamily="34" charset="0"/>
              <a:buChar char="•"/>
            </a:pPr>
            <a:r>
              <a:rPr lang="en-AU" sz="1200" dirty="0"/>
              <a:t>The GO scheme will measure and track hydrogen production emissions from initially three main pathways relevant to Australia: electrolysis, coal gasification with carbon capture and storage (CCS), and steam methane reforming of natural gas with CCS. </a:t>
            </a:r>
          </a:p>
          <a:p>
            <a:pPr marL="171450" indent="-171450">
              <a:spcBef>
                <a:spcPts val="0"/>
              </a:spcBef>
              <a:spcAft>
                <a:spcPts val="400"/>
              </a:spcAft>
              <a:buFont typeface="Arial" panose="020B0604020202020204" pitchFamily="34" charset="0"/>
              <a:buChar char="•"/>
            </a:pPr>
            <a:r>
              <a:rPr lang="en-AU" sz="1200" dirty="0"/>
              <a:t>The 2022-23 Budget provided DCCEEW with $2.2 million to develop and consult on the design and draft legislation for a GO scheme. In December 2022, DCCEEW released 2 consultation papers on the design of the GO and renewable electricity certification, with public consultation closing in February 2023.</a:t>
            </a:r>
          </a:p>
          <a:p>
            <a:pPr marL="171450" indent="-171450">
              <a:spcBef>
                <a:spcPts val="0"/>
              </a:spcBef>
              <a:spcAft>
                <a:spcPts val="400"/>
              </a:spcAft>
              <a:buFont typeface="Arial" panose="020B0604020202020204" pitchFamily="34" charset="0"/>
              <a:buChar char="•"/>
            </a:pPr>
            <a:r>
              <a:rPr lang="en-AU" sz="1200" dirty="0"/>
              <a:t>The Clean Energy Regulator (CER) has been conducting trials throughout 2022 and 2023 to test and verify the GO scheme design with producers of hydrogen and its derivatives, as well as stakeholders involved in the storage and transport of these products. </a:t>
            </a:r>
          </a:p>
          <a:p>
            <a:pPr marL="171450" indent="-171450">
              <a:spcBef>
                <a:spcPts val="0"/>
              </a:spcBef>
              <a:spcAft>
                <a:spcPts val="300"/>
              </a:spcAft>
              <a:buFont typeface="Arial" panose="020B0604020202020204" pitchFamily="34" charset="0"/>
              <a:buChar char="•"/>
            </a:pPr>
            <a:r>
              <a:rPr lang="en-AU" sz="1200" dirty="0"/>
              <a:t>In the 2023-24 Budget, a further $38.2 million was provided to create the GO scheme. </a:t>
            </a:r>
          </a:p>
          <a:p>
            <a:endParaRPr lang="en-AU" sz="1200" dirty="0"/>
          </a:p>
          <a:p>
            <a:r>
              <a:rPr lang="en-AU" sz="1200" dirty="0"/>
              <a:t> </a:t>
            </a:r>
          </a:p>
        </p:txBody>
      </p:sp>
      <p:pic>
        <p:nvPicPr>
          <p:cNvPr id="11" name="Picture 10" descr="Logo: International Partnership for Hydrogen and Fuel Cells in the Economy, source: International Partnership for Hydrogen&amp;Fuel Cells in the Economy (iphe.net)&#10;">
            <a:extLst>
              <a:ext uri="{FF2B5EF4-FFF2-40B4-BE49-F238E27FC236}">
                <a16:creationId xmlns:a16="http://schemas.microsoft.com/office/drawing/2014/main" id="{FE443377-9FA5-4876-889A-9521ACED543C}"/>
              </a:ext>
            </a:extLst>
          </p:cNvPr>
          <p:cNvPicPr>
            <a:picLocks noChangeAspect="1"/>
          </p:cNvPicPr>
          <p:nvPr/>
        </p:nvPicPr>
        <p:blipFill>
          <a:blip r:embed="rId4"/>
          <a:stretch>
            <a:fillRect/>
          </a:stretch>
        </p:blipFill>
        <p:spPr>
          <a:xfrm>
            <a:off x="7531894" y="865958"/>
            <a:ext cx="1900237" cy="2340446"/>
          </a:xfrm>
          <a:prstGeom prst="rect">
            <a:avLst/>
          </a:prstGeom>
        </p:spPr>
      </p:pic>
      <p:cxnSp>
        <p:nvCxnSpPr>
          <p:cNvPr id="13" name="Straight Connector 12">
            <a:extLst>
              <a:ext uri="{FF2B5EF4-FFF2-40B4-BE49-F238E27FC236}">
                <a16:creationId xmlns:a16="http://schemas.microsoft.com/office/drawing/2014/main" id="{62546D7C-9890-4923-875E-310EF2E9A449}"/>
              </a:ext>
            </a:extLst>
          </p:cNvPr>
          <p:cNvCxnSpPr/>
          <p:nvPr/>
        </p:nvCxnSpPr>
        <p:spPr>
          <a:xfrm>
            <a:off x="7227333" y="989537"/>
            <a:ext cx="0" cy="5400000"/>
          </a:xfrm>
          <a:prstGeom prst="line">
            <a:avLst/>
          </a:prstGeom>
          <a:ln>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9BBBE44-EF5C-47BF-BFF4-81CECEEEB619}"/>
              </a:ext>
            </a:extLst>
          </p:cNvPr>
          <p:cNvSpPr/>
          <p:nvPr/>
        </p:nvSpPr>
        <p:spPr>
          <a:xfrm>
            <a:off x="2999447" y="6261728"/>
            <a:ext cx="3302764" cy="276999"/>
          </a:xfrm>
          <a:prstGeom prst="rect">
            <a:avLst/>
          </a:prstGeom>
        </p:spPr>
        <p:txBody>
          <a:bodyPr wrap="none">
            <a:spAutoFit/>
          </a:bodyPr>
          <a:lstStyle/>
          <a:p>
            <a:r>
              <a:rPr lang="en-AU" sz="1200" dirty="0">
                <a:hlinkClick r:id="rId5"/>
              </a:rPr>
              <a:t>Guarantee of Origin (cleanenergyregulator.gov.au)</a:t>
            </a:r>
            <a:endParaRPr lang="en-AU" sz="1200" dirty="0"/>
          </a:p>
        </p:txBody>
      </p:sp>
      <p:sp>
        <p:nvSpPr>
          <p:cNvPr id="4" name="Rectangle 3">
            <a:extLst>
              <a:ext uri="{FF2B5EF4-FFF2-40B4-BE49-F238E27FC236}">
                <a16:creationId xmlns:a16="http://schemas.microsoft.com/office/drawing/2014/main" id="{A3D17DEA-1ED6-4F4E-9E61-3104904F4D74}"/>
              </a:ext>
            </a:extLst>
          </p:cNvPr>
          <p:cNvSpPr/>
          <p:nvPr/>
        </p:nvSpPr>
        <p:spPr>
          <a:xfrm>
            <a:off x="271694" y="6261729"/>
            <a:ext cx="2600584" cy="276999"/>
          </a:xfrm>
          <a:prstGeom prst="rect">
            <a:avLst/>
          </a:prstGeom>
        </p:spPr>
        <p:txBody>
          <a:bodyPr wrap="none">
            <a:spAutoFit/>
          </a:bodyPr>
          <a:lstStyle/>
          <a:p>
            <a:r>
              <a:rPr lang="en-AU" sz="1200" dirty="0">
                <a:hlinkClick r:id="rId6"/>
              </a:rPr>
              <a:t>Guarantee of Origin scheme - DCCEEW</a:t>
            </a:r>
            <a:endParaRPr lang="en-AU" sz="1200" dirty="0"/>
          </a:p>
        </p:txBody>
      </p:sp>
      <p:grpSp>
        <p:nvGrpSpPr>
          <p:cNvPr id="6" name="Group 5">
            <a:extLst>
              <a:ext uri="{FF2B5EF4-FFF2-40B4-BE49-F238E27FC236}">
                <a16:creationId xmlns:a16="http://schemas.microsoft.com/office/drawing/2014/main" id="{22C042CB-2745-4A4A-B0B0-71B357FC78A6}"/>
              </a:ext>
            </a:extLst>
          </p:cNvPr>
          <p:cNvGrpSpPr/>
          <p:nvPr/>
        </p:nvGrpSpPr>
        <p:grpSpPr>
          <a:xfrm>
            <a:off x="7276200" y="794939"/>
            <a:ext cx="4791620" cy="3599009"/>
            <a:chOff x="7276200" y="794939"/>
            <a:chExt cx="4791620" cy="3599009"/>
          </a:xfrm>
        </p:grpSpPr>
        <p:sp>
          <p:nvSpPr>
            <p:cNvPr id="8" name="Rectangle 7">
              <a:extLst>
                <a:ext uri="{FF2B5EF4-FFF2-40B4-BE49-F238E27FC236}">
                  <a16:creationId xmlns:a16="http://schemas.microsoft.com/office/drawing/2014/main" id="{81332AC7-3E90-4B53-8A7E-1669F9ECEA46}"/>
                </a:ext>
              </a:extLst>
            </p:cNvPr>
            <p:cNvSpPr/>
            <p:nvPr/>
          </p:nvSpPr>
          <p:spPr>
            <a:xfrm>
              <a:off x="9691534" y="794939"/>
              <a:ext cx="2376286" cy="2359620"/>
            </a:xfrm>
            <a:prstGeom prst="rect">
              <a:avLst/>
            </a:prstGeom>
          </p:spPr>
          <p:txBody>
            <a:bodyPr wrap="square">
              <a:spAutoFit/>
            </a:bodyPr>
            <a:lstStyle/>
            <a:p>
              <a:pPr marL="171450" indent="-171450">
                <a:spcAft>
                  <a:spcPts val="400"/>
                </a:spcAft>
                <a:buFont typeface="Arial" panose="020B0604020202020204" pitchFamily="34" charset="0"/>
                <a:buChar char="•"/>
              </a:pPr>
              <a:r>
                <a:rPr lang="en-AU" sz="1200" dirty="0">
                  <a:solidFill>
                    <a:schemeClr val="accent2">
                      <a:lumMod val="75000"/>
                    </a:schemeClr>
                  </a:solidFill>
                </a:rPr>
                <a:t>An international governmental partnership formed in 2003 and currently consisting of 23 member countries and the European Commission.</a:t>
              </a:r>
            </a:p>
            <a:p>
              <a:pPr marL="171450" indent="-171450">
                <a:spcAft>
                  <a:spcPts val="400"/>
                </a:spcAft>
                <a:buFont typeface="Arial" panose="020B0604020202020204" pitchFamily="34" charset="0"/>
                <a:buChar char="•"/>
              </a:pPr>
              <a:r>
                <a:rPr lang="en-AU" sz="1200" dirty="0">
                  <a:solidFill>
                    <a:schemeClr val="accent2">
                      <a:lumMod val="75000"/>
                    </a:schemeClr>
                  </a:solidFill>
                </a:rPr>
                <a:t>Aims to advance technical hydrogen industry standards and protocols, including safety standards, regulation development, certification, trading, intellectual property and education. </a:t>
              </a:r>
            </a:p>
          </p:txBody>
        </p:sp>
        <p:sp>
          <p:nvSpPr>
            <p:cNvPr id="5" name="Rectangle 4">
              <a:extLst>
                <a:ext uri="{FF2B5EF4-FFF2-40B4-BE49-F238E27FC236}">
                  <a16:creationId xmlns:a16="http://schemas.microsoft.com/office/drawing/2014/main" id="{604AEE26-8711-4529-AC54-025C7B258A3F}"/>
                </a:ext>
              </a:extLst>
            </p:cNvPr>
            <p:cNvSpPr/>
            <p:nvPr/>
          </p:nvSpPr>
          <p:spPr>
            <a:xfrm>
              <a:off x="7276200" y="3326989"/>
              <a:ext cx="4667427" cy="1066959"/>
            </a:xfrm>
            <a:prstGeom prst="rect">
              <a:avLst/>
            </a:prstGeom>
          </p:spPr>
          <p:txBody>
            <a:bodyPr wrap="square">
              <a:spAutoFit/>
            </a:bodyPr>
            <a:lstStyle/>
            <a:p>
              <a:pPr marL="171450" indent="-171450">
                <a:spcAft>
                  <a:spcPts val="400"/>
                </a:spcAft>
                <a:buFont typeface="Arial" panose="020B0604020202020204" pitchFamily="34" charset="0"/>
                <a:buChar char="•"/>
              </a:pPr>
              <a:r>
                <a:rPr lang="en-AU" sz="1200" dirty="0">
                  <a:solidFill>
                    <a:schemeClr val="accent2">
                      <a:lumMod val="75000"/>
                    </a:schemeClr>
                  </a:solidFill>
                </a:rPr>
                <a:t>Australia leads on the development of carbon accounting methodology for electrolysis and coal gasification with CCS. </a:t>
              </a:r>
              <a:endParaRPr lang="en-US" sz="1200" dirty="0">
                <a:solidFill>
                  <a:schemeClr val="accent2">
                    <a:lumMod val="75000"/>
                  </a:schemeClr>
                </a:solidFill>
              </a:endParaRPr>
            </a:p>
            <a:p>
              <a:pPr marL="171450" indent="-171450">
                <a:buFont typeface="Arial" panose="020B0604020202020204" pitchFamily="34" charset="0"/>
                <a:buChar char="•"/>
              </a:pPr>
              <a:r>
                <a:rPr lang="en-US" sz="1200" dirty="0">
                  <a:solidFill>
                    <a:schemeClr val="accent2">
                      <a:lumMod val="75000"/>
                    </a:schemeClr>
                  </a:solidFill>
                </a:rPr>
                <a:t>Australia’s GO scheme draws on the IPHE’s work </a:t>
              </a:r>
              <a:r>
                <a:rPr lang="en-AU" sz="1200" dirty="0">
                  <a:solidFill>
                    <a:schemeClr val="accent2">
                      <a:lumMod val="75000"/>
                    </a:schemeClr>
                  </a:solidFill>
                </a:rPr>
                <a:t>to ensure we meet our international partners’ needs and requirements as importers of Australia’s clean energy.</a:t>
              </a:r>
            </a:p>
          </p:txBody>
        </p:sp>
      </p:grpSp>
      <p:sp>
        <p:nvSpPr>
          <p:cNvPr id="10" name="Rectangle 9">
            <a:extLst>
              <a:ext uri="{FF2B5EF4-FFF2-40B4-BE49-F238E27FC236}">
                <a16:creationId xmlns:a16="http://schemas.microsoft.com/office/drawing/2014/main" id="{DF202AB7-A767-43BC-A629-75DF8C12A389}"/>
              </a:ext>
            </a:extLst>
          </p:cNvPr>
          <p:cNvSpPr/>
          <p:nvPr/>
        </p:nvSpPr>
        <p:spPr>
          <a:xfrm>
            <a:off x="7276200" y="6256592"/>
            <a:ext cx="4975955" cy="276999"/>
          </a:xfrm>
          <a:prstGeom prst="rect">
            <a:avLst/>
          </a:prstGeom>
        </p:spPr>
        <p:txBody>
          <a:bodyPr wrap="square">
            <a:spAutoFit/>
          </a:bodyPr>
          <a:lstStyle/>
          <a:p>
            <a:r>
              <a:rPr lang="en-AU" sz="1200" dirty="0">
                <a:hlinkClick r:id="rId7"/>
              </a:rPr>
              <a:t>International Partnership for </a:t>
            </a:r>
            <a:r>
              <a:rPr lang="en-AU" sz="1200" dirty="0" err="1">
                <a:hlinkClick r:id="rId7"/>
              </a:rPr>
              <a:t>Hydrogen&amp;Fuel</a:t>
            </a:r>
            <a:r>
              <a:rPr lang="en-AU" sz="1200" dirty="0">
                <a:hlinkClick r:id="rId7"/>
              </a:rPr>
              <a:t> Cells in the Economy (iphe.net)</a:t>
            </a:r>
            <a:endParaRPr lang="en-AU" sz="1200" dirty="0"/>
          </a:p>
        </p:txBody>
      </p:sp>
    </p:spTree>
    <p:extLst>
      <p:ext uri="{BB962C8B-B14F-4D97-AF65-F5344CB8AC3E}">
        <p14:creationId xmlns:p14="http://schemas.microsoft.com/office/powerpoint/2010/main" val="4082000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5" descr="Title: Hydrogen Hubs, Australian Federal, State and Territory governments support the hub model to scale up hydrogen production. Hydrogen hubs co-locate producers, exporters and users across industrial, transport and energy markets, which helps to reduce production and distribution costs. Hubs near ports have  been chosen for development due to ready access for export and bunkering opportunities. source: State of Hydrogen 2022 - DCCEEW &amp; Regional Hydrogen Hubs Program (Transferred to Hubs Webpage) – HyResource (csiro.au)&#10;&#10;">
            <a:extLst>
              <a:ext uri="{FF2B5EF4-FFF2-40B4-BE49-F238E27FC236}">
                <a16:creationId xmlns:a16="http://schemas.microsoft.com/office/drawing/2014/main" id="{397ABD7B-6A22-4C11-9C2A-1A351946230A}"/>
              </a:ext>
            </a:extLst>
          </p:cNvPr>
          <p:cNvSpPr>
            <a:spLocks noGrp="1"/>
          </p:cNvSpPr>
          <p:nvPr>
            <p:ph type="title"/>
          </p:nvPr>
        </p:nvSpPr>
        <p:spPr>
          <a:xfrm>
            <a:off x="358215" y="296184"/>
            <a:ext cx="2727776" cy="446405"/>
          </a:xfrm>
        </p:spPr>
        <p:txBody>
          <a:bodyPr>
            <a:normAutofit/>
          </a:bodyPr>
          <a:lstStyle/>
          <a:p>
            <a:r>
              <a:rPr lang="en-AU" sz="2800" dirty="0">
                <a:solidFill>
                  <a:schemeClr val="accent1">
                    <a:lumMod val="75000"/>
                    <a:lumOff val="25000"/>
                  </a:schemeClr>
                </a:solidFill>
                <a:latin typeface="+mn-lt"/>
                <a:cs typeface="Calibri Light" panose="020F0302020204030204" pitchFamily="34" charset="0"/>
              </a:rPr>
              <a:t>Hydrogen Hubs   </a:t>
            </a:r>
          </a:p>
        </p:txBody>
      </p:sp>
      <p:sp>
        <p:nvSpPr>
          <p:cNvPr id="21" name="Content Placeholder 6">
            <a:extLst>
              <a:ext uri="{FF2B5EF4-FFF2-40B4-BE49-F238E27FC236}">
                <a16:creationId xmlns:a16="http://schemas.microsoft.com/office/drawing/2014/main" id="{1A5ADFA2-B345-4353-B4A0-AF0B63145109}"/>
              </a:ext>
            </a:extLst>
          </p:cNvPr>
          <p:cNvSpPr txBox="1">
            <a:spLocks noGrp="1"/>
          </p:cNvSpPr>
          <p:nvPr>
            <p:ph sz="half" idx="1"/>
          </p:nvPr>
        </p:nvSpPr>
        <p:spPr>
          <a:xfrm>
            <a:off x="358215" y="742588"/>
            <a:ext cx="11298396" cy="691101"/>
          </a:xfrm>
          <a:prstGeom prst="rect">
            <a:avLst/>
          </a:prstGeom>
        </p:spPr>
        <p:txBody>
          <a:bodyPr vert="horz" lIns="0" tIns="0" rIns="0" bIns="0" rtlCol="0" anchor="t" anchorCtr="0">
            <a:norm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AU" sz="1400" dirty="0">
                <a:solidFill>
                  <a:srgbClr val="0000FF"/>
                </a:solidFill>
              </a:rPr>
              <a:t>Australian Federal, State and Territory governments support the hub model to scale up hydrogen production. Hydrogen hubs co-locate producers, exporters and users across industrial, transport and energy markets, which helps to reduce production and distribution costs. Hubs near ports have  been chosen for development due to ready access for export and bunkering opportunities.</a:t>
            </a:r>
          </a:p>
        </p:txBody>
      </p:sp>
      <p:sp>
        <p:nvSpPr>
          <p:cNvPr id="22" name="Content Placeholder 6" descr="Heading: Australian governments are investing over $1 billion in hydrogen hubs: source: State of Hydrogen 2022 - DCCEEW &amp; Regional Hydrogen Hubs Program (Transferred to Hubs Webpage) – HyResource (csiro.au)&#10;">
            <a:extLst>
              <a:ext uri="{FF2B5EF4-FFF2-40B4-BE49-F238E27FC236}">
                <a16:creationId xmlns:a16="http://schemas.microsoft.com/office/drawing/2014/main" id="{04C1F4F9-A859-4B77-8A20-E5C0636DB781}"/>
              </a:ext>
            </a:extLst>
          </p:cNvPr>
          <p:cNvSpPr txBox="1">
            <a:spLocks/>
          </p:cNvSpPr>
          <p:nvPr/>
        </p:nvSpPr>
        <p:spPr>
          <a:xfrm>
            <a:off x="358215" y="1475677"/>
            <a:ext cx="6686051" cy="31535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AU" sz="1800" dirty="0"/>
              <a:t>Australian governments are investing </a:t>
            </a:r>
            <a:r>
              <a:rPr lang="en-AU" sz="1800" b="1" dirty="0"/>
              <a:t>over $1 billion </a:t>
            </a:r>
            <a:r>
              <a:rPr lang="en-AU" sz="1800" dirty="0"/>
              <a:t>in hydrogen hubs:</a:t>
            </a:r>
          </a:p>
          <a:p>
            <a:pPr>
              <a:spcBef>
                <a:spcPts val="0"/>
              </a:spcBef>
            </a:pPr>
            <a:endParaRPr lang="en-AU" sz="1800" dirty="0"/>
          </a:p>
        </p:txBody>
      </p:sp>
      <p:sp>
        <p:nvSpPr>
          <p:cNvPr id="26" name="Rectangle 25">
            <a:extLst>
              <a:ext uri="{FF2B5EF4-FFF2-40B4-BE49-F238E27FC236}">
                <a16:creationId xmlns:a16="http://schemas.microsoft.com/office/drawing/2014/main" id="{9243782A-4DF4-47F4-847B-14C5DB17EAB4}"/>
              </a:ext>
            </a:extLst>
          </p:cNvPr>
          <p:cNvSpPr/>
          <p:nvPr/>
        </p:nvSpPr>
        <p:spPr>
          <a:xfrm>
            <a:off x="3251089" y="6204312"/>
            <a:ext cx="6096000" cy="276999"/>
          </a:xfrm>
          <a:prstGeom prst="rect">
            <a:avLst/>
          </a:prstGeom>
        </p:spPr>
        <p:txBody>
          <a:bodyPr>
            <a:spAutoFit/>
          </a:bodyPr>
          <a:lstStyle/>
          <a:p>
            <a:r>
              <a:rPr lang="en-AU" sz="1200" dirty="0">
                <a:hlinkClick r:id="rId2"/>
              </a:rPr>
              <a:t>Regional Hydrogen Hubs Program (Transferred to Hubs Webpage) – </a:t>
            </a:r>
            <a:r>
              <a:rPr lang="en-AU" sz="1200" dirty="0" err="1">
                <a:hlinkClick r:id="rId2"/>
              </a:rPr>
              <a:t>HyResource</a:t>
            </a:r>
            <a:r>
              <a:rPr lang="en-AU" sz="1200" dirty="0">
                <a:hlinkClick r:id="rId2"/>
              </a:rPr>
              <a:t> (csiro.au)</a:t>
            </a:r>
            <a:endParaRPr lang="en-AU" sz="1200" dirty="0"/>
          </a:p>
        </p:txBody>
      </p:sp>
      <p:sp>
        <p:nvSpPr>
          <p:cNvPr id="11" name="Rectangle 10">
            <a:extLst>
              <a:ext uri="{FF2B5EF4-FFF2-40B4-BE49-F238E27FC236}">
                <a16:creationId xmlns:a16="http://schemas.microsoft.com/office/drawing/2014/main" id="{D547DB89-9311-4617-AE6D-8407517A7151}"/>
              </a:ext>
            </a:extLst>
          </p:cNvPr>
          <p:cNvSpPr/>
          <p:nvPr/>
        </p:nvSpPr>
        <p:spPr>
          <a:xfrm>
            <a:off x="245840" y="6204312"/>
            <a:ext cx="2317366" cy="276999"/>
          </a:xfrm>
          <a:prstGeom prst="rect">
            <a:avLst/>
          </a:prstGeom>
        </p:spPr>
        <p:txBody>
          <a:bodyPr wrap="none">
            <a:spAutoFit/>
          </a:bodyPr>
          <a:lstStyle/>
          <a:p>
            <a:r>
              <a:rPr lang="en-AU" sz="1200" dirty="0">
                <a:hlinkClick r:id="rId3"/>
              </a:rPr>
              <a:t>State of Hydrogen 2022 - DCCEEW</a:t>
            </a:r>
            <a:endParaRPr lang="en-AU" sz="1200" dirty="0"/>
          </a:p>
        </p:txBody>
      </p:sp>
      <p:graphicFrame>
        <p:nvGraphicFramePr>
          <p:cNvPr id="4" name="Table 3">
            <a:extLst>
              <a:ext uri="{FF2B5EF4-FFF2-40B4-BE49-F238E27FC236}">
                <a16:creationId xmlns:a16="http://schemas.microsoft.com/office/drawing/2014/main" id="{0F0D5F83-07CE-480A-BA73-59164531850E}"/>
              </a:ext>
            </a:extLst>
          </p:cNvPr>
          <p:cNvGraphicFramePr>
            <a:graphicFrameLocks noGrp="1"/>
          </p:cNvGraphicFramePr>
          <p:nvPr>
            <p:extLst>
              <p:ext uri="{D42A27DB-BD31-4B8C-83A1-F6EECF244321}">
                <p14:modId xmlns:p14="http://schemas.microsoft.com/office/powerpoint/2010/main" val="1831312787"/>
              </p:ext>
            </p:extLst>
          </p:nvPr>
        </p:nvGraphicFramePr>
        <p:xfrm>
          <a:off x="358215" y="1791028"/>
          <a:ext cx="10836000" cy="2865120"/>
        </p:xfrm>
        <a:graphic>
          <a:graphicData uri="http://schemas.openxmlformats.org/drawingml/2006/table">
            <a:tbl>
              <a:tblPr firstRow="1" bandRow="1">
                <a:tableStyleId>{9DCAF9ED-07DC-4A11-8D7F-57B35C25682E}</a:tableStyleId>
              </a:tblPr>
              <a:tblGrid>
                <a:gridCol w="2307882">
                  <a:extLst>
                    <a:ext uri="{9D8B030D-6E8A-4147-A177-3AD203B41FA5}">
                      <a16:colId xmlns:a16="http://schemas.microsoft.com/office/drawing/2014/main" val="2132017164"/>
                    </a:ext>
                  </a:extLst>
                </a:gridCol>
                <a:gridCol w="2331241">
                  <a:extLst>
                    <a:ext uri="{9D8B030D-6E8A-4147-A177-3AD203B41FA5}">
                      <a16:colId xmlns:a16="http://schemas.microsoft.com/office/drawing/2014/main" val="1867123062"/>
                    </a:ext>
                  </a:extLst>
                </a:gridCol>
                <a:gridCol w="6196877">
                  <a:extLst>
                    <a:ext uri="{9D8B030D-6E8A-4147-A177-3AD203B41FA5}">
                      <a16:colId xmlns:a16="http://schemas.microsoft.com/office/drawing/2014/main" val="1192891995"/>
                    </a:ext>
                  </a:extLst>
                </a:gridCol>
              </a:tblGrid>
              <a:tr h="332309">
                <a:tc>
                  <a:txBody>
                    <a:bodyPr/>
                    <a:lstStyle/>
                    <a:p>
                      <a:r>
                        <a:rPr lang="en-US" dirty="0"/>
                        <a:t>Jurisdiction</a:t>
                      </a:r>
                      <a:endParaRPr lang="en-AU" dirty="0"/>
                    </a:p>
                  </a:txBody>
                  <a:tcPr/>
                </a:tc>
                <a:tc>
                  <a:txBody>
                    <a:bodyPr/>
                    <a:lstStyle/>
                    <a:p>
                      <a:r>
                        <a:rPr lang="en-US" dirty="0"/>
                        <a:t>Financial support</a:t>
                      </a:r>
                      <a:endParaRPr lang="en-AU" dirty="0"/>
                    </a:p>
                  </a:txBody>
                  <a:tcPr/>
                </a:tc>
                <a:tc>
                  <a:txBody>
                    <a:bodyPr/>
                    <a:lstStyle/>
                    <a:p>
                      <a:pPr algn="ctr"/>
                      <a:r>
                        <a:rPr lang="en-US" dirty="0"/>
                        <a:t>Details</a:t>
                      </a:r>
                      <a:endParaRPr lang="en-AU" dirty="0"/>
                    </a:p>
                  </a:txBody>
                  <a:tcPr/>
                </a:tc>
                <a:extLst>
                  <a:ext uri="{0D108BD9-81ED-4DB2-BD59-A6C34878D82A}">
                    <a16:rowId xmlns:a16="http://schemas.microsoft.com/office/drawing/2014/main" val="3591752600"/>
                  </a:ext>
                </a:extLst>
              </a:tr>
              <a:tr h="332309">
                <a:tc>
                  <a:txBody>
                    <a:bodyPr/>
                    <a:lstStyle/>
                    <a:p>
                      <a:r>
                        <a:rPr lang="en-US" dirty="0"/>
                        <a:t>NSW</a:t>
                      </a:r>
                      <a:endParaRPr lang="en-AU" dirty="0"/>
                    </a:p>
                  </a:txBody>
                  <a:tcPr/>
                </a:tc>
                <a:tc>
                  <a:txBody>
                    <a:bodyPr/>
                    <a:lstStyle/>
                    <a:p>
                      <a:r>
                        <a:rPr lang="en-US" dirty="0"/>
                        <a:t>$150m</a:t>
                      </a:r>
                      <a:endParaRPr lang="en-AU" dirty="0"/>
                    </a:p>
                  </a:txBody>
                  <a:tcPr/>
                </a:tc>
                <a:tc>
                  <a:txBody>
                    <a:bodyPr/>
                    <a:lstStyle/>
                    <a:p>
                      <a:r>
                        <a:rPr lang="en-US" sz="1400" dirty="0"/>
                        <a:t>Hubs focused on Illawarra and Hunter regions</a:t>
                      </a:r>
                      <a:endParaRPr lang="en-AU" sz="1400" dirty="0"/>
                    </a:p>
                  </a:txBody>
                  <a:tcPr/>
                </a:tc>
                <a:extLst>
                  <a:ext uri="{0D108BD9-81ED-4DB2-BD59-A6C34878D82A}">
                    <a16:rowId xmlns:a16="http://schemas.microsoft.com/office/drawing/2014/main" val="3825188550"/>
                  </a:ext>
                </a:extLst>
              </a:tr>
              <a:tr h="477483">
                <a:tc>
                  <a:txBody>
                    <a:bodyPr/>
                    <a:lstStyle/>
                    <a:p>
                      <a:r>
                        <a:rPr lang="en-US" dirty="0"/>
                        <a:t>QLD</a:t>
                      </a:r>
                      <a:endParaRPr lang="en-AU" dirty="0"/>
                    </a:p>
                  </a:txBody>
                  <a:tcPr/>
                </a:tc>
                <a:tc>
                  <a:txBody>
                    <a:bodyPr/>
                    <a:lstStyle/>
                    <a:p>
                      <a:r>
                        <a:rPr lang="en-US" dirty="0"/>
                        <a:t>$15m</a:t>
                      </a:r>
                      <a:endParaRPr lang="en-AU" dirty="0"/>
                    </a:p>
                  </a:txBody>
                  <a:tcPr/>
                </a:tc>
                <a:tc>
                  <a:txBody>
                    <a:bodyPr/>
                    <a:lstStyle/>
                    <a:p>
                      <a:r>
                        <a:rPr lang="en-US" sz="1400" dirty="0"/>
                        <a:t>Part of the QLD Government’s $4.5b Renewable Energy and Hydrogen Jobs Fund. To progress FEED study for the Stanwell consortium CG-H2 project.</a:t>
                      </a:r>
                      <a:endParaRPr lang="en-AU" sz="1400" dirty="0"/>
                    </a:p>
                  </a:txBody>
                  <a:tcPr/>
                </a:tc>
                <a:extLst>
                  <a:ext uri="{0D108BD9-81ED-4DB2-BD59-A6C34878D82A}">
                    <a16:rowId xmlns:a16="http://schemas.microsoft.com/office/drawing/2014/main" val="2008858524"/>
                  </a:ext>
                </a:extLst>
              </a:tr>
              <a:tr h="470771">
                <a:tc>
                  <a:txBody>
                    <a:bodyPr/>
                    <a:lstStyle/>
                    <a:p>
                      <a:r>
                        <a:rPr lang="en-US" dirty="0"/>
                        <a:t>SA</a:t>
                      </a:r>
                      <a:endParaRPr lang="en-AU" dirty="0"/>
                    </a:p>
                  </a:txBody>
                  <a:tcPr/>
                </a:tc>
                <a:tc>
                  <a:txBody>
                    <a:bodyPr/>
                    <a:lstStyle/>
                    <a:p>
                      <a:r>
                        <a:rPr lang="en-US" dirty="0"/>
                        <a:t>$67m</a:t>
                      </a:r>
                      <a:endParaRPr lang="en-AU" dirty="0"/>
                    </a:p>
                  </a:txBody>
                  <a:tcPr/>
                </a:tc>
                <a:tc>
                  <a:txBody>
                    <a:bodyPr/>
                    <a:lstStyle/>
                    <a:p>
                      <a:r>
                        <a:rPr lang="en-US" sz="1400" dirty="0"/>
                        <a:t>$37m to upgrade Port Bonython jetty. $30m to develop the Port Bonython Hydrogen Hub.</a:t>
                      </a:r>
                      <a:endParaRPr lang="en-AU" sz="1400" dirty="0"/>
                    </a:p>
                  </a:txBody>
                  <a:tcPr/>
                </a:tc>
                <a:extLst>
                  <a:ext uri="{0D108BD9-81ED-4DB2-BD59-A6C34878D82A}">
                    <a16:rowId xmlns:a16="http://schemas.microsoft.com/office/drawing/2014/main" val="2137365703"/>
                  </a:ext>
                </a:extLst>
              </a:tr>
              <a:tr h="332309">
                <a:tc>
                  <a:txBody>
                    <a:bodyPr/>
                    <a:lstStyle/>
                    <a:p>
                      <a:r>
                        <a:rPr lang="en-US" dirty="0"/>
                        <a:t>TAS</a:t>
                      </a:r>
                      <a:endParaRPr lang="en-AU" dirty="0"/>
                    </a:p>
                  </a:txBody>
                  <a:tcPr/>
                </a:tc>
                <a:tc>
                  <a:txBody>
                    <a:bodyPr/>
                    <a:lstStyle/>
                    <a:p>
                      <a:r>
                        <a:rPr lang="en-US" dirty="0"/>
                        <a:t>$230m</a:t>
                      </a:r>
                      <a:endParaRPr lang="en-AU" dirty="0"/>
                    </a:p>
                  </a:txBody>
                  <a:tcPr/>
                </a:tc>
                <a:tc>
                  <a:txBody>
                    <a:bodyPr/>
                    <a:lstStyle/>
                    <a:p>
                      <a:r>
                        <a:rPr lang="en-US" sz="1400" dirty="0"/>
                        <a:t>Tasmanian Green Hydrogen Hub at Bell Bay.</a:t>
                      </a:r>
                      <a:endParaRPr lang="en-AU" sz="1400" dirty="0"/>
                    </a:p>
                  </a:txBody>
                  <a:tcPr/>
                </a:tc>
                <a:extLst>
                  <a:ext uri="{0D108BD9-81ED-4DB2-BD59-A6C34878D82A}">
                    <a16:rowId xmlns:a16="http://schemas.microsoft.com/office/drawing/2014/main" val="2789631321"/>
                  </a:ext>
                </a:extLst>
              </a:tr>
              <a:tr h="336006">
                <a:tc>
                  <a:txBody>
                    <a:bodyPr/>
                    <a:lstStyle/>
                    <a:p>
                      <a:r>
                        <a:rPr lang="en-US" dirty="0"/>
                        <a:t>WA</a:t>
                      </a:r>
                      <a:endParaRPr lang="en-AU" dirty="0"/>
                    </a:p>
                  </a:txBody>
                  <a:tcPr/>
                </a:tc>
                <a:tc>
                  <a:txBody>
                    <a:bodyPr/>
                    <a:lstStyle/>
                    <a:p>
                      <a:r>
                        <a:rPr lang="en-US" dirty="0"/>
                        <a:t>$124.5m</a:t>
                      </a:r>
                      <a:endParaRPr lang="en-AU" dirty="0"/>
                    </a:p>
                  </a:txBody>
                  <a:tcPr/>
                </a:tc>
                <a:tc>
                  <a:txBody>
                    <a:bodyPr/>
                    <a:lstStyle/>
                    <a:p>
                      <a:r>
                        <a:rPr lang="en-US" sz="1400" dirty="0"/>
                        <a:t>Pilbara Hydrogen Hub, Oakajee Strategic Industrial Area &amp; H2 </a:t>
                      </a:r>
                      <a:r>
                        <a:rPr lang="en-US" sz="1400" dirty="0" err="1"/>
                        <a:t>Kwinana</a:t>
                      </a:r>
                      <a:r>
                        <a:rPr lang="en-US" sz="1400" dirty="0"/>
                        <a:t> project</a:t>
                      </a:r>
                      <a:endParaRPr lang="en-AU" sz="1400" dirty="0"/>
                    </a:p>
                  </a:txBody>
                  <a:tcPr/>
                </a:tc>
                <a:extLst>
                  <a:ext uri="{0D108BD9-81ED-4DB2-BD59-A6C34878D82A}">
                    <a16:rowId xmlns:a16="http://schemas.microsoft.com/office/drawing/2014/main" val="3683938422"/>
                  </a:ext>
                </a:extLst>
              </a:tr>
              <a:tr h="332309">
                <a:tc>
                  <a:txBody>
                    <a:bodyPr/>
                    <a:lstStyle/>
                    <a:p>
                      <a:r>
                        <a:rPr lang="en-US" sz="1600" dirty="0"/>
                        <a:t>COMMONWEALTH</a:t>
                      </a:r>
                      <a:endParaRPr lang="en-AU" sz="1600" dirty="0"/>
                    </a:p>
                  </a:txBody>
                  <a:tcPr/>
                </a:tc>
                <a:tc>
                  <a:txBody>
                    <a:bodyPr/>
                    <a:lstStyle/>
                    <a:p>
                      <a:r>
                        <a:rPr lang="en-US" dirty="0"/>
                        <a:t>$526m</a:t>
                      </a:r>
                      <a:endParaRPr lang="en-AU" dirty="0"/>
                    </a:p>
                  </a:txBody>
                  <a:tcPr/>
                </a:tc>
                <a:tc>
                  <a:txBody>
                    <a:bodyPr/>
                    <a:lstStyle/>
                    <a:p>
                      <a:r>
                        <a:rPr lang="en-US" sz="1400" dirty="0"/>
                        <a:t>8 hubs close to ports under the Regional Hydrogen Hubs’ program</a:t>
                      </a:r>
                      <a:endParaRPr lang="en-AU" sz="1400" dirty="0"/>
                    </a:p>
                  </a:txBody>
                  <a:tcPr/>
                </a:tc>
                <a:extLst>
                  <a:ext uri="{0D108BD9-81ED-4DB2-BD59-A6C34878D82A}">
                    <a16:rowId xmlns:a16="http://schemas.microsoft.com/office/drawing/2014/main" val="1282075606"/>
                  </a:ext>
                </a:extLst>
              </a:tr>
            </a:tbl>
          </a:graphicData>
        </a:graphic>
      </p:graphicFrame>
      <p:sp>
        <p:nvSpPr>
          <p:cNvPr id="5" name="Rectangle 4">
            <a:extLst>
              <a:ext uri="{FF2B5EF4-FFF2-40B4-BE49-F238E27FC236}">
                <a16:creationId xmlns:a16="http://schemas.microsoft.com/office/drawing/2014/main" id="{77E98119-63A6-4CC5-970A-D1FCF0B5B232}"/>
              </a:ext>
            </a:extLst>
          </p:cNvPr>
          <p:cNvSpPr/>
          <p:nvPr/>
        </p:nvSpPr>
        <p:spPr>
          <a:xfrm>
            <a:off x="208313" y="4805669"/>
            <a:ext cx="9443686" cy="1169551"/>
          </a:xfrm>
          <a:prstGeom prst="rect">
            <a:avLst/>
          </a:prstGeom>
        </p:spPr>
        <p:txBody>
          <a:bodyPr wrap="square">
            <a:spAutoFit/>
          </a:bodyPr>
          <a:lstStyle/>
          <a:p>
            <a:pPr fontAlgn="base"/>
            <a:r>
              <a:rPr lang="en-AU" sz="1400" dirty="0">
                <a:solidFill>
                  <a:srgbClr val="1D2021"/>
                </a:solidFill>
              </a:rPr>
              <a:t>The </a:t>
            </a:r>
            <a:r>
              <a:rPr lang="en-AU" sz="1400" u="sng" dirty="0">
                <a:solidFill>
                  <a:srgbClr val="004B87"/>
                </a:solidFill>
                <a:hlinkClick r:id="rId4"/>
              </a:rPr>
              <a:t>2022-23 federal budget</a:t>
            </a:r>
            <a:r>
              <a:rPr lang="en-AU" sz="1400" dirty="0">
                <a:solidFill>
                  <a:srgbClr val="1D2021"/>
                </a:solidFill>
              </a:rPr>
              <a:t> also included the following funding allocations relevant to regional hydrogen hubs development:</a:t>
            </a:r>
          </a:p>
          <a:p>
            <a:pPr marL="173038" indent="-173038" fontAlgn="base">
              <a:buFont typeface="Arial" panose="020B0604020202020204" pitchFamily="34" charset="0"/>
              <a:buChar char="•"/>
            </a:pPr>
            <a:r>
              <a:rPr lang="en-AU" sz="1400" dirty="0">
                <a:solidFill>
                  <a:srgbClr val="1D2021"/>
                </a:solidFill>
              </a:rPr>
              <a:t>$1.5 billion for a common user marine infrastructure within the Middle Arm Sustainable Development Precinct at Darwin to further develop export opportunities in Northern Australia for commodities such as green hydrogen and critical minerals.</a:t>
            </a:r>
          </a:p>
          <a:p>
            <a:pPr marL="173038" indent="-173038" fontAlgn="base">
              <a:buFont typeface="Arial" panose="020B0604020202020204" pitchFamily="34" charset="0"/>
              <a:buChar char="•"/>
            </a:pPr>
            <a:r>
              <a:rPr lang="en-AU" sz="1400" dirty="0">
                <a:solidFill>
                  <a:srgbClr val="1D2021"/>
                </a:solidFill>
              </a:rPr>
              <a:t>$565 million in enabling infrastructure in the Pilbara region to support emerging green industries and technologies.</a:t>
            </a:r>
          </a:p>
          <a:p>
            <a:pPr marL="173038" indent="-173038" fontAlgn="base">
              <a:buFont typeface="Arial" panose="020B0604020202020204" pitchFamily="34" charset="0"/>
              <a:buChar char="•"/>
            </a:pPr>
            <a:r>
              <a:rPr lang="en-AU" sz="1400" dirty="0">
                <a:solidFill>
                  <a:srgbClr val="1D2021"/>
                </a:solidFill>
              </a:rPr>
              <a:t>$100 million to support the Port of Newcastle and the Hunter region become hydrogen-ready.</a:t>
            </a:r>
            <a:endParaRPr lang="en-AU" sz="1400" b="0" i="0" dirty="0">
              <a:solidFill>
                <a:srgbClr val="1D2021"/>
              </a:solidFill>
              <a:effectLst/>
            </a:endParaRPr>
          </a:p>
        </p:txBody>
      </p:sp>
      <p:pic>
        <p:nvPicPr>
          <p:cNvPr id="2" name="Picture 1">
            <a:extLst>
              <a:ext uri="{FF2B5EF4-FFF2-40B4-BE49-F238E27FC236}">
                <a16:creationId xmlns:a16="http://schemas.microsoft.com/office/drawing/2014/main" id="{F21F1951-9AA3-41E8-90ED-996F1CA0E12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9384000" y="4690015"/>
            <a:ext cx="2808000" cy="1881086"/>
          </a:xfrm>
          <a:prstGeom prst="rect">
            <a:avLst/>
          </a:prstGeom>
          <a:effectLst>
            <a:softEdge rad="63500"/>
          </a:effectLst>
        </p:spPr>
      </p:pic>
    </p:spTree>
    <p:extLst>
      <p:ext uri="{BB962C8B-B14F-4D97-AF65-F5344CB8AC3E}">
        <p14:creationId xmlns:p14="http://schemas.microsoft.com/office/powerpoint/2010/main" val="916805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descr="TItle: Australia’s International Partnerships on Low Emission Technologies, source: Australia’s international clean energy partnerships - DCCEEW&#10;">
            <a:extLst>
              <a:ext uri="{FF2B5EF4-FFF2-40B4-BE49-F238E27FC236}">
                <a16:creationId xmlns:a16="http://schemas.microsoft.com/office/drawing/2014/main" id="{2AEE160C-4375-405B-B4C9-847673EF9E6E}"/>
              </a:ext>
            </a:extLst>
          </p:cNvPr>
          <p:cNvSpPr>
            <a:spLocks noGrp="1"/>
          </p:cNvSpPr>
          <p:nvPr>
            <p:ph type="title"/>
          </p:nvPr>
        </p:nvSpPr>
        <p:spPr>
          <a:xfrm>
            <a:off x="444408" y="167370"/>
            <a:ext cx="9557548" cy="455092"/>
          </a:xfrm>
        </p:spPr>
        <p:txBody>
          <a:bodyPr>
            <a:normAutofit fontScale="90000"/>
          </a:bodyPr>
          <a:lstStyle/>
          <a:p>
            <a:pPr>
              <a:lnSpc>
                <a:spcPct val="100000"/>
              </a:lnSpc>
            </a:pPr>
            <a:r>
              <a:rPr lang="en-AU" sz="2800" dirty="0">
                <a:solidFill>
                  <a:schemeClr val="accent1">
                    <a:lumMod val="75000"/>
                    <a:lumOff val="25000"/>
                  </a:schemeClr>
                </a:solidFill>
                <a:latin typeface="+mn-lt"/>
                <a:cs typeface="Calibri Light" panose="020F0302020204030204" pitchFamily="34" charset="0"/>
              </a:rPr>
              <a:t>Australia’s International Partnerships on </a:t>
            </a:r>
            <a:r>
              <a:rPr lang="en-AU" sz="3100" dirty="0">
                <a:solidFill>
                  <a:schemeClr val="accent1">
                    <a:lumMod val="75000"/>
                    <a:lumOff val="25000"/>
                  </a:schemeClr>
                </a:solidFill>
                <a:latin typeface="+mn-lt"/>
                <a:cs typeface="Calibri Light" panose="020F0302020204030204" pitchFamily="34" charset="0"/>
              </a:rPr>
              <a:t>Low Emission Technologies</a:t>
            </a:r>
            <a:endParaRPr lang="en-AU" sz="2800" dirty="0">
              <a:solidFill>
                <a:schemeClr val="accent1">
                  <a:lumMod val="75000"/>
                  <a:lumOff val="25000"/>
                </a:schemeClr>
              </a:solidFill>
              <a:latin typeface="+mn-lt"/>
              <a:cs typeface="Calibri Light" panose="020F0302020204030204" pitchFamily="34" charset="0"/>
            </a:endParaRPr>
          </a:p>
        </p:txBody>
      </p:sp>
      <p:sp>
        <p:nvSpPr>
          <p:cNvPr id="14" name="Content Placeholder 6">
            <a:extLst>
              <a:ext uri="{FF2B5EF4-FFF2-40B4-BE49-F238E27FC236}">
                <a16:creationId xmlns:a16="http://schemas.microsoft.com/office/drawing/2014/main" id="{E881CC05-20D7-4148-8797-055CB830A485}"/>
              </a:ext>
            </a:extLst>
          </p:cNvPr>
          <p:cNvSpPr txBox="1">
            <a:spLocks noGrp="1"/>
          </p:cNvSpPr>
          <p:nvPr>
            <p:ph sz="half" idx="1"/>
          </p:nvPr>
        </p:nvSpPr>
        <p:spPr>
          <a:xfrm>
            <a:off x="444408" y="638949"/>
            <a:ext cx="10968658" cy="531813"/>
          </a:xfrm>
          <a:prstGeom prst="rect">
            <a:avLst/>
          </a:prstGeom>
        </p:spPr>
        <p:txBody>
          <a:bodyPr vert="horz" lIns="0" tIns="0" rIns="0" bIns="0" rtlCol="0" anchor="t" anchorCtr="0">
            <a:norm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AU" sz="1600" dirty="0">
                <a:solidFill>
                  <a:srgbClr val="0000FF"/>
                </a:solidFill>
              </a:rPr>
              <a:t>The Australian Government is working closely with international partners to advance practical action on climate change and build new clean energy industries, particularly for green hydrogen and its derivatives. </a:t>
            </a:r>
          </a:p>
        </p:txBody>
      </p:sp>
      <p:sp>
        <p:nvSpPr>
          <p:cNvPr id="31" name="Content Placeholder 6">
            <a:extLst>
              <a:ext uri="{FF2B5EF4-FFF2-40B4-BE49-F238E27FC236}">
                <a16:creationId xmlns:a16="http://schemas.microsoft.com/office/drawing/2014/main" id="{A17FA2D2-4A3E-46A6-82D0-62343189A251}"/>
              </a:ext>
            </a:extLst>
          </p:cNvPr>
          <p:cNvSpPr txBox="1">
            <a:spLocks/>
          </p:cNvSpPr>
          <p:nvPr/>
        </p:nvSpPr>
        <p:spPr>
          <a:xfrm>
            <a:off x="508786" y="5284620"/>
            <a:ext cx="10644636" cy="88229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n-AU" sz="1400" dirty="0">
                <a:solidFill>
                  <a:schemeClr val="tx1"/>
                </a:solidFill>
              </a:rPr>
              <a:t>State governments are also building international partnerships to support specific clean energy projects in their jurisdictions, for example</a:t>
            </a:r>
          </a:p>
          <a:p>
            <a:pPr marL="171450" indent="-171450" algn="just">
              <a:spcBef>
                <a:spcPts val="0"/>
              </a:spcBef>
              <a:buFont typeface="Arial" panose="020B0604020202020204" pitchFamily="34" charset="0"/>
              <a:buChar char="•"/>
            </a:pPr>
            <a:r>
              <a:rPr lang="en-AU" sz="1400" dirty="0">
                <a:solidFill>
                  <a:schemeClr val="tx1"/>
                </a:solidFill>
              </a:rPr>
              <a:t>March 2021: South Australia signed an MoU to investigate clean hydrogen exports with the Port of Rotterdam in the Netherlands. </a:t>
            </a:r>
          </a:p>
          <a:p>
            <a:pPr marL="171450" indent="-171450" algn="just">
              <a:spcBef>
                <a:spcPts val="0"/>
              </a:spcBef>
              <a:buFont typeface="Arial" panose="020B0604020202020204" pitchFamily="34" charset="0"/>
              <a:buChar char="•"/>
            </a:pPr>
            <a:r>
              <a:rPr lang="en-AU" sz="1400" dirty="0">
                <a:solidFill>
                  <a:schemeClr val="tx1"/>
                </a:solidFill>
              </a:rPr>
              <a:t>November 2021: Western Australia signed an MoU with the Port of Rotterdam to collaborate on developing a clean hydrogen supply chain from Western Australia to the port.</a:t>
            </a:r>
          </a:p>
        </p:txBody>
      </p:sp>
      <p:sp>
        <p:nvSpPr>
          <p:cNvPr id="4" name="Rectangle 3">
            <a:extLst>
              <a:ext uri="{FF2B5EF4-FFF2-40B4-BE49-F238E27FC236}">
                <a16:creationId xmlns:a16="http://schemas.microsoft.com/office/drawing/2014/main" id="{D056FCE0-E8FB-463F-8F55-891BBFDDF261}"/>
              </a:ext>
            </a:extLst>
          </p:cNvPr>
          <p:cNvSpPr/>
          <p:nvPr/>
        </p:nvSpPr>
        <p:spPr>
          <a:xfrm>
            <a:off x="229918" y="6197101"/>
            <a:ext cx="3969163" cy="276999"/>
          </a:xfrm>
          <a:prstGeom prst="rect">
            <a:avLst/>
          </a:prstGeom>
        </p:spPr>
        <p:txBody>
          <a:bodyPr wrap="none">
            <a:spAutoFit/>
          </a:bodyPr>
          <a:lstStyle/>
          <a:p>
            <a:r>
              <a:rPr lang="en-AU" sz="1200" dirty="0">
                <a:hlinkClick r:id="rId2"/>
              </a:rPr>
              <a:t>Australia’s international clean energy partnerships - DCCEEW</a:t>
            </a:r>
            <a:endParaRPr lang="en-AU" sz="1200" dirty="0"/>
          </a:p>
        </p:txBody>
      </p:sp>
      <p:grpSp>
        <p:nvGrpSpPr>
          <p:cNvPr id="10" name="Group 9">
            <a:extLst>
              <a:ext uri="{FF2B5EF4-FFF2-40B4-BE49-F238E27FC236}">
                <a16:creationId xmlns:a16="http://schemas.microsoft.com/office/drawing/2014/main" id="{8AC6B58C-1CFE-43DC-B69C-7FA40593DEED}"/>
              </a:ext>
            </a:extLst>
          </p:cNvPr>
          <p:cNvGrpSpPr/>
          <p:nvPr/>
        </p:nvGrpSpPr>
        <p:grpSpPr>
          <a:xfrm>
            <a:off x="502851" y="1373158"/>
            <a:ext cx="5156617" cy="3711315"/>
            <a:chOff x="401250" y="1373158"/>
            <a:chExt cx="5156617" cy="3711315"/>
          </a:xfrm>
        </p:grpSpPr>
        <p:grpSp>
          <p:nvGrpSpPr>
            <p:cNvPr id="6" name="Group 5">
              <a:extLst>
                <a:ext uri="{FF2B5EF4-FFF2-40B4-BE49-F238E27FC236}">
                  <a16:creationId xmlns:a16="http://schemas.microsoft.com/office/drawing/2014/main" id="{50259DDE-A7D6-425D-9C97-C3A41B11CA72}"/>
                </a:ext>
              </a:extLst>
            </p:cNvPr>
            <p:cNvGrpSpPr/>
            <p:nvPr/>
          </p:nvGrpSpPr>
          <p:grpSpPr>
            <a:xfrm>
              <a:off x="431583" y="1373158"/>
              <a:ext cx="5126284" cy="2797218"/>
              <a:chOff x="431583" y="1373158"/>
              <a:chExt cx="5126284" cy="2797218"/>
            </a:xfrm>
          </p:grpSpPr>
          <p:grpSp>
            <p:nvGrpSpPr>
              <p:cNvPr id="5" name="Group 4">
                <a:extLst>
                  <a:ext uri="{FF2B5EF4-FFF2-40B4-BE49-F238E27FC236}">
                    <a16:creationId xmlns:a16="http://schemas.microsoft.com/office/drawing/2014/main" id="{60579488-9995-413B-BBD2-8BA8D167FE79}"/>
                  </a:ext>
                </a:extLst>
              </p:cNvPr>
              <p:cNvGrpSpPr/>
              <p:nvPr/>
            </p:nvGrpSpPr>
            <p:grpSpPr>
              <a:xfrm>
                <a:off x="431583" y="1373158"/>
                <a:ext cx="5126284" cy="2797218"/>
                <a:chOff x="431583" y="1373158"/>
                <a:chExt cx="5126284" cy="2797218"/>
              </a:xfrm>
            </p:grpSpPr>
            <p:grpSp>
              <p:nvGrpSpPr>
                <p:cNvPr id="19" name="Group 18">
                  <a:extLst>
                    <a:ext uri="{FF2B5EF4-FFF2-40B4-BE49-F238E27FC236}">
                      <a16:creationId xmlns:a16="http://schemas.microsoft.com/office/drawing/2014/main" id="{FE8591F5-A80D-4871-A748-C7CC98D98F6D}"/>
                    </a:ext>
                  </a:extLst>
                </p:cNvPr>
                <p:cNvGrpSpPr/>
                <p:nvPr/>
              </p:nvGrpSpPr>
              <p:grpSpPr>
                <a:xfrm>
                  <a:off x="470301" y="1373158"/>
                  <a:ext cx="5087566" cy="2797218"/>
                  <a:chOff x="151508" y="1576360"/>
                  <a:chExt cx="5087566" cy="2797218"/>
                </a:xfrm>
              </p:grpSpPr>
              <p:grpSp>
                <p:nvGrpSpPr>
                  <p:cNvPr id="20" name="Group 19">
                    <a:extLst>
                      <a:ext uri="{FF2B5EF4-FFF2-40B4-BE49-F238E27FC236}">
                        <a16:creationId xmlns:a16="http://schemas.microsoft.com/office/drawing/2014/main" id="{94D36002-A33A-4666-845A-1F29C18058EB}"/>
                      </a:ext>
                    </a:extLst>
                  </p:cNvPr>
                  <p:cNvGrpSpPr/>
                  <p:nvPr/>
                </p:nvGrpSpPr>
                <p:grpSpPr>
                  <a:xfrm>
                    <a:off x="1255716" y="1576360"/>
                    <a:ext cx="3983358" cy="2797218"/>
                    <a:chOff x="1565000" y="2070100"/>
                    <a:chExt cx="4628952" cy="2797218"/>
                  </a:xfrm>
                </p:grpSpPr>
                <p:sp>
                  <p:nvSpPr>
                    <p:cNvPr id="24" name="Content Placeholder 6">
                      <a:extLst>
                        <a:ext uri="{FF2B5EF4-FFF2-40B4-BE49-F238E27FC236}">
                          <a16:creationId xmlns:a16="http://schemas.microsoft.com/office/drawing/2014/main" id="{ABC14989-2EAD-42C9-8AB7-A34F82EAE8EA}"/>
                        </a:ext>
                      </a:extLst>
                    </p:cNvPr>
                    <p:cNvSpPr txBox="1">
                      <a:spLocks/>
                    </p:cNvSpPr>
                    <p:nvPr/>
                  </p:nvSpPr>
                  <p:spPr>
                    <a:xfrm>
                      <a:off x="1573156" y="2070100"/>
                      <a:ext cx="4608569" cy="814530"/>
                    </a:xfrm>
                    <a:prstGeom prst="rect">
                      <a:avLst/>
                    </a:prstGeom>
                  </p:spPr>
                  <p:txBody>
                    <a:bodyPr vert="horz" lIns="0" tIns="0" rIns="0" bIns="0" rtlCol="0" anchor="t" anchorCtr="0">
                      <a:norm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n-AU" sz="1200" b="1" dirty="0">
                          <a:solidFill>
                            <a:schemeClr val="accent1">
                              <a:lumMod val="75000"/>
                              <a:lumOff val="25000"/>
                            </a:schemeClr>
                          </a:solidFill>
                          <a:latin typeface="Calibri Light" panose="020F0302020204030204" pitchFamily="34" charset="0"/>
                          <a:cs typeface="Calibri Light" panose="020F0302020204030204" pitchFamily="34" charset="0"/>
                        </a:rPr>
                        <a:t>Australia – Germany Hydrogen Accord: </a:t>
                      </a:r>
                      <a:r>
                        <a:rPr lang="en-AU" sz="1200" dirty="0"/>
                        <a:t>Australia and Germany are committing $50 each to deliver the German-Australian Hydrogen Innovation and Technology Incubator (</a:t>
                      </a:r>
                      <a:r>
                        <a:rPr lang="en-AU" sz="1200" dirty="0" err="1"/>
                        <a:t>HyGATE</a:t>
                      </a:r>
                      <a:r>
                        <a:rPr lang="en-AU" sz="1200" dirty="0"/>
                        <a:t>) to support real-world projects along the hydrogen supply chain.  </a:t>
                      </a:r>
                    </a:p>
                    <a:p>
                      <a:pPr algn="just"/>
                      <a:endParaRPr lang="en-AU" sz="1300" dirty="0"/>
                    </a:p>
                  </p:txBody>
                </p:sp>
                <p:sp>
                  <p:nvSpPr>
                    <p:cNvPr id="25" name="Content Placeholder 6">
                      <a:extLst>
                        <a:ext uri="{FF2B5EF4-FFF2-40B4-BE49-F238E27FC236}">
                          <a16:creationId xmlns:a16="http://schemas.microsoft.com/office/drawing/2014/main" id="{CF9C6B2B-FEDE-4A90-8109-2AD31C83EAD3}"/>
                        </a:ext>
                      </a:extLst>
                    </p:cNvPr>
                    <p:cNvSpPr txBox="1">
                      <a:spLocks/>
                    </p:cNvSpPr>
                    <p:nvPr/>
                  </p:nvSpPr>
                  <p:spPr>
                    <a:xfrm>
                      <a:off x="1585383" y="2985042"/>
                      <a:ext cx="4608569" cy="890932"/>
                    </a:xfrm>
                    <a:prstGeom prst="rect">
                      <a:avLst/>
                    </a:prstGeom>
                  </p:spPr>
                  <p:txBody>
                    <a:bodyPr vert="horz" lIns="0" tIns="0" rIns="0" bIns="0" rtlCol="0" anchor="t" anchorCtr="0">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n-AU" sz="1300" b="1" dirty="0">
                          <a:solidFill>
                            <a:schemeClr val="accent1">
                              <a:lumMod val="75000"/>
                              <a:lumOff val="25000"/>
                            </a:schemeClr>
                          </a:solidFill>
                          <a:latin typeface="Calibri Light" panose="020F0302020204030204" pitchFamily="34" charset="0"/>
                          <a:cs typeface="Calibri Light" panose="020F0302020204030204" pitchFamily="34" charset="0"/>
                        </a:rPr>
                        <a:t>Australia – Japan Partnership on Decarbonisation through Technology: </a:t>
                      </a:r>
                      <a:r>
                        <a:rPr lang="en-AU" sz="1200" dirty="0"/>
                        <a:t>Advancing cooperation in clean hydrogen and ammonia, carbon capture, use and storage (CCUS), and low emissions steel and iron ore, including strong cooperation through the </a:t>
                      </a:r>
                      <a:r>
                        <a:rPr lang="en-AU" sz="1200" dirty="0">
                          <a:hlinkClick r:id="rId3"/>
                        </a:rPr>
                        <a:t>Hydrogen Energy Supply Chain (HESC)</a:t>
                      </a:r>
                      <a:r>
                        <a:rPr lang="en-AU" sz="1200" dirty="0"/>
                        <a:t> project. </a:t>
                      </a:r>
                    </a:p>
                  </p:txBody>
                </p:sp>
                <p:sp>
                  <p:nvSpPr>
                    <p:cNvPr id="26" name="Content Placeholder 6">
                      <a:extLst>
                        <a:ext uri="{FF2B5EF4-FFF2-40B4-BE49-F238E27FC236}">
                          <a16:creationId xmlns:a16="http://schemas.microsoft.com/office/drawing/2014/main" id="{61DCB15C-B745-4F04-8F97-C24CABCFD493}"/>
                        </a:ext>
                      </a:extLst>
                    </p:cNvPr>
                    <p:cNvSpPr txBox="1">
                      <a:spLocks/>
                    </p:cNvSpPr>
                    <p:nvPr/>
                  </p:nvSpPr>
                  <p:spPr>
                    <a:xfrm>
                      <a:off x="1565000" y="3976386"/>
                      <a:ext cx="4608568" cy="89093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n-AU" sz="1200" b="1" dirty="0">
                          <a:solidFill>
                            <a:schemeClr val="accent1">
                              <a:lumMod val="75000"/>
                              <a:lumOff val="25000"/>
                            </a:schemeClr>
                          </a:solidFill>
                          <a:latin typeface="Calibri Light" panose="020F0302020204030204" pitchFamily="34" charset="0"/>
                          <a:cs typeface="Calibri Light" panose="020F0302020204030204" pitchFamily="34" charset="0"/>
                        </a:rPr>
                        <a:t>Australia – Republic of Korea Low and Zero Emissions Technology Partnership: </a:t>
                      </a:r>
                      <a:r>
                        <a:rPr lang="en-AU" sz="1200" dirty="0"/>
                        <a:t>Collaboration across low and zero emissions technologies, including clean hydrogen and ammonia supply, hydrogen power generation, hydrogen fuel cell electric vehicles, CCUS and low emissions steel and iron ore. </a:t>
                      </a:r>
                    </a:p>
                  </p:txBody>
                </p:sp>
              </p:grpSp>
              <p:pic>
                <p:nvPicPr>
                  <p:cNvPr id="21" name="Picture 20">
                    <a:extLst>
                      <a:ext uri="{FF2B5EF4-FFF2-40B4-BE49-F238E27FC236}">
                        <a16:creationId xmlns:a16="http://schemas.microsoft.com/office/drawing/2014/main" id="{0B611F2E-1A69-4C5B-BAEA-DEEC37B48AF6}"/>
                      </a:ext>
                    </a:extLst>
                  </p:cNvPr>
                  <p:cNvPicPr>
                    <a:picLocks noChangeAspect="1"/>
                  </p:cNvPicPr>
                  <p:nvPr/>
                </p:nvPicPr>
                <p:blipFill>
                  <a:blip r:embed="rId4"/>
                  <a:stretch>
                    <a:fillRect/>
                  </a:stretch>
                </p:blipFill>
                <p:spPr>
                  <a:xfrm>
                    <a:off x="151508" y="1584658"/>
                    <a:ext cx="891305" cy="680490"/>
                  </a:xfrm>
                  <a:prstGeom prst="rect">
                    <a:avLst/>
                  </a:prstGeom>
                </p:spPr>
              </p:pic>
            </p:grpSp>
            <p:pic>
              <p:nvPicPr>
                <p:cNvPr id="32" name="Picture 31">
                  <a:extLst>
                    <a:ext uri="{FF2B5EF4-FFF2-40B4-BE49-F238E27FC236}">
                      <a16:creationId xmlns:a16="http://schemas.microsoft.com/office/drawing/2014/main" id="{5C1007F9-8B72-4C98-BEFE-2E3C93C5E969}"/>
                    </a:ext>
                  </a:extLst>
                </p:cNvPr>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963" t="5945" r="3974" b="7588"/>
                <a:stretch/>
              </p:blipFill>
              <p:spPr>
                <a:xfrm>
                  <a:off x="431583" y="3310159"/>
                  <a:ext cx="972000" cy="648000"/>
                </a:xfrm>
                <a:prstGeom prst="rect">
                  <a:avLst/>
                </a:prstGeom>
                <a:ln w="6350">
                  <a:solidFill>
                    <a:srgbClr val="000000"/>
                  </a:solidFill>
                </a:ln>
              </p:spPr>
            </p:pic>
          </p:grpSp>
          <p:pic>
            <p:nvPicPr>
              <p:cNvPr id="33" name="Picture 32">
                <a:extLst>
                  <a:ext uri="{FF2B5EF4-FFF2-40B4-BE49-F238E27FC236}">
                    <a16:creationId xmlns:a16="http://schemas.microsoft.com/office/drawing/2014/main" id="{8011EBD3-6704-4960-85DE-D417DC70061E}"/>
                  </a:ext>
                </a:extLst>
              </p:cNvPr>
              <p:cNvPicPr/>
              <p:nvPr/>
            </p:nvPicPr>
            <p:blipFill>
              <a:blip r:embed="rId7">
                <a:extLst>
                  <a:ext uri="{BEBA8EAE-BF5A-486C-A8C5-ECC9F3942E4B}">
                    <a14:imgProps xmlns:a14="http://schemas.microsoft.com/office/drawing/2010/main">
                      <a14:imgLayer r:embed="rId8">
                        <a14:imgEffect>
                          <a14:sharpenSoften amount="2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6944" y="2328059"/>
                <a:ext cx="936000" cy="612000"/>
              </a:xfrm>
              <a:prstGeom prst="rect">
                <a:avLst/>
              </a:prstGeom>
              <a:ln w="6350">
                <a:solidFill>
                  <a:schemeClr val="tx1"/>
                </a:solidFill>
              </a:ln>
            </p:spPr>
          </p:pic>
        </p:grpSp>
        <p:sp>
          <p:nvSpPr>
            <p:cNvPr id="35" name="Content Placeholder 6">
              <a:extLst>
                <a:ext uri="{FF2B5EF4-FFF2-40B4-BE49-F238E27FC236}">
                  <a16:creationId xmlns:a16="http://schemas.microsoft.com/office/drawing/2014/main" id="{26A4EE6A-9072-4189-B0AA-22285B07A5E5}"/>
                </a:ext>
              </a:extLst>
            </p:cNvPr>
            <p:cNvSpPr txBox="1">
              <a:spLocks/>
            </p:cNvSpPr>
            <p:nvPr/>
          </p:nvSpPr>
          <p:spPr>
            <a:xfrm>
              <a:off x="1574509" y="4270787"/>
              <a:ext cx="3965817" cy="81368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n-AU" sz="1200" b="1" dirty="0">
                  <a:solidFill>
                    <a:schemeClr val="accent1">
                      <a:lumMod val="75000"/>
                      <a:lumOff val="25000"/>
                    </a:schemeClr>
                  </a:solidFill>
                  <a:latin typeface="Calibri Light" panose="020F0302020204030204" pitchFamily="34" charset="0"/>
                  <a:cs typeface="Calibri Light" panose="020F0302020204030204" pitchFamily="34" charset="0"/>
                </a:rPr>
                <a:t>Australia-United States Net Zero Technology Acceleration Partnership: </a:t>
              </a:r>
              <a:r>
                <a:rPr lang="en-AU" sz="1200" dirty="0"/>
                <a:t>Practical cooperation on energy storage, digital electricity grids, hydrogen and CO</a:t>
              </a:r>
              <a:r>
                <a:rPr lang="en-AU" sz="1200" baseline="-25000" dirty="0"/>
                <a:t>2</a:t>
              </a:r>
              <a:r>
                <a:rPr lang="en-AU" sz="1200" dirty="0"/>
                <a:t> removal, including direct air capture. </a:t>
              </a:r>
            </a:p>
          </p:txBody>
        </p:sp>
        <p:pic>
          <p:nvPicPr>
            <p:cNvPr id="9" name="Picture 8">
              <a:extLst>
                <a:ext uri="{FF2B5EF4-FFF2-40B4-BE49-F238E27FC236}">
                  <a16:creationId xmlns:a16="http://schemas.microsoft.com/office/drawing/2014/main" id="{65C7FC92-68D7-4781-AA45-F0C78E74E08C}"/>
                </a:ext>
              </a:extLst>
            </p:cNvPr>
            <p:cNvPicPr>
              <a:picLocks noChangeAspect="1"/>
            </p:cNvPicPr>
            <p:nvPr/>
          </p:nvPicPr>
          <p:blipFill rotWithShape="1">
            <a:blip r:embed="rId9"/>
            <a:srcRect r="6465"/>
            <a:stretch/>
          </p:blipFill>
          <p:spPr>
            <a:xfrm>
              <a:off x="401250" y="4304182"/>
              <a:ext cx="1047489" cy="578895"/>
            </a:xfrm>
            <a:prstGeom prst="rect">
              <a:avLst/>
            </a:prstGeom>
          </p:spPr>
        </p:pic>
      </p:grpSp>
      <p:grpSp>
        <p:nvGrpSpPr>
          <p:cNvPr id="13" name="Group 12">
            <a:extLst>
              <a:ext uri="{FF2B5EF4-FFF2-40B4-BE49-F238E27FC236}">
                <a16:creationId xmlns:a16="http://schemas.microsoft.com/office/drawing/2014/main" id="{A9B35F62-60A4-430B-926D-C62185A15B98}"/>
              </a:ext>
            </a:extLst>
          </p:cNvPr>
          <p:cNvGrpSpPr/>
          <p:nvPr/>
        </p:nvGrpSpPr>
        <p:grpSpPr>
          <a:xfrm>
            <a:off x="5842257" y="1407025"/>
            <a:ext cx="5219754" cy="3654283"/>
            <a:chOff x="5740656" y="1407025"/>
            <a:chExt cx="5219754" cy="3654283"/>
          </a:xfrm>
        </p:grpSpPr>
        <p:grpSp>
          <p:nvGrpSpPr>
            <p:cNvPr id="8" name="Group 7">
              <a:extLst>
                <a:ext uri="{FF2B5EF4-FFF2-40B4-BE49-F238E27FC236}">
                  <a16:creationId xmlns:a16="http://schemas.microsoft.com/office/drawing/2014/main" id="{488EF12A-A943-4065-ADFF-159B889B4973}"/>
                </a:ext>
              </a:extLst>
            </p:cNvPr>
            <p:cNvGrpSpPr/>
            <p:nvPr/>
          </p:nvGrpSpPr>
          <p:grpSpPr>
            <a:xfrm>
              <a:off x="5740656" y="1407025"/>
              <a:ext cx="5219754" cy="2733166"/>
              <a:chOff x="5740656" y="1407025"/>
              <a:chExt cx="5219754" cy="2733166"/>
            </a:xfrm>
          </p:grpSpPr>
          <p:grpSp>
            <p:nvGrpSpPr>
              <p:cNvPr id="7" name="Group 6">
                <a:extLst>
                  <a:ext uri="{FF2B5EF4-FFF2-40B4-BE49-F238E27FC236}">
                    <a16:creationId xmlns:a16="http://schemas.microsoft.com/office/drawing/2014/main" id="{3B3FA326-8058-429D-B94D-9F7C0C897A73}"/>
                  </a:ext>
                </a:extLst>
              </p:cNvPr>
              <p:cNvGrpSpPr/>
              <p:nvPr/>
            </p:nvGrpSpPr>
            <p:grpSpPr>
              <a:xfrm>
                <a:off x="5760918" y="1407025"/>
                <a:ext cx="5199492" cy="2733166"/>
                <a:chOff x="5749629" y="1576360"/>
                <a:chExt cx="5199492" cy="2733166"/>
              </a:xfrm>
            </p:grpSpPr>
            <p:grpSp>
              <p:nvGrpSpPr>
                <p:cNvPr id="15" name="Group 14">
                  <a:extLst>
                    <a:ext uri="{FF2B5EF4-FFF2-40B4-BE49-F238E27FC236}">
                      <a16:creationId xmlns:a16="http://schemas.microsoft.com/office/drawing/2014/main" id="{59FE21CC-2592-47FD-A508-D458EBB20F3D}"/>
                    </a:ext>
                  </a:extLst>
                </p:cNvPr>
                <p:cNvGrpSpPr/>
                <p:nvPr/>
              </p:nvGrpSpPr>
              <p:grpSpPr>
                <a:xfrm>
                  <a:off x="6883508" y="1576360"/>
                  <a:ext cx="4065613" cy="2733166"/>
                  <a:chOff x="6898494" y="2114574"/>
                  <a:chExt cx="4608569" cy="2733166"/>
                </a:xfrm>
              </p:grpSpPr>
              <p:sp>
                <p:nvSpPr>
                  <p:cNvPr id="16" name="Content Placeholder 6">
                    <a:extLst>
                      <a:ext uri="{FF2B5EF4-FFF2-40B4-BE49-F238E27FC236}">
                        <a16:creationId xmlns:a16="http://schemas.microsoft.com/office/drawing/2014/main" id="{6807E200-A906-410E-9FB5-EDE89BA65BB3}"/>
                      </a:ext>
                    </a:extLst>
                  </p:cNvPr>
                  <p:cNvSpPr txBox="1">
                    <a:spLocks/>
                  </p:cNvSpPr>
                  <p:nvPr/>
                </p:nvSpPr>
                <p:spPr>
                  <a:xfrm>
                    <a:off x="6898494" y="2114574"/>
                    <a:ext cx="4608569" cy="890932"/>
                  </a:xfrm>
                  <a:prstGeom prst="rect">
                    <a:avLst/>
                  </a:prstGeom>
                </p:spPr>
                <p:txBody>
                  <a:bodyPr vert="horz" lIns="0" tIns="0" rIns="0" bIns="0" rtlCol="0" anchor="t" anchorCtr="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n-AU" sz="1300" b="1" dirty="0">
                        <a:solidFill>
                          <a:schemeClr val="accent1">
                            <a:lumMod val="75000"/>
                            <a:lumOff val="25000"/>
                          </a:schemeClr>
                        </a:solidFill>
                        <a:latin typeface="Calibri Light" panose="020F0302020204030204" pitchFamily="34" charset="0"/>
                        <a:cs typeface="Calibri Light" panose="020F0302020204030204" pitchFamily="34" charset="0"/>
                      </a:rPr>
                      <a:t>Australia – United Kingdom Partnership on Low Emissions Solutions: </a:t>
                    </a:r>
                    <a:r>
                      <a:rPr lang="en-AU" sz="1300" dirty="0"/>
                      <a:t>Collaboration on making low emissions technologies commercially viable, with a focus on clean hydrogen, CCUS, small modular reactors, low emissions material like green steel and soil carbon measurement.  </a:t>
                    </a:r>
                  </a:p>
                  <a:p>
                    <a:pPr algn="just"/>
                    <a:endParaRPr lang="en-AU" sz="1300" dirty="0"/>
                  </a:p>
                </p:txBody>
              </p:sp>
              <p:sp>
                <p:nvSpPr>
                  <p:cNvPr id="17" name="Content Placeholder 6">
                    <a:extLst>
                      <a:ext uri="{FF2B5EF4-FFF2-40B4-BE49-F238E27FC236}">
                        <a16:creationId xmlns:a16="http://schemas.microsoft.com/office/drawing/2014/main" id="{356BFB63-0503-4FF3-9298-C3CC50D31848}"/>
                      </a:ext>
                    </a:extLst>
                  </p:cNvPr>
                  <p:cNvSpPr txBox="1">
                    <a:spLocks/>
                  </p:cNvSpPr>
                  <p:nvPr/>
                </p:nvSpPr>
                <p:spPr>
                  <a:xfrm>
                    <a:off x="6898494" y="3035691"/>
                    <a:ext cx="4608569" cy="89093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n-AU" sz="1200" b="1" dirty="0">
                        <a:solidFill>
                          <a:schemeClr val="accent1">
                            <a:lumMod val="75000"/>
                            <a:lumOff val="25000"/>
                          </a:schemeClr>
                        </a:solidFill>
                        <a:latin typeface="Calibri Light" panose="020F0302020204030204" pitchFamily="34" charset="0"/>
                        <a:cs typeface="Calibri Light" panose="020F0302020204030204" pitchFamily="34" charset="0"/>
                      </a:rPr>
                      <a:t>Australia – Singapore Initiative on Low Emission Technologies for Maritime and Port Operations: </a:t>
                    </a:r>
                    <a:r>
                      <a:rPr lang="en-AU" sz="1200" dirty="0"/>
                      <a:t>$30 million initiative to accelerate the deployment of clean hydrogen and ammonia fuels and technologies specifically in maritime and port operations.</a:t>
                    </a:r>
                  </a:p>
                </p:txBody>
              </p:sp>
              <p:sp>
                <p:nvSpPr>
                  <p:cNvPr id="18" name="Content Placeholder 6">
                    <a:extLst>
                      <a:ext uri="{FF2B5EF4-FFF2-40B4-BE49-F238E27FC236}">
                        <a16:creationId xmlns:a16="http://schemas.microsoft.com/office/drawing/2014/main" id="{253E744C-CA65-43A5-899D-1E05E791D05B}"/>
                      </a:ext>
                    </a:extLst>
                  </p:cNvPr>
                  <p:cNvSpPr txBox="1">
                    <a:spLocks/>
                  </p:cNvSpPr>
                  <p:nvPr/>
                </p:nvSpPr>
                <p:spPr>
                  <a:xfrm>
                    <a:off x="6898494" y="3956808"/>
                    <a:ext cx="4608569" cy="890932"/>
                  </a:xfrm>
                  <a:prstGeom prst="rect">
                    <a:avLst/>
                  </a:prstGeom>
                </p:spPr>
                <p:txBody>
                  <a:bodyPr vert="horz" lIns="0" tIns="0" rIns="0" bIns="0" rtlCol="0" anchor="t" anchorCtr="0">
                    <a:norm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n-AU" sz="1200" b="1" dirty="0">
                        <a:solidFill>
                          <a:schemeClr val="accent1">
                            <a:lumMod val="75000"/>
                            <a:lumOff val="25000"/>
                          </a:schemeClr>
                        </a:solidFill>
                        <a:latin typeface="Calibri Light" panose="020F0302020204030204" pitchFamily="34" charset="0"/>
                        <a:cs typeface="Calibri Light" panose="020F0302020204030204" pitchFamily="34" charset="0"/>
                      </a:rPr>
                      <a:t>Australia – India Low Emissions Technology Partnership: </a:t>
                    </a:r>
                    <a:r>
                      <a:rPr lang="en-AU" sz="1200" dirty="0"/>
                      <a:t>Australia and India have committed to working together to reduce the cost of clean hydrogen and solar technologies, including through an  </a:t>
                    </a:r>
                    <a:r>
                      <a:rPr lang="en-AU" sz="1200" dirty="0">
                        <a:hlinkClick r:id="rId10"/>
                      </a:rPr>
                      <a:t>Australia-India Green Hydrogen Taskforce</a:t>
                    </a:r>
                    <a:r>
                      <a:rPr lang="en-AU" sz="1200" dirty="0"/>
                      <a:t>. </a:t>
                    </a:r>
                  </a:p>
                </p:txBody>
              </p:sp>
            </p:grpSp>
            <p:grpSp>
              <p:nvGrpSpPr>
                <p:cNvPr id="27" name="Group 26">
                  <a:extLst>
                    <a:ext uri="{FF2B5EF4-FFF2-40B4-BE49-F238E27FC236}">
                      <a16:creationId xmlns:a16="http://schemas.microsoft.com/office/drawing/2014/main" id="{1AE47656-BE17-4011-9AD1-77145727FA95}"/>
                    </a:ext>
                  </a:extLst>
                </p:cNvPr>
                <p:cNvGrpSpPr/>
                <p:nvPr/>
              </p:nvGrpSpPr>
              <p:grpSpPr>
                <a:xfrm>
                  <a:off x="5749629" y="1576360"/>
                  <a:ext cx="983887" cy="2535730"/>
                  <a:chOff x="5846030" y="2086915"/>
                  <a:chExt cx="1084582" cy="2535730"/>
                </a:xfrm>
              </p:grpSpPr>
              <p:pic>
                <p:nvPicPr>
                  <p:cNvPr id="29" name="Picture 28">
                    <a:extLst>
                      <a:ext uri="{FF2B5EF4-FFF2-40B4-BE49-F238E27FC236}">
                        <a16:creationId xmlns:a16="http://schemas.microsoft.com/office/drawing/2014/main" id="{2F41D89B-4628-4E1A-A188-C72A74059542}"/>
                      </a:ext>
                    </a:extLst>
                  </p:cNvPr>
                  <p:cNvPicPr>
                    <a:picLocks noChangeAspect="1"/>
                  </p:cNvPicPr>
                  <p:nvPr/>
                </p:nvPicPr>
                <p:blipFill>
                  <a:blip r:embed="rId11"/>
                  <a:stretch>
                    <a:fillRect/>
                  </a:stretch>
                </p:blipFill>
                <p:spPr>
                  <a:xfrm>
                    <a:off x="5846030" y="2086915"/>
                    <a:ext cx="1063622" cy="531812"/>
                  </a:xfrm>
                  <a:prstGeom prst="rect">
                    <a:avLst/>
                  </a:prstGeom>
                </p:spPr>
              </p:pic>
              <p:pic>
                <p:nvPicPr>
                  <p:cNvPr id="30" name="Picture 29">
                    <a:extLst>
                      <a:ext uri="{FF2B5EF4-FFF2-40B4-BE49-F238E27FC236}">
                        <a16:creationId xmlns:a16="http://schemas.microsoft.com/office/drawing/2014/main" id="{3842A906-08B4-443E-9DCC-3FEC4246A525}"/>
                      </a:ext>
                    </a:extLst>
                  </p:cNvPr>
                  <p:cNvPicPr>
                    <a:picLocks noChangeAspect="1"/>
                  </p:cNvPicPr>
                  <p:nvPr/>
                </p:nvPicPr>
                <p:blipFill>
                  <a:blip r:embed="rId12"/>
                  <a:stretch>
                    <a:fillRect/>
                  </a:stretch>
                </p:blipFill>
                <p:spPr>
                  <a:xfrm>
                    <a:off x="5846031" y="3981286"/>
                    <a:ext cx="1084581" cy="641359"/>
                  </a:xfrm>
                  <a:prstGeom prst="rect">
                    <a:avLst/>
                  </a:prstGeom>
                  <a:ln w="6350">
                    <a:solidFill>
                      <a:schemeClr val="tx1"/>
                    </a:solidFill>
                  </a:ln>
                </p:spPr>
              </p:pic>
            </p:grpSp>
          </p:grpSp>
          <p:pic>
            <p:nvPicPr>
              <p:cNvPr id="34" name="Picture 33">
                <a:extLst>
                  <a:ext uri="{FF2B5EF4-FFF2-40B4-BE49-F238E27FC236}">
                    <a16:creationId xmlns:a16="http://schemas.microsoft.com/office/drawing/2014/main" id="{B532EE87-E599-4EC3-813A-CC8A9D044007}"/>
                  </a:ext>
                </a:extLst>
              </p:cNvPr>
              <p:cNvPicPr/>
              <p:nvPr/>
            </p:nvPicPr>
            <p:blipFill rotWithShape="1">
              <a:blip r:embed="rId13">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val="0"/>
                  </a:ext>
                </a:extLst>
              </a:blip>
              <a:srcRect l="3993" t="6732" r="4266" b="6140"/>
              <a:stretch/>
            </p:blipFill>
            <p:spPr>
              <a:xfrm>
                <a:off x="5740656" y="2313558"/>
                <a:ext cx="983886" cy="627234"/>
              </a:xfrm>
              <a:prstGeom prst="rect">
                <a:avLst/>
              </a:prstGeom>
              <a:ln w="6350">
                <a:solidFill>
                  <a:schemeClr val="tx1"/>
                </a:solidFill>
              </a:ln>
            </p:spPr>
          </p:pic>
        </p:grpSp>
        <p:sp>
          <p:nvSpPr>
            <p:cNvPr id="37" name="Content Placeholder 6">
              <a:extLst>
                <a:ext uri="{FF2B5EF4-FFF2-40B4-BE49-F238E27FC236}">
                  <a16:creationId xmlns:a16="http://schemas.microsoft.com/office/drawing/2014/main" id="{4406CA41-8DAE-4354-9188-FAC1AD7D3018}"/>
                </a:ext>
              </a:extLst>
            </p:cNvPr>
            <p:cNvSpPr txBox="1">
              <a:spLocks/>
            </p:cNvSpPr>
            <p:nvPr/>
          </p:nvSpPr>
          <p:spPr>
            <a:xfrm>
              <a:off x="6894797" y="4170376"/>
              <a:ext cx="4065613" cy="890932"/>
            </a:xfrm>
            <a:prstGeom prst="rect">
              <a:avLst/>
            </a:prstGeom>
          </p:spPr>
          <p:txBody>
            <a:bodyPr vert="horz" lIns="0" tIns="0" rIns="0" bIns="0" rtlCol="0" anchor="t" anchorCtr="0">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n-AU" sz="1200" b="1" dirty="0">
                  <a:solidFill>
                    <a:schemeClr val="accent1">
                      <a:lumMod val="75000"/>
                      <a:lumOff val="25000"/>
                    </a:schemeClr>
                  </a:solidFill>
                  <a:latin typeface="Calibri Light" panose="020F0302020204030204" pitchFamily="34" charset="0"/>
                  <a:cs typeface="Calibri Light" panose="020F0302020204030204" pitchFamily="34" charset="0"/>
                </a:rPr>
                <a:t>Australia-Netherlands Memorandum of Understanding on Cooperation in the Field of Hydrogen: </a:t>
              </a:r>
              <a:r>
                <a:rPr lang="en-AU" sz="1200" dirty="0"/>
                <a:t>To develop a renewable hydrogen supply chain from Australia to Europe covering hydrogen trade policy, regulations, port infrastructure and supply chain, and hydrogen technologies, including for shipping. </a:t>
              </a:r>
            </a:p>
          </p:txBody>
        </p:sp>
        <p:pic>
          <p:nvPicPr>
            <p:cNvPr id="12" name="Picture 11">
              <a:extLst>
                <a:ext uri="{FF2B5EF4-FFF2-40B4-BE49-F238E27FC236}">
                  <a16:creationId xmlns:a16="http://schemas.microsoft.com/office/drawing/2014/main" id="{8C8F5878-A80D-4F10-B996-06381F916CBD}"/>
                </a:ext>
              </a:extLst>
            </p:cNvPr>
            <p:cNvPicPr>
              <a:picLocks noChangeAspect="1"/>
            </p:cNvPicPr>
            <p:nvPr/>
          </p:nvPicPr>
          <p:blipFill rotWithShape="1">
            <a:blip r:embed="rId15"/>
            <a:srcRect l="1602" r="2154" b="3924"/>
            <a:stretch/>
          </p:blipFill>
          <p:spPr>
            <a:xfrm>
              <a:off x="5760918" y="4210884"/>
              <a:ext cx="999229" cy="659494"/>
            </a:xfrm>
            <a:prstGeom prst="rect">
              <a:avLst/>
            </a:prstGeom>
            <a:ln w="6350">
              <a:solidFill>
                <a:schemeClr val="tx1"/>
              </a:solidFill>
            </a:ln>
          </p:spPr>
        </p:pic>
      </p:grpSp>
    </p:spTree>
    <p:extLst>
      <p:ext uri="{BB962C8B-B14F-4D97-AF65-F5344CB8AC3E}">
        <p14:creationId xmlns:p14="http://schemas.microsoft.com/office/powerpoint/2010/main" val="1050734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1FAC082-51B8-428B-8359-939B7B1670D0}"/>
              </a:ext>
            </a:extLst>
          </p:cNvPr>
          <p:cNvGrpSpPr/>
          <p:nvPr/>
        </p:nvGrpSpPr>
        <p:grpSpPr>
          <a:xfrm>
            <a:off x="242422" y="4133194"/>
            <a:ext cx="3575050" cy="2068830"/>
            <a:chOff x="-8644" y="1"/>
            <a:chExt cx="3576456" cy="1900339"/>
          </a:xfrm>
        </p:grpSpPr>
        <p:pic>
          <p:nvPicPr>
            <p:cNvPr id="11" name="Picture 10">
              <a:extLst>
                <a:ext uri="{FF2B5EF4-FFF2-40B4-BE49-F238E27FC236}">
                  <a16:creationId xmlns:a16="http://schemas.microsoft.com/office/drawing/2014/main" id="{482B3EEB-1D31-4185-8BC8-3FB60A6C9B35}"/>
                </a:ext>
              </a:extLst>
            </p:cNvPr>
            <p:cNvPicPr>
              <a:picLocks noChangeAspect="1"/>
            </p:cNvPicPr>
            <p:nvPr/>
          </p:nvPicPr>
          <p:blipFill rotWithShape="1">
            <a:blip r:embed="rId2">
              <a:extLst>
                <a:ext uri="{28A0092B-C50C-407E-A947-70E740481C1C}">
                  <a14:useLocalDpi xmlns:a14="http://schemas.microsoft.com/office/drawing/2010/main" val="0"/>
                </a:ext>
              </a:extLst>
            </a:blip>
            <a:srcRect l="1090" t="8528" r="4285" b="2538"/>
            <a:stretch/>
          </p:blipFill>
          <p:spPr bwMode="auto">
            <a:xfrm>
              <a:off x="-8644" y="1"/>
              <a:ext cx="3576456" cy="1688868"/>
            </a:xfrm>
            <a:prstGeom prst="rect">
              <a:avLst/>
            </a:prstGeom>
            <a:ln>
              <a:noFill/>
            </a:ln>
            <a:extLst>
              <a:ext uri="{53640926-AAD7-44D8-BBD7-CCE9431645EC}">
                <a14:shadowObscured xmlns:a14="http://schemas.microsoft.com/office/drawing/2010/main"/>
              </a:ext>
            </a:extLst>
          </p:spPr>
        </p:pic>
        <p:sp>
          <p:nvSpPr>
            <p:cNvPr id="12" name="Text Box 2">
              <a:extLst>
                <a:ext uri="{FF2B5EF4-FFF2-40B4-BE49-F238E27FC236}">
                  <a16:creationId xmlns:a16="http://schemas.microsoft.com/office/drawing/2014/main" id="{6EA2331E-D6C5-465B-A00D-97A64B50E490}"/>
                </a:ext>
              </a:extLst>
            </p:cNvPr>
            <p:cNvSpPr txBox="1">
              <a:spLocks noChangeArrowheads="1"/>
            </p:cNvSpPr>
            <p:nvPr/>
          </p:nvSpPr>
          <p:spPr bwMode="auto">
            <a:xfrm>
              <a:off x="1466489" y="69030"/>
              <a:ext cx="1076325" cy="304800"/>
            </a:xfrm>
            <a:prstGeom prst="rect">
              <a:avLst/>
            </a:prstGeom>
            <a:noFill/>
            <a:ln w="9525">
              <a:noFill/>
              <a:miter lim="800000"/>
              <a:headEnd/>
              <a:tailEnd/>
            </a:ln>
          </p:spPr>
          <p:txBody>
            <a:bodyPr rot="0" vert="horz" wrap="square" lIns="91440" tIns="45720" rIns="91440" bIns="45720" anchor="t" anchorCtr="0">
              <a:noAutofit/>
            </a:bodyPr>
            <a:lstStyle/>
            <a:p>
              <a:pPr>
                <a:spcBef>
                  <a:spcPts val="800"/>
                </a:spcBef>
                <a:spcAft>
                  <a:spcPts val="0"/>
                </a:spcAft>
              </a:pPr>
              <a:r>
                <a:rPr lang="en-AU" sz="1200" i="1" kern="60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Suiso Frontier</a:t>
              </a:r>
              <a:endParaRPr lang="en-AU" sz="1000" kern="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3" name="Group 12">
              <a:extLst>
                <a:ext uri="{FF2B5EF4-FFF2-40B4-BE49-F238E27FC236}">
                  <a16:creationId xmlns:a16="http://schemas.microsoft.com/office/drawing/2014/main" id="{7CE569DE-3E2D-430D-B8B0-F31007DE794E}"/>
                </a:ext>
              </a:extLst>
            </p:cNvPr>
            <p:cNvGrpSpPr/>
            <p:nvPr/>
          </p:nvGrpSpPr>
          <p:grpSpPr>
            <a:xfrm>
              <a:off x="405442" y="1061036"/>
              <a:ext cx="1751734" cy="621839"/>
              <a:chOff x="123825" y="-60521"/>
              <a:chExt cx="1751734" cy="623156"/>
            </a:xfrm>
          </p:grpSpPr>
          <p:sp>
            <p:nvSpPr>
              <p:cNvPr id="15" name="Text Box 2">
                <a:extLst>
                  <a:ext uri="{FF2B5EF4-FFF2-40B4-BE49-F238E27FC236}">
                    <a16:creationId xmlns:a16="http://schemas.microsoft.com/office/drawing/2014/main" id="{3DAA5C7B-054F-4C3F-AC7C-A45B64BB3EFC}"/>
                  </a:ext>
                </a:extLst>
              </p:cNvPr>
              <p:cNvSpPr txBox="1">
                <a:spLocks noChangeArrowheads="1"/>
              </p:cNvSpPr>
              <p:nvPr/>
            </p:nvSpPr>
            <p:spPr bwMode="auto">
              <a:xfrm>
                <a:off x="123825" y="257835"/>
                <a:ext cx="1419225" cy="304800"/>
              </a:xfrm>
              <a:prstGeom prst="rect">
                <a:avLst/>
              </a:prstGeom>
              <a:noFill/>
              <a:ln w="9525">
                <a:noFill/>
                <a:miter lim="800000"/>
                <a:headEnd/>
                <a:tailEnd/>
              </a:ln>
            </p:spPr>
            <p:txBody>
              <a:bodyPr rot="0" vert="horz" wrap="square" lIns="91440" tIns="45720" rIns="91440" bIns="45720" anchor="t" anchorCtr="0">
                <a:noAutofit/>
              </a:bodyPr>
              <a:lstStyle/>
              <a:p>
                <a:pPr>
                  <a:spcBef>
                    <a:spcPts val="800"/>
                  </a:spcBef>
                  <a:spcAft>
                    <a:spcPts val="0"/>
                  </a:spcAft>
                </a:pPr>
                <a:r>
                  <a:rPr lang="en-US" sz="1200" kern="60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LH2 tank (1,250m</a:t>
                </a:r>
                <a:r>
                  <a:rPr lang="en-US" sz="1200" kern="600" baseline="3000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3</a:t>
                </a:r>
                <a:r>
                  <a:rPr lang="en-US" sz="1200" kern="60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endParaRPr lang="en-AU" sz="1000" kern="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6C47B7F8-05CF-4331-B51D-F2F9F62019FA}"/>
                  </a:ext>
                </a:extLst>
              </p:cNvPr>
              <p:cNvCxnSpPr/>
              <p:nvPr/>
            </p:nvCxnSpPr>
            <p:spPr>
              <a:xfrm flipV="1">
                <a:off x="1133475" y="-60521"/>
                <a:ext cx="742084" cy="347274"/>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 Box 2">
              <a:extLst>
                <a:ext uri="{FF2B5EF4-FFF2-40B4-BE49-F238E27FC236}">
                  <a16:creationId xmlns:a16="http://schemas.microsoft.com/office/drawing/2014/main" id="{D811A597-0A80-472E-9207-6B1824FE0968}"/>
                </a:ext>
              </a:extLst>
            </p:cNvPr>
            <p:cNvSpPr txBox="1">
              <a:spLocks noChangeArrowheads="1"/>
            </p:cNvSpPr>
            <p:nvPr/>
          </p:nvSpPr>
          <p:spPr bwMode="auto">
            <a:xfrm>
              <a:off x="1768405" y="1624668"/>
              <a:ext cx="1734859" cy="275672"/>
            </a:xfrm>
            <a:prstGeom prst="rect">
              <a:avLst/>
            </a:prstGeom>
            <a:noFill/>
            <a:ln w="9525">
              <a:noFill/>
              <a:miter lim="800000"/>
              <a:headEnd/>
              <a:tailEnd/>
            </a:ln>
          </p:spPr>
          <p:txBody>
            <a:bodyPr rot="0" vert="horz" wrap="square" lIns="91440" tIns="45720" rIns="91440" bIns="45720" anchor="t" anchorCtr="0">
              <a:noAutofit/>
            </a:bodyPr>
            <a:lstStyle/>
            <a:p>
              <a:pPr>
                <a:spcBef>
                  <a:spcPts val="800"/>
                </a:spcBef>
                <a:spcAft>
                  <a:spcPts val="0"/>
                </a:spcAft>
              </a:pPr>
              <a:r>
                <a:rPr lang="en-AU" sz="1000" kern="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Image source: HESC Project</a:t>
              </a:r>
            </a:p>
          </p:txBody>
        </p:sp>
      </p:grpSp>
      <p:sp>
        <p:nvSpPr>
          <p:cNvPr id="16" name="Title 5" descr="Title: Case Study -  Hydrogen Energy Supply Chain (HESC), The project aims to safely produce and transport liquid hydrogen (LH2) from Australia’s Latrobe Valley in Victoria to Kobe in Japan. &#10;">
            <a:extLst>
              <a:ext uri="{FF2B5EF4-FFF2-40B4-BE49-F238E27FC236}">
                <a16:creationId xmlns:a16="http://schemas.microsoft.com/office/drawing/2014/main" id="{0E77ADAC-84F5-4156-9B0E-D2663F83A75C}"/>
              </a:ext>
            </a:extLst>
          </p:cNvPr>
          <p:cNvSpPr>
            <a:spLocks noGrp="1"/>
          </p:cNvSpPr>
          <p:nvPr>
            <p:ph type="title"/>
          </p:nvPr>
        </p:nvSpPr>
        <p:spPr>
          <a:xfrm>
            <a:off x="501553" y="226075"/>
            <a:ext cx="7174892" cy="375461"/>
          </a:xfrm>
        </p:spPr>
        <p:txBody>
          <a:bodyPr>
            <a:normAutofit fontScale="90000"/>
          </a:bodyPr>
          <a:lstStyle/>
          <a:p>
            <a:r>
              <a:rPr lang="en-AU" sz="2800" dirty="0">
                <a:solidFill>
                  <a:schemeClr val="accent1">
                    <a:lumMod val="75000"/>
                    <a:lumOff val="25000"/>
                  </a:schemeClr>
                </a:solidFill>
                <a:latin typeface="+mn-lt"/>
                <a:cs typeface="Calibri Light" panose="020F0302020204030204" pitchFamily="34" charset="0"/>
              </a:rPr>
              <a:t>Case Study -  Hydrogen Energy Supply Chain (HESC)</a:t>
            </a:r>
            <a:br>
              <a:rPr lang="en-AU" sz="2800" dirty="0">
                <a:solidFill>
                  <a:schemeClr val="accent1">
                    <a:lumMod val="75000"/>
                    <a:lumOff val="25000"/>
                  </a:schemeClr>
                </a:solidFill>
                <a:latin typeface="+mn-lt"/>
                <a:cs typeface="Calibri Light" panose="020F0302020204030204" pitchFamily="34" charset="0"/>
              </a:rPr>
            </a:br>
            <a:endParaRPr lang="en-AU" sz="2800" dirty="0">
              <a:solidFill>
                <a:schemeClr val="accent1">
                  <a:lumMod val="75000"/>
                  <a:lumOff val="25000"/>
                </a:schemeClr>
              </a:solidFill>
              <a:latin typeface="+mn-lt"/>
              <a:cs typeface="Calibri Light" panose="020F0302020204030204" pitchFamily="34" charset="0"/>
            </a:endParaRPr>
          </a:p>
        </p:txBody>
      </p:sp>
      <p:pic>
        <p:nvPicPr>
          <p:cNvPr id="18" name="Picture 17">
            <a:extLst>
              <a:ext uri="{FF2B5EF4-FFF2-40B4-BE49-F238E27FC236}">
                <a16:creationId xmlns:a16="http://schemas.microsoft.com/office/drawing/2014/main" id="{E58A57BC-EA06-465D-B03F-89381A72BF61}"/>
              </a:ext>
            </a:extLst>
          </p:cNvPr>
          <p:cNvPicPr/>
          <p:nvPr/>
        </p:nvPicPr>
        <p:blipFill rotWithShape="1">
          <a:blip r:embed="rId3">
            <a:extLst>
              <a:ext uri="{BEBA8EAE-BF5A-486C-A8C5-ECC9F3942E4B}">
                <a14:imgProps xmlns:a14="http://schemas.microsoft.com/office/drawing/2010/main">
                  <a14:imgLayer r:embed="rId4">
                    <a14:imgEffect>
                      <a14:sharpenSoften amount="20000"/>
                    </a14:imgEffect>
                  </a14:imgLayer>
                </a14:imgProps>
              </a:ext>
              <a:ext uri="{28A0092B-C50C-407E-A947-70E740481C1C}">
                <a14:useLocalDpi xmlns:a14="http://schemas.microsoft.com/office/drawing/2010/main" val="0"/>
              </a:ext>
            </a:extLst>
          </a:blip>
          <a:srcRect t="548" b="548"/>
          <a:stretch/>
        </p:blipFill>
        <p:spPr bwMode="auto">
          <a:xfrm>
            <a:off x="510815" y="1038377"/>
            <a:ext cx="2153364" cy="3027084"/>
          </a:xfrm>
          <a:prstGeom prst="rect">
            <a:avLst/>
          </a:prstGeom>
          <a:ln>
            <a:noFill/>
          </a:ln>
          <a:extLst>
            <a:ext uri="{53640926-AAD7-44D8-BBD7-CCE9431645EC}">
              <a14:shadowObscured xmlns:a14="http://schemas.microsoft.com/office/drawing/2010/main"/>
            </a:ext>
          </a:extLst>
        </p:spPr>
      </p:pic>
      <p:sp>
        <p:nvSpPr>
          <p:cNvPr id="19" name="Content Placeholder 6">
            <a:extLst>
              <a:ext uri="{FF2B5EF4-FFF2-40B4-BE49-F238E27FC236}">
                <a16:creationId xmlns:a16="http://schemas.microsoft.com/office/drawing/2014/main" id="{AB060E25-CD3C-4148-98FE-83D278081B6A}"/>
              </a:ext>
            </a:extLst>
          </p:cNvPr>
          <p:cNvSpPr txBox="1">
            <a:spLocks/>
          </p:cNvSpPr>
          <p:nvPr/>
        </p:nvSpPr>
        <p:spPr>
          <a:xfrm>
            <a:off x="2933543" y="1115504"/>
            <a:ext cx="9015913" cy="3025106"/>
          </a:xfrm>
          <a:prstGeom prst="rect">
            <a:avLst/>
          </a:prstGeom>
        </p:spPr>
        <p:txBody>
          <a:bodyPr vert="horz" lIns="0" tIns="0" rIns="0" bIns="0" rtlCol="0" anchor="t" anchorCtr="0">
            <a:normAutofit fontScale="6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lgn="just">
              <a:lnSpc>
                <a:spcPct val="120000"/>
              </a:lnSpc>
              <a:spcBef>
                <a:spcPts val="0"/>
              </a:spcBef>
              <a:spcAft>
                <a:spcPts val="600"/>
              </a:spcAft>
              <a:buFont typeface="Arial" panose="020B0604020202020204" pitchFamily="34" charset="0"/>
              <a:buChar char="•"/>
            </a:pPr>
            <a:r>
              <a:rPr lang="en-AU" sz="2200" dirty="0"/>
              <a:t>$500 million collaboration between Australia (Commonwealth and Victoria) and Japanese governments and industry partners to ship liquefied hydrogen between Australia and Japan.</a:t>
            </a:r>
          </a:p>
          <a:p>
            <a:pPr marL="180975" indent="-180975" algn="just">
              <a:lnSpc>
                <a:spcPct val="120000"/>
              </a:lnSpc>
              <a:spcBef>
                <a:spcPts val="0"/>
              </a:spcBef>
              <a:spcAft>
                <a:spcPts val="600"/>
              </a:spcAft>
              <a:buFont typeface="Arial" panose="020B0604020202020204" pitchFamily="34" charset="0"/>
              <a:buChar char="•"/>
            </a:pPr>
            <a:r>
              <a:rPr lang="en-AU" sz="2200" dirty="0"/>
              <a:t>In February 2022, the first LH2 shipment from Port of Hastings arrived safely in Kobe on the </a:t>
            </a:r>
            <a:r>
              <a:rPr lang="en-AU" sz="2200" i="1" dirty="0" err="1"/>
              <a:t>Suiso</a:t>
            </a:r>
            <a:r>
              <a:rPr lang="en-AU" sz="2200" i="1" dirty="0"/>
              <a:t> Frontier </a:t>
            </a:r>
            <a:r>
              <a:rPr lang="en-AU" sz="2200" dirty="0"/>
              <a:t>– the world’s first liquid hydrogen carrier built by Kawasaki Heavy Industries.</a:t>
            </a:r>
          </a:p>
          <a:p>
            <a:pPr marL="180975" indent="-180975" algn="just">
              <a:lnSpc>
                <a:spcPct val="120000"/>
              </a:lnSpc>
              <a:spcBef>
                <a:spcPts val="0"/>
              </a:spcBef>
              <a:buFont typeface="Arial" panose="020B0604020202020204" pitchFamily="34" charset="0"/>
              <a:buChar char="•"/>
            </a:pPr>
            <a:r>
              <a:rPr lang="en-AU" sz="2200" dirty="0"/>
              <a:t>The pilot project demonstrated a complete hydrogen supply chain by:</a:t>
            </a:r>
          </a:p>
          <a:p>
            <a:pPr marL="555625" lvl="2" indent="-285750" algn="just">
              <a:lnSpc>
                <a:spcPct val="120000"/>
              </a:lnSpc>
              <a:spcBef>
                <a:spcPts val="0"/>
              </a:spcBef>
              <a:buFont typeface="Wingdings" panose="05000000000000000000" pitchFamily="2" charset="2"/>
              <a:buChar char="Ø"/>
            </a:pPr>
            <a:r>
              <a:rPr lang="en-AU" sz="2200" dirty="0" err="1">
                <a:solidFill>
                  <a:schemeClr val="accent2">
                    <a:lumMod val="75000"/>
                  </a:schemeClr>
                </a:solidFill>
              </a:rPr>
              <a:t>gasifying</a:t>
            </a:r>
            <a:r>
              <a:rPr lang="en-AU" sz="2200" dirty="0">
                <a:solidFill>
                  <a:schemeClr val="accent2">
                    <a:lumMod val="75000"/>
                  </a:schemeClr>
                </a:solidFill>
              </a:rPr>
              <a:t> brown coal from Latrobe Valley, Victoria, to produce hydrogen gas</a:t>
            </a:r>
          </a:p>
          <a:p>
            <a:pPr marL="555625" lvl="2" indent="-285750" algn="just">
              <a:lnSpc>
                <a:spcPct val="120000"/>
              </a:lnSpc>
              <a:spcBef>
                <a:spcPts val="0"/>
              </a:spcBef>
              <a:buFont typeface="Wingdings" panose="05000000000000000000" pitchFamily="2" charset="2"/>
              <a:buChar char="Ø"/>
            </a:pPr>
            <a:r>
              <a:rPr lang="en-AU" sz="2200" dirty="0">
                <a:solidFill>
                  <a:schemeClr val="accent2">
                    <a:lumMod val="75000"/>
                  </a:schemeClr>
                </a:solidFill>
              </a:rPr>
              <a:t>trucking the gaseous hydrogen to the Port of Hastings, Victoria, for conversion into liquid hydrogen (LH2) and export</a:t>
            </a:r>
          </a:p>
          <a:p>
            <a:pPr marL="555625" lvl="2" indent="-285750" algn="just">
              <a:lnSpc>
                <a:spcPct val="120000"/>
              </a:lnSpc>
              <a:spcBef>
                <a:spcPts val="0"/>
              </a:spcBef>
              <a:spcAft>
                <a:spcPts val="600"/>
              </a:spcAft>
              <a:buFont typeface="Wingdings" panose="05000000000000000000" pitchFamily="2" charset="2"/>
              <a:buChar char="Ø"/>
            </a:pPr>
            <a:r>
              <a:rPr lang="en-AU" sz="2200" dirty="0">
                <a:solidFill>
                  <a:schemeClr val="accent2">
                    <a:lumMod val="75000"/>
                  </a:schemeClr>
                </a:solidFill>
              </a:rPr>
              <a:t>shipping the LH2 to the Port of Kobe, Japan.</a:t>
            </a:r>
          </a:p>
          <a:p>
            <a:pPr marL="180975" indent="-180975" algn="just">
              <a:lnSpc>
                <a:spcPct val="120000"/>
              </a:lnSpc>
              <a:spcBef>
                <a:spcPts val="0"/>
              </a:spcBef>
              <a:spcAft>
                <a:spcPts val="600"/>
              </a:spcAft>
              <a:buFont typeface="Arial" panose="020B0604020202020204" pitchFamily="34" charset="0"/>
              <a:buChar char="•"/>
            </a:pPr>
            <a:r>
              <a:rPr lang="en-AU" sz="2200" dirty="0"/>
              <a:t>In the commercial phase, around 225,000 tonnes of clean LH2 is expected to be produced from the Latrobe Valley brown coal with carbon capture and storage (CCS). This amount of LH2 is expected to reduce global carbon dioxide emissions by 1.8 million tonnes per year (equivalent to emissions from around 350,000 petrol-driven cars).</a:t>
            </a:r>
          </a:p>
          <a:p>
            <a:pPr marL="285750" indent="-285750" algn="just">
              <a:buFont typeface="Arial" panose="020B0604020202020204" pitchFamily="34" charset="0"/>
              <a:buChar char="•"/>
            </a:pPr>
            <a:endParaRPr lang="en-AU" sz="1400" dirty="0"/>
          </a:p>
        </p:txBody>
      </p:sp>
      <p:sp>
        <p:nvSpPr>
          <p:cNvPr id="20" name="Content Placeholder 6">
            <a:extLst>
              <a:ext uri="{FF2B5EF4-FFF2-40B4-BE49-F238E27FC236}">
                <a16:creationId xmlns:a16="http://schemas.microsoft.com/office/drawing/2014/main" id="{295DFFD7-F9B5-4FFE-949D-255C72009AF6}"/>
              </a:ext>
            </a:extLst>
          </p:cNvPr>
          <p:cNvSpPr txBox="1">
            <a:spLocks/>
          </p:cNvSpPr>
          <p:nvPr/>
        </p:nvSpPr>
        <p:spPr>
          <a:xfrm>
            <a:off x="501553" y="588737"/>
            <a:ext cx="11258514" cy="26515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AU" sz="1600" dirty="0">
                <a:solidFill>
                  <a:srgbClr val="0000FF"/>
                </a:solidFill>
              </a:rPr>
              <a:t>The project aims to safely produce and transport liquid hydrogen (LH2) from Australia’s Latrobe Valley in Victoria to Kobe in Japan. </a:t>
            </a:r>
          </a:p>
          <a:p>
            <a:pPr algn="just"/>
            <a:endParaRPr lang="en-AU" sz="1600" dirty="0">
              <a:solidFill>
                <a:srgbClr val="0000FF"/>
              </a:solidFill>
            </a:endParaRPr>
          </a:p>
        </p:txBody>
      </p:sp>
      <p:sp>
        <p:nvSpPr>
          <p:cNvPr id="4" name="Rectangle 3">
            <a:extLst>
              <a:ext uri="{FF2B5EF4-FFF2-40B4-BE49-F238E27FC236}">
                <a16:creationId xmlns:a16="http://schemas.microsoft.com/office/drawing/2014/main" id="{8EFF3E5C-ADA4-4497-AB99-5E8BC5F2EC11}"/>
              </a:ext>
            </a:extLst>
          </p:cNvPr>
          <p:cNvSpPr/>
          <p:nvPr/>
        </p:nvSpPr>
        <p:spPr>
          <a:xfrm>
            <a:off x="242422" y="6235891"/>
            <a:ext cx="2691121" cy="276999"/>
          </a:xfrm>
          <a:prstGeom prst="rect">
            <a:avLst/>
          </a:prstGeom>
        </p:spPr>
        <p:txBody>
          <a:bodyPr wrap="none">
            <a:spAutoFit/>
          </a:bodyPr>
          <a:lstStyle/>
          <a:p>
            <a:r>
              <a:rPr lang="en-AU" sz="1200" dirty="0">
                <a:hlinkClick r:id="rId5"/>
              </a:rPr>
              <a:t>HESC (hydrogenenergysupplychain.com)</a:t>
            </a:r>
            <a:endParaRPr lang="en-AU" sz="1200" dirty="0"/>
          </a:p>
        </p:txBody>
      </p:sp>
      <p:pic>
        <p:nvPicPr>
          <p:cNvPr id="5" name="Picture 4">
            <a:extLst>
              <a:ext uri="{FF2B5EF4-FFF2-40B4-BE49-F238E27FC236}">
                <a16:creationId xmlns:a16="http://schemas.microsoft.com/office/drawing/2014/main" id="{20EB2CC3-B7F7-4334-A543-FC73051A7426}"/>
              </a:ext>
            </a:extLst>
          </p:cNvPr>
          <p:cNvPicPr>
            <a:picLocks noChangeAspect="1"/>
          </p:cNvPicPr>
          <p:nvPr/>
        </p:nvPicPr>
        <p:blipFill rotWithShape="1">
          <a:blip r:embed="rId6"/>
          <a:srcRect t="5602"/>
          <a:stretch/>
        </p:blipFill>
        <p:spPr>
          <a:xfrm>
            <a:off x="3942796" y="3976494"/>
            <a:ext cx="4864873" cy="2380422"/>
          </a:xfrm>
          <a:prstGeom prst="rect">
            <a:avLst/>
          </a:prstGeom>
          <a:effectLst>
            <a:softEdge rad="63500"/>
          </a:effectLst>
        </p:spPr>
      </p:pic>
      <p:sp>
        <p:nvSpPr>
          <p:cNvPr id="6" name="Rectangle 5">
            <a:extLst>
              <a:ext uri="{FF2B5EF4-FFF2-40B4-BE49-F238E27FC236}">
                <a16:creationId xmlns:a16="http://schemas.microsoft.com/office/drawing/2014/main" id="{FDB156B5-56AE-4506-AEA4-52E44CF7AA04}"/>
              </a:ext>
            </a:extLst>
          </p:cNvPr>
          <p:cNvSpPr/>
          <p:nvPr/>
        </p:nvSpPr>
        <p:spPr>
          <a:xfrm>
            <a:off x="8870677" y="4420351"/>
            <a:ext cx="3200320" cy="1600438"/>
          </a:xfrm>
          <a:prstGeom prst="rect">
            <a:avLst/>
          </a:prstGeom>
        </p:spPr>
        <p:txBody>
          <a:bodyPr wrap="square">
            <a:spAutoFit/>
          </a:bodyPr>
          <a:lstStyle/>
          <a:p>
            <a:r>
              <a:rPr lang="en-AU" sz="1400" kern="600" dirty="0">
                <a:latin typeface="Calibri" panose="020F0502020204030204" pitchFamily="34" charset="0"/>
                <a:ea typeface="Calibri" panose="020F0502020204030204" pitchFamily="34" charset="0"/>
                <a:cs typeface="Times New Roman" panose="02020603050405020304" pitchFamily="18" charset="0"/>
              </a:rPr>
              <a:t>The </a:t>
            </a:r>
            <a:r>
              <a:rPr lang="en-AU" sz="1400" b="1" kern="600" dirty="0" err="1">
                <a:latin typeface="Calibri" panose="020F0502020204030204" pitchFamily="34" charset="0"/>
                <a:ea typeface="Calibri" panose="020F0502020204030204" pitchFamily="34" charset="0"/>
                <a:cs typeface="Times New Roman" panose="02020603050405020304" pitchFamily="18" charset="0"/>
              </a:rPr>
              <a:t>CarbonNet</a:t>
            </a:r>
            <a:r>
              <a:rPr lang="en-AU" sz="1400" kern="600" dirty="0">
                <a:latin typeface="Calibri" panose="020F0502020204030204" pitchFamily="34" charset="0"/>
                <a:ea typeface="Calibri" panose="020F0502020204030204" pitchFamily="34" charset="0"/>
                <a:cs typeface="Times New Roman" panose="02020603050405020304" pitchFamily="18" charset="0"/>
              </a:rPr>
              <a:t> Project, jointly funded by the Australian and Victorian Governments, is investigating the development of a commercial-scale CCS network from the Latrobe Valley to offshore carbon storage sites in the Gippsland Basin in Bass Strait.</a:t>
            </a:r>
            <a:endParaRPr lang="en-AU" sz="1400" dirty="0"/>
          </a:p>
        </p:txBody>
      </p:sp>
      <p:sp>
        <p:nvSpPr>
          <p:cNvPr id="7" name="Rectangle 6">
            <a:extLst>
              <a:ext uri="{FF2B5EF4-FFF2-40B4-BE49-F238E27FC236}">
                <a16:creationId xmlns:a16="http://schemas.microsoft.com/office/drawing/2014/main" id="{2C861700-BD54-4F4B-BF4D-46355527A88C}"/>
              </a:ext>
            </a:extLst>
          </p:cNvPr>
          <p:cNvSpPr/>
          <p:nvPr/>
        </p:nvSpPr>
        <p:spPr>
          <a:xfrm>
            <a:off x="8874865" y="6007809"/>
            <a:ext cx="3196132" cy="461665"/>
          </a:xfrm>
          <a:prstGeom prst="rect">
            <a:avLst/>
          </a:prstGeom>
        </p:spPr>
        <p:txBody>
          <a:bodyPr wrap="square">
            <a:spAutoFit/>
          </a:bodyPr>
          <a:lstStyle/>
          <a:p>
            <a:r>
              <a:rPr lang="en-AU" sz="1200" dirty="0" err="1">
                <a:hlinkClick r:id="rId7"/>
              </a:rPr>
              <a:t>CarbonNet</a:t>
            </a:r>
            <a:r>
              <a:rPr lang="en-AU" sz="1200" dirty="0">
                <a:hlinkClick r:id="rId7"/>
              </a:rPr>
              <a:t> | Department of Jobs, Skills, Industry and Regions (djsir.vic.gov.au)</a:t>
            </a:r>
            <a:endParaRPr lang="en-AU" sz="1200" dirty="0"/>
          </a:p>
        </p:txBody>
      </p:sp>
    </p:spTree>
    <p:extLst>
      <p:ext uri="{BB962C8B-B14F-4D97-AF65-F5344CB8AC3E}">
        <p14:creationId xmlns:p14="http://schemas.microsoft.com/office/powerpoint/2010/main" val="1604340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descr="Title: Green Shipping Corridors">
            <a:extLst>
              <a:ext uri="{FF2B5EF4-FFF2-40B4-BE49-F238E27FC236}">
                <a16:creationId xmlns:a16="http://schemas.microsoft.com/office/drawing/2014/main" id="{C0780DB1-F2AD-4B52-A1B5-842DCB3173D7}"/>
              </a:ext>
            </a:extLst>
          </p:cNvPr>
          <p:cNvSpPr>
            <a:spLocks noGrp="1"/>
          </p:cNvSpPr>
          <p:nvPr>
            <p:ph type="title"/>
          </p:nvPr>
        </p:nvSpPr>
        <p:spPr>
          <a:xfrm>
            <a:off x="464502" y="256287"/>
            <a:ext cx="4096068" cy="432840"/>
          </a:xfrm>
        </p:spPr>
        <p:txBody>
          <a:bodyPr>
            <a:noAutofit/>
          </a:bodyPr>
          <a:lstStyle/>
          <a:p>
            <a:r>
              <a:rPr lang="en-AU" sz="2800" dirty="0">
                <a:solidFill>
                  <a:schemeClr val="tx1"/>
                </a:solidFill>
                <a:latin typeface="+mn-lt"/>
                <a:cs typeface="Calibri Light" panose="020F0302020204030204" pitchFamily="34" charset="0"/>
              </a:rPr>
              <a:t>Green Shipping Corridors</a:t>
            </a:r>
          </a:p>
        </p:txBody>
      </p:sp>
      <p:grpSp>
        <p:nvGrpSpPr>
          <p:cNvPr id="7" name="Group 6">
            <a:extLst>
              <a:ext uri="{FF2B5EF4-FFF2-40B4-BE49-F238E27FC236}">
                <a16:creationId xmlns:a16="http://schemas.microsoft.com/office/drawing/2014/main" id="{0020D355-C9AB-40E2-A8E4-EBB430884635}"/>
              </a:ext>
            </a:extLst>
          </p:cNvPr>
          <p:cNvGrpSpPr/>
          <p:nvPr/>
        </p:nvGrpSpPr>
        <p:grpSpPr>
          <a:xfrm>
            <a:off x="154902" y="830996"/>
            <a:ext cx="4894810" cy="5100472"/>
            <a:chOff x="109182" y="830996"/>
            <a:chExt cx="4894810" cy="5100472"/>
          </a:xfrm>
        </p:grpSpPr>
        <p:pic>
          <p:nvPicPr>
            <p:cNvPr id="20" name="Picture 19">
              <a:extLst>
                <a:ext uri="{FF2B5EF4-FFF2-40B4-BE49-F238E27FC236}">
                  <a16:creationId xmlns:a16="http://schemas.microsoft.com/office/drawing/2014/main" id="{95A39955-F5DF-4DD2-83C8-E0CBF4A25324}"/>
                </a:ext>
              </a:extLst>
            </p:cNvPr>
            <p:cNvPicPr>
              <a:picLocks noChangeAspect="1"/>
            </p:cNvPicPr>
            <p:nvPr/>
          </p:nvPicPr>
          <p:blipFill>
            <a:blip r:embed="rId2"/>
            <a:stretch>
              <a:fillRect/>
            </a:stretch>
          </p:blipFill>
          <p:spPr>
            <a:xfrm>
              <a:off x="109182" y="2601894"/>
              <a:ext cx="4894810" cy="902269"/>
            </a:xfrm>
            <a:prstGeom prst="rect">
              <a:avLst/>
            </a:prstGeom>
          </p:spPr>
        </p:pic>
        <p:grpSp>
          <p:nvGrpSpPr>
            <p:cNvPr id="21" name="Group 20">
              <a:extLst>
                <a:ext uri="{FF2B5EF4-FFF2-40B4-BE49-F238E27FC236}">
                  <a16:creationId xmlns:a16="http://schemas.microsoft.com/office/drawing/2014/main" id="{FFA1146D-823B-4C03-BDBB-FE1DF1139806}"/>
                </a:ext>
              </a:extLst>
            </p:cNvPr>
            <p:cNvGrpSpPr/>
            <p:nvPr/>
          </p:nvGrpSpPr>
          <p:grpSpPr>
            <a:xfrm>
              <a:off x="109183" y="830996"/>
              <a:ext cx="4894809" cy="1674629"/>
              <a:chOff x="109183" y="926532"/>
              <a:chExt cx="4657647" cy="1674629"/>
            </a:xfrm>
          </p:grpSpPr>
          <p:pic>
            <p:nvPicPr>
              <p:cNvPr id="24" name="Picture 23">
                <a:extLst>
                  <a:ext uri="{FF2B5EF4-FFF2-40B4-BE49-F238E27FC236}">
                    <a16:creationId xmlns:a16="http://schemas.microsoft.com/office/drawing/2014/main" id="{C8C368A3-EC1B-4165-B734-73B8A8AD9498}"/>
                  </a:ext>
                </a:extLst>
              </p:cNvPr>
              <p:cNvPicPr>
                <a:picLocks noChangeAspect="1"/>
              </p:cNvPicPr>
              <p:nvPr/>
            </p:nvPicPr>
            <p:blipFill>
              <a:blip r:embed="rId3"/>
              <a:stretch>
                <a:fillRect/>
              </a:stretch>
            </p:blipFill>
            <p:spPr>
              <a:xfrm>
                <a:off x="122830" y="1484302"/>
                <a:ext cx="4644000" cy="1116859"/>
              </a:xfrm>
              <a:prstGeom prst="rect">
                <a:avLst/>
              </a:prstGeom>
            </p:spPr>
          </p:pic>
          <p:sp>
            <p:nvSpPr>
              <p:cNvPr id="25" name="TextBox 24">
                <a:extLst>
                  <a:ext uri="{FF2B5EF4-FFF2-40B4-BE49-F238E27FC236}">
                    <a16:creationId xmlns:a16="http://schemas.microsoft.com/office/drawing/2014/main" id="{7A3E12AD-FC9F-4C28-BEE5-E755D0D779AA}"/>
                  </a:ext>
                </a:extLst>
              </p:cNvPr>
              <p:cNvSpPr txBox="1"/>
              <p:nvPr/>
            </p:nvSpPr>
            <p:spPr>
              <a:xfrm>
                <a:off x="109183" y="926532"/>
                <a:ext cx="4644000" cy="576000"/>
              </a:xfrm>
              <a:prstGeom prst="rect">
                <a:avLst/>
              </a:prstGeom>
              <a:solidFill>
                <a:srgbClr val="D20000"/>
              </a:solidFill>
            </p:spPr>
            <p:txBody>
              <a:bodyPr wrap="square" lIns="0" tIns="0" rIns="0" bIns="0" rtlCol="0">
                <a:spAutoFit/>
              </a:bodyPr>
              <a:lstStyle/>
              <a:p>
                <a:pPr marL="72000">
                  <a:spcBef>
                    <a:spcPts val="900"/>
                  </a:spcBef>
                </a:pPr>
                <a:r>
                  <a:rPr lang="en-US" dirty="0">
                    <a:solidFill>
                      <a:schemeClr val="bg1"/>
                    </a:solidFill>
                    <a:latin typeface="72 Black" panose="020B0A04030603020204" pitchFamily="34" charset="0"/>
                    <a:cs typeface="72 Black" panose="020B0A04030603020204" pitchFamily="34" charset="0"/>
                  </a:rPr>
                  <a:t>CLYDEBANK DECLARATION to boost green shipping</a:t>
                </a:r>
                <a:endParaRPr lang="en-AU" dirty="0">
                  <a:solidFill>
                    <a:schemeClr val="bg1"/>
                  </a:solidFill>
                  <a:latin typeface="72 Black" panose="020B0A04030603020204" pitchFamily="34" charset="0"/>
                  <a:cs typeface="72 Black" panose="020B0A04030603020204" pitchFamily="34" charset="0"/>
                </a:endParaRPr>
              </a:p>
            </p:txBody>
          </p:sp>
        </p:grpSp>
        <p:grpSp>
          <p:nvGrpSpPr>
            <p:cNvPr id="26" name="Group 25">
              <a:extLst>
                <a:ext uri="{FF2B5EF4-FFF2-40B4-BE49-F238E27FC236}">
                  <a16:creationId xmlns:a16="http://schemas.microsoft.com/office/drawing/2014/main" id="{338D7B49-3A7D-48EA-8D00-45E9772F004E}"/>
                </a:ext>
              </a:extLst>
            </p:cNvPr>
            <p:cNvGrpSpPr/>
            <p:nvPr/>
          </p:nvGrpSpPr>
          <p:grpSpPr>
            <a:xfrm>
              <a:off x="122830" y="3599700"/>
              <a:ext cx="4784094" cy="2331768"/>
              <a:chOff x="122830" y="3599700"/>
              <a:chExt cx="4784094" cy="2331768"/>
            </a:xfrm>
          </p:grpSpPr>
          <p:pic>
            <p:nvPicPr>
              <p:cNvPr id="27" name="Picture 26">
                <a:extLst>
                  <a:ext uri="{FF2B5EF4-FFF2-40B4-BE49-F238E27FC236}">
                    <a16:creationId xmlns:a16="http://schemas.microsoft.com/office/drawing/2014/main" id="{26374573-0465-4F3A-9A14-AE70BFBDAAA7}"/>
                  </a:ext>
                </a:extLst>
              </p:cNvPr>
              <p:cNvPicPr>
                <a:picLocks noChangeAspect="1"/>
              </p:cNvPicPr>
              <p:nvPr/>
            </p:nvPicPr>
            <p:blipFill rotWithShape="1">
              <a:blip r:embed="rId4">
                <a:duotone>
                  <a:prstClr val="black"/>
                  <a:schemeClr val="accent5">
                    <a:tint val="45000"/>
                    <a:satMod val="400000"/>
                  </a:schemeClr>
                </a:duotone>
              </a:blip>
              <a:srcRect b="32970"/>
              <a:stretch/>
            </p:blipFill>
            <p:spPr>
              <a:xfrm>
                <a:off x="122830" y="3599700"/>
                <a:ext cx="4770446" cy="772360"/>
              </a:xfrm>
              <a:prstGeom prst="rect">
                <a:avLst/>
              </a:prstGeom>
            </p:spPr>
          </p:pic>
          <p:pic>
            <p:nvPicPr>
              <p:cNvPr id="28" name="Picture 27">
                <a:extLst>
                  <a:ext uri="{FF2B5EF4-FFF2-40B4-BE49-F238E27FC236}">
                    <a16:creationId xmlns:a16="http://schemas.microsoft.com/office/drawing/2014/main" id="{CED9B292-210B-46F6-BD27-1A176FCC8CEA}"/>
                  </a:ext>
                </a:extLst>
              </p:cNvPr>
              <p:cNvPicPr>
                <a:picLocks noChangeAspect="1"/>
              </p:cNvPicPr>
              <p:nvPr/>
            </p:nvPicPr>
            <p:blipFill>
              <a:blip r:embed="rId5"/>
              <a:stretch>
                <a:fillRect/>
              </a:stretch>
            </p:blipFill>
            <p:spPr>
              <a:xfrm>
                <a:off x="136478" y="4332315"/>
                <a:ext cx="4770446" cy="1599153"/>
              </a:xfrm>
              <a:prstGeom prst="rect">
                <a:avLst/>
              </a:prstGeom>
            </p:spPr>
          </p:pic>
        </p:grpSp>
      </p:grpSp>
      <p:sp>
        <p:nvSpPr>
          <p:cNvPr id="29" name="Content Placeholder 6">
            <a:extLst>
              <a:ext uri="{FF2B5EF4-FFF2-40B4-BE49-F238E27FC236}">
                <a16:creationId xmlns:a16="http://schemas.microsoft.com/office/drawing/2014/main" id="{C8021E9E-1EF9-496B-A6C7-908B022167FA}"/>
              </a:ext>
            </a:extLst>
          </p:cNvPr>
          <p:cNvSpPr>
            <a:spLocks noGrp="1"/>
          </p:cNvSpPr>
          <p:nvPr>
            <p:ph sz="half" idx="1"/>
          </p:nvPr>
        </p:nvSpPr>
        <p:spPr>
          <a:xfrm>
            <a:off x="5150677" y="816357"/>
            <a:ext cx="6932140" cy="5510767"/>
          </a:xfrm>
        </p:spPr>
        <p:txBody>
          <a:bodyPr>
            <a:normAutofit lnSpcReduction="10000"/>
          </a:bodyPr>
          <a:lstStyle/>
          <a:p>
            <a:pPr marL="182563" lvl="0" indent="-182563">
              <a:buFont typeface="Arial" panose="020B0604020202020204" pitchFamily="34" charset="0"/>
              <a:buChar char="•"/>
            </a:pPr>
            <a:r>
              <a:rPr lang="en-US" sz="1800" b="1" dirty="0"/>
              <a:t>Energy-port-shipping</a:t>
            </a:r>
            <a:r>
              <a:rPr lang="en-US" sz="1800" dirty="0"/>
              <a:t> partnerships are essential for maritime </a:t>
            </a:r>
            <a:r>
              <a:rPr lang="en-US" sz="1800" dirty="0" err="1"/>
              <a:t>decarbonisation</a:t>
            </a:r>
            <a:r>
              <a:rPr lang="en-US" sz="1800" dirty="0"/>
              <a:t>.</a:t>
            </a:r>
            <a:endParaRPr lang="en-AU" sz="1800" dirty="0"/>
          </a:p>
          <a:p>
            <a:pPr marL="182563" lvl="0" indent="-182563">
              <a:buFont typeface="Arial" panose="020B0604020202020204" pitchFamily="34" charset="0"/>
              <a:buChar char="•"/>
            </a:pPr>
            <a:r>
              <a:rPr lang="en-US" sz="1800" b="1" dirty="0"/>
              <a:t>Green shipping corridors</a:t>
            </a:r>
            <a:r>
              <a:rPr lang="en-US" sz="1800" dirty="0"/>
              <a:t> (GSCs) are practical collaborative mechanisms to demonstrate low and zero emission vessels and fuel supply chains − accelerating their uptake.</a:t>
            </a:r>
          </a:p>
          <a:p>
            <a:pPr marL="555625" lvl="2" indent="-285750">
              <a:spcBef>
                <a:spcPts val="300"/>
              </a:spcBef>
              <a:buFont typeface="Wingdings" panose="05000000000000000000" pitchFamily="2" charset="2"/>
              <a:buChar char="Ø"/>
            </a:pPr>
            <a:r>
              <a:rPr lang="en-US" sz="1600" dirty="0"/>
              <a:t>Flow on benefits (e.g. technology transfer, upskilling, business opportunities) to the domestic maritime sector.</a:t>
            </a:r>
            <a:endParaRPr lang="en-AU" sz="1600" dirty="0"/>
          </a:p>
          <a:p>
            <a:pPr marL="182563" lvl="0" indent="-182563">
              <a:buFont typeface="Arial" panose="020B0604020202020204" pitchFamily="34" charset="0"/>
              <a:buChar char="•"/>
            </a:pPr>
            <a:r>
              <a:rPr lang="en-US" sz="1800" dirty="0"/>
              <a:t>Australian Government engaged in several international GSC initiatives, including:</a:t>
            </a:r>
          </a:p>
          <a:p>
            <a:pPr marL="534988" lvl="2" indent="-265113" defTabSz="720000">
              <a:spcBef>
                <a:spcPts val="300"/>
              </a:spcBef>
              <a:buFont typeface="Wingdings" panose="05000000000000000000" pitchFamily="2" charset="2"/>
              <a:buChar char="Ø"/>
            </a:pPr>
            <a:r>
              <a:rPr lang="en-US" sz="1600" dirty="0">
                <a:hlinkClick r:id="rId6"/>
              </a:rPr>
              <a:t>COP26 Clydebank Declaration </a:t>
            </a:r>
            <a:r>
              <a:rPr lang="en-US" sz="1600" dirty="0"/>
              <a:t>(24 signatories) - at least 6 GSCs by 2025</a:t>
            </a:r>
            <a:endParaRPr lang="en-AU" sz="1600" dirty="0"/>
          </a:p>
          <a:p>
            <a:pPr lvl="3">
              <a:spcBef>
                <a:spcPts val="300"/>
              </a:spcBef>
              <a:buFont typeface="Wingdings" panose="05000000000000000000" pitchFamily="2" charset="2"/>
              <a:buChar char="Ø"/>
            </a:pPr>
            <a:r>
              <a:rPr lang="en-US" sz="1600" dirty="0">
                <a:hlinkClick r:id="rId7"/>
              </a:rPr>
              <a:t>Quad Shipping Taskforce </a:t>
            </a:r>
            <a:r>
              <a:rPr lang="en-US" sz="1600" dirty="0"/>
              <a:t>– 2 to 3 GSCs in the Indo-Pacific by 2030</a:t>
            </a:r>
            <a:endParaRPr lang="en-AU" sz="1600" dirty="0"/>
          </a:p>
          <a:p>
            <a:pPr lvl="3">
              <a:spcBef>
                <a:spcPts val="300"/>
              </a:spcBef>
              <a:buFont typeface="Wingdings" panose="05000000000000000000" pitchFamily="2" charset="2"/>
              <a:buChar char="Ø"/>
            </a:pPr>
            <a:r>
              <a:rPr lang="en-US" sz="1600" dirty="0">
                <a:hlinkClick r:id="rId8"/>
              </a:rPr>
              <a:t>Singapore-Australia Green Economy Agreement</a:t>
            </a:r>
            <a:r>
              <a:rPr lang="en-US" sz="1600" dirty="0"/>
              <a:t> – green and digital shipping cooperation</a:t>
            </a:r>
          </a:p>
          <a:p>
            <a:pPr lvl="3">
              <a:spcBef>
                <a:spcPts val="300"/>
              </a:spcBef>
              <a:buFont typeface="Wingdings" panose="05000000000000000000" pitchFamily="2" charset="2"/>
              <a:buChar char="Ø"/>
            </a:pPr>
            <a:r>
              <a:rPr lang="en-US" sz="1600" dirty="0">
                <a:hlinkClick r:id="rId9"/>
              </a:rPr>
              <a:t>Mission Innovation: Zero Emission Shipping Mission</a:t>
            </a:r>
            <a:r>
              <a:rPr lang="en-US" sz="1600" dirty="0"/>
              <a:t> – </a:t>
            </a:r>
            <a:r>
              <a:rPr lang="en-AU" sz="1600" dirty="0"/>
              <a:t>aims to enable at least 5% of the global deep-sea fleet to run on zero emission fuels by 2030</a:t>
            </a:r>
            <a:r>
              <a:rPr lang="en-US" sz="1600" dirty="0"/>
              <a:t> </a:t>
            </a:r>
            <a:endParaRPr lang="en-AU" sz="1600" dirty="0"/>
          </a:p>
          <a:p>
            <a:pPr lvl="3">
              <a:spcBef>
                <a:spcPts val="300"/>
              </a:spcBef>
              <a:buFont typeface="Wingdings" panose="05000000000000000000" pitchFamily="2" charset="2"/>
              <a:buChar char="Ø"/>
            </a:pPr>
            <a:r>
              <a:rPr lang="en-US" sz="1600" dirty="0"/>
              <a:t>Australia &amp; New Zealand Green Corridors Pre-Feasibility Assessment led by the </a:t>
            </a:r>
            <a:r>
              <a:rPr lang="en-US" sz="1600" dirty="0" err="1">
                <a:hlinkClick r:id="rId10"/>
              </a:rPr>
              <a:t>Mærsk</a:t>
            </a:r>
            <a:r>
              <a:rPr lang="en-US" sz="1600" dirty="0">
                <a:hlinkClick r:id="rId10"/>
              </a:rPr>
              <a:t> Mc‑Kinney </a:t>
            </a:r>
            <a:r>
              <a:rPr lang="en-US" sz="1600" dirty="0" err="1">
                <a:hlinkClick r:id="rId10"/>
              </a:rPr>
              <a:t>Møller</a:t>
            </a:r>
            <a:r>
              <a:rPr lang="en-US" sz="1600" dirty="0">
                <a:hlinkClick r:id="rId10"/>
              </a:rPr>
              <a:t> Center for Zero Carbon Shipping</a:t>
            </a:r>
            <a:endParaRPr lang="en-AU" sz="1600" dirty="0"/>
          </a:p>
          <a:p>
            <a:pPr marL="182563" lvl="0" indent="-182563">
              <a:buFont typeface="Arial" panose="020B0604020202020204" pitchFamily="34" charset="0"/>
              <a:buChar char="•"/>
            </a:pPr>
            <a:r>
              <a:rPr lang="en-US" sz="1800" dirty="0"/>
              <a:t>Government looking for further strategic partners to directly collaborate on GSCs – to be guided by the MERNAP.</a:t>
            </a:r>
            <a:endParaRPr lang="en-AU" sz="1800" dirty="0"/>
          </a:p>
          <a:p>
            <a:endParaRPr lang="en-AU" dirty="0"/>
          </a:p>
        </p:txBody>
      </p:sp>
    </p:spTree>
    <p:extLst>
      <p:ext uri="{BB962C8B-B14F-4D97-AF65-F5344CB8AC3E}">
        <p14:creationId xmlns:p14="http://schemas.microsoft.com/office/powerpoint/2010/main" val="3968550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8C594D-23CB-4A13-B696-676590D6505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50731" y="571972"/>
            <a:ext cx="1872000" cy="1123686"/>
          </a:xfrm>
          <a:prstGeom prst="rect">
            <a:avLst/>
          </a:prstGeom>
          <a:effectLst>
            <a:softEdge rad="63500"/>
          </a:effectLst>
        </p:spPr>
      </p:pic>
      <p:pic>
        <p:nvPicPr>
          <p:cNvPr id="17" name="Picture 16">
            <a:extLst>
              <a:ext uri="{FF2B5EF4-FFF2-40B4-BE49-F238E27FC236}">
                <a16:creationId xmlns:a16="http://schemas.microsoft.com/office/drawing/2014/main" id="{69D6F2C5-0EFF-41FA-94DF-571922F96874}"/>
              </a:ext>
            </a:extLst>
          </p:cNvPr>
          <p:cNvPicPr>
            <a:picLocks noChangeAspect="1"/>
          </p:cNvPicPr>
          <p:nvPr/>
        </p:nvPicPr>
        <p:blipFill>
          <a:blip r:embed="rId4"/>
          <a:stretch>
            <a:fillRect/>
          </a:stretch>
        </p:blipFill>
        <p:spPr>
          <a:xfrm>
            <a:off x="9559637" y="4804005"/>
            <a:ext cx="2608611" cy="1779095"/>
          </a:xfrm>
          <a:prstGeom prst="rect">
            <a:avLst/>
          </a:prstGeom>
          <a:effectLst>
            <a:softEdge rad="63500"/>
          </a:effectLst>
        </p:spPr>
      </p:pic>
      <p:sp>
        <p:nvSpPr>
          <p:cNvPr id="8" name="Title 5" descr="Heading: Sustainable Ocean Economy">
            <a:extLst>
              <a:ext uri="{FF2B5EF4-FFF2-40B4-BE49-F238E27FC236}">
                <a16:creationId xmlns:a16="http://schemas.microsoft.com/office/drawing/2014/main" id="{C0780DB1-F2AD-4B52-A1B5-842DCB3173D7}"/>
              </a:ext>
            </a:extLst>
          </p:cNvPr>
          <p:cNvSpPr>
            <a:spLocks noGrp="1"/>
          </p:cNvSpPr>
          <p:nvPr>
            <p:ph type="title"/>
          </p:nvPr>
        </p:nvSpPr>
        <p:spPr>
          <a:xfrm>
            <a:off x="6012875" y="664037"/>
            <a:ext cx="3667120" cy="403225"/>
          </a:xfrm>
        </p:spPr>
        <p:txBody>
          <a:bodyPr>
            <a:normAutofit/>
          </a:bodyPr>
          <a:lstStyle/>
          <a:p>
            <a:r>
              <a:rPr lang="en-AU" sz="2400" dirty="0">
                <a:solidFill>
                  <a:schemeClr val="accent1">
                    <a:lumMod val="75000"/>
                    <a:lumOff val="25000"/>
                  </a:schemeClr>
                </a:solidFill>
                <a:latin typeface="+mn-lt"/>
                <a:cs typeface="Calibri Light" panose="020F0302020204030204" pitchFamily="34" charset="0"/>
              </a:rPr>
              <a:t>Sustainable Ocean Economy</a:t>
            </a:r>
          </a:p>
        </p:txBody>
      </p:sp>
      <p:sp>
        <p:nvSpPr>
          <p:cNvPr id="9" name="Title 5" descr="Heading: Maritime Single Window&#10;">
            <a:extLst>
              <a:ext uri="{FF2B5EF4-FFF2-40B4-BE49-F238E27FC236}">
                <a16:creationId xmlns:a16="http://schemas.microsoft.com/office/drawing/2014/main" id="{9C5CD22D-0443-499E-8FCB-8128F52A3FFA}"/>
              </a:ext>
            </a:extLst>
          </p:cNvPr>
          <p:cNvSpPr txBox="1">
            <a:spLocks/>
          </p:cNvSpPr>
          <p:nvPr/>
        </p:nvSpPr>
        <p:spPr>
          <a:xfrm>
            <a:off x="254958" y="618037"/>
            <a:ext cx="3188498" cy="327178"/>
          </a:xfrm>
          <a:prstGeom prst="rect">
            <a:avLst/>
          </a:prstGeom>
        </p:spPr>
        <p:txBody>
          <a:bodyPr vert="horz" lIns="0" tIns="0" rIns="0" bIns="0" rtlCol="0" anchor="t" anchorCtr="0">
            <a:normAutofit fontScale="92500" lnSpcReduction="10000"/>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AU" sz="2600" dirty="0">
                <a:solidFill>
                  <a:schemeClr val="accent1">
                    <a:lumMod val="75000"/>
                    <a:lumOff val="25000"/>
                  </a:schemeClr>
                </a:solidFill>
                <a:latin typeface="+mn-lt"/>
                <a:cs typeface="Calibri Light" panose="020F0302020204030204" pitchFamily="34" charset="0"/>
              </a:rPr>
              <a:t>Maritime Single Window </a:t>
            </a:r>
          </a:p>
          <a:p>
            <a:endParaRPr lang="en-AU" sz="2800" dirty="0">
              <a:solidFill>
                <a:schemeClr val="accent1">
                  <a:lumMod val="75000"/>
                  <a:lumOff val="25000"/>
                </a:schemeClr>
              </a:solidFill>
              <a:latin typeface="+mn-lt"/>
              <a:cs typeface="Calibri Light" panose="020F0302020204030204" pitchFamily="34" charset="0"/>
            </a:endParaRPr>
          </a:p>
        </p:txBody>
      </p:sp>
      <p:sp>
        <p:nvSpPr>
          <p:cNvPr id="12" name="Content Placeholder 9">
            <a:extLst>
              <a:ext uri="{FF2B5EF4-FFF2-40B4-BE49-F238E27FC236}">
                <a16:creationId xmlns:a16="http://schemas.microsoft.com/office/drawing/2014/main" id="{EA600DF2-2C7D-4479-82A7-585B3DCD7688}"/>
              </a:ext>
            </a:extLst>
          </p:cNvPr>
          <p:cNvSpPr txBox="1">
            <a:spLocks/>
          </p:cNvSpPr>
          <p:nvPr/>
        </p:nvSpPr>
        <p:spPr>
          <a:xfrm>
            <a:off x="254957" y="927067"/>
            <a:ext cx="4328611" cy="12214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spcBef>
                <a:spcPts val="0"/>
              </a:spcBef>
              <a:spcAft>
                <a:spcPts val="300"/>
              </a:spcAft>
              <a:buFont typeface="Arial" panose="020B0604020202020204" pitchFamily="34" charset="0"/>
              <a:buChar char="•"/>
            </a:pPr>
            <a:r>
              <a:rPr lang="en-AU" sz="1300" dirty="0"/>
              <a:t>As a signatory to the </a:t>
            </a:r>
            <a:r>
              <a:rPr lang="en-AU" sz="1300" i="1" dirty="0"/>
              <a:t>Convention on Facilitation of International Maritime Traffic 1965</a:t>
            </a:r>
            <a:r>
              <a:rPr lang="en-AU" sz="1300" dirty="0"/>
              <a:t> as amended </a:t>
            </a:r>
            <a:br>
              <a:rPr lang="en-AU" sz="1300" dirty="0"/>
            </a:br>
            <a:r>
              <a:rPr lang="en-AU" sz="1300" dirty="0"/>
              <a:t>(the FAL Convention), Australia has an international obligation to establish, maintain and use a </a:t>
            </a:r>
            <a:br>
              <a:rPr lang="en-AU" sz="1300" dirty="0"/>
            </a:br>
            <a:r>
              <a:rPr lang="en-AU" sz="1300" dirty="0">
                <a:hlinkClick r:id="rId5"/>
              </a:rPr>
              <a:t>Maritime Single Window (MSW)</a:t>
            </a:r>
            <a:r>
              <a:rPr lang="en-AU" sz="1300" dirty="0"/>
              <a:t> to facilitate the exchange of electronic shipping data. </a:t>
            </a:r>
          </a:p>
        </p:txBody>
      </p:sp>
      <p:cxnSp>
        <p:nvCxnSpPr>
          <p:cNvPr id="13" name="Straight Connector 12">
            <a:extLst>
              <a:ext uri="{FF2B5EF4-FFF2-40B4-BE49-F238E27FC236}">
                <a16:creationId xmlns:a16="http://schemas.microsoft.com/office/drawing/2014/main" id="{BFFF1336-ADF2-44F7-BBCC-2EE517B9422F}"/>
              </a:ext>
            </a:extLst>
          </p:cNvPr>
          <p:cNvCxnSpPr/>
          <p:nvPr/>
        </p:nvCxnSpPr>
        <p:spPr>
          <a:xfrm>
            <a:off x="5824259" y="766172"/>
            <a:ext cx="0" cy="5724000"/>
          </a:xfrm>
          <a:prstGeom prst="line">
            <a:avLst/>
          </a:prstGeom>
          <a:ln>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Title 5" descr="Title: Other Australian Government Initiatives&#10;">
            <a:extLst>
              <a:ext uri="{FF2B5EF4-FFF2-40B4-BE49-F238E27FC236}">
                <a16:creationId xmlns:a16="http://schemas.microsoft.com/office/drawing/2014/main" id="{FD467C42-F25C-4403-8062-C6AA0C7C817C}"/>
              </a:ext>
            </a:extLst>
          </p:cNvPr>
          <p:cNvSpPr txBox="1">
            <a:spLocks/>
          </p:cNvSpPr>
          <p:nvPr/>
        </p:nvSpPr>
        <p:spPr>
          <a:xfrm>
            <a:off x="254958" y="43368"/>
            <a:ext cx="6143288" cy="51703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a:lnSpc>
                <a:spcPct val="120000"/>
              </a:lnSpc>
            </a:pPr>
            <a:r>
              <a:rPr lang="en-AU" sz="2800" dirty="0">
                <a:solidFill>
                  <a:schemeClr val="tx1"/>
                </a:solidFill>
                <a:latin typeface="+mn-lt"/>
                <a:cs typeface="Calibri Light" panose="020F0302020204030204" pitchFamily="34" charset="0"/>
              </a:rPr>
              <a:t>Other Australian Government Initiatives</a:t>
            </a:r>
            <a:endParaRPr lang="en-AU" sz="2800" dirty="0">
              <a:solidFill>
                <a:schemeClr val="tx1"/>
              </a:solidFill>
              <a:latin typeface="Calibri Light" panose="020F0302020204030204" pitchFamily="34" charset="0"/>
              <a:cs typeface="Calibri Light" panose="020F0302020204030204" pitchFamily="34" charset="0"/>
            </a:endParaRPr>
          </a:p>
        </p:txBody>
      </p:sp>
      <p:pic>
        <p:nvPicPr>
          <p:cNvPr id="14" name="Picture 13">
            <a:extLst>
              <a:ext uri="{FF2B5EF4-FFF2-40B4-BE49-F238E27FC236}">
                <a16:creationId xmlns:a16="http://schemas.microsoft.com/office/drawing/2014/main" id="{D8698DB0-31D3-4E7F-98D8-1E1261C2C815}"/>
              </a:ext>
            </a:extLst>
          </p:cNvPr>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t="5111"/>
          <a:stretch/>
        </p:blipFill>
        <p:spPr bwMode="auto">
          <a:xfrm>
            <a:off x="9940660" y="59378"/>
            <a:ext cx="2173922" cy="2111911"/>
          </a:xfrm>
          <a:prstGeom prst="rect">
            <a:avLst/>
          </a:prstGeom>
          <a:ln>
            <a:noFill/>
          </a:ln>
          <a:extLst>
            <a:ext uri="{53640926-AAD7-44D8-BBD7-CCE9431645EC}">
              <a14:shadowObscured xmlns:a14="http://schemas.microsoft.com/office/drawing/2010/main"/>
            </a:ext>
          </a:extLst>
        </p:spPr>
      </p:pic>
      <p:sp>
        <p:nvSpPr>
          <p:cNvPr id="15" name="Content Placeholder 9">
            <a:extLst>
              <a:ext uri="{FF2B5EF4-FFF2-40B4-BE49-F238E27FC236}">
                <a16:creationId xmlns:a16="http://schemas.microsoft.com/office/drawing/2014/main" id="{F2311A40-F5D5-4B72-AEE5-0B642CB83777}"/>
              </a:ext>
            </a:extLst>
          </p:cNvPr>
          <p:cNvSpPr txBox="1">
            <a:spLocks/>
          </p:cNvSpPr>
          <p:nvPr/>
        </p:nvSpPr>
        <p:spPr>
          <a:xfrm>
            <a:off x="6000637" y="1025178"/>
            <a:ext cx="3679358" cy="1204314"/>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spcBef>
                <a:spcPts val="0"/>
              </a:spcBef>
              <a:spcAft>
                <a:spcPts val="400"/>
              </a:spcAft>
              <a:buFont typeface="Arial" panose="020B0604020202020204" pitchFamily="34" charset="0"/>
              <a:buChar char="•"/>
            </a:pPr>
            <a:r>
              <a:rPr lang="en-AU" sz="1400" dirty="0"/>
              <a:t>Growth in emerging ocean sectors, such as offshore energy and aquaculture, offers huge potential to support Australia’s transition to renewable energy sources. It also supports ocean-based solutions to climate change. </a:t>
            </a:r>
          </a:p>
        </p:txBody>
      </p:sp>
      <p:sp>
        <p:nvSpPr>
          <p:cNvPr id="16" name="Content Placeholder 9">
            <a:extLst>
              <a:ext uri="{FF2B5EF4-FFF2-40B4-BE49-F238E27FC236}">
                <a16:creationId xmlns:a16="http://schemas.microsoft.com/office/drawing/2014/main" id="{EBA647B8-3A76-4065-9669-C23DC9D5ECFA}"/>
              </a:ext>
            </a:extLst>
          </p:cNvPr>
          <p:cNvSpPr txBox="1">
            <a:spLocks/>
          </p:cNvSpPr>
          <p:nvPr/>
        </p:nvSpPr>
        <p:spPr>
          <a:xfrm>
            <a:off x="5985154" y="2146203"/>
            <a:ext cx="6020447" cy="2517931"/>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spcBef>
                <a:spcPts val="0"/>
              </a:spcBef>
              <a:spcAft>
                <a:spcPts val="400"/>
              </a:spcAft>
              <a:buFont typeface="Arial" panose="020B0604020202020204" pitchFamily="34" charset="0"/>
              <a:buChar char="•"/>
            </a:pPr>
            <a:r>
              <a:rPr lang="en-AU" sz="1400" dirty="0"/>
              <a:t>Australia is a member of the </a:t>
            </a:r>
            <a:r>
              <a:rPr lang="en-AU" sz="1400" dirty="0">
                <a:hlinkClick r:id="rId8"/>
              </a:rPr>
              <a:t>High Level Panel for a Sustainable Ocean Economy (Ocean Panel)</a:t>
            </a:r>
            <a:r>
              <a:rPr lang="en-AU" sz="1400" dirty="0"/>
              <a:t> with 16 other coastal nations . </a:t>
            </a:r>
          </a:p>
          <a:p>
            <a:pPr marL="177800" indent="-177800">
              <a:spcBef>
                <a:spcPts val="0"/>
              </a:spcBef>
              <a:spcAft>
                <a:spcPts val="400"/>
              </a:spcAft>
              <a:buFont typeface="Arial" panose="020B0604020202020204" pitchFamily="34" charset="0"/>
              <a:buChar char="•"/>
            </a:pPr>
            <a:r>
              <a:rPr lang="en-AU" sz="1400" dirty="0"/>
              <a:t>Established in 2018, the Ocean Panel commits to sustainably manage 100% of the ocean area within national waters, guided by national </a:t>
            </a:r>
            <a:r>
              <a:rPr lang="en-AU" sz="1400" b="1" dirty="0"/>
              <a:t>Sustainable Ocean Plans</a:t>
            </a:r>
            <a:r>
              <a:rPr lang="en-AU" sz="1400" dirty="0"/>
              <a:t> developed by 2025.</a:t>
            </a:r>
          </a:p>
          <a:p>
            <a:pPr marL="177800" indent="-177800">
              <a:spcBef>
                <a:spcPts val="0"/>
              </a:spcBef>
              <a:spcAft>
                <a:spcPts val="400"/>
              </a:spcAft>
              <a:buFont typeface="Arial" panose="020B0604020202020204" pitchFamily="34" charset="0"/>
              <a:buChar char="•"/>
            </a:pPr>
            <a:r>
              <a:rPr lang="en-AU" sz="1400" dirty="0"/>
              <a:t>The Ocean Panel supports the </a:t>
            </a:r>
            <a:r>
              <a:rPr lang="en-AU" sz="1400" b="1" dirty="0"/>
              <a:t>’30 by 30’ target </a:t>
            </a:r>
            <a:r>
              <a:rPr lang="en-AU" sz="1400" dirty="0"/>
              <a:t>to protect at least 30% of the global ocean as marine protected areas and other effective conservation areas by 2030. </a:t>
            </a:r>
          </a:p>
          <a:p>
            <a:pPr marL="177800" indent="-177800">
              <a:spcBef>
                <a:spcPts val="0"/>
              </a:spcBef>
              <a:spcAft>
                <a:spcPts val="400"/>
              </a:spcAft>
              <a:buFont typeface="Arial" panose="020B0604020202020204" pitchFamily="34" charset="0"/>
              <a:buChar char="•"/>
            </a:pPr>
            <a:r>
              <a:rPr lang="en-US" sz="1400" dirty="0"/>
              <a:t>The Australian Government is developing </a:t>
            </a:r>
            <a:r>
              <a:rPr lang="en-US" sz="1400" dirty="0">
                <a:hlinkClick r:id="rId9"/>
              </a:rPr>
              <a:t>our Sustainable Ocean Plan</a:t>
            </a:r>
            <a:r>
              <a:rPr lang="en-US" sz="1400" dirty="0"/>
              <a:t> to </a:t>
            </a:r>
            <a:r>
              <a:rPr lang="en-AU" sz="1400" dirty="0"/>
              <a:t>identify a long-term vision for our ocean and a roadmap of policies and programs needed to deliver that vision.</a:t>
            </a:r>
          </a:p>
        </p:txBody>
      </p:sp>
      <p:grpSp>
        <p:nvGrpSpPr>
          <p:cNvPr id="21" name="Group 20">
            <a:extLst>
              <a:ext uri="{FF2B5EF4-FFF2-40B4-BE49-F238E27FC236}">
                <a16:creationId xmlns:a16="http://schemas.microsoft.com/office/drawing/2014/main" id="{0EE9986F-38A5-4564-AF32-16BCEACBD35D}"/>
              </a:ext>
            </a:extLst>
          </p:cNvPr>
          <p:cNvGrpSpPr/>
          <p:nvPr/>
        </p:nvGrpSpPr>
        <p:grpSpPr>
          <a:xfrm>
            <a:off x="5912741" y="4631058"/>
            <a:ext cx="3609199" cy="1928198"/>
            <a:chOff x="5912741" y="4631058"/>
            <a:chExt cx="3609199" cy="1928198"/>
          </a:xfrm>
        </p:grpSpPr>
        <p:pic>
          <p:nvPicPr>
            <p:cNvPr id="18" name="Picture 17">
              <a:extLst>
                <a:ext uri="{FF2B5EF4-FFF2-40B4-BE49-F238E27FC236}">
                  <a16:creationId xmlns:a16="http://schemas.microsoft.com/office/drawing/2014/main" id="{00958317-543C-4303-B54B-8A015D2BF06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40000"/>
                      </a14:imgEffect>
                    </a14:imgLayer>
                  </a14:imgProps>
                </a:ext>
              </a:extLst>
            </a:blip>
            <a:srcRect l="3622" b="3411"/>
            <a:stretch/>
          </p:blipFill>
          <p:spPr>
            <a:xfrm>
              <a:off x="6348461" y="4631058"/>
              <a:ext cx="3173479" cy="1928198"/>
            </a:xfrm>
            <a:prstGeom prst="rect">
              <a:avLst/>
            </a:prstGeom>
          </p:spPr>
        </p:pic>
        <p:sp>
          <p:nvSpPr>
            <p:cNvPr id="19" name="Rectangle 18">
              <a:extLst>
                <a:ext uri="{FF2B5EF4-FFF2-40B4-BE49-F238E27FC236}">
                  <a16:creationId xmlns:a16="http://schemas.microsoft.com/office/drawing/2014/main" id="{001248BC-F3AF-4103-892B-9B20B0DE6A1F}"/>
                </a:ext>
              </a:extLst>
            </p:cNvPr>
            <p:cNvSpPr/>
            <p:nvPr/>
          </p:nvSpPr>
          <p:spPr>
            <a:xfrm>
              <a:off x="7723371" y="6233778"/>
              <a:ext cx="1100061" cy="307777"/>
            </a:xfrm>
            <a:prstGeom prst="rect">
              <a:avLst/>
            </a:prstGeom>
          </p:spPr>
          <p:txBody>
            <a:bodyPr wrap="square">
              <a:spAutoFit/>
            </a:bodyPr>
            <a:lstStyle/>
            <a:p>
              <a:r>
                <a:rPr lang="en-AU" sz="1400" b="1" kern="600" dirty="0">
                  <a:solidFill>
                    <a:srgbClr val="0000FF"/>
                  </a:solidFill>
                  <a:latin typeface="Calibri" panose="020F0502020204030204" pitchFamily="34" charset="0"/>
                  <a:ea typeface="Calibri" panose="020F0502020204030204" pitchFamily="34" charset="0"/>
                  <a:cs typeface="Times New Roman" panose="02020603050405020304" pitchFamily="18" charset="0"/>
                </a:rPr>
                <a:t>Ocean Panel</a:t>
              </a:r>
              <a:endParaRPr lang="en-AU" sz="1400" b="1" dirty="0">
                <a:solidFill>
                  <a:srgbClr val="0000FF"/>
                </a:solidFill>
              </a:endParaRPr>
            </a:p>
          </p:txBody>
        </p:sp>
        <p:sp>
          <p:nvSpPr>
            <p:cNvPr id="20" name="Rectangle 19">
              <a:extLst>
                <a:ext uri="{FF2B5EF4-FFF2-40B4-BE49-F238E27FC236}">
                  <a16:creationId xmlns:a16="http://schemas.microsoft.com/office/drawing/2014/main" id="{06B8D5E7-44FD-49FD-A848-C5EF29775B44}"/>
                </a:ext>
              </a:extLst>
            </p:cNvPr>
            <p:cNvSpPr/>
            <p:nvPr/>
          </p:nvSpPr>
          <p:spPr>
            <a:xfrm>
              <a:off x="5912741" y="5795986"/>
              <a:ext cx="1388092" cy="646331"/>
            </a:xfrm>
            <a:prstGeom prst="rect">
              <a:avLst/>
            </a:prstGeom>
          </p:spPr>
          <p:txBody>
            <a:bodyPr wrap="square">
              <a:spAutoFit/>
            </a:bodyPr>
            <a:lstStyle/>
            <a:p>
              <a:r>
                <a:rPr lang="en-AU" sz="1200" kern="600" dirty="0">
                  <a:solidFill>
                    <a:srgbClr val="6600CC"/>
                  </a:solidFill>
                  <a:latin typeface="Calibri" panose="020F0502020204030204" pitchFamily="34" charset="0"/>
                  <a:ea typeface="Calibri" panose="020F0502020204030204" pitchFamily="34" charset="0"/>
                  <a:cs typeface="Times New Roman" panose="02020603050405020304" pitchFamily="18" charset="0"/>
                </a:rPr>
                <a:t>Aims for 100% sustainably managed oceans</a:t>
              </a:r>
              <a:endParaRPr lang="en-AU" sz="1200" dirty="0">
                <a:solidFill>
                  <a:srgbClr val="6600CC"/>
                </a:solidFill>
              </a:endParaRPr>
            </a:p>
          </p:txBody>
        </p:sp>
      </p:grpSp>
      <p:sp>
        <p:nvSpPr>
          <p:cNvPr id="22" name="Title 5" descr="Heading: Maritime Strategic Fleet, source: Maritime Strategic Fleet Taskforce | DITRDCA&#10; &#10;">
            <a:extLst>
              <a:ext uri="{FF2B5EF4-FFF2-40B4-BE49-F238E27FC236}">
                <a16:creationId xmlns:a16="http://schemas.microsoft.com/office/drawing/2014/main" id="{23B93888-475B-4EC1-82B4-09DF52D733FF}"/>
              </a:ext>
            </a:extLst>
          </p:cNvPr>
          <p:cNvSpPr txBox="1">
            <a:spLocks/>
          </p:cNvSpPr>
          <p:nvPr/>
        </p:nvSpPr>
        <p:spPr>
          <a:xfrm>
            <a:off x="309449" y="4098477"/>
            <a:ext cx="3188498" cy="327178"/>
          </a:xfrm>
          <a:prstGeom prst="rect">
            <a:avLst/>
          </a:prstGeom>
        </p:spPr>
        <p:txBody>
          <a:bodyPr vert="horz" lIns="0" tIns="0" rIns="0" bIns="0" rtlCol="0" anchor="t" anchorCtr="0">
            <a:normAutofit fontScale="92500" lnSpcReduction="10000"/>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AU" sz="2600" dirty="0">
                <a:solidFill>
                  <a:schemeClr val="accent1">
                    <a:lumMod val="75000"/>
                    <a:lumOff val="25000"/>
                  </a:schemeClr>
                </a:solidFill>
                <a:latin typeface="+mn-lt"/>
                <a:cs typeface="Calibri Light" panose="020F0302020204030204" pitchFamily="34" charset="0"/>
              </a:rPr>
              <a:t>Maritime Strategic Fleet</a:t>
            </a:r>
          </a:p>
          <a:p>
            <a:endParaRPr lang="en-AU" sz="2800" dirty="0">
              <a:solidFill>
                <a:schemeClr val="accent1">
                  <a:lumMod val="75000"/>
                  <a:lumOff val="25000"/>
                </a:schemeClr>
              </a:solidFill>
              <a:latin typeface="+mn-lt"/>
              <a:cs typeface="Calibri Light" panose="020F0302020204030204" pitchFamily="34" charset="0"/>
            </a:endParaRPr>
          </a:p>
        </p:txBody>
      </p:sp>
      <p:sp>
        <p:nvSpPr>
          <p:cNvPr id="23" name="Content Placeholder 9">
            <a:extLst>
              <a:ext uri="{FF2B5EF4-FFF2-40B4-BE49-F238E27FC236}">
                <a16:creationId xmlns:a16="http://schemas.microsoft.com/office/drawing/2014/main" id="{DDD9B90A-442D-440E-9965-0F1AA442C931}"/>
              </a:ext>
            </a:extLst>
          </p:cNvPr>
          <p:cNvSpPr txBox="1">
            <a:spLocks/>
          </p:cNvSpPr>
          <p:nvPr/>
        </p:nvSpPr>
        <p:spPr>
          <a:xfrm>
            <a:off x="236936" y="4392878"/>
            <a:ext cx="4044516" cy="899991"/>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spcBef>
                <a:spcPts val="0"/>
              </a:spcBef>
              <a:spcAft>
                <a:spcPts val="400"/>
              </a:spcAft>
              <a:buFont typeface="Arial" panose="020B0604020202020204" pitchFamily="34" charset="0"/>
              <a:buChar char="•"/>
            </a:pPr>
            <a:r>
              <a:rPr lang="en-AU" sz="1300" dirty="0"/>
              <a:t>The Australian Government is committed to establishing a Maritime Strategic Fleet of </a:t>
            </a:r>
            <a:r>
              <a:rPr lang="en-AU" sz="1300" b="1" dirty="0"/>
              <a:t>Australian flagged and crewed vessels </a:t>
            </a:r>
            <a:r>
              <a:rPr lang="en-AU" sz="1300" dirty="0"/>
              <a:t>to strengthen our economic sovereignty and improve national security. </a:t>
            </a:r>
          </a:p>
        </p:txBody>
      </p:sp>
      <p:sp>
        <p:nvSpPr>
          <p:cNvPr id="24" name="Rectangle 23">
            <a:extLst>
              <a:ext uri="{FF2B5EF4-FFF2-40B4-BE49-F238E27FC236}">
                <a16:creationId xmlns:a16="http://schemas.microsoft.com/office/drawing/2014/main" id="{58433600-524C-4CAE-99CF-A213F1A280FB}"/>
              </a:ext>
            </a:extLst>
          </p:cNvPr>
          <p:cNvSpPr/>
          <p:nvPr/>
        </p:nvSpPr>
        <p:spPr>
          <a:xfrm>
            <a:off x="328446" y="6281705"/>
            <a:ext cx="3200501" cy="277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a:ea typeface="+mn-ea"/>
                <a:cs typeface="+mn-cs"/>
                <a:hlinkClick r:id="rId12"/>
              </a:rPr>
              <a:t>Maritime Strategic Fleet Taskforce | DITRDCA</a:t>
            </a:r>
            <a:endParaRPr kumimoji="0" lang="en-AU"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6AD61840-D07C-4613-B4E5-1B29AF5CC8CC}"/>
              </a:ext>
            </a:extLst>
          </p:cNvPr>
          <p:cNvPicPr>
            <a:picLocks noChangeAspect="1"/>
          </p:cNvPicPr>
          <p:nvPr/>
        </p:nvPicPr>
        <p:blipFill>
          <a:blip r:embed="rId13"/>
          <a:stretch>
            <a:fillRect/>
          </a:stretch>
        </p:blipFill>
        <p:spPr>
          <a:xfrm>
            <a:off x="4335207" y="4116386"/>
            <a:ext cx="1404000" cy="992660"/>
          </a:xfrm>
          <a:prstGeom prst="rect">
            <a:avLst/>
          </a:prstGeom>
        </p:spPr>
      </p:pic>
      <p:sp>
        <p:nvSpPr>
          <p:cNvPr id="26" name="Content Placeholder 9">
            <a:extLst>
              <a:ext uri="{FF2B5EF4-FFF2-40B4-BE49-F238E27FC236}">
                <a16:creationId xmlns:a16="http://schemas.microsoft.com/office/drawing/2014/main" id="{258B88A3-611B-434D-A009-E320A8C820A6}"/>
              </a:ext>
            </a:extLst>
          </p:cNvPr>
          <p:cNvSpPr txBox="1">
            <a:spLocks/>
          </p:cNvSpPr>
          <p:nvPr/>
        </p:nvSpPr>
        <p:spPr>
          <a:xfrm>
            <a:off x="236935" y="5249740"/>
            <a:ext cx="5253264" cy="1094161"/>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spcBef>
                <a:spcPts val="0"/>
              </a:spcBef>
              <a:spcAft>
                <a:spcPts val="400"/>
              </a:spcAft>
              <a:buFont typeface="Arial" panose="020B0604020202020204" pitchFamily="34" charset="0"/>
              <a:buChar char="•"/>
            </a:pPr>
            <a:r>
              <a:rPr lang="en-AU" sz="1300" dirty="0"/>
              <a:t>A Strategic Fleet could provide broader benefits, including contributing to other Government priorities, such as reducing maritime transport emissions and creating demand for low and zero carbon marine fuels.</a:t>
            </a:r>
          </a:p>
          <a:p>
            <a:pPr marL="177800" indent="-177800">
              <a:spcBef>
                <a:spcPts val="0"/>
              </a:spcBef>
              <a:spcAft>
                <a:spcPts val="400"/>
              </a:spcAft>
              <a:buFont typeface="Arial" panose="020B0604020202020204" pitchFamily="34" charset="0"/>
              <a:buChar char="•"/>
            </a:pPr>
            <a:r>
              <a:rPr lang="en-AU" sz="1300" dirty="0"/>
              <a:t> The Strategic Fleet Taskforce submitted its final report to Government on 30 June 2023 for consideration.</a:t>
            </a:r>
            <a:r>
              <a:rPr lang="en-AU" sz="1300" dirty="0">
                <a:hlinkClick r:id="rId12"/>
              </a:rPr>
              <a:t> </a:t>
            </a:r>
            <a:endParaRPr lang="en-AU" sz="1300" dirty="0"/>
          </a:p>
        </p:txBody>
      </p:sp>
      <p:sp>
        <p:nvSpPr>
          <p:cNvPr id="27" name="Content Placeholder 9">
            <a:extLst>
              <a:ext uri="{FF2B5EF4-FFF2-40B4-BE49-F238E27FC236}">
                <a16:creationId xmlns:a16="http://schemas.microsoft.com/office/drawing/2014/main" id="{D4274005-57CC-4499-BED8-42B5FB216E20}"/>
              </a:ext>
            </a:extLst>
          </p:cNvPr>
          <p:cNvSpPr txBox="1">
            <a:spLocks/>
          </p:cNvSpPr>
          <p:nvPr/>
        </p:nvSpPr>
        <p:spPr>
          <a:xfrm>
            <a:off x="243669" y="2161550"/>
            <a:ext cx="5480820" cy="188220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spcBef>
                <a:spcPts val="0"/>
              </a:spcBef>
              <a:spcAft>
                <a:spcPts val="300"/>
              </a:spcAft>
              <a:buFont typeface="Arial" panose="020B0604020202020204" pitchFamily="34" charset="0"/>
              <a:buChar char="•"/>
            </a:pPr>
            <a:r>
              <a:rPr lang="en-AU" sz="1300" dirty="0"/>
              <a:t>The Government is developing a </a:t>
            </a:r>
            <a:r>
              <a:rPr lang="en-AU" sz="1300" b="1" dirty="0"/>
              <a:t>one-stop digital reporting portal</a:t>
            </a:r>
            <a:r>
              <a:rPr lang="en-AU" sz="1300" dirty="0"/>
              <a:t> to allow ships to electronically submit all information in connection to the arrival, stay and departure of a ship in Australian ports.</a:t>
            </a:r>
          </a:p>
          <a:p>
            <a:pPr marL="177800" indent="-177800">
              <a:spcBef>
                <a:spcPts val="0"/>
              </a:spcBef>
              <a:spcAft>
                <a:spcPts val="300"/>
              </a:spcAft>
              <a:buFont typeface="Arial" panose="020B0604020202020204" pitchFamily="34" charset="0"/>
              <a:buChar char="•"/>
            </a:pPr>
            <a:r>
              <a:rPr lang="en-AU" sz="1300" dirty="0"/>
              <a:t>The MSW will be interoperable with Australia’s </a:t>
            </a:r>
            <a:r>
              <a:rPr lang="en-AU" sz="1300" dirty="0">
                <a:hlinkClick r:id="rId14"/>
              </a:rPr>
              <a:t>Trade Single Window</a:t>
            </a:r>
            <a:r>
              <a:rPr lang="en-AU" sz="1300" dirty="0"/>
              <a:t>, also under development. </a:t>
            </a:r>
          </a:p>
          <a:p>
            <a:pPr marL="177800" indent="-177800">
              <a:spcBef>
                <a:spcPts val="0"/>
              </a:spcBef>
              <a:buFont typeface="Arial" panose="020B0604020202020204" pitchFamily="34" charset="0"/>
              <a:buChar char="•"/>
            </a:pPr>
            <a:r>
              <a:rPr lang="en-AU" sz="1300" dirty="0"/>
              <a:t>A more streamlined data exchange process will contribute to maritime decarbonisation by reducing ship turnaround time and port congestion, as well as potentially facilitating just-in-time arrivals for optimal vessel passage planning to Australian ports.</a:t>
            </a:r>
          </a:p>
        </p:txBody>
      </p:sp>
    </p:spTree>
    <p:extLst>
      <p:ext uri="{BB962C8B-B14F-4D97-AF65-F5344CB8AC3E}">
        <p14:creationId xmlns:p14="http://schemas.microsoft.com/office/powerpoint/2010/main" val="4274893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F51DC8-2E7E-4B96-958C-CADFC5D71FD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71913" y="5530747"/>
            <a:ext cx="1767605" cy="1040505"/>
          </a:xfrm>
          <a:prstGeom prst="rect">
            <a:avLst/>
          </a:prstGeom>
        </p:spPr>
      </p:pic>
      <p:pic>
        <p:nvPicPr>
          <p:cNvPr id="1026" name="Picture 2" descr="Wind farm Vertical axis wind turbine Computer Icons, energy, logo, electricity, wind Turbine png">
            <a:extLst>
              <a:ext uri="{FF2B5EF4-FFF2-40B4-BE49-F238E27FC236}">
                <a16:creationId xmlns:a16="http://schemas.microsoft.com/office/drawing/2014/main" id="{DFFA50E5-51FC-4414-B224-8A0563AC17F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454" t="13268" r="6059" b="15505"/>
          <a:stretch/>
        </p:blipFill>
        <p:spPr bwMode="auto">
          <a:xfrm>
            <a:off x="5275790" y="5616657"/>
            <a:ext cx="1172511" cy="9545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54CE113-AE79-49F4-AB75-E9517F43E101}"/>
              </a:ext>
            </a:extLst>
          </p:cNvPr>
          <p:cNvPicPr>
            <a:picLocks noChangeAspect="1"/>
          </p:cNvPicPr>
          <p:nvPr/>
        </p:nvPicPr>
        <p:blipFill>
          <a:blip r:embed="rId6"/>
          <a:stretch>
            <a:fillRect/>
          </a:stretch>
        </p:blipFill>
        <p:spPr>
          <a:xfrm>
            <a:off x="8170223" y="1011142"/>
            <a:ext cx="3910354" cy="2198987"/>
          </a:xfrm>
          <a:prstGeom prst="rect">
            <a:avLst/>
          </a:prstGeom>
          <a:effectLst>
            <a:softEdge rad="63500"/>
          </a:effectLst>
        </p:spPr>
      </p:pic>
      <p:sp>
        <p:nvSpPr>
          <p:cNvPr id="15" name="Title 5" descr="Title: Powering Australia to deliver a cleaner energy future, source: Powering Australia | energy.gov.au&#10;">
            <a:extLst>
              <a:ext uri="{FF2B5EF4-FFF2-40B4-BE49-F238E27FC236}">
                <a16:creationId xmlns:a16="http://schemas.microsoft.com/office/drawing/2014/main" id="{397ABD7B-6A22-4C11-9C2A-1A351946230A}"/>
              </a:ext>
            </a:extLst>
          </p:cNvPr>
          <p:cNvSpPr>
            <a:spLocks noGrp="1"/>
          </p:cNvSpPr>
          <p:nvPr>
            <p:ph type="title"/>
          </p:nvPr>
        </p:nvSpPr>
        <p:spPr>
          <a:xfrm>
            <a:off x="358213" y="258085"/>
            <a:ext cx="9285849" cy="404416"/>
          </a:xfrm>
        </p:spPr>
        <p:txBody>
          <a:bodyPr>
            <a:noAutofit/>
          </a:bodyPr>
          <a:lstStyle/>
          <a:p>
            <a:r>
              <a:rPr lang="en-AU" sz="3200" dirty="0">
                <a:solidFill>
                  <a:schemeClr val="accent2">
                    <a:lumMod val="75000"/>
                  </a:schemeClr>
                </a:solidFill>
                <a:latin typeface="+mn-lt"/>
              </a:rPr>
              <a:t>Powering Australia to deliver a cleaner energy future</a:t>
            </a:r>
          </a:p>
        </p:txBody>
      </p:sp>
      <p:sp>
        <p:nvSpPr>
          <p:cNvPr id="3" name="Rectangle 2">
            <a:extLst>
              <a:ext uri="{FF2B5EF4-FFF2-40B4-BE49-F238E27FC236}">
                <a16:creationId xmlns:a16="http://schemas.microsoft.com/office/drawing/2014/main" id="{7C1C50CC-9D5B-4E22-9E9F-ADC979CBF863}"/>
              </a:ext>
            </a:extLst>
          </p:cNvPr>
          <p:cNvSpPr/>
          <p:nvPr/>
        </p:nvSpPr>
        <p:spPr>
          <a:xfrm>
            <a:off x="6448301" y="6204276"/>
            <a:ext cx="2350772" cy="276999"/>
          </a:xfrm>
          <a:prstGeom prst="rect">
            <a:avLst/>
          </a:prstGeom>
        </p:spPr>
        <p:txBody>
          <a:bodyPr wrap="none">
            <a:spAutoFit/>
          </a:bodyPr>
          <a:lstStyle/>
          <a:p>
            <a:r>
              <a:rPr lang="en-AU" sz="1200" dirty="0">
                <a:hlinkClick r:id="rId7"/>
              </a:rPr>
              <a:t>Powering Australia | energy.gov.au</a:t>
            </a:r>
            <a:endParaRPr lang="en-AU" sz="1200" dirty="0"/>
          </a:p>
        </p:txBody>
      </p:sp>
      <p:sp>
        <p:nvSpPr>
          <p:cNvPr id="6" name="Rectangle 5">
            <a:extLst>
              <a:ext uri="{FF2B5EF4-FFF2-40B4-BE49-F238E27FC236}">
                <a16:creationId xmlns:a16="http://schemas.microsoft.com/office/drawing/2014/main" id="{83942C99-5F21-41D2-AD90-3855CB8726AA}"/>
              </a:ext>
            </a:extLst>
          </p:cNvPr>
          <p:cNvSpPr/>
          <p:nvPr/>
        </p:nvSpPr>
        <p:spPr>
          <a:xfrm>
            <a:off x="358214" y="653724"/>
            <a:ext cx="11475572" cy="1200329"/>
          </a:xfrm>
          <a:prstGeom prst="rect">
            <a:avLst/>
          </a:prstGeom>
        </p:spPr>
        <p:txBody>
          <a:bodyPr wrap="square">
            <a:spAutoFit/>
          </a:bodyPr>
          <a:lstStyle/>
          <a:p>
            <a:pPr fontAlgn="base"/>
            <a:r>
              <a:rPr lang="en-AU" dirty="0">
                <a:solidFill>
                  <a:srgbClr val="000000"/>
                </a:solidFill>
                <a:latin typeface="Graphik"/>
              </a:rPr>
              <a:t>To back its commitment to net zero emissions by 2050, the Australian Government’s </a:t>
            </a:r>
            <a:r>
              <a:rPr lang="en-AU" b="1" dirty="0">
                <a:solidFill>
                  <a:srgbClr val="000000"/>
                </a:solidFill>
                <a:latin typeface="Graphik"/>
              </a:rPr>
              <a:t>Powering Australia Plan </a:t>
            </a:r>
            <a:r>
              <a:rPr lang="en-AU" dirty="0">
                <a:solidFill>
                  <a:srgbClr val="000000"/>
                </a:solidFill>
                <a:latin typeface="Graphik"/>
              </a:rPr>
              <a:t>aims to: </a:t>
            </a:r>
          </a:p>
          <a:p>
            <a:pPr marL="444500" lvl="2" indent="-266700" fontAlgn="base">
              <a:buFont typeface="Arial" panose="020B0604020202020204" pitchFamily="34" charset="0"/>
              <a:buChar char="•"/>
            </a:pPr>
            <a:r>
              <a:rPr lang="en-AU" dirty="0">
                <a:solidFill>
                  <a:srgbClr val="000000"/>
                </a:solidFill>
                <a:latin typeface="inherit"/>
              </a:rPr>
              <a:t>decarbonise the industry, power and transport sectors</a:t>
            </a:r>
          </a:p>
          <a:p>
            <a:pPr marL="444500" lvl="2" indent="-266700" fontAlgn="base">
              <a:buFont typeface="Arial" panose="020B0604020202020204" pitchFamily="34" charset="0"/>
              <a:buChar char="•"/>
            </a:pPr>
            <a:r>
              <a:rPr lang="en-AU" dirty="0">
                <a:solidFill>
                  <a:srgbClr val="000000"/>
                </a:solidFill>
                <a:latin typeface="inherit"/>
              </a:rPr>
              <a:t>ensure energy security and affordability</a:t>
            </a:r>
          </a:p>
          <a:p>
            <a:pPr marL="444500" lvl="1" indent="-266700" fontAlgn="base">
              <a:buFont typeface="Arial" panose="020B0604020202020204" pitchFamily="34" charset="0"/>
              <a:buChar char="•"/>
            </a:pPr>
            <a:r>
              <a:rPr lang="en-AU" dirty="0">
                <a:solidFill>
                  <a:srgbClr val="000000"/>
                </a:solidFill>
                <a:latin typeface="inherit"/>
              </a:rPr>
              <a:t>create new jobs. </a:t>
            </a:r>
          </a:p>
        </p:txBody>
      </p:sp>
      <p:grpSp>
        <p:nvGrpSpPr>
          <p:cNvPr id="17" name="Group 16">
            <a:extLst>
              <a:ext uri="{FF2B5EF4-FFF2-40B4-BE49-F238E27FC236}">
                <a16:creationId xmlns:a16="http://schemas.microsoft.com/office/drawing/2014/main" id="{B1DF297A-C5E8-4FB0-BB40-90F9210C4AD0}"/>
              </a:ext>
            </a:extLst>
          </p:cNvPr>
          <p:cNvGrpSpPr/>
          <p:nvPr/>
        </p:nvGrpSpPr>
        <p:grpSpPr>
          <a:xfrm>
            <a:off x="436000" y="1931316"/>
            <a:ext cx="7841547" cy="1200329"/>
            <a:chOff x="1219200" y="1966561"/>
            <a:chExt cx="8051800" cy="1200330"/>
          </a:xfrm>
        </p:grpSpPr>
        <p:sp>
          <p:nvSpPr>
            <p:cNvPr id="16" name="Rectangle: Rounded Corners 15">
              <a:extLst>
                <a:ext uri="{FF2B5EF4-FFF2-40B4-BE49-F238E27FC236}">
                  <a16:creationId xmlns:a16="http://schemas.microsoft.com/office/drawing/2014/main" id="{D014AAB6-2F79-4104-8B19-42E504E172BC}"/>
                </a:ext>
              </a:extLst>
            </p:cNvPr>
            <p:cNvSpPr/>
            <p:nvPr/>
          </p:nvSpPr>
          <p:spPr>
            <a:xfrm>
              <a:off x="1219200" y="1966561"/>
              <a:ext cx="8051800" cy="12003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68E2A24E-4264-419A-B453-5A8BF95FEBED}"/>
                </a:ext>
              </a:extLst>
            </p:cNvPr>
            <p:cNvSpPr/>
            <p:nvPr/>
          </p:nvSpPr>
          <p:spPr>
            <a:xfrm>
              <a:off x="1499571" y="2086798"/>
              <a:ext cx="6990574" cy="95410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lvl="0" defTabSz="1333500">
                <a:spcBef>
                  <a:spcPct val="0"/>
                </a:spcBef>
              </a:pPr>
              <a:r>
                <a:rPr lang="en-AU" sz="2800" dirty="0"/>
                <a:t>The Government has committed </a:t>
              </a:r>
              <a:r>
                <a:rPr lang="en-AU" sz="2800" b="1" dirty="0"/>
                <a:t>A$25 billion </a:t>
              </a:r>
              <a:r>
                <a:rPr lang="en-AU" sz="2800" dirty="0"/>
                <a:t>to clean energy projects, including</a:t>
              </a:r>
            </a:p>
          </p:txBody>
        </p:sp>
      </p:grpSp>
      <p:sp>
        <p:nvSpPr>
          <p:cNvPr id="18" name="Rectangle: Rounded Corners 17">
            <a:extLst>
              <a:ext uri="{FF2B5EF4-FFF2-40B4-BE49-F238E27FC236}">
                <a16:creationId xmlns:a16="http://schemas.microsoft.com/office/drawing/2014/main" id="{F335BBF8-5226-42EA-832C-F2D8FE3CB8C5}"/>
              </a:ext>
            </a:extLst>
          </p:cNvPr>
          <p:cNvSpPr/>
          <p:nvPr/>
        </p:nvSpPr>
        <p:spPr>
          <a:xfrm>
            <a:off x="428087" y="3131645"/>
            <a:ext cx="11592000" cy="2449758"/>
          </a:xfrm>
          <a:prstGeom prst="roundRect">
            <a:avLst/>
          </a:prstGeom>
          <a:gradFill flip="none" rotWithShape="1">
            <a:gsLst>
              <a:gs pos="9000">
                <a:schemeClr val="accent6">
                  <a:lumMod val="20000"/>
                  <a:lumOff val="80000"/>
                </a:schemeClr>
              </a:gs>
              <a:gs pos="66000">
                <a:schemeClr val="accent6">
                  <a:lumMod val="40000"/>
                  <a:lumOff val="60000"/>
                </a:schemeClr>
              </a:gs>
              <a:gs pos="100000">
                <a:schemeClr val="accent6">
                  <a:lumMod val="105000"/>
                  <a:satMod val="109000"/>
                  <a:tint val="81000"/>
                </a:schemeClr>
              </a:gs>
            </a:gsLst>
            <a:lin ang="27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marL="0" lvl="1" defTabSz="577850">
              <a:spcBef>
                <a:spcPct val="0"/>
              </a:spcBef>
              <a:spcAft>
                <a:spcPts val="300"/>
              </a:spcAft>
            </a:pPr>
            <a:r>
              <a:rPr lang="en-AU" sz="2000" dirty="0"/>
              <a:t>A$20 billion </a:t>
            </a:r>
            <a:r>
              <a:rPr lang="en-AU" sz="2000" b="1" dirty="0">
                <a:hlinkClick r:id="rId8"/>
              </a:rPr>
              <a:t>Rewiring the Nation</a:t>
            </a:r>
            <a:r>
              <a:rPr lang="en-AU" sz="2000" b="1" dirty="0"/>
              <a:t> </a:t>
            </a:r>
            <a:r>
              <a:rPr lang="en-AU" sz="2000" dirty="0"/>
              <a:t>plan to modernise Australia’s electricity grid and infrastructure</a:t>
            </a:r>
          </a:p>
          <a:p>
            <a:pPr marL="0" lvl="1" defTabSz="577850">
              <a:spcBef>
                <a:spcPct val="0"/>
              </a:spcBef>
              <a:spcAft>
                <a:spcPts val="300"/>
              </a:spcAft>
            </a:pPr>
            <a:r>
              <a:rPr lang="en-AU" sz="2000" dirty="0"/>
              <a:t>A$1.9 billion </a:t>
            </a:r>
            <a:r>
              <a:rPr lang="en-AU" sz="2000" b="1" dirty="0">
                <a:hlinkClick r:id="rId9"/>
              </a:rPr>
              <a:t>Powering the Regions Fund </a:t>
            </a:r>
            <a:r>
              <a:rPr lang="en-AU" sz="2000" dirty="0"/>
              <a:t>to decarbonise existing industries, develop new clean energy industries and build Australia’s new energy workforce in Australia’s regions</a:t>
            </a:r>
          </a:p>
          <a:p>
            <a:pPr marL="0" lvl="1" defTabSz="577850">
              <a:spcBef>
                <a:spcPct val="0"/>
              </a:spcBef>
              <a:spcAft>
                <a:spcPts val="300"/>
              </a:spcAft>
            </a:pPr>
            <a:r>
              <a:rPr lang="en-AU" sz="2000" dirty="0"/>
              <a:t>A$500 million </a:t>
            </a:r>
            <a:r>
              <a:rPr lang="en-AU" sz="2000" b="1" dirty="0">
                <a:hlinkClick r:id="rId10"/>
              </a:rPr>
              <a:t>Driving the Nation Fund</a:t>
            </a:r>
            <a:r>
              <a:rPr lang="en-AU" sz="2000" dirty="0"/>
              <a:t>  to help reduce road transport emissions</a:t>
            </a:r>
          </a:p>
          <a:p>
            <a:pPr marL="0" lvl="1" defTabSz="577850">
              <a:spcBef>
                <a:spcPct val="0"/>
              </a:spcBef>
              <a:spcAft>
                <a:spcPts val="300"/>
              </a:spcAft>
            </a:pPr>
            <a:r>
              <a:rPr lang="en-AU" sz="2000" dirty="0"/>
              <a:t>A$300 million for </a:t>
            </a:r>
            <a:r>
              <a:rPr lang="en-AU" sz="2000" b="1" dirty="0">
                <a:hlinkClick r:id="rId11"/>
              </a:rPr>
              <a:t>community batteries and solar banks</a:t>
            </a:r>
            <a:endParaRPr lang="en-AU" sz="2000" dirty="0"/>
          </a:p>
          <a:p>
            <a:pPr marL="0" lvl="1" defTabSz="577850">
              <a:spcBef>
                <a:spcPct val="0"/>
              </a:spcBef>
            </a:pPr>
            <a:r>
              <a:rPr lang="en-AU" sz="2000" dirty="0"/>
              <a:t>A$100 million to the </a:t>
            </a:r>
            <a:r>
              <a:rPr lang="en-AU" sz="2000" b="1" dirty="0">
                <a:hlinkClick r:id="rId12"/>
              </a:rPr>
              <a:t>New Energy Apprenticeships</a:t>
            </a:r>
            <a:r>
              <a:rPr lang="en-AU" sz="2000" b="1" dirty="0"/>
              <a:t> </a:t>
            </a:r>
            <a:r>
              <a:rPr lang="en-AU" sz="2000" dirty="0"/>
              <a:t>and </a:t>
            </a:r>
            <a:r>
              <a:rPr lang="en-AU" sz="2000" b="1" dirty="0">
                <a:hlinkClick r:id="rId13"/>
              </a:rPr>
              <a:t>New Energy Skills</a:t>
            </a:r>
            <a:r>
              <a:rPr lang="en-AU" sz="2000" b="1" dirty="0"/>
              <a:t> </a:t>
            </a:r>
            <a:r>
              <a:rPr lang="en-AU" sz="2000" dirty="0"/>
              <a:t>programs</a:t>
            </a:r>
          </a:p>
        </p:txBody>
      </p:sp>
      <p:pic>
        <p:nvPicPr>
          <p:cNvPr id="2" name="Picture 1">
            <a:extLst>
              <a:ext uri="{FF2B5EF4-FFF2-40B4-BE49-F238E27FC236}">
                <a16:creationId xmlns:a16="http://schemas.microsoft.com/office/drawing/2014/main" id="{C57B1613-F4CD-49EC-B1BD-DE1285EF3FBF}"/>
              </a:ext>
            </a:extLst>
          </p:cNvPr>
          <p:cNvPicPr>
            <a:picLocks noChangeAspect="1"/>
          </p:cNvPicPr>
          <p:nvPr/>
        </p:nvPicPr>
        <p:blipFill>
          <a:blip r:embed="rId14"/>
          <a:stretch>
            <a:fillRect/>
          </a:stretch>
        </p:blipFill>
        <p:spPr>
          <a:xfrm>
            <a:off x="9283000" y="4069556"/>
            <a:ext cx="2622036" cy="1367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93471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B9FF019-DA98-45F0-BF5F-1E3C98A13028}"/>
              </a:ext>
            </a:extLst>
          </p:cNvPr>
          <p:cNvGrpSpPr/>
          <p:nvPr/>
        </p:nvGrpSpPr>
        <p:grpSpPr>
          <a:xfrm>
            <a:off x="3806872" y="91835"/>
            <a:ext cx="4624608" cy="5940685"/>
            <a:chOff x="3711872" y="258085"/>
            <a:chExt cx="4624608" cy="5940685"/>
          </a:xfrm>
        </p:grpSpPr>
        <p:pic>
          <p:nvPicPr>
            <p:cNvPr id="8" name="Picture 7">
              <a:extLst>
                <a:ext uri="{FF2B5EF4-FFF2-40B4-BE49-F238E27FC236}">
                  <a16:creationId xmlns:a16="http://schemas.microsoft.com/office/drawing/2014/main" id="{5E1463D1-E1D4-4D10-B8DB-38BD20044DC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11872" y="258085"/>
              <a:ext cx="4391917" cy="5940685"/>
            </a:xfrm>
            <a:prstGeom prst="rect">
              <a:avLst/>
            </a:prstGeom>
          </p:spPr>
        </p:pic>
        <p:sp>
          <p:nvSpPr>
            <p:cNvPr id="20" name="Rectangle 19">
              <a:extLst>
                <a:ext uri="{FF2B5EF4-FFF2-40B4-BE49-F238E27FC236}">
                  <a16:creationId xmlns:a16="http://schemas.microsoft.com/office/drawing/2014/main" id="{CF4B101D-4E41-4B59-AD7D-9A178FF44F33}"/>
                </a:ext>
              </a:extLst>
            </p:cNvPr>
            <p:cNvSpPr/>
            <p:nvPr/>
          </p:nvSpPr>
          <p:spPr>
            <a:xfrm>
              <a:off x="6885143" y="5416693"/>
              <a:ext cx="1451337" cy="523220"/>
            </a:xfrm>
            <a:prstGeom prst="rect">
              <a:avLst/>
            </a:prstGeom>
          </p:spPr>
          <p:txBody>
            <a:bodyPr wrap="square">
              <a:spAutoFit/>
            </a:bodyPr>
            <a:lstStyle/>
            <a:p>
              <a:pPr fontAlgn="base"/>
              <a:r>
                <a:rPr lang="en-AU" sz="1400" dirty="0">
                  <a:solidFill>
                    <a:srgbClr val="000000"/>
                  </a:solidFill>
                </a:rPr>
                <a:t>CER = Clean Energy Regulator</a:t>
              </a:r>
            </a:p>
          </p:txBody>
        </p:sp>
      </p:grpSp>
      <p:sp>
        <p:nvSpPr>
          <p:cNvPr id="15" name="Title 5" descr="Title: Safeguard Mechanism, source: Safeguard Mechanism - DCCEEW &amp; The Safeguard Mechanism (cleanenergyregulator.gov.au)&#10;&#10;">
            <a:extLst>
              <a:ext uri="{FF2B5EF4-FFF2-40B4-BE49-F238E27FC236}">
                <a16:creationId xmlns:a16="http://schemas.microsoft.com/office/drawing/2014/main" id="{397ABD7B-6A22-4C11-9C2A-1A351946230A}"/>
              </a:ext>
            </a:extLst>
          </p:cNvPr>
          <p:cNvSpPr>
            <a:spLocks noGrp="1"/>
          </p:cNvSpPr>
          <p:nvPr>
            <p:ph type="title"/>
          </p:nvPr>
        </p:nvSpPr>
        <p:spPr>
          <a:xfrm>
            <a:off x="358213" y="198710"/>
            <a:ext cx="3846189" cy="404416"/>
          </a:xfrm>
        </p:spPr>
        <p:txBody>
          <a:bodyPr>
            <a:noAutofit/>
          </a:bodyPr>
          <a:lstStyle/>
          <a:p>
            <a:r>
              <a:rPr lang="en-AU" sz="3200" dirty="0">
                <a:solidFill>
                  <a:schemeClr val="accent2">
                    <a:lumMod val="75000"/>
                  </a:schemeClr>
                </a:solidFill>
                <a:latin typeface="+mn-lt"/>
              </a:rPr>
              <a:t>Safeguard Mechanism</a:t>
            </a:r>
          </a:p>
        </p:txBody>
      </p:sp>
      <p:sp>
        <p:nvSpPr>
          <p:cNvPr id="6" name="Rectangle 5">
            <a:extLst>
              <a:ext uri="{FF2B5EF4-FFF2-40B4-BE49-F238E27FC236}">
                <a16:creationId xmlns:a16="http://schemas.microsoft.com/office/drawing/2014/main" id="{83942C99-5F21-41D2-AD90-3855CB8726AA}"/>
              </a:ext>
            </a:extLst>
          </p:cNvPr>
          <p:cNvSpPr/>
          <p:nvPr/>
        </p:nvSpPr>
        <p:spPr>
          <a:xfrm>
            <a:off x="262675" y="618050"/>
            <a:ext cx="3846188" cy="5614357"/>
          </a:xfrm>
          <a:prstGeom prst="rect">
            <a:avLst/>
          </a:prstGeom>
        </p:spPr>
        <p:txBody>
          <a:bodyPr wrap="square">
            <a:spAutoFit/>
          </a:bodyPr>
          <a:lstStyle/>
          <a:p>
            <a:pPr marL="177800" indent="-177800" fontAlgn="base">
              <a:spcAft>
                <a:spcPts val="600"/>
              </a:spcAft>
              <a:buFont typeface="Arial" panose="020B0604020202020204" pitchFamily="34" charset="0"/>
              <a:buChar char="•"/>
            </a:pPr>
            <a:r>
              <a:rPr lang="en-AU" sz="1600" dirty="0">
                <a:solidFill>
                  <a:schemeClr val="tx2">
                    <a:lumMod val="90000"/>
                    <a:lumOff val="10000"/>
                  </a:schemeClr>
                </a:solidFill>
              </a:rPr>
              <a:t>In place since 1 July 2016, it aims to cut greenhouse gas emissions from Australia’s large industrial facilities (emitting more than </a:t>
            </a:r>
            <a:r>
              <a:rPr lang="en-AU" sz="1600" b="1" dirty="0">
                <a:solidFill>
                  <a:schemeClr val="tx2">
                    <a:lumMod val="90000"/>
                    <a:lumOff val="10000"/>
                  </a:schemeClr>
                </a:solidFill>
              </a:rPr>
              <a:t>100,000 tonnes of CO</a:t>
            </a:r>
            <a:r>
              <a:rPr lang="en-AU" sz="1600" b="1" baseline="-25000" dirty="0">
                <a:solidFill>
                  <a:schemeClr val="tx2">
                    <a:lumMod val="90000"/>
                    <a:lumOff val="10000"/>
                  </a:schemeClr>
                </a:solidFill>
              </a:rPr>
              <a:t>2</a:t>
            </a:r>
            <a:r>
              <a:rPr lang="en-AU" sz="1600" b="1" dirty="0">
                <a:solidFill>
                  <a:schemeClr val="tx2">
                    <a:lumMod val="90000"/>
                    <a:lumOff val="10000"/>
                  </a:schemeClr>
                </a:solidFill>
              </a:rPr>
              <a:t>-e per year</a:t>
            </a:r>
            <a:r>
              <a:rPr lang="en-AU" sz="1600" dirty="0">
                <a:solidFill>
                  <a:schemeClr val="tx2">
                    <a:lumMod val="90000"/>
                    <a:lumOff val="10000"/>
                  </a:schemeClr>
                </a:solidFill>
              </a:rPr>
              <a:t>).</a:t>
            </a:r>
          </a:p>
          <a:p>
            <a:pPr marL="177800" indent="-177800" fontAlgn="base">
              <a:spcAft>
                <a:spcPts val="400"/>
              </a:spcAft>
              <a:buFont typeface="Arial" panose="020B0604020202020204" pitchFamily="34" charset="0"/>
              <a:buChar char="•"/>
            </a:pPr>
            <a:r>
              <a:rPr lang="en-AU" sz="1600" dirty="0">
                <a:solidFill>
                  <a:schemeClr val="tx2">
                    <a:lumMod val="90000"/>
                    <a:lumOff val="10000"/>
                  </a:schemeClr>
                </a:solidFill>
              </a:rPr>
              <a:t>Safeguard facilities must stay below an emission limit (</a:t>
            </a:r>
            <a:r>
              <a:rPr lang="en-AU" sz="1600" b="1" dirty="0">
                <a:solidFill>
                  <a:schemeClr val="tx2">
                    <a:lumMod val="90000"/>
                    <a:lumOff val="10000"/>
                  </a:schemeClr>
                </a:solidFill>
              </a:rPr>
              <a:t>baseline</a:t>
            </a:r>
            <a:r>
              <a:rPr lang="en-AU" sz="1600" dirty="0">
                <a:solidFill>
                  <a:schemeClr val="tx2">
                    <a:lumMod val="90000"/>
                    <a:lumOff val="10000"/>
                  </a:schemeClr>
                </a:solidFill>
              </a:rPr>
              <a:t>). </a:t>
            </a:r>
          </a:p>
          <a:p>
            <a:pPr marL="177800" indent="-177800" fontAlgn="base">
              <a:buFont typeface="Arial" panose="020B0604020202020204" pitchFamily="34" charset="0"/>
              <a:buChar char="•"/>
            </a:pPr>
            <a:r>
              <a:rPr lang="en-AU" sz="1600" dirty="0">
                <a:solidFill>
                  <a:schemeClr val="tx2">
                    <a:lumMod val="90000"/>
                    <a:lumOff val="10000"/>
                  </a:schemeClr>
                </a:solidFill>
              </a:rPr>
              <a:t>If they exceed their baseline, they must manage their excess emissions by either:</a:t>
            </a:r>
          </a:p>
          <a:p>
            <a:pPr marL="450850" lvl="1" indent="-273050" fontAlgn="base">
              <a:buFont typeface="Wingdings" panose="05000000000000000000" pitchFamily="2" charset="2"/>
              <a:buChar char="Ø"/>
            </a:pPr>
            <a:r>
              <a:rPr lang="en-US" sz="1400" dirty="0">
                <a:solidFill>
                  <a:schemeClr val="tx2">
                    <a:lumMod val="90000"/>
                    <a:lumOff val="10000"/>
                  </a:schemeClr>
                </a:solidFill>
              </a:rPr>
              <a:t>p</a:t>
            </a:r>
            <a:r>
              <a:rPr lang="en-AU" sz="1400" dirty="0" err="1">
                <a:solidFill>
                  <a:schemeClr val="tx2">
                    <a:lumMod val="90000"/>
                    <a:lumOff val="10000"/>
                  </a:schemeClr>
                </a:solidFill>
              </a:rPr>
              <a:t>urchasing</a:t>
            </a:r>
            <a:r>
              <a:rPr lang="en-AU" sz="1400" dirty="0">
                <a:solidFill>
                  <a:schemeClr val="tx2">
                    <a:lumMod val="90000"/>
                    <a:lumOff val="10000"/>
                  </a:schemeClr>
                </a:solidFill>
              </a:rPr>
              <a:t> and surrendering Australian Carbon Credit Units (ACCUs) or Safeguard Mechanism credit units (SMCs)</a:t>
            </a:r>
          </a:p>
          <a:p>
            <a:pPr marL="450850" lvl="1" indent="-273050" fontAlgn="base">
              <a:buFont typeface="Wingdings" panose="05000000000000000000" pitchFamily="2" charset="2"/>
              <a:buChar char="Ø"/>
            </a:pPr>
            <a:r>
              <a:rPr lang="en-AU" sz="1400" dirty="0">
                <a:solidFill>
                  <a:schemeClr val="tx2">
                    <a:lumMod val="90000"/>
                    <a:lumOff val="10000"/>
                  </a:schemeClr>
                </a:solidFill>
              </a:rPr>
              <a:t>applying to borrow baseline from the following year (to be repaid with interest)</a:t>
            </a:r>
          </a:p>
          <a:p>
            <a:pPr marL="450850" lvl="1" indent="-273050" fontAlgn="base">
              <a:buFont typeface="Wingdings" panose="05000000000000000000" pitchFamily="2" charset="2"/>
              <a:buChar char="Ø"/>
            </a:pPr>
            <a:r>
              <a:rPr lang="en-AU" sz="1400" dirty="0">
                <a:solidFill>
                  <a:schemeClr val="tx2">
                    <a:lumMod val="90000"/>
                    <a:lumOff val="10000"/>
                  </a:schemeClr>
                </a:solidFill>
              </a:rPr>
              <a:t>applying to become a trade-exposed baseline-adjusted (TEBA) facility and receive a discounted baseline decline rate (up to 3 years)</a:t>
            </a:r>
          </a:p>
          <a:p>
            <a:pPr marL="450850" lvl="1" indent="-273050" fontAlgn="base">
              <a:spcAft>
                <a:spcPts val="300"/>
              </a:spcAft>
              <a:buFont typeface="Wingdings" panose="05000000000000000000" pitchFamily="2" charset="2"/>
              <a:buChar char="Ø"/>
            </a:pPr>
            <a:r>
              <a:rPr lang="en-AU" sz="1400" dirty="0">
                <a:solidFill>
                  <a:schemeClr val="tx2">
                    <a:lumMod val="90000"/>
                    <a:lumOff val="10000"/>
                  </a:schemeClr>
                </a:solidFill>
              </a:rPr>
              <a:t>applying for a multi-year monitoring period to allow more time to reduce emissions.</a:t>
            </a:r>
          </a:p>
          <a:p>
            <a:pPr marL="177800" lvl="1" indent="-177800" fontAlgn="base">
              <a:buFont typeface="Arial" panose="020B0604020202020204" pitchFamily="34" charset="0"/>
              <a:buChar char="•"/>
            </a:pPr>
            <a:r>
              <a:rPr lang="en-US" sz="1600" dirty="0">
                <a:solidFill>
                  <a:schemeClr val="tx2">
                    <a:lumMod val="90000"/>
                    <a:lumOff val="10000"/>
                  </a:schemeClr>
                </a:solidFill>
              </a:rPr>
              <a:t>From 1 July 2023, safeguard facility baselines will be tightened each year in line with Australia’s net zero trajectory.</a:t>
            </a:r>
            <a:endParaRPr lang="en-AU" sz="1600" dirty="0">
              <a:solidFill>
                <a:schemeClr val="tx2">
                  <a:lumMod val="90000"/>
                  <a:lumOff val="10000"/>
                </a:schemeClr>
              </a:solidFill>
            </a:endParaRPr>
          </a:p>
          <a:p>
            <a:pPr marL="177800" lvl="2" fontAlgn="base"/>
            <a:endParaRPr lang="en-AU" dirty="0">
              <a:solidFill>
                <a:srgbClr val="000000"/>
              </a:solidFill>
              <a:latin typeface="inherit"/>
            </a:endParaRPr>
          </a:p>
        </p:txBody>
      </p:sp>
      <p:sp>
        <p:nvSpPr>
          <p:cNvPr id="4" name="Rectangle 3">
            <a:extLst>
              <a:ext uri="{FF2B5EF4-FFF2-40B4-BE49-F238E27FC236}">
                <a16:creationId xmlns:a16="http://schemas.microsoft.com/office/drawing/2014/main" id="{EFD03BBD-4337-4457-8DE7-AB43948522A6}"/>
              </a:ext>
            </a:extLst>
          </p:cNvPr>
          <p:cNvSpPr/>
          <p:nvPr/>
        </p:nvSpPr>
        <p:spPr>
          <a:xfrm>
            <a:off x="262674" y="6204276"/>
            <a:ext cx="2229649" cy="276999"/>
          </a:xfrm>
          <a:prstGeom prst="rect">
            <a:avLst/>
          </a:prstGeom>
        </p:spPr>
        <p:txBody>
          <a:bodyPr wrap="none">
            <a:spAutoFit/>
          </a:bodyPr>
          <a:lstStyle/>
          <a:p>
            <a:r>
              <a:rPr lang="en-AU" sz="1200" dirty="0">
                <a:hlinkClick r:id="rId4"/>
              </a:rPr>
              <a:t>Safeguard Mechanism - DCCEEW</a:t>
            </a:r>
            <a:endParaRPr lang="en-AU" sz="1200" dirty="0"/>
          </a:p>
        </p:txBody>
      </p:sp>
      <p:sp>
        <p:nvSpPr>
          <p:cNvPr id="5" name="Rectangle 4">
            <a:extLst>
              <a:ext uri="{FF2B5EF4-FFF2-40B4-BE49-F238E27FC236}">
                <a16:creationId xmlns:a16="http://schemas.microsoft.com/office/drawing/2014/main" id="{A61815BC-8501-4D1B-97EB-704D665EF364}"/>
              </a:ext>
            </a:extLst>
          </p:cNvPr>
          <p:cNvSpPr/>
          <p:nvPr/>
        </p:nvSpPr>
        <p:spPr>
          <a:xfrm>
            <a:off x="2833101" y="6204275"/>
            <a:ext cx="3718903" cy="276999"/>
          </a:xfrm>
          <a:prstGeom prst="rect">
            <a:avLst/>
          </a:prstGeom>
        </p:spPr>
        <p:txBody>
          <a:bodyPr wrap="none">
            <a:spAutoFit/>
          </a:bodyPr>
          <a:lstStyle/>
          <a:p>
            <a:r>
              <a:rPr lang="en-AU" sz="1200" dirty="0">
                <a:hlinkClick r:id="rId5"/>
              </a:rPr>
              <a:t>The Safeguard Mechanism (cleanenergyregulator.gov.au)</a:t>
            </a:r>
            <a:endParaRPr lang="en-AU" sz="1200" dirty="0"/>
          </a:p>
        </p:txBody>
      </p:sp>
      <p:sp>
        <p:nvSpPr>
          <p:cNvPr id="21" name="Title 5" descr="Heading: 2021-22 Reporting Year&#10;">
            <a:extLst>
              <a:ext uri="{FF2B5EF4-FFF2-40B4-BE49-F238E27FC236}">
                <a16:creationId xmlns:a16="http://schemas.microsoft.com/office/drawing/2014/main" id="{5835B756-09CD-4A15-830D-52F7FEBC7AD7}"/>
              </a:ext>
            </a:extLst>
          </p:cNvPr>
          <p:cNvSpPr txBox="1">
            <a:spLocks/>
          </p:cNvSpPr>
          <p:nvPr/>
        </p:nvSpPr>
        <p:spPr>
          <a:xfrm>
            <a:off x="8857550" y="439537"/>
            <a:ext cx="3188498" cy="327178"/>
          </a:xfrm>
          <a:prstGeom prst="rect">
            <a:avLst/>
          </a:prstGeom>
        </p:spPr>
        <p:txBody>
          <a:bodyPr vert="horz" lIns="0" tIns="0" rIns="0" bIns="0" rtlCol="0" anchor="t" anchorCtr="0">
            <a:normAutofit fontScale="92500" lnSpcReduction="10000"/>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AU" sz="2600" dirty="0">
                <a:solidFill>
                  <a:schemeClr val="accent1">
                    <a:lumMod val="75000"/>
                    <a:lumOff val="25000"/>
                  </a:schemeClr>
                </a:solidFill>
                <a:latin typeface="+mn-lt"/>
                <a:cs typeface="Calibri Light" panose="020F0302020204030204" pitchFamily="34" charset="0"/>
              </a:rPr>
              <a:t>2021-22 Reporting Year</a:t>
            </a:r>
          </a:p>
          <a:p>
            <a:endParaRPr lang="en-AU" sz="2800" dirty="0">
              <a:solidFill>
                <a:schemeClr val="accent1">
                  <a:lumMod val="75000"/>
                  <a:lumOff val="25000"/>
                </a:schemeClr>
              </a:solidFill>
              <a:latin typeface="+mn-lt"/>
              <a:cs typeface="Calibri Light" panose="020F0302020204030204" pitchFamily="34" charset="0"/>
            </a:endParaRPr>
          </a:p>
        </p:txBody>
      </p:sp>
      <p:cxnSp>
        <p:nvCxnSpPr>
          <p:cNvPr id="22" name="Straight Connector 21">
            <a:extLst>
              <a:ext uri="{FF2B5EF4-FFF2-40B4-BE49-F238E27FC236}">
                <a16:creationId xmlns:a16="http://schemas.microsoft.com/office/drawing/2014/main" id="{13B00EE2-4A11-4948-ACEE-7406400C8C1A}"/>
              </a:ext>
            </a:extLst>
          </p:cNvPr>
          <p:cNvCxnSpPr/>
          <p:nvPr/>
        </p:nvCxnSpPr>
        <p:spPr>
          <a:xfrm>
            <a:off x="8436831" y="417390"/>
            <a:ext cx="0" cy="5256000"/>
          </a:xfrm>
          <a:prstGeom prst="line">
            <a:avLst/>
          </a:prstGeom>
          <a:ln>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AB8774B5-805E-46FB-B477-827AD9D84B7E}"/>
              </a:ext>
            </a:extLst>
          </p:cNvPr>
          <p:cNvGrpSpPr/>
          <p:nvPr/>
        </p:nvGrpSpPr>
        <p:grpSpPr>
          <a:xfrm>
            <a:off x="8714670" y="940003"/>
            <a:ext cx="3200373" cy="902525"/>
            <a:chOff x="8857550" y="1140031"/>
            <a:chExt cx="3200373" cy="902525"/>
          </a:xfrm>
        </p:grpSpPr>
        <p:grpSp>
          <p:nvGrpSpPr>
            <p:cNvPr id="13" name="Group 12">
              <a:extLst>
                <a:ext uri="{FF2B5EF4-FFF2-40B4-BE49-F238E27FC236}">
                  <a16:creationId xmlns:a16="http://schemas.microsoft.com/office/drawing/2014/main" id="{84A1D67E-C576-433D-ABCF-053578D0B57F}"/>
                </a:ext>
              </a:extLst>
            </p:cNvPr>
            <p:cNvGrpSpPr/>
            <p:nvPr/>
          </p:nvGrpSpPr>
          <p:grpSpPr>
            <a:xfrm>
              <a:off x="9761508" y="1235037"/>
              <a:ext cx="2296415" cy="676894"/>
              <a:chOff x="9761508" y="1235037"/>
              <a:chExt cx="2296415" cy="676894"/>
            </a:xfrm>
          </p:grpSpPr>
          <p:sp>
            <p:nvSpPr>
              <p:cNvPr id="12" name="Rectangle: Rounded Corners 11">
                <a:extLst>
                  <a:ext uri="{FF2B5EF4-FFF2-40B4-BE49-F238E27FC236}">
                    <a16:creationId xmlns:a16="http://schemas.microsoft.com/office/drawing/2014/main" id="{4A1925E9-4EC3-4A66-9377-CDF1A0756349}"/>
                  </a:ext>
                </a:extLst>
              </p:cNvPr>
              <p:cNvSpPr/>
              <p:nvPr/>
            </p:nvSpPr>
            <p:spPr>
              <a:xfrm>
                <a:off x="9761508" y="1235037"/>
                <a:ext cx="2284540" cy="67689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A6890B35-EFDC-411A-8AB2-894A54B50B9A}"/>
                  </a:ext>
                </a:extLst>
              </p:cNvPr>
              <p:cNvSpPr/>
              <p:nvPr/>
            </p:nvSpPr>
            <p:spPr>
              <a:xfrm>
                <a:off x="9811638" y="1349679"/>
                <a:ext cx="2246285" cy="400110"/>
              </a:xfrm>
              <a:prstGeom prst="rect">
                <a:avLst/>
              </a:prstGeom>
            </p:spPr>
            <p:txBody>
              <a:bodyPr wrap="square">
                <a:spAutoFit/>
              </a:bodyPr>
              <a:lstStyle/>
              <a:p>
                <a:pPr fontAlgn="base"/>
                <a:r>
                  <a:rPr lang="en-AU" sz="2000" b="1" dirty="0">
                    <a:solidFill>
                      <a:schemeClr val="bg1"/>
                    </a:solidFill>
                  </a:rPr>
                  <a:t>Safeguard facilities</a:t>
                </a:r>
              </a:p>
            </p:txBody>
          </p:sp>
        </p:grpSp>
        <p:grpSp>
          <p:nvGrpSpPr>
            <p:cNvPr id="24" name="Group 23">
              <a:extLst>
                <a:ext uri="{FF2B5EF4-FFF2-40B4-BE49-F238E27FC236}">
                  <a16:creationId xmlns:a16="http://schemas.microsoft.com/office/drawing/2014/main" id="{105F14EE-FE99-47C0-A3AA-07CED1E65534}"/>
                </a:ext>
              </a:extLst>
            </p:cNvPr>
            <p:cNvGrpSpPr/>
            <p:nvPr/>
          </p:nvGrpSpPr>
          <p:grpSpPr>
            <a:xfrm>
              <a:off x="8857550" y="1140031"/>
              <a:ext cx="952189" cy="902525"/>
              <a:chOff x="8857550" y="1140031"/>
              <a:chExt cx="952189" cy="902525"/>
            </a:xfrm>
          </p:grpSpPr>
          <p:sp>
            <p:nvSpPr>
              <p:cNvPr id="11" name="Oval 10">
                <a:extLst>
                  <a:ext uri="{FF2B5EF4-FFF2-40B4-BE49-F238E27FC236}">
                    <a16:creationId xmlns:a16="http://schemas.microsoft.com/office/drawing/2014/main" id="{A132A528-35D7-4B31-8822-BECB5955F826}"/>
                  </a:ext>
                </a:extLst>
              </p:cNvPr>
              <p:cNvSpPr/>
              <p:nvPr/>
            </p:nvSpPr>
            <p:spPr>
              <a:xfrm>
                <a:off x="8857550" y="1140031"/>
                <a:ext cx="903960" cy="902525"/>
              </a:xfrm>
              <a:prstGeom prst="ellipse">
                <a:avLst/>
              </a:prstGeom>
              <a:gradFill>
                <a:gsLst>
                  <a:gs pos="0">
                    <a:schemeClr val="accent3">
                      <a:lumMod val="110000"/>
                      <a:satMod val="105000"/>
                      <a:tint val="67000"/>
                    </a:schemeClr>
                  </a:gs>
                  <a:gs pos="48000">
                    <a:schemeClr val="accent3">
                      <a:lumMod val="105000"/>
                      <a:satMod val="103000"/>
                      <a:tint val="73000"/>
                    </a:schemeClr>
                  </a:gs>
                  <a:gs pos="100000">
                    <a:srgbClr val="6DCDF3"/>
                  </a:gs>
                </a:gsLst>
              </a:gradFill>
              <a:ln w="12700">
                <a:solidFill>
                  <a:srgbClr val="0060A8"/>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AU"/>
              </a:p>
            </p:txBody>
          </p:sp>
          <p:sp>
            <p:nvSpPr>
              <p:cNvPr id="25" name="Rectangle 24">
                <a:extLst>
                  <a:ext uri="{FF2B5EF4-FFF2-40B4-BE49-F238E27FC236}">
                    <a16:creationId xmlns:a16="http://schemas.microsoft.com/office/drawing/2014/main" id="{937E7203-EDE5-45D8-B7C7-93610C331E04}"/>
                  </a:ext>
                </a:extLst>
              </p:cNvPr>
              <p:cNvSpPr/>
              <p:nvPr/>
            </p:nvSpPr>
            <p:spPr>
              <a:xfrm>
                <a:off x="8905779" y="1295384"/>
                <a:ext cx="903960" cy="584775"/>
              </a:xfrm>
              <a:prstGeom prst="rect">
                <a:avLst/>
              </a:prstGeom>
            </p:spPr>
            <p:txBody>
              <a:bodyPr wrap="square">
                <a:spAutoFit/>
              </a:bodyPr>
              <a:lstStyle/>
              <a:p>
                <a:pPr fontAlgn="base"/>
                <a:r>
                  <a:rPr lang="en-AU" sz="3200" b="1" dirty="0">
                    <a:solidFill>
                      <a:srgbClr val="000000"/>
                    </a:solidFill>
                  </a:rPr>
                  <a:t>219</a:t>
                </a:r>
              </a:p>
            </p:txBody>
          </p:sp>
        </p:grpSp>
      </p:grpSp>
      <p:grpSp>
        <p:nvGrpSpPr>
          <p:cNvPr id="28" name="Group 27">
            <a:extLst>
              <a:ext uri="{FF2B5EF4-FFF2-40B4-BE49-F238E27FC236}">
                <a16:creationId xmlns:a16="http://schemas.microsoft.com/office/drawing/2014/main" id="{4C660AA7-D65D-4959-9237-8CE316B7931C}"/>
              </a:ext>
            </a:extLst>
          </p:cNvPr>
          <p:cNvGrpSpPr/>
          <p:nvPr/>
        </p:nvGrpSpPr>
        <p:grpSpPr>
          <a:xfrm>
            <a:off x="8705746" y="2070891"/>
            <a:ext cx="3237867" cy="902525"/>
            <a:chOff x="8848626" y="1140031"/>
            <a:chExt cx="3237867" cy="902525"/>
          </a:xfrm>
        </p:grpSpPr>
        <p:grpSp>
          <p:nvGrpSpPr>
            <p:cNvPr id="29" name="Group 28">
              <a:extLst>
                <a:ext uri="{FF2B5EF4-FFF2-40B4-BE49-F238E27FC236}">
                  <a16:creationId xmlns:a16="http://schemas.microsoft.com/office/drawing/2014/main" id="{9DAAE46B-0550-4549-BBFD-86FA439438D8}"/>
                </a:ext>
              </a:extLst>
            </p:cNvPr>
            <p:cNvGrpSpPr/>
            <p:nvPr/>
          </p:nvGrpSpPr>
          <p:grpSpPr>
            <a:xfrm>
              <a:off x="9761508" y="1203647"/>
              <a:ext cx="2324985" cy="779724"/>
              <a:chOff x="9761508" y="1203647"/>
              <a:chExt cx="2324985" cy="779724"/>
            </a:xfrm>
          </p:grpSpPr>
          <p:sp>
            <p:nvSpPr>
              <p:cNvPr id="33" name="Rectangle: Rounded Corners 32">
                <a:extLst>
                  <a:ext uri="{FF2B5EF4-FFF2-40B4-BE49-F238E27FC236}">
                    <a16:creationId xmlns:a16="http://schemas.microsoft.com/office/drawing/2014/main" id="{583AB53A-24B9-4A13-B168-376E151BA776}"/>
                  </a:ext>
                </a:extLst>
              </p:cNvPr>
              <p:cNvSpPr/>
              <p:nvPr/>
            </p:nvSpPr>
            <p:spPr>
              <a:xfrm>
                <a:off x="9761508" y="1203647"/>
                <a:ext cx="2284540" cy="77972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D57A6654-C7FD-4880-A675-FAEC25A1C4FC}"/>
                  </a:ext>
                </a:extLst>
              </p:cNvPr>
              <p:cNvSpPr/>
              <p:nvPr/>
            </p:nvSpPr>
            <p:spPr>
              <a:xfrm>
                <a:off x="9840208" y="1222023"/>
                <a:ext cx="2246285" cy="707886"/>
              </a:xfrm>
              <a:prstGeom prst="rect">
                <a:avLst/>
              </a:prstGeom>
            </p:spPr>
            <p:txBody>
              <a:bodyPr wrap="square">
                <a:spAutoFit/>
              </a:bodyPr>
              <a:lstStyle/>
              <a:p>
                <a:pPr fontAlgn="base"/>
                <a:r>
                  <a:rPr lang="en-AU" sz="2000" b="1" dirty="0">
                    <a:solidFill>
                      <a:schemeClr val="bg1"/>
                    </a:solidFill>
                  </a:rPr>
                  <a:t>Million tonnes of CO</a:t>
                </a:r>
                <a:r>
                  <a:rPr lang="en-AU" sz="2000" b="1" baseline="-25000" dirty="0">
                    <a:solidFill>
                      <a:schemeClr val="bg1"/>
                    </a:solidFill>
                  </a:rPr>
                  <a:t>2</a:t>
                </a:r>
                <a:r>
                  <a:rPr lang="en-AU" sz="2000" b="1" dirty="0">
                    <a:solidFill>
                      <a:schemeClr val="bg1"/>
                    </a:solidFill>
                  </a:rPr>
                  <a:t>-e covered</a:t>
                </a:r>
              </a:p>
            </p:txBody>
          </p:sp>
        </p:grpSp>
        <p:grpSp>
          <p:nvGrpSpPr>
            <p:cNvPr id="30" name="Group 29">
              <a:extLst>
                <a:ext uri="{FF2B5EF4-FFF2-40B4-BE49-F238E27FC236}">
                  <a16:creationId xmlns:a16="http://schemas.microsoft.com/office/drawing/2014/main" id="{BEC53684-0A04-4218-A796-C302D19D85A9}"/>
                </a:ext>
              </a:extLst>
            </p:cNvPr>
            <p:cNvGrpSpPr/>
            <p:nvPr/>
          </p:nvGrpSpPr>
          <p:grpSpPr>
            <a:xfrm>
              <a:off x="8848626" y="1140031"/>
              <a:ext cx="912884" cy="902525"/>
              <a:chOff x="8848626" y="1140031"/>
              <a:chExt cx="912884" cy="902525"/>
            </a:xfrm>
          </p:grpSpPr>
          <p:sp>
            <p:nvSpPr>
              <p:cNvPr id="31" name="Oval 30">
                <a:extLst>
                  <a:ext uri="{FF2B5EF4-FFF2-40B4-BE49-F238E27FC236}">
                    <a16:creationId xmlns:a16="http://schemas.microsoft.com/office/drawing/2014/main" id="{1A4DD588-2576-4C5E-9A23-662F61DDD65F}"/>
                  </a:ext>
                </a:extLst>
              </p:cNvPr>
              <p:cNvSpPr/>
              <p:nvPr/>
            </p:nvSpPr>
            <p:spPr>
              <a:xfrm>
                <a:off x="8857550" y="1140031"/>
                <a:ext cx="903960" cy="902525"/>
              </a:xfrm>
              <a:prstGeom prst="ellipse">
                <a:avLst/>
              </a:prstGeom>
              <a:gradFill>
                <a:gsLst>
                  <a:gs pos="0">
                    <a:schemeClr val="accent3">
                      <a:lumMod val="110000"/>
                      <a:satMod val="105000"/>
                      <a:tint val="67000"/>
                    </a:schemeClr>
                  </a:gs>
                  <a:gs pos="48000">
                    <a:schemeClr val="accent3">
                      <a:lumMod val="105000"/>
                      <a:satMod val="103000"/>
                      <a:tint val="73000"/>
                    </a:schemeClr>
                  </a:gs>
                  <a:gs pos="100000">
                    <a:srgbClr val="6DCDF3"/>
                  </a:gs>
                </a:gsLst>
              </a:gradFill>
              <a:ln w="12700">
                <a:solidFill>
                  <a:srgbClr val="0060A8"/>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AU"/>
              </a:p>
            </p:txBody>
          </p:sp>
          <p:sp>
            <p:nvSpPr>
              <p:cNvPr id="32" name="Rectangle 31">
                <a:extLst>
                  <a:ext uri="{FF2B5EF4-FFF2-40B4-BE49-F238E27FC236}">
                    <a16:creationId xmlns:a16="http://schemas.microsoft.com/office/drawing/2014/main" id="{CBADDFC1-EBAF-481A-B0E8-E4A9505E9BBB}"/>
                  </a:ext>
                </a:extLst>
              </p:cNvPr>
              <p:cNvSpPr/>
              <p:nvPr/>
            </p:nvSpPr>
            <p:spPr>
              <a:xfrm>
                <a:off x="8848626" y="1352536"/>
                <a:ext cx="893985" cy="461665"/>
              </a:xfrm>
              <a:prstGeom prst="rect">
                <a:avLst/>
              </a:prstGeom>
            </p:spPr>
            <p:txBody>
              <a:bodyPr wrap="square">
                <a:spAutoFit/>
              </a:bodyPr>
              <a:lstStyle/>
              <a:p>
                <a:pPr fontAlgn="base"/>
                <a:r>
                  <a:rPr lang="en-AU" sz="2400" b="1" dirty="0">
                    <a:solidFill>
                      <a:srgbClr val="000000"/>
                    </a:solidFill>
                  </a:rPr>
                  <a:t>137.5</a:t>
                </a:r>
              </a:p>
            </p:txBody>
          </p:sp>
        </p:grpSp>
      </p:grpSp>
      <p:grpSp>
        <p:nvGrpSpPr>
          <p:cNvPr id="35" name="Group 34">
            <a:extLst>
              <a:ext uri="{FF2B5EF4-FFF2-40B4-BE49-F238E27FC236}">
                <a16:creationId xmlns:a16="http://schemas.microsoft.com/office/drawing/2014/main" id="{62F96511-E04B-48D6-A057-243D411349A9}"/>
              </a:ext>
            </a:extLst>
          </p:cNvPr>
          <p:cNvGrpSpPr/>
          <p:nvPr/>
        </p:nvGrpSpPr>
        <p:grpSpPr>
          <a:xfrm>
            <a:off x="8534960" y="3185921"/>
            <a:ext cx="3453930" cy="906799"/>
            <a:chOff x="8592118" y="1135757"/>
            <a:chExt cx="3453930" cy="906799"/>
          </a:xfrm>
        </p:grpSpPr>
        <p:grpSp>
          <p:nvGrpSpPr>
            <p:cNvPr id="36" name="Group 35">
              <a:extLst>
                <a:ext uri="{FF2B5EF4-FFF2-40B4-BE49-F238E27FC236}">
                  <a16:creationId xmlns:a16="http://schemas.microsoft.com/office/drawing/2014/main" id="{6F0BFC3B-6A56-41EC-900D-817D8FF41402}"/>
                </a:ext>
              </a:extLst>
            </p:cNvPr>
            <p:cNvGrpSpPr/>
            <p:nvPr/>
          </p:nvGrpSpPr>
          <p:grpSpPr>
            <a:xfrm>
              <a:off x="9761508" y="1235037"/>
              <a:ext cx="2284540" cy="676894"/>
              <a:chOff x="9761508" y="1235037"/>
              <a:chExt cx="2284540" cy="676894"/>
            </a:xfrm>
          </p:grpSpPr>
          <p:sp>
            <p:nvSpPr>
              <p:cNvPr id="40" name="Rectangle: Rounded Corners 39">
                <a:extLst>
                  <a:ext uri="{FF2B5EF4-FFF2-40B4-BE49-F238E27FC236}">
                    <a16:creationId xmlns:a16="http://schemas.microsoft.com/office/drawing/2014/main" id="{53579E09-1E56-42F0-B090-D26A06ED8B6C}"/>
                  </a:ext>
                </a:extLst>
              </p:cNvPr>
              <p:cNvSpPr/>
              <p:nvPr/>
            </p:nvSpPr>
            <p:spPr>
              <a:xfrm>
                <a:off x="9761508" y="1235037"/>
                <a:ext cx="2284540" cy="67689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Rectangle 40">
                <a:extLst>
                  <a:ext uri="{FF2B5EF4-FFF2-40B4-BE49-F238E27FC236}">
                    <a16:creationId xmlns:a16="http://schemas.microsoft.com/office/drawing/2014/main" id="{114C4AB8-4EC2-4A88-B0BE-69DD4195F899}"/>
                  </a:ext>
                </a:extLst>
              </p:cNvPr>
              <p:cNvSpPr/>
              <p:nvPr/>
            </p:nvSpPr>
            <p:spPr>
              <a:xfrm>
                <a:off x="9783062" y="1349679"/>
                <a:ext cx="2246285" cy="400110"/>
              </a:xfrm>
              <a:prstGeom prst="rect">
                <a:avLst/>
              </a:prstGeom>
            </p:spPr>
            <p:txBody>
              <a:bodyPr wrap="square">
                <a:spAutoFit/>
              </a:bodyPr>
              <a:lstStyle/>
              <a:p>
                <a:pPr fontAlgn="base"/>
                <a:r>
                  <a:rPr lang="en-AU" sz="2000" b="1" dirty="0">
                    <a:solidFill>
                      <a:schemeClr val="bg1"/>
                    </a:solidFill>
                  </a:rPr>
                  <a:t>ACCUs surrendered</a:t>
                </a:r>
              </a:p>
            </p:txBody>
          </p:sp>
        </p:grpSp>
        <p:grpSp>
          <p:nvGrpSpPr>
            <p:cNvPr id="37" name="Group 36">
              <a:extLst>
                <a:ext uri="{FF2B5EF4-FFF2-40B4-BE49-F238E27FC236}">
                  <a16:creationId xmlns:a16="http://schemas.microsoft.com/office/drawing/2014/main" id="{303901FF-F5D1-48FC-BD44-FC5CC99CE727}"/>
                </a:ext>
              </a:extLst>
            </p:cNvPr>
            <p:cNvGrpSpPr/>
            <p:nvPr/>
          </p:nvGrpSpPr>
          <p:grpSpPr>
            <a:xfrm>
              <a:off x="8592118" y="1135757"/>
              <a:ext cx="1277968" cy="906799"/>
              <a:chOff x="8592118" y="1135757"/>
              <a:chExt cx="1277968" cy="906799"/>
            </a:xfrm>
          </p:grpSpPr>
          <p:sp>
            <p:nvSpPr>
              <p:cNvPr id="38" name="Oval 37">
                <a:extLst>
                  <a:ext uri="{FF2B5EF4-FFF2-40B4-BE49-F238E27FC236}">
                    <a16:creationId xmlns:a16="http://schemas.microsoft.com/office/drawing/2014/main" id="{30BE0F56-EC30-4ED8-ABE8-662D00CF5385}"/>
                  </a:ext>
                </a:extLst>
              </p:cNvPr>
              <p:cNvSpPr/>
              <p:nvPr/>
            </p:nvSpPr>
            <p:spPr>
              <a:xfrm>
                <a:off x="8606406" y="1135757"/>
                <a:ext cx="1155104" cy="906799"/>
              </a:xfrm>
              <a:prstGeom prst="ellipse">
                <a:avLst/>
              </a:prstGeom>
              <a:gradFill>
                <a:gsLst>
                  <a:gs pos="0">
                    <a:schemeClr val="accent3">
                      <a:lumMod val="110000"/>
                      <a:satMod val="105000"/>
                      <a:tint val="67000"/>
                    </a:schemeClr>
                  </a:gs>
                  <a:gs pos="48000">
                    <a:schemeClr val="accent3">
                      <a:lumMod val="105000"/>
                      <a:satMod val="103000"/>
                      <a:tint val="73000"/>
                    </a:schemeClr>
                  </a:gs>
                  <a:gs pos="100000">
                    <a:srgbClr val="6DCDF3"/>
                  </a:gs>
                </a:gsLst>
              </a:gradFill>
              <a:ln w="12700">
                <a:solidFill>
                  <a:srgbClr val="0060A8"/>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AU"/>
              </a:p>
            </p:txBody>
          </p:sp>
          <p:sp>
            <p:nvSpPr>
              <p:cNvPr id="39" name="Rectangle 38">
                <a:extLst>
                  <a:ext uri="{FF2B5EF4-FFF2-40B4-BE49-F238E27FC236}">
                    <a16:creationId xmlns:a16="http://schemas.microsoft.com/office/drawing/2014/main" id="{827F5BA7-FD29-4231-9DFA-65BB6E052833}"/>
                  </a:ext>
                </a:extLst>
              </p:cNvPr>
              <p:cNvSpPr/>
              <p:nvPr/>
            </p:nvSpPr>
            <p:spPr>
              <a:xfrm>
                <a:off x="8592118" y="1340619"/>
                <a:ext cx="1277968" cy="461665"/>
              </a:xfrm>
              <a:prstGeom prst="rect">
                <a:avLst/>
              </a:prstGeom>
            </p:spPr>
            <p:txBody>
              <a:bodyPr wrap="square">
                <a:spAutoFit/>
              </a:bodyPr>
              <a:lstStyle/>
              <a:p>
                <a:pPr fontAlgn="base"/>
                <a:r>
                  <a:rPr lang="en-AU" sz="2400" b="1" dirty="0">
                    <a:solidFill>
                      <a:srgbClr val="000000"/>
                    </a:solidFill>
                  </a:rPr>
                  <a:t>738,862</a:t>
                </a:r>
              </a:p>
            </p:txBody>
          </p:sp>
        </p:grpSp>
      </p:grpSp>
      <p:sp>
        <p:nvSpPr>
          <p:cNvPr id="42" name="Title 5" descr="Heading: Maritime Safeguard facility:&#10;">
            <a:extLst>
              <a:ext uri="{FF2B5EF4-FFF2-40B4-BE49-F238E27FC236}">
                <a16:creationId xmlns:a16="http://schemas.microsoft.com/office/drawing/2014/main" id="{534264E9-7105-4604-B929-5789A287962D}"/>
              </a:ext>
            </a:extLst>
          </p:cNvPr>
          <p:cNvSpPr txBox="1">
            <a:spLocks/>
          </p:cNvSpPr>
          <p:nvPr/>
        </p:nvSpPr>
        <p:spPr>
          <a:xfrm>
            <a:off x="8534960" y="4436429"/>
            <a:ext cx="3568712" cy="412444"/>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AU" sz="2400" dirty="0">
                <a:solidFill>
                  <a:schemeClr val="accent1">
                    <a:lumMod val="75000"/>
                    <a:lumOff val="25000"/>
                  </a:schemeClr>
                </a:solidFill>
                <a:latin typeface="+mn-lt"/>
                <a:cs typeface="Calibri Light" panose="020F0302020204030204" pitchFamily="34" charset="0"/>
              </a:rPr>
              <a:t>Maritime Safeguard facility:</a:t>
            </a:r>
            <a:endParaRPr lang="en-AU" sz="2800" dirty="0">
              <a:solidFill>
                <a:schemeClr val="accent1">
                  <a:lumMod val="75000"/>
                  <a:lumOff val="25000"/>
                </a:schemeClr>
              </a:solidFill>
              <a:latin typeface="+mn-lt"/>
              <a:cs typeface="Calibri Light" panose="020F0302020204030204" pitchFamily="34" charset="0"/>
            </a:endParaRPr>
          </a:p>
        </p:txBody>
      </p:sp>
      <p:pic>
        <p:nvPicPr>
          <p:cNvPr id="27" name="Picture 26">
            <a:extLst>
              <a:ext uri="{FF2B5EF4-FFF2-40B4-BE49-F238E27FC236}">
                <a16:creationId xmlns:a16="http://schemas.microsoft.com/office/drawing/2014/main" id="{6EFCA800-98B9-460F-9A8F-232C79CC42F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8486623" y="5663254"/>
            <a:ext cx="3665386" cy="849180"/>
          </a:xfrm>
          <a:prstGeom prst="rect">
            <a:avLst/>
          </a:prstGeom>
        </p:spPr>
      </p:pic>
      <p:pic>
        <p:nvPicPr>
          <p:cNvPr id="43" name="Picture 42">
            <a:extLst>
              <a:ext uri="{FF2B5EF4-FFF2-40B4-BE49-F238E27FC236}">
                <a16:creationId xmlns:a16="http://schemas.microsoft.com/office/drawing/2014/main" id="{B8EA8100-E2EA-4A22-B065-F2C666460A3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Lst>
          </a:blip>
          <a:stretch>
            <a:fillRect/>
          </a:stretch>
        </p:blipFill>
        <p:spPr>
          <a:xfrm>
            <a:off x="11301399" y="4865643"/>
            <a:ext cx="790953" cy="742129"/>
          </a:xfrm>
          <a:prstGeom prst="rect">
            <a:avLst/>
          </a:prstGeom>
        </p:spPr>
      </p:pic>
      <p:sp>
        <p:nvSpPr>
          <p:cNvPr id="45" name="Title 5">
            <a:extLst>
              <a:ext uri="{FF2B5EF4-FFF2-40B4-BE49-F238E27FC236}">
                <a16:creationId xmlns:a16="http://schemas.microsoft.com/office/drawing/2014/main" id="{80802B4A-2236-4A6B-85BD-230F241DB157}"/>
              </a:ext>
            </a:extLst>
          </p:cNvPr>
          <p:cNvSpPr txBox="1">
            <a:spLocks/>
          </p:cNvSpPr>
          <p:nvPr/>
        </p:nvSpPr>
        <p:spPr>
          <a:xfrm>
            <a:off x="8534960" y="4924770"/>
            <a:ext cx="2767800" cy="557512"/>
          </a:xfrm>
          <a:prstGeom prst="rect">
            <a:avLst/>
          </a:prstGeom>
        </p:spPr>
        <p:txBody>
          <a:bodyPr vert="horz" lIns="0" tIns="0" rIns="0" bIns="0" rtlCol="0" anchor="t" anchorCtr="0">
            <a:normAutofit fontScale="92500" lnSpcReduction="10000"/>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AU" sz="2600" b="0" i="1" dirty="0">
                <a:solidFill>
                  <a:schemeClr val="accent1">
                    <a:lumMod val="75000"/>
                    <a:lumOff val="25000"/>
                  </a:schemeClr>
                </a:solidFill>
                <a:latin typeface="+mn-lt"/>
                <a:cs typeface="Calibri Light" panose="020F0302020204030204" pitchFamily="34" charset="0"/>
              </a:rPr>
              <a:t>TT-Line</a:t>
            </a:r>
            <a:r>
              <a:rPr lang="en-AU" sz="1900" b="0" i="1" dirty="0">
                <a:solidFill>
                  <a:schemeClr val="accent1">
                    <a:lumMod val="75000"/>
                    <a:lumOff val="25000"/>
                  </a:schemeClr>
                </a:solidFill>
                <a:latin typeface="+mn-lt"/>
                <a:cs typeface="Calibri Light" panose="020F0302020204030204" pitchFamily="34" charset="0"/>
              </a:rPr>
              <a:t> </a:t>
            </a:r>
            <a:r>
              <a:rPr lang="en-AU" sz="2100" b="0" i="1" dirty="0">
                <a:solidFill>
                  <a:schemeClr val="accent1">
                    <a:lumMod val="75000"/>
                    <a:lumOff val="25000"/>
                  </a:schemeClr>
                </a:solidFill>
                <a:latin typeface="+mn-lt"/>
                <a:cs typeface="Calibri Light" panose="020F0302020204030204" pitchFamily="34" charset="0"/>
              </a:rPr>
              <a:t>Spirit of Tasmania operator</a:t>
            </a:r>
          </a:p>
          <a:p>
            <a:endParaRPr lang="en-AU" sz="2800" dirty="0">
              <a:solidFill>
                <a:schemeClr val="accent1">
                  <a:lumMod val="75000"/>
                  <a:lumOff val="25000"/>
                </a:schemeClr>
              </a:solidFill>
              <a:latin typeface="+mn-lt"/>
              <a:cs typeface="Calibri Light" panose="020F0302020204030204" pitchFamily="34" charset="0"/>
            </a:endParaRPr>
          </a:p>
        </p:txBody>
      </p:sp>
    </p:spTree>
    <p:extLst>
      <p:ext uri="{BB962C8B-B14F-4D97-AF65-F5344CB8AC3E}">
        <p14:creationId xmlns:p14="http://schemas.microsoft.com/office/powerpoint/2010/main" val="2903743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C0C62918-07B2-4CAA-831C-DB090AA27E57}" type="slidenum">
              <a:rPr lang="en-AU" smtClean="0"/>
              <a:t>2</a:t>
            </a:fld>
            <a:endParaRPr lang="en-AU" dirty="0"/>
          </a:p>
        </p:txBody>
      </p:sp>
      <p:sp>
        <p:nvSpPr>
          <p:cNvPr id="12" name="Title 1" descr="Title: Australia's Maritime Context">
            <a:extLst>
              <a:ext uri="{FF2B5EF4-FFF2-40B4-BE49-F238E27FC236}">
                <a16:creationId xmlns:a16="http://schemas.microsoft.com/office/drawing/2014/main" id="{CE294686-3000-4713-B6B2-66928A91769F}"/>
              </a:ext>
            </a:extLst>
          </p:cNvPr>
          <p:cNvSpPr txBox="1">
            <a:spLocks/>
          </p:cNvSpPr>
          <p:nvPr/>
        </p:nvSpPr>
        <p:spPr>
          <a:xfrm>
            <a:off x="370952" y="50444"/>
            <a:ext cx="5092299" cy="6816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3200" b="1" i="0" u="none" strike="noStrike" kern="1200" cap="none" spc="0" normalizeH="0" baseline="0" noProof="0" dirty="0">
                <a:ln>
                  <a:noFill/>
                </a:ln>
                <a:effectLst/>
                <a:uLnTx/>
                <a:uFillTx/>
                <a:latin typeface="+mn-lt"/>
                <a:ea typeface="+mj-ea"/>
                <a:cs typeface="+mj-cs"/>
              </a:rPr>
              <a:t>Australia’s Maritime Context</a:t>
            </a:r>
          </a:p>
        </p:txBody>
      </p:sp>
      <p:pic>
        <p:nvPicPr>
          <p:cNvPr id="13" name="Picture 12" descr="Australian Antarctic Territory Map, Source: Oceans and Seas | Geoscience Australia (ga.gov.au) - Australia has one of the largest EEZs in the world, around 10 million square kilometres - 8.2 square kilometres are located off Australia and its remote offshore territories, and 2 million square kilometres off the Australian Antarctic Territory. &#10;">
            <a:extLst>
              <a:ext uri="{FF2B5EF4-FFF2-40B4-BE49-F238E27FC236}">
                <a16:creationId xmlns:a16="http://schemas.microsoft.com/office/drawing/2014/main" id="{D477C514-8809-48B5-889C-8232B7B6142F}"/>
              </a:ext>
            </a:extLst>
          </p:cNvPr>
          <p:cNvPicPr>
            <a:picLocks noChangeAspect="1"/>
          </p:cNvPicPr>
          <p:nvPr/>
        </p:nvPicPr>
        <p:blipFill rotWithShape="1">
          <a:blip r:embed="rId2"/>
          <a:srcRect l="1788" t="5689" r="2367" b="6907"/>
          <a:stretch/>
        </p:blipFill>
        <p:spPr>
          <a:xfrm>
            <a:off x="475126" y="2136972"/>
            <a:ext cx="5279859" cy="4161100"/>
          </a:xfrm>
          <a:prstGeom prst="rect">
            <a:avLst/>
          </a:prstGeom>
        </p:spPr>
      </p:pic>
      <p:pic>
        <p:nvPicPr>
          <p:cNvPr id="14" name="Content Placeholder 7" descr="Map of Australia Key Ports - Source: BITRE, Australian Infrastructure and Transport Statistics Yearbook 2022 Figure 19. page 184, ">
            <a:extLst>
              <a:ext uri="{FF2B5EF4-FFF2-40B4-BE49-F238E27FC236}">
                <a16:creationId xmlns:a16="http://schemas.microsoft.com/office/drawing/2014/main" id="{DDDA9750-B546-4932-9F47-BC1FC0E3EF5A}"/>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249520" y="1764443"/>
            <a:ext cx="5812823" cy="4685369"/>
          </a:xfrm>
          <a:prstGeom prst="rect">
            <a:avLst/>
          </a:prstGeom>
        </p:spPr>
      </p:pic>
      <p:sp>
        <p:nvSpPr>
          <p:cNvPr id="15" name="TextBox 14">
            <a:extLst>
              <a:ext uri="{FF2B5EF4-FFF2-40B4-BE49-F238E27FC236}">
                <a16:creationId xmlns:a16="http://schemas.microsoft.com/office/drawing/2014/main" id="{362FDF48-B7C6-41C1-B727-9DCAAD82BD16}"/>
              </a:ext>
            </a:extLst>
          </p:cNvPr>
          <p:cNvSpPr txBox="1"/>
          <p:nvPr/>
        </p:nvSpPr>
        <p:spPr>
          <a:xfrm>
            <a:off x="6249519" y="6292215"/>
            <a:ext cx="5660539" cy="261610"/>
          </a:xfrm>
          <a:prstGeom prst="rect">
            <a:avLst/>
          </a:prstGeom>
          <a:noFill/>
        </p:spPr>
        <p:txBody>
          <a:bodyPr wrap="square" rtlCol="0">
            <a:spAutoFit/>
          </a:bodyPr>
          <a:lstStyle/>
          <a:p>
            <a:r>
              <a:rPr lang="en-AU" sz="1100" dirty="0"/>
              <a:t>Source: </a:t>
            </a:r>
            <a:r>
              <a:rPr lang="en-AU" sz="1100" dirty="0">
                <a:hlinkClick r:id="rId5"/>
              </a:rPr>
              <a:t>BITRE, </a:t>
            </a:r>
            <a:r>
              <a:rPr lang="en-AU" sz="1100" i="1" dirty="0">
                <a:hlinkClick r:id="rId5"/>
              </a:rPr>
              <a:t>Australian Infrastructure and Transport Statistics Yearbook 2022</a:t>
            </a:r>
            <a:r>
              <a:rPr lang="en-AU" sz="1100" i="1" dirty="0"/>
              <a:t>, </a:t>
            </a:r>
            <a:r>
              <a:rPr lang="en-AU" sz="1100" dirty="0"/>
              <a:t>Figure 19, p.184</a:t>
            </a:r>
          </a:p>
        </p:txBody>
      </p:sp>
      <p:sp>
        <p:nvSpPr>
          <p:cNvPr id="9" name="Content Placeholder 6">
            <a:extLst>
              <a:ext uri="{FF2B5EF4-FFF2-40B4-BE49-F238E27FC236}">
                <a16:creationId xmlns:a16="http://schemas.microsoft.com/office/drawing/2014/main" id="{82EB438E-9F17-49DF-A941-44269F061AE6}"/>
              </a:ext>
            </a:extLst>
          </p:cNvPr>
          <p:cNvSpPr txBox="1">
            <a:spLocks/>
          </p:cNvSpPr>
          <p:nvPr/>
        </p:nvSpPr>
        <p:spPr>
          <a:xfrm>
            <a:off x="475126" y="1258184"/>
            <a:ext cx="5171291" cy="891252"/>
          </a:xfrm>
          <a:prstGeom prst="rect">
            <a:avLst/>
          </a:prstGeom>
        </p:spPr>
        <p:txBody>
          <a:bodyPr vert="horz" lIns="0" tIns="0" rIns="0" bIns="0" rtlCol="0" anchor="t" anchorCtr="0">
            <a:normAutofit fontScale="9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AU" sz="1200" dirty="0"/>
          </a:p>
          <a:p>
            <a:pPr algn="just">
              <a:spcBef>
                <a:spcPts val="0"/>
              </a:spcBef>
            </a:pPr>
            <a:r>
              <a:rPr lang="en-AU" sz="1500" dirty="0"/>
              <a:t>Australia has one of the largest EEZs in the world, around 10 million square kilometres - 8.2 square kilometres are located off Australia and its remote offshore territories, and 2 million square kilometres off the Australian Antarctic Territory. </a:t>
            </a:r>
          </a:p>
        </p:txBody>
      </p:sp>
      <p:sp>
        <p:nvSpPr>
          <p:cNvPr id="10" name="Content Placeholder 6">
            <a:extLst>
              <a:ext uri="{FF2B5EF4-FFF2-40B4-BE49-F238E27FC236}">
                <a16:creationId xmlns:a16="http://schemas.microsoft.com/office/drawing/2014/main" id="{FF3BA176-9370-425C-BBB5-054C5885F3DC}"/>
              </a:ext>
            </a:extLst>
          </p:cNvPr>
          <p:cNvSpPr txBox="1">
            <a:spLocks/>
          </p:cNvSpPr>
          <p:nvPr/>
        </p:nvSpPr>
        <p:spPr>
          <a:xfrm>
            <a:off x="6249521" y="951477"/>
            <a:ext cx="5660537" cy="890792"/>
          </a:xfrm>
          <a:prstGeom prst="rect">
            <a:avLst/>
          </a:prstGeom>
        </p:spPr>
        <p:txBody>
          <a:bodyPr vert="horz" lIns="0" tIns="0" rIns="0" bIns="0" rtlCol="0" anchor="t" anchorCtr="0">
            <a:normAutofit fontScale="85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AU" sz="1200" dirty="0"/>
          </a:p>
          <a:p>
            <a:pPr algn="just">
              <a:lnSpc>
                <a:spcPct val="110000"/>
              </a:lnSpc>
              <a:spcBef>
                <a:spcPts val="0"/>
              </a:spcBef>
            </a:pPr>
            <a:r>
              <a:rPr lang="en-AU" sz="1500" dirty="0"/>
              <a:t>Ports play a central role in the nation’s economy, trade and supply chains.  The map below shows Australia’s principal ports by main commodity.  Iron ore and liquefied natural gas (LNG) are mainly exported from west coast ports, coal from east coast ports and containerised merchandise mainly from capital city ports. </a:t>
            </a:r>
          </a:p>
        </p:txBody>
      </p:sp>
      <p:sp>
        <p:nvSpPr>
          <p:cNvPr id="2" name="Rectangle 1">
            <a:extLst>
              <a:ext uri="{FF2B5EF4-FFF2-40B4-BE49-F238E27FC236}">
                <a16:creationId xmlns:a16="http://schemas.microsoft.com/office/drawing/2014/main" id="{073ABDF8-7BD1-4BD8-B3BC-435934C9C95E}"/>
              </a:ext>
            </a:extLst>
          </p:cNvPr>
          <p:cNvSpPr/>
          <p:nvPr/>
        </p:nvSpPr>
        <p:spPr>
          <a:xfrm>
            <a:off x="642967" y="6289510"/>
            <a:ext cx="3387017" cy="276999"/>
          </a:xfrm>
          <a:prstGeom prst="rect">
            <a:avLst/>
          </a:prstGeom>
        </p:spPr>
        <p:txBody>
          <a:bodyPr wrap="none">
            <a:spAutoFit/>
          </a:bodyPr>
          <a:lstStyle/>
          <a:p>
            <a:r>
              <a:rPr lang="en-AU" sz="1200" dirty="0">
                <a:hlinkClick r:id="rId6"/>
              </a:rPr>
              <a:t>Oceans and Seas | Geoscience Australia (ga.gov.au)</a:t>
            </a:r>
            <a:endParaRPr lang="en-AU" sz="1200" dirty="0"/>
          </a:p>
        </p:txBody>
      </p:sp>
      <p:cxnSp>
        <p:nvCxnSpPr>
          <p:cNvPr id="16" name="Straight Connector 15">
            <a:extLst>
              <a:ext uri="{FF2B5EF4-FFF2-40B4-BE49-F238E27FC236}">
                <a16:creationId xmlns:a16="http://schemas.microsoft.com/office/drawing/2014/main" id="{B2AC43DA-506A-4283-A964-04CBEE3AB75E}"/>
              </a:ext>
            </a:extLst>
          </p:cNvPr>
          <p:cNvCxnSpPr/>
          <p:nvPr/>
        </p:nvCxnSpPr>
        <p:spPr>
          <a:xfrm>
            <a:off x="6017222" y="1291643"/>
            <a:ext cx="0" cy="4292103"/>
          </a:xfrm>
          <a:prstGeom prst="line">
            <a:avLst/>
          </a:prstGeom>
          <a:ln>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Title 1" descr="Heading: Australia’s Key Ports&#10;">
            <a:extLst>
              <a:ext uri="{FF2B5EF4-FFF2-40B4-BE49-F238E27FC236}">
                <a16:creationId xmlns:a16="http://schemas.microsoft.com/office/drawing/2014/main" id="{846E9FD0-A9F1-4546-BABC-993C18E53CFF}"/>
              </a:ext>
            </a:extLst>
          </p:cNvPr>
          <p:cNvSpPr txBox="1">
            <a:spLocks/>
          </p:cNvSpPr>
          <p:nvPr/>
        </p:nvSpPr>
        <p:spPr>
          <a:xfrm>
            <a:off x="6249521" y="572030"/>
            <a:ext cx="2426679" cy="4937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000" b="1" i="0" u="none" strike="noStrike" kern="1200" cap="none" spc="0" normalizeH="0" baseline="0" noProof="0" dirty="0">
                <a:ln>
                  <a:noFill/>
                </a:ln>
                <a:solidFill>
                  <a:srgbClr val="4472C4">
                    <a:lumMod val="75000"/>
                  </a:srgbClr>
                </a:solidFill>
                <a:effectLst/>
                <a:uLnTx/>
                <a:uFillTx/>
                <a:latin typeface="+mn-lt"/>
                <a:ea typeface="+mj-ea"/>
                <a:cs typeface="+mj-cs"/>
              </a:rPr>
              <a:t>Australia’s Key Ports</a:t>
            </a:r>
          </a:p>
        </p:txBody>
      </p:sp>
      <p:sp>
        <p:nvSpPr>
          <p:cNvPr id="17" name="Title 1" descr="Heading: Australia’s Exclusive Economic Zones (up to 200 nautical miles from the territorial sea baseline)&#10;">
            <a:extLst>
              <a:ext uri="{FF2B5EF4-FFF2-40B4-BE49-F238E27FC236}">
                <a16:creationId xmlns:a16="http://schemas.microsoft.com/office/drawing/2014/main" id="{2A8F7EA9-387B-46F8-A335-931A044591FF}"/>
              </a:ext>
            </a:extLst>
          </p:cNvPr>
          <p:cNvSpPr txBox="1">
            <a:spLocks/>
          </p:cNvSpPr>
          <p:nvPr/>
        </p:nvSpPr>
        <p:spPr>
          <a:xfrm>
            <a:off x="366555" y="663470"/>
            <a:ext cx="5092299" cy="68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000" b="1" i="0" u="none" strike="noStrike" kern="1200" cap="none" spc="0" normalizeH="0" baseline="0" noProof="0" dirty="0">
                <a:ln>
                  <a:noFill/>
                </a:ln>
                <a:solidFill>
                  <a:srgbClr val="4472C4">
                    <a:lumMod val="75000"/>
                  </a:srgbClr>
                </a:solidFill>
                <a:effectLst/>
                <a:uLnTx/>
                <a:uFillTx/>
                <a:latin typeface="+mn-lt"/>
                <a:ea typeface="+mj-ea"/>
                <a:cs typeface="+mj-cs"/>
              </a:rPr>
              <a:t>Australia’s Exclusive Economic Zones </a:t>
            </a:r>
            <a:r>
              <a:rPr kumimoji="0" lang="en-AU" sz="1800" i="0" u="none" strike="noStrike" kern="1200" cap="none" spc="0" normalizeH="0" baseline="0" noProof="0" dirty="0">
                <a:ln>
                  <a:noFill/>
                </a:ln>
                <a:effectLst/>
                <a:uLnTx/>
                <a:uFillTx/>
                <a:latin typeface="+mn-lt"/>
                <a:ea typeface="+mj-ea"/>
                <a:cs typeface="+mj-cs"/>
              </a:rPr>
              <a:t>(up to 200 nautical miles from the territorial sea baseline)</a:t>
            </a:r>
          </a:p>
        </p:txBody>
      </p:sp>
    </p:spTree>
    <p:extLst>
      <p:ext uri="{BB962C8B-B14F-4D97-AF65-F5344CB8AC3E}">
        <p14:creationId xmlns:p14="http://schemas.microsoft.com/office/powerpoint/2010/main" val="3184413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Examples of Port Sustainability Measures ">
            <a:extLst>
              <a:ext uri="{FF2B5EF4-FFF2-40B4-BE49-F238E27FC236}">
                <a16:creationId xmlns:a16="http://schemas.microsoft.com/office/drawing/2014/main" id="{9E6C0BF8-A1FA-47C2-9DB3-F7D4051B5265}"/>
              </a:ext>
            </a:extLst>
          </p:cNvPr>
          <p:cNvSpPr>
            <a:spLocks noGrp="1"/>
          </p:cNvSpPr>
          <p:nvPr>
            <p:ph type="title"/>
          </p:nvPr>
        </p:nvSpPr>
        <p:spPr>
          <a:xfrm>
            <a:off x="299155" y="126748"/>
            <a:ext cx="6333419" cy="444408"/>
          </a:xfrm>
        </p:spPr>
        <p:txBody>
          <a:bodyPr>
            <a:normAutofit/>
          </a:bodyPr>
          <a:lstStyle/>
          <a:p>
            <a:r>
              <a:rPr lang="en-AU" sz="2800" dirty="0">
                <a:solidFill>
                  <a:schemeClr val="tx1"/>
                </a:solidFill>
                <a:latin typeface="+mn-lt"/>
                <a:cs typeface="Calibri Light" panose="020F0302020204030204" pitchFamily="34" charset="0"/>
              </a:rPr>
              <a:t>Examples of Port Sustainability Measures </a:t>
            </a:r>
          </a:p>
        </p:txBody>
      </p:sp>
      <p:graphicFrame>
        <p:nvGraphicFramePr>
          <p:cNvPr id="9" name="Table 8">
            <a:extLst>
              <a:ext uri="{FF2B5EF4-FFF2-40B4-BE49-F238E27FC236}">
                <a16:creationId xmlns:a16="http://schemas.microsoft.com/office/drawing/2014/main" id="{4C0A96F4-E6E4-4392-888D-B213D27136F4}"/>
              </a:ext>
            </a:extLst>
          </p:cNvPr>
          <p:cNvGraphicFramePr>
            <a:graphicFrameLocks noGrp="1"/>
          </p:cNvGraphicFramePr>
          <p:nvPr>
            <p:extLst>
              <p:ext uri="{D42A27DB-BD31-4B8C-83A1-F6EECF244321}">
                <p14:modId xmlns:p14="http://schemas.microsoft.com/office/powerpoint/2010/main" val="645506365"/>
              </p:ext>
            </p:extLst>
          </p:nvPr>
        </p:nvGraphicFramePr>
        <p:xfrm>
          <a:off x="299156" y="571156"/>
          <a:ext cx="7580488" cy="5897003"/>
        </p:xfrm>
        <a:graphic>
          <a:graphicData uri="http://schemas.openxmlformats.org/drawingml/2006/table">
            <a:tbl>
              <a:tblPr firstRow="1" firstCol="1" bandRow="1">
                <a:tableStyleId>{E8B1032C-EA38-4F05-BA0D-38AFFFC7BED3}</a:tableStyleId>
              </a:tblPr>
              <a:tblGrid>
                <a:gridCol w="1366606">
                  <a:extLst>
                    <a:ext uri="{9D8B030D-6E8A-4147-A177-3AD203B41FA5}">
                      <a16:colId xmlns:a16="http://schemas.microsoft.com/office/drawing/2014/main" val="2923830014"/>
                    </a:ext>
                  </a:extLst>
                </a:gridCol>
                <a:gridCol w="6213882">
                  <a:extLst>
                    <a:ext uri="{9D8B030D-6E8A-4147-A177-3AD203B41FA5}">
                      <a16:colId xmlns:a16="http://schemas.microsoft.com/office/drawing/2014/main" val="2407951209"/>
                    </a:ext>
                  </a:extLst>
                </a:gridCol>
              </a:tblGrid>
              <a:tr h="685652">
                <a:tc>
                  <a:txBody>
                    <a:bodyPr/>
                    <a:lstStyle/>
                    <a:p>
                      <a:pPr>
                        <a:spcBef>
                          <a:spcPts val="200"/>
                        </a:spcBef>
                        <a:spcAft>
                          <a:spcPts val="0"/>
                        </a:spcAft>
                      </a:pPr>
                      <a:r>
                        <a:rPr lang="en-AU" sz="1200" kern="0" dirty="0">
                          <a:solidFill>
                            <a:srgbClr val="0033CC"/>
                          </a:solidFill>
                          <a:effectLst/>
                        </a:rPr>
                        <a:t>Port of Melbourne</a:t>
                      </a:r>
                      <a:endParaRPr lang="en-AU" sz="1200" kern="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13" marR="48613" marT="0" marB="0"/>
                </a:tc>
                <a:tc>
                  <a:txBody>
                    <a:bodyPr/>
                    <a:lstStyle/>
                    <a:p>
                      <a:pPr marL="180000" lvl="0" indent="-180000">
                        <a:spcBef>
                          <a:spcPts val="0"/>
                        </a:spcBef>
                        <a:spcAft>
                          <a:spcPts val="200"/>
                        </a:spcAft>
                        <a:buFont typeface="Symbol" panose="05050102010706020507" pitchFamily="18" charset="2"/>
                        <a:buChar char=""/>
                      </a:pPr>
                      <a:r>
                        <a:rPr lang="en-US" sz="1200" b="0" kern="600" dirty="0">
                          <a:effectLst/>
                        </a:rPr>
                        <a:t>Port operator’s GHG emissions down 73% in 2020-21 (4,927t CO</a:t>
                      </a:r>
                      <a:r>
                        <a:rPr lang="en-US" sz="1200" b="0" kern="600" baseline="-25000" dirty="0">
                          <a:effectLst/>
                        </a:rPr>
                        <a:t>2</a:t>
                      </a:r>
                      <a:r>
                        <a:rPr lang="en-US" sz="1200" b="0" kern="600" baseline="0" dirty="0">
                          <a:effectLst/>
                        </a:rPr>
                        <a:t>-e</a:t>
                      </a:r>
                      <a:r>
                        <a:rPr lang="en-US" sz="1200" b="0" kern="600" dirty="0">
                          <a:effectLst/>
                        </a:rPr>
                        <a:t> savings).</a:t>
                      </a:r>
                      <a:endParaRPr lang="en-AU" sz="1200" b="0" kern="600" dirty="0">
                        <a:effectLst/>
                      </a:endParaRPr>
                    </a:p>
                    <a:p>
                      <a:pPr marL="180000" lvl="0" indent="-180000">
                        <a:spcBef>
                          <a:spcPts val="0"/>
                        </a:spcBef>
                        <a:spcAft>
                          <a:spcPts val="200"/>
                        </a:spcAft>
                        <a:buFont typeface="Symbol" panose="05050102010706020507" pitchFamily="18" charset="2"/>
                        <a:buChar char=""/>
                      </a:pPr>
                      <a:r>
                        <a:rPr lang="en-US" sz="1200" b="0" kern="600" dirty="0">
                          <a:effectLst/>
                        </a:rPr>
                        <a:t>Assessing net zero Scope 1 and 2 emissions by 2030. </a:t>
                      </a:r>
                    </a:p>
                    <a:p>
                      <a:pPr marL="180975" lvl="0" indent="0">
                        <a:spcBef>
                          <a:spcPts val="0"/>
                        </a:spcBef>
                        <a:spcAft>
                          <a:spcPts val="600"/>
                        </a:spcAft>
                        <a:buFont typeface="Symbol" panose="05050102010706020507" pitchFamily="18" charset="2"/>
                        <a:buNone/>
                      </a:pPr>
                      <a:r>
                        <a:rPr lang="en-AU" sz="1200" b="0" dirty="0">
                          <a:hlinkClick r:id="rId2"/>
                        </a:rPr>
                        <a:t>2021-Sustainability-Report-FINAL.pdf (portofmelbourne.com)</a:t>
                      </a:r>
                      <a:endParaRPr lang="en-US" sz="1200" b="0" kern="600" dirty="0">
                        <a:effectLst/>
                      </a:endParaRPr>
                    </a:p>
                  </a:txBody>
                  <a:tcPr marL="48613" marR="48613" marT="0" marB="72000"/>
                </a:tc>
                <a:extLst>
                  <a:ext uri="{0D108BD9-81ED-4DB2-BD59-A6C34878D82A}">
                    <a16:rowId xmlns:a16="http://schemas.microsoft.com/office/drawing/2014/main" val="2413423516"/>
                  </a:ext>
                </a:extLst>
              </a:tr>
              <a:tr h="869172">
                <a:tc>
                  <a:txBody>
                    <a:bodyPr/>
                    <a:lstStyle/>
                    <a:p>
                      <a:pPr>
                        <a:spcBef>
                          <a:spcPts val="200"/>
                        </a:spcBef>
                        <a:spcAft>
                          <a:spcPts val="0"/>
                        </a:spcAft>
                      </a:pPr>
                      <a:r>
                        <a:rPr lang="en-US" sz="1200" kern="600" dirty="0">
                          <a:solidFill>
                            <a:srgbClr val="0033CC"/>
                          </a:solidFill>
                          <a:effectLst/>
                        </a:rPr>
                        <a:t>Port of Brisbane</a:t>
                      </a:r>
                      <a:endParaRPr lang="en-AU" sz="1200" kern="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13" marR="48613" marT="0" marB="0"/>
                </a:tc>
                <a:tc>
                  <a:txBody>
                    <a:bodyPr/>
                    <a:lstStyle/>
                    <a:p>
                      <a:pPr marL="180000" lvl="0" indent="-180000">
                        <a:spcBef>
                          <a:spcPts val="0"/>
                        </a:spcBef>
                        <a:spcAft>
                          <a:spcPts val="200"/>
                        </a:spcAft>
                        <a:buFont typeface="Symbol" panose="05050102010706020507" pitchFamily="18" charset="2"/>
                        <a:buChar char=""/>
                      </a:pPr>
                      <a:r>
                        <a:rPr lang="en-US" sz="1200" kern="600" dirty="0">
                          <a:effectLst/>
                        </a:rPr>
                        <a:t>Energy Transition Plan to net zero Scope 1 and 2 emissions by 2030.</a:t>
                      </a:r>
                      <a:endParaRPr lang="en-AU" sz="1200" kern="600" dirty="0">
                        <a:effectLst/>
                      </a:endParaRPr>
                    </a:p>
                    <a:p>
                      <a:pPr marL="180000" lvl="0" indent="-180000">
                        <a:spcBef>
                          <a:spcPts val="0"/>
                        </a:spcBef>
                        <a:spcAft>
                          <a:spcPts val="200"/>
                        </a:spcAft>
                        <a:buFont typeface="Symbol" panose="05050102010706020507" pitchFamily="18" charset="2"/>
                        <a:buChar char=""/>
                      </a:pPr>
                      <a:r>
                        <a:rPr lang="en-US" sz="1200" kern="600" dirty="0">
                          <a:effectLst/>
                        </a:rPr>
                        <a:t>Solar power generation up 299% in 2020-21 (total 1.4MW).</a:t>
                      </a:r>
                      <a:endParaRPr lang="en-AU" sz="1200" kern="600" dirty="0">
                        <a:effectLst/>
                      </a:endParaRPr>
                    </a:p>
                    <a:p>
                      <a:pPr marL="180000" lvl="0" indent="-180000">
                        <a:spcBef>
                          <a:spcPts val="0"/>
                        </a:spcBef>
                        <a:spcAft>
                          <a:spcPts val="200"/>
                        </a:spcAft>
                        <a:buFont typeface="Symbol" panose="05050102010706020507" pitchFamily="18" charset="2"/>
                        <a:buChar char=""/>
                      </a:pPr>
                      <a:r>
                        <a:rPr lang="en-US" sz="1200" kern="600" dirty="0">
                          <a:effectLst/>
                        </a:rPr>
                        <a:t>5-star Global Real Estate Sustainability Benchmark (GRESB) rating on sustainability performance.</a:t>
                      </a:r>
                    </a:p>
                    <a:p>
                      <a:pPr marL="180975" lvl="0" indent="0">
                        <a:spcBef>
                          <a:spcPts val="0"/>
                        </a:spcBef>
                        <a:spcAft>
                          <a:spcPts val="200"/>
                        </a:spcAft>
                        <a:buFont typeface="Symbol" panose="05050102010706020507" pitchFamily="18" charset="2"/>
                        <a:buNone/>
                      </a:pPr>
                      <a:r>
                        <a:rPr lang="en-AU" sz="1200" dirty="0">
                          <a:hlinkClick r:id="rId3"/>
                        </a:rPr>
                        <a:t>Port of Brisbane - Sustainability Report (portbris.com.au)</a:t>
                      </a:r>
                      <a:endParaRPr lang="en-US" sz="1200" kern="600" dirty="0">
                        <a:effectLst/>
                      </a:endParaRPr>
                    </a:p>
                  </a:txBody>
                  <a:tcPr marL="48613" marR="48613" marT="0" marB="0"/>
                </a:tc>
                <a:extLst>
                  <a:ext uri="{0D108BD9-81ED-4DB2-BD59-A6C34878D82A}">
                    <a16:rowId xmlns:a16="http://schemas.microsoft.com/office/drawing/2014/main" val="193242751"/>
                  </a:ext>
                </a:extLst>
              </a:tr>
              <a:tr h="1268730">
                <a:tc>
                  <a:txBody>
                    <a:bodyPr/>
                    <a:lstStyle/>
                    <a:p>
                      <a:pPr>
                        <a:spcBef>
                          <a:spcPts val="200"/>
                        </a:spcBef>
                        <a:spcAft>
                          <a:spcPts val="0"/>
                        </a:spcAft>
                      </a:pPr>
                      <a:r>
                        <a:rPr lang="en-US" sz="1200" kern="600" dirty="0">
                          <a:solidFill>
                            <a:srgbClr val="0033CC"/>
                          </a:solidFill>
                          <a:effectLst/>
                        </a:rPr>
                        <a:t>Port of Newcastle</a:t>
                      </a:r>
                      <a:endParaRPr lang="en-AU" sz="1200" kern="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13" marR="48613" marT="0" marB="0"/>
                </a:tc>
                <a:tc>
                  <a:txBody>
                    <a:bodyPr/>
                    <a:lstStyle/>
                    <a:p>
                      <a:pPr marL="180000" lvl="0" indent="-180000">
                        <a:spcBef>
                          <a:spcPts val="0"/>
                        </a:spcBef>
                        <a:spcAft>
                          <a:spcPts val="200"/>
                        </a:spcAft>
                        <a:buFont typeface="Symbol" panose="05050102010706020507" pitchFamily="18" charset="2"/>
                        <a:buChar char=""/>
                      </a:pPr>
                      <a:r>
                        <a:rPr lang="en-US" sz="1200" kern="600" dirty="0">
                          <a:effectLst/>
                        </a:rPr>
                        <a:t>Net zero by 2040 target.</a:t>
                      </a:r>
                      <a:endParaRPr lang="en-AU" sz="1200" kern="600" dirty="0">
                        <a:effectLst/>
                      </a:endParaRPr>
                    </a:p>
                    <a:p>
                      <a:pPr marL="180000" lvl="0" indent="-180000">
                        <a:spcBef>
                          <a:spcPts val="0"/>
                        </a:spcBef>
                        <a:spcAft>
                          <a:spcPts val="200"/>
                        </a:spcAft>
                        <a:buFont typeface="Symbol" panose="05050102010706020507" pitchFamily="18" charset="2"/>
                        <a:buChar char=""/>
                      </a:pPr>
                      <a:r>
                        <a:rPr lang="en-US" sz="1200" kern="600" dirty="0">
                          <a:effectLst/>
                        </a:rPr>
                        <a:t>Operating a Vessel Arrival System since 2011, with 18% GHG emissions reduction per average voyage.</a:t>
                      </a:r>
                      <a:endParaRPr lang="en-AU" sz="1200" kern="600" dirty="0">
                        <a:effectLst/>
                      </a:endParaRPr>
                    </a:p>
                    <a:p>
                      <a:pPr marL="180000" lvl="0" indent="-180000">
                        <a:spcBef>
                          <a:spcPts val="0"/>
                        </a:spcBef>
                        <a:spcAft>
                          <a:spcPts val="200"/>
                        </a:spcAft>
                        <a:buFont typeface="Symbol" panose="05050102010706020507" pitchFamily="18" charset="2"/>
                        <a:buChar char=""/>
                      </a:pPr>
                      <a:r>
                        <a:rPr lang="en-US" sz="1200" kern="600" dirty="0">
                          <a:effectLst/>
                        </a:rPr>
                        <a:t>100% renewable electricity used in 2021 (i.e. zero Scope 2 emissions).</a:t>
                      </a:r>
                      <a:endParaRPr lang="en-AU" sz="1200" kern="600" dirty="0">
                        <a:effectLst/>
                      </a:endParaRPr>
                    </a:p>
                    <a:p>
                      <a:pPr marL="180000" lvl="0" indent="-180000">
                        <a:spcBef>
                          <a:spcPts val="0"/>
                        </a:spcBef>
                        <a:spcAft>
                          <a:spcPts val="200"/>
                        </a:spcAft>
                        <a:buFont typeface="Symbol" panose="05050102010706020507" pitchFamily="18" charset="2"/>
                        <a:buChar char=""/>
                      </a:pPr>
                      <a:r>
                        <a:rPr lang="en-US" sz="1200" kern="600" dirty="0">
                          <a:effectLst/>
                        </a:rPr>
                        <a:t>Transition entire vehicle fleet to electric by 2023. </a:t>
                      </a:r>
                    </a:p>
                    <a:p>
                      <a:pPr marL="180975" lvl="0" indent="0">
                        <a:spcBef>
                          <a:spcPts val="0"/>
                        </a:spcBef>
                        <a:spcAft>
                          <a:spcPts val="600"/>
                        </a:spcAft>
                        <a:buFont typeface="Symbol" panose="05050102010706020507" pitchFamily="18" charset="2"/>
                        <a:buNone/>
                      </a:pPr>
                      <a:r>
                        <a:rPr lang="en-AU" sz="1200" dirty="0">
                          <a:hlinkClick r:id="rId4"/>
                        </a:rPr>
                        <a:t>PON-2021-Sustainability-Report.pdf (portofnewcastle.com.au)</a:t>
                      </a:r>
                      <a:endParaRPr lang="en-US" sz="1200" kern="600" dirty="0">
                        <a:effectLst/>
                      </a:endParaRPr>
                    </a:p>
                  </a:txBody>
                  <a:tcPr marL="48613" marR="48613" marT="0" marB="0" anchor="ctr"/>
                </a:tc>
                <a:extLst>
                  <a:ext uri="{0D108BD9-81ED-4DB2-BD59-A6C34878D82A}">
                    <a16:rowId xmlns:a16="http://schemas.microsoft.com/office/drawing/2014/main" val="3997421642"/>
                  </a:ext>
                </a:extLst>
              </a:tr>
              <a:tr h="1028700">
                <a:tc>
                  <a:txBody>
                    <a:bodyPr/>
                    <a:lstStyle/>
                    <a:p>
                      <a:pPr>
                        <a:spcBef>
                          <a:spcPts val="200"/>
                        </a:spcBef>
                        <a:spcAft>
                          <a:spcPts val="0"/>
                        </a:spcAft>
                      </a:pPr>
                      <a:r>
                        <a:rPr lang="en-US" sz="1200" kern="600" dirty="0">
                          <a:solidFill>
                            <a:srgbClr val="0033CC"/>
                          </a:solidFill>
                          <a:effectLst/>
                        </a:rPr>
                        <a:t>Port of Gladstone</a:t>
                      </a:r>
                      <a:endParaRPr lang="en-AU" sz="1200" kern="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13" marR="48613" marT="0" marB="0"/>
                </a:tc>
                <a:tc>
                  <a:txBody>
                    <a:bodyPr/>
                    <a:lstStyle/>
                    <a:p>
                      <a:pPr marL="180000" lvl="0" indent="-180000">
                        <a:spcBef>
                          <a:spcPts val="0"/>
                        </a:spcBef>
                        <a:spcAft>
                          <a:spcPts val="200"/>
                        </a:spcAft>
                        <a:buFont typeface="Symbol" panose="05050102010706020507" pitchFamily="18" charset="2"/>
                        <a:buChar char=""/>
                      </a:pPr>
                      <a:r>
                        <a:rPr lang="en-US" sz="1200" kern="600" dirty="0">
                          <a:effectLst/>
                        </a:rPr>
                        <a:t>2021 runner-up for the International Association of Ports and Harbors (IAPH) Sustainability Award.</a:t>
                      </a:r>
                      <a:endParaRPr lang="en-AU" sz="1200" kern="600" dirty="0">
                        <a:effectLst/>
                      </a:endParaRPr>
                    </a:p>
                    <a:p>
                      <a:pPr marL="180000" lvl="0" indent="-180000">
                        <a:spcBef>
                          <a:spcPts val="0"/>
                        </a:spcBef>
                        <a:spcAft>
                          <a:spcPts val="200"/>
                        </a:spcAft>
                        <a:buFont typeface="Symbol" panose="05050102010706020507" pitchFamily="18" charset="2"/>
                        <a:buChar char=""/>
                      </a:pPr>
                      <a:r>
                        <a:rPr lang="en-US" sz="1200" kern="600" dirty="0">
                          <a:effectLst/>
                        </a:rPr>
                        <a:t>Signed Gladstone Hydrogen Ecosystem Memorandum of Understanding with Sumitomo Australia Pty Ltd in 2021 to export hydrogen from the port by 2030.</a:t>
                      </a:r>
                    </a:p>
                    <a:p>
                      <a:pPr marL="180975" lvl="0" indent="0">
                        <a:spcBef>
                          <a:spcPts val="0"/>
                        </a:spcBef>
                        <a:spcAft>
                          <a:spcPts val="200"/>
                        </a:spcAft>
                        <a:buFont typeface="Symbol" panose="05050102010706020507" pitchFamily="18" charset="2"/>
                        <a:buNone/>
                      </a:pPr>
                      <a:r>
                        <a:rPr lang="en-AU" sz="1200" dirty="0">
                          <a:hlinkClick r:id="rId5"/>
                        </a:rPr>
                        <a:t>Reports - Gladstone Ports Corporation (gpcl.com.au)</a:t>
                      </a:r>
                      <a:endParaRPr lang="en-US" sz="1200" kern="600" dirty="0">
                        <a:effectLst/>
                      </a:endParaRPr>
                    </a:p>
                  </a:txBody>
                  <a:tcPr marL="48613" marR="48613" marT="0" marB="0"/>
                </a:tc>
                <a:extLst>
                  <a:ext uri="{0D108BD9-81ED-4DB2-BD59-A6C34878D82A}">
                    <a16:rowId xmlns:a16="http://schemas.microsoft.com/office/drawing/2014/main" val="37710152"/>
                  </a:ext>
                </a:extLst>
              </a:tr>
              <a:tr h="1245870">
                <a:tc>
                  <a:txBody>
                    <a:bodyPr/>
                    <a:lstStyle/>
                    <a:p>
                      <a:pPr>
                        <a:spcBef>
                          <a:spcPts val="200"/>
                        </a:spcBef>
                        <a:spcAft>
                          <a:spcPts val="0"/>
                        </a:spcAft>
                      </a:pPr>
                      <a:r>
                        <a:rPr lang="en-US" sz="1200" kern="600" dirty="0">
                          <a:solidFill>
                            <a:srgbClr val="0033CC"/>
                          </a:solidFill>
                          <a:effectLst/>
                        </a:rPr>
                        <a:t>Port Botany and Port </a:t>
                      </a:r>
                      <a:r>
                        <a:rPr lang="en-US" sz="1200" kern="600" dirty="0" err="1">
                          <a:solidFill>
                            <a:srgbClr val="0033CC"/>
                          </a:solidFill>
                          <a:effectLst/>
                        </a:rPr>
                        <a:t>Kembla</a:t>
                      </a:r>
                      <a:endParaRPr lang="en-AU" sz="1200" kern="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13" marR="48613" marT="0" marB="0"/>
                </a:tc>
                <a:tc>
                  <a:txBody>
                    <a:bodyPr/>
                    <a:lstStyle/>
                    <a:p>
                      <a:pPr marL="180000" lvl="0" indent="-180000">
                        <a:spcBef>
                          <a:spcPts val="0"/>
                        </a:spcBef>
                        <a:spcAft>
                          <a:spcPts val="200"/>
                        </a:spcAft>
                        <a:buFont typeface="Symbol" panose="05050102010706020507" pitchFamily="18" charset="2"/>
                        <a:buChar char=""/>
                      </a:pPr>
                      <a:r>
                        <a:rPr lang="en-US" sz="1200" kern="600" dirty="0">
                          <a:effectLst/>
                        </a:rPr>
                        <a:t>NSW Ports (port operator for both ports) has a target of net zero Scope 1 and 2 emissions by 2025.</a:t>
                      </a:r>
                      <a:endParaRPr lang="en-AU" sz="1200" kern="600" dirty="0">
                        <a:effectLst/>
                      </a:endParaRPr>
                    </a:p>
                    <a:p>
                      <a:pPr marL="180000" lvl="0" indent="-180000">
                        <a:spcBef>
                          <a:spcPts val="0"/>
                        </a:spcBef>
                        <a:spcAft>
                          <a:spcPts val="200"/>
                        </a:spcAft>
                        <a:buFont typeface="Symbol" panose="05050102010706020507" pitchFamily="18" charset="2"/>
                        <a:buChar char=""/>
                      </a:pPr>
                      <a:r>
                        <a:rPr lang="en-US" sz="1200" kern="600" dirty="0">
                          <a:effectLst/>
                        </a:rPr>
                        <a:t>As of June 2022, 70% of NSW Ports’ electricity was supplied by wind and solar, including 920 kW of installed solar panels – aims to reach 100% renewably-sourced electricity.</a:t>
                      </a:r>
                      <a:endParaRPr lang="en-AU" sz="1200" kern="600" dirty="0">
                        <a:effectLst/>
                      </a:endParaRPr>
                    </a:p>
                    <a:p>
                      <a:pPr marL="180000" lvl="0" indent="-180000">
                        <a:spcBef>
                          <a:spcPts val="0"/>
                        </a:spcBef>
                        <a:spcAft>
                          <a:spcPts val="200"/>
                        </a:spcAft>
                        <a:buFont typeface="Symbol" panose="05050102010706020507" pitchFamily="18" charset="2"/>
                        <a:buChar char=""/>
                      </a:pPr>
                      <a:r>
                        <a:rPr lang="en-US" sz="1200" kern="600" dirty="0">
                          <a:effectLst/>
                        </a:rPr>
                        <a:t>NSW Ports is working to define and measure its Scope 3 emissions. </a:t>
                      </a:r>
                    </a:p>
                    <a:p>
                      <a:pPr marL="180975" lvl="0" indent="0">
                        <a:spcBef>
                          <a:spcPts val="0"/>
                        </a:spcBef>
                        <a:spcAft>
                          <a:spcPts val="600"/>
                        </a:spcAft>
                        <a:buFont typeface="Symbol" panose="05050102010706020507" pitchFamily="18" charset="2"/>
                        <a:buNone/>
                      </a:pPr>
                      <a:r>
                        <a:rPr lang="en-AU" sz="1200" dirty="0">
                          <a:hlinkClick r:id="rId6"/>
                        </a:rPr>
                        <a:t>2022 Sustainability Strategy | NSW Ports</a:t>
                      </a:r>
                      <a:endParaRPr lang="en-US" sz="1200" kern="600" dirty="0">
                        <a:effectLst/>
                      </a:endParaRPr>
                    </a:p>
                  </a:txBody>
                  <a:tcPr marL="48613" marR="48613" marT="0" marB="0"/>
                </a:tc>
                <a:extLst>
                  <a:ext uri="{0D108BD9-81ED-4DB2-BD59-A6C34878D82A}">
                    <a16:rowId xmlns:a16="http://schemas.microsoft.com/office/drawing/2014/main" val="3682228059"/>
                  </a:ext>
                </a:extLst>
              </a:tr>
              <a:tr h="798879">
                <a:tc>
                  <a:txBody>
                    <a:bodyPr/>
                    <a:lstStyle/>
                    <a:p>
                      <a:pPr>
                        <a:spcBef>
                          <a:spcPts val="200"/>
                        </a:spcBef>
                        <a:spcAft>
                          <a:spcPts val="0"/>
                        </a:spcAft>
                      </a:pPr>
                      <a:r>
                        <a:rPr lang="en-US" sz="1200" kern="600" dirty="0">
                          <a:solidFill>
                            <a:srgbClr val="0033CC"/>
                          </a:solidFill>
                          <a:effectLst/>
                        </a:rPr>
                        <a:t>Port of Freemantle</a:t>
                      </a:r>
                      <a:endParaRPr lang="en-AU" sz="1200" kern="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13" marR="48613" marT="0" marB="0"/>
                </a:tc>
                <a:tc>
                  <a:txBody>
                    <a:bodyPr/>
                    <a:lstStyle/>
                    <a:p>
                      <a:pPr marL="180000" lvl="0" indent="-180000">
                        <a:spcBef>
                          <a:spcPts val="0"/>
                        </a:spcBef>
                        <a:spcAft>
                          <a:spcPts val="200"/>
                        </a:spcAft>
                        <a:buFont typeface="Symbol" panose="05050102010706020507" pitchFamily="18" charset="2"/>
                        <a:buChar char=""/>
                      </a:pPr>
                      <a:r>
                        <a:rPr lang="en-US" sz="1200" kern="600" dirty="0">
                          <a:effectLst/>
                        </a:rPr>
                        <a:t>Net zero Scope 1 and 2 emissions by 2027.</a:t>
                      </a:r>
                      <a:endParaRPr lang="en-AU" sz="1200" kern="600" dirty="0">
                        <a:effectLst/>
                      </a:endParaRPr>
                    </a:p>
                    <a:p>
                      <a:pPr marL="180000" lvl="0" indent="-180000">
                        <a:spcBef>
                          <a:spcPts val="0"/>
                        </a:spcBef>
                        <a:spcAft>
                          <a:spcPts val="200"/>
                        </a:spcAft>
                        <a:buFont typeface="Symbol" panose="05050102010706020507" pitchFamily="18" charset="2"/>
                        <a:buChar char=""/>
                      </a:pPr>
                      <a:r>
                        <a:rPr lang="en-US" sz="1200" kern="600" dirty="0">
                          <a:effectLst/>
                        </a:rPr>
                        <a:t>Installing 500 kW solar panel system on Freemantle Cruise Passenger Terminal – to meet all the terminal’s energy needs during cruise ship visits.</a:t>
                      </a:r>
                    </a:p>
                    <a:p>
                      <a:pPr marL="180975" lvl="0" indent="0">
                        <a:spcBef>
                          <a:spcPts val="0"/>
                        </a:spcBef>
                        <a:spcAft>
                          <a:spcPts val="600"/>
                        </a:spcAft>
                        <a:buFont typeface="Symbol" panose="05050102010706020507" pitchFamily="18" charset="2"/>
                        <a:buNone/>
                      </a:pPr>
                      <a:r>
                        <a:rPr lang="en-AU" sz="1200" dirty="0">
                          <a:hlinkClick r:id="rId7"/>
                        </a:rPr>
                        <a:t>Fremantle Ports commits to net zero by 2027 - Fremantle Shipping News</a:t>
                      </a:r>
                      <a:endParaRPr lang="en-US" sz="1200" kern="600" dirty="0">
                        <a:effectLst/>
                      </a:endParaRPr>
                    </a:p>
                  </a:txBody>
                  <a:tcPr marL="48613" marR="48613" marT="0" marB="0"/>
                </a:tc>
                <a:extLst>
                  <a:ext uri="{0D108BD9-81ED-4DB2-BD59-A6C34878D82A}">
                    <a16:rowId xmlns:a16="http://schemas.microsoft.com/office/drawing/2014/main" val="1749902833"/>
                  </a:ext>
                </a:extLst>
              </a:tr>
            </a:tbl>
          </a:graphicData>
        </a:graphic>
      </p:graphicFrame>
      <p:sp>
        <p:nvSpPr>
          <p:cNvPr id="10" name="Rectangle 1">
            <a:extLst>
              <a:ext uri="{FF2B5EF4-FFF2-40B4-BE49-F238E27FC236}">
                <a16:creationId xmlns:a16="http://schemas.microsoft.com/office/drawing/2014/main" id="{FBC74FF9-BA6B-40B3-84FE-D23A7240966A}"/>
              </a:ext>
            </a:extLst>
          </p:cNvPr>
          <p:cNvSpPr>
            <a:spLocks noChangeArrowheads="1"/>
          </p:cNvSpPr>
          <p:nvPr/>
        </p:nvSpPr>
        <p:spPr bwMode="auto">
          <a:xfrm>
            <a:off x="3940175" y="13827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AU" altLang="en-US" sz="1800" b="0" i="0" u="none" strike="noStrike" cap="none" normalizeH="0" baseline="0">
                <a:ln>
                  <a:noFill/>
                </a:ln>
                <a:solidFill>
                  <a:schemeClr val="tx1"/>
                </a:solidFill>
                <a:effectLst/>
                <a:latin typeface="Arial" panose="020B0604020202020204" pitchFamily="34" charset="0"/>
              </a:rPr>
            </a:br>
            <a:endParaRPr kumimoji="0" lang="en-AU" altLang="en-US" sz="1800" b="0" i="0" u="none" strike="noStrike" cap="none" normalizeH="0" baseline="0">
              <a:ln>
                <a:noFill/>
              </a:ln>
              <a:solidFill>
                <a:schemeClr val="tx1"/>
              </a:solidFill>
              <a:effectLst/>
              <a:latin typeface="Arial" panose="020B0604020202020204" pitchFamily="34" charset="0"/>
            </a:endParaRPr>
          </a:p>
        </p:txBody>
      </p:sp>
      <p:grpSp>
        <p:nvGrpSpPr>
          <p:cNvPr id="3" name="Group 2">
            <a:extLst>
              <a:ext uri="{FF2B5EF4-FFF2-40B4-BE49-F238E27FC236}">
                <a16:creationId xmlns:a16="http://schemas.microsoft.com/office/drawing/2014/main" id="{99434712-3F02-491B-AAB5-A81836B94F21}"/>
              </a:ext>
            </a:extLst>
          </p:cNvPr>
          <p:cNvGrpSpPr/>
          <p:nvPr/>
        </p:nvGrpSpPr>
        <p:grpSpPr>
          <a:xfrm>
            <a:off x="7924800" y="518022"/>
            <a:ext cx="4207318" cy="2900020"/>
            <a:chOff x="7969956" y="194482"/>
            <a:chExt cx="4162162" cy="2772000"/>
          </a:xfrm>
        </p:grpSpPr>
        <p:pic>
          <p:nvPicPr>
            <p:cNvPr id="1026" name="Picture 2" descr="Port of Melb">
              <a:extLst>
                <a:ext uri="{FF2B5EF4-FFF2-40B4-BE49-F238E27FC236}">
                  <a16:creationId xmlns:a16="http://schemas.microsoft.com/office/drawing/2014/main" id="{2008D517-6E0E-47A1-B94D-81E116C2E9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9956" y="194482"/>
              <a:ext cx="4162162" cy="2772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D62DA0E-1568-4BA9-9437-2A45B372CC43}"/>
                </a:ext>
              </a:extLst>
            </p:cNvPr>
            <p:cNvSpPr/>
            <p:nvPr/>
          </p:nvSpPr>
          <p:spPr>
            <a:xfrm>
              <a:off x="10586342" y="326529"/>
              <a:ext cx="1388092" cy="276999"/>
            </a:xfrm>
            <a:prstGeom prst="rect">
              <a:avLst/>
            </a:prstGeom>
          </p:spPr>
          <p:txBody>
            <a:bodyPr wrap="square">
              <a:spAutoFit/>
            </a:bodyPr>
            <a:lstStyle/>
            <a:p>
              <a:r>
                <a:rPr lang="en-AU" sz="1200" b="1" kern="600" dirty="0">
                  <a:solidFill>
                    <a:schemeClr val="bg1"/>
                  </a:solidFill>
                  <a:latin typeface="Calibri" panose="020F0502020204030204" pitchFamily="34" charset="0"/>
                  <a:ea typeface="Calibri" panose="020F0502020204030204" pitchFamily="34" charset="0"/>
                  <a:cs typeface="Times New Roman" panose="02020603050405020304" pitchFamily="18" charset="0"/>
                </a:rPr>
                <a:t>Port of Melbourne</a:t>
              </a:r>
              <a:endParaRPr lang="en-AU" sz="1200" b="1" dirty="0">
                <a:solidFill>
                  <a:schemeClr val="bg1"/>
                </a:solidFill>
              </a:endParaRPr>
            </a:p>
          </p:txBody>
        </p:sp>
      </p:grpSp>
      <p:grpSp>
        <p:nvGrpSpPr>
          <p:cNvPr id="4" name="Group 3">
            <a:extLst>
              <a:ext uri="{FF2B5EF4-FFF2-40B4-BE49-F238E27FC236}">
                <a16:creationId xmlns:a16="http://schemas.microsoft.com/office/drawing/2014/main" id="{4878D9B5-5EF9-45EF-BA69-60055D842C5B}"/>
              </a:ext>
            </a:extLst>
          </p:cNvPr>
          <p:cNvGrpSpPr/>
          <p:nvPr/>
        </p:nvGrpSpPr>
        <p:grpSpPr>
          <a:xfrm>
            <a:off x="7924800" y="3564469"/>
            <a:ext cx="4221121" cy="2926642"/>
            <a:chOff x="7969956" y="3169279"/>
            <a:chExt cx="4175965" cy="2870271"/>
          </a:xfrm>
        </p:grpSpPr>
        <p:pic>
          <p:nvPicPr>
            <p:cNvPr id="1028" name="Picture 4" descr="https://www.ship-technology.com/wp-content/uploads/sites/8/2017/10/2-port-of-brisbane.jpg">
              <a:extLst>
                <a:ext uri="{FF2B5EF4-FFF2-40B4-BE49-F238E27FC236}">
                  <a16:creationId xmlns:a16="http://schemas.microsoft.com/office/drawing/2014/main" id="{A7AD1803-EAB1-4BBB-B95B-5A8F7F776D2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3698"/>
            <a:stretch/>
          </p:blipFill>
          <p:spPr bwMode="auto">
            <a:xfrm>
              <a:off x="7969956" y="3169279"/>
              <a:ext cx="4175965" cy="287027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F53FFD6-415E-4C0A-9FD3-2EF200FB4391}"/>
                </a:ext>
              </a:extLst>
            </p:cNvPr>
            <p:cNvSpPr/>
            <p:nvPr/>
          </p:nvSpPr>
          <p:spPr>
            <a:xfrm>
              <a:off x="10825616" y="4327415"/>
              <a:ext cx="1306502" cy="276999"/>
            </a:xfrm>
            <a:prstGeom prst="rect">
              <a:avLst/>
            </a:prstGeom>
          </p:spPr>
          <p:txBody>
            <a:bodyPr wrap="square">
              <a:spAutoFit/>
            </a:bodyPr>
            <a:lstStyle/>
            <a:p>
              <a:r>
                <a:rPr lang="en-AU" sz="1200" b="1" kern="600" dirty="0">
                  <a:solidFill>
                    <a:schemeClr val="bg1"/>
                  </a:solidFill>
                  <a:latin typeface="Calibri" panose="020F0502020204030204" pitchFamily="34" charset="0"/>
                  <a:ea typeface="Calibri" panose="020F0502020204030204" pitchFamily="34" charset="0"/>
                  <a:cs typeface="Times New Roman" panose="02020603050405020304" pitchFamily="18" charset="0"/>
                </a:rPr>
                <a:t>Port of Brisbane</a:t>
              </a:r>
              <a:endParaRPr lang="en-AU" sz="1200" b="1" dirty="0">
                <a:solidFill>
                  <a:schemeClr val="bg1"/>
                </a:solidFill>
              </a:endParaRPr>
            </a:p>
          </p:txBody>
        </p:sp>
      </p:grpSp>
    </p:spTree>
    <p:extLst>
      <p:ext uri="{BB962C8B-B14F-4D97-AF65-F5344CB8AC3E}">
        <p14:creationId xmlns:p14="http://schemas.microsoft.com/office/powerpoint/2010/main" val="2624794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descr="Title: Port Hydrogen Hubs">
            <a:extLst>
              <a:ext uri="{FF2B5EF4-FFF2-40B4-BE49-F238E27FC236}">
                <a16:creationId xmlns:a16="http://schemas.microsoft.com/office/drawing/2014/main" id="{E0EE0A87-2800-443C-AA06-E2B9031C4F29}"/>
              </a:ext>
            </a:extLst>
          </p:cNvPr>
          <p:cNvSpPr>
            <a:spLocks noGrp="1"/>
          </p:cNvSpPr>
          <p:nvPr>
            <p:ph type="title"/>
          </p:nvPr>
        </p:nvSpPr>
        <p:spPr>
          <a:xfrm>
            <a:off x="335669" y="113696"/>
            <a:ext cx="3186466" cy="420788"/>
          </a:xfrm>
        </p:spPr>
        <p:txBody>
          <a:bodyPr>
            <a:normAutofit fontScale="90000"/>
          </a:bodyPr>
          <a:lstStyle/>
          <a:p>
            <a:pPr>
              <a:lnSpc>
                <a:spcPct val="100000"/>
              </a:lnSpc>
            </a:pPr>
            <a:r>
              <a:rPr lang="en-AU" dirty="0">
                <a:solidFill>
                  <a:schemeClr val="tx1"/>
                </a:solidFill>
                <a:latin typeface="+mn-lt"/>
                <a:cs typeface="Calibri Light" panose="020F0302020204030204" pitchFamily="34" charset="0"/>
              </a:rPr>
              <a:t>Port Hydrogen Hubs</a:t>
            </a:r>
          </a:p>
        </p:txBody>
      </p:sp>
      <p:graphicFrame>
        <p:nvGraphicFramePr>
          <p:cNvPr id="14" name="Table 13">
            <a:extLst>
              <a:ext uri="{FF2B5EF4-FFF2-40B4-BE49-F238E27FC236}">
                <a16:creationId xmlns:a16="http://schemas.microsoft.com/office/drawing/2014/main" id="{17BF8591-1856-4842-BAD1-21A1E5A05811}"/>
              </a:ext>
            </a:extLst>
          </p:cNvPr>
          <p:cNvGraphicFramePr>
            <a:graphicFrameLocks noGrp="1"/>
          </p:cNvGraphicFramePr>
          <p:nvPr>
            <p:extLst>
              <p:ext uri="{D42A27DB-BD31-4B8C-83A1-F6EECF244321}">
                <p14:modId xmlns:p14="http://schemas.microsoft.com/office/powerpoint/2010/main" val="3103661556"/>
              </p:ext>
            </p:extLst>
          </p:nvPr>
        </p:nvGraphicFramePr>
        <p:xfrm>
          <a:off x="280353" y="534485"/>
          <a:ext cx="11698287" cy="5235150"/>
        </p:xfrm>
        <a:graphic>
          <a:graphicData uri="http://schemas.openxmlformats.org/drawingml/2006/table">
            <a:tbl>
              <a:tblPr firstRow="1" firstCol="1" bandRow="1">
                <a:tableStyleId>{E8B1032C-EA38-4F05-BA0D-38AFFFC7BED3}</a:tableStyleId>
              </a:tblPr>
              <a:tblGrid>
                <a:gridCol w="1370834">
                  <a:extLst>
                    <a:ext uri="{9D8B030D-6E8A-4147-A177-3AD203B41FA5}">
                      <a16:colId xmlns:a16="http://schemas.microsoft.com/office/drawing/2014/main" val="2923830014"/>
                    </a:ext>
                  </a:extLst>
                </a:gridCol>
                <a:gridCol w="10327453">
                  <a:extLst>
                    <a:ext uri="{9D8B030D-6E8A-4147-A177-3AD203B41FA5}">
                      <a16:colId xmlns:a16="http://schemas.microsoft.com/office/drawing/2014/main" val="2407951209"/>
                    </a:ext>
                  </a:extLst>
                </a:gridCol>
              </a:tblGrid>
              <a:tr h="548416">
                <a:tc>
                  <a:txBody>
                    <a:bodyPr/>
                    <a:lstStyle/>
                    <a:p>
                      <a:pPr>
                        <a:spcBef>
                          <a:spcPts val="200"/>
                        </a:spcBef>
                        <a:spcAft>
                          <a:spcPts val="0"/>
                        </a:spcAft>
                      </a:pPr>
                      <a:r>
                        <a:rPr lang="en-AU" sz="1200" kern="0" dirty="0">
                          <a:solidFill>
                            <a:srgbClr val="0033CC"/>
                          </a:solidFill>
                          <a:effectLst/>
                        </a:rPr>
                        <a:t>Port of Newcastle</a:t>
                      </a:r>
                      <a:endParaRPr lang="en-AU" sz="1200" kern="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13" marR="48613" marT="0" marB="0"/>
                </a:tc>
                <a:tc>
                  <a:txBody>
                    <a:bodyPr/>
                    <a:lstStyle/>
                    <a:p>
                      <a:pPr marL="180000" lvl="0" indent="-180000">
                        <a:spcBef>
                          <a:spcPts val="0"/>
                        </a:spcBef>
                        <a:spcAft>
                          <a:spcPts val="200"/>
                        </a:spcAft>
                        <a:buFont typeface="Symbol" panose="05050102010706020507" pitchFamily="18" charset="2"/>
                        <a:buChar char=""/>
                      </a:pPr>
                      <a:r>
                        <a:rPr lang="en-AU" sz="1200" b="0" kern="600" dirty="0">
                          <a:solidFill>
                            <a:schemeClr val="accent2">
                              <a:lumMod val="75000"/>
                            </a:schemeClr>
                          </a:solidFill>
                          <a:effectLst/>
                        </a:rPr>
                        <a:t>The Port of Newcastle is redeveloping 220 hectares of industrial wasteland into a dedicated Clean Energy Precinct to help position Newcastle and the Hunter Region as a leading production, storage and export hub for future clean energy products and technologies, including green hydrogen and green ammonia.</a:t>
                      </a:r>
                    </a:p>
                    <a:p>
                      <a:pPr marL="180975" lvl="0" indent="0">
                        <a:spcBef>
                          <a:spcPts val="0"/>
                        </a:spcBef>
                        <a:spcAft>
                          <a:spcPts val="600"/>
                        </a:spcAft>
                        <a:buFont typeface="Symbol" panose="05050102010706020507" pitchFamily="18" charset="2"/>
                        <a:buNone/>
                      </a:pPr>
                      <a:r>
                        <a:rPr lang="en-AU" sz="1200" b="0" dirty="0">
                          <a:hlinkClick r:id="rId2"/>
                        </a:rPr>
                        <a:t>Port of Newcastle Clean Energy Precinct - Port of Newcastle</a:t>
                      </a:r>
                      <a:endParaRPr lang="en-AU" sz="1200" b="0" kern="6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13" marR="48613" marT="0" marB="0"/>
                </a:tc>
                <a:extLst>
                  <a:ext uri="{0D108BD9-81ED-4DB2-BD59-A6C34878D82A}">
                    <a16:rowId xmlns:a16="http://schemas.microsoft.com/office/drawing/2014/main" val="2413423516"/>
                  </a:ext>
                </a:extLst>
              </a:tr>
              <a:tr h="922115">
                <a:tc>
                  <a:txBody>
                    <a:bodyPr/>
                    <a:lstStyle/>
                    <a:p>
                      <a:pPr>
                        <a:spcBef>
                          <a:spcPts val="200"/>
                        </a:spcBef>
                        <a:spcAft>
                          <a:spcPts val="0"/>
                        </a:spcAft>
                      </a:pPr>
                      <a:r>
                        <a:rPr lang="en-US" sz="1200" kern="600" dirty="0">
                          <a:solidFill>
                            <a:srgbClr val="0033CC"/>
                          </a:solidFill>
                          <a:effectLst/>
                        </a:rPr>
                        <a:t>Port </a:t>
                      </a:r>
                      <a:r>
                        <a:rPr lang="en-US" sz="1200" kern="600" dirty="0" err="1">
                          <a:solidFill>
                            <a:srgbClr val="0033CC"/>
                          </a:solidFill>
                          <a:effectLst/>
                        </a:rPr>
                        <a:t>Kembla</a:t>
                      </a:r>
                      <a:r>
                        <a:rPr lang="en-US" sz="1200" kern="600" dirty="0">
                          <a:solidFill>
                            <a:srgbClr val="0033CC"/>
                          </a:solidFill>
                          <a:effectLst/>
                        </a:rPr>
                        <a:t> </a:t>
                      </a:r>
                      <a:endParaRPr lang="en-AU" sz="1200" kern="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13" marR="48613" marT="0" marB="0"/>
                </a:tc>
                <a:tc>
                  <a:txBody>
                    <a:bodyPr/>
                    <a:lstStyle/>
                    <a:p>
                      <a:pPr marL="180000" lvl="0" indent="-180000">
                        <a:spcBef>
                          <a:spcPts val="0"/>
                        </a:spcBef>
                        <a:spcAft>
                          <a:spcPts val="200"/>
                        </a:spcAft>
                        <a:buFont typeface="Symbol" panose="05050102010706020507" pitchFamily="18" charset="2"/>
                        <a:buChar char=""/>
                      </a:pPr>
                      <a:r>
                        <a:rPr lang="en-AU" sz="1200" kern="600" dirty="0">
                          <a:solidFill>
                            <a:schemeClr val="accent2">
                              <a:lumMod val="75000"/>
                            </a:schemeClr>
                          </a:solidFill>
                          <a:effectLst/>
                        </a:rPr>
                        <a:t>For over 30 years, Port Kembla has been producing, distributing and storing pure and by-product hydrogen (made from natural gas) for industrial use. </a:t>
                      </a:r>
                      <a:r>
                        <a:rPr lang="en-AU" sz="1200" kern="6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There are plans to build a hydrogen export terminal at the port for liquefied hydrogen exports including liquefaction plant, storage and pipeline infrastructure.</a:t>
                      </a:r>
                    </a:p>
                    <a:p>
                      <a:pPr marL="180000" marR="0" lvl="0" indent="-180000" algn="l" defTabSz="914400" rtl="0" eaLnBrk="1" fontAlgn="auto" latinLnBrk="0" hangingPunct="1">
                        <a:lnSpc>
                          <a:spcPct val="100000"/>
                        </a:lnSpc>
                        <a:spcBef>
                          <a:spcPts val="0"/>
                        </a:spcBef>
                        <a:spcAft>
                          <a:spcPts val="200"/>
                        </a:spcAft>
                        <a:buClrTx/>
                        <a:buSzTx/>
                        <a:buFont typeface="Symbol" panose="05050102010706020507" pitchFamily="18" charset="2"/>
                        <a:buChar char=""/>
                        <a:tabLst/>
                        <a:defRPr/>
                      </a:pPr>
                      <a:r>
                        <a:rPr lang="en-AU" sz="1200" kern="6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The port can access recycled effluent water from the nearby Wollongong Water Recycling Plant as a feedstock to produce green hydrogen, with the capacity to produce 1,500 tonnes of hydrogen per day. Work is under way to develop a 5GW+ scale green hydrogen hub at the port.</a:t>
                      </a:r>
                    </a:p>
                    <a:p>
                      <a:pPr marL="182563" lvl="0" indent="0">
                        <a:spcBef>
                          <a:spcPts val="0"/>
                        </a:spcBef>
                        <a:spcAft>
                          <a:spcPts val="600"/>
                        </a:spcAft>
                        <a:buFont typeface="Symbol" panose="05050102010706020507" pitchFamily="18" charset="2"/>
                        <a:buNone/>
                      </a:pPr>
                      <a:r>
                        <a:rPr lang="en-AU" sz="1200" dirty="0">
                          <a:hlinkClick r:id="rId3"/>
                        </a:rPr>
                        <a:t>Port Kembla Hydrogen Hub</a:t>
                      </a:r>
                      <a:endParaRPr lang="en-AU" sz="1200" kern="6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13" marR="48613" marT="0" marB="0"/>
                </a:tc>
                <a:extLst>
                  <a:ext uri="{0D108BD9-81ED-4DB2-BD59-A6C34878D82A}">
                    <a16:rowId xmlns:a16="http://schemas.microsoft.com/office/drawing/2014/main" val="193242751"/>
                  </a:ext>
                </a:extLst>
              </a:tr>
              <a:tr h="1645248">
                <a:tc>
                  <a:txBody>
                    <a:bodyPr/>
                    <a:lstStyle/>
                    <a:p>
                      <a:pPr>
                        <a:spcBef>
                          <a:spcPts val="200"/>
                        </a:spcBef>
                        <a:spcAft>
                          <a:spcPts val="0"/>
                        </a:spcAft>
                      </a:pPr>
                      <a:r>
                        <a:rPr lang="en-US" sz="1200" kern="600" dirty="0">
                          <a:solidFill>
                            <a:srgbClr val="0033CC"/>
                          </a:solidFill>
                          <a:effectLst/>
                        </a:rPr>
                        <a:t>Port of Gladstone</a:t>
                      </a:r>
                      <a:endParaRPr lang="en-AU" sz="1200" kern="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13" marR="48613" marT="0" marB="0"/>
                </a:tc>
                <a:tc>
                  <a:txBody>
                    <a:bodyPr/>
                    <a:lstStyle/>
                    <a:p>
                      <a:pPr marL="180000" lvl="0" indent="-180000">
                        <a:spcBef>
                          <a:spcPts val="0"/>
                        </a:spcBef>
                        <a:spcAft>
                          <a:spcPts val="200"/>
                        </a:spcAft>
                        <a:buFont typeface="Symbol" panose="05050102010706020507" pitchFamily="18" charset="2"/>
                        <a:buChar char=""/>
                      </a:pPr>
                      <a:r>
                        <a:rPr lang="en-AU" sz="1200" kern="600" dirty="0">
                          <a:solidFill>
                            <a:schemeClr val="accent2">
                              <a:lumMod val="75000"/>
                            </a:schemeClr>
                          </a:solidFill>
                          <a:effectLst/>
                        </a:rPr>
                        <a:t>In March 2021, Gladstone Ports Corporation (the port operator) signed a Memorandum of Understanding with Sumitomo Australia, Gladstone Regional Council, Australian Gas Networks and CQUniversity Australia to develop a Gladstone Hydrogen Ecosystem. The project aims to produce renewable hydrogen in Gladstone for domestic use and export through the port by 2030.</a:t>
                      </a:r>
                    </a:p>
                    <a:p>
                      <a:pPr marL="180000" lvl="0" indent="-180000">
                        <a:spcBef>
                          <a:spcPts val="0"/>
                        </a:spcBef>
                        <a:spcAft>
                          <a:spcPts val="200"/>
                        </a:spcAft>
                        <a:buFont typeface="Symbol" panose="05050102010706020507" pitchFamily="18" charset="2"/>
                        <a:buChar char=""/>
                      </a:pPr>
                      <a:r>
                        <a:rPr lang="en-AU" sz="1200" kern="600" dirty="0">
                          <a:solidFill>
                            <a:schemeClr val="accent2">
                              <a:lumMod val="75000"/>
                            </a:schemeClr>
                          </a:solidFill>
                          <a:effectLst/>
                        </a:rPr>
                        <a:t>Hydrogen Utility Pty Ltd (H2U) is investing in the H2-Hub™ Gladstone project to build an industrial-scale green hydrogen and ammonia production complex in proximity to the port with capacity for up to a 3 GW electrolysis plant and up to 5,000 tonnes of green ammonia production per day. Construction is to commence in 2025.</a:t>
                      </a:r>
                    </a:p>
                    <a:p>
                      <a:pPr marL="180000" lvl="0" indent="-180000">
                        <a:spcBef>
                          <a:spcPts val="0"/>
                        </a:spcBef>
                        <a:spcAft>
                          <a:spcPts val="200"/>
                        </a:spcAft>
                        <a:buFont typeface="Symbol" panose="05050102010706020507" pitchFamily="18" charset="2"/>
                        <a:buChar char=""/>
                      </a:pPr>
                      <a:r>
                        <a:rPr lang="en-AU" sz="1200" kern="600" dirty="0">
                          <a:solidFill>
                            <a:schemeClr val="accent2">
                              <a:lumMod val="75000"/>
                            </a:schemeClr>
                          </a:solidFill>
                          <a:effectLst/>
                        </a:rPr>
                        <a:t>Fortescue Future Industries (FFI) plans to build a Green Energy Manufacturing (GEM) Centre in Gladstone – the world’s largest electrolyser production facility with an initial capacity to build up to 2 GW electrolysers annually</a:t>
                      </a:r>
                      <a:r>
                        <a:rPr lang="en-AU" sz="1200" u="none" kern="600" dirty="0">
                          <a:solidFill>
                            <a:schemeClr val="accent2">
                              <a:lumMod val="75000"/>
                            </a:schemeClr>
                          </a:solidFill>
                          <a:effectLst/>
                          <a:latin typeface="+mn-lt"/>
                          <a:ea typeface="+mn-ea"/>
                          <a:cs typeface="+mn-cs"/>
                        </a:rPr>
                        <a:t>. </a:t>
                      </a:r>
                    </a:p>
                    <a:p>
                      <a:pPr marL="182563" lvl="0" indent="0">
                        <a:spcBef>
                          <a:spcPts val="0"/>
                        </a:spcBef>
                        <a:spcAft>
                          <a:spcPts val="200"/>
                        </a:spcAft>
                        <a:buFont typeface="Symbol" panose="05050102010706020507" pitchFamily="18" charset="2"/>
                        <a:buNone/>
                      </a:pPr>
                      <a:r>
                        <a:rPr lang="en-AU" sz="1200" dirty="0">
                          <a:hlinkClick r:id="rId4"/>
                        </a:rPr>
                        <a:t>H2-Hub Gladstone</a:t>
                      </a:r>
                      <a:r>
                        <a:rPr lang="en-AU" sz="1200" dirty="0"/>
                        <a:t>     </a:t>
                      </a:r>
                      <a:r>
                        <a:rPr lang="en-AU" sz="1200" dirty="0">
                          <a:hlinkClick r:id="rId5"/>
                        </a:rPr>
                        <a:t>How </a:t>
                      </a:r>
                      <a:r>
                        <a:rPr lang="en-AU" sz="1200" dirty="0" err="1">
                          <a:hlinkClick r:id="rId5"/>
                        </a:rPr>
                        <a:t>Aldoga</a:t>
                      </a:r>
                      <a:r>
                        <a:rPr lang="en-AU" sz="1200" dirty="0">
                          <a:hlinkClick r:id="rId5"/>
                        </a:rPr>
                        <a:t> is leading Queensland’s renewable energy charge</a:t>
                      </a:r>
                      <a:endParaRPr lang="en-AU" sz="1200" kern="600" dirty="0">
                        <a:solidFill>
                          <a:schemeClr val="accent2">
                            <a:lumMod val="75000"/>
                          </a:schemeClr>
                        </a:solidFill>
                        <a:effectLst/>
                      </a:endParaRPr>
                    </a:p>
                  </a:txBody>
                  <a:tcPr marL="48613" marR="48613" marT="0" marB="0" anchor="ctr"/>
                </a:tc>
                <a:extLst>
                  <a:ext uri="{0D108BD9-81ED-4DB2-BD59-A6C34878D82A}">
                    <a16:rowId xmlns:a16="http://schemas.microsoft.com/office/drawing/2014/main" val="3997421642"/>
                  </a:ext>
                </a:extLst>
              </a:tr>
              <a:tr h="907556">
                <a:tc>
                  <a:txBody>
                    <a:bodyPr/>
                    <a:lstStyle/>
                    <a:p>
                      <a:pPr>
                        <a:spcBef>
                          <a:spcPts val="200"/>
                        </a:spcBef>
                        <a:spcAft>
                          <a:spcPts val="0"/>
                        </a:spcAft>
                      </a:pPr>
                      <a:r>
                        <a:rPr lang="en-US" sz="1200" kern="600" dirty="0">
                          <a:solidFill>
                            <a:srgbClr val="0033CC"/>
                          </a:solidFill>
                          <a:effectLst/>
                        </a:rPr>
                        <a:t>Port Hedland</a:t>
                      </a:r>
                      <a:endParaRPr lang="en-AU" sz="1200" kern="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13" marR="48613" marT="0" marB="0"/>
                </a:tc>
                <a:tc>
                  <a:txBody>
                    <a:bodyPr/>
                    <a:lstStyle/>
                    <a:p>
                      <a:pPr marL="180000" lvl="0" indent="-180000">
                        <a:spcBef>
                          <a:spcPts val="0"/>
                        </a:spcBef>
                        <a:spcAft>
                          <a:spcPts val="200"/>
                        </a:spcAft>
                        <a:buFont typeface="Symbol" panose="05050102010706020507" pitchFamily="18" charset="2"/>
                        <a:buChar char=""/>
                      </a:pPr>
                      <a:r>
                        <a:rPr lang="en-AU" sz="1200" kern="600" dirty="0">
                          <a:solidFill>
                            <a:schemeClr val="accent2">
                              <a:lumMod val="75000"/>
                            </a:schemeClr>
                          </a:solidFill>
                          <a:effectLst/>
                        </a:rPr>
                        <a:t>The WA Government plans to develop five interconnected hydrogen hubs near ports with vast renewable energy facilities (solar and wind) over a 500 km stretch along the Pilbara coastline between Port Hedland and the Port of </a:t>
                      </a:r>
                      <a:r>
                        <a:rPr lang="en-AU" sz="1200" kern="600" dirty="0" err="1">
                          <a:solidFill>
                            <a:schemeClr val="accent2">
                              <a:lumMod val="75000"/>
                            </a:schemeClr>
                          </a:solidFill>
                          <a:effectLst/>
                        </a:rPr>
                        <a:t>Asburton</a:t>
                      </a:r>
                      <a:r>
                        <a:rPr lang="en-AU" sz="1200" kern="600" dirty="0">
                          <a:solidFill>
                            <a:schemeClr val="accent2">
                              <a:lumMod val="75000"/>
                            </a:schemeClr>
                          </a:solidFill>
                          <a:effectLst/>
                        </a:rPr>
                        <a:t> by 2030.</a:t>
                      </a:r>
                    </a:p>
                    <a:p>
                      <a:pPr marL="180000" lvl="0" indent="-180000">
                        <a:spcBef>
                          <a:spcPts val="0"/>
                        </a:spcBef>
                        <a:spcAft>
                          <a:spcPts val="200"/>
                        </a:spcAft>
                        <a:buFont typeface="Symbol" panose="05050102010706020507" pitchFamily="18" charset="2"/>
                        <a:buChar char=""/>
                      </a:pPr>
                      <a:r>
                        <a:rPr lang="en-AU" sz="1200" kern="600" dirty="0">
                          <a:solidFill>
                            <a:schemeClr val="accent2">
                              <a:lumMod val="75000"/>
                            </a:schemeClr>
                          </a:solidFill>
                          <a:effectLst/>
                        </a:rPr>
                        <a:t>In July 2022, the Pilbara Ports Authority (PPA) signed a Collaboration Agreement with Yara Clean Ammonia to jointly facilitate the uptake of clean ammonia as a marine fuel in the Pilbara region</a:t>
                      </a:r>
                      <a:r>
                        <a:rPr lang="en-AU" sz="1200" kern="6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marL="182563" marR="0" lvl="0" indent="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lang="en-AU" sz="1200" dirty="0">
                          <a:hlinkClick r:id="rId6"/>
                        </a:rPr>
                        <a:t>WA's massive interconnected H2 hub plans</a:t>
                      </a:r>
                      <a:r>
                        <a:rPr lang="en-AU" sz="1200" dirty="0"/>
                        <a:t>    </a:t>
                      </a:r>
                      <a:r>
                        <a:rPr lang="en-AU" sz="1200" dirty="0">
                          <a:hlinkClick r:id="rId7"/>
                        </a:rPr>
                        <a:t>Yara Clean Ammonia and Pilbara Ports Authority team up to assess ammonia as a shipping fuel</a:t>
                      </a:r>
                      <a:endParaRPr lang="en-AU" sz="1200" kern="6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13" marR="48613" marT="0" marB="0"/>
                </a:tc>
                <a:extLst>
                  <a:ext uri="{0D108BD9-81ED-4DB2-BD59-A6C34878D82A}">
                    <a16:rowId xmlns:a16="http://schemas.microsoft.com/office/drawing/2014/main" val="37710152"/>
                  </a:ext>
                </a:extLst>
              </a:tr>
              <a:tr h="1008590">
                <a:tc>
                  <a:txBody>
                    <a:bodyPr/>
                    <a:lstStyle/>
                    <a:p>
                      <a:pPr>
                        <a:spcBef>
                          <a:spcPts val="200"/>
                        </a:spcBef>
                        <a:spcAft>
                          <a:spcPts val="0"/>
                        </a:spcAft>
                      </a:pPr>
                      <a:r>
                        <a:rPr lang="en-US" sz="1200" kern="600" dirty="0">
                          <a:solidFill>
                            <a:srgbClr val="0033CC"/>
                          </a:solidFill>
                          <a:effectLst/>
                        </a:rPr>
                        <a:t>Port of Geelong</a:t>
                      </a:r>
                      <a:endParaRPr lang="en-AU" sz="1200" kern="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13" marR="48613" marT="0" marB="0"/>
                </a:tc>
                <a:tc>
                  <a:txBody>
                    <a:bodyPr/>
                    <a:lstStyle/>
                    <a:p>
                      <a:pPr marL="180000" lvl="0" indent="-180000">
                        <a:spcBef>
                          <a:spcPts val="0"/>
                        </a:spcBef>
                        <a:spcAft>
                          <a:spcPts val="200"/>
                        </a:spcAft>
                        <a:buFont typeface="Symbol" panose="05050102010706020507" pitchFamily="18" charset="2"/>
                        <a:buChar char=""/>
                      </a:pPr>
                      <a:r>
                        <a:rPr lang="en-AU" sz="1200" kern="600" dirty="0" err="1">
                          <a:solidFill>
                            <a:schemeClr val="accent2">
                              <a:lumMod val="75000"/>
                            </a:schemeClr>
                          </a:solidFill>
                          <a:effectLst/>
                        </a:rPr>
                        <a:t>GeelongPort</a:t>
                      </a:r>
                      <a:r>
                        <a:rPr lang="en-AU" sz="1200" kern="600" dirty="0">
                          <a:solidFill>
                            <a:schemeClr val="accent2">
                              <a:lumMod val="75000"/>
                            </a:schemeClr>
                          </a:solidFill>
                          <a:effectLst/>
                        </a:rPr>
                        <a:t> (the port operator) plans to develop a Geelong Hydrogen Hub as part of its energy precinct. The Hub aims to generate green hydrogen for domestic use and green ammonia for export to Asia.</a:t>
                      </a:r>
                    </a:p>
                    <a:p>
                      <a:pPr marL="180000" lvl="0" indent="-180000">
                        <a:spcBef>
                          <a:spcPts val="0"/>
                        </a:spcBef>
                        <a:spcAft>
                          <a:spcPts val="200"/>
                        </a:spcAft>
                        <a:buFont typeface="Symbol" panose="05050102010706020507" pitchFamily="18" charset="2"/>
                        <a:buChar char=""/>
                      </a:pPr>
                      <a:r>
                        <a:rPr lang="en-AU" sz="1200" kern="600" dirty="0" err="1">
                          <a:solidFill>
                            <a:schemeClr val="accent2">
                              <a:lumMod val="75000"/>
                            </a:schemeClr>
                          </a:solidFill>
                          <a:effectLst/>
                        </a:rPr>
                        <a:t>GeelongPort</a:t>
                      </a:r>
                      <a:r>
                        <a:rPr lang="en-AU" sz="1200" kern="600" dirty="0">
                          <a:solidFill>
                            <a:schemeClr val="accent2">
                              <a:lumMod val="75000"/>
                            </a:schemeClr>
                          </a:solidFill>
                          <a:effectLst/>
                        </a:rPr>
                        <a:t> has signed a Memorandum of Understanding with FFI to undertake a joint feasibility study to construct a green hydrogen production facility. A final investment decision is expected to be made at the end of 2024. </a:t>
                      </a:r>
                    </a:p>
                    <a:p>
                      <a:pPr marL="182563" lvl="0" indent="0">
                        <a:spcBef>
                          <a:spcPts val="0"/>
                        </a:spcBef>
                        <a:spcAft>
                          <a:spcPts val="200"/>
                        </a:spcAft>
                        <a:buFont typeface="Symbol" panose="05050102010706020507" pitchFamily="18" charset="2"/>
                        <a:buNone/>
                      </a:pPr>
                      <a:r>
                        <a:rPr lang="en-AU" sz="1200" dirty="0">
                          <a:hlinkClick r:id="rId8"/>
                        </a:rPr>
                        <a:t>Geelong Hydrogen Hub</a:t>
                      </a:r>
                      <a:endParaRPr lang="en-AU" sz="1200" kern="600" dirty="0">
                        <a:solidFill>
                          <a:schemeClr val="accent2">
                            <a:lumMod val="75000"/>
                          </a:schemeClr>
                        </a:solidFill>
                        <a:effectLst/>
                      </a:endParaRPr>
                    </a:p>
                  </a:txBody>
                  <a:tcPr marL="48613" marR="48613" marT="0" marB="0"/>
                </a:tc>
                <a:extLst>
                  <a:ext uri="{0D108BD9-81ED-4DB2-BD59-A6C34878D82A}">
                    <a16:rowId xmlns:a16="http://schemas.microsoft.com/office/drawing/2014/main" val="3682228059"/>
                  </a:ext>
                </a:extLst>
              </a:tr>
            </a:tbl>
          </a:graphicData>
        </a:graphic>
      </p:graphicFrame>
      <p:pic>
        <p:nvPicPr>
          <p:cNvPr id="6" name="Picture 5">
            <a:extLst>
              <a:ext uri="{FF2B5EF4-FFF2-40B4-BE49-F238E27FC236}">
                <a16:creationId xmlns:a16="http://schemas.microsoft.com/office/drawing/2014/main" id="{C3346FB7-7473-4897-8CBA-A06EB8A14F80}"/>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Lst>
          </a:blip>
          <a:srcRect b="15517"/>
          <a:stretch/>
        </p:blipFill>
        <p:spPr>
          <a:xfrm>
            <a:off x="4640581" y="5726430"/>
            <a:ext cx="2466829" cy="900000"/>
          </a:xfrm>
          <a:prstGeom prst="rect">
            <a:avLst/>
          </a:prstGeom>
          <a:effectLst>
            <a:softEdge rad="63500"/>
          </a:effectLst>
        </p:spPr>
      </p:pic>
    </p:spTree>
    <p:extLst>
      <p:ext uri="{BB962C8B-B14F-4D97-AF65-F5344CB8AC3E}">
        <p14:creationId xmlns:p14="http://schemas.microsoft.com/office/powerpoint/2010/main" val="1489279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descr="Title: Vessel Arrival System ">
            <a:extLst>
              <a:ext uri="{FF2B5EF4-FFF2-40B4-BE49-F238E27FC236}">
                <a16:creationId xmlns:a16="http://schemas.microsoft.com/office/drawing/2014/main" id="{AF12FA73-42A5-49A4-9B5A-F539CE59D309}"/>
              </a:ext>
            </a:extLst>
          </p:cNvPr>
          <p:cNvSpPr>
            <a:spLocks noGrp="1"/>
          </p:cNvSpPr>
          <p:nvPr>
            <p:ph type="title"/>
          </p:nvPr>
        </p:nvSpPr>
        <p:spPr>
          <a:xfrm>
            <a:off x="1207496" y="254686"/>
            <a:ext cx="3250204" cy="425119"/>
          </a:xfrm>
        </p:spPr>
        <p:txBody>
          <a:bodyPr>
            <a:normAutofit fontScale="90000"/>
          </a:bodyPr>
          <a:lstStyle/>
          <a:p>
            <a:pPr>
              <a:lnSpc>
                <a:spcPct val="100000"/>
              </a:lnSpc>
            </a:pPr>
            <a:r>
              <a:rPr lang="en-AU" dirty="0">
                <a:solidFill>
                  <a:schemeClr val="tx1"/>
                </a:solidFill>
                <a:latin typeface="+mn-lt"/>
                <a:cs typeface="Calibri Light" panose="020F0302020204030204" pitchFamily="34" charset="0"/>
              </a:rPr>
              <a:t>Vessel Arrival System</a:t>
            </a:r>
          </a:p>
        </p:txBody>
      </p:sp>
      <p:sp>
        <p:nvSpPr>
          <p:cNvPr id="9" name="Title 1" descr="Title: Onshore Power, source: Shore Power | portauthoritynsw.com.au&#10;&#10;">
            <a:extLst>
              <a:ext uri="{FF2B5EF4-FFF2-40B4-BE49-F238E27FC236}">
                <a16:creationId xmlns:a16="http://schemas.microsoft.com/office/drawing/2014/main" id="{DFDDCA83-32F7-4E68-8279-B0A6737F4DC5}"/>
              </a:ext>
            </a:extLst>
          </p:cNvPr>
          <p:cNvSpPr txBox="1">
            <a:spLocks/>
          </p:cNvSpPr>
          <p:nvPr/>
        </p:nvSpPr>
        <p:spPr>
          <a:xfrm>
            <a:off x="7835267" y="254687"/>
            <a:ext cx="2554586" cy="425119"/>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a:lnSpc>
                <a:spcPct val="100000"/>
              </a:lnSpc>
            </a:pPr>
            <a:r>
              <a:rPr lang="en-AU" dirty="0">
                <a:solidFill>
                  <a:schemeClr val="tx1"/>
                </a:solidFill>
                <a:latin typeface="+mn-lt"/>
                <a:cs typeface="Calibri Light" panose="020F0302020204030204" pitchFamily="34" charset="0"/>
              </a:rPr>
              <a:t>Onshore Power</a:t>
            </a:r>
          </a:p>
        </p:txBody>
      </p:sp>
      <p:sp>
        <p:nvSpPr>
          <p:cNvPr id="11" name="Content Placeholder 2">
            <a:extLst>
              <a:ext uri="{FF2B5EF4-FFF2-40B4-BE49-F238E27FC236}">
                <a16:creationId xmlns:a16="http://schemas.microsoft.com/office/drawing/2014/main" id="{3F8012A3-9AF5-4248-A406-96B67D269DCA}"/>
              </a:ext>
            </a:extLst>
          </p:cNvPr>
          <p:cNvSpPr>
            <a:spLocks noGrp="1"/>
          </p:cNvSpPr>
          <p:nvPr>
            <p:ph sz="half" idx="1"/>
          </p:nvPr>
        </p:nvSpPr>
        <p:spPr>
          <a:xfrm>
            <a:off x="290235" y="746217"/>
            <a:ext cx="5527628" cy="2968533"/>
          </a:xfrm>
        </p:spPr>
        <p:txBody>
          <a:bodyPr>
            <a:normAutofit/>
          </a:bodyPr>
          <a:lstStyle/>
          <a:p>
            <a:pPr marL="182563" indent="-182563">
              <a:spcBef>
                <a:spcPts val="0"/>
              </a:spcBef>
              <a:spcAft>
                <a:spcPts val="600"/>
              </a:spcAft>
              <a:buFont typeface="Arial" panose="020B0604020202020204" pitchFamily="34" charset="0"/>
              <a:buChar char="•"/>
            </a:pPr>
            <a:r>
              <a:rPr lang="en-AU" sz="1400" dirty="0"/>
              <a:t>In 2010, the Port of Newcastle introduced a Vessel Arrival System (VAS) – the first of its kind in the world at the time – to improve port safety, efficiency and emissions reduction.</a:t>
            </a:r>
          </a:p>
          <a:p>
            <a:pPr marL="182563" indent="-182563">
              <a:spcBef>
                <a:spcPts val="0"/>
              </a:spcBef>
              <a:spcAft>
                <a:spcPts val="600"/>
              </a:spcAft>
              <a:buFont typeface="Arial" panose="020B0604020202020204" pitchFamily="34" charset="0"/>
              <a:buChar char="•"/>
            </a:pPr>
            <a:r>
              <a:rPr lang="en-AU" sz="1400" dirty="0"/>
              <a:t>The VAS assigns bulk carriers </a:t>
            </a:r>
            <a:r>
              <a:rPr lang="en-AU" sz="1400" i="1" dirty="0" err="1"/>
              <a:t>en</a:t>
            </a:r>
            <a:r>
              <a:rPr lang="en-AU" sz="1400" i="1" dirty="0"/>
              <a:t> route </a:t>
            </a:r>
            <a:r>
              <a:rPr lang="en-AU" sz="1400" dirty="0"/>
              <a:t>to the port a place in the queue and allocates anchoring times ahead of estimated arrivals. </a:t>
            </a:r>
          </a:p>
          <a:p>
            <a:pPr marL="182563" indent="-182563">
              <a:spcBef>
                <a:spcPts val="0"/>
              </a:spcBef>
              <a:spcAft>
                <a:spcPts val="600"/>
              </a:spcAft>
              <a:buFont typeface="Arial" panose="020B0604020202020204" pitchFamily="34" charset="0"/>
              <a:buChar char="•"/>
            </a:pPr>
            <a:r>
              <a:rPr lang="en-AU" sz="1400" dirty="0"/>
              <a:t>This allows ships to optimise their speed towards the port and reduce time at anchor and berth, thereby saving fuel. </a:t>
            </a:r>
          </a:p>
          <a:p>
            <a:pPr marL="182563" indent="-182563">
              <a:spcBef>
                <a:spcPts val="0"/>
              </a:spcBef>
              <a:spcAft>
                <a:spcPts val="600"/>
              </a:spcAft>
              <a:buFont typeface="Arial" panose="020B0604020202020204" pitchFamily="34" charset="0"/>
              <a:buChar char="•"/>
            </a:pPr>
            <a:r>
              <a:rPr lang="en-AU" sz="1400" dirty="0"/>
              <a:t>In 2019, the Australian Maritime Safety Authority (AMSA) commissioned DNV GL to quantify the effect of the Port of Newcastle’s VAS on fuel consumption and greenhouse gas (GHG) emissions from arriving ships.</a:t>
            </a:r>
          </a:p>
          <a:p>
            <a:pPr marL="182563" indent="-182563">
              <a:spcBef>
                <a:spcPts val="0"/>
              </a:spcBef>
              <a:spcAft>
                <a:spcPts val="600"/>
              </a:spcAft>
              <a:buFont typeface="Arial" panose="020B0604020202020204" pitchFamily="34" charset="0"/>
              <a:buChar char="•"/>
            </a:pPr>
            <a:r>
              <a:rPr lang="en-AU" sz="1400" dirty="0"/>
              <a:t>The results indicate that the VAS is effective in improving the efficiency of port turnaround times and reducing fuel consumption.</a:t>
            </a:r>
          </a:p>
          <a:p>
            <a:pPr marL="285750" indent="-285750">
              <a:buFont typeface="Arial" panose="020B0604020202020204" pitchFamily="34" charset="0"/>
              <a:buChar char="•"/>
            </a:pPr>
            <a:endParaRPr lang="en-AU" sz="1400" dirty="0"/>
          </a:p>
        </p:txBody>
      </p:sp>
      <p:sp>
        <p:nvSpPr>
          <p:cNvPr id="13" name="TextBox 12">
            <a:extLst>
              <a:ext uri="{FF2B5EF4-FFF2-40B4-BE49-F238E27FC236}">
                <a16:creationId xmlns:a16="http://schemas.microsoft.com/office/drawing/2014/main" id="{DBE0011C-734D-40F0-888D-4384AF2CE6B7}"/>
              </a:ext>
            </a:extLst>
          </p:cNvPr>
          <p:cNvSpPr txBox="1"/>
          <p:nvPr/>
        </p:nvSpPr>
        <p:spPr>
          <a:xfrm>
            <a:off x="180053" y="3781162"/>
            <a:ext cx="2348543" cy="1838801"/>
          </a:xfrm>
          <a:prstGeom prst="roundRect">
            <a:avLst/>
          </a:prstGeom>
          <a:solidFill>
            <a:srgbClr val="FFFFCC"/>
          </a:solidFill>
          <a:ln w="28575">
            <a:solidFill>
              <a:schemeClr val="accent2">
                <a:lumMod val="75000"/>
              </a:schemeClr>
            </a:solidFill>
          </a:ln>
        </p:spPr>
        <p:txBody>
          <a:bodyPr wrap="square" lIns="0" tIns="0" rIns="0" bIns="0" rtlCol="0">
            <a:spAutoFit/>
          </a:bodyPr>
          <a:lstStyle/>
          <a:p>
            <a:pPr marL="144000" indent="-114300">
              <a:spcAft>
                <a:spcPts val="600"/>
              </a:spcAft>
              <a:buFont typeface="Arial" panose="020B0604020202020204" pitchFamily="34" charset="0"/>
              <a:buChar char="•"/>
            </a:pPr>
            <a:r>
              <a:rPr lang="en-AU" sz="1400" dirty="0">
                <a:solidFill>
                  <a:srgbClr val="0033CC"/>
                </a:solidFill>
              </a:rPr>
              <a:t>Average time at berth is 53% less.</a:t>
            </a:r>
          </a:p>
          <a:p>
            <a:pPr marL="144000" indent="-114300">
              <a:spcAft>
                <a:spcPts val="600"/>
              </a:spcAft>
              <a:buFont typeface="Arial" panose="020B0604020202020204" pitchFamily="34" charset="0"/>
              <a:buChar char="•"/>
            </a:pPr>
            <a:r>
              <a:rPr lang="en-AU" sz="1400" dirty="0">
                <a:solidFill>
                  <a:srgbClr val="0033CC"/>
                </a:solidFill>
              </a:rPr>
              <a:t>Average voyage speed is 23% lower.</a:t>
            </a:r>
          </a:p>
          <a:p>
            <a:pPr marL="144000" indent="-114300">
              <a:spcAft>
                <a:spcPts val="600"/>
              </a:spcAft>
              <a:buFont typeface="Arial" panose="020B0604020202020204" pitchFamily="34" charset="0"/>
              <a:buChar char="•"/>
            </a:pPr>
            <a:r>
              <a:rPr lang="en-AU" sz="1400" dirty="0">
                <a:solidFill>
                  <a:srgbClr val="0033CC"/>
                </a:solidFill>
              </a:rPr>
              <a:t>Average voyage fuel consumption and GHG emissions are 18% lower. </a:t>
            </a:r>
          </a:p>
        </p:txBody>
      </p:sp>
      <p:cxnSp>
        <p:nvCxnSpPr>
          <p:cNvPr id="14" name="Straight Connector 13">
            <a:extLst>
              <a:ext uri="{FF2B5EF4-FFF2-40B4-BE49-F238E27FC236}">
                <a16:creationId xmlns:a16="http://schemas.microsoft.com/office/drawing/2014/main" id="{BC3936F1-C693-4F16-A824-822EBB49404B}"/>
              </a:ext>
            </a:extLst>
          </p:cNvPr>
          <p:cNvCxnSpPr/>
          <p:nvPr/>
        </p:nvCxnSpPr>
        <p:spPr>
          <a:xfrm>
            <a:off x="6224309" y="679806"/>
            <a:ext cx="0" cy="5724000"/>
          </a:xfrm>
          <a:prstGeom prst="line">
            <a:avLst/>
          </a:prstGeom>
          <a:ln>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6D5AD52-251D-4AEF-B8EB-18E71A2EB007}"/>
              </a:ext>
            </a:extLst>
          </p:cNvPr>
          <p:cNvGrpSpPr/>
          <p:nvPr/>
        </p:nvGrpSpPr>
        <p:grpSpPr>
          <a:xfrm>
            <a:off x="2663190" y="3781162"/>
            <a:ext cx="3427117" cy="2330621"/>
            <a:chOff x="2311549" y="3869615"/>
            <a:chExt cx="3767521" cy="2367939"/>
          </a:xfrm>
        </p:grpSpPr>
        <p:pic>
          <p:nvPicPr>
            <p:cNvPr id="2" name="Picture 1">
              <a:extLst>
                <a:ext uri="{FF2B5EF4-FFF2-40B4-BE49-F238E27FC236}">
                  <a16:creationId xmlns:a16="http://schemas.microsoft.com/office/drawing/2014/main" id="{9F53DCEE-042F-4C3A-AEFE-B068ACB4982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Effect>
                        <a14:brightnessContrast bright="10000" contrast="20000"/>
                      </a14:imgEffect>
                    </a14:imgLayer>
                  </a14:imgProps>
                </a:ext>
              </a:extLst>
            </a:blip>
            <a:srcRect l="1476"/>
            <a:stretch/>
          </p:blipFill>
          <p:spPr>
            <a:xfrm>
              <a:off x="2311549" y="3869615"/>
              <a:ext cx="3767521" cy="23679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4">
              <a:extLst>
                <a:ext uri="{FF2B5EF4-FFF2-40B4-BE49-F238E27FC236}">
                  <a16:creationId xmlns:a16="http://schemas.microsoft.com/office/drawing/2014/main" id="{D1F5DFBB-70D0-49BB-B832-A1A4DF2D4004}"/>
                </a:ext>
              </a:extLst>
            </p:cNvPr>
            <p:cNvSpPr/>
            <p:nvPr/>
          </p:nvSpPr>
          <p:spPr>
            <a:xfrm>
              <a:off x="2354388" y="3944355"/>
              <a:ext cx="1816825" cy="315691"/>
            </a:xfrm>
            <a:prstGeom prst="rect">
              <a:avLst/>
            </a:prstGeom>
          </p:spPr>
          <p:txBody>
            <a:bodyPr wrap="square">
              <a:spAutoFit/>
            </a:bodyPr>
            <a:lstStyle/>
            <a:p>
              <a:r>
                <a:rPr lang="en-AU" sz="1400" b="1" kern="600" dirty="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Port of Newcastle</a:t>
              </a:r>
              <a:endParaRPr lang="en-AU" sz="1400" b="1" dirty="0">
                <a:solidFill>
                  <a:schemeClr val="accent3">
                    <a:lumMod val="60000"/>
                    <a:lumOff val="40000"/>
                  </a:schemeClr>
                </a:solidFill>
              </a:endParaRPr>
            </a:p>
          </p:txBody>
        </p:sp>
      </p:grpSp>
      <p:sp>
        <p:nvSpPr>
          <p:cNvPr id="12" name="TextBox 11">
            <a:extLst>
              <a:ext uri="{FF2B5EF4-FFF2-40B4-BE49-F238E27FC236}">
                <a16:creationId xmlns:a16="http://schemas.microsoft.com/office/drawing/2014/main" id="{A572BF47-0D7A-48B0-A66F-53AB55863977}"/>
              </a:ext>
            </a:extLst>
          </p:cNvPr>
          <p:cNvSpPr txBox="1"/>
          <p:nvPr/>
        </p:nvSpPr>
        <p:spPr>
          <a:xfrm>
            <a:off x="6496753" y="679805"/>
            <a:ext cx="5437188" cy="2816156"/>
          </a:xfrm>
          <a:prstGeom prst="rect">
            <a:avLst/>
          </a:prstGeom>
          <a:noFill/>
        </p:spPr>
        <p:txBody>
          <a:bodyPr wrap="square" lIns="0" tIns="0" rIns="0" bIns="0" rtlCol="0">
            <a:spAutoFit/>
          </a:bodyPr>
          <a:lstStyle/>
          <a:p>
            <a:pPr marL="182563" indent="-182563">
              <a:spcAft>
                <a:spcPts val="600"/>
              </a:spcAft>
              <a:buFont typeface="Arial" panose="020B0604020202020204" pitchFamily="34" charset="0"/>
              <a:buChar char="•"/>
            </a:pPr>
            <a:r>
              <a:rPr lang="en-AU" sz="1400" dirty="0">
                <a:solidFill>
                  <a:schemeClr val="accent2">
                    <a:lumMod val="75000"/>
                  </a:schemeClr>
                </a:solidFill>
              </a:rPr>
              <a:t>Ships arriving in Australian ports are estimated to generate on average 9% of their total emissions at berth from running onboard auxiliary engine power systems. </a:t>
            </a:r>
          </a:p>
          <a:p>
            <a:pPr marL="182563" indent="-182563">
              <a:spcAft>
                <a:spcPts val="600"/>
              </a:spcAft>
              <a:buFont typeface="Arial" panose="020B0604020202020204" pitchFamily="34" charset="0"/>
              <a:buChar char="•"/>
            </a:pPr>
            <a:r>
              <a:rPr lang="en-AU" sz="1400" dirty="0">
                <a:solidFill>
                  <a:schemeClr val="accent2">
                    <a:lumMod val="75000"/>
                  </a:schemeClr>
                </a:solidFill>
              </a:rPr>
              <a:t>Port renewable Onshore Power Supply (OPS) could help to significantly reduce greenhouse gas emissions from ships at berth.  </a:t>
            </a:r>
          </a:p>
          <a:p>
            <a:pPr marL="182563" indent="-182563">
              <a:spcAft>
                <a:spcPts val="600"/>
              </a:spcAft>
              <a:buFont typeface="Arial" panose="020B0604020202020204" pitchFamily="34" charset="0"/>
              <a:buChar char="•"/>
            </a:pPr>
            <a:r>
              <a:rPr lang="en-AU" sz="1400" dirty="0">
                <a:solidFill>
                  <a:schemeClr val="accent2">
                    <a:lumMod val="75000"/>
                  </a:schemeClr>
                </a:solidFill>
              </a:rPr>
              <a:t>Additional benefits include reduced noise, odour, and other air pollutants, such as sulphur oxide and particulate matter, which improve environmental and health outcomes for communities living near ports. </a:t>
            </a:r>
          </a:p>
          <a:p>
            <a:pPr marL="182563" indent="-182563">
              <a:spcAft>
                <a:spcPts val="600"/>
              </a:spcAft>
              <a:buFont typeface="Arial" panose="020B0604020202020204" pitchFamily="34" charset="0"/>
              <a:buChar char="•"/>
            </a:pPr>
            <a:r>
              <a:rPr lang="en-AU" sz="1400" dirty="0">
                <a:solidFill>
                  <a:schemeClr val="accent2">
                    <a:lumMod val="75000"/>
                  </a:schemeClr>
                </a:solidFill>
              </a:rPr>
              <a:t>In March 2022, the Port Authority of New South Wales announced that it was investing $60 million to develop a 100% certified renewable electricity supply to 4 bulk ship berths and 1 cruise ship berth in the Bays Port Precinct of Sydney Harbour, with supply to 2 berths by 2024. </a:t>
            </a:r>
          </a:p>
        </p:txBody>
      </p:sp>
      <p:pic>
        <p:nvPicPr>
          <p:cNvPr id="4" name="Picture 3">
            <a:extLst>
              <a:ext uri="{FF2B5EF4-FFF2-40B4-BE49-F238E27FC236}">
                <a16:creationId xmlns:a16="http://schemas.microsoft.com/office/drawing/2014/main" id="{4E492910-95D9-4117-90FA-6511F62EFF9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2532" r="1518"/>
          <a:stretch/>
        </p:blipFill>
        <p:spPr>
          <a:xfrm>
            <a:off x="6371023" y="3471949"/>
            <a:ext cx="5724000" cy="2496989"/>
          </a:xfrm>
          <a:prstGeom prst="rect">
            <a:avLst/>
          </a:prstGeom>
        </p:spPr>
      </p:pic>
      <p:pic>
        <p:nvPicPr>
          <p:cNvPr id="5" name="Picture 4">
            <a:extLst>
              <a:ext uri="{FF2B5EF4-FFF2-40B4-BE49-F238E27FC236}">
                <a16:creationId xmlns:a16="http://schemas.microsoft.com/office/drawing/2014/main" id="{2D6ECF63-E8F9-49B0-93F9-ED2828893F3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0675002" y="5966392"/>
            <a:ext cx="1456622" cy="560765"/>
          </a:xfrm>
          <a:prstGeom prst="rect">
            <a:avLst/>
          </a:prstGeom>
        </p:spPr>
      </p:pic>
      <p:sp>
        <p:nvSpPr>
          <p:cNvPr id="6" name="Rectangle 5">
            <a:extLst>
              <a:ext uri="{FF2B5EF4-FFF2-40B4-BE49-F238E27FC236}">
                <a16:creationId xmlns:a16="http://schemas.microsoft.com/office/drawing/2014/main" id="{52592751-76F8-4946-85BD-242C2437BCED}"/>
              </a:ext>
            </a:extLst>
          </p:cNvPr>
          <p:cNvSpPr/>
          <p:nvPr/>
        </p:nvSpPr>
        <p:spPr>
          <a:xfrm>
            <a:off x="6292889" y="6223914"/>
            <a:ext cx="2793961" cy="276999"/>
          </a:xfrm>
          <a:prstGeom prst="rect">
            <a:avLst/>
          </a:prstGeom>
        </p:spPr>
        <p:txBody>
          <a:bodyPr wrap="square">
            <a:spAutoFit/>
          </a:bodyPr>
          <a:lstStyle/>
          <a:p>
            <a:r>
              <a:rPr lang="en-AU" sz="1200" dirty="0">
                <a:hlinkClick r:id="rId8"/>
              </a:rPr>
              <a:t>Shore Power | portauthoritynsw.com.au</a:t>
            </a:r>
            <a:endParaRPr lang="en-AU" sz="1200" dirty="0"/>
          </a:p>
        </p:txBody>
      </p:sp>
    </p:spTree>
    <p:extLst>
      <p:ext uri="{BB962C8B-B14F-4D97-AF65-F5344CB8AC3E}">
        <p14:creationId xmlns:p14="http://schemas.microsoft.com/office/powerpoint/2010/main" val="3270490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F12FA73-42A5-49A4-9B5A-F539CE59D309}"/>
              </a:ext>
            </a:extLst>
          </p:cNvPr>
          <p:cNvSpPr>
            <a:spLocks noGrp="1"/>
          </p:cNvSpPr>
          <p:nvPr>
            <p:ph type="title"/>
          </p:nvPr>
        </p:nvSpPr>
        <p:spPr>
          <a:xfrm>
            <a:off x="255657" y="557861"/>
            <a:ext cx="5341953" cy="390829"/>
          </a:xfrm>
        </p:spPr>
        <p:txBody>
          <a:bodyPr>
            <a:normAutofit fontScale="90000"/>
          </a:bodyPr>
          <a:lstStyle/>
          <a:p>
            <a:pPr>
              <a:lnSpc>
                <a:spcPct val="100000"/>
              </a:lnSpc>
            </a:pPr>
            <a:r>
              <a:rPr lang="en-AU" sz="2400" dirty="0">
                <a:solidFill>
                  <a:schemeClr val="accent1">
                    <a:lumMod val="75000"/>
                    <a:lumOff val="25000"/>
                  </a:schemeClr>
                </a:solidFill>
                <a:latin typeface="+mn-lt"/>
                <a:cs typeface="Calibri Light" panose="020F0302020204030204" pitchFamily="34" charset="0"/>
              </a:rPr>
              <a:t>Supplying Low or Zero Carbon Marine Fuels </a:t>
            </a:r>
          </a:p>
        </p:txBody>
      </p:sp>
      <p:sp>
        <p:nvSpPr>
          <p:cNvPr id="9" name="Title 1" descr="Title: Australian Private Sector Initiatives,Supplying Low or Zero Carbon Marine Fuels &#10;">
            <a:extLst>
              <a:ext uri="{FF2B5EF4-FFF2-40B4-BE49-F238E27FC236}">
                <a16:creationId xmlns:a16="http://schemas.microsoft.com/office/drawing/2014/main" id="{F7D5DCBB-1D02-43CC-B124-537CE9F32842}"/>
              </a:ext>
            </a:extLst>
          </p:cNvPr>
          <p:cNvSpPr txBox="1">
            <a:spLocks/>
          </p:cNvSpPr>
          <p:nvPr/>
        </p:nvSpPr>
        <p:spPr>
          <a:xfrm>
            <a:off x="255658" y="159416"/>
            <a:ext cx="4750682" cy="420788"/>
          </a:xfrm>
          <a:prstGeom prst="rect">
            <a:avLst/>
          </a:prstGeom>
        </p:spPr>
        <p:txBody>
          <a:bodyPr vert="horz" lIns="0" tIns="0" rIns="0" bIns="0" rtlCol="0" anchor="t" anchorCtr="0">
            <a:normAutofit fontScale="82500" lnSpcReduction="10000"/>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a:lnSpc>
                <a:spcPct val="100000"/>
              </a:lnSpc>
            </a:pPr>
            <a:r>
              <a:rPr lang="en-AU" dirty="0">
                <a:solidFill>
                  <a:schemeClr val="tx1"/>
                </a:solidFill>
                <a:latin typeface="+mn-lt"/>
                <a:cs typeface="Calibri Light" panose="020F0302020204030204" pitchFamily="34" charset="0"/>
              </a:rPr>
              <a:t>Australian Private Sector Initiatives</a:t>
            </a:r>
          </a:p>
        </p:txBody>
      </p:sp>
      <p:sp>
        <p:nvSpPr>
          <p:cNvPr id="11" name="Content Placeholder 2">
            <a:extLst>
              <a:ext uri="{FF2B5EF4-FFF2-40B4-BE49-F238E27FC236}">
                <a16:creationId xmlns:a16="http://schemas.microsoft.com/office/drawing/2014/main" id="{0EAC3A99-1D0D-4DDD-ADF6-B01C4F1F5A79}"/>
              </a:ext>
            </a:extLst>
          </p:cNvPr>
          <p:cNvSpPr txBox="1">
            <a:spLocks/>
          </p:cNvSpPr>
          <p:nvPr/>
        </p:nvSpPr>
        <p:spPr>
          <a:xfrm>
            <a:off x="255658" y="988387"/>
            <a:ext cx="8145392" cy="28795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AU" sz="1400" dirty="0"/>
              <a:t>Some major green hydrogen and ammonia projects being developed by Australian companies include: </a:t>
            </a:r>
          </a:p>
        </p:txBody>
      </p:sp>
      <p:graphicFrame>
        <p:nvGraphicFramePr>
          <p:cNvPr id="13" name="Table 12">
            <a:extLst>
              <a:ext uri="{FF2B5EF4-FFF2-40B4-BE49-F238E27FC236}">
                <a16:creationId xmlns:a16="http://schemas.microsoft.com/office/drawing/2014/main" id="{14071DC2-7B25-493C-AE0F-A08DAB384D9D}"/>
              </a:ext>
            </a:extLst>
          </p:cNvPr>
          <p:cNvGraphicFramePr>
            <a:graphicFrameLocks noGrp="1"/>
          </p:cNvGraphicFramePr>
          <p:nvPr>
            <p:extLst>
              <p:ext uri="{D42A27DB-BD31-4B8C-83A1-F6EECF244321}">
                <p14:modId xmlns:p14="http://schemas.microsoft.com/office/powerpoint/2010/main" val="3669418399"/>
              </p:ext>
            </p:extLst>
          </p:nvPr>
        </p:nvGraphicFramePr>
        <p:xfrm>
          <a:off x="255658" y="1276346"/>
          <a:ext cx="11680684" cy="5062241"/>
        </p:xfrm>
        <a:graphic>
          <a:graphicData uri="http://schemas.openxmlformats.org/drawingml/2006/table">
            <a:tbl>
              <a:tblPr firstRow="1" bandRow="1">
                <a:tableStyleId>{E8B1032C-EA38-4F05-BA0D-38AFFFC7BED3}</a:tableStyleId>
              </a:tblPr>
              <a:tblGrid>
                <a:gridCol w="2974155">
                  <a:extLst>
                    <a:ext uri="{9D8B030D-6E8A-4147-A177-3AD203B41FA5}">
                      <a16:colId xmlns:a16="http://schemas.microsoft.com/office/drawing/2014/main" val="3616627199"/>
                    </a:ext>
                  </a:extLst>
                </a:gridCol>
                <a:gridCol w="8706529">
                  <a:extLst>
                    <a:ext uri="{9D8B030D-6E8A-4147-A177-3AD203B41FA5}">
                      <a16:colId xmlns:a16="http://schemas.microsoft.com/office/drawing/2014/main" val="288260570"/>
                    </a:ext>
                  </a:extLst>
                </a:gridCol>
              </a:tblGrid>
              <a:tr h="1055374">
                <a:tc>
                  <a:txBody>
                    <a:bodyPr/>
                    <a:lstStyle/>
                    <a:p>
                      <a:r>
                        <a:rPr lang="en-AU" sz="1200" dirty="0">
                          <a:solidFill>
                            <a:srgbClr val="0033CC"/>
                          </a:solidFill>
                        </a:rPr>
                        <a:t>Fortescue Metals Group</a:t>
                      </a:r>
                    </a:p>
                  </a:txBody>
                  <a:tcPr/>
                </a:tc>
                <a:tc>
                  <a:txBody>
                    <a:bodyPr/>
                    <a:lstStyle/>
                    <a:p>
                      <a:pPr>
                        <a:spcAft>
                          <a:spcPts val="200"/>
                        </a:spcAft>
                      </a:pPr>
                      <a:r>
                        <a:rPr lang="en-AU" sz="1100" b="0" dirty="0"/>
                        <a:t>Developing a global portfolio of green energy projects in over 30 countries. Major projects in Australia include: </a:t>
                      </a:r>
                    </a:p>
                    <a:p>
                      <a:pPr marL="92075" indent="-108000">
                        <a:spcAft>
                          <a:spcPts val="200"/>
                        </a:spcAft>
                        <a:buFont typeface="Arial" panose="020B0604020202020204" pitchFamily="34" charset="0"/>
                        <a:buChar char="•"/>
                      </a:pPr>
                      <a:r>
                        <a:rPr lang="en-AU" sz="1100" b="0" dirty="0"/>
                        <a:t>A 250 MW green hydrogen and ammonia plant in </a:t>
                      </a:r>
                      <a:r>
                        <a:rPr lang="en-AU" sz="1100" b="1" dirty="0"/>
                        <a:t>Bell Ba</a:t>
                      </a:r>
                      <a:r>
                        <a:rPr lang="en-AU" sz="1100" b="0" dirty="0"/>
                        <a:t>y, an industrial and port precinct, with the capacity to produce 250,000 tonnes of green ammonia per year for domestic use and export. </a:t>
                      </a:r>
                    </a:p>
                    <a:p>
                      <a:pPr marL="92075" indent="-108000">
                        <a:spcAft>
                          <a:spcPts val="200"/>
                        </a:spcAft>
                        <a:buFont typeface="Arial" panose="020B0604020202020204" pitchFamily="34" charset="0"/>
                        <a:buChar char="•"/>
                      </a:pPr>
                      <a:r>
                        <a:rPr lang="en-AU" sz="1100" b="0" dirty="0"/>
                        <a:t>Construction of a Green Energy Manufacturing centre near </a:t>
                      </a:r>
                      <a:r>
                        <a:rPr lang="en-AU" sz="1100" b="1" dirty="0"/>
                        <a:t>Port of Gladstone</a:t>
                      </a:r>
                      <a:r>
                        <a:rPr lang="en-AU" sz="1100" b="0" dirty="0"/>
                        <a:t>.</a:t>
                      </a:r>
                      <a:r>
                        <a:rPr lang="en-AU" sz="1100" dirty="0">
                          <a:hlinkClick r:id="rId2"/>
                        </a:rPr>
                        <a:t> </a:t>
                      </a:r>
                    </a:p>
                    <a:p>
                      <a:pPr marL="0" indent="0">
                        <a:spcAft>
                          <a:spcPts val="600"/>
                        </a:spcAft>
                        <a:buFont typeface="Arial" panose="020B0604020202020204" pitchFamily="34" charset="0"/>
                        <a:buNone/>
                      </a:pPr>
                      <a:r>
                        <a:rPr lang="en-AU" sz="1100" dirty="0">
                          <a:hlinkClick r:id="rId2"/>
                        </a:rPr>
                        <a:t>Fortescue Green Hydrogen and Ammonia Plant – </a:t>
                      </a:r>
                      <a:r>
                        <a:rPr lang="en-AU" sz="1100" dirty="0" err="1">
                          <a:hlinkClick r:id="rId2"/>
                        </a:rPr>
                        <a:t>HyResource</a:t>
                      </a:r>
                      <a:r>
                        <a:rPr lang="en-AU" sz="1100" dirty="0">
                          <a:hlinkClick r:id="rId2"/>
                        </a:rPr>
                        <a:t> (csiro.au)</a:t>
                      </a:r>
                      <a:r>
                        <a:rPr lang="en-AU" sz="1100" dirty="0"/>
                        <a:t>      </a:t>
                      </a:r>
                      <a:r>
                        <a:rPr lang="en-AU" sz="1100" dirty="0">
                          <a:hlinkClick r:id="rId3"/>
                        </a:rPr>
                        <a:t>How </a:t>
                      </a:r>
                      <a:r>
                        <a:rPr lang="en-AU" sz="1100" dirty="0" err="1">
                          <a:hlinkClick r:id="rId3"/>
                        </a:rPr>
                        <a:t>Aldoga</a:t>
                      </a:r>
                      <a:r>
                        <a:rPr lang="en-AU" sz="1100" dirty="0">
                          <a:hlinkClick r:id="rId3"/>
                        </a:rPr>
                        <a:t> is leading Queensland’s renewable energy charge</a:t>
                      </a:r>
                      <a:endParaRPr lang="en-AU" sz="1100" b="0" dirty="0"/>
                    </a:p>
                  </a:txBody>
                  <a:tcPr/>
                </a:tc>
                <a:extLst>
                  <a:ext uri="{0D108BD9-81ED-4DB2-BD59-A6C34878D82A}">
                    <a16:rowId xmlns:a16="http://schemas.microsoft.com/office/drawing/2014/main" val="3159253094"/>
                  </a:ext>
                </a:extLst>
              </a:tr>
              <a:tr h="1420427">
                <a:tc>
                  <a:txBody>
                    <a:bodyPr/>
                    <a:lstStyle/>
                    <a:p>
                      <a:r>
                        <a:rPr lang="en-AU" sz="1200" b="1" dirty="0">
                          <a:solidFill>
                            <a:srgbClr val="0033CC"/>
                          </a:solidFill>
                        </a:rPr>
                        <a:t>BP, InterContinental Energy, CWP Global, Macquarie Capital and Macquarie Green Investment Group </a:t>
                      </a:r>
                    </a:p>
                  </a:txBody>
                  <a:tcPr/>
                </a:tc>
                <a:tc>
                  <a:txBody>
                    <a:bodyPr/>
                    <a:lstStyle/>
                    <a:p>
                      <a:pPr marL="92075" indent="-108000">
                        <a:spcAft>
                          <a:spcPts val="200"/>
                        </a:spcAft>
                        <a:buFont typeface="Arial" panose="020B0604020202020204" pitchFamily="34" charset="0"/>
                        <a:buChar char="•"/>
                      </a:pPr>
                      <a:r>
                        <a:rPr lang="en-AU" sz="1100" dirty="0"/>
                        <a:t>Developing the </a:t>
                      </a:r>
                      <a:r>
                        <a:rPr lang="en-AU" sz="1100" b="1" dirty="0"/>
                        <a:t>Asian Renewable Energy Hub (AREH</a:t>
                      </a:r>
                      <a:r>
                        <a:rPr lang="en-AU" sz="1100" b="0" dirty="0"/>
                        <a:t>) in the Pilbara, east of Port Hedland.</a:t>
                      </a:r>
                      <a:r>
                        <a:rPr lang="en-AU" sz="1100" dirty="0"/>
                        <a:t> </a:t>
                      </a:r>
                    </a:p>
                    <a:p>
                      <a:pPr marL="92075" indent="-108000">
                        <a:spcAft>
                          <a:spcPts val="0"/>
                        </a:spcAft>
                        <a:buFont typeface="Arial" panose="020B0604020202020204" pitchFamily="34" charset="0"/>
                        <a:buChar char="•"/>
                      </a:pPr>
                      <a:r>
                        <a:rPr lang="en-AU" sz="1100" dirty="0"/>
                        <a:t>Proposed 26GW wind and solar renewable energy facility with the capacity to produce 1.6 million tonnes</a:t>
                      </a:r>
                    </a:p>
                    <a:p>
                      <a:pPr marL="92075" indent="0">
                        <a:spcAft>
                          <a:spcPts val="200"/>
                        </a:spcAft>
                        <a:buFont typeface="Arial" panose="020B0604020202020204" pitchFamily="34" charset="0"/>
                        <a:buNone/>
                      </a:pPr>
                      <a:r>
                        <a:rPr lang="en-AU" sz="1100" dirty="0"/>
                        <a:t> of green hydrogen or 9 million tonnes of green ammonia per year.</a:t>
                      </a:r>
                    </a:p>
                    <a:p>
                      <a:pPr marL="92075" indent="-108000">
                        <a:spcAft>
                          <a:spcPts val="200"/>
                        </a:spcAft>
                        <a:buFont typeface="Arial" panose="020B0604020202020204" pitchFamily="34" charset="0"/>
                        <a:buChar char="•"/>
                      </a:pPr>
                      <a:r>
                        <a:rPr lang="en-AU" sz="1100" dirty="0"/>
                        <a:t>Abate around 17 million tonnes of carbon dioxide in domestic and export markets annually. </a:t>
                      </a:r>
                    </a:p>
                    <a:p>
                      <a:pPr marL="92075" indent="-108000">
                        <a:spcAft>
                          <a:spcPts val="200"/>
                        </a:spcAft>
                        <a:buFont typeface="Arial" panose="020B0604020202020204" pitchFamily="34" charset="0"/>
                        <a:buChar char="•"/>
                      </a:pPr>
                      <a:r>
                        <a:rPr lang="en-AU" sz="1100" dirty="0"/>
                        <a:t>The project is currently </a:t>
                      </a:r>
                      <a:r>
                        <a:rPr lang="en-AU" sz="1100" kern="1200" dirty="0">
                          <a:solidFill>
                            <a:schemeClr val="tx1"/>
                          </a:solidFill>
                          <a:latin typeface="+mn-lt"/>
                          <a:ea typeface="+mn-ea"/>
                          <a:cs typeface="+mn-cs"/>
                        </a:rPr>
                        <a:t>working</a:t>
                      </a:r>
                      <a:r>
                        <a:rPr lang="en-AU" sz="1100" dirty="0"/>
                        <a:t> to obtain relevant regulatory approvals. </a:t>
                      </a:r>
                    </a:p>
                    <a:p>
                      <a:pPr marL="0" indent="0">
                        <a:spcAft>
                          <a:spcPts val="200"/>
                        </a:spcAft>
                        <a:buFont typeface="Arial" panose="020B0604020202020204" pitchFamily="34" charset="0"/>
                        <a:buNone/>
                      </a:pPr>
                      <a:r>
                        <a:rPr lang="en-AU" sz="1100" dirty="0">
                          <a:hlinkClick r:id="rId4"/>
                        </a:rPr>
                        <a:t>Australian Renewable Energy Hub – </a:t>
                      </a:r>
                      <a:r>
                        <a:rPr lang="en-AU" sz="1100" dirty="0" err="1">
                          <a:hlinkClick r:id="rId4"/>
                        </a:rPr>
                        <a:t>HyResource</a:t>
                      </a:r>
                      <a:r>
                        <a:rPr lang="en-AU" sz="1100" dirty="0">
                          <a:hlinkClick r:id="rId4"/>
                        </a:rPr>
                        <a:t> (csiro.au)</a:t>
                      </a:r>
                      <a:endParaRPr lang="en-AU" sz="1100" dirty="0"/>
                    </a:p>
                  </a:txBody>
                  <a:tcPr/>
                </a:tc>
                <a:extLst>
                  <a:ext uri="{0D108BD9-81ED-4DB2-BD59-A6C34878D82A}">
                    <a16:rowId xmlns:a16="http://schemas.microsoft.com/office/drawing/2014/main" val="1681973483"/>
                  </a:ext>
                </a:extLst>
              </a:tr>
              <a:tr h="922723">
                <a:tc>
                  <a:txBody>
                    <a:bodyPr/>
                    <a:lstStyle/>
                    <a:p>
                      <a:r>
                        <a:rPr lang="en-AU" sz="1200" b="1" dirty="0" err="1">
                          <a:solidFill>
                            <a:srgbClr val="0033CC"/>
                          </a:solidFill>
                        </a:rPr>
                        <a:t>Provaris</a:t>
                      </a:r>
                      <a:r>
                        <a:rPr lang="en-AU" sz="1200" b="1" dirty="0">
                          <a:solidFill>
                            <a:srgbClr val="0033CC"/>
                          </a:solidFill>
                        </a:rPr>
                        <a:t> </a:t>
                      </a:r>
                    </a:p>
                  </a:txBody>
                  <a:tcPr/>
                </a:tc>
                <a:tc>
                  <a:txBody>
                    <a:bodyPr/>
                    <a:lstStyle/>
                    <a:p>
                      <a:pPr marL="92075" indent="-108000">
                        <a:spcAft>
                          <a:spcPts val="0"/>
                        </a:spcAft>
                        <a:buFont typeface="Arial" panose="020B0604020202020204" pitchFamily="34" charset="0"/>
                        <a:buChar char="•"/>
                      </a:pPr>
                      <a:r>
                        <a:rPr lang="en-AU" sz="1100" dirty="0"/>
                        <a:t>Building a 2.8GW green hydrogen export facility on the </a:t>
                      </a:r>
                      <a:r>
                        <a:rPr lang="en-AU" sz="1100" b="1" dirty="0"/>
                        <a:t>Tiwi Islands</a:t>
                      </a:r>
                      <a:r>
                        <a:rPr lang="en-AU" sz="1100" dirty="0"/>
                        <a:t>, Northern Australia, to be integrated with a fleet</a:t>
                      </a:r>
                    </a:p>
                    <a:p>
                      <a:pPr marL="92075" indent="0">
                        <a:spcAft>
                          <a:spcPts val="200"/>
                        </a:spcAft>
                        <a:buFont typeface="Arial" panose="020B0604020202020204" pitchFamily="34" charset="0"/>
                        <a:buNone/>
                      </a:pPr>
                      <a:r>
                        <a:rPr lang="en-AU" sz="1100" dirty="0"/>
                        <a:t>of </a:t>
                      </a:r>
                      <a:r>
                        <a:rPr lang="en-AU" sz="1100" dirty="0" err="1"/>
                        <a:t>Provaris</a:t>
                      </a:r>
                      <a:r>
                        <a:rPr lang="en-AU" sz="1100" dirty="0"/>
                        <a:t>’ compressed hydrogen </a:t>
                      </a:r>
                      <a:r>
                        <a:rPr lang="en-AU" sz="1100" b="1" dirty="0"/>
                        <a:t>H2Neo</a:t>
                      </a:r>
                      <a:r>
                        <a:rPr lang="en-AU" sz="1100" dirty="0"/>
                        <a:t> carriers under development. </a:t>
                      </a:r>
                    </a:p>
                    <a:p>
                      <a:pPr marL="92075" indent="-108000">
                        <a:spcAft>
                          <a:spcPts val="200"/>
                        </a:spcAft>
                        <a:buFont typeface="Arial" panose="020B0604020202020204" pitchFamily="34" charset="0"/>
                        <a:buChar char="•"/>
                      </a:pPr>
                      <a:r>
                        <a:rPr lang="en-AU" sz="1100" dirty="0"/>
                        <a:t>Aims to produce 100,000 tonnes of green hydrogen per year for export from Port Melville to Asia Pacific markets. </a:t>
                      </a:r>
                    </a:p>
                    <a:p>
                      <a:pPr marL="92075" indent="-108000">
                        <a:spcAft>
                          <a:spcPts val="0"/>
                        </a:spcAft>
                        <a:buFont typeface="Arial" panose="020B0604020202020204" pitchFamily="34" charset="0"/>
                        <a:buChar char="•"/>
                      </a:pPr>
                      <a:r>
                        <a:rPr lang="en-AU" sz="1100" dirty="0"/>
                        <a:t>Financial close for the project is targeted for late 2024/early 2025, with first hydrogen export targeted to commence</a:t>
                      </a:r>
                    </a:p>
                    <a:p>
                      <a:pPr marL="92075" indent="0">
                        <a:spcAft>
                          <a:spcPts val="200"/>
                        </a:spcAft>
                        <a:buFont typeface="Arial" panose="020B0604020202020204" pitchFamily="34" charset="0"/>
                        <a:buNone/>
                      </a:pPr>
                      <a:r>
                        <a:rPr lang="en-AU" sz="1100" dirty="0"/>
                        <a:t>in early 2028. </a:t>
                      </a:r>
                    </a:p>
                    <a:p>
                      <a:pPr marL="0" indent="0">
                        <a:spcAft>
                          <a:spcPts val="200"/>
                        </a:spcAft>
                        <a:buFont typeface="Arial" panose="020B0604020202020204" pitchFamily="34" charset="0"/>
                        <a:buNone/>
                      </a:pPr>
                      <a:r>
                        <a:rPr lang="en-AU" sz="1100" dirty="0">
                          <a:hlinkClick r:id="rId5"/>
                        </a:rPr>
                        <a:t>Tiwi H2 – </a:t>
                      </a:r>
                      <a:r>
                        <a:rPr lang="en-AU" sz="1100" dirty="0" err="1">
                          <a:hlinkClick r:id="rId5"/>
                        </a:rPr>
                        <a:t>HyResource</a:t>
                      </a:r>
                      <a:r>
                        <a:rPr lang="en-AU" sz="1100" dirty="0">
                          <a:hlinkClick r:id="rId5"/>
                        </a:rPr>
                        <a:t> (csiro.au)</a:t>
                      </a:r>
                      <a:endParaRPr lang="en-AU" sz="1100" dirty="0"/>
                    </a:p>
                  </a:txBody>
                  <a:tcPr/>
                </a:tc>
                <a:extLst>
                  <a:ext uri="{0D108BD9-81ED-4DB2-BD59-A6C34878D82A}">
                    <a16:rowId xmlns:a16="http://schemas.microsoft.com/office/drawing/2014/main" val="3222748357"/>
                  </a:ext>
                </a:extLst>
              </a:tr>
              <a:tr h="697305">
                <a:tc>
                  <a:txBody>
                    <a:bodyPr/>
                    <a:lstStyle/>
                    <a:p>
                      <a:r>
                        <a:rPr lang="en-AU" sz="1200" b="1" dirty="0">
                          <a:solidFill>
                            <a:srgbClr val="0033CC"/>
                          </a:solidFill>
                        </a:rPr>
                        <a:t>CS Energy</a:t>
                      </a:r>
                    </a:p>
                  </a:txBody>
                  <a:tcPr/>
                </a:tc>
                <a:tc>
                  <a:txBody>
                    <a:bodyPr/>
                    <a:lstStyle/>
                    <a:p>
                      <a:pPr marL="92075" indent="-92075">
                        <a:spcAft>
                          <a:spcPts val="200"/>
                        </a:spcAft>
                        <a:buFont typeface="Arial" panose="020B0604020202020204" pitchFamily="34" charset="0"/>
                        <a:buChar char="•"/>
                      </a:pPr>
                      <a:r>
                        <a:rPr lang="en-AU" sz="1100" dirty="0"/>
                        <a:t>Partnering with Japanese companies </a:t>
                      </a:r>
                      <a:r>
                        <a:rPr lang="en-AU" sz="1100" dirty="0" err="1"/>
                        <a:t>Sojitz</a:t>
                      </a:r>
                      <a:r>
                        <a:rPr lang="en-AU" sz="1100" dirty="0"/>
                        <a:t> Corporation and Nippon Engineering Consultants to produce and transport renewable hydrogen from Chinchilla, Queensland, to Pacific Island countries for use in small fuel cells and hydrogen fuel cell vessels. </a:t>
                      </a:r>
                    </a:p>
                    <a:p>
                      <a:pPr>
                        <a:spcAft>
                          <a:spcPts val="200"/>
                        </a:spcAft>
                      </a:pPr>
                      <a:r>
                        <a:rPr lang="en-AU" sz="1100" dirty="0">
                          <a:hlinkClick r:id="rId6"/>
                        </a:rPr>
                        <a:t>Kogan Renewable Hydrogen Demonstration Plant - CS Energy</a:t>
                      </a:r>
                      <a:endParaRPr lang="en-AU" sz="1100" dirty="0"/>
                    </a:p>
                  </a:txBody>
                  <a:tcPr/>
                </a:tc>
                <a:extLst>
                  <a:ext uri="{0D108BD9-81ED-4DB2-BD59-A6C34878D82A}">
                    <a16:rowId xmlns:a16="http://schemas.microsoft.com/office/drawing/2014/main" val="999039381"/>
                  </a:ext>
                </a:extLst>
              </a:tr>
              <a:tr h="715655">
                <a:tc>
                  <a:txBody>
                    <a:bodyPr/>
                    <a:lstStyle/>
                    <a:p>
                      <a:r>
                        <a:rPr lang="en-AU" sz="1200" b="1" dirty="0" err="1">
                          <a:solidFill>
                            <a:srgbClr val="0033CC"/>
                          </a:solidFill>
                        </a:rPr>
                        <a:t>Mirning</a:t>
                      </a:r>
                      <a:r>
                        <a:rPr lang="en-AU" sz="1200" b="1" dirty="0">
                          <a:solidFill>
                            <a:srgbClr val="0033CC"/>
                          </a:solidFill>
                        </a:rPr>
                        <a:t> Green Energy limited, InterContinental Energy,</a:t>
                      </a:r>
                    </a:p>
                    <a:p>
                      <a:r>
                        <a:rPr lang="en-AU" sz="1200" b="1" dirty="0">
                          <a:solidFill>
                            <a:srgbClr val="0033CC"/>
                          </a:solidFill>
                        </a:rPr>
                        <a:t>CWP Global</a:t>
                      </a:r>
                    </a:p>
                  </a:txBody>
                  <a:tcPr/>
                </a:tc>
                <a:tc>
                  <a:txBody>
                    <a:bodyPr/>
                    <a:lstStyle/>
                    <a:p>
                      <a:pPr marL="92075" indent="-92075">
                        <a:spcAft>
                          <a:spcPts val="200"/>
                        </a:spcAft>
                        <a:buFont typeface="Arial" panose="020B0604020202020204" pitchFamily="34" charset="0"/>
                        <a:buChar char="•"/>
                      </a:pPr>
                      <a:r>
                        <a:rPr lang="en-AU" sz="1100" dirty="0"/>
                        <a:t>Developing the </a:t>
                      </a:r>
                      <a:r>
                        <a:rPr lang="en-AU" sz="1100" b="1" dirty="0"/>
                        <a:t>Western Green Energy Hub (WGEH) </a:t>
                      </a:r>
                      <a:r>
                        <a:rPr lang="en-AU" sz="1100" dirty="0"/>
                        <a:t>in south-east Western Australia to produce up to 50GW of renewable wind and solar power. </a:t>
                      </a:r>
                    </a:p>
                    <a:p>
                      <a:pPr marL="92075" indent="-92075">
                        <a:spcAft>
                          <a:spcPts val="200"/>
                        </a:spcAft>
                        <a:buFont typeface="Arial" panose="020B0604020202020204" pitchFamily="34" charset="0"/>
                        <a:buChar char="•"/>
                      </a:pPr>
                      <a:r>
                        <a:rPr lang="en-AU" sz="1100" dirty="0"/>
                        <a:t>Capacity to produce up to 3.5 million tonnes of green hydrogen or around 20 million tonnes of green ammonia per year.</a:t>
                      </a:r>
                    </a:p>
                    <a:p>
                      <a:pPr marL="0" indent="0">
                        <a:spcAft>
                          <a:spcPts val="200"/>
                        </a:spcAft>
                        <a:buFont typeface="Arial" panose="020B0604020202020204" pitchFamily="34" charset="0"/>
                        <a:buNone/>
                      </a:pPr>
                      <a:r>
                        <a:rPr lang="en-AU" sz="1100" dirty="0">
                          <a:hlinkClick r:id="rId7"/>
                        </a:rPr>
                        <a:t>Western Green Energy Hub – </a:t>
                      </a:r>
                      <a:r>
                        <a:rPr lang="en-AU" sz="1100" dirty="0" err="1">
                          <a:hlinkClick r:id="rId7"/>
                        </a:rPr>
                        <a:t>HyResource</a:t>
                      </a:r>
                      <a:r>
                        <a:rPr lang="en-AU" sz="1100" dirty="0">
                          <a:hlinkClick r:id="rId7"/>
                        </a:rPr>
                        <a:t> (csiro.au)</a:t>
                      </a:r>
                      <a:endParaRPr lang="en-AU" sz="1100" dirty="0"/>
                    </a:p>
                  </a:txBody>
                  <a:tcPr/>
                </a:tc>
                <a:extLst>
                  <a:ext uri="{0D108BD9-81ED-4DB2-BD59-A6C34878D82A}">
                    <a16:rowId xmlns:a16="http://schemas.microsoft.com/office/drawing/2014/main" val="1206044836"/>
                  </a:ext>
                </a:extLst>
              </a:tr>
            </a:tbl>
          </a:graphicData>
        </a:graphic>
      </p:graphicFrame>
      <p:pic>
        <p:nvPicPr>
          <p:cNvPr id="14" name="Picture 13">
            <a:extLst>
              <a:ext uri="{FF2B5EF4-FFF2-40B4-BE49-F238E27FC236}">
                <a16:creationId xmlns:a16="http://schemas.microsoft.com/office/drawing/2014/main" id="{2D1A45DC-7A44-454E-B8DD-9AF446445BC6}"/>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354330" y="1541445"/>
            <a:ext cx="1908810" cy="688483"/>
          </a:xfrm>
          <a:prstGeom prst="rect">
            <a:avLst/>
          </a:prstGeom>
        </p:spPr>
      </p:pic>
      <p:pic>
        <p:nvPicPr>
          <p:cNvPr id="15" name="Picture 14">
            <a:extLst>
              <a:ext uri="{FF2B5EF4-FFF2-40B4-BE49-F238E27FC236}">
                <a16:creationId xmlns:a16="http://schemas.microsoft.com/office/drawing/2014/main" id="{DA1A8EF1-9230-49CF-B6E6-D744CDC40C6B}"/>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9429750" y="2447873"/>
            <a:ext cx="2423161" cy="1178836"/>
          </a:xfrm>
          <a:prstGeom prst="rect">
            <a:avLst/>
          </a:prstGeom>
        </p:spPr>
      </p:pic>
      <p:pic>
        <p:nvPicPr>
          <p:cNvPr id="16" name="Picture 15">
            <a:extLst>
              <a:ext uri="{FF2B5EF4-FFF2-40B4-BE49-F238E27FC236}">
                <a16:creationId xmlns:a16="http://schemas.microsoft.com/office/drawing/2014/main" id="{44AA5066-9FA2-4F3A-85ED-6B7E0A37388D}"/>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Lst>
          </a:blip>
          <a:stretch>
            <a:fillRect/>
          </a:stretch>
        </p:blipFill>
        <p:spPr>
          <a:xfrm>
            <a:off x="573337" y="4156230"/>
            <a:ext cx="1847850" cy="438150"/>
          </a:xfrm>
          <a:prstGeom prst="rect">
            <a:avLst/>
          </a:prstGeom>
        </p:spPr>
      </p:pic>
      <p:pic>
        <p:nvPicPr>
          <p:cNvPr id="17" name="Picture 16">
            <a:extLst>
              <a:ext uri="{FF2B5EF4-FFF2-40B4-BE49-F238E27FC236}">
                <a16:creationId xmlns:a16="http://schemas.microsoft.com/office/drawing/2014/main" id="{47A834F0-A0AF-491C-BE1C-19BE901B32F9}"/>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25000"/>
                    </a14:imgEffect>
                  </a14:imgLayer>
                </a14:imgProps>
              </a:ext>
            </a:extLst>
          </a:blip>
          <a:srcRect l="16000" r="12000"/>
          <a:stretch/>
        </p:blipFill>
        <p:spPr>
          <a:xfrm>
            <a:off x="286252" y="3018765"/>
            <a:ext cx="396000" cy="522500"/>
          </a:xfrm>
          <a:prstGeom prst="rect">
            <a:avLst/>
          </a:prstGeom>
        </p:spPr>
      </p:pic>
      <p:pic>
        <p:nvPicPr>
          <p:cNvPr id="18" name="Picture 17">
            <a:extLst>
              <a:ext uri="{FF2B5EF4-FFF2-40B4-BE49-F238E27FC236}">
                <a16:creationId xmlns:a16="http://schemas.microsoft.com/office/drawing/2014/main" id="{08F24584-D0DE-4380-829B-8B2185BEF1A0}"/>
              </a:ext>
            </a:extLst>
          </p:cNvPr>
          <p:cNvPicPr>
            <a:picLocks noChangeAspect="1"/>
          </p:cNvPicPr>
          <p:nvPr/>
        </p:nvPicPr>
        <p:blipFill rotWithShape="1">
          <a:blip r:embed="rId16">
            <a:extLst>
              <a:ext uri="{BEBA8EAE-BF5A-486C-A8C5-ECC9F3942E4B}">
                <a14:imgProps xmlns:a14="http://schemas.microsoft.com/office/drawing/2010/main">
                  <a14:imgLayer r:embed="rId17">
                    <a14:imgEffect>
                      <a14:sharpenSoften amount="25000"/>
                    </a14:imgEffect>
                  </a14:imgLayer>
                </a14:imgProps>
              </a:ext>
            </a:extLst>
          </a:blip>
          <a:srcRect l="2880"/>
          <a:stretch/>
        </p:blipFill>
        <p:spPr>
          <a:xfrm>
            <a:off x="713893" y="3268869"/>
            <a:ext cx="918210" cy="373281"/>
          </a:xfrm>
          <a:prstGeom prst="rect">
            <a:avLst/>
          </a:prstGeom>
        </p:spPr>
      </p:pic>
      <p:pic>
        <p:nvPicPr>
          <p:cNvPr id="19" name="Picture 18">
            <a:extLst>
              <a:ext uri="{FF2B5EF4-FFF2-40B4-BE49-F238E27FC236}">
                <a16:creationId xmlns:a16="http://schemas.microsoft.com/office/drawing/2014/main" id="{C4AFE73F-55FB-4206-86A9-C208DD8D03A4}"/>
              </a:ext>
            </a:extLst>
          </p:cNvPr>
          <p:cNvPicPr>
            <a:picLocks noChangeAspect="1"/>
          </p:cNvPicPr>
          <p:nvPr/>
        </p:nvPicPr>
        <p:blipFill>
          <a:blip r:embed="rId18">
            <a:extLst>
              <a:ext uri="{BEBA8EAE-BF5A-486C-A8C5-ECC9F3942E4B}">
                <a14:imgProps xmlns:a14="http://schemas.microsoft.com/office/drawing/2010/main">
                  <a14:imgLayer r:embed="rId19">
                    <a14:imgEffect>
                      <a14:sharpenSoften amount="25000"/>
                    </a14:imgEffect>
                  </a14:imgLayer>
                </a14:imgProps>
              </a:ext>
            </a:extLst>
          </a:blip>
          <a:stretch>
            <a:fillRect/>
          </a:stretch>
        </p:blipFill>
        <p:spPr>
          <a:xfrm>
            <a:off x="1527705" y="2746677"/>
            <a:ext cx="1634699" cy="410060"/>
          </a:xfrm>
          <a:prstGeom prst="rect">
            <a:avLst/>
          </a:prstGeom>
        </p:spPr>
      </p:pic>
      <p:pic>
        <p:nvPicPr>
          <p:cNvPr id="20" name="Picture 19">
            <a:extLst>
              <a:ext uri="{FF2B5EF4-FFF2-40B4-BE49-F238E27FC236}">
                <a16:creationId xmlns:a16="http://schemas.microsoft.com/office/drawing/2014/main" id="{0C2939CA-A147-4514-833F-EF431708B9F3}"/>
              </a:ext>
            </a:extLst>
          </p:cNvPr>
          <p:cNvPicPr>
            <a:picLocks noChangeAspect="1"/>
          </p:cNvPicPr>
          <p:nvPr/>
        </p:nvPicPr>
        <p:blipFill>
          <a:blip r:embed="rId20">
            <a:extLst>
              <a:ext uri="{BEBA8EAE-BF5A-486C-A8C5-ECC9F3942E4B}">
                <a14:imgProps xmlns:a14="http://schemas.microsoft.com/office/drawing/2010/main">
                  <a14:imgLayer r:embed="rId21">
                    <a14:imgEffect>
                      <a14:sharpenSoften amount="25000"/>
                    </a14:imgEffect>
                  </a14:imgLayer>
                </a14:imgProps>
              </a:ext>
            </a:extLst>
          </a:blip>
          <a:stretch>
            <a:fillRect/>
          </a:stretch>
        </p:blipFill>
        <p:spPr>
          <a:xfrm>
            <a:off x="1679510" y="3152532"/>
            <a:ext cx="1483354" cy="552935"/>
          </a:xfrm>
          <a:prstGeom prst="rect">
            <a:avLst/>
          </a:prstGeom>
        </p:spPr>
      </p:pic>
      <p:pic>
        <p:nvPicPr>
          <p:cNvPr id="21" name="Picture 20">
            <a:extLst>
              <a:ext uri="{FF2B5EF4-FFF2-40B4-BE49-F238E27FC236}">
                <a16:creationId xmlns:a16="http://schemas.microsoft.com/office/drawing/2014/main" id="{74DE6278-6200-45EF-978B-5B6A84BCC06D}"/>
              </a:ext>
            </a:extLst>
          </p:cNvPr>
          <p:cNvPicPr>
            <a:picLocks noChangeAspect="1"/>
          </p:cNvPicPr>
          <p:nvPr/>
        </p:nvPicPr>
        <p:blipFill>
          <a:blip r:embed="rId22">
            <a:extLst>
              <a:ext uri="{BEBA8EAE-BF5A-486C-A8C5-ECC9F3942E4B}">
                <a14:imgProps xmlns:a14="http://schemas.microsoft.com/office/drawing/2010/main">
                  <a14:imgLayer r:embed="rId23">
                    <a14:imgEffect>
                      <a14:sharpenSoften amount="25000"/>
                    </a14:imgEffect>
                    <a14:imgEffect>
                      <a14:brightnessContrast bright="20000" contrast="-40000"/>
                    </a14:imgEffect>
                  </a14:imgLayer>
                </a14:imgProps>
              </a:ext>
            </a:extLst>
          </a:blip>
          <a:stretch>
            <a:fillRect/>
          </a:stretch>
        </p:blipFill>
        <p:spPr>
          <a:xfrm>
            <a:off x="10126622" y="3785539"/>
            <a:ext cx="1764000" cy="1095427"/>
          </a:xfrm>
          <a:prstGeom prst="rect">
            <a:avLst/>
          </a:prstGeom>
        </p:spPr>
      </p:pic>
      <p:pic>
        <p:nvPicPr>
          <p:cNvPr id="22" name="Picture 21">
            <a:extLst>
              <a:ext uri="{FF2B5EF4-FFF2-40B4-BE49-F238E27FC236}">
                <a16:creationId xmlns:a16="http://schemas.microsoft.com/office/drawing/2014/main" id="{ADED8A25-69EE-4608-8368-D2A2C2FC9BBA}"/>
              </a:ext>
            </a:extLst>
          </p:cNvPr>
          <p:cNvPicPr>
            <a:picLocks noChangeAspect="1"/>
          </p:cNvPicPr>
          <p:nvPr/>
        </p:nvPicPr>
        <p:blipFill>
          <a:blip r:embed="rId24">
            <a:extLst>
              <a:ext uri="{BEBA8EAE-BF5A-486C-A8C5-ECC9F3942E4B}">
                <a14:imgProps xmlns:a14="http://schemas.microsoft.com/office/drawing/2010/main">
                  <a14:imgLayer r:embed="rId25">
                    <a14:imgEffect>
                      <a14:sharpenSoften amount="25000"/>
                    </a14:imgEffect>
                  </a14:imgLayer>
                </a14:imgProps>
              </a:ext>
            </a:extLst>
          </a:blip>
          <a:stretch>
            <a:fillRect/>
          </a:stretch>
        </p:blipFill>
        <p:spPr>
          <a:xfrm>
            <a:off x="1278843" y="4972026"/>
            <a:ext cx="830572" cy="619286"/>
          </a:xfrm>
          <a:prstGeom prst="rect">
            <a:avLst/>
          </a:prstGeom>
        </p:spPr>
      </p:pic>
      <p:pic>
        <p:nvPicPr>
          <p:cNvPr id="23" name="Picture 22">
            <a:extLst>
              <a:ext uri="{FF2B5EF4-FFF2-40B4-BE49-F238E27FC236}">
                <a16:creationId xmlns:a16="http://schemas.microsoft.com/office/drawing/2014/main" id="{55F99E60-6A15-45E2-9F8F-54E345590D58}"/>
              </a:ext>
            </a:extLst>
          </p:cNvPr>
          <p:cNvPicPr>
            <a:picLocks noChangeAspect="1"/>
          </p:cNvPicPr>
          <p:nvPr/>
        </p:nvPicPr>
        <p:blipFill>
          <a:blip r:embed="rId26">
            <a:extLst>
              <a:ext uri="{BEBA8EAE-BF5A-486C-A8C5-ECC9F3942E4B}">
                <a14:imgProps xmlns:a14="http://schemas.microsoft.com/office/drawing/2010/main">
                  <a14:imgLayer r:embed="rId27">
                    <a14:imgEffect>
                      <a14:sharpenSoften amount="50000"/>
                    </a14:imgEffect>
                  </a14:imgLayer>
                </a14:imgProps>
              </a:ext>
            </a:extLst>
          </a:blip>
          <a:stretch>
            <a:fillRect/>
          </a:stretch>
        </p:blipFill>
        <p:spPr>
          <a:xfrm>
            <a:off x="1828800" y="5844429"/>
            <a:ext cx="1367894" cy="486194"/>
          </a:xfrm>
          <a:prstGeom prst="rect">
            <a:avLst/>
          </a:prstGeom>
        </p:spPr>
      </p:pic>
    </p:spTree>
    <p:extLst>
      <p:ext uri="{BB962C8B-B14F-4D97-AF65-F5344CB8AC3E}">
        <p14:creationId xmlns:p14="http://schemas.microsoft.com/office/powerpoint/2010/main" val="1662820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descr="Title: Green Vessels">
            <a:extLst>
              <a:ext uri="{FF2B5EF4-FFF2-40B4-BE49-F238E27FC236}">
                <a16:creationId xmlns:a16="http://schemas.microsoft.com/office/drawing/2014/main" id="{91056455-EFFB-4337-B740-39774BAC9D82}"/>
              </a:ext>
            </a:extLst>
          </p:cNvPr>
          <p:cNvSpPr>
            <a:spLocks noGrp="1"/>
          </p:cNvSpPr>
          <p:nvPr>
            <p:ph type="title"/>
          </p:nvPr>
        </p:nvSpPr>
        <p:spPr>
          <a:xfrm>
            <a:off x="231960" y="132919"/>
            <a:ext cx="1904612" cy="390829"/>
          </a:xfrm>
        </p:spPr>
        <p:txBody>
          <a:bodyPr>
            <a:normAutofit/>
          </a:bodyPr>
          <a:lstStyle/>
          <a:p>
            <a:pPr>
              <a:lnSpc>
                <a:spcPct val="100000"/>
              </a:lnSpc>
            </a:pPr>
            <a:r>
              <a:rPr lang="en-AU" sz="2400" dirty="0">
                <a:solidFill>
                  <a:schemeClr val="accent1">
                    <a:lumMod val="75000"/>
                    <a:lumOff val="25000"/>
                  </a:schemeClr>
                </a:solidFill>
                <a:latin typeface="+mn-lt"/>
                <a:cs typeface="Calibri Light" panose="020F0302020204030204" pitchFamily="34" charset="0"/>
              </a:rPr>
              <a:t>Green Vessels</a:t>
            </a:r>
          </a:p>
        </p:txBody>
      </p:sp>
      <p:sp>
        <p:nvSpPr>
          <p:cNvPr id="12" name="Title 1" descr="TItle: Sustainable Fishing&#10;">
            <a:extLst>
              <a:ext uri="{FF2B5EF4-FFF2-40B4-BE49-F238E27FC236}">
                <a16:creationId xmlns:a16="http://schemas.microsoft.com/office/drawing/2014/main" id="{0A68EA86-E41D-453A-8190-2E41C0CD940B}"/>
              </a:ext>
            </a:extLst>
          </p:cNvPr>
          <p:cNvSpPr txBox="1">
            <a:spLocks/>
          </p:cNvSpPr>
          <p:nvPr/>
        </p:nvSpPr>
        <p:spPr>
          <a:xfrm>
            <a:off x="6315127" y="171884"/>
            <a:ext cx="2724150" cy="39082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a:lnSpc>
                <a:spcPct val="100000"/>
              </a:lnSpc>
            </a:pPr>
            <a:r>
              <a:rPr lang="en-AU" sz="2400" dirty="0">
                <a:solidFill>
                  <a:schemeClr val="accent1">
                    <a:lumMod val="75000"/>
                    <a:lumOff val="25000"/>
                  </a:schemeClr>
                </a:solidFill>
                <a:latin typeface="+mn-lt"/>
                <a:cs typeface="Calibri Light" panose="020F0302020204030204" pitchFamily="34" charset="0"/>
              </a:rPr>
              <a:t>Sustainable Fishing</a:t>
            </a:r>
          </a:p>
        </p:txBody>
      </p:sp>
      <p:cxnSp>
        <p:nvCxnSpPr>
          <p:cNvPr id="13" name="Straight Connector 12">
            <a:extLst>
              <a:ext uri="{FF2B5EF4-FFF2-40B4-BE49-F238E27FC236}">
                <a16:creationId xmlns:a16="http://schemas.microsoft.com/office/drawing/2014/main" id="{01392184-4D98-4670-A57A-F04E2C87BDD7}"/>
              </a:ext>
            </a:extLst>
          </p:cNvPr>
          <p:cNvCxnSpPr/>
          <p:nvPr/>
        </p:nvCxnSpPr>
        <p:spPr>
          <a:xfrm>
            <a:off x="6118860" y="656946"/>
            <a:ext cx="0" cy="5724000"/>
          </a:xfrm>
          <a:prstGeom prst="line">
            <a:avLst/>
          </a:prstGeom>
          <a:ln>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A54B1EF1-029C-4FF4-8583-D2A49073106A}"/>
              </a:ext>
            </a:extLst>
          </p:cNvPr>
          <p:cNvSpPr>
            <a:spLocks noGrp="1"/>
          </p:cNvSpPr>
          <p:nvPr>
            <p:ph sz="half" idx="1"/>
          </p:nvPr>
        </p:nvSpPr>
        <p:spPr>
          <a:xfrm>
            <a:off x="198823" y="535347"/>
            <a:ext cx="5874318" cy="617778"/>
          </a:xfrm>
        </p:spPr>
        <p:txBody>
          <a:bodyPr>
            <a:noAutofit/>
          </a:bodyPr>
          <a:lstStyle/>
          <a:p>
            <a:r>
              <a:rPr lang="en-AU" sz="1200" dirty="0"/>
              <a:t>Smaller vessels operating on shorter voyages provide opportunities for early trialling and adoption of low and zero carbon technologies. Australian companies are at the forefront of designing and building high speed passenger craft.</a:t>
            </a:r>
          </a:p>
        </p:txBody>
      </p:sp>
      <p:graphicFrame>
        <p:nvGraphicFramePr>
          <p:cNvPr id="15" name="Table 14">
            <a:extLst>
              <a:ext uri="{FF2B5EF4-FFF2-40B4-BE49-F238E27FC236}">
                <a16:creationId xmlns:a16="http://schemas.microsoft.com/office/drawing/2014/main" id="{65ACC61D-6BB9-4203-B2BB-D775DCDE4066}"/>
              </a:ext>
            </a:extLst>
          </p:cNvPr>
          <p:cNvGraphicFramePr>
            <a:graphicFrameLocks noGrp="1"/>
          </p:cNvGraphicFramePr>
          <p:nvPr>
            <p:extLst>
              <p:ext uri="{D42A27DB-BD31-4B8C-83A1-F6EECF244321}">
                <p14:modId xmlns:p14="http://schemas.microsoft.com/office/powerpoint/2010/main" val="1961826372"/>
              </p:ext>
            </p:extLst>
          </p:nvPr>
        </p:nvGraphicFramePr>
        <p:xfrm>
          <a:off x="198823" y="1118400"/>
          <a:ext cx="5790491" cy="5273138"/>
        </p:xfrm>
        <a:graphic>
          <a:graphicData uri="http://schemas.openxmlformats.org/drawingml/2006/table">
            <a:tbl>
              <a:tblPr firstRow="1" bandRow="1">
                <a:tableStyleId>{0505E3EF-67EA-436B-97B2-0124C06EBD24}</a:tableStyleId>
              </a:tblPr>
              <a:tblGrid>
                <a:gridCol w="1166990">
                  <a:extLst>
                    <a:ext uri="{9D8B030D-6E8A-4147-A177-3AD203B41FA5}">
                      <a16:colId xmlns:a16="http://schemas.microsoft.com/office/drawing/2014/main" val="3616627199"/>
                    </a:ext>
                  </a:extLst>
                </a:gridCol>
                <a:gridCol w="4623501">
                  <a:extLst>
                    <a:ext uri="{9D8B030D-6E8A-4147-A177-3AD203B41FA5}">
                      <a16:colId xmlns:a16="http://schemas.microsoft.com/office/drawing/2014/main" val="288260570"/>
                    </a:ext>
                  </a:extLst>
                </a:gridCol>
              </a:tblGrid>
              <a:tr h="884018">
                <a:tc>
                  <a:txBody>
                    <a:bodyPr/>
                    <a:lstStyle/>
                    <a:p>
                      <a:r>
                        <a:rPr lang="en-AU" sz="1100" b="1" dirty="0" err="1">
                          <a:solidFill>
                            <a:srgbClr val="0033CC"/>
                          </a:solidFill>
                        </a:rPr>
                        <a:t>In</a:t>
                      </a:r>
                      <a:r>
                        <a:rPr lang="en-AU" sz="1100" dirty="0" err="1">
                          <a:solidFill>
                            <a:srgbClr val="0033CC"/>
                          </a:solidFill>
                        </a:rPr>
                        <a:t>c</a:t>
                      </a:r>
                      <a:r>
                        <a:rPr lang="en-AU" sz="1200" dirty="0" err="1">
                          <a:solidFill>
                            <a:srgbClr val="0033CC"/>
                          </a:solidFill>
                        </a:rPr>
                        <a:t>at</a:t>
                      </a:r>
                      <a:r>
                        <a:rPr lang="en-AU" sz="1200" dirty="0">
                          <a:solidFill>
                            <a:srgbClr val="0033CC"/>
                          </a:solidFill>
                        </a:rPr>
                        <a:t> Tasmania</a:t>
                      </a:r>
                    </a:p>
                  </a:txBody>
                  <a:tcPr/>
                </a:tc>
                <a:tc>
                  <a:txBody>
                    <a:bodyPr/>
                    <a:lstStyle/>
                    <a:p>
                      <a:pPr marL="92075" indent="-108000">
                        <a:spcAft>
                          <a:spcPts val="200"/>
                        </a:spcAft>
                        <a:buFont typeface="Arial" panose="020B0604020202020204" pitchFamily="34" charset="0"/>
                        <a:buChar char="•"/>
                      </a:pPr>
                      <a:r>
                        <a:rPr lang="en-AU" sz="1100" b="0" dirty="0"/>
                        <a:t>Australian manufacturer of high speed craft.</a:t>
                      </a:r>
                    </a:p>
                    <a:p>
                      <a:pPr marL="92075" indent="-108000">
                        <a:spcAft>
                          <a:spcPts val="200"/>
                        </a:spcAft>
                        <a:buFont typeface="Arial" panose="020B0604020202020204" pitchFamily="34" charset="0"/>
                        <a:buChar char="•"/>
                      </a:pPr>
                      <a:r>
                        <a:rPr lang="en-AU" sz="1100" b="0" dirty="0" err="1"/>
                        <a:t>Contructing</a:t>
                      </a:r>
                      <a:r>
                        <a:rPr lang="en-AU" sz="1100" b="0" dirty="0"/>
                        <a:t>  world’s largest battery-electric Ro-Pax ferry for South American customer, </a:t>
                      </a:r>
                      <a:r>
                        <a:rPr lang="en-AU" sz="1100" b="0" dirty="0" err="1"/>
                        <a:t>Buquebus</a:t>
                      </a:r>
                      <a:r>
                        <a:rPr lang="en-AU" sz="1100" b="0" dirty="0"/>
                        <a:t>. </a:t>
                      </a:r>
                    </a:p>
                    <a:p>
                      <a:pPr marL="0" indent="0">
                        <a:spcAft>
                          <a:spcPts val="200"/>
                        </a:spcAft>
                        <a:buFont typeface="Arial" panose="020B0604020202020204" pitchFamily="34" charset="0"/>
                        <a:buNone/>
                      </a:pPr>
                      <a:r>
                        <a:rPr lang="en-AU" sz="1100" dirty="0" err="1">
                          <a:hlinkClick r:id="rId2"/>
                        </a:rPr>
                        <a:t>Incat</a:t>
                      </a:r>
                      <a:r>
                        <a:rPr lang="en-AU" sz="1100" dirty="0">
                          <a:hlinkClick r:id="rId2"/>
                        </a:rPr>
                        <a:t> Tasmania to deliver the World’s largest Battery Electric Ship</a:t>
                      </a:r>
                      <a:endParaRPr lang="en-AU" sz="1100" b="0" dirty="0"/>
                    </a:p>
                  </a:txBody>
                  <a:tcPr/>
                </a:tc>
                <a:extLst>
                  <a:ext uri="{0D108BD9-81ED-4DB2-BD59-A6C34878D82A}">
                    <a16:rowId xmlns:a16="http://schemas.microsoft.com/office/drawing/2014/main" val="3159253094"/>
                  </a:ext>
                </a:extLst>
              </a:tr>
              <a:tr h="372052">
                <a:tc>
                  <a:txBody>
                    <a:bodyPr/>
                    <a:lstStyle/>
                    <a:p>
                      <a:r>
                        <a:rPr lang="en-AU" sz="1100" b="1" dirty="0" err="1">
                          <a:solidFill>
                            <a:srgbClr val="0033CC"/>
                          </a:solidFill>
                        </a:rPr>
                        <a:t>Inc</a:t>
                      </a:r>
                      <a:r>
                        <a:rPr lang="en-AU" sz="1200" b="1" dirty="0" err="1">
                          <a:solidFill>
                            <a:srgbClr val="0033CC"/>
                          </a:solidFill>
                        </a:rPr>
                        <a:t>at</a:t>
                      </a:r>
                      <a:r>
                        <a:rPr lang="en-AU" sz="1200" b="1" dirty="0">
                          <a:solidFill>
                            <a:srgbClr val="0033CC"/>
                          </a:solidFill>
                        </a:rPr>
                        <a:t> Crowther </a:t>
                      </a:r>
                    </a:p>
                  </a:txBody>
                  <a:tcPr/>
                </a:tc>
                <a:tc>
                  <a:txBody>
                    <a:bodyPr/>
                    <a:lstStyle/>
                    <a:p>
                      <a:pPr marL="92075" indent="-108000">
                        <a:spcAft>
                          <a:spcPts val="200"/>
                        </a:spcAft>
                        <a:buFont typeface="Arial" panose="020B0604020202020204" pitchFamily="34" charset="0"/>
                        <a:buChar char="•"/>
                      </a:pPr>
                      <a:r>
                        <a:rPr lang="en-AU" sz="1100" b="0" dirty="0"/>
                        <a:t>World </a:t>
                      </a:r>
                      <a:r>
                        <a:rPr lang="en-AU" sz="1100" b="0" kern="1200" dirty="0">
                          <a:solidFill>
                            <a:schemeClr val="dk1"/>
                          </a:solidFill>
                          <a:latin typeface="+mn-lt"/>
                          <a:ea typeface="+mn-ea"/>
                          <a:cs typeface="+mn-cs"/>
                        </a:rPr>
                        <a:t>leader</a:t>
                      </a:r>
                      <a:r>
                        <a:rPr lang="en-AU" sz="1100" b="0" dirty="0"/>
                        <a:t> in designing high speed ferries.</a:t>
                      </a:r>
                    </a:p>
                    <a:p>
                      <a:pPr marL="92075" indent="-108000">
                        <a:spcAft>
                          <a:spcPts val="200"/>
                        </a:spcAft>
                        <a:buFont typeface="Arial" panose="020B0604020202020204" pitchFamily="34" charset="0"/>
                        <a:buChar char="•"/>
                      </a:pPr>
                      <a:r>
                        <a:rPr lang="en-US" sz="1100" b="0" dirty="0"/>
                        <a:t>D</a:t>
                      </a:r>
                      <a:r>
                        <a:rPr lang="en-AU" sz="1100" b="0" dirty="0" err="1"/>
                        <a:t>esigned</a:t>
                      </a:r>
                      <a:r>
                        <a:rPr lang="en-AU" sz="1100" b="0" dirty="0"/>
                        <a:t> </a:t>
                      </a:r>
                      <a:r>
                        <a:rPr lang="en-AU" sz="1100" b="0" i="1" dirty="0"/>
                        <a:t>Sea Change </a:t>
                      </a:r>
                      <a:r>
                        <a:rPr lang="en-AU" sz="1100" b="0" i="0" dirty="0"/>
                        <a:t>launched in 2021 </a:t>
                      </a:r>
                      <a:r>
                        <a:rPr lang="en-AU" sz="1100" b="0" dirty="0"/>
                        <a:t>– world’s first zero-emissions hydrogen fuel cell-powered electric-drive high speed passenger ferry for the San Francisco Bay Area.</a:t>
                      </a:r>
                    </a:p>
                    <a:p>
                      <a:pPr marL="92075" indent="-108000">
                        <a:spcAft>
                          <a:spcPts val="200"/>
                        </a:spcAft>
                        <a:buFont typeface="Arial" panose="020B0604020202020204" pitchFamily="34" charset="0"/>
                        <a:buChar char="•"/>
                      </a:pPr>
                      <a:r>
                        <a:rPr lang="en-US" sz="1100" b="0" dirty="0"/>
                        <a:t>D</a:t>
                      </a:r>
                      <a:r>
                        <a:rPr lang="en-AU" sz="1100" b="0" dirty="0" err="1"/>
                        <a:t>esigning</a:t>
                      </a:r>
                      <a:r>
                        <a:rPr lang="en-AU" sz="1100" b="0" dirty="0"/>
                        <a:t> an electric hybrid fast ferry for Auckland Transport.</a:t>
                      </a:r>
                    </a:p>
                    <a:p>
                      <a:pPr marL="0" indent="0">
                        <a:buFont typeface="Arial" panose="020B0604020202020204" pitchFamily="34" charset="0"/>
                        <a:buNone/>
                      </a:pPr>
                      <a:r>
                        <a:rPr lang="en-AU" sz="1100" dirty="0">
                          <a:hlinkClick r:id="rId3"/>
                        </a:rPr>
                        <a:t>Zero-Emission Hydrogen Fuel Cell Ferry Hits The Water</a:t>
                      </a:r>
                      <a:endParaRPr lang="en-AU" sz="1100" dirty="0"/>
                    </a:p>
                    <a:p>
                      <a:pPr marL="0" indent="0">
                        <a:buFont typeface="Arial" panose="020B0604020202020204" pitchFamily="34" charset="0"/>
                        <a:buNone/>
                      </a:pPr>
                      <a:r>
                        <a:rPr lang="en-AU" sz="1100" dirty="0">
                          <a:hlinkClick r:id="rId4"/>
                        </a:rPr>
                        <a:t>Auckland Transport Announces New </a:t>
                      </a:r>
                      <a:r>
                        <a:rPr lang="en-AU" sz="1100" dirty="0" err="1">
                          <a:hlinkClick r:id="rId4"/>
                        </a:rPr>
                        <a:t>Incat</a:t>
                      </a:r>
                      <a:r>
                        <a:rPr lang="en-AU" sz="1100" dirty="0">
                          <a:hlinkClick r:id="rId4"/>
                        </a:rPr>
                        <a:t> Crowther-Designed Hybrid Electric Ferry</a:t>
                      </a:r>
                      <a:endParaRPr lang="en-AU" sz="1100" b="0" dirty="0"/>
                    </a:p>
                  </a:txBody>
                  <a:tcPr/>
                </a:tc>
                <a:extLst>
                  <a:ext uri="{0D108BD9-81ED-4DB2-BD59-A6C34878D82A}">
                    <a16:rowId xmlns:a16="http://schemas.microsoft.com/office/drawing/2014/main" val="1681973483"/>
                  </a:ext>
                </a:extLst>
              </a:tr>
              <a:tr h="372052">
                <a:tc>
                  <a:txBody>
                    <a:bodyPr/>
                    <a:lstStyle/>
                    <a:p>
                      <a:r>
                        <a:rPr lang="en-AU" sz="1100" b="1" dirty="0" err="1">
                          <a:solidFill>
                            <a:srgbClr val="0033CC"/>
                          </a:solidFill>
                        </a:rPr>
                        <a:t>SeaLink</a:t>
                      </a:r>
                      <a:endParaRPr lang="en-AU" sz="1100" b="1" dirty="0">
                        <a:solidFill>
                          <a:srgbClr val="0033CC"/>
                        </a:solidFill>
                      </a:endParaRPr>
                    </a:p>
                  </a:txBody>
                  <a:tcPr/>
                </a:tc>
                <a:tc>
                  <a:txBody>
                    <a:bodyPr/>
                    <a:lstStyle/>
                    <a:p>
                      <a:r>
                        <a:rPr lang="en-AU" sz="1100" dirty="0"/>
                        <a:t>Commenced a project in 2022 to design and build Australia’s first green hydrogen fuel cell-powered passenger ferry to operate as a shuttle between Gladstone and LNG facilities on nearby Curtis Island.</a:t>
                      </a:r>
                    </a:p>
                    <a:p>
                      <a:r>
                        <a:rPr lang="en-AU" sz="1100" dirty="0">
                          <a:hlinkClick r:id="rId5"/>
                        </a:rPr>
                        <a:t>Hydrogen to power new Gladstone ferry - Ministerial Media Statements</a:t>
                      </a:r>
                      <a:endParaRPr lang="en-AU" sz="1100" dirty="0"/>
                    </a:p>
                  </a:txBody>
                  <a:tcPr/>
                </a:tc>
                <a:extLst>
                  <a:ext uri="{0D108BD9-81ED-4DB2-BD59-A6C34878D82A}">
                    <a16:rowId xmlns:a16="http://schemas.microsoft.com/office/drawing/2014/main" val="3222748357"/>
                  </a:ext>
                </a:extLst>
              </a:tr>
              <a:tr h="372052">
                <a:tc>
                  <a:txBody>
                    <a:bodyPr/>
                    <a:lstStyle/>
                    <a:p>
                      <a:r>
                        <a:rPr lang="en-AU" sz="1100" b="1" dirty="0">
                          <a:solidFill>
                            <a:srgbClr val="0033CC"/>
                          </a:solidFill>
                        </a:rPr>
                        <a:t>Austal Australia</a:t>
                      </a:r>
                    </a:p>
                  </a:txBody>
                  <a:tcPr/>
                </a:tc>
                <a:tc>
                  <a:txBody>
                    <a:bodyPr/>
                    <a:lstStyle/>
                    <a:p>
                      <a:r>
                        <a:rPr lang="en-AU" sz="1100" dirty="0"/>
                        <a:t>Launched its new VOLTA series of electric-powered high-speed ferry designs in 2021. </a:t>
                      </a:r>
                    </a:p>
                    <a:p>
                      <a:r>
                        <a:rPr lang="en-AU" sz="1100" dirty="0">
                          <a:hlinkClick r:id="rId6"/>
                        </a:rPr>
                        <a:t>Volta by Austal</a:t>
                      </a:r>
                      <a:endParaRPr lang="en-AU" sz="1100" dirty="0"/>
                    </a:p>
                  </a:txBody>
                  <a:tcPr/>
                </a:tc>
                <a:extLst>
                  <a:ext uri="{0D108BD9-81ED-4DB2-BD59-A6C34878D82A}">
                    <a16:rowId xmlns:a16="http://schemas.microsoft.com/office/drawing/2014/main" val="999039381"/>
                  </a:ext>
                </a:extLst>
              </a:tr>
              <a:tr h="372052">
                <a:tc>
                  <a:txBody>
                    <a:bodyPr/>
                    <a:lstStyle/>
                    <a:p>
                      <a:r>
                        <a:rPr lang="en-AU" sz="1100" b="1" dirty="0">
                          <a:solidFill>
                            <a:srgbClr val="0033CC"/>
                          </a:solidFill>
                        </a:rPr>
                        <a:t>Ricochet Yachting </a:t>
                      </a:r>
                    </a:p>
                  </a:txBody>
                  <a:tcPr/>
                </a:tc>
                <a:tc>
                  <a:txBody>
                    <a:bodyPr/>
                    <a:lstStyle/>
                    <a:p>
                      <a:r>
                        <a:rPr lang="en-AU" sz="1100" dirty="0"/>
                        <a:t>Launched the </a:t>
                      </a:r>
                      <a:r>
                        <a:rPr lang="en-AU" sz="1100" i="1" dirty="0"/>
                        <a:t>H2Rendezvous</a:t>
                      </a:r>
                      <a:r>
                        <a:rPr lang="en-AU" sz="1100" dirty="0"/>
                        <a:t> project to develop a green hydrogen eco-tourism vessel for the Great Barrier Reef.</a:t>
                      </a:r>
                    </a:p>
                    <a:p>
                      <a:r>
                        <a:rPr lang="en-AU" sz="1100" dirty="0">
                          <a:hlinkClick r:id="rId7"/>
                        </a:rPr>
                        <a:t>Australia's First Hydrogen Powered Tourism Vessel</a:t>
                      </a:r>
                      <a:endParaRPr lang="en-AU" sz="1100" dirty="0"/>
                    </a:p>
                  </a:txBody>
                  <a:tcPr/>
                </a:tc>
                <a:extLst>
                  <a:ext uri="{0D108BD9-81ED-4DB2-BD59-A6C34878D82A}">
                    <a16:rowId xmlns:a16="http://schemas.microsoft.com/office/drawing/2014/main" val="4183512615"/>
                  </a:ext>
                </a:extLst>
              </a:tr>
              <a:tr h="372052">
                <a:tc>
                  <a:txBody>
                    <a:bodyPr/>
                    <a:lstStyle/>
                    <a:p>
                      <a:r>
                        <a:rPr lang="en-AU" sz="1100" b="1" dirty="0">
                          <a:solidFill>
                            <a:srgbClr val="0033CC"/>
                          </a:solidFill>
                        </a:rPr>
                        <a:t>ANL and Woolworths</a:t>
                      </a:r>
                    </a:p>
                  </a:txBody>
                  <a:tcPr/>
                </a:tc>
                <a:tc>
                  <a:txBody>
                    <a:bodyPr/>
                    <a:lstStyle/>
                    <a:p>
                      <a:r>
                        <a:rPr lang="en-AU" sz="1100" dirty="0"/>
                        <a:t>Successfully completed the first biofuel-powered containerised 42-day voyage trial in Oceania in April 2022. Used a B20 biofuel blend from used cooking oil supplied by Queensland-based </a:t>
                      </a:r>
                      <a:r>
                        <a:rPr lang="en-AU" sz="1100" dirty="0" err="1"/>
                        <a:t>EcoTech</a:t>
                      </a:r>
                      <a:r>
                        <a:rPr lang="en-AU" sz="1100" dirty="0"/>
                        <a:t>, with BP Marine and Port of Brisbane playing a key role in supplying and bunkering the blended fuel. </a:t>
                      </a:r>
                    </a:p>
                    <a:p>
                      <a:r>
                        <a:rPr lang="en-AU" sz="1100" dirty="0">
                          <a:hlinkClick r:id="rId8"/>
                        </a:rPr>
                        <a:t>ANL Completes Biofuel Powered Voyage in Oceania</a:t>
                      </a:r>
                      <a:endParaRPr lang="en-AU" sz="1100" dirty="0"/>
                    </a:p>
                  </a:txBody>
                  <a:tcPr/>
                </a:tc>
                <a:extLst>
                  <a:ext uri="{0D108BD9-81ED-4DB2-BD59-A6C34878D82A}">
                    <a16:rowId xmlns:a16="http://schemas.microsoft.com/office/drawing/2014/main" val="511021348"/>
                  </a:ext>
                </a:extLst>
              </a:tr>
            </a:tbl>
          </a:graphicData>
        </a:graphic>
      </p:graphicFrame>
      <p:pic>
        <p:nvPicPr>
          <p:cNvPr id="16" name="Picture 15">
            <a:extLst>
              <a:ext uri="{FF2B5EF4-FFF2-40B4-BE49-F238E27FC236}">
                <a16:creationId xmlns:a16="http://schemas.microsoft.com/office/drawing/2014/main" id="{E1D20BBE-BA62-430C-A271-BF9CA7AAE011}"/>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279413" y="1423280"/>
            <a:ext cx="1008000" cy="464211"/>
          </a:xfrm>
          <a:prstGeom prst="rect">
            <a:avLst/>
          </a:prstGeom>
        </p:spPr>
      </p:pic>
      <p:pic>
        <p:nvPicPr>
          <p:cNvPr id="18" name="Picture 17">
            <a:extLst>
              <a:ext uri="{FF2B5EF4-FFF2-40B4-BE49-F238E27FC236}">
                <a16:creationId xmlns:a16="http://schemas.microsoft.com/office/drawing/2014/main" id="{1A4F7228-F4C6-4F48-8798-7753D60A6998}"/>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contrast="20000"/>
                    </a14:imgEffect>
                  </a14:imgLayer>
                </a14:imgProps>
              </a:ext>
            </a:extLst>
          </a:blip>
          <a:stretch>
            <a:fillRect/>
          </a:stretch>
        </p:blipFill>
        <p:spPr>
          <a:xfrm>
            <a:off x="270675" y="2322623"/>
            <a:ext cx="1039888" cy="781616"/>
          </a:xfrm>
          <a:prstGeom prst="rect">
            <a:avLst/>
          </a:prstGeom>
        </p:spPr>
      </p:pic>
      <p:pic>
        <p:nvPicPr>
          <p:cNvPr id="21" name="Picture 20">
            <a:extLst>
              <a:ext uri="{FF2B5EF4-FFF2-40B4-BE49-F238E27FC236}">
                <a16:creationId xmlns:a16="http://schemas.microsoft.com/office/drawing/2014/main" id="{B3540D00-2D5D-49FD-AFA7-F25B5C548847}"/>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Layer>
                </a14:imgProps>
              </a:ext>
            </a:extLst>
          </a:blip>
          <a:stretch>
            <a:fillRect/>
          </a:stretch>
        </p:blipFill>
        <p:spPr>
          <a:xfrm>
            <a:off x="231960" y="3823799"/>
            <a:ext cx="1078604" cy="256243"/>
          </a:xfrm>
          <a:prstGeom prst="rect">
            <a:avLst/>
          </a:prstGeom>
        </p:spPr>
      </p:pic>
      <p:pic>
        <p:nvPicPr>
          <p:cNvPr id="22" name="Picture 21">
            <a:extLst>
              <a:ext uri="{FF2B5EF4-FFF2-40B4-BE49-F238E27FC236}">
                <a16:creationId xmlns:a16="http://schemas.microsoft.com/office/drawing/2014/main" id="{E544FA79-6D91-49E5-BDF6-498662A59799}"/>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25000"/>
                    </a14:imgEffect>
                  </a14:imgLayer>
                </a14:imgProps>
              </a:ext>
            </a:extLst>
          </a:blip>
          <a:stretch>
            <a:fillRect/>
          </a:stretch>
        </p:blipFill>
        <p:spPr>
          <a:xfrm>
            <a:off x="361393" y="4476590"/>
            <a:ext cx="749777" cy="366713"/>
          </a:xfrm>
          <a:prstGeom prst="rect">
            <a:avLst/>
          </a:prstGeom>
        </p:spPr>
      </p:pic>
      <p:pic>
        <p:nvPicPr>
          <p:cNvPr id="23" name="Picture 22">
            <a:extLst>
              <a:ext uri="{FF2B5EF4-FFF2-40B4-BE49-F238E27FC236}">
                <a16:creationId xmlns:a16="http://schemas.microsoft.com/office/drawing/2014/main" id="{24A5F9C6-03CA-4810-B45B-03C05E7F92FB}"/>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Layer>
                </a14:imgProps>
              </a:ext>
            </a:extLst>
          </a:blip>
          <a:stretch>
            <a:fillRect/>
          </a:stretch>
        </p:blipFill>
        <p:spPr>
          <a:xfrm>
            <a:off x="267838" y="5925405"/>
            <a:ext cx="347278" cy="373488"/>
          </a:xfrm>
          <a:prstGeom prst="rect">
            <a:avLst/>
          </a:prstGeom>
        </p:spPr>
      </p:pic>
      <p:pic>
        <p:nvPicPr>
          <p:cNvPr id="24" name="Picture 23">
            <a:extLst>
              <a:ext uri="{FF2B5EF4-FFF2-40B4-BE49-F238E27FC236}">
                <a16:creationId xmlns:a16="http://schemas.microsoft.com/office/drawing/2014/main" id="{8B78E8A2-9CFE-43D3-A0EF-B46F7B8C2DC1}"/>
              </a:ext>
            </a:extLst>
          </p:cNvPr>
          <p:cNvPicPr>
            <a:picLocks noChangeAspect="1"/>
          </p:cNvPicPr>
          <p:nvPr/>
        </p:nvPicPr>
        <p:blipFill>
          <a:blip r:embed="rId19">
            <a:extLst>
              <a:ext uri="{BEBA8EAE-BF5A-486C-A8C5-ECC9F3942E4B}">
                <a14:imgProps xmlns:a14="http://schemas.microsoft.com/office/drawing/2010/main">
                  <a14:imgLayer r:embed="rId20">
                    <a14:imgEffect>
                      <a14:sharpenSoften amount="25000"/>
                    </a14:imgEffect>
                  </a14:imgLayer>
                </a14:imgProps>
              </a:ext>
            </a:extLst>
          </a:blip>
          <a:stretch>
            <a:fillRect/>
          </a:stretch>
        </p:blipFill>
        <p:spPr>
          <a:xfrm>
            <a:off x="676907" y="5861392"/>
            <a:ext cx="610506" cy="507286"/>
          </a:xfrm>
          <a:prstGeom prst="rect">
            <a:avLst/>
          </a:prstGeom>
        </p:spPr>
      </p:pic>
      <p:sp>
        <p:nvSpPr>
          <p:cNvPr id="25" name="Content Placeholder 2">
            <a:extLst>
              <a:ext uri="{FF2B5EF4-FFF2-40B4-BE49-F238E27FC236}">
                <a16:creationId xmlns:a16="http://schemas.microsoft.com/office/drawing/2014/main" id="{88047AE9-9962-4CDA-9E0F-D8555B037345}"/>
              </a:ext>
            </a:extLst>
          </p:cNvPr>
          <p:cNvSpPr txBox="1">
            <a:spLocks/>
          </p:cNvSpPr>
          <p:nvPr/>
        </p:nvSpPr>
        <p:spPr>
          <a:xfrm>
            <a:off x="6248407" y="682945"/>
            <a:ext cx="3276415" cy="940360"/>
          </a:xfrm>
          <a:prstGeom prst="rect">
            <a:avLst/>
          </a:prstGeom>
        </p:spPr>
        <p:txBody>
          <a:bodyPr vert="horz" lIns="0" tIns="0" rIns="0" bIns="0" rtlCol="0" anchor="t" anchorCtr="0">
            <a:norm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3038" indent="-173038">
              <a:spcBef>
                <a:spcPts val="0"/>
              </a:spcBef>
              <a:spcAft>
                <a:spcPts val="600"/>
              </a:spcAft>
              <a:buFont typeface="Arial" panose="020B0604020202020204" pitchFamily="34" charset="0"/>
              <a:buChar char="•"/>
            </a:pPr>
            <a:r>
              <a:rPr lang="en-AU" sz="1400" b="1" dirty="0"/>
              <a:t>Austral Fisheries </a:t>
            </a:r>
            <a:r>
              <a:rPr lang="en-AU" sz="1400" dirty="0"/>
              <a:t>- Australia’s leading integrated commercial fishing company - is committed to delivering sustainable seafood. </a:t>
            </a:r>
          </a:p>
        </p:txBody>
      </p:sp>
      <p:pic>
        <p:nvPicPr>
          <p:cNvPr id="26" name="Picture 25">
            <a:extLst>
              <a:ext uri="{FF2B5EF4-FFF2-40B4-BE49-F238E27FC236}">
                <a16:creationId xmlns:a16="http://schemas.microsoft.com/office/drawing/2014/main" id="{D6602F1A-3CD0-4DEF-B38A-0E53A1EE0420}"/>
              </a:ext>
            </a:extLst>
          </p:cNvPr>
          <p:cNvPicPr>
            <a:picLocks noChangeAspect="1"/>
          </p:cNvPicPr>
          <p:nvPr/>
        </p:nvPicPr>
        <p:blipFill rotWithShape="1">
          <a:blip r:embed="rId21"/>
          <a:srcRect l="3564"/>
          <a:stretch/>
        </p:blipFill>
        <p:spPr>
          <a:xfrm>
            <a:off x="9766808" y="67806"/>
            <a:ext cx="2260843" cy="1230277"/>
          </a:xfrm>
          <a:prstGeom prst="rect">
            <a:avLst/>
          </a:prstGeom>
        </p:spPr>
      </p:pic>
      <p:sp>
        <p:nvSpPr>
          <p:cNvPr id="27" name="Content Placeholder 2">
            <a:extLst>
              <a:ext uri="{FF2B5EF4-FFF2-40B4-BE49-F238E27FC236}">
                <a16:creationId xmlns:a16="http://schemas.microsoft.com/office/drawing/2014/main" id="{2DB14805-5D56-4A4F-9D8F-357243A5587B}"/>
              </a:ext>
            </a:extLst>
          </p:cNvPr>
          <p:cNvSpPr txBox="1">
            <a:spLocks/>
          </p:cNvSpPr>
          <p:nvPr/>
        </p:nvSpPr>
        <p:spPr>
          <a:xfrm>
            <a:off x="6248407" y="1623306"/>
            <a:ext cx="5795839" cy="261605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0"/>
              </a:spcBef>
              <a:spcAft>
                <a:spcPts val="400"/>
              </a:spcAft>
              <a:buFont typeface="Arial" panose="020B0604020202020204" pitchFamily="34" charset="0"/>
              <a:buChar char="•"/>
            </a:pPr>
            <a:r>
              <a:rPr lang="en-AU" sz="1200" dirty="0"/>
              <a:t>In 1997, Austral became the world’s first fishing company to sign up to the </a:t>
            </a:r>
            <a:r>
              <a:rPr lang="en-AU" sz="1200" b="1" dirty="0"/>
              <a:t>Marine Stewardship Council </a:t>
            </a:r>
            <a:r>
              <a:rPr lang="en-AU" sz="1200" dirty="0"/>
              <a:t>(MSC) – a sustainable and traceable international certification for wild fishing.  The MSC has certified all four of </a:t>
            </a:r>
            <a:r>
              <a:rPr lang="en-AU" sz="1200" dirty="0" err="1"/>
              <a:t>Austral’s</a:t>
            </a:r>
            <a:r>
              <a:rPr lang="en-AU" sz="1200" dirty="0"/>
              <a:t> major Australian fisheries as sustainable and well-managed.</a:t>
            </a:r>
          </a:p>
          <a:p>
            <a:pPr marL="171450" indent="-171450">
              <a:spcBef>
                <a:spcPts val="0"/>
              </a:spcBef>
              <a:spcAft>
                <a:spcPts val="400"/>
              </a:spcAft>
              <a:buFont typeface="Arial" panose="020B0604020202020204" pitchFamily="34" charset="0"/>
              <a:buChar char="•"/>
            </a:pPr>
            <a:r>
              <a:rPr lang="en-AU" sz="1200" dirty="0"/>
              <a:t>2016- Austral became the first seafood business in the world to be certified as carbon neutral. </a:t>
            </a:r>
          </a:p>
          <a:p>
            <a:pPr marL="171450" indent="-171450">
              <a:spcBef>
                <a:spcPts val="0"/>
              </a:spcBef>
              <a:spcAft>
                <a:spcPts val="400"/>
              </a:spcAft>
              <a:buFont typeface="Arial" panose="020B0604020202020204" pitchFamily="34" charset="0"/>
              <a:buChar char="•"/>
            </a:pPr>
            <a:r>
              <a:rPr lang="en-AU" sz="1200" dirty="0"/>
              <a:t>A majority of </a:t>
            </a:r>
            <a:r>
              <a:rPr lang="en-AU" sz="1200" dirty="0" err="1"/>
              <a:t>Austral’s</a:t>
            </a:r>
            <a:r>
              <a:rPr lang="en-AU" sz="1200" dirty="0"/>
              <a:t> emissions are from using diesel fuel in its fishing vessels. Austral is investing in measures to make its fleet more efficient.  </a:t>
            </a:r>
          </a:p>
          <a:p>
            <a:pPr marL="171450" indent="-171450">
              <a:spcBef>
                <a:spcPts val="0"/>
              </a:spcBef>
              <a:spcAft>
                <a:spcPts val="200"/>
              </a:spcAft>
              <a:buFont typeface="Arial" panose="020B0604020202020204" pitchFamily="34" charset="0"/>
              <a:buChar char="•"/>
            </a:pPr>
            <a:r>
              <a:rPr lang="en-AU" sz="1200" dirty="0"/>
              <a:t>In 2020, it replaced one of its older, less efficient vessels with the </a:t>
            </a:r>
            <a:r>
              <a:rPr lang="en-AU" sz="1200" b="1" i="1" dirty="0"/>
              <a:t>Cape Arkona </a:t>
            </a:r>
            <a:r>
              <a:rPr lang="en-AU" sz="1200" dirty="0"/>
              <a:t>– a new $50 million, hybrid diesel and battery-powered vessel, the only one of its kind in Australia.  </a:t>
            </a:r>
          </a:p>
          <a:p>
            <a:pPr marL="441325" lvl="2" indent="-171450">
              <a:spcBef>
                <a:spcPts val="0"/>
              </a:spcBef>
              <a:spcAft>
                <a:spcPts val="600"/>
              </a:spcAft>
              <a:buFont typeface="Wingdings" panose="05000000000000000000" pitchFamily="2" charset="2"/>
              <a:buChar char="Ø"/>
            </a:pPr>
            <a:r>
              <a:rPr lang="en-AU" sz="1200" dirty="0">
                <a:solidFill>
                  <a:schemeClr val="accent2">
                    <a:lumMod val="75000"/>
                  </a:schemeClr>
                </a:solidFill>
              </a:rPr>
              <a:t>The multi-purpose fishing vessel, capable of operating long-lines, trawling and potting, runs on substantially less fuel, making it possible for the vessel to stay longer at sea, travel further and require fewer trips to port for refuelling.</a:t>
            </a:r>
          </a:p>
        </p:txBody>
      </p:sp>
      <p:grpSp>
        <p:nvGrpSpPr>
          <p:cNvPr id="30" name="Group 29">
            <a:extLst>
              <a:ext uri="{FF2B5EF4-FFF2-40B4-BE49-F238E27FC236}">
                <a16:creationId xmlns:a16="http://schemas.microsoft.com/office/drawing/2014/main" id="{3182DD92-861F-4FBE-8FE5-17CDC8BF4A5E}"/>
              </a:ext>
            </a:extLst>
          </p:cNvPr>
          <p:cNvGrpSpPr/>
          <p:nvPr/>
        </p:nvGrpSpPr>
        <p:grpSpPr>
          <a:xfrm>
            <a:off x="8298183" y="4216505"/>
            <a:ext cx="3546724" cy="2329448"/>
            <a:chOff x="7481347" y="4239365"/>
            <a:chExt cx="3312000" cy="2329448"/>
          </a:xfrm>
        </p:grpSpPr>
        <p:pic>
          <p:nvPicPr>
            <p:cNvPr id="28" name="Picture 27">
              <a:extLst>
                <a:ext uri="{FF2B5EF4-FFF2-40B4-BE49-F238E27FC236}">
                  <a16:creationId xmlns:a16="http://schemas.microsoft.com/office/drawing/2014/main" id="{F9EC20E9-DD17-4BA1-A9BF-331C1726439A}"/>
                </a:ext>
              </a:extLst>
            </p:cNvPr>
            <p:cNvPicPr>
              <a:picLocks noChangeAspect="1"/>
            </p:cNvPicPr>
            <p:nvPr/>
          </p:nvPicPr>
          <p:blipFill rotWithShape="1">
            <a:blip r:embed="rId22"/>
            <a:srcRect b="2532"/>
            <a:stretch/>
          </p:blipFill>
          <p:spPr>
            <a:xfrm>
              <a:off x="7481347" y="4239365"/>
              <a:ext cx="3312000" cy="2329448"/>
            </a:xfrm>
            <a:prstGeom prst="rect">
              <a:avLst/>
            </a:prstGeom>
            <a:effectLst>
              <a:softEdge rad="63500"/>
            </a:effectLst>
          </p:spPr>
        </p:pic>
        <p:sp>
          <p:nvSpPr>
            <p:cNvPr id="29" name="Rectangle 28">
              <a:extLst>
                <a:ext uri="{FF2B5EF4-FFF2-40B4-BE49-F238E27FC236}">
                  <a16:creationId xmlns:a16="http://schemas.microsoft.com/office/drawing/2014/main" id="{106EDB4D-73A9-4809-87BE-712E04DDD3E7}"/>
                </a:ext>
              </a:extLst>
            </p:cNvPr>
            <p:cNvSpPr/>
            <p:nvPr/>
          </p:nvSpPr>
          <p:spPr>
            <a:xfrm>
              <a:off x="9598170" y="4553583"/>
              <a:ext cx="1195177" cy="461665"/>
            </a:xfrm>
            <a:prstGeom prst="rect">
              <a:avLst/>
            </a:prstGeom>
          </p:spPr>
          <p:txBody>
            <a:bodyPr wrap="square">
              <a:spAutoFit/>
            </a:bodyPr>
            <a:lstStyle/>
            <a:p>
              <a:r>
                <a:rPr lang="en-US" sz="1200" b="1" i="1" kern="600" dirty="0" err="1">
                  <a:latin typeface="Calibri" panose="020F0502020204030204" pitchFamily="34" charset="0"/>
                  <a:ea typeface="Calibri" panose="020F0502020204030204" pitchFamily="34" charset="0"/>
                  <a:cs typeface="Times New Roman" panose="02020603050405020304" pitchFamily="18" charset="0"/>
                </a:rPr>
                <a:t>Austral’s</a:t>
              </a:r>
              <a:r>
                <a:rPr lang="en-US" sz="1200" b="1" i="1" kern="600" dirty="0">
                  <a:latin typeface="Calibri" panose="020F0502020204030204" pitchFamily="34" charset="0"/>
                  <a:ea typeface="Calibri" panose="020F0502020204030204" pitchFamily="34" charset="0"/>
                  <a:cs typeface="Times New Roman" panose="02020603050405020304" pitchFamily="18" charset="0"/>
                </a:rPr>
                <a:t> Cape </a:t>
              </a:r>
              <a:r>
                <a:rPr lang="en-US" sz="1200" b="1" i="1" kern="600" dirty="0" err="1">
                  <a:latin typeface="Calibri" panose="020F0502020204030204" pitchFamily="34" charset="0"/>
                  <a:ea typeface="Calibri" panose="020F0502020204030204" pitchFamily="34" charset="0"/>
                  <a:cs typeface="Times New Roman" panose="02020603050405020304" pitchFamily="18" charset="0"/>
                </a:rPr>
                <a:t>Arkona</a:t>
              </a:r>
              <a:r>
                <a:rPr lang="en-US" sz="1200" b="1" i="1" kern="600" dirty="0">
                  <a:latin typeface="Calibri" panose="020F0502020204030204" pitchFamily="34" charset="0"/>
                  <a:ea typeface="Calibri" panose="020F0502020204030204" pitchFamily="34" charset="0"/>
                  <a:cs typeface="Times New Roman" panose="02020603050405020304" pitchFamily="18" charset="0"/>
                </a:rPr>
                <a:t> Vessel</a:t>
              </a:r>
              <a:endParaRPr lang="en-AU" sz="1200" b="1" dirty="0"/>
            </a:p>
          </p:txBody>
        </p:sp>
      </p:grpSp>
      <p:grpSp>
        <p:nvGrpSpPr>
          <p:cNvPr id="33" name="Group 32">
            <a:extLst>
              <a:ext uri="{FF2B5EF4-FFF2-40B4-BE49-F238E27FC236}">
                <a16:creationId xmlns:a16="http://schemas.microsoft.com/office/drawing/2014/main" id="{83DA4769-9B50-449A-BC18-5FC996A9E676}"/>
              </a:ext>
            </a:extLst>
          </p:cNvPr>
          <p:cNvGrpSpPr/>
          <p:nvPr/>
        </p:nvGrpSpPr>
        <p:grpSpPr>
          <a:xfrm>
            <a:off x="6279177" y="4626450"/>
            <a:ext cx="1820876" cy="1563749"/>
            <a:chOff x="6073437" y="4329270"/>
            <a:chExt cx="1820876" cy="1563749"/>
          </a:xfrm>
        </p:grpSpPr>
        <p:pic>
          <p:nvPicPr>
            <p:cNvPr id="31" name="Picture 30">
              <a:extLst>
                <a:ext uri="{FF2B5EF4-FFF2-40B4-BE49-F238E27FC236}">
                  <a16:creationId xmlns:a16="http://schemas.microsoft.com/office/drawing/2014/main" id="{D0022257-8F29-4D8A-88D9-3AE05D5E5FCF}"/>
                </a:ext>
              </a:extLst>
            </p:cNvPr>
            <p:cNvPicPr/>
            <p:nvPr/>
          </p:nvPicPr>
          <p:blipFill>
            <a:blip r:embed="rId23">
              <a:extLst>
                <a:ext uri="{28A0092B-C50C-407E-A947-70E740481C1C}">
                  <a14:useLocalDpi xmlns:a14="http://schemas.microsoft.com/office/drawing/2010/main" val="0"/>
                </a:ext>
              </a:extLst>
            </a:blip>
            <a:srcRect/>
            <a:stretch>
              <a:fillRect/>
            </a:stretch>
          </p:blipFill>
          <p:spPr bwMode="auto">
            <a:xfrm>
              <a:off x="6345456" y="4329270"/>
              <a:ext cx="1221105" cy="1028065"/>
            </a:xfrm>
            <a:prstGeom prst="rect">
              <a:avLst/>
            </a:prstGeom>
            <a:noFill/>
            <a:ln>
              <a:noFill/>
            </a:ln>
          </p:spPr>
        </p:pic>
        <p:sp>
          <p:nvSpPr>
            <p:cNvPr id="32" name="Rectangle 31">
              <a:extLst>
                <a:ext uri="{FF2B5EF4-FFF2-40B4-BE49-F238E27FC236}">
                  <a16:creationId xmlns:a16="http://schemas.microsoft.com/office/drawing/2014/main" id="{6C87ECB7-DCF0-4C41-BC4A-C73976AF8603}"/>
                </a:ext>
              </a:extLst>
            </p:cNvPr>
            <p:cNvSpPr/>
            <p:nvPr/>
          </p:nvSpPr>
          <p:spPr>
            <a:xfrm>
              <a:off x="6073437" y="5369799"/>
              <a:ext cx="1820876" cy="523220"/>
            </a:xfrm>
            <a:prstGeom prst="rect">
              <a:avLst/>
            </a:prstGeom>
          </p:spPr>
          <p:txBody>
            <a:bodyPr wrap="square">
              <a:spAutoFit/>
            </a:bodyPr>
            <a:lstStyle/>
            <a:p>
              <a:pPr algn="ctr"/>
              <a:r>
                <a:rPr lang="en-US" sz="1400" b="1" i="1" kern="600" dirty="0" err="1">
                  <a:latin typeface="Calibri" panose="020F0502020204030204" pitchFamily="34" charset="0"/>
                  <a:ea typeface="Calibri" panose="020F0502020204030204" pitchFamily="34" charset="0"/>
                  <a:cs typeface="Times New Roman" panose="02020603050405020304" pitchFamily="18" charset="0"/>
                </a:rPr>
                <a:t>Austral’s</a:t>
              </a:r>
              <a:r>
                <a:rPr lang="en-US" sz="1400" b="1" i="1" kern="600" dirty="0">
                  <a:latin typeface="Calibri" panose="020F0502020204030204" pitchFamily="34" charset="0"/>
                  <a:ea typeface="Calibri" panose="020F0502020204030204" pitchFamily="34" charset="0"/>
                  <a:cs typeface="Times New Roman" panose="02020603050405020304" pitchFamily="18" charset="0"/>
                </a:rPr>
                <a:t> Carbon Neutral (CN) Fish logo</a:t>
              </a:r>
              <a:endParaRPr lang="en-AU" sz="1400" b="1" dirty="0"/>
            </a:p>
          </p:txBody>
        </p:sp>
      </p:grpSp>
      <p:sp>
        <p:nvSpPr>
          <p:cNvPr id="2" name="Rectangle 1">
            <a:extLst>
              <a:ext uri="{FF2B5EF4-FFF2-40B4-BE49-F238E27FC236}">
                <a16:creationId xmlns:a16="http://schemas.microsoft.com/office/drawing/2014/main" id="{9404724B-2527-4FCA-B481-7E91217F917A}"/>
              </a:ext>
            </a:extLst>
          </p:cNvPr>
          <p:cNvSpPr/>
          <p:nvPr/>
        </p:nvSpPr>
        <p:spPr>
          <a:xfrm>
            <a:off x="6130290" y="6269634"/>
            <a:ext cx="2178353" cy="276999"/>
          </a:xfrm>
          <a:prstGeom prst="rect">
            <a:avLst/>
          </a:prstGeom>
        </p:spPr>
        <p:txBody>
          <a:bodyPr wrap="none">
            <a:spAutoFit/>
          </a:bodyPr>
          <a:lstStyle/>
          <a:p>
            <a:r>
              <a:rPr lang="en-AU" sz="1200" dirty="0">
                <a:hlinkClick r:id="rId24"/>
              </a:rPr>
              <a:t>Sustainability | Austral Fisheries</a:t>
            </a:r>
            <a:endParaRPr lang="en-AU" sz="1200" dirty="0"/>
          </a:p>
        </p:txBody>
      </p:sp>
    </p:spTree>
    <p:extLst>
      <p:ext uri="{BB962C8B-B14F-4D97-AF65-F5344CB8AC3E}">
        <p14:creationId xmlns:p14="http://schemas.microsoft.com/office/powerpoint/2010/main" val="3587862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descr="Heading: Australian Governments (Federal, State, Territory) ">
            <a:extLst>
              <a:ext uri="{FF2B5EF4-FFF2-40B4-BE49-F238E27FC236}">
                <a16:creationId xmlns:a16="http://schemas.microsoft.com/office/drawing/2014/main" id="{AF12FA73-42A5-49A4-9B5A-F539CE59D309}"/>
              </a:ext>
            </a:extLst>
          </p:cNvPr>
          <p:cNvSpPr>
            <a:spLocks noGrp="1"/>
          </p:cNvSpPr>
          <p:nvPr>
            <p:ph type="title"/>
          </p:nvPr>
        </p:nvSpPr>
        <p:spPr>
          <a:xfrm>
            <a:off x="255658" y="779364"/>
            <a:ext cx="7482452" cy="420789"/>
          </a:xfrm>
        </p:spPr>
        <p:txBody>
          <a:bodyPr>
            <a:noAutofit/>
          </a:bodyPr>
          <a:lstStyle/>
          <a:p>
            <a:r>
              <a:rPr lang="en-AU" sz="2800" dirty="0">
                <a:solidFill>
                  <a:schemeClr val="accent1">
                    <a:lumMod val="75000"/>
                    <a:lumOff val="25000"/>
                  </a:schemeClr>
                </a:solidFill>
                <a:latin typeface="+mn-lt"/>
                <a:cs typeface="Calibri Light" panose="020F0302020204030204" pitchFamily="34" charset="0"/>
              </a:rPr>
              <a:t>Australian Governments </a:t>
            </a:r>
            <a:r>
              <a:rPr lang="en-AU" sz="2400" dirty="0">
                <a:solidFill>
                  <a:schemeClr val="accent1">
                    <a:lumMod val="75000"/>
                    <a:lumOff val="25000"/>
                  </a:schemeClr>
                </a:solidFill>
                <a:latin typeface="+mn-lt"/>
                <a:cs typeface="Calibri Light" panose="020F0302020204030204" pitchFamily="34" charset="0"/>
              </a:rPr>
              <a:t>(Federal, State, Territory) </a:t>
            </a:r>
          </a:p>
        </p:txBody>
      </p:sp>
      <p:sp>
        <p:nvSpPr>
          <p:cNvPr id="3" name="Content Placeholder 2">
            <a:extLst>
              <a:ext uri="{FF2B5EF4-FFF2-40B4-BE49-F238E27FC236}">
                <a16:creationId xmlns:a16="http://schemas.microsoft.com/office/drawing/2014/main" id="{D42D58ED-8142-415B-B6E1-0EEFD05D0D8B}"/>
              </a:ext>
            </a:extLst>
          </p:cNvPr>
          <p:cNvSpPr>
            <a:spLocks noGrp="1"/>
          </p:cNvSpPr>
          <p:nvPr>
            <p:ph sz="half" idx="1"/>
          </p:nvPr>
        </p:nvSpPr>
        <p:spPr>
          <a:xfrm>
            <a:off x="1946593" y="1570151"/>
            <a:ext cx="9631995" cy="4508485"/>
          </a:xfrm>
        </p:spPr>
        <p:txBody>
          <a:bodyPr>
            <a:noAutofit/>
          </a:bodyPr>
          <a:lstStyle/>
          <a:p>
            <a:pPr marL="285750" indent="-285750">
              <a:spcBef>
                <a:spcPts val="0"/>
              </a:spcBef>
              <a:spcAft>
                <a:spcPts val="1800"/>
              </a:spcAft>
              <a:buFont typeface="Arial" panose="020B0604020202020204" pitchFamily="34" charset="0"/>
              <a:buChar char="•"/>
            </a:pPr>
            <a:r>
              <a:rPr lang="en-AU" sz="1600" dirty="0"/>
              <a:t>investing in the development of clean hydrogen industrial hubs near ports to produce renewable hydrogen-derived fuels for domestic use and export (including for fuelling ships)</a:t>
            </a:r>
          </a:p>
          <a:p>
            <a:pPr marL="285750" indent="-285750">
              <a:spcBef>
                <a:spcPts val="0"/>
              </a:spcBef>
              <a:spcAft>
                <a:spcPts val="600"/>
              </a:spcAft>
              <a:buFont typeface="Arial" panose="020B0604020202020204" pitchFamily="34" charset="0"/>
              <a:buChar char="•"/>
            </a:pPr>
            <a:r>
              <a:rPr lang="en-AU" sz="1600" dirty="0"/>
              <a:t>reviewing and developing responsive regulatory frameworks to accommodate technological advancements in the clean energy space</a:t>
            </a:r>
          </a:p>
          <a:p>
            <a:pPr marL="536575" lvl="3" indent="-273050">
              <a:spcBef>
                <a:spcPts val="0"/>
              </a:spcBef>
              <a:spcAft>
                <a:spcPts val="1200"/>
              </a:spcAft>
              <a:buFont typeface="Wingdings" panose="05000000000000000000" pitchFamily="2" charset="2"/>
              <a:buChar char="Ø"/>
            </a:pPr>
            <a:r>
              <a:rPr lang="en-AU" sz="1600" dirty="0">
                <a:solidFill>
                  <a:schemeClr val="accent2">
                    <a:lumMod val="75000"/>
                  </a:schemeClr>
                </a:solidFill>
              </a:rPr>
              <a:t>including developing a domestic Guarantee of Origin (GO) certification scheme by the Federal Government to track and certify emissions from locally-produced hydrogen</a:t>
            </a:r>
          </a:p>
          <a:p>
            <a:pPr marL="285750" indent="-285750">
              <a:spcBef>
                <a:spcPts val="0"/>
              </a:spcBef>
              <a:spcAft>
                <a:spcPts val="600"/>
              </a:spcAft>
              <a:buFont typeface="Arial" panose="020B0604020202020204" pitchFamily="34" charset="0"/>
              <a:buChar char="•"/>
            </a:pPr>
            <a:r>
              <a:rPr lang="en-AU" sz="1600" dirty="0"/>
              <a:t>engaging in international partnerships to establish hydrogen value chains and accelerate the deployment of low and zero carbon maritime technologies</a:t>
            </a:r>
          </a:p>
          <a:p>
            <a:pPr marL="628650" lvl="4" indent="-285750">
              <a:spcBef>
                <a:spcPts val="0"/>
              </a:spcBef>
              <a:spcAft>
                <a:spcPts val="1800"/>
              </a:spcAft>
              <a:buFont typeface="Wingdings" panose="05000000000000000000" pitchFamily="2" charset="2"/>
              <a:buChar char="Ø"/>
            </a:pPr>
            <a:r>
              <a:rPr lang="en-AU" sz="1600" dirty="0">
                <a:solidFill>
                  <a:schemeClr val="accent2">
                    <a:lumMod val="75000"/>
                  </a:schemeClr>
                </a:solidFill>
              </a:rPr>
              <a:t>the Federal government has also signed up to several international green shipping corridor initiatives</a:t>
            </a:r>
          </a:p>
          <a:p>
            <a:pPr marL="285750" indent="-285750">
              <a:spcBef>
                <a:spcPts val="0"/>
              </a:spcBef>
              <a:spcAft>
                <a:spcPts val="2400"/>
              </a:spcAft>
              <a:buFont typeface="Arial" panose="020B0604020202020204" pitchFamily="34" charset="0"/>
              <a:buChar char="•"/>
            </a:pPr>
            <a:r>
              <a:rPr lang="en-AU" sz="1600" dirty="0"/>
              <a:t>working to sustainably manage 100% of our national waters, guided by a national Sustainable Ocean Plan, by 2025</a:t>
            </a:r>
          </a:p>
          <a:p>
            <a:pPr marL="285750" indent="-285750">
              <a:spcBef>
                <a:spcPts val="0"/>
              </a:spcBef>
              <a:buFont typeface="Arial" panose="020B0604020202020204" pitchFamily="34" charset="0"/>
              <a:buChar char="•"/>
            </a:pPr>
            <a:r>
              <a:rPr lang="en-AU" sz="1600" dirty="0"/>
              <a:t>developing a Maritime Single Window to improve port efficiency and reduce emissions.</a:t>
            </a:r>
          </a:p>
          <a:p>
            <a:pPr marL="285750" indent="-285750">
              <a:buFont typeface="Arial" panose="020B0604020202020204" pitchFamily="34" charset="0"/>
              <a:buChar char="•"/>
            </a:pPr>
            <a:endParaRPr lang="en-AU" sz="1600" dirty="0"/>
          </a:p>
        </p:txBody>
      </p:sp>
      <p:grpSp>
        <p:nvGrpSpPr>
          <p:cNvPr id="2" name="Group 1">
            <a:extLst>
              <a:ext uri="{FF2B5EF4-FFF2-40B4-BE49-F238E27FC236}">
                <a16:creationId xmlns:a16="http://schemas.microsoft.com/office/drawing/2014/main" id="{7543CAF1-B150-48AE-AB77-ED7079B312F4}"/>
              </a:ext>
            </a:extLst>
          </p:cNvPr>
          <p:cNvGrpSpPr/>
          <p:nvPr/>
        </p:nvGrpSpPr>
        <p:grpSpPr>
          <a:xfrm>
            <a:off x="550546" y="1439993"/>
            <a:ext cx="1078230" cy="4472511"/>
            <a:chOff x="1790698" y="1398923"/>
            <a:chExt cx="1078230" cy="4472511"/>
          </a:xfrm>
        </p:grpSpPr>
        <p:sp>
          <p:nvSpPr>
            <p:cNvPr id="8" name="Freeform 231">
              <a:extLst>
                <a:ext uri="{FF2B5EF4-FFF2-40B4-BE49-F238E27FC236}">
                  <a16:creationId xmlns:a16="http://schemas.microsoft.com/office/drawing/2014/main" id="{D8A8A24A-E5C2-4085-A4E8-FFF6E581C647}"/>
                </a:ext>
              </a:extLst>
            </p:cNvPr>
            <p:cNvSpPr>
              <a:spLocks noEditPoints="1"/>
            </p:cNvSpPr>
            <p:nvPr/>
          </p:nvSpPr>
          <p:spPr bwMode="auto">
            <a:xfrm>
              <a:off x="1790698" y="1398923"/>
              <a:ext cx="1078230" cy="579977"/>
            </a:xfrm>
            <a:custGeom>
              <a:avLst/>
              <a:gdLst>
                <a:gd name="T0" fmla="*/ 37 w 352"/>
                <a:gd name="T1" fmla="*/ 133 h 338"/>
                <a:gd name="T2" fmla="*/ 52 w 352"/>
                <a:gd name="T3" fmla="*/ 214 h 338"/>
                <a:gd name="T4" fmla="*/ 68 w 352"/>
                <a:gd name="T5" fmla="*/ 152 h 338"/>
                <a:gd name="T6" fmla="*/ 84 w 352"/>
                <a:gd name="T7" fmla="*/ 124 h 338"/>
                <a:gd name="T8" fmla="*/ 37 w 352"/>
                <a:gd name="T9" fmla="*/ 126 h 338"/>
                <a:gd name="T10" fmla="*/ 236 w 352"/>
                <a:gd name="T11" fmla="*/ 288 h 338"/>
                <a:gd name="T12" fmla="*/ 208 w 352"/>
                <a:gd name="T13" fmla="*/ 317 h 338"/>
                <a:gd name="T14" fmla="*/ 68 w 352"/>
                <a:gd name="T15" fmla="*/ 288 h 338"/>
                <a:gd name="T16" fmla="*/ 96 w 352"/>
                <a:gd name="T17" fmla="*/ 317 h 338"/>
                <a:gd name="T18" fmla="*/ 68 w 352"/>
                <a:gd name="T19" fmla="*/ 288 h 338"/>
                <a:gd name="T20" fmla="*/ 144 w 352"/>
                <a:gd name="T21" fmla="*/ 288 h 338"/>
                <a:gd name="T22" fmla="*/ 116 w 352"/>
                <a:gd name="T23" fmla="*/ 317 h 338"/>
                <a:gd name="T24" fmla="*/ 163 w 352"/>
                <a:gd name="T25" fmla="*/ 288 h 338"/>
                <a:gd name="T26" fmla="*/ 191 w 352"/>
                <a:gd name="T27" fmla="*/ 317 h 338"/>
                <a:gd name="T28" fmla="*/ 163 w 352"/>
                <a:gd name="T29" fmla="*/ 288 h 338"/>
                <a:gd name="T30" fmla="*/ 284 w 352"/>
                <a:gd name="T31" fmla="*/ 288 h 338"/>
                <a:gd name="T32" fmla="*/ 256 w 352"/>
                <a:gd name="T33" fmla="*/ 317 h 338"/>
                <a:gd name="T34" fmla="*/ 352 w 352"/>
                <a:gd name="T35" fmla="*/ 338 h 338"/>
                <a:gd name="T36" fmla="*/ 0 w 352"/>
                <a:gd name="T37" fmla="*/ 214 h 338"/>
                <a:gd name="T38" fmla="*/ 13 w 352"/>
                <a:gd name="T39" fmla="*/ 152 h 338"/>
                <a:gd name="T40" fmla="*/ 28 w 352"/>
                <a:gd name="T41" fmla="*/ 124 h 338"/>
                <a:gd name="T42" fmla="*/ 144 w 352"/>
                <a:gd name="T43" fmla="*/ 117 h 338"/>
                <a:gd name="T44" fmla="*/ 175 w 352"/>
                <a:gd name="T45" fmla="*/ 0 h 338"/>
                <a:gd name="T46" fmla="*/ 229 w 352"/>
                <a:gd name="T47" fmla="*/ 116 h 338"/>
                <a:gd name="T48" fmla="*/ 238 w 352"/>
                <a:gd name="T49" fmla="*/ 159 h 338"/>
                <a:gd name="T50" fmla="*/ 280 w 352"/>
                <a:gd name="T51" fmla="*/ 223 h 338"/>
                <a:gd name="T52" fmla="*/ 303 w 352"/>
                <a:gd name="T53" fmla="*/ 191 h 338"/>
                <a:gd name="T54" fmla="*/ 315 w 352"/>
                <a:gd name="T55" fmla="*/ 223 h 338"/>
                <a:gd name="T56" fmla="*/ 335 w 352"/>
                <a:gd name="T57" fmla="*/ 191 h 338"/>
                <a:gd name="T58" fmla="*/ 347 w 352"/>
                <a:gd name="T59" fmla="*/ 223 h 338"/>
                <a:gd name="T60" fmla="*/ 352 w 352"/>
                <a:gd name="T61" fmla="*/ 338 h 338"/>
                <a:gd name="T62" fmla="*/ 183 w 352"/>
                <a:gd name="T63" fmla="*/ 124 h 338"/>
                <a:gd name="T64" fmla="*/ 229 w 352"/>
                <a:gd name="T65" fmla="*/ 126 h 338"/>
                <a:gd name="T66" fmla="*/ 186 w 352"/>
                <a:gd name="T67" fmla="*/ 159 h 338"/>
                <a:gd name="T68" fmla="*/ 140 w 352"/>
                <a:gd name="T69" fmla="*/ 188 h 338"/>
                <a:gd name="T70" fmla="*/ 107 w 352"/>
                <a:gd name="T71" fmla="*/ 152 h 338"/>
                <a:gd name="T72" fmla="*/ 92 w 352"/>
                <a:gd name="T73" fmla="*/ 12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2" h="338">
                  <a:moveTo>
                    <a:pt x="37" y="126"/>
                  </a:moveTo>
                  <a:cubicBezTo>
                    <a:pt x="37" y="133"/>
                    <a:pt x="37" y="133"/>
                    <a:pt x="37" y="133"/>
                  </a:cubicBezTo>
                  <a:cubicBezTo>
                    <a:pt x="45" y="135"/>
                    <a:pt x="52" y="142"/>
                    <a:pt x="52" y="152"/>
                  </a:cubicBezTo>
                  <a:cubicBezTo>
                    <a:pt x="52" y="214"/>
                    <a:pt x="52" y="214"/>
                    <a:pt x="52" y="214"/>
                  </a:cubicBezTo>
                  <a:cubicBezTo>
                    <a:pt x="68" y="214"/>
                    <a:pt x="68" y="214"/>
                    <a:pt x="68" y="214"/>
                  </a:cubicBezTo>
                  <a:cubicBezTo>
                    <a:pt x="68" y="152"/>
                    <a:pt x="68" y="152"/>
                    <a:pt x="68" y="152"/>
                  </a:cubicBezTo>
                  <a:cubicBezTo>
                    <a:pt x="68" y="143"/>
                    <a:pt x="75" y="134"/>
                    <a:pt x="84" y="133"/>
                  </a:cubicBezTo>
                  <a:cubicBezTo>
                    <a:pt x="84" y="124"/>
                    <a:pt x="84" y="124"/>
                    <a:pt x="84" y="124"/>
                  </a:cubicBezTo>
                  <a:cubicBezTo>
                    <a:pt x="39" y="124"/>
                    <a:pt x="39" y="124"/>
                    <a:pt x="39" y="124"/>
                  </a:cubicBezTo>
                  <a:cubicBezTo>
                    <a:pt x="37" y="124"/>
                    <a:pt x="37" y="124"/>
                    <a:pt x="37" y="126"/>
                  </a:cubicBezTo>
                  <a:close/>
                  <a:moveTo>
                    <a:pt x="208" y="288"/>
                  </a:moveTo>
                  <a:cubicBezTo>
                    <a:pt x="236" y="288"/>
                    <a:pt x="236" y="288"/>
                    <a:pt x="236" y="288"/>
                  </a:cubicBezTo>
                  <a:cubicBezTo>
                    <a:pt x="236" y="317"/>
                    <a:pt x="236" y="317"/>
                    <a:pt x="236" y="317"/>
                  </a:cubicBezTo>
                  <a:cubicBezTo>
                    <a:pt x="208" y="317"/>
                    <a:pt x="208" y="317"/>
                    <a:pt x="208" y="317"/>
                  </a:cubicBezTo>
                  <a:cubicBezTo>
                    <a:pt x="208" y="288"/>
                    <a:pt x="208" y="288"/>
                    <a:pt x="208" y="288"/>
                  </a:cubicBezTo>
                  <a:close/>
                  <a:moveTo>
                    <a:pt x="68" y="288"/>
                  </a:moveTo>
                  <a:cubicBezTo>
                    <a:pt x="96" y="288"/>
                    <a:pt x="96" y="288"/>
                    <a:pt x="96" y="288"/>
                  </a:cubicBezTo>
                  <a:cubicBezTo>
                    <a:pt x="96" y="317"/>
                    <a:pt x="96" y="317"/>
                    <a:pt x="96" y="317"/>
                  </a:cubicBezTo>
                  <a:cubicBezTo>
                    <a:pt x="68" y="317"/>
                    <a:pt x="68" y="317"/>
                    <a:pt x="68" y="317"/>
                  </a:cubicBezTo>
                  <a:cubicBezTo>
                    <a:pt x="68" y="288"/>
                    <a:pt x="68" y="288"/>
                    <a:pt x="68" y="288"/>
                  </a:cubicBezTo>
                  <a:close/>
                  <a:moveTo>
                    <a:pt x="116" y="288"/>
                  </a:moveTo>
                  <a:cubicBezTo>
                    <a:pt x="144" y="288"/>
                    <a:pt x="144" y="288"/>
                    <a:pt x="144" y="288"/>
                  </a:cubicBezTo>
                  <a:cubicBezTo>
                    <a:pt x="144" y="317"/>
                    <a:pt x="144" y="317"/>
                    <a:pt x="144" y="317"/>
                  </a:cubicBezTo>
                  <a:cubicBezTo>
                    <a:pt x="116" y="317"/>
                    <a:pt x="116" y="317"/>
                    <a:pt x="116" y="317"/>
                  </a:cubicBezTo>
                  <a:cubicBezTo>
                    <a:pt x="116" y="288"/>
                    <a:pt x="116" y="288"/>
                    <a:pt x="116" y="288"/>
                  </a:cubicBezTo>
                  <a:close/>
                  <a:moveTo>
                    <a:pt x="163" y="288"/>
                  </a:moveTo>
                  <a:cubicBezTo>
                    <a:pt x="191" y="288"/>
                    <a:pt x="191" y="288"/>
                    <a:pt x="191" y="288"/>
                  </a:cubicBezTo>
                  <a:cubicBezTo>
                    <a:pt x="191" y="317"/>
                    <a:pt x="191" y="317"/>
                    <a:pt x="191" y="317"/>
                  </a:cubicBezTo>
                  <a:cubicBezTo>
                    <a:pt x="163" y="317"/>
                    <a:pt x="163" y="317"/>
                    <a:pt x="163" y="317"/>
                  </a:cubicBezTo>
                  <a:cubicBezTo>
                    <a:pt x="163" y="288"/>
                    <a:pt x="163" y="288"/>
                    <a:pt x="163" y="288"/>
                  </a:cubicBezTo>
                  <a:close/>
                  <a:moveTo>
                    <a:pt x="256" y="288"/>
                  </a:moveTo>
                  <a:cubicBezTo>
                    <a:pt x="284" y="288"/>
                    <a:pt x="284" y="288"/>
                    <a:pt x="284" y="288"/>
                  </a:cubicBezTo>
                  <a:cubicBezTo>
                    <a:pt x="284" y="317"/>
                    <a:pt x="284" y="317"/>
                    <a:pt x="284" y="317"/>
                  </a:cubicBezTo>
                  <a:cubicBezTo>
                    <a:pt x="256" y="317"/>
                    <a:pt x="256" y="317"/>
                    <a:pt x="256" y="317"/>
                  </a:cubicBezTo>
                  <a:cubicBezTo>
                    <a:pt x="256" y="288"/>
                    <a:pt x="256" y="288"/>
                    <a:pt x="256" y="288"/>
                  </a:cubicBezTo>
                  <a:close/>
                  <a:moveTo>
                    <a:pt x="352" y="338"/>
                  </a:moveTo>
                  <a:cubicBezTo>
                    <a:pt x="0" y="338"/>
                    <a:pt x="0" y="338"/>
                    <a:pt x="0" y="338"/>
                  </a:cubicBezTo>
                  <a:cubicBezTo>
                    <a:pt x="0" y="214"/>
                    <a:pt x="0" y="214"/>
                    <a:pt x="0" y="214"/>
                  </a:cubicBezTo>
                  <a:cubicBezTo>
                    <a:pt x="13" y="214"/>
                    <a:pt x="13" y="214"/>
                    <a:pt x="13" y="214"/>
                  </a:cubicBezTo>
                  <a:cubicBezTo>
                    <a:pt x="13" y="152"/>
                    <a:pt x="13" y="152"/>
                    <a:pt x="13" y="152"/>
                  </a:cubicBezTo>
                  <a:cubicBezTo>
                    <a:pt x="13" y="142"/>
                    <a:pt x="20" y="135"/>
                    <a:pt x="28" y="133"/>
                  </a:cubicBezTo>
                  <a:cubicBezTo>
                    <a:pt x="28" y="124"/>
                    <a:pt x="28" y="124"/>
                    <a:pt x="28" y="124"/>
                  </a:cubicBezTo>
                  <a:cubicBezTo>
                    <a:pt x="28" y="119"/>
                    <a:pt x="32" y="116"/>
                    <a:pt x="37" y="116"/>
                  </a:cubicBezTo>
                  <a:cubicBezTo>
                    <a:pt x="144" y="117"/>
                    <a:pt x="144" y="117"/>
                    <a:pt x="144" y="117"/>
                  </a:cubicBezTo>
                  <a:cubicBezTo>
                    <a:pt x="151" y="0"/>
                    <a:pt x="151" y="0"/>
                    <a:pt x="151" y="0"/>
                  </a:cubicBezTo>
                  <a:cubicBezTo>
                    <a:pt x="175" y="0"/>
                    <a:pt x="175" y="0"/>
                    <a:pt x="175" y="0"/>
                  </a:cubicBezTo>
                  <a:cubicBezTo>
                    <a:pt x="183" y="116"/>
                    <a:pt x="183" y="116"/>
                    <a:pt x="183" y="116"/>
                  </a:cubicBezTo>
                  <a:cubicBezTo>
                    <a:pt x="229" y="116"/>
                    <a:pt x="229" y="116"/>
                    <a:pt x="229" y="116"/>
                  </a:cubicBezTo>
                  <a:cubicBezTo>
                    <a:pt x="235" y="116"/>
                    <a:pt x="238" y="119"/>
                    <a:pt x="238" y="124"/>
                  </a:cubicBezTo>
                  <a:cubicBezTo>
                    <a:pt x="238" y="159"/>
                    <a:pt x="238" y="159"/>
                    <a:pt x="238" y="159"/>
                  </a:cubicBezTo>
                  <a:cubicBezTo>
                    <a:pt x="280" y="159"/>
                    <a:pt x="280" y="159"/>
                    <a:pt x="280" y="159"/>
                  </a:cubicBezTo>
                  <a:cubicBezTo>
                    <a:pt x="280" y="223"/>
                    <a:pt x="280" y="223"/>
                    <a:pt x="280" y="223"/>
                  </a:cubicBezTo>
                  <a:cubicBezTo>
                    <a:pt x="301" y="223"/>
                    <a:pt x="301" y="223"/>
                    <a:pt x="301" y="223"/>
                  </a:cubicBezTo>
                  <a:cubicBezTo>
                    <a:pt x="303" y="191"/>
                    <a:pt x="303" y="191"/>
                    <a:pt x="303" y="191"/>
                  </a:cubicBezTo>
                  <a:cubicBezTo>
                    <a:pt x="306" y="191"/>
                    <a:pt x="309" y="191"/>
                    <a:pt x="313" y="191"/>
                  </a:cubicBezTo>
                  <a:cubicBezTo>
                    <a:pt x="315" y="223"/>
                    <a:pt x="315" y="223"/>
                    <a:pt x="315" y="223"/>
                  </a:cubicBezTo>
                  <a:cubicBezTo>
                    <a:pt x="333" y="223"/>
                    <a:pt x="333" y="223"/>
                    <a:pt x="333" y="223"/>
                  </a:cubicBezTo>
                  <a:cubicBezTo>
                    <a:pt x="335" y="191"/>
                    <a:pt x="335" y="191"/>
                    <a:pt x="335" y="191"/>
                  </a:cubicBezTo>
                  <a:cubicBezTo>
                    <a:pt x="339" y="191"/>
                    <a:pt x="342" y="191"/>
                    <a:pt x="345" y="191"/>
                  </a:cubicBezTo>
                  <a:cubicBezTo>
                    <a:pt x="347" y="223"/>
                    <a:pt x="347" y="223"/>
                    <a:pt x="347" y="223"/>
                  </a:cubicBezTo>
                  <a:cubicBezTo>
                    <a:pt x="352" y="223"/>
                    <a:pt x="352" y="223"/>
                    <a:pt x="352" y="223"/>
                  </a:cubicBezTo>
                  <a:cubicBezTo>
                    <a:pt x="352" y="338"/>
                    <a:pt x="352" y="338"/>
                    <a:pt x="352" y="338"/>
                  </a:cubicBezTo>
                  <a:close/>
                  <a:moveTo>
                    <a:pt x="186" y="159"/>
                  </a:moveTo>
                  <a:cubicBezTo>
                    <a:pt x="183" y="124"/>
                    <a:pt x="183" y="124"/>
                    <a:pt x="183" y="124"/>
                  </a:cubicBezTo>
                  <a:cubicBezTo>
                    <a:pt x="227" y="124"/>
                    <a:pt x="227" y="124"/>
                    <a:pt x="227" y="124"/>
                  </a:cubicBezTo>
                  <a:cubicBezTo>
                    <a:pt x="229" y="124"/>
                    <a:pt x="229" y="125"/>
                    <a:pt x="229" y="126"/>
                  </a:cubicBezTo>
                  <a:cubicBezTo>
                    <a:pt x="229" y="159"/>
                    <a:pt x="229" y="159"/>
                    <a:pt x="229" y="159"/>
                  </a:cubicBezTo>
                  <a:cubicBezTo>
                    <a:pt x="186" y="159"/>
                    <a:pt x="186" y="159"/>
                    <a:pt x="186" y="159"/>
                  </a:cubicBezTo>
                  <a:close/>
                  <a:moveTo>
                    <a:pt x="144" y="125"/>
                  </a:moveTo>
                  <a:cubicBezTo>
                    <a:pt x="140" y="188"/>
                    <a:pt x="140" y="188"/>
                    <a:pt x="140" y="188"/>
                  </a:cubicBezTo>
                  <a:cubicBezTo>
                    <a:pt x="107" y="214"/>
                    <a:pt x="107" y="214"/>
                    <a:pt x="107" y="214"/>
                  </a:cubicBezTo>
                  <a:cubicBezTo>
                    <a:pt x="107" y="152"/>
                    <a:pt x="107" y="152"/>
                    <a:pt x="107" y="152"/>
                  </a:cubicBezTo>
                  <a:cubicBezTo>
                    <a:pt x="107" y="143"/>
                    <a:pt x="100" y="135"/>
                    <a:pt x="92" y="133"/>
                  </a:cubicBezTo>
                  <a:cubicBezTo>
                    <a:pt x="92" y="124"/>
                    <a:pt x="92" y="124"/>
                    <a:pt x="92" y="124"/>
                  </a:cubicBezTo>
                  <a:cubicBezTo>
                    <a:pt x="144" y="125"/>
                    <a:pt x="144" y="125"/>
                    <a:pt x="144" y="125"/>
                  </a:cubicBezTo>
                  <a:close/>
                </a:path>
              </a:pathLst>
            </a:custGeom>
            <a:solidFill>
              <a:schemeClr val="accent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9" name="Freeform 127">
              <a:extLst>
                <a:ext uri="{FF2B5EF4-FFF2-40B4-BE49-F238E27FC236}">
                  <a16:creationId xmlns:a16="http://schemas.microsoft.com/office/drawing/2014/main" id="{E5426521-67D2-4AB7-91CF-FD0B21040C3D}"/>
                </a:ext>
              </a:extLst>
            </p:cNvPr>
            <p:cNvSpPr>
              <a:spLocks noEditPoints="1"/>
            </p:cNvSpPr>
            <p:nvPr/>
          </p:nvSpPr>
          <p:spPr bwMode="auto">
            <a:xfrm>
              <a:off x="2002154" y="2374668"/>
              <a:ext cx="586739" cy="579977"/>
            </a:xfrm>
            <a:custGeom>
              <a:avLst/>
              <a:gdLst>
                <a:gd name="T0" fmla="*/ 0 w 166"/>
                <a:gd name="T1" fmla="*/ 36 h 185"/>
                <a:gd name="T2" fmla="*/ 25 w 166"/>
                <a:gd name="T3" fmla="*/ 36 h 185"/>
                <a:gd name="T4" fmla="*/ 70 w 166"/>
                <a:gd name="T5" fmla="*/ 0 h 185"/>
                <a:gd name="T6" fmla="*/ 101 w 166"/>
                <a:gd name="T7" fmla="*/ 0 h 185"/>
                <a:gd name="T8" fmla="*/ 145 w 166"/>
                <a:gd name="T9" fmla="*/ 36 h 185"/>
                <a:gd name="T10" fmla="*/ 166 w 166"/>
                <a:gd name="T11" fmla="*/ 36 h 185"/>
                <a:gd name="T12" fmla="*/ 166 w 166"/>
                <a:gd name="T13" fmla="*/ 164 h 185"/>
                <a:gd name="T14" fmla="*/ 152 w 166"/>
                <a:gd name="T15" fmla="*/ 164 h 185"/>
                <a:gd name="T16" fmla="*/ 154 w 166"/>
                <a:gd name="T17" fmla="*/ 120 h 185"/>
                <a:gd name="T18" fmla="*/ 154 w 166"/>
                <a:gd name="T19" fmla="*/ 48 h 185"/>
                <a:gd name="T20" fmla="*/ 12 w 166"/>
                <a:gd name="T21" fmla="*/ 48 h 185"/>
                <a:gd name="T22" fmla="*/ 12 w 166"/>
                <a:gd name="T23" fmla="*/ 149 h 185"/>
                <a:gd name="T24" fmla="*/ 98 w 166"/>
                <a:gd name="T25" fmla="*/ 149 h 185"/>
                <a:gd name="T26" fmla="*/ 106 w 166"/>
                <a:gd name="T27" fmla="*/ 164 h 185"/>
                <a:gd name="T28" fmla="*/ 0 w 166"/>
                <a:gd name="T29" fmla="*/ 164 h 185"/>
                <a:gd name="T30" fmla="*/ 0 w 166"/>
                <a:gd name="T31" fmla="*/ 36 h 185"/>
                <a:gd name="T32" fmla="*/ 121 w 166"/>
                <a:gd name="T33" fmla="*/ 71 h 185"/>
                <a:gd name="T34" fmla="*/ 44 w 166"/>
                <a:gd name="T35" fmla="*/ 71 h 185"/>
                <a:gd name="T36" fmla="*/ 44 w 166"/>
                <a:gd name="T37" fmla="*/ 79 h 185"/>
                <a:gd name="T38" fmla="*/ 121 w 166"/>
                <a:gd name="T39" fmla="*/ 79 h 185"/>
                <a:gd name="T40" fmla="*/ 121 w 166"/>
                <a:gd name="T41" fmla="*/ 71 h 185"/>
                <a:gd name="T42" fmla="*/ 121 w 166"/>
                <a:gd name="T43" fmla="*/ 93 h 185"/>
                <a:gd name="T44" fmla="*/ 44 w 166"/>
                <a:gd name="T45" fmla="*/ 93 h 185"/>
                <a:gd name="T46" fmla="*/ 44 w 166"/>
                <a:gd name="T47" fmla="*/ 101 h 185"/>
                <a:gd name="T48" fmla="*/ 121 w 166"/>
                <a:gd name="T49" fmla="*/ 101 h 185"/>
                <a:gd name="T50" fmla="*/ 121 w 166"/>
                <a:gd name="T51" fmla="*/ 93 h 185"/>
                <a:gd name="T52" fmla="*/ 35 w 166"/>
                <a:gd name="T53" fmla="*/ 36 h 185"/>
                <a:gd name="T54" fmla="*/ 135 w 166"/>
                <a:gd name="T55" fmla="*/ 36 h 185"/>
                <a:gd name="T56" fmla="*/ 98 w 166"/>
                <a:gd name="T57" fmla="*/ 7 h 185"/>
                <a:gd name="T58" fmla="*/ 72 w 166"/>
                <a:gd name="T59" fmla="*/ 7 h 185"/>
                <a:gd name="T60" fmla="*/ 35 w 166"/>
                <a:gd name="T61" fmla="*/ 36 h 185"/>
                <a:gd name="T62" fmla="*/ 86 w 166"/>
                <a:gd name="T63" fmla="*/ 17 h 185"/>
                <a:gd name="T64" fmla="*/ 86 w 166"/>
                <a:gd name="T65" fmla="*/ 26 h 185"/>
                <a:gd name="T66" fmla="*/ 86 w 166"/>
                <a:gd name="T67" fmla="*/ 17 h 185"/>
                <a:gd name="T68" fmla="*/ 140 w 166"/>
                <a:gd name="T69" fmla="*/ 164 h 185"/>
                <a:gd name="T70" fmla="*/ 140 w 166"/>
                <a:gd name="T71" fmla="*/ 185 h 185"/>
                <a:gd name="T72" fmla="*/ 129 w 166"/>
                <a:gd name="T73" fmla="*/ 181 h 185"/>
                <a:gd name="T74" fmla="*/ 118 w 166"/>
                <a:gd name="T75" fmla="*/ 185 h 185"/>
                <a:gd name="T76" fmla="*/ 118 w 166"/>
                <a:gd name="T77" fmla="*/ 164 h 185"/>
                <a:gd name="T78" fmla="*/ 106 w 166"/>
                <a:gd name="T79" fmla="*/ 143 h 185"/>
                <a:gd name="T80" fmla="*/ 121 w 166"/>
                <a:gd name="T81" fmla="*/ 122 h 185"/>
                <a:gd name="T82" fmla="*/ 121 w 166"/>
                <a:gd name="T83" fmla="*/ 122 h 185"/>
                <a:gd name="T84" fmla="*/ 121 w 166"/>
                <a:gd name="T85" fmla="*/ 122 h 185"/>
                <a:gd name="T86" fmla="*/ 152 w 166"/>
                <a:gd name="T87" fmla="*/ 143 h 185"/>
                <a:gd name="T88" fmla="*/ 140 w 166"/>
                <a:gd name="T89" fmla="*/ 164 h 185"/>
                <a:gd name="T90" fmla="*/ 129 w 166"/>
                <a:gd name="T91" fmla="*/ 132 h 185"/>
                <a:gd name="T92" fmla="*/ 141 w 166"/>
                <a:gd name="T93" fmla="*/ 143 h 185"/>
                <a:gd name="T94" fmla="*/ 129 w 166"/>
                <a:gd name="T95" fmla="*/ 155 h 185"/>
                <a:gd name="T96" fmla="*/ 118 w 166"/>
                <a:gd name="T97" fmla="*/ 143 h 185"/>
                <a:gd name="T98" fmla="*/ 129 w 166"/>
                <a:gd name="T99" fmla="*/ 132 h 185"/>
                <a:gd name="T100" fmla="*/ 143 w 166"/>
                <a:gd name="T101" fmla="*/ 114 h 185"/>
                <a:gd name="T102" fmla="*/ 117 w 166"/>
                <a:gd name="T103" fmla="*/ 114 h 185"/>
                <a:gd name="T104" fmla="*/ 44 w 166"/>
                <a:gd name="T105" fmla="*/ 114 h 185"/>
                <a:gd name="T106" fmla="*/ 44 w 166"/>
                <a:gd name="T107" fmla="*/ 122 h 185"/>
                <a:gd name="T108" fmla="*/ 105 w 166"/>
                <a:gd name="T109" fmla="*/ 122 h 185"/>
                <a:gd name="T110" fmla="*/ 98 w 166"/>
                <a:gd name="T111" fmla="*/ 139 h 185"/>
                <a:gd name="T112" fmla="*/ 22 w 166"/>
                <a:gd name="T113" fmla="*/ 139 h 185"/>
                <a:gd name="T114" fmla="*/ 22 w 166"/>
                <a:gd name="T115" fmla="*/ 56 h 185"/>
                <a:gd name="T116" fmla="*/ 144 w 166"/>
                <a:gd name="T117" fmla="*/ 56 h 185"/>
                <a:gd name="T118" fmla="*/ 143 w 166"/>
                <a:gd name="T119" fmla="*/ 11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6" h="185">
                  <a:moveTo>
                    <a:pt x="0" y="36"/>
                  </a:moveTo>
                  <a:cubicBezTo>
                    <a:pt x="8" y="36"/>
                    <a:pt x="16" y="36"/>
                    <a:pt x="25" y="36"/>
                  </a:cubicBezTo>
                  <a:cubicBezTo>
                    <a:pt x="24" y="36"/>
                    <a:pt x="66" y="3"/>
                    <a:pt x="70" y="0"/>
                  </a:cubicBezTo>
                  <a:cubicBezTo>
                    <a:pt x="80" y="0"/>
                    <a:pt x="91" y="0"/>
                    <a:pt x="101" y="0"/>
                  </a:cubicBezTo>
                  <a:cubicBezTo>
                    <a:pt x="116" y="12"/>
                    <a:pt x="131" y="24"/>
                    <a:pt x="145" y="36"/>
                  </a:cubicBezTo>
                  <a:cubicBezTo>
                    <a:pt x="145" y="37"/>
                    <a:pt x="164" y="36"/>
                    <a:pt x="166" y="36"/>
                  </a:cubicBezTo>
                  <a:cubicBezTo>
                    <a:pt x="166" y="79"/>
                    <a:pt x="166" y="122"/>
                    <a:pt x="166" y="164"/>
                  </a:cubicBezTo>
                  <a:cubicBezTo>
                    <a:pt x="161" y="164"/>
                    <a:pt x="157" y="164"/>
                    <a:pt x="152" y="164"/>
                  </a:cubicBezTo>
                  <a:cubicBezTo>
                    <a:pt x="165" y="158"/>
                    <a:pt x="165" y="132"/>
                    <a:pt x="154" y="120"/>
                  </a:cubicBezTo>
                  <a:cubicBezTo>
                    <a:pt x="154" y="97"/>
                    <a:pt x="154" y="72"/>
                    <a:pt x="154" y="48"/>
                  </a:cubicBezTo>
                  <a:cubicBezTo>
                    <a:pt x="107" y="48"/>
                    <a:pt x="59" y="48"/>
                    <a:pt x="12" y="48"/>
                  </a:cubicBezTo>
                  <a:cubicBezTo>
                    <a:pt x="12" y="82"/>
                    <a:pt x="12" y="115"/>
                    <a:pt x="12" y="149"/>
                  </a:cubicBezTo>
                  <a:cubicBezTo>
                    <a:pt x="41" y="149"/>
                    <a:pt x="69" y="149"/>
                    <a:pt x="98" y="149"/>
                  </a:cubicBezTo>
                  <a:cubicBezTo>
                    <a:pt x="99" y="155"/>
                    <a:pt x="102" y="160"/>
                    <a:pt x="106" y="164"/>
                  </a:cubicBezTo>
                  <a:cubicBezTo>
                    <a:pt x="70" y="164"/>
                    <a:pt x="35" y="164"/>
                    <a:pt x="0" y="164"/>
                  </a:cubicBezTo>
                  <a:cubicBezTo>
                    <a:pt x="0" y="122"/>
                    <a:pt x="0" y="79"/>
                    <a:pt x="0" y="36"/>
                  </a:cubicBezTo>
                  <a:close/>
                  <a:moveTo>
                    <a:pt x="121" y="71"/>
                  </a:moveTo>
                  <a:cubicBezTo>
                    <a:pt x="44" y="71"/>
                    <a:pt x="44" y="71"/>
                    <a:pt x="44" y="71"/>
                  </a:cubicBezTo>
                  <a:cubicBezTo>
                    <a:pt x="44" y="79"/>
                    <a:pt x="44" y="79"/>
                    <a:pt x="44" y="79"/>
                  </a:cubicBezTo>
                  <a:cubicBezTo>
                    <a:pt x="121" y="79"/>
                    <a:pt x="121" y="79"/>
                    <a:pt x="121" y="79"/>
                  </a:cubicBezTo>
                  <a:cubicBezTo>
                    <a:pt x="121" y="71"/>
                    <a:pt x="121" y="71"/>
                    <a:pt x="121" y="71"/>
                  </a:cubicBezTo>
                  <a:close/>
                  <a:moveTo>
                    <a:pt x="121" y="93"/>
                  </a:moveTo>
                  <a:cubicBezTo>
                    <a:pt x="44" y="93"/>
                    <a:pt x="44" y="93"/>
                    <a:pt x="44" y="93"/>
                  </a:cubicBezTo>
                  <a:cubicBezTo>
                    <a:pt x="44" y="101"/>
                    <a:pt x="44" y="101"/>
                    <a:pt x="44" y="101"/>
                  </a:cubicBezTo>
                  <a:cubicBezTo>
                    <a:pt x="121" y="101"/>
                    <a:pt x="121" y="101"/>
                    <a:pt x="121" y="101"/>
                  </a:cubicBezTo>
                  <a:cubicBezTo>
                    <a:pt x="121" y="93"/>
                    <a:pt x="121" y="93"/>
                    <a:pt x="121" y="93"/>
                  </a:cubicBezTo>
                  <a:close/>
                  <a:moveTo>
                    <a:pt x="35" y="36"/>
                  </a:moveTo>
                  <a:cubicBezTo>
                    <a:pt x="68" y="36"/>
                    <a:pt x="102" y="36"/>
                    <a:pt x="135" y="36"/>
                  </a:cubicBezTo>
                  <a:cubicBezTo>
                    <a:pt x="123" y="27"/>
                    <a:pt x="111" y="17"/>
                    <a:pt x="98" y="7"/>
                  </a:cubicBezTo>
                  <a:cubicBezTo>
                    <a:pt x="90" y="7"/>
                    <a:pt x="81" y="7"/>
                    <a:pt x="72" y="7"/>
                  </a:cubicBezTo>
                  <a:cubicBezTo>
                    <a:pt x="60" y="17"/>
                    <a:pt x="47" y="27"/>
                    <a:pt x="35" y="36"/>
                  </a:cubicBezTo>
                  <a:close/>
                  <a:moveTo>
                    <a:pt x="86" y="17"/>
                  </a:moveTo>
                  <a:cubicBezTo>
                    <a:pt x="92" y="17"/>
                    <a:pt x="92" y="26"/>
                    <a:pt x="86" y="26"/>
                  </a:cubicBezTo>
                  <a:cubicBezTo>
                    <a:pt x="80" y="26"/>
                    <a:pt x="80" y="17"/>
                    <a:pt x="86" y="17"/>
                  </a:cubicBezTo>
                  <a:close/>
                  <a:moveTo>
                    <a:pt x="140" y="164"/>
                  </a:moveTo>
                  <a:cubicBezTo>
                    <a:pt x="140" y="185"/>
                    <a:pt x="140" y="185"/>
                    <a:pt x="140" y="185"/>
                  </a:cubicBezTo>
                  <a:cubicBezTo>
                    <a:pt x="129" y="181"/>
                    <a:pt x="129" y="181"/>
                    <a:pt x="129" y="181"/>
                  </a:cubicBezTo>
                  <a:cubicBezTo>
                    <a:pt x="118" y="185"/>
                    <a:pt x="118" y="185"/>
                    <a:pt x="118" y="185"/>
                  </a:cubicBezTo>
                  <a:cubicBezTo>
                    <a:pt x="118" y="180"/>
                    <a:pt x="118" y="169"/>
                    <a:pt x="118" y="164"/>
                  </a:cubicBezTo>
                  <a:cubicBezTo>
                    <a:pt x="109" y="159"/>
                    <a:pt x="106" y="151"/>
                    <a:pt x="106" y="143"/>
                  </a:cubicBezTo>
                  <a:cubicBezTo>
                    <a:pt x="106" y="132"/>
                    <a:pt x="113" y="125"/>
                    <a:pt x="121" y="122"/>
                  </a:cubicBezTo>
                  <a:cubicBezTo>
                    <a:pt x="121" y="122"/>
                    <a:pt x="121" y="122"/>
                    <a:pt x="121" y="122"/>
                  </a:cubicBezTo>
                  <a:cubicBezTo>
                    <a:pt x="121" y="122"/>
                    <a:pt x="121" y="122"/>
                    <a:pt x="121" y="122"/>
                  </a:cubicBezTo>
                  <a:cubicBezTo>
                    <a:pt x="135" y="117"/>
                    <a:pt x="152" y="125"/>
                    <a:pt x="152" y="143"/>
                  </a:cubicBezTo>
                  <a:cubicBezTo>
                    <a:pt x="152" y="153"/>
                    <a:pt x="148" y="161"/>
                    <a:pt x="140" y="164"/>
                  </a:cubicBezTo>
                  <a:close/>
                  <a:moveTo>
                    <a:pt x="129" y="132"/>
                  </a:moveTo>
                  <a:cubicBezTo>
                    <a:pt x="135" y="132"/>
                    <a:pt x="141" y="137"/>
                    <a:pt x="141" y="143"/>
                  </a:cubicBezTo>
                  <a:cubicBezTo>
                    <a:pt x="141" y="150"/>
                    <a:pt x="135" y="155"/>
                    <a:pt x="129" y="155"/>
                  </a:cubicBezTo>
                  <a:cubicBezTo>
                    <a:pt x="123" y="155"/>
                    <a:pt x="118" y="150"/>
                    <a:pt x="118" y="143"/>
                  </a:cubicBezTo>
                  <a:cubicBezTo>
                    <a:pt x="118" y="137"/>
                    <a:pt x="123" y="132"/>
                    <a:pt x="129" y="132"/>
                  </a:cubicBezTo>
                  <a:close/>
                  <a:moveTo>
                    <a:pt x="143" y="114"/>
                  </a:moveTo>
                  <a:cubicBezTo>
                    <a:pt x="134" y="112"/>
                    <a:pt x="125" y="111"/>
                    <a:pt x="117" y="114"/>
                  </a:cubicBezTo>
                  <a:cubicBezTo>
                    <a:pt x="44" y="114"/>
                    <a:pt x="44" y="114"/>
                    <a:pt x="44" y="114"/>
                  </a:cubicBezTo>
                  <a:cubicBezTo>
                    <a:pt x="44" y="122"/>
                    <a:pt x="44" y="122"/>
                    <a:pt x="44" y="122"/>
                  </a:cubicBezTo>
                  <a:cubicBezTo>
                    <a:pt x="105" y="122"/>
                    <a:pt x="105" y="122"/>
                    <a:pt x="105" y="122"/>
                  </a:cubicBezTo>
                  <a:cubicBezTo>
                    <a:pt x="101" y="126"/>
                    <a:pt x="98" y="132"/>
                    <a:pt x="98" y="139"/>
                  </a:cubicBezTo>
                  <a:cubicBezTo>
                    <a:pt x="72" y="139"/>
                    <a:pt x="48" y="139"/>
                    <a:pt x="22" y="139"/>
                  </a:cubicBezTo>
                  <a:cubicBezTo>
                    <a:pt x="22" y="111"/>
                    <a:pt x="22" y="84"/>
                    <a:pt x="22" y="56"/>
                  </a:cubicBezTo>
                  <a:cubicBezTo>
                    <a:pt x="63" y="56"/>
                    <a:pt x="103" y="56"/>
                    <a:pt x="144" y="56"/>
                  </a:cubicBezTo>
                  <a:cubicBezTo>
                    <a:pt x="144" y="74"/>
                    <a:pt x="143" y="97"/>
                    <a:pt x="143" y="114"/>
                  </a:cubicBezTo>
                  <a:close/>
                </a:path>
              </a:pathLst>
            </a:custGeom>
            <a:solidFill>
              <a:srgbClr val="3C81E6"/>
            </a:solidFill>
            <a:ln>
              <a:noFill/>
            </a:ln>
          </p:spPr>
          <p:txBody>
            <a:bodyPr vert="horz" wrap="square" lIns="91440" tIns="45720" rIns="91440" bIns="45720" numCol="1" anchor="t" anchorCtr="0" compatLnSpc="1">
              <a:prstTxWarp prst="textNoShape">
                <a:avLst/>
              </a:prstTxWarp>
            </a:bodyPr>
            <a:lstStyle/>
            <a:p>
              <a:endParaRPr lang="en-AU"/>
            </a:p>
          </p:txBody>
        </p:sp>
        <p:pic>
          <p:nvPicPr>
            <p:cNvPr id="4" name="Picture 3">
              <a:extLst>
                <a:ext uri="{FF2B5EF4-FFF2-40B4-BE49-F238E27FC236}">
                  <a16:creationId xmlns:a16="http://schemas.microsoft.com/office/drawing/2014/main" id="{FBAB8ED5-3ED8-48C5-99E6-4B009A454991}"/>
                </a:ext>
              </a:extLst>
            </p:cNvPr>
            <p:cNvPicPr>
              <a:picLocks noChangeAspect="1"/>
            </p:cNvPicPr>
            <p:nvPr/>
          </p:nvPicPr>
          <p:blipFill>
            <a:blip r:embed="rId2"/>
            <a:stretch>
              <a:fillRect/>
            </a:stretch>
          </p:blipFill>
          <p:spPr>
            <a:xfrm>
              <a:off x="1903095" y="3510433"/>
              <a:ext cx="853440" cy="487680"/>
            </a:xfrm>
            <a:prstGeom prst="rect">
              <a:avLst/>
            </a:prstGeom>
          </p:spPr>
        </p:pic>
        <p:pic>
          <p:nvPicPr>
            <p:cNvPr id="7" name="Picture 6">
              <a:extLst>
                <a:ext uri="{FF2B5EF4-FFF2-40B4-BE49-F238E27FC236}">
                  <a16:creationId xmlns:a16="http://schemas.microsoft.com/office/drawing/2014/main" id="{1B6FB942-1586-4B39-A7AC-68F63321FCDE}"/>
                </a:ext>
              </a:extLst>
            </p:cNvPr>
            <p:cNvPicPr>
              <a:picLocks noChangeAspect="1"/>
            </p:cNvPicPr>
            <p:nvPr/>
          </p:nvPicPr>
          <p:blipFill>
            <a:blip r:embed="rId3"/>
            <a:stretch>
              <a:fillRect/>
            </a:stretch>
          </p:blipFill>
          <p:spPr>
            <a:xfrm>
              <a:off x="1981199" y="4416741"/>
              <a:ext cx="697231" cy="546479"/>
            </a:xfrm>
            <a:prstGeom prst="rect">
              <a:avLst/>
            </a:prstGeom>
          </p:spPr>
        </p:pic>
        <p:pic>
          <p:nvPicPr>
            <p:cNvPr id="11" name="Picture 10">
              <a:extLst>
                <a:ext uri="{FF2B5EF4-FFF2-40B4-BE49-F238E27FC236}">
                  <a16:creationId xmlns:a16="http://schemas.microsoft.com/office/drawing/2014/main" id="{4B96294A-DA5D-4FF2-BAFA-AB136D9865BD}"/>
                </a:ext>
              </a:extLst>
            </p:cNvPr>
            <p:cNvPicPr>
              <a:picLocks noChangeAspect="1"/>
            </p:cNvPicPr>
            <p:nvPr/>
          </p:nvPicPr>
          <p:blipFill>
            <a:blip r:embed="rId4"/>
            <a:stretch>
              <a:fillRect/>
            </a:stretch>
          </p:blipFill>
          <p:spPr>
            <a:xfrm>
              <a:off x="1979294" y="5290408"/>
              <a:ext cx="697231" cy="581026"/>
            </a:xfrm>
            <a:prstGeom prst="rect">
              <a:avLst/>
            </a:prstGeom>
          </p:spPr>
        </p:pic>
      </p:grpSp>
      <p:sp>
        <p:nvSpPr>
          <p:cNvPr id="12" name="Title 1" descr="Title: Summary of actions to reduce maritime emissions&#10;">
            <a:extLst>
              <a:ext uri="{FF2B5EF4-FFF2-40B4-BE49-F238E27FC236}">
                <a16:creationId xmlns:a16="http://schemas.microsoft.com/office/drawing/2014/main" id="{7857505A-C701-4F13-8F5B-C63FAD72C858}"/>
              </a:ext>
            </a:extLst>
          </p:cNvPr>
          <p:cNvSpPr txBox="1">
            <a:spLocks/>
          </p:cNvSpPr>
          <p:nvPr/>
        </p:nvSpPr>
        <p:spPr>
          <a:xfrm>
            <a:off x="255658" y="159416"/>
            <a:ext cx="8694032" cy="42078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a:lnSpc>
                <a:spcPct val="100000"/>
              </a:lnSpc>
            </a:pPr>
            <a:r>
              <a:rPr lang="en-AU" sz="3200" dirty="0">
                <a:solidFill>
                  <a:schemeClr val="tx1"/>
                </a:solidFill>
                <a:latin typeface="+mn-lt"/>
                <a:cs typeface="Calibri Light" panose="020F0302020204030204" pitchFamily="34" charset="0"/>
              </a:rPr>
              <a:t>Summary of actions to reduce maritime emissions</a:t>
            </a:r>
          </a:p>
        </p:txBody>
      </p:sp>
    </p:spTree>
    <p:extLst>
      <p:ext uri="{BB962C8B-B14F-4D97-AF65-F5344CB8AC3E}">
        <p14:creationId xmlns:p14="http://schemas.microsoft.com/office/powerpoint/2010/main" val="665074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descr="Title: Australian Ports">
            <a:extLst>
              <a:ext uri="{FF2B5EF4-FFF2-40B4-BE49-F238E27FC236}">
                <a16:creationId xmlns:a16="http://schemas.microsoft.com/office/drawing/2014/main" id="{F9D6087A-9E6B-4944-90E0-769E76294CFB}"/>
              </a:ext>
            </a:extLst>
          </p:cNvPr>
          <p:cNvSpPr txBox="1">
            <a:spLocks/>
          </p:cNvSpPr>
          <p:nvPr/>
        </p:nvSpPr>
        <p:spPr>
          <a:xfrm>
            <a:off x="515055" y="327479"/>
            <a:ext cx="2533262" cy="42078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AU" sz="2800" dirty="0">
                <a:solidFill>
                  <a:schemeClr val="accent1">
                    <a:lumMod val="75000"/>
                    <a:lumOff val="25000"/>
                  </a:schemeClr>
                </a:solidFill>
                <a:latin typeface="+mn-lt"/>
                <a:cs typeface="Calibri Light" panose="020F0302020204030204" pitchFamily="34" charset="0"/>
              </a:rPr>
              <a:t>Australian Ports</a:t>
            </a:r>
          </a:p>
        </p:txBody>
      </p:sp>
      <p:grpSp>
        <p:nvGrpSpPr>
          <p:cNvPr id="4" name="Group 3">
            <a:extLst>
              <a:ext uri="{FF2B5EF4-FFF2-40B4-BE49-F238E27FC236}">
                <a16:creationId xmlns:a16="http://schemas.microsoft.com/office/drawing/2014/main" id="{EFB4A8CD-A0C7-4934-83A0-9ECB4D6AD3D9}"/>
              </a:ext>
            </a:extLst>
          </p:cNvPr>
          <p:cNvGrpSpPr/>
          <p:nvPr/>
        </p:nvGrpSpPr>
        <p:grpSpPr>
          <a:xfrm>
            <a:off x="881685" y="1149710"/>
            <a:ext cx="926646" cy="4558580"/>
            <a:chOff x="881685" y="1149710"/>
            <a:chExt cx="926646" cy="4558580"/>
          </a:xfrm>
        </p:grpSpPr>
        <p:grpSp>
          <p:nvGrpSpPr>
            <p:cNvPr id="8" name="Group 7">
              <a:extLst>
                <a:ext uri="{FF2B5EF4-FFF2-40B4-BE49-F238E27FC236}">
                  <a16:creationId xmlns:a16="http://schemas.microsoft.com/office/drawing/2014/main" id="{EDC95B4B-BB2C-410C-A8EC-180AAB5F342F}"/>
                </a:ext>
              </a:extLst>
            </p:cNvPr>
            <p:cNvGrpSpPr/>
            <p:nvPr/>
          </p:nvGrpSpPr>
          <p:grpSpPr>
            <a:xfrm>
              <a:off x="917342" y="1149710"/>
              <a:ext cx="864344" cy="829850"/>
              <a:chOff x="0" y="0"/>
              <a:chExt cx="760412" cy="765175"/>
            </a:xfrm>
            <a:solidFill>
              <a:srgbClr val="3C81E6"/>
            </a:solidFill>
          </p:grpSpPr>
          <p:sp>
            <p:nvSpPr>
              <p:cNvPr id="9" name="Freeform 181">
                <a:extLst>
                  <a:ext uri="{FF2B5EF4-FFF2-40B4-BE49-F238E27FC236}">
                    <a16:creationId xmlns:a16="http://schemas.microsoft.com/office/drawing/2014/main" id="{20FD9186-6C94-462E-83FD-9DE81F11CF20}"/>
                  </a:ext>
                </a:extLst>
              </p:cNvPr>
              <p:cNvSpPr>
                <a:spLocks noEditPoints="1"/>
              </p:cNvSpPr>
              <p:nvPr/>
            </p:nvSpPr>
            <p:spPr bwMode="auto">
              <a:xfrm>
                <a:off x="0" y="0"/>
                <a:ext cx="760412" cy="765175"/>
              </a:xfrm>
              <a:custGeom>
                <a:avLst/>
                <a:gdLst>
                  <a:gd name="T0" fmla="*/ 0 w 203"/>
                  <a:gd name="T1" fmla="*/ 102 h 204"/>
                  <a:gd name="T2" fmla="*/ 203 w 203"/>
                  <a:gd name="T3" fmla="*/ 102 h 204"/>
                  <a:gd name="T4" fmla="*/ 77 w 203"/>
                  <a:gd name="T5" fmla="*/ 68 h 204"/>
                  <a:gd name="T6" fmla="*/ 103 w 203"/>
                  <a:gd name="T7" fmla="*/ 51 h 204"/>
                  <a:gd name="T8" fmla="*/ 121 w 203"/>
                  <a:gd name="T9" fmla="*/ 58 h 204"/>
                  <a:gd name="T10" fmla="*/ 127 w 203"/>
                  <a:gd name="T11" fmla="*/ 71 h 204"/>
                  <a:gd name="T12" fmla="*/ 121 w 203"/>
                  <a:gd name="T13" fmla="*/ 78 h 204"/>
                  <a:gd name="T14" fmla="*/ 115 w 203"/>
                  <a:gd name="T15" fmla="*/ 74 h 204"/>
                  <a:gd name="T16" fmla="*/ 102 w 203"/>
                  <a:gd name="T17" fmla="*/ 64 h 204"/>
                  <a:gd name="T18" fmla="*/ 88 w 203"/>
                  <a:gd name="T19" fmla="*/ 86 h 204"/>
                  <a:gd name="T20" fmla="*/ 92 w 203"/>
                  <a:gd name="T21" fmla="*/ 102 h 204"/>
                  <a:gd name="T22" fmla="*/ 103 w 203"/>
                  <a:gd name="T23" fmla="*/ 108 h 204"/>
                  <a:gd name="T24" fmla="*/ 115 w 203"/>
                  <a:gd name="T25" fmla="*/ 98 h 204"/>
                  <a:gd name="T26" fmla="*/ 122 w 203"/>
                  <a:gd name="T27" fmla="*/ 92 h 204"/>
                  <a:gd name="T28" fmla="*/ 128 w 203"/>
                  <a:gd name="T29" fmla="*/ 100 h 204"/>
                  <a:gd name="T30" fmla="*/ 122 w 203"/>
                  <a:gd name="T31" fmla="*/ 113 h 204"/>
                  <a:gd name="T32" fmla="*/ 102 w 203"/>
                  <a:gd name="T33" fmla="*/ 121 h 204"/>
                  <a:gd name="T34" fmla="*/ 74 w 203"/>
                  <a:gd name="T35" fmla="*/ 87 h 204"/>
                  <a:gd name="T36" fmla="*/ 46 w 203"/>
                  <a:gd name="T37" fmla="*/ 121 h 204"/>
                  <a:gd name="T38" fmla="*/ 17 w 203"/>
                  <a:gd name="T39" fmla="*/ 86 h 204"/>
                  <a:gd name="T40" fmla="*/ 25 w 203"/>
                  <a:gd name="T41" fmla="*/ 61 h 204"/>
                  <a:gd name="T42" fmla="*/ 45 w 203"/>
                  <a:gd name="T43" fmla="*/ 51 h 204"/>
                  <a:gd name="T44" fmla="*/ 69 w 203"/>
                  <a:gd name="T45" fmla="*/ 66 h 204"/>
                  <a:gd name="T46" fmla="*/ 69 w 203"/>
                  <a:gd name="T47" fmla="*/ 88 h 204"/>
                  <a:gd name="T48" fmla="*/ 32 w 203"/>
                  <a:gd name="T49" fmla="*/ 90 h 204"/>
                  <a:gd name="T50" fmla="*/ 39 w 203"/>
                  <a:gd name="T51" fmla="*/ 107 h 204"/>
                  <a:gd name="T52" fmla="*/ 51 w 203"/>
                  <a:gd name="T53" fmla="*/ 109 h 204"/>
                  <a:gd name="T54" fmla="*/ 59 w 203"/>
                  <a:gd name="T55" fmla="*/ 103 h 204"/>
                  <a:gd name="T56" fmla="*/ 66 w 203"/>
                  <a:gd name="T57" fmla="*/ 97 h 204"/>
                  <a:gd name="T58" fmla="*/ 71 w 203"/>
                  <a:gd name="T59" fmla="*/ 103 h 204"/>
                  <a:gd name="T60" fmla="*/ 65 w 203"/>
                  <a:gd name="T61" fmla="*/ 114 h 204"/>
                  <a:gd name="T62" fmla="*/ 46 w 203"/>
                  <a:gd name="T63" fmla="*/ 121 h 204"/>
                  <a:gd name="T64" fmla="*/ 60 w 203"/>
                  <a:gd name="T65" fmla="*/ 156 h 204"/>
                  <a:gd name="T66" fmla="*/ 80 w 203"/>
                  <a:gd name="T67" fmla="*/ 173 h 204"/>
                  <a:gd name="T68" fmla="*/ 96 w 203"/>
                  <a:gd name="T69" fmla="*/ 202 h 204"/>
                  <a:gd name="T70" fmla="*/ 133 w 203"/>
                  <a:gd name="T71" fmla="*/ 190 h 204"/>
                  <a:gd name="T72" fmla="*/ 117 w 203"/>
                  <a:gd name="T73" fmla="*/ 178 h 204"/>
                  <a:gd name="T74" fmla="*/ 113 w 203"/>
                  <a:gd name="T75" fmla="*/ 151 h 204"/>
                  <a:gd name="T76" fmla="*/ 95 w 203"/>
                  <a:gd name="T77" fmla="*/ 147 h 204"/>
                  <a:gd name="T78" fmla="*/ 132 w 203"/>
                  <a:gd name="T79" fmla="*/ 136 h 204"/>
                  <a:gd name="T80" fmla="*/ 133 w 203"/>
                  <a:gd name="T81" fmla="*/ 190 h 204"/>
                  <a:gd name="T82" fmla="*/ 169 w 203"/>
                  <a:gd name="T83" fmla="*/ 118 h 204"/>
                  <a:gd name="T84" fmla="*/ 146 w 203"/>
                  <a:gd name="T85" fmla="*/ 118 h 204"/>
                  <a:gd name="T86" fmla="*/ 131 w 203"/>
                  <a:gd name="T87" fmla="*/ 100 h 204"/>
                  <a:gd name="T88" fmla="*/ 131 w 203"/>
                  <a:gd name="T89" fmla="*/ 72 h 204"/>
                  <a:gd name="T90" fmla="*/ 146 w 203"/>
                  <a:gd name="T91" fmla="*/ 54 h 204"/>
                  <a:gd name="T92" fmla="*/ 169 w 203"/>
                  <a:gd name="T93" fmla="*/ 54 h 204"/>
                  <a:gd name="T94" fmla="*/ 184 w 203"/>
                  <a:gd name="T95" fmla="*/ 72 h 204"/>
                  <a:gd name="T96" fmla="*/ 184 w 203"/>
                  <a:gd name="T97" fmla="*/ 10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3" h="204">
                    <a:moveTo>
                      <a:pt x="102" y="0"/>
                    </a:moveTo>
                    <a:cubicBezTo>
                      <a:pt x="45" y="0"/>
                      <a:pt x="0" y="46"/>
                      <a:pt x="0" y="102"/>
                    </a:cubicBezTo>
                    <a:cubicBezTo>
                      <a:pt x="0" y="158"/>
                      <a:pt x="45" y="204"/>
                      <a:pt x="102" y="204"/>
                    </a:cubicBezTo>
                    <a:cubicBezTo>
                      <a:pt x="158" y="204"/>
                      <a:pt x="203" y="158"/>
                      <a:pt x="203" y="102"/>
                    </a:cubicBezTo>
                    <a:cubicBezTo>
                      <a:pt x="203" y="46"/>
                      <a:pt x="158" y="0"/>
                      <a:pt x="102" y="0"/>
                    </a:cubicBezTo>
                    <a:close/>
                    <a:moveTo>
                      <a:pt x="77" y="68"/>
                    </a:moveTo>
                    <a:cubicBezTo>
                      <a:pt x="80" y="63"/>
                      <a:pt x="83" y="59"/>
                      <a:pt x="87" y="56"/>
                    </a:cubicBezTo>
                    <a:cubicBezTo>
                      <a:pt x="91" y="53"/>
                      <a:pt x="97" y="51"/>
                      <a:pt x="103" y="51"/>
                    </a:cubicBezTo>
                    <a:cubicBezTo>
                      <a:pt x="106" y="51"/>
                      <a:pt x="110" y="52"/>
                      <a:pt x="113" y="53"/>
                    </a:cubicBezTo>
                    <a:cubicBezTo>
                      <a:pt x="116" y="54"/>
                      <a:pt x="119" y="56"/>
                      <a:pt x="121" y="58"/>
                    </a:cubicBezTo>
                    <a:cubicBezTo>
                      <a:pt x="123" y="60"/>
                      <a:pt x="124" y="62"/>
                      <a:pt x="126" y="65"/>
                    </a:cubicBezTo>
                    <a:cubicBezTo>
                      <a:pt x="127" y="67"/>
                      <a:pt x="127" y="69"/>
                      <a:pt x="127" y="71"/>
                    </a:cubicBezTo>
                    <a:cubicBezTo>
                      <a:pt x="127" y="73"/>
                      <a:pt x="127" y="75"/>
                      <a:pt x="125" y="76"/>
                    </a:cubicBezTo>
                    <a:cubicBezTo>
                      <a:pt x="124" y="78"/>
                      <a:pt x="123" y="78"/>
                      <a:pt x="121" y="78"/>
                    </a:cubicBezTo>
                    <a:cubicBezTo>
                      <a:pt x="120" y="78"/>
                      <a:pt x="119" y="78"/>
                      <a:pt x="118" y="77"/>
                    </a:cubicBezTo>
                    <a:cubicBezTo>
                      <a:pt x="117" y="77"/>
                      <a:pt x="116" y="75"/>
                      <a:pt x="115" y="74"/>
                    </a:cubicBezTo>
                    <a:cubicBezTo>
                      <a:pt x="113" y="71"/>
                      <a:pt x="112" y="68"/>
                      <a:pt x="110" y="67"/>
                    </a:cubicBezTo>
                    <a:cubicBezTo>
                      <a:pt x="108" y="65"/>
                      <a:pt x="105" y="64"/>
                      <a:pt x="102" y="64"/>
                    </a:cubicBezTo>
                    <a:cubicBezTo>
                      <a:pt x="98" y="64"/>
                      <a:pt x="95" y="66"/>
                      <a:pt x="92" y="70"/>
                    </a:cubicBezTo>
                    <a:cubicBezTo>
                      <a:pt x="90" y="74"/>
                      <a:pt x="88" y="79"/>
                      <a:pt x="88" y="86"/>
                    </a:cubicBezTo>
                    <a:cubicBezTo>
                      <a:pt x="88" y="90"/>
                      <a:pt x="89" y="93"/>
                      <a:pt x="89" y="95"/>
                    </a:cubicBezTo>
                    <a:cubicBezTo>
                      <a:pt x="90" y="98"/>
                      <a:pt x="91" y="100"/>
                      <a:pt x="92" y="102"/>
                    </a:cubicBezTo>
                    <a:cubicBezTo>
                      <a:pt x="93" y="104"/>
                      <a:pt x="95" y="105"/>
                      <a:pt x="97" y="106"/>
                    </a:cubicBezTo>
                    <a:cubicBezTo>
                      <a:pt x="98" y="107"/>
                      <a:pt x="100" y="108"/>
                      <a:pt x="103" y="108"/>
                    </a:cubicBezTo>
                    <a:cubicBezTo>
                      <a:pt x="105" y="108"/>
                      <a:pt x="108" y="107"/>
                      <a:pt x="110" y="105"/>
                    </a:cubicBezTo>
                    <a:cubicBezTo>
                      <a:pt x="112" y="104"/>
                      <a:pt x="114" y="101"/>
                      <a:pt x="115" y="98"/>
                    </a:cubicBezTo>
                    <a:cubicBezTo>
                      <a:pt x="116" y="96"/>
                      <a:pt x="117" y="95"/>
                      <a:pt x="118" y="94"/>
                    </a:cubicBezTo>
                    <a:cubicBezTo>
                      <a:pt x="119" y="93"/>
                      <a:pt x="121" y="92"/>
                      <a:pt x="122" y="92"/>
                    </a:cubicBezTo>
                    <a:cubicBezTo>
                      <a:pt x="124" y="92"/>
                      <a:pt x="125" y="93"/>
                      <a:pt x="126" y="94"/>
                    </a:cubicBezTo>
                    <a:cubicBezTo>
                      <a:pt x="127" y="96"/>
                      <a:pt x="128" y="98"/>
                      <a:pt x="128" y="100"/>
                    </a:cubicBezTo>
                    <a:cubicBezTo>
                      <a:pt x="128" y="102"/>
                      <a:pt x="128" y="104"/>
                      <a:pt x="126" y="106"/>
                    </a:cubicBezTo>
                    <a:cubicBezTo>
                      <a:pt x="125" y="109"/>
                      <a:pt x="124" y="111"/>
                      <a:pt x="122" y="113"/>
                    </a:cubicBezTo>
                    <a:cubicBezTo>
                      <a:pt x="119" y="115"/>
                      <a:pt x="117" y="117"/>
                      <a:pt x="113" y="119"/>
                    </a:cubicBezTo>
                    <a:cubicBezTo>
                      <a:pt x="110" y="120"/>
                      <a:pt x="106" y="121"/>
                      <a:pt x="102" y="121"/>
                    </a:cubicBezTo>
                    <a:cubicBezTo>
                      <a:pt x="93" y="121"/>
                      <a:pt x="86" y="117"/>
                      <a:pt x="81" y="111"/>
                    </a:cubicBezTo>
                    <a:cubicBezTo>
                      <a:pt x="76" y="105"/>
                      <a:pt x="74" y="97"/>
                      <a:pt x="74" y="87"/>
                    </a:cubicBezTo>
                    <a:cubicBezTo>
                      <a:pt x="74" y="80"/>
                      <a:pt x="75" y="73"/>
                      <a:pt x="77" y="68"/>
                    </a:cubicBezTo>
                    <a:close/>
                    <a:moveTo>
                      <a:pt x="46" y="121"/>
                    </a:moveTo>
                    <a:cubicBezTo>
                      <a:pt x="37" y="121"/>
                      <a:pt x="30" y="117"/>
                      <a:pt x="25" y="111"/>
                    </a:cubicBezTo>
                    <a:cubicBezTo>
                      <a:pt x="20" y="105"/>
                      <a:pt x="17" y="96"/>
                      <a:pt x="17" y="86"/>
                    </a:cubicBezTo>
                    <a:cubicBezTo>
                      <a:pt x="17" y="81"/>
                      <a:pt x="18" y="76"/>
                      <a:pt x="19" y="72"/>
                    </a:cubicBezTo>
                    <a:cubicBezTo>
                      <a:pt x="20" y="67"/>
                      <a:pt x="22" y="64"/>
                      <a:pt x="25" y="61"/>
                    </a:cubicBezTo>
                    <a:cubicBezTo>
                      <a:pt x="27" y="58"/>
                      <a:pt x="30" y="55"/>
                      <a:pt x="34" y="54"/>
                    </a:cubicBezTo>
                    <a:cubicBezTo>
                      <a:pt x="37" y="52"/>
                      <a:pt x="41" y="51"/>
                      <a:pt x="45" y="51"/>
                    </a:cubicBezTo>
                    <a:cubicBezTo>
                      <a:pt x="51" y="51"/>
                      <a:pt x="56" y="53"/>
                      <a:pt x="60" y="55"/>
                    </a:cubicBezTo>
                    <a:cubicBezTo>
                      <a:pt x="64" y="58"/>
                      <a:pt x="67" y="62"/>
                      <a:pt x="69" y="66"/>
                    </a:cubicBezTo>
                    <a:cubicBezTo>
                      <a:pt x="71" y="71"/>
                      <a:pt x="72" y="75"/>
                      <a:pt x="72" y="80"/>
                    </a:cubicBezTo>
                    <a:cubicBezTo>
                      <a:pt x="72" y="84"/>
                      <a:pt x="71" y="87"/>
                      <a:pt x="69" y="88"/>
                    </a:cubicBezTo>
                    <a:cubicBezTo>
                      <a:pt x="67" y="89"/>
                      <a:pt x="64" y="90"/>
                      <a:pt x="60" y="90"/>
                    </a:cubicBezTo>
                    <a:cubicBezTo>
                      <a:pt x="32" y="90"/>
                      <a:pt x="32" y="90"/>
                      <a:pt x="32" y="90"/>
                    </a:cubicBezTo>
                    <a:cubicBezTo>
                      <a:pt x="32" y="94"/>
                      <a:pt x="33" y="97"/>
                      <a:pt x="34" y="100"/>
                    </a:cubicBezTo>
                    <a:cubicBezTo>
                      <a:pt x="35" y="103"/>
                      <a:pt x="37" y="106"/>
                      <a:pt x="39" y="107"/>
                    </a:cubicBezTo>
                    <a:cubicBezTo>
                      <a:pt x="41" y="109"/>
                      <a:pt x="43" y="109"/>
                      <a:pt x="46" y="109"/>
                    </a:cubicBezTo>
                    <a:cubicBezTo>
                      <a:pt x="48" y="109"/>
                      <a:pt x="49" y="109"/>
                      <a:pt x="51" y="109"/>
                    </a:cubicBezTo>
                    <a:cubicBezTo>
                      <a:pt x="52" y="108"/>
                      <a:pt x="54" y="107"/>
                      <a:pt x="55" y="106"/>
                    </a:cubicBezTo>
                    <a:cubicBezTo>
                      <a:pt x="56" y="105"/>
                      <a:pt x="57" y="104"/>
                      <a:pt x="59" y="103"/>
                    </a:cubicBezTo>
                    <a:cubicBezTo>
                      <a:pt x="60" y="102"/>
                      <a:pt x="61" y="100"/>
                      <a:pt x="63" y="98"/>
                    </a:cubicBezTo>
                    <a:cubicBezTo>
                      <a:pt x="64" y="98"/>
                      <a:pt x="65" y="97"/>
                      <a:pt x="66" y="97"/>
                    </a:cubicBezTo>
                    <a:cubicBezTo>
                      <a:pt x="68" y="97"/>
                      <a:pt x="69" y="98"/>
                      <a:pt x="70" y="99"/>
                    </a:cubicBezTo>
                    <a:cubicBezTo>
                      <a:pt x="71" y="100"/>
                      <a:pt x="71" y="101"/>
                      <a:pt x="71" y="103"/>
                    </a:cubicBezTo>
                    <a:cubicBezTo>
                      <a:pt x="71" y="104"/>
                      <a:pt x="71" y="106"/>
                      <a:pt x="69" y="108"/>
                    </a:cubicBezTo>
                    <a:cubicBezTo>
                      <a:pt x="68" y="110"/>
                      <a:pt x="67" y="112"/>
                      <a:pt x="65" y="114"/>
                    </a:cubicBezTo>
                    <a:cubicBezTo>
                      <a:pt x="63" y="116"/>
                      <a:pt x="60" y="117"/>
                      <a:pt x="57" y="119"/>
                    </a:cubicBezTo>
                    <a:cubicBezTo>
                      <a:pt x="54" y="120"/>
                      <a:pt x="50" y="121"/>
                      <a:pt x="46" y="121"/>
                    </a:cubicBezTo>
                    <a:close/>
                    <a:moveTo>
                      <a:pt x="92" y="202"/>
                    </a:moveTo>
                    <a:cubicBezTo>
                      <a:pt x="59" y="202"/>
                      <a:pt x="53" y="163"/>
                      <a:pt x="60" y="156"/>
                    </a:cubicBezTo>
                    <a:cubicBezTo>
                      <a:pt x="63" y="153"/>
                      <a:pt x="73" y="156"/>
                      <a:pt x="81" y="161"/>
                    </a:cubicBezTo>
                    <a:cubicBezTo>
                      <a:pt x="80" y="165"/>
                      <a:pt x="79" y="169"/>
                      <a:pt x="80" y="173"/>
                    </a:cubicBezTo>
                    <a:cubicBezTo>
                      <a:pt x="76" y="170"/>
                      <a:pt x="72" y="168"/>
                      <a:pt x="71" y="169"/>
                    </a:cubicBezTo>
                    <a:cubicBezTo>
                      <a:pt x="69" y="172"/>
                      <a:pt x="73" y="191"/>
                      <a:pt x="96" y="202"/>
                    </a:cubicBezTo>
                    <a:cubicBezTo>
                      <a:pt x="94" y="202"/>
                      <a:pt x="93" y="202"/>
                      <a:pt x="92" y="202"/>
                    </a:cubicBezTo>
                    <a:close/>
                    <a:moveTo>
                      <a:pt x="133" y="190"/>
                    </a:moveTo>
                    <a:cubicBezTo>
                      <a:pt x="129" y="196"/>
                      <a:pt x="119" y="204"/>
                      <a:pt x="112" y="200"/>
                    </a:cubicBezTo>
                    <a:cubicBezTo>
                      <a:pt x="119" y="194"/>
                      <a:pt x="117" y="178"/>
                      <a:pt x="117" y="178"/>
                    </a:cubicBezTo>
                    <a:cubicBezTo>
                      <a:pt x="113" y="163"/>
                      <a:pt x="114" y="158"/>
                      <a:pt x="114" y="158"/>
                    </a:cubicBezTo>
                    <a:cubicBezTo>
                      <a:pt x="114" y="156"/>
                      <a:pt x="115" y="152"/>
                      <a:pt x="113" y="151"/>
                    </a:cubicBezTo>
                    <a:cubicBezTo>
                      <a:pt x="113" y="151"/>
                      <a:pt x="101" y="159"/>
                      <a:pt x="92" y="187"/>
                    </a:cubicBezTo>
                    <a:cubicBezTo>
                      <a:pt x="75" y="166"/>
                      <a:pt x="95" y="147"/>
                      <a:pt x="95" y="147"/>
                    </a:cubicBezTo>
                    <a:cubicBezTo>
                      <a:pt x="100" y="141"/>
                      <a:pt x="117" y="128"/>
                      <a:pt x="132" y="127"/>
                    </a:cubicBezTo>
                    <a:cubicBezTo>
                      <a:pt x="135" y="127"/>
                      <a:pt x="133" y="134"/>
                      <a:pt x="132" y="136"/>
                    </a:cubicBezTo>
                    <a:cubicBezTo>
                      <a:pt x="131" y="148"/>
                      <a:pt x="135" y="156"/>
                      <a:pt x="137" y="166"/>
                    </a:cubicBezTo>
                    <a:cubicBezTo>
                      <a:pt x="139" y="174"/>
                      <a:pt x="138" y="183"/>
                      <a:pt x="133" y="190"/>
                    </a:cubicBezTo>
                    <a:close/>
                    <a:moveTo>
                      <a:pt x="178" y="111"/>
                    </a:moveTo>
                    <a:cubicBezTo>
                      <a:pt x="176" y="114"/>
                      <a:pt x="173" y="116"/>
                      <a:pt x="169" y="118"/>
                    </a:cubicBezTo>
                    <a:cubicBezTo>
                      <a:pt x="166" y="120"/>
                      <a:pt x="162" y="121"/>
                      <a:pt x="157" y="121"/>
                    </a:cubicBezTo>
                    <a:cubicBezTo>
                      <a:pt x="153" y="121"/>
                      <a:pt x="149" y="120"/>
                      <a:pt x="146" y="118"/>
                    </a:cubicBezTo>
                    <a:cubicBezTo>
                      <a:pt x="142" y="116"/>
                      <a:pt x="139" y="114"/>
                      <a:pt x="136" y="111"/>
                    </a:cubicBezTo>
                    <a:cubicBezTo>
                      <a:pt x="134" y="108"/>
                      <a:pt x="132" y="104"/>
                      <a:pt x="131" y="100"/>
                    </a:cubicBezTo>
                    <a:cubicBezTo>
                      <a:pt x="129" y="96"/>
                      <a:pt x="129" y="91"/>
                      <a:pt x="129" y="86"/>
                    </a:cubicBezTo>
                    <a:cubicBezTo>
                      <a:pt x="129" y="81"/>
                      <a:pt x="129" y="76"/>
                      <a:pt x="131" y="72"/>
                    </a:cubicBezTo>
                    <a:cubicBezTo>
                      <a:pt x="132" y="67"/>
                      <a:pt x="134" y="64"/>
                      <a:pt x="136" y="61"/>
                    </a:cubicBezTo>
                    <a:cubicBezTo>
                      <a:pt x="139" y="58"/>
                      <a:pt x="142" y="55"/>
                      <a:pt x="146" y="54"/>
                    </a:cubicBezTo>
                    <a:cubicBezTo>
                      <a:pt x="149" y="52"/>
                      <a:pt x="153" y="51"/>
                      <a:pt x="157" y="51"/>
                    </a:cubicBezTo>
                    <a:cubicBezTo>
                      <a:pt x="162" y="51"/>
                      <a:pt x="166" y="52"/>
                      <a:pt x="169" y="54"/>
                    </a:cubicBezTo>
                    <a:cubicBezTo>
                      <a:pt x="173" y="55"/>
                      <a:pt x="176" y="58"/>
                      <a:pt x="178" y="61"/>
                    </a:cubicBezTo>
                    <a:cubicBezTo>
                      <a:pt x="181" y="64"/>
                      <a:pt x="183" y="68"/>
                      <a:pt x="184" y="72"/>
                    </a:cubicBezTo>
                    <a:cubicBezTo>
                      <a:pt x="185" y="76"/>
                      <a:pt x="186" y="81"/>
                      <a:pt x="186" y="86"/>
                    </a:cubicBezTo>
                    <a:cubicBezTo>
                      <a:pt x="186" y="91"/>
                      <a:pt x="185" y="96"/>
                      <a:pt x="184" y="100"/>
                    </a:cubicBezTo>
                    <a:cubicBezTo>
                      <a:pt x="183" y="104"/>
                      <a:pt x="181" y="108"/>
                      <a:pt x="178"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 name="Freeform 182">
                <a:extLst>
                  <a:ext uri="{FF2B5EF4-FFF2-40B4-BE49-F238E27FC236}">
                    <a16:creationId xmlns:a16="http://schemas.microsoft.com/office/drawing/2014/main" id="{8725DD70-173A-4515-8FF1-C9E50A97E52F}"/>
                  </a:ext>
                </a:extLst>
              </p:cNvPr>
              <p:cNvSpPr>
                <a:spLocks/>
              </p:cNvSpPr>
              <p:nvPr/>
            </p:nvSpPr>
            <p:spPr bwMode="auto">
              <a:xfrm>
                <a:off x="536575" y="241300"/>
                <a:ext cx="104775" cy="163513"/>
              </a:xfrm>
              <a:custGeom>
                <a:avLst/>
                <a:gdLst>
                  <a:gd name="T0" fmla="*/ 14 w 28"/>
                  <a:gd name="T1" fmla="*/ 0 h 44"/>
                  <a:gd name="T2" fmla="*/ 7 w 28"/>
                  <a:gd name="T3" fmla="*/ 2 h 44"/>
                  <a:gd name="T4" fmla="*/ 2 w 28"/>
                  <a:gd name="T5" fmla="*/ 10 h 44"/>
                  <a:gd name="T6" fmla="*/ 0 w 28"/>
                  <a:gd name="T7" fmla="*/ 22 h 44"/>
                  <a:gd name="T8" fmla="*/ 2 w 28"/>
                  <a:gd name="T9" fmla="*/ 34 h 44"/>
                  <a:gd name="T10" fmla="*/ 7 w 28"/>
                  <a:gd name="T11" fmla="*/ 41 h 44"/>
                  <a:gd name="T12" fmla="*/ 14 w 28"/>
                  <a:gd name="T13" fmla="*/ 44 h 44"/>
                  <a:gd name="T14" fmla="*/ 25 w 28"/>
                  <a:gd name="T15" fmla="*/ 38 h 44"/>
                  <a:gd name="T16" fmla="*/ 28 w 28"/>
                  <a:gd name="T17" fmla="*/ 22 h 44"/>
                  <a:gd name="T18" fmla="*/ 25 w 28"/>
                  <a:gd name="T19" fmla="*/ 6 h 44"/>
                  <a:gd name="T20" fmla="*/ 14 w 28"/>
                  <a:gd name="T2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44">
                    <a:moveTo>
                      <a:pt x="14" y="0"/>
                    </a:moveTo>
                    <a:cubicBezTo>
                      <a:pt x="11" y="0"/>
                      <a:pt x="9" y="1"/>
                      <a:pt x="7" y="2"/>
                    </a:cubicBezTo>
                    <a:cubicBezTo>
                      <a:pt x="5" y="4"/>
                      <a:pt x="3" y="7"/>
                      <a:pt x="2" y="10"/>
                    </a:cubicBezTo>
                    <a:cubicBezTo>
                      <a:pt x="1" y="13"/>
                      <a:pt x="0" y="17"/>
                      <a:pt x="0" y="22"/>
                    </a:cubicBezTo>
                    <a:cubicBezTo>
                      <a:pt x="0" y="26"/>
                      <a:pt x="1" y="30"/>
                      <a:pt x="2" y="34"/>
                    </a:cubicBezTo>
                    <a:cubicBezTo>
                      <a:pt x="3" y="37"/>
                      <a:pt x="5" y="39"/>
                      <a:pt x="7" y="41"/>
                    </a:cubicBezTo>
                    <a:cubicBezTo>
                      <a:pt x="9" y="43"/>
                      <a:pt x="11" y="44"/>
                      <a:pt x="14" y="44"/>
                    </a:cubicBezTo>
                    <a:cubicBezTo>
                      <a:pt x="19" y="44"/>
                      <a:pt x="22" y="42"/>
                      <a:pt x="25" y="38"/>
                    </a:cubicBezTo>
                    <a:cubicBezTo>
                      <a:pt x="27" y="34"/>
                      <a:pt x="28" y="29"/>
                      <a:pt x="28" y="22"/>
                    </a:cubicBezTo>
                    <a:cubicBezTo>
                      <a:pt x="28" y="15"/>
                      <a:pt x="27" y="9"/>
                      <a:pt x="25" y="6"/>
                    </a:cubicBezTo>
                    <a:cubicBezTo>
                      <a:pt x="22" y="2"/>
                      <a:pt x="19"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 name="Freeform 183">
                <a:extLst>
                  <a:ext uri="{FF2B5EF4-FFF2-40B4-BE49-F238E27FC236}">
                    <a16:creationId xmlns:a16="http://schemas.microsoft.com/office/drawing/2014/main" id="{5FED84A5-BC7A-4482-93D1-54FCFCB4B765}"/>
                  </a:ext>
                </a:extLst>
              </p:cNvPr>
              <p:cNvSpPr>
                <a:spLocks/>
              </p:cNvSpPr>
              <p:nvPr/>
            </p:nvSpPr>
            <p:spPr bwMode="auto">
              <a:xfrm>
                <a:off x="119062" y="241300"/>
                <a:ext cx="98425" cy="63500"/>
              </a:xfrm>
              <a:custGeom>
                <a:avLst/>
                <a:gdLst>
                  <a:gd name="T0" fmla="*/ 22 w 26"/>
                  <a:gd name="T1" fmla="*/ 4 h 17"/>
                  <a:gd name="T2" fmla="*/ 13 w 26"/>
                  <a:gd name="T3" fmla="*/ 0 h 17"/>
                  <a:gd name="T4" fmla="*/ 4 w 26"/>
                  <a:gd name="T5" fmla="*/ 4 h 17"/>
                  <a:gd name="T6" fmla="*/ 0 w 26"/>
                  <a:gd name="T7" fmla="*/ 17 h 17"/>
                  <a:gd name="T8" fmla="*/ 26 w 26"/>
                  <a:gd name="T9" fmla="*/ 17 h 17"/>
                  <a:gd name="T10" fmla="*/ 22 w 26"/>
                  <a:gd name="T11" fmla="*/ 4 h 17"/>
                </a:gdLst>
                <a:ahLst/>
                <a:cxnLst>
                  <a:cxn ang="0">
                    <a:pos x="T0" y="T1"/>
                  </a:cxn>
                  <a:cxn ang="0">
                    <a:pos x="T2" y="T3"/>
                  </a:cxn>
                  <a:cxn ang="0">
                    <a:pos x="T4" y="T5"/>
                  </a:cxn>
                  <a:cxn ang="0">
                    <a:pos x="T6" y="T7"/>
                  </a:cxn>
                  <a:cxn ang="0">
                    <a:pos x="T8" y="T9"/>
                  </a:cxn>
                  <a:cxn ang="0">
                    <a:pos x="T10" y="T11"/>
                  </a:cxn>
                </a:cxnLst>
                <a:rect l="0" t="0" r="r" b="b"/>
                <a:pathLst>
                  <a:path w="26" h="17">
                    <a:moveTo>
                      <a:pt x="22" y="4"/>
                    </a:moveTo>
                    <a:cubicBezTo>
                      <a:pt x="20" y="1"/>
                      <a:pt x="17" y="0"/>
                      <a:pt x="13" y="0"/>
                    </a:cubicBezTo>
                    <a:cubicBezTo>
                      <a:pt x="9" y="0"/>
                      <a:pt x="6" y="1"/>
                      <a:pt x="4" y="4"/>
                    </a:cubicBezTo>
                    <a:cubicBezTo>
                      <a:pt x="2" y="7"/>
                      <a:pt x="0" y="12"/>
                      <a:pt x="0" y="17"/>
                    </a:cubicBezTo>
                    <a:cubicBezTo>
                      <a:pt x="26" y="17"/>
                      <a:pt x="26" y="17"/>
                      <a:pt x="26" y="17"/>
                    </a:cubicBezTo>
                    <a:cubicBezTo>
                      <a:pt x="26" y="11"/>
                      <a:pt x="24" y="7"/>
                      <a:pt x="2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13" name="Group 12">
              <a:extLst>
                <a:ext uri="{FF2B5EF4-FFF2-40B4-BE49-F238E27FC236}">
                  <a16:creationId xmlns:a16="http://schemas.microsoft.com/office/drawing/2014/main" id="{8427303A-7FF0-4CCE-A3E9-DC6405BDEAD9}"/>
                </a:ext>
              </a:extLst>
            </p:cNvPr>
            <p:cNvGrpSpPr/>
            <p:nvPr/>
          </p:nvGrpSpPr>
          <p:grpSpPr>
            <a:xfrm>
              <a:off x="1076226" y="2288432"/>
              <a:ext cx="732105" cy="683461"/>
              <a:chOff x="0" y="0"/>
              <a:chExt cx="660401" cy="685801"/>
            </a:xfrm>
            <a:solidFill>
              <a:srgbClr val="3C81E6"/>
            </a:solidFill>
          </p:grpSpPr>
          <p:sp>
            <p:nvSpPr>
              <p:cNvPr id="14" name="Freeform 234">
                <a:extLst>
                  <a:ext uri="{FF2B5EF4-FFF2-40B4-BE49-F238E27FC236}">
                    <a16:creationId xmlns:a16="http://schemas.microsoft.com/office/drawing/2014/main" id="{286B0CEA-CCF0-4E73-807A-046DCD6B3CF8}"/>
                  </a:ext>
                </a:extLst>
              </p:cNvPr>
              <p:cNvSpPr>
                <a:spLocks/>
              </p:cNvSpPr>
              <p:nvPr/>
            </p:nvSpPr>
            <p:spPr bwMode="auto">
              <a:xfrm>
                <a:off x="0" y="0"/>
                <a:ext cx="371475" cy="630238"/>
              </a:xfrm>
              <a:custGeom>
                <a:avLst/>
                <a:gdLst>
                  <a:gd name="T0" fmla="*/ 90 w 99"/>
                  <a:gd name="T1" fmla="*/ 0 h 168"/>
                  <a:gd name="T2" fmla="*/ 10 w 99"/>
                  <a:gd name="T3" fmla="*/ 0 h 168"/>
                  <a:gd name="T4" fmla="*/ 0 w 99"/>
                  <a:gd name="T5" fmla="*/ 10 h 168"/>
                  <a:gd name="T6" fmla="*/ 0 w 99"/>
                  <a:gd name="T7" fmla="*/ 158 h 168"/>
                  <a:gd name="T8" fmla="*/ 10 w 99"/>
                  <a:gd name="T9" fmla="*/ 168 h 168"/>
                  <a:gd name="T10" fmla="*/ 50 w 99"/>
                  <a:gd name="T11" fmla="*/ 168 h 168"/>
                  <a:gd name="T12" fmla="*/ 72 w 99"/>
                  <a:gd name="T13" fmla="*/ 166 h 168"/>
                  <a:gd name="T14" fmla="*/ 51 w 99"/>
                  <a:gd name="T15" fmla="*/ 155 h 168"/>
                  <a:gd name="T16" fmla="*/ 46 w 99"/>
                  <a:gd name="T17" fmla="*/ 144 h 168"/>
                  <a:gd name="T18" fmla="*/ 15 w 99"/>
                  <a:gd name="T19" fmla="*/ 144 h 168"/>
                  <a:gd name="T20" fmla="*/ 15 w 99"/>
                  <a:gd name="T21" fmla="*/ 23 h 168"/>
                  <a:gd name="T22" fmla="*/ 85 w 99"/>
                  <a:gd name="T23" fmla="*/ 23 h 168"/>
                  <a:gd name="T24" fmla="*/ 85 w 99"/>
                  <a:gd name="T25" fmla="*/ 87 h 168"/>
                  <a:gd name="T26" fmla="*/ 99 w 99"/>
                  <a:gd name="T27" fmla="*/ 84 h 168"/>
                  <a:gd name="T28" fmla="*/ 99 w 99"/>
                  <a:gd name="T29" fmla="*/ 84 h 168"/>
                  <a:gd name="T30" fmla="*/ 99 w 99"/>
                  <a:gd name="T31" fmla="*/ 10 h 168"/>
                  <a:gd name="T32" fmla="*/ 90 w 99"/>
                  <a:gd name="T3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168">
                    <a:moveTo>
                      <a:pt x="90" y="0"/>
                    </a:moveTo>
                    <a:cubicBezTo>
                      <a:pt x="10" y="0"/>
                      <a:pt x="10" y="0"/>
                      <a:pt x="10" y="0"/>
                    </a:cubicBezTo>
                    <a:cubicBezTo>
                      <a:pt x="4" y="0"/>
                      <a:pt x="0" y="4"/>
                      <a:pt x="0" y="10"/>
                    </a:cubicBezTo>
                    <a:cubicBezTo>
                      <a:pt x="0" y="158"/>
                      <a:pt x="0" y="158"/>
                      <a:pt x="0" y="158"/>
                    </a:cubicBezTo>
                    <a:cubicBezTo>
                      <a:pt x="0" y="163"/>
                      <a:pt x="4" y="168"/>
                      <a:pt x="10" y="168"/>
                    </a:cubicBezTo>
                    <a:cubicBezTo>
                      <a:pt x="50" y="168"/>
                      <a:pt x="50" y="168"/>
                      <a:pt x="50" y="168"/>
                    </a:cubicBezTo>
                    <a:cubicBezTo>
                      <a:pt x="56" y="168"/>
                      <a:pt x="72" y="168"/>
                      <a:pt x="72" y="166"/>
                    </a:cubicBezTo>
                    <a:cubicBezTo>
                      <a:pt x="62" y="163"/>
                      <a:pt x="56" y="161"/>
                      <a:pt x="51" y="155"/>
                    </a:cubicBezTo>
                    <a:cubicBezTo>
                      <a:pt x="48" y="152"/>
                      <a:pt x="46" y="148"/>
                      <a:pt x="46" y="144"/>
                    </a:cubicBezTo>
                    <a:cubicBezTo>
                      <a:pt x="15" y="144"/>
                      <a:pt x="15" y="144"/>
                      <a:pt x="15" y="144"/>
                    </a:cubicBezTo>
                    <a:cubicBezTo>
                      <a:pt x="15" y="23"/>
                      <a:pt x="15" y="23"/>
                      <a:pt x="15" y="23"/>
                    </a:cubicBezTo>
                    <a:cubicBezTo>
                      <a:pt x="85" y="23"/>
                      <a:pt x="85" y="23"/>
                      <a:pt x="85" y="23"/>
                    </a:cubicBezTo>
                    <a:cubicBezTo>
                      <a:pt x="85" y="87"/>
                      <a:pt x="85" y="87"/>
                      <a:pt x="85" y="87"/>
                    </a:cubicBezTo>
                    <a:cubicBezTo>
                      <a:pt x="89" y="86"/>
                      <a:pt x="95" y="85"/>
                      <a:pt x="99" y="84"/>
                    </a:cubicBezTo>
                    <a:cubicBezTo>
                      <a:pt x="99" y="84"/>
                      <a:pt x="99" y="84"/>
                      <a:pt x="99" y="84"/>
                    </a:cubicBezTo>
                    <a:cubicBezTo>
                      <a:pt x="99" y="48"/>
                      <a:pt x="99" y="10"/>
                      <a:pt x="99" y="10"/>
                    </a:cubicBezTo>
                    <a:cubicBezTo>
                      <a:pt x="99" y="4"/>
                      <a:pt x="95" y="0"/>
                      <a:pt x="9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 name="Freeform 235">
                <a:extLst>
                  <a:ext uri="{FF2B5EF4-FFF2-40B4-BE49-F238E27FC236}">
                    <a16:creationId xmlns:a16="http://schemas.microsoft.com/office/drawing/2014/main" id="{87C5C7A9-B2A0-4B2A-91EA-3B9DDD3F6CF1}"/>
                  </a:ext>
                </a:extLst>
              </p:cNvPr>
              <p:cNvSpPr>
                <a:spLocks/>
              </p:cNvSpPr>
              <p:nvPr/>
            </p:nvSpPr>
            <p:spPr bwMode="auto">
              <a:xfrm>
                <a:off x="157163" y="252412"/>
                <a:ext cx="503238" cy="433389"/>
              </a:xfrm>
              <a:custGeom>
                <a:avLst/>
                <a:gdLst>
                  <a:gd name="T0" fmla="*/ 112 w 134"/>
                  <a:gd name="T1" fmla="*/ 31 h 116"/>
                  <a:gd name="T2" fmla="*/ 134 w 134"/>
                  <a:gd name="T3" fmla="*/ 80 h 116"/>
                  <a:gd name="T4" fmla="*/ 84 w 134"/>
                  <a:gd name="T5" fmla="*/ 116 h 116"/>
                  <a:gd name="T6" fmla="*/ 25 w 134"/>
                  <a:gd name="T7" fmla="*/ 87 h 116"/>
                  <a:gd name="T8" fmla="*/ 15 w 134"/>
                  <a:gd name="T9" fmla="*/ 74 h 116"/>
                  <a:gd name="T10" fmla="*/ 28 w 134"/>
                  <a:gd name="T11" fmla="*/ 67 h 116"/>
                  <a:gd name="T12" fmla="*/ 42 w 134"/>
                  <a:gd name="T13" fmla="*/ 69 h 116"/>
                  <a:gd name="T14" fmla="*/ 3 w 134"/>
                  <a:gd name="T15" fmla="*/ 17 h 116"/>
                  <a:gd name="T16" fmla="*/ 6 w 134"/>
                  <a:gd name="T17" fmla="*/ 3 h 116"/>
                  <a:gd name="T18" fmla="*/ 19 w 134"/>
                  <a:gd name="T19" fmla="*/ 6 h 116"/>
                  <a:gd name="T20" fmla="*/ 46 w 134"/>
                  <a:gd name="T21" fmla="*/ 42 h 116"/>
                  <a:gd name="T22" fmla="*/ 51 w 134"/>
                  <a:gd name="T23" fmla="*/ 43 h 116"/>
                  <a:gd name="T24" fmla="*/ 52 w 134"/>
                  <a:gd name="T25" fmla="*/ 38 h 116"/>
                  <a:gd name="T26" fmla="*/ 46 w 134"/>
                  <a:gd name="T27" fmla="*/ 30 h 116"/>
                  <a:gd name="T28" fmla="*/ 56 w 134"/>
                  <a:gd name="T29" fmla="*/ 27 h 116"/>
                  <a:gd name="T30" fmla="*/ 62 w 134"/>
                  <a:gd name="T31" fmla="*/ 30 h 116"/>
                  <a:gd name="T32" fmla="*/ 67 w 134"/>
                  <a:gd name="T33" fmla="*/ 36 h 116"/>
                  <a:gd name="T34" fmla="*/ 72 w 134"/>
                  <a:gd name="T35" fmla="*/ 37 h 116"/>
                  <a:gd name="T36" fmla="*/ 73 w 134"/>
                  <a:gd name="T37" fmla="*/ 32 h 116"/>
                  <a:gd name="T38" fmla="*/ 67 w 134"/>
                  <a:gd name="T39" fmla="*/ 24 h 116"/>
                  <a:gd name="T40" fmla="*/ 77 w 134"/>
                  <a:gd name="T41" fmla="*/ 22 h 116"/>
                  <a:gd name="T42" fmla="*/ 83 w 134"/>
                  <a:gd name="T43" fmla="*/ 25 h 116"/>
                  <a:gd name="T44" fmla="*/ 87 w 134"/>
                  <a:gd name="T45" fmla="*/ 31 h 116"/>
                  <a:gd name="T46" fmla="*/ 92 w 134"/>
                  <a:gd name="T47" fmla="*/ 31 h 116"/>
                  <a:gd name="T48" fmla="*/ 93 w 134"/>
                  <a:gd name="T49" fmla="*/ 26 h 116"/>
                  <a:gd name="T50" fmla="*/ 88 w 134"/>
                  <a:gd name="T51" fmla="*/ 20 h 116"/>
                  <a:gd name="T52" fmla="*/ 91 w 134"/>
                  <a:gd name="T53" fmla="*/ 19 h 116"/>
                  <a:gd name="T54" fmla="*/ 112 w 134"/>
                  <a:gd name="T55" fmla="*/ 31 h 116"/>
                  <a:gd name="T56" fmla="*/ 112 w 134"/>
                  <a:gd name="T57" fmla="*/ 3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4" h="116">
                    <a:moveTo>
                      <a:pt x="112" y="31"/>
                    </a:moveTo>
                    <a:cubicBezTo>
                      <a:pt x="125" y="49"/>
                      <a:pt x="123" y="59"/>
                      <a:pt x="134" y="80"/>
                    </a:cubicBezTo>
                    <a:cubicBezTo>
                      <a:pt x="118" y="92"/>
                      <a:pt x="101" y="104"/>
                      <a:pt x="84" y="116"/>
                    </a:cubicBezTo>
                    <a:cubicBezTo>
                      <a:pt x="56" y="96"/>
                      <a:pt x="33" y="90"/>
                      <a:pt x="25" y="87"/>
                    </a:cubicBezTo>
                    <a:cubicBezTo>
                      <a:pt x="18" y="85"/>
                      <a:pt x="13" y="80"/>
                      <a:pt x="15" y="74"/>
                    </a:cubicBezTo>
                    <a:cubicBezTo>
                      <a:pt x="16" y="68"/>
                      <a:pt x="23" y="66"/>
                      <a:pt x="28" y="67"/>
                    </a:cubicBezTo>
                    <a:cubicBezTo>
                      <a:pt x="35" y="67"/>
                      <a:pt x="42" y="69"/>
                      <a:pt x="42" y="69"/>
                    </a:cubicBezTo>
                    <a:cubicBezTo>
                      <a:pt x="3" y="17"/>
                      <a:pt x="3" y="17"/>
                      <a:pt x="3" y="17"/>
                    </a:cubicBezTo>
                    <a:cubicBezTo>
                      <a:pt x="0" y="13"/>
                      <a:pt x="1" y="7"/>
                      <a:pt x="6" y="3"/>
                    </a:cubicBezTo>
                    <a:cubicBezTo>
                      <a:pt x="10" y="0"/>
                      <a:pt x="16" y="1"/>
                      <a:pt x="19" y="6"/>
                    </a:cubicBezTo>
                    <a:cubicBezTo>
                      <a:pt x="46" y="42"/>
                      <a:pt x="46" y="42"/>
                      <a:pt x="46" y="42"/>
                    </a:cubicBezTo>
                    <a:cubicBezTo>
                      <a:pt x="47" y="44"/>
                      <a:pt x="50" y="44"/>
                      <a:pt x="51" y="43"/>
                    </a:cubicBezTo>
                    <a:cubicBezTo>
                      <a:pt x="53" y="42"/>
                      <a:pt x="53" y="39"/>
                      <a:pt x="52" y="38"/>
                    </a:cubicBezTo>
                    <a:cubicBezTo>
                      <a:pt x="46" y="30"/>
                      <a:pt x="46" y="30"/>
                      <a:pt x="46" y="30"/>
                    </a:cubicBezTo>
                    <a:cubicBezTo>
                      <a:pt x="49" y="29"/>
                      <a:pt x="52" y="28"/>
                      <a:pt x="56" y="27"/>
                    </a:cubicBezTo>
                    <a:cubicBezTo>
                      <a:pt x="58" y="27"/>
                      <a:pt x="61" y="28"/>
                      <a:pt x="62" y="30"/>
                    </a:cubicBezTo>
                    <a:cubicBezTo>
                      <a:pt x="67" y="36"/>
                      <a:pt x="67" y="36"/>
                      <a:pt x="67" y="36"/>
                    </a:cubicBezTo>
                    <a:cubicBezTo>
                      <a:pt x="68" y="38"/>
                      <a:pt x="70" y="38"/>
                      <a:pt x="72" y="37"/>
                    </a:cubicBezTo>
                    <a:cubicBezTo>
                      <a:pt x="74" y="36"/>
                      <a:pt x="74" y="34"/>
                      <a:pt x="73" y="32"/>
                    </a:cubicBezTo>
                    <a:cubicBezTo>
                      <a:pt x="67" y="24"/>
                      <a:pt x="67" y="24"/>
                      <a:pt x="67" y="24"/>
                    </a:cubicBezTo>
                    <a:cubicBezTo>
                      <a:pt x="70" y="24"/>
                      <a:pt x="73" y="23"/>
                      <a:pt x="77" y="22"/>
                    </a:cubicBezTo>
                    <a:cubicBezTo>
                      <a:pt x="79" y="22"/>
                      <a:pt x="81" y="23"/>
                      <a:pt x="83" y="25"/>
                    </a:cubicBezTo>
                    <a:cubicBezTo>
                      <a:pt x="87" y="31"/>
                      <a:pt x="87" y="31"/>
                      <a:pt x="87" y="31"/>
                    </a:cubicBezTo>
                    <a:cubicBezTo>
                      <a:pt x="88" y="32"/>
                      <a:pt x="90" y="32"/>
                      <a:pt x="92" y="31"/>
                    </a:cubicBezTo>
                    <a:cubicBezTo>
                      <a:pt x="94" y="30"/>
                      <a:pt x="94" y="28"/>
                      <a:pt x="93" y="26"/>
                    </a:cubicBezTo>
                    <a:cubicBezTo>
                      <a:pt x="88" y="20"/>
                      <a:pt x="88" y="20"/>
                      <a:pt x="88" y="20"/>
                    </a:cubicBezTo>
                    <a:cubicBezTo>
                      <a:pt x="89" y="20"/>
                      <a:pt x="90" y="20"/>
                      <a:pt x="91" y="19"/>
                    </a:cubicBezTo>
                    <a:cubicBezTo>
                      <a:pt x="101" y="18"/>
                      <a:pt x="106" y="23"/>
                      <a:pt x="112" y="31"/>
                    </a:cubicBezTo>
                    <a:cubicBezTo>
                      <a:pt x="125" y="49"/>
                      <a:pt x="106" y="23"/>
                      <a:pt x="11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6" name="Freeform 231">
              <a:extLst>
                <a:ext uri="{FF2B5EF4-FFF2-40B4-BE49-F238E27FC236}">
                  <a16:creationId xmlns:a16="http://schemas.microsoft.com/office/drawing/2014/main" id="{75F1F7B9-AEDD-4DAD-973C-E7BC9AFFBAAB}"/>
                </a:ext>
              </a:extLst>
            </p:cNvPr>
            <p:cNvSpPr>
              <a:spLocks noEditPoints="1"/>
            </p:cNvSpPr>
            <p:nvPr/>
          </p:nvSpPr>
          <p:spPr bwMode="auto">
            <a:xfrm>
              <a:off x="881685" y="3293197"/>
              <a:ext cx="900001" cy="648284"/>
            </a:xfrm>
            <a:custGeom>
              <a:avLst/>
              <a:gdLst>
                <a:gd name="T0" fmla="*/ 37 w 352"/>
                <a:gd name="T1" fmla="*/ 133 h 338"/>
                <a:gd name="T2" fmla="*/ 52 w 352"/>
                <a:gd name="T3" fmla="*/ 214 h 338"/>
                <a:gd name="T4" fmla="*/ 68 w 352"/>
                <a:gd name="T5" fmla="*/ 152 h 338"/>
                <a:gd name="T6" fmla="*/ 84 w 352"/>
                <a:gd name="T7" fmla="*/ 124 h 338"/>
                <a:gd name="T8" fmla="*/ 37 w 352"/>
                <a:gd name="T9" fmla="*/ 126 h 338"/>
                <a:gd name="T10" fmla="*/ 236 w 352"/>
                <a:gd name="T11" fmla="*/ 288 h 338"/>
                <a:gd name="T12" fmla="*/ 208 w 352"/>
                <a:gd name="T13" fmla="*/ 317 h 338"/>
                <a:gd name="T14" fmla="*/ 68 w 352"/>
                <a:gd name="T15" fmla="*/ 288 h 338"/>
                <a:gd name="T16" fmla="*/ 96 w 352"/>
                <a:gd name="T17" fmla="*/ 317 h 338"/>
                <a:gd name="T18" fmla="*/ 68 w 352"/>
                <a:gd name="T19" fmla="*/ 288 h 338"/>
                <a:gd name="T20" fmla="*/ 144 w 352"/>
                <a:gd name="T21" fmla="*/ 288 h 338"/>
                <a:gd name="T22" fmla="*/ 116 w 352"/>
                <a:gd name="T23" fmla="*/ 317 h 338"/>
                <a:gd name="T24" fmla="*/ 163 w 352"/>
                <a:gd name="T25" fmla="*/ 288 h 338"/>
                <a:gd name="T26" fmla="*/ 191 w 352"/>
                <a:gd name="T27" fmla="*/ 317 h 338"/>
                <a:gd name="T28" fmla="*/ 163 w 352"/>
                <a:gd name="T29" fmla="*/ 288 h 338"/>
                <a:gd name="T30" fmla="*/ 284 w 352"/>
                <a:gd name="T31" fmla="*/ 288 h 338"/>
                <a:gd name="T32" fmla="*/ 256 w 352"/>
                <a:gd name="T33" fmla="*/ 317 h 338"/>
                <a:gd name="T34" fmla="*/ 352 w 352"/>
                <a:gd name="T35" fmla="*/ 338 h 338"/>
                <a:gd name="T36" fmla="*/ 0 w 352"/>
                <a:gd name="T37" fmla="*/ 214 h 338"/>
                <a:gd name="T38" fmla="*/ 13 w 352"/>
                <a:gd name="T39" fmla="*/ 152 h 338"/>
                <a:gd name="T40" fmla="*/ 28 w 352"/>
                <a:gd name="T41" fmla="*/ 124 h 338"/>
                <a:gd name="T42" fmla="*/ 144 w 352"/>
                <a:gd name="T43" fmla="*/ 117 h 338"/>
                <a:gd name="T44" fmla="*/ 175 w 352"/>
                <a:gd name="T45" fmla="*/ 0 h 338"/>
                <a:gd name="T46" fmla="*/ 229 w 352"/>
                <a:gd name="T47" fmla="*/ 116 h 338"/>
                <a:gd name="T48" fmla="*/ 238 w 352"/>
                <a:gd name="T49" fmla="*/ 159 h 338"/>
                <a:gd name="T50" fmla="*/ 280 w 352"/>
                <a:gd name="T51" fmla="*/ 223 h 338"/>
                <a:gd name="T52" fmla="*/ 303 w 352"/>
                <a:gd name="T53" fmla="*/ 191 h 338"/>
                <a:gd name="T54" fmla="*/ 315 w 352"/>
                <a:gd name="T55" fmla="*/ 223 h 338"/>
                <a:gd name="T56" fmla="*/ 335 w 352"/>
                <a:gd name="T57" fmla="*/ 191 h 338"/>
                <a:gd name="T58" fmla="*/ 347 w 352"/>
                <a:gd name="T59" fmla="*/ 223 h 338"/>
                <a:gd name="T60" fmla="*/ 352 w 352"/>
                <a:gd name="T61" fmla="*/ 338 h 338"/>
                <a:gd name="T62" fmla="*/ 183 w 352"/>
                <a:gd name="T63" fmla="*/ 124 h 338"/>
                <a:gd name="T64" fmla="*/ 229 w 352"/>
                <a:gd name="T65" fmla="*/ 126 h 338"/>
                <a:gd name="T66" fmla="*/ 186 w 352"/>
                <a:gd name="T67" fmla="*/ 159 h 338"/>
                <a:gd name="T68" fmla="*/ 140 w 352"/>
                <a:gd name="T69" fmla="*/ 188 h 338"/>
                <a:gd name="T70" fmla="*/ 107 w 352"/>
                <a:gd name="T71" fmla="*/ 152 h 338"/>
                <a:gd name="T72" fmla="*/ 92 w 352"/>
                <a:gd name="T73" fmla="*/ 12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2" h="338">
                  <a:moveTo>
                    <a:pt x="37" y="126"/>
                  </a:moveTo>
                  <a:cubicBezTo>
                    <a:pt x="37" y="133"/>
                    <a:pt x="37" y="133"/>
                    <a:pt x="37" y="133"/>
                  </a:cubicBezTo>
                  <a:cubicBezTo>
                    <a:pt x="45" y="135"/>
                    <a:pt x="52" y="142"/>
                    <a:pt x="52" y="152"/>
                  </a:cubicBezTo>
                  <a:cubicBezTo>
                    <a:pt x="52" y="214"/>
                    <a:pt x="52" y="214"/>
                    <a:pt x="52" y="214"/>
                  </a:cubicBezTo>
                  <a:cubicBezTo>
                    <a:pt x="68" y="214"/>
                    <a:pt x="68" y="214"/>
                    <a:pt x="68" y="214"/>
                  </a:cubicBezTo>
                  <a:cubicBezTo>
                    <a:pt x="68" y="152"/>
                    <a:pt x="68" y="152"/>
                    <a:pt x="68" y="152"/>
                  </a:cubicBezTo>
                  <a:cubicBezTo>
                    <a:pt x="68" y="143"/>
                    <a:pt x="75" y="134"/>
                    <a:pt x="84" y="133"/>
                  </a:cubicBezTo>
                  <a:cubicBezTo>
                    <a:pt x="84" y="124"/>
                    <a:pt x="84" y="124"/>
                    <a:pt x="84" y="124"/>
                  </a:cubicBezTo>
                  <a:cubicBezTo>
                    <a:pt x="39" y="124"/>
                    <a:pt x="39" y="124"/>
                    <a:pt x="39" y="124"/>
                  </a:cubicBezTo>
                  <a:cubicBezTo>
                    <a:pt x="37" y="124"/>
                    <a:pt x="37" y="124"/>
                    <a:pt x="37" y="126"/>
                  </a:cubicBezTo>
                  <a:close/>
                  <a:moveTo>
                    <a:pt x="208" y="288"/>
                  </a:moveTo>
                  <a:cubicBezTo>
                    <a:pt x="236" y="288"/>
                    <a:pt x="236" y="288"/>
                    <a:pt x="236" y="288"/>
                  </a:cubicBezTo>
                  <a:cubicBezTo>
                    <a:pt x="236" y="317"/>
                    <a:pt x="236" y="317"/>
                    <a:pt x="236" y="317"/>
                  </a:cubicBezTo>
                  <a:cubicBezTo>
                    <a:pt x="208" y="317"/>
                    <a:pt x="208" y="317"/>
                    <a:pt x="208" y="317"/>
                  </a:cubicBezTo>
                  <a:cubicBezTo>
                    <a:pt x="208" y="288"/>
                    <a:pt x="208" y="288"/>
                    <a:pt x="208" y="288"/>
                  </a:cubicBezTo>
                  <a:close/>
                  <a:moveTo>
                    <a:pt x="68" y="288"/>
                  </a:moveTo>
                  <a:cubicBezTo>
                    <a:pt x="96" y="288"/>
                    <a:pt x="96" y="288"/>
                    <a:pt x="96" y="288"/>
                  </a:cubicBezTo>
                  <a:cubicBezTo>
                    <a:pt x="96" y="317"/>
                    <a:pt x="96" y="317"/>
                    <a:pt x="96" y="317"/>
                  </a:cubicBezTo>
                  <a:cubicBezTo>
                    <a:pt x="68" y="317"/>
                    <a:pt x="68" y="317"/>
                    <a:pt x="68" y="317"/>
                  </a:cubicBezTo>
                  <a:cubicBezTo>
                    <a:pt x="68" y="288"/>
                    <a:pt x="68" y="288"/>
                    <a:pt x="68" y="288"/>
                  </a:cubicBezTo>
                  <a:close/>
                  <a:moveTo>
                    <a:pt x="116" y="288"/>
                  </a:moveTo>
                  <a:cubicBezTo>
                    <a:pt x="144" y="288"/>
                    <a:pt x="144" y="288"/>
                    <a:pt x="144" y="288"/>
                  </a:cubicBezTo>
                  <a:cubicBezTo>
                    <a:pt x="144" y="317"/>
                    <a:pt x="144" y="317"/>
                    <a:pt x="144" y="317"/>
                  </a:cubicBezTo>
                  <a:cubicBezTo>
                    <a:pt x="116" y="317"/>
                    <a:pt x="116" y="317"/>
                    <a:pt x="116" y="317"/>
                  </a:cubicBezTo>
                  <a:cubicBezTo>
                    <a:pt x="116" y="288"/>
                    <a:pt x="116" y="288"/>
                    <a:pt x="116" y="288"/>
                  </a:cubicBezTo>
                  <a:close/>
                  <a:moveTo>
                    <a:pt x="163" y="288"/>
                  </a:moveTo>
                  <a:cubicBezTo>
                    <a:pt x="191" y="288"/>
                    <a:pt x="191" y="288"/>
                    <a:pt x="191" y="288"/>
                  </a:cubicBezTo>
                  <a:cubicBezTo>
                    <a:pt x="191" y="317"/>
                    <a:pt x="191" y="317"/>
                    <a:pt x="191" y="317"/>
                  </a:cubicBezTo>
                  <a:cubicBezTo>
                    <a:pt x="163" y="317"/>
                    <a:pt x="163" y="317"/>
                    <a:pt x="163" y="317"/>
                  </a:cubicBezTo>
                  <a:cubicBezTo>
                    <a:pt x="163" y="288"/>
                    <a:pt x="163" y="288"/>
                    <a:pt x="163" y="288"/>
                  </a:cubicBezTo>
                  <a:close/>
                  <a:moveTo>
                    <a:pt x="256" y="288"/>
                  </a:moveTo>
                  <a:cubicBezTo>
                    <a:pt x="284" y="288"/>
                    <a:pt x="284" y="288"/>
                    <a:pt x="284" y="288"/>
                  </a:cubicBezTo>
                  <a:cubicBezTo>
                    <a:pt x="284" y="317"/>
                    <a:pt x="284" y="317"/>
                    <a:pt x="284" y="317"/>
                  </a:cubicBezTo>
                  <a:cubicBezTo>
                    <a:pt x="256" y="317"/>
                    <a:pt x="256" y="317"/>
                    <a:pt x="256" y="317"/>
                  </a:cubicBezTo>
                  <a:cubicBezTo>
                    <a:pt x="256" y="288"/>
                    <a:pt x="256" y="288"/>
                    <a:pt x="256" y="288"/>
                  </a:cubicBezTo>
                  <a:close/>
                  <a:moveTo>
                    <a:pt x="352" y="338"/>
                  </a:moveTo>
                  <a:cubicBezTo>
                    <a:pt x="0" y="338"/>
                    <a:pt x="0" y="338"/>
                    <a:pt x="0" y="338"/>
                  </a:cubicBezTo>
                  <a:cubicBezTo>
                    <a:pt x="0" y="214"/>
                    <a:pt x="0" y="214"/>
                    <a:pt x="0" y="214"/>
                  </a:cubicBezTo>
                  <a:cubicBezTo>
                    <a:pt x="13" y="214"/>
                    <a:pt x="13" y="214"/>
                    <a:pt x="13" y="214"/>
                  </a:cubicBezTo>
                  <a:cubicBezTo>
                    <a:pt x="13" y="152"/>
                    <a:pt x="13" y="152"/>
                    <a:pt x="13" y="152"/>
                  </a:cubicBezTo>
                  <a:cubicBezTo>
                    <a:pt x="13" y="142"/>
                    <a:pt x="20" y="135"/>
                    <a:pt x="28" y="133"/>
                  </a:cubicBezTo>
                  <a:cubicBezTo>
                    <a:pt x="28" y="124"/>
                    <a:pt x="28" y="124"/>
                    <a:pt x="28" y="124"/>
                  </a:cubicBezTo>
                  <a:cubicBezTo>
                    <a:pt x="28" y="119"/>
                    <a:pt x="32" y="116"/>
                    <a:pt x="37" y="116"/>
                  </a:cubicBezTo>
                  <a:cubicBezTo>
                    <a:pt x="144" y="117"/>
                    <a:pt x="144" y="117"/>
                    <a:pt x="144" y="117"/>
                  </a:cubicBezTo>
                  <a:cubicBezTo>
                    <a:pt x="151" y="0"/>
                    <a:pt x="151" y="0"/>
                    <a:pt x="151" y="0"/>
                  </a:cubicBezTo>
                  <a:cubicBezTo>
                    <a:pt x="175" y="0"/>
                    <a:pt x="175" y="0"/>
                    <a:pt x="175" y="0"/>
                  </a:cubicBezTo>
                  <a:cubicBezTo>
                    <a:pt x="183" y="116"/>
                    <a:pt x="183" y="116"/>
                    <a:pt x="183" y="116"/>
                  </a:cubicBezTo>
                  <a:cubicBezTo>
                    <a:pt x="229" y="116"/>
                    <a:pt x="229" y="116"/>
                    <a:pt x="229" y="116"/>
                  </a:cubicBezTo>
                  <a:cubicBezTo>
                    <a:pt x="235" y="116"/>
                    <a:pt x="238" y="119"/>
                    <a:pt x="238" y="124"/>
                  </a:cubicBezTo>
                  <a:cubicBezTo>
                    <a:pt x="238" y="159"/>
                    <a:pt x="238" y="159"/>
                    <a:pt x="238" y="159"/>
                  </a:cubicBezTo>
                  <a:cubicBezTo>
                    <a:pt x="280" y="159"/>
                    <a:pt x="280" y="159"/>
                    <a:pt x="280" y="159"/>
                  </a:cubicBezTo>
                  <a:cubicBezTo>
                    <a:pt x="280" y="223"/>
                    <a:pt x="280" y="223"/>
                    <a:pt x="280" y="223"/>
                  </a:cubicBezTo>
                  <a:cubicBezTo>
                    <a:pt x="301" y="223"/>
                    <a:pt x="301" y="223"/>
                    <a:pt x="301" y="223"/>
                  </a:cubicBezTo>
                  <a:cubicBezTo>
                    <a:pt x="303" y="191"/>
                    <a:pt x="303" y="191"/>
                    <a:pt x="303" y="191"/>
                  </a:cubicBezTo>
                  <a:cubicBezTo>
                    <a:pt x="306" y="191"/>
                    <a:pt x="309" y="191"/>
                    <a:pt x="313" y="191"/>
                  </a:cubicBezTo>
                  <a:cubicBezTo>
                    <a:pt x="315" y="223"/>
                    <a:pt x="315" y="223"/>
                    <a:pt x="315" y="223"/>
                  </a:cubicBezTo>
                  <a:cubicBezTo>
                    <a:pt x="333" y="223"/>
                    <a:pt x="333" y="223"/>
                    <a:pt x="333" y="223"/>
                  </a:cubicBezTo>
                  <a:cubicBezTo>
                    <a:pt x="335" y="191"/>
                    <a:pt x="335" y="191"/>
                    <a:pt x="335" y="191"/>
                  </a:cubicBezTo>
                  <a:cubicBezTo>
                    <a:pt x="339" y="191"/>
                    <a:pt x="342" y="191"/>
                    <a:pt x="345" y="191"/>
                  </a:cubicBezTo>
                  <a:cubicBezTo>
                    <a:pt x="347" y="223"/>
                    <a:pt x="347" y="223"/>
                    <a:pt x="347" y="223"/>
                  </a:cubicBezTo>
                  <a:cubicBezTo>
                    <a:pt x="352" y="223"/>
                    <a:pt x="352" y="223"/>
                    <a:pt x="352" y="223"/>
                  </a:cubicBezTo>
                  <a:cubicBezTo>
                    <a:pt x="352" y="338"/>
                    <a:pt x="352" y="338"/>
                    <a:pt x="352" y="338"/>
                  </a:cubicBezTo>
                  <a:close/>
                  <a:moveTo>
                    <a:pt x="186" y="159"/>
                  </a:moveTo>
                  <a:cubicBezTo>
                    <a:pt x="183" y="124"/>
                    <a:pt x="183" y="124"/>
                    <a:pt x="183" y="124"/>
                  </a:cubicBezTo>
                  <a:cubicBezTo>
                    <a:pt x="227" y="124"/>
                    <a:pt x="227" y="124"/>
                    <a:pt x="227" y="124"/>
                  </a:cubicBezTo>
                  <a:cubicBezTo>
                    <a:pt x="229" y="124"/>
                    <a:pt x="229" y="125"/>
                    <a:pt x="229" y="126"/>
                  </a:cubicBezTo>
                  <a:cubicBezTo>
                    <a:pt x="229" y="159"/>
                    <a:pt x="229" y="159"/>
                    <a:pt x="229" y="159"/>
                  </a:cubicBezTo>
                  <a:cubicBezTo>
                    <a:pt x="186" y="159"/>
                    <a:pt x="186" y="159"/>
                    <a:pt x="186" y="159"/>
                  </a:cubicBezTo>
                  <a:close/>
                  <a:moveTo>
                    <a:pt x="144" y="125"/>
                  </a:moveTo>
                  <a:cubicBezTo>
                    <a:pt x="140" y="188"/>
                    <a:pt x="140" y="188"/>
                    <a:pt x="140" y="188"/>
                  </a:cubicBezTo>
                  <a:cubicBezTo>
                    <a:pt x="107" y="214"/>
                    <a:pt x="107" y="214"/>
                    <a:pt x="107" y="214"/>
                  </a:cubicBezTo>
                  <a:cubicBezTo>
                    <a:pt x="107" y="152"/>
                    <a:pt x="107" y="152"/>
                    <a:pt x="107" y="152"/>
                  </a:cubicBezTo>
                  <a:cubicBezTo>
                    <a:pt x="107" y="143"/>
                    <a:pt x="100" y="135"/>
                    <a:pt x="92" y="133"/>
                  </a:cubicBezTo>
                  <a:cubicBezTo>
                    <a:pt x="92" y="124"/>
                    <a:pt x="92" y="124"/>
                    <a:pt x="92" y="124"/>
                  </a:cubicBezTo>
                  <a:cubicBezTo>
                    <a:pt x="144" y="125"/>
                    <a:pt x="144" y="125"/>
                    <a:pt x="144" y="125"/>
                  </a:cubicBezTo>
                  <a:close/>
                </a:path>
              </a:pathLst>
            </a:custGeom>
            <a:solidFill>
              <a:schemeClr val="accent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AU"/>
            </a:p>
          </p:txBody>
        </p:sp>
        <p:sp>
          <p:nvSpPr>
            <p:cNvPr id="17" name="Freeform 246">
              <a:extLst>
                <a:ext uri="{FF2B5EF4-FFF2-40B4-BE49-F238E27FC236}">
                  <a16:creationId xmlns:a16="http://schemas.microsoft.com/office/drawing/2014/main" id="{710CF827-469E-4D02-B6E4-F80706B085B2}"/>
                </a:ext>
              </a:extLst>
            </p:cNvPr>
            <p:cNvSpPr>
              <a:spLocks noEditPoints="1"/>
            </p:cNvSpPr>
            <p:nvPr/>
          </p:nvSpPr>
          <p:spPr bwMode="auto">
            <a:xfrm>
              <a:off x="1006413" y="4245994"/>
              <a:ext cx="561448" cy="601845"/>
            </a:xfrm>
            <a:custGeom>
              <a:avLst/>
              <a:gdLst>
                <a:gd name="T0" fmla="*/ 109 w 217"/>
                <a:gd name="T1" fmla="*/ 103 h 280"/>
                <a:gd name="T2" fmla="*/ 0 w 217"/>
                <a:gd name="T3" fmla="*/ 147 h 280"/>
                <a:gd name="T4" fmla="*/ 56 w 217"/>
                <a:gd name="T5" fmla="*/ 264 h 280"/>
                <a:gd name="T6" fmla="*/ 100 w 217"/>
                <a:gd name="T7" fmla="*/ 280 h 280"/>
                <a:gd name="T8" fmla="*/ 108 w 217"/>
                <a:gd name="T9" fmla="*/ 211 h 280"/>
                <a:gd name="T10" fmla="*/ 117 w 217"/>
                <a:gd name="T11" fmla="*/ 280 h 280"/>
                <a:gd name="T12" fmla="*/ 160 w 217"/>
                <a:gd name="T13" fmla="*/ 263 h 280"/>
                <a:gd name="T14" fmla="*/ 217 w 217"/>
                <a:gd name="T15" fmla="*/ 146 h 280"/>
                <a:gd name="T16" fmla="*/ 109 w 217"/>
                <a:gd name="T17" fmla="*/ 103 h 280"/>
                <a:gd name="T18" fmla="*/ 72 w 217"/>
                <a:gd name="T19" fmla="*/ 39 h 280"/>
                <a:gd name="T20" fmla="*/ 72 w 217"/>
                <a:gd name="T21" fmla="*/ 59 h 280"/>
                <a:gd name="T22" fmla="*/ 24 w 217"/>
                <a:gd name="T23" fmla="*/ 59 h 280"/>
                <a:gd name="T24" fmla="*/ 24 w 217"/>
                <a:gd name="T25" fmla="*/ 124 h 280"/>
                <a:gd name="T26" fmla="*/ 108 w 217"/>
                <a:gd name="T27" fmla="*/ 98 h 280"/>
                <a:gd name="T28" fmla="*/ 193 w 217"/>
                <a:gd name="T29" fmla="*/ 123 h 280"/>
                <a:gd name="T30" fmla="*/ 193 w 217"/>
                <a:gd name="T31" fmla="*/ 59 h 280"/>
                <a:gd name="T32" fmla="*/ 146 w 217"/>
                <a:gd name="T33" fmla="*/ 59 h 280"/>
                <a:gd name="T34" fmla="*/ 146 w 217"/>
                <a:gd name="T35" fmla="*/ 39 h 280"/>
                <a:gd name="T36" fmla="*/ 127 w 217"/>
                <a:gd name="T37" fmla="*/ 39 h 280"/>
                <a:gd name="T38" fmla="*/ 127 w 217"/>
                <a:gd name="T39" fmla="*/ 24 h 280"/>
                <a:gd name="T40" fmla="*/ 157 w 217"/>
                <a:gd name="T41" fmla="*/ 24 h 280"/>
                <a:gd name="T42" fmla="*/ 157 w 217"/>
                <a:gd name="T43" fmla="*/ 3 h 280"/>
                <a:gd name="T44" fmla="*/ 127 w 217"/>
                <a:gd name="T45" fmla="*/ 3 h 280"/>
                <a:gd name="T46" fmla="*/ 127 w 217"/>
                <a:gd name="T47" fmla="*/ 2 h 280"/>
                <a:gd name="T48" fmla="*/ 125 w 217"/>
                <a:gd name="T49" fmla="*/ 0 h 280"/>
                <a:gd name="T50" fmla="*/ 125 w 217"/>
                <a:gd name="T51" fmla="*/ 0 h 280"/>
                <a:gd name="T52" fmla="*/ 123 w 217"/>
                <a:gd name="T53" fmla="*/ 2 h 280"/>
                <a:gd name="T54" fmla="*/ 123 w 217"/>
                <a:gd name="T55" fmla="*/ 39 h 280"/>
                <a:gd name="T56" fmla="*/ 72 w 217"/>
                <a:gd name="T57" fmla="*/ 39 h 280"/>
                <a:gd name="T58" fmla="*/ 71 w 217"/>
                <a:gd name="T59" fmla="*/ 69 h 280"/>
                <a:gd name="T60" fmla="*/ 71 w 217"/>
                <a:gd name="T61" fmla="*/ 87 h 280"/>
                <a:gd name="T62" fmla="*/ 35 w 217"/>
                <a:gd name="T63" fmla="*/ 87 h 280"/>
                <a:gd name="T64" fmla="*/ 35 w 217"/>
                <a:gd name="T65" fmla="*/ 69 h 280"/>
                <a:gd name="T66" fmla="*/ 71 w 217"/>
                <a:gd name="T67" fmla="*/ 69 h 280"/>
                <a:gd name="T68" fmla="*/ 181 w 217"/>
                <a:gd name="T69" fmla="*/ 69 h 280"/>
                <a:gd name="T70" fmla="*/ 181 w 217"/>
                <a:gd name="T71" fmla="*/ 87 h 280"/>
                <a:gd name="T72" fmla="*/ 146 w 217"/>
                <a:gd name="T73" fmla="*/ 87 h 280"/>
                <a:gd name="T74" fmla="*/ 146 w 217"/>
                <a:gd name="T75" fmla="*/ 69 h 280"/>
                <a:gd name="T76" fmla="*/ 181 w 217"/>
                <a:gd name="T77" fmla="*/ 69 h 280"/>
                <a:gd name="T78" fmla="*/ 17 w 217"/>
                <a:gd name="T79" fmla="*/ 151 h 280"/>
                <a:gd name="T80" fmla="*/ 36 w 217"/>
                <a:gd name="T81" fmla="*/ 152 h 280"/>
                <a:gd name="T82" fmla="*/ 17 w 217"/>
                <a:gd name="T83" fmla="*/ 151 h 280"/>
                <a:gd name="T84" fmla="*/ 69 w 217"/>
                <a:gd name="T85" fmla="*/ 131 h 280"/>
                <a:gd name="T86" fmla="*/ 88 w 217"/>
                <a:gd name="T87" fmla="*/ 132 h 280"/>
                <a:gd name="T88" fmla="*/ 69 w 217"/>
                <a:gd name="T89" fmla="*/ 131 h 280"/>
                <a:gd name="T90" fmla="*/ 43 w 217"/>
                <a:gd name="T91" fmla="*/ 141 h 280"/>
                <a:gd name="T92" fmla="*/ 62 w 217"/>
                <a:gd name="T93" fmla="*/ 142 h 280"/>
                <a:gd name="T94" fmla="*/ 43 w 217"/>
                <a:gd name="T95" fmla="*/ 141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7" h="280">
                  <a:moveTo>
                    <a:pt x="109" y="103"/>
                  </a:moveTo>
                  <a:cubicBezTo>
                    <a:pt x="103" y="100"/>
                    <a:pt x="0" y="135"/>
                    <a:pt x="0" y="147"/>
                  </a:cubicBezTo>
                  <a:cubicBezTo>
                    <a:pt x="0" y="153"/>
                    <a:pt x="63" y="248"/>
                    <a:pt x="56" y="264"/>
                  </a:cubicBezTo>
                  <a:cubicBezTo>
                    <a:pt x="52" y="274"/>
                    <a:pt x="74" y="279"/>
                    <a:pt x="100" y="280"/>
                  </a:cubicBezTo>
                  <a:cubicBezTo>
                    <a:pt x="108" y="211"/>
                    <a:pt x="108" y="211"/>
                    <a:pt x="108" y="211"/>
                  </a:cubicBezTo>
                  <a:cubicBezTo>
                    <a:pt x="117" y="280"/>
                    <a:pt x="117" y="280"/>
                    <a:pt x="117" y="280"/>
                  </a:cubicBezTo>
                  <a:cubicBezTo>
                    <a:pt x="143" y="279"/>
                    <a:pt x="164" y="273"/>
                    <a:pt x="160" y="263"/>
                  </a:cubicBezTo>
                  <a:cubicBezTo>
                    <a:pt x="153" y="248"/>
                    <a:pt x="217" y="153"/>
                    <a:pt x="217" y="146"/>
                  </a:cubicBezTo>
                  <a:cubicBezTo>
                    <a:pt x="216" y="133"/>
                    <a:pt x="113" y="101"/>
                    <a:pt x="109" y="103"/>
                  </a:cubicBezTo>
                  <a:close/>
                  <a:moveTo>
                    <a:pt x="72" y="39"/>
                  </a:moveTo>
                  <a:cubicBezTo>
                    <a:pt x="72" y="59"/>
                    <a:pt x="72" y="59"/>
                    <a:pt x="72" y="59"/>
                  </a:cubicBezTo>
                  <a:cubicBezTo>
                    <a:pt x="24" y="59"/>
                    <a:pt x="24" y="59"/>
                    <a:pt x="24" y="59"/>
                  </a:cubicBezTo>
                  <a:cubicBezTo>
                    <a:pt x="24" y="124"/>
                    <a:pt x="24" y="124"/>
                    <a:pt x="24" y="124"/>
                  </a:cubicBezTo>
                  <a:cubicBezTo>
                    <a:pt x="58" y="111"/>
                    <a:pt x="91" y="98"/>
                    <a:pt x="108" y="98"/>
                  </a:cubicBezTo>
                  <a:cubicBezTo>
                    <a:pt x="127" y="98"/>
                    <a:pt x="167" y="115"/>
                    <a:pt x="193" y="123"/>
                  </a:cubicBezTo>
                  <a:cubicBezTo>
                    <a:pt x="193" y="59"/>
                    <a:pt x="193" y="59"/>
                    <a:pt x="193" y="59"/>
                  </a:cubicBezTo>
                  <a:cubicBezTo>
                    <a:pt x="146" y="59"/>
                    <a:pt x="146" y="59"/>
                    <a:pt x="146" y="59"/>
                  </a:cubicBezTo>
                  <a:cubicBezTo>
                    <a:pt x="146" y="39"/>
                    <a:pt x="146" y="39"/>
                    <a:pt x="146" y="39"/>
                  </a:cubicBezTo>
                  <a:cubicBezTo>
                    <a:pt x="127" y="39"/>
                    <a:pt x="127" y="39"/>
                    <a:pt x="127" y="39"/>
                  </a:cubicBezTo>
                  <a:cubicBezTo>
                    <a:pt x="127" y="24"/>
                    <a:pt x="127" y="24"/>
                    <a:pt x="127" y="24"/>
                  </a:cubicBezTo>
                  <a:cubicBezTo>
                    <a:pt x="157" y="24"/>
                    <a:pt x="157" y="24"/>
                    <a:pt x="157" y="24"/>
                  </a:cubicBezTo>
                  <a:cubicBezTo>
                    <a:pt x="157" y="3"/>
                    <a:pt x="157" y="3"/>
                    <a:pt x="157" y="3"/>
                  </a:cubicBezTo>
                  <a:cubicBezTo>
                    <a:pt x="127" y="3"/>
                    <a:pt x="127" y="3"/>
                    <a:pt x="127" y="3"/>
                  </a:cubicBezTo>
                  <a:cubicBezTo>
                    <a:pt x="127" y="2"/>
                    <a:pt x="127" y="2"/>
                    <a:pt x="127" y="2"/>
                  </a:cubicBezTo>
                  <a:cubicBezTo>
                    <a:pt x="127" y="1"/>
                    <a:pt x="126" y="0"/>
                    <a:pt x="125" y="0"/>
                  </a:cubicBezTo>
                  <a:cubicBezTo>
                    <a:pt x="125" y="0"/>
                    <a:pt x="125" y="0"/>
                    <a:pt x="125" y="0"/>
                  </a:cubicBezTo>
                  <a:cubicBezTo>
                    <a:pt x="124" y="0"/>
                    <a:pt x="123" y="1"/>
                    <a:pt x="123" y="2"/>
                  </a:cubicBezTo>
                  <a:cubicBezTo>
                    <a:pt x="123" y="39"/>
                    <a:pt x="123" y="39"/>
                    <a:pt x="123" y="39"/>
                  </a:cubicBezTo>
                  <a:cubicBezTo>
                    <a:pt x="72" y="39"/>
                    <a:pt x="72" y="39"/>
                    <a:pt x="72" y="39"/>
                  </a:cubicBezTo>
                  <a:close/>
                  <a:moveTo>
                    <a:pt x="71" y="69"/>
                  </a:moveTo>
                  <a:cubicBezTo>
                    <a:pt x="71" y="87"/>
                    <a:pt x="71" y="87"/>
                    <a:pt x="71" y="87"/>
                  </a:cubicBezTo>
                  <a:cubicBezTo>
                    <a:pt x="35" y="87"/>
                    <a:pt x="35" y="87"/>
                    <a:pt x="35" y="87"/>
                  </a:cubicBezTo>
                  <a:cubicBezTo>
                    <a:pt x="35" y="69"/>
                    <a:pt x="35" y="69"/>
                    <a:pt x="35" y="69"/>
                  </a:cubicBezTo>
                  <a:cubicBezTo>
                    <a:pt x="71" y="69"/>
                    <a:pt x="71" y="69"/>
                    <a:pt x="71" y="69"/>
                  </a:cubicBezTo>
                  <a:close/>
                  <a:moveTo>
                    <a:pt x="181" y="69"/>
                  </a:moveTo>
                  <a:cubicBezTo>
                    <a:pt x="181" y="87"/>
                    <a:pt x="181" y="87"/>
                    <a:pt x="181" y="87"/>
                  </a:cubicBezTo>
                  <a:cubicBezTo>
                    <a:pt x="146" y="87"/>
                    <a:pt x="146" y="87"/>
                    <a:pt x="146" y="87"/>
                  </a:cubicBezTo>
                  <a:cubicBezTo>
                    <a:pt x="146" y="69"/>
                    <a:pt x="146" y="69"/>
                    <a:pt x="146" y="69"/>
                  </a:cubicBezTo>
                  <a:cubicBezTo>
                    <a:pt x="181" y="69"/>
                    <a:pt x="181" y="69"/>
                    <a:pt x="181" y="69"/>
                  </a:cubicBezTo>
                  <a:close/>
                  <a:moveTo>
                    <a:pt x="17" y="151"/>
                  </a:moveTo>
                  <a:cubicBezTo>
                    <a:pt x="17" y="164"/>
                    <a:pt x="36" y="165"/>
                    <a:pt x="36" y="152"/>
                  </a:cubicBezTo>
                  <a:cubicBezTo>
                    <a:pt x="37" y="140"/>
                    <a:pt x="18" y="139"/>
                    <a:pt x="17" y="151"/>
                  </a:cubicBezTo>
                  <a:close/>
                  <a:moveTo>
                    <a:pt x="69" y="131"/>
                  </a:moveTo>
                  <a:cubicBezTo>
                    <a:pt x="68" y="144"/>
                    <a:pt x="87" y="145"/>
                    <a:pt x="88" y="132"/>
                  </a:cubicBezTo>
                  <a:cubicBezTo>
                    <a:pt x="89" y="120"/>
                    <a:pt x="70" y="119"/>
                    <a:pt x="69" y="131"/>
                  </a:cubicBezTo>
                  <a:close/>
                  <a:moveTo>
                    <a:pt x="43" y="141"/>
                  </a:moveTo>
                  <a:cubicBezTo>
                    <a:pt x="42" y="154"/>
                    <a:pt x="61" y="155"/>
                    <a:pt x="62" y="142"/>
                  </a:cubicBezTo>
                  <a:cubicBezTo>
                    <a:pt x="63" y="130"/>
                    <a:pt x="44" y="129"/>
                    <a:pt x="43" y="141"/>
                  </a:cubicBezTo>
                  <a:close/>
                </a:path>
              </a:pathLst>
            </a:custGeom>
            <a:solidFill>
              <a:schemeClr val="accent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AU" dirty="0"/>
            </a:p>
          </p:txBody>
        </p:sp>
        <p:grpSp>
          <p:nvGrpSpPr>
            <p:cNvPr id="18" name="Group 17">
              <a:extLst>
                <a:ext uri="{FF2B5EF4-FFF2-40B4-BE49-F238E27FC236}">
                  <a16:creationId xmlns:a16="http://schemas.microsoft.com/office/drawing/2014/main" id="{65326CC4-0607-4ACF-B1FE-B3001A2445EF}"/>
                </a:ext>
              </a:extLst>
            </p:cNvPr>
            <p:cNvGrpSpPr/>
            <p:nvPr/>
          </p:nvGrpSpPr>
          <p:grpSpPr>
            <a:xfrm>
              <a:off x="992446" y="5120131"/>
              <a:ext cx="617132" cy="588159"/>
              <a:chOff x="0" y="0"/>
              <a:chExt cx="773113" cy="869950"/>
            </a:xfrm>
            <a:solidFill>
              <a:srgbClr val="3C81E6"/>
            </a:solidFill>
          </p:grpSpPr>
          <p:sp>
            <p:nvSpPr>
              <p:cNvPr id="19" name="Freeform 144">
                <a:extLst>
                  <a:ext uri="{FF2B5EF4-FFF2-40B4-BE49-F238E27FC236}">
                    <a16:creationId xmlns:a16="http://schemas.microsoft.com/office/drawing/2014/main" id="{F074C98D-FC69-4C59-981E-323E050F76C9}"/>
                  </a:ext>
                </a:extLst>
              </p:cNvPr>
              <p:cNvSpPr>
                <a:spLocks/>
              </p:cNvSpPr>
              <p:nvPr/>
            </p:nvSpPr>
            <p:spPr bwMode="auto">
              <a:xfrm>
                <a:off x="0" y="85725"/>
                <a:ext cx="641350" cy="784225"/>
              </a:xfrm>
              <a:custGeom>
                <a:avLst/>
                <a:gdLst>
                  <a:gd name="T0" fmla="*/ 98 w 171"/>
                  <a:gd name="T1" fmla="*/ 162 h 209"/>
                  <a:gd name="T2" fmla="*/ 81 w 171"/>
                  <a:gd name="T3" fmla="*/ 124 h 209"/>
                  <a:gd name="T4" fmla="*/ 62 w 171"/>
                  <a:gd name="T5" fmla="*/ 139 h 209"/>
                  <a:gd name="T6" fmla="*/ 74 w 171"/>
                  <a:gd name="T7" fmla="*/ 161 h 209"/>
                  <a:gd name="T8" fmla="*/ 48 w 171"/>
                  <a:gd name="T9" fmla="*/ 184 h 209"/>
                  <a:gd name="T10" fmla="*/ 26 w 171"/>
                  <a:gd name="T11" fmla="*/ 158 h 209"/>
                  <a:gd name="T12" fmla="*/ 51 w 171"/>
                  <a:gd name="T13" fmla="*/ 127 h 209"/>
                  <a:gd name="T14" fmla="*/ 80 w 171"/>
                  <a:gd name="T15" fmla="*/ 103 h 209"/>
                  <a:gd name="T16" fmla="*/ 89 w 171"/>
                  <a:gd name="T17" fmla="*/ 114 h 209"/>
                  <a:gd name="T18" fmla="*/ 130 w 171"/>
                  <a:gd name="T19" fmla="*/ 117 h 209"/>
                  <a:gd name="T20" fmla="*/ 171 w 171"/>
                  <a:gd name="T21" fmla="*/ 84 h 209"/>
                  <a:gd name="T22" fmla="*/ 101 w 171"/>
                  <a:gd name="T23" fmla="*/ 0 h 209"/>
                  <a:gd name="T24" fmla="*/ 60 w 171"/>
                  <a:gd name="T25" fmla="*/ 34 h 209"/>
                  <a:gd name="T26" fmla="*/ 57 w 171"/>
                  <a:gd name="T27" fmla="*/ 75 h 209"/>
                  <a:gd name="T28" fmla="*/ 65 w 171"/>
                  <a:gd name="T29" fmla="*/ 85 h 209"/>
                  <a:gd name="T30" fmla="*/ 34 w 171"/>
                  <a:gd name="T31" fmla="*/ 110 h 209"/>
                  <a:gd name="T32" fmla="*/ 1 w 171"/>
                  <a:gd name="T33" fmla="*/ 157 h 209"/>
                  <a:gd name="T34" fmla="*/ 47 w 171"/>
                  <a:gd name="T35" fmla="*/ 208 h 209"/>
                  <a:gd name="T36" fmla="*/ 98 w 171"/>
                  <a:gd name="T37" fmla="*/ 16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 h="209">
                    <a:moveTo>
                      <a:pt x="98" y="162"/>
                    </a:moveTo>
                    <a:cubicBezTo>
                      <a:pt x="99" y="147"/>
                      <a:pt x="93" y="136"/>
                      <a:pt x="81" y="124"/>
                    </a:cubicBezTo>
                    <a:cubicBezTo>
                      <a:pt x="62" y="139"/>
                      <a:pt x="62" y="139"/>
                      <a:pt x="62" y="139"/>
                    </a:cubicBezTo>
                    <a:cubicBezTo>
                      <a:pt x="71" y="148"/>
                      <a:pt x="74" y="153"/>
                      <a:pt x="74" y="161"/>
                    </a:cubicBezTo>
                    <a:cubicBezTo>
                      <a:pt x="73" y="174"/>
                      <a:pt x="62" y="185"/>
                      <a:pt x="48" y="184"/>
                    </a:cubicBezTo>
                    <a:cubicBezTo>
                      <a:pt x="35" y="183"/>
                      <a:pt x="25" y="172"/>
                      <a:pt x="26" y="158"/>
                    </a:cubicBezTo>
                    <a:cubicBezTo>
                      <a:pt x="26" y="148"/>
                      <a:pt x="38" y="138"/>
                      <a:pt x="51" y="127"/>
                    </a:cubicBezTo>
                    <a:cubicBezTo>
                      <a:pt x="80" y="103"/>
                      <a:pt x="80" y="103"/>
                      <a:pt x="80" y="103"/>
                    </a:cubicBezTo>
                    <a:cubicBezTo>
                      <a:pt x="89" y="114"/>
                      <a:pt x="89" y="114"/>
                      <a:pt x="89" y="114"/>
                    </a:cubicBezTo>
                    <a:cubicBezTo>
                      <a:pt x="99" y="126"/>
                      <a:pt x="117" y="128"/>
                      <a:pt x="130" y="117"/>
                    </a:cubicBezTo>
                    <a:cubicBezTo>
                      <a:pt x="171" y="84"/>
                      <a:pt x="171" y="84"/>
                      <a:pt x="171" y="84"/>
                    </a:cubicBezTo>
                    <a:cubicBezTo>
                      <a:pt x="101" y="0"/>
                      <a:pt x="101" y="0"/>
                      <a:pt x="101" y="0"/>
                    </a:cubicBezTo>
                    <a:cubicBezTo>
                      <a:pt x="60" y="34"/>
                      <a:pt x="60" y="34"/>
                      <a:pt x="60" y="34"/>
                    </a:cubicBezTo>
                    <a:cubicBezTo>
                      <a:pt x="48" y="45"/>
                      <a:pt x="46" y="63"/>
                      <a:pt x="57" y="75"/>
                    </a:cubicBezTo>
                    <a:cubicBezTo>
                      <a:pt x="65" y="85"/>
                      <a:pt x="65" y="85"/>
                      <a:pt x="65" y="85"/>
                    </a:cubicBezTo>
                    <a:cubicBezTo>
                      <a:pt x="34" y="110"/>
                      <a:pt x="34" y="110"/>
                      <a:pt x="34" y="110"/>
                    </a:cubicBezTo>
                    <a:cubicBezTo>
                      <a:pt x="17" y="124"/>
                      <a:pt x="2" y="138"/>
                      <a:pt x="1" y="157"/>
                    </a:cubicBezTo>
                    <a:cubicBezTo>
                      <a:pt x="0" y="184"/>
                      <a:pt x="20" y="207"/>
                      <a:pt x="47" y="208"/>
                    </a:cubicBezTo>
                    <a:cubicBezTo>
                      <a:pt x="74" y="209"/>
                      <a:pt x="97" y="189"/>
                      <a:pt x="98"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Freeform 145">
                <a:extLst>
                  <a:ext uri="{FF2B5EF4-FFF2-40B4-BE49-F238E27FC236}">
                    <a16:creationId xmlns:a16="http://schemas.microsoft.com/office/drawing/2014/main" id="{511F9D20-1811-46D0-88F0-F8E69FFC6A64}"/>
                  </a:ext>
                </a:extLst>
              </p:cNvPr>
              <p:cNvSpPr>
                <a:spLocks/>
              </p:cNvSpPr>
              <p:nvPr/>
            </p:nvSpPr>
            <p:spPr bwMode="auto">
              <a:xfrm>
                <a:off x="468313" y="0"/>
                <a:ext cx="195263" cy="176213"/>
              </a:xfrm>
              <a:custGeom>
                <a:avLst/>
                <a:gdLst>
                  <a:gd name="T0" fmla="*/ 14 w 52"/>
                  <a:gd name="T1" fmla="*/ 47 h 47"/>
                  <a:gd name="T2" fmla="*/ 47 w 52"/>
                  <a:gd name="T3" fmla="*/ 21 h 47"/>
                  <a:gd name="T4" fmla="*/ 48 w 52"/>
                  <a:gd name="T5" fmla="*/ 5 h 47"/>
                  <a:gd name="T6" fmla="*/ 32 w 52"/>
                  <a:gd name="T7" fmla="*/ 3 h 47"/>
                  <a:gd name="T8" fmla="*/ 0 w 52"/>
                  <a:gd name="T9" fmla="*/ 30 h 47"/>
                  <a:gd name="T10" fmla="*/ 14 w 52"/>
                  <a:gd name="T11" fmla="*/ 47 h 47"/>
                </a:gdLst>
                <a:ahLst/>
                <a:cxnLst>
                  <a:cxn ang="0">
                    <a:pos x="T0" y="T1"/>
                  </a:cxn>
                  <a:cxn ang="0">
                    <a:pos x="T2" y="T3"/>
                  </a:cxn>
                  <a:cxn ang="0">
                    <a:pos x="T4" y="T5"/>
                  </a:cxn>
                  <a:cxn ang="0">
                    <a:pos x="T6" y="T7"/>
                  </a:cxn>
                  <a:cxn ang="0">
                    <a:pos x="T8" y="T9"/>
                  </a:cxn>
                  <a:cxn ang="0">
                    <a:pos x="T10" y="T11"/>
                  </a:cxn>
                </a:cxnLst>
                <a:rect l="0" t="0" r="r" b="b"/>
                <a:pathLst>
                  <a:path w="52" h="47">
                    <a:moveTo>
                      <a:pt x="14" y="47"/>
                    </a:moveTo>
                    <a:cubicBezTo>
                      <a:pt x="47" y="21"/>
                      <a:pt x="47" y="21"/>
                      <a:pt x="47" y="21"/>
                    </a:cubicBezTo>
                    <a:cubicBezTo>
                      <a:pt x="51" y="17"/>
                      <a:pt x="52" y="10"/>
                      <a:pt x="48" y="5"/>
                    </a:cubicBezTo>
                    <a:cubicBezTo>
                      <a:pt x="44" y="0"/>
                      <a:pt x="37" y="0"/>
                      <a:pt x="32" y="3"/>
                    </a:cubicBezTo>
                    <a:cubicBezTo>
                      <a:pt x="0" y="30"/>
                      <a:pt x="0" y="30"/>
                      <a:pt x="0" y="30"/>
                    </a:cubicBezTo>
                    <a:lnTo>
                      <a:pt x="14"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 name="Freeform 146">
                <a:extLst>
                  <a:ext uri="{FF2B5EF4-FFF2-40B4-BE49-F238E27FC236}">
                    <a16:creationId xmlns:a16="http://schemas.microsoft.com/office/drawing/2014/main" id="{2314F5C4-B0D7-4285-9916-CE770A84A02D}"/>
                  </a:ext>
                </a:extLst>
              </p:cNvPr>
              <p:cNvSpPr>
                <a:spLocks/>
              </p:cNvSpPr>
              <p:nvPr/>
            </p:nvSpPr>
            <p:spPr bwMode="auto">
              <a:xfrm>
                <a:off x="577850" y="127000"/>
                <a:ext cx="195263" cy="179388"/>
              </a:xfrm>
              <a:custGeom>
                <a:avLst/>
                <a:gdLst>
                  <a:gd name="T0" fmla="*/ 46 w 52"/>
                  <a:gd name="T1" fmla="*/ 21 h 48"/>
                  <a:gd name="T2" fmla="*/ 48 w 52"/>
                  <a:gd name="T3" fmla="*/ 5 h 48"/>
                  <a:gd name="T4" fmla="*/ 32 w 52"/>
                  <a:gd name="T5" fmla="*/ 4 h 48"/>
                  <a:gd name="T6" fmla="*/ 0 w 52"/>
                  <a:gd name="T7" fmla="*/ 30 h 48"/>
                  <a:gd name="T8" fmla="*/ 14 w 52"/>
                  <a:gd name="T9" fmla="*/ 48 h 48"/>
                  <a:gd name="T10" fmla="*/ 46 w 52"/>
                  <a:gd name="T11" fmla="*/ 21 h 48"/>
                </a:gdLst>
                <a:ahLst/>
                <a:cxnLst>
                  <a:cxn ang="0">
                    <a:pos x="T0" y="T1"/>
                  </a:cxn>
                  <a:cxn ang="0">
                    <a:pos x="T2" y="T3"/>
                  </a:cxn>
                  <a:cxn ang="0">
                    <a:pos x="T4" y="T5"/>
                  </a:cxn>
                  <a:cxn ang="0">
                    <a:pos x="T6" y="T7"/>
                  </a:cxn>
                  <a:cxn ang="0">
                    <a:pos x="T8" y="T9"/>
                  </a:cxn>
                  <a:cxn ang="0">
                    <a:pos x="T10" y="T11"/>
                  </a:cxn>
                </a:cxnLst>
                <a:rect l="0" t="0" r="r" b="b"/>
                <a:pathLst>
                  <a:path w="52" h="48">
                    <a:moveTo>
                      <a:pt x="46" y="21"/>
                    </a:moveTo>
                    <a:cubicBezTo>
                      <a:pt x="51" y="17"/>
                      <a:pt x="52" y="10"/>
                      <a:pt x="48" y="5"/>
                    </a:cubicBezTo>
                    <a:cubicBezTo>
                      <a:pt x="44" y="0"/>
                      <a:pt x="37" y="0"/>
                      <a:pt x="32" y="4"/>
                    </a:cubicBezTo>
                    <a:cubicBezTo>
                      <a:pt x="0" y="30"/>
                      <a:pt x="0" y="30"/>
                      <a:pt x="0" y="30"/>
                    </a:cubicBezTo>
                    <a:cubicBezTo>
                      <a:pt x="14" y="48"/>
                      <a:pt x="14" y="48"/>
                      <a:pt x="14" y="48"/>
                    </a:cubicBezTo>
                    <a:lnTo>
                      <a:pt x="46"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sp>
        <p:nvSpPr>
          <p:cNvPr id="22" name="Rectangle 21">
            <a:extLst>
              <a:ext uri="{FF2B5EF4-FFF2-40B4-BE49-F238E27FC236}">
                <a16:creationId xmlns:a16="http://schemas.microsoft.com/office/drawing/2014/main" id="{8A61C6F8-189B-41D0-8F87-DD99E35204A7}"/>
              </a:ext>
            </a:extLst>
          </p:cNvPr>
          <p:cNvSpPr/>
          <p:nvPr/>
        </p:nvSpPr>
        <p:spPr>
          <a:xfrm>
            <a:off x="2043250" y="933285"/>
            <a:ext cx="9592490" cy="4478149"/>
          </a:xfrm>
          <a:prstGeom prst="rect">
            <a:avLst/>
          </a:prstGeom>
        </p:spPr>
        <p:txBody>
          <a:bodyPr wrap="square">
            <a:spAutoFit/>
          </a:bodyPr>
          <a:lstStyle/>
          <a:p>
            <a:endParaRPr lang="en-AU" sz="2000" dirty="0">
              <a:solidFill>
                <a:schemeClr val="accent2">
                  <a:lumMod val="75000"/>
                </a:schemeClr>
              </a:solidFill>
            </a:endParaRPr>
          </a:p>
          <a:p>
            <a:pPr marL="285750" indent="-285750">
              <a:spcAft>
                <a:spcPts val="2400"/>
              </a:spcAft>
              <a:buFont typeface="Arial" panose="020B0604020202020204" pitchFamily="34" charset="0"/>
              <a:buChar char="•"/>
            </a:pPr>
            <a:r>
              <a:rPr lang="en-AU" sz="2000" dirty="0">
                <a:solidFill>
                  <a:schemeClr val="accent2">
                    <a:lumMod val="75000"/>
                  </a:schemeClr>
                </a:solidFill>
              </a:rPr>
              <a:t>incorporating sustainability considerations (including efficiency and emissions reduction measures) in core business planning and operations to future-proof ports</a:t>
            </a:r>
          </a:p>
          <a:p>
            <a:pPr marL="285750" indent="-285750">
              <a:spcAft>
                <a:spcPts val="600"/>
              </a:spcAft>
              <a:buFont typeface="Arial" panose="020B0604020202020204" pitchFamily="34" charset="0"/>
              <a:buChar char="•"/>
            </a:pPr>
            <a:r>
              <a:rPr lang="en-AU" sz="2000" dirty="0">
                <a:solidFill>
                  <a:schemeClr val="accent2">
                    <a:lumMod val="75000"/>
                  </a:schemeClr>
                </a:solidFill>
              </a:rPr>
              <a:t>monitoring and reporting their greenhouse gas emissions</a:t>
            </a:r>
          </a:p>
          <a:p>
            <a:pPr marL="628650" lvl="1" indent="-365125">
              <a:spcAft>
                <a:spcPts val="2400"/>
              </a:spcAft>
              <a:buFont typeface="Wingdings" panose="05000000000000000000" pitchFamily="2" charset="2"/>
              <a:buChar char="Ø"/>
            </a:pPr>
            <a:r>
              <a:rPr lang="en-AU" sz="2000" dirty="0">
                <a:solidFill>
                  <a:schemeClr val="accent2">
                    <a:lumMod val="75000"/>
                  </a:schemeClr>
                </a:solidFill>
              </a:rPr>
              <a:t>major Australian port operators have set net zero Scope 1 and 2 emissions by 2030 or earlier</a:t>
            </a:r>
          </a:p>
          <a:p>
            <a:pPr marL="285750" indent="-285750">
              <a:spcAft>
                <a:spcPts val="2400"/>
              </a:spcAft>
              <a:buFont typeface="Arial" panose="020B0604020202020204" pitchFamily="34" charset="0"/>
              <a:buChar char="•"/>
            </a:pPr>
            <a:r>
              <a:rPr lang="en-AU" sz="2000" dirty="0">
                <a:solidFill>
                  <a:schemeClr val="accent2">
                    <a:lumMod val="75000"/>
                  </a:schemeClr>
                </a:solidFill>
              </a:rPr>
              <a:t>investing in studies and port infrastructure to become ‘hydrogen-ready’ for local use, bunkering and export</a:t>
            </a:r>
          </a:p>
          <a:p>
            <a:pPr marL="285750" indent="-285750">
              <a:spcAft>
                <a:spcPts val="2400"/>
              </a:spcAft>
              <a:buFont typeface="Arial" panose="020B0604020202020204" pitchFamily="34" charset="0"/>
              <a:buChar char="•"/>
            </a:pPr>
            <a:r>
              <a:rPr lang="en-AU" sz="2000" dirty="0">
                <a:solidFill>
                  <a:schemeClr val="accent2">
                    <a:lumMod val="75000"/>
                  </a:schemeClr>
                </a:solidFill>
              </a:rPr>
              <a:t>implementing a Vessel Arrival System (currently at Port of Newcastle)</a:t>
            </a:r>
          </a:p>
          <a:p>
            <a:pPr marL="285750" indent="-285750">
              <a:spcAft>
                <a:spcPts val="1200"/>
              </a:spcAft>
              <a:buFont typeface="Arial" panose="020B0604020202020204" pitchFamily="34" charset="0"/>
              <a:buChar char="•"/>
            </a:pPr>
            <a:r>
              <a:rPr lang="en-AU" sz="2000" dirty="0">
                <a:solidFill>
                  <a:schemeClr val="accent2">
                    <a:lumMod val="75000"/>
                  </a:schemeClr>
                </a:solidFill>
              </a:rPr>
              <a:t>establishing renewable onshore power (currently planned for Sydney Harbour by 2024)</a:t>
            </a:r>
          </a:p>
        </p:txBody>
      </p:sp>
    </p:spTree>
    <p:extLst>
      <p:ext uri="{BB962C8B-B14F-4D97-AF65-F5344CB8AC3E}">
        <p14:creationId xmlns:p14="http://schemas.microsoft.com/office/powerpoint/2010/main" val="4199647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descr="Title: Australian Companies and Businesses&#10;">
            <a:extLst>
              <a:ext uri="{FF2B5EF4-FFF2-40B4-BE49-F238E27FC236}">
                <a16:creationId xmlns:a16="http://schemas.microsoft.com/office/drawing/2014/main" id="{38B41FC8-AD8E-465D-A05D-899EA12E64FA}"/>
              </a:ext>
            </a:extLst>
          </p:cNvPr>
          <p:cNvSpPr txBox="1">
            <a:spLocks/>
          </p:cNvSpPr>
          <p:nvPr/>
        </p:nvSpPr>
        <p:spPr>
          <a:xfrm>
            <a:off x="515054" y="327479"/>
            <a:ext cx="5748585" cy="42078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AU" sz="2800" dirty="0">
                <a:solidFill>
                  <a:schemeClr val="accent1">
                    <a:lumMod val="75000"/>
                    <a:lumOff val="25000"/>
                  </a:schemeClr>
                </a:solidFill>
                <a:latin typeface="+mn-lt"/>
                <a:cs typeface="Calibri Light" panose="020F0302020204030204" pitchFamily="34" charset="0"/>
              </a:rPr>
              <a:t>Australian Companies and Businesses</a:t>
            </a:r>
          </a:p>
        </p:txBody>
      </p:sp>
      <p:grpSp>
        <p:nvGrpSpPr>
          <p:cNvPr id="4" name="Group 3">
            <a:extLst>
              <a:ext uri="{FF2B5EF4-FFF2-40B4-BE49-F238E27FC236}">
                <a16:creationId xmlns:a16="http://schemas.microsoft.com/office/drawing/2014/main" id="{5CE6B279-EAE6-4B57-9AF8-F715BA61A935}"/>
              </a:ext>
            </a:extLst>
          </p:cNvPr>
          <p:cNvGrpSpPr/>
          <p:nvPr/>
        </p:nvGrpSpPr>
        <p:grpSpPr>
          <a:xfrm>
            <a:off x="1398864" y="1027464"/>
            <a:ext cx="704255" cy="4887472"/>
            <a:chOff x="1398864" y="993174"/>
            <a:chExt cx="704255" cy="4887472"/>
          </a:xfrm>
        </p:grpSpPr>
        <p:pic>
          <p:nvPicPr>
            <p:cNvPr id="8" name="Picture 7">
              <a:extLst>
                <a:ext uri="{FF2B5EF4-FFF2-40B4-BE49-F238E27FC236}">
                  <a16:creationId xmlns:a16="http://schemas.microsoft.com/office/drawing/2014/main" id="{1CCF06D1-DB2E-4AE4-B868-90BAB70FECC4}"/>
                </a:ext>
              </a:extLst>
            </p:cNvPr>
            <p:cNvPicPr>
              <a:picLocks noChangeAspect="1"/>
            </p:cNvPicPr>
            <p:nvPr/>
          </p:nvPicPr>
          <p:blipFill>
            <a:blip r:embed="rId2"/>
            <a:stretch>
              <a:fillRect/>
            </a:stretch>
          </p:blipFill>
          <p:spPr>
            <a:xfrm>
              <a:off x="1433008" y="993174"/>
              <a:ext cx="550294" cy="487997"/>
            </a:xfrm>
            <a:prstGeom prst="rect">
              <a:avLst/>
            </a:prstGeom>
          </p:spPr>
        </p:pic>
        <p:pic>
          <p:nvPicPr>
            <p:cNvPr id="9" name="Picture 8">
              <a:extLst>
                <a:ext uri="{FF2B5EF4-FFF2-40B4-BE49-F238E27FC236}">
                  <a16:creationId xmlns:a16="http://schemas.microsoft.com/office/drawing/2014/main" id="{1AE19EEE-31E4-462D-A275-B96CA4D40C82}"/>
                </a:ext>
              </a:extLst>
            </p:cNvPr>
            <p:cNvPicPr>
              <a:picLocks noChangeAspect="1"/>
            </p:cNvPicPr>
            <p:nvPr/>
          </p:nvPicPr>
          <p:blipFill>
            <a:blip r:embed="rId3"/>
            <a:stretch>
              <a:fillRect/>
            </a:stretch>
          </p:blipFill>
          <p:spPr>
            <a:xfrm>
              <a:off x="1398864" y="1618591"/>
              <a:ext cx="704255" cy="466197"/>
            </a:xfrm>
            <a:prstGeom prst="rect">
              <a:avLst/>
            </a:prstGeom>
          </p:spPr>
        </p:pic>
        <p:pic>
          <p:nvPicPr>
            <p:cNvPr id="11" name="Picture 10">
              <a:extLst>
                <a:ext uri="{FF2B5EF4-FFF2-40B4-BE49-F238E27FC236}">
                  <a16:creationId xmlns:a16="http://schemas.microsoft.com/office/drawing/2014/main" id="{2A402615-84E9-4A4D-A152-1B32F712ECD2}"/>
                </a:ext>
              </a:extLst>
            </p:cNvPr>
            <p:cNvPicPr>
              <a:picLocks noChangeAspect="1"/>
            </p:cNvPicPr>
            <p:nvPr/>
          </p:nvPicPr>
          <p:blipFill>
            <a:blip r:embed="rId4"/>
            <a:stretch>
              <a:fillRect/>
            </a:stretch>
          </p:blipFill>
          <p:spPr>
            <a:xfrm>
              <a:off x="1422931" y="2444836"/>
              <a:ext cx="680188" cy="397512"/>
            </a:xfrm>
            <a:prstGeom prst="rect">
              <a:avLst/>
            </a:prstGeom>
          </p:spPr>
        </p:pic>
        <p:pic>
          <p:nvPicPr>
            <p:cNvPr id="12" name="Picture 11">
              <a:extLst>
                <a:ext uri="{FF2B5EF4-FFF2-40B4-BE49-F238E27FC236}">
                  <a16:creationId xmlns:a16="http://schemas.microsoft.com/office/drawing/2014/main" id="{F6D3D76B-254C-43E7-9245-A90296CB0D09}"/>
                </a:ext>
              </a:extLst>
            </p:cNvPr>
            <p:cNvPicPr>
              <a:picLocks noChangeAspect="1"/>
            </p:cNvPicPr>
            <p:nvPr/>
          </p:nvPicPr>
          <p:blipFill>
            <a:blip r:embed="rId5"/>
            <a:stretch>
              <a:fillRect/>
            </a:stretch>
          </p:blipFill>
          <p:spPr>
            <a:xfrm>
              <a:off x="1514035" y="3011358"/>
              <a:ext cx="469267" cy="469267"/>
            </a:xfrm>
            <a:prstGeom prst="rect">
              <a:avLst/>
            </a:prstGeom>
          </p:spPr>
        </p:pic>
        <p:pic>
          <p:nvPicPr>
            <p:cNvPr id="13" name="Picture 12">
              <a:extLst>
                <a:ext uri="{FF2B5EF4-FFF2-40B4-BE49-F238E27FC236}">
                  <a16:creationId xmlns:a16="http://schemas.microsoft.com/office/drawing/2014/main" id="{D6328164-6069-4CB5-B590-C1838FBAE514}"/>
                </a:ext>
              </a:extLst>
            </p:cNvPr>
            <p:cNvPicPr>
              <a:picLocks noChangeAspect="1"/>
            </p:cNvPicPr>
            <p:nvPr/>
          </p:nvPicPr>
          <p:blipFill>
            <a:blip r:embed="rId6"/>
            <a:stretch>
              <a:fillRect/>
            </a:stretch>
          </p:blipFill>
          <p:spPr>
            <a:xfrm>
              <a:off x="1522466" y="3748105"/>
              <a:ext cx="530569" cy="422657"/>
            </a:xfrm>
            <a:prstGeom prst="rect">
              <a:avLst/>
            </a:prstGeom>
          </p:spPr>
        </p:pic>
        <p:pic>
          <p:nvPicPr>
            <p:cNvPr id="14" name="Picture 13">
              <a:extLst>
                <a:ext uri="{FF2B5EF4-FFF2-40B4-BE49-F238E27FC236}">
                  <a16:creationId xmlns:a16="http://schemas.microsoft.com/office/drawing/2014/main" id="{A9BF76E3-A778-4237-8297-AA5A6DD2A685}"/>
                </a:ext>
              </a:extLst>
            </p:cNvPr>
            <p:cNvPicPr>
              <a:picLocks noChangeAspect="1"/>
            </p:cNvPicPr>
            <p:nvPr/>
          </p:nvPicPr>
          <p:blipFill>
            <a:blip r:embed="rId7"/>
            <a:stretch>
              <a:fillRect/>
            </a:stretch>
          </p:blipFill>
          <p:spPr>
            <a:xfrm>
              <a:off x="1481314" y="4465261"/>
              <a:ext cx="605537" cy="509420"/>
            </a:xfrm>
            <a:prstGeom prst="rect">
              <a:avLst/>
            </a:prstGeom>
          </p:spPr>
        </p:pic>
        <p:pic>
          <p:nvPicPr>
            <p:cNvPr id="15" name="Picture 14">
              <a:extLst>
                <a:ext uri="{FF2B5EF4-FFF2-40B4-BE49-F238E27FC236}">
                  <a16:creationId xmlns:a16="http://schemas.microsoft.com/office/drawing/2014/main" id="{BE785B87-B1F7-4626-9EB9-65E20E2AA1AB}"/>
                </a:ext>
              </a:extLst>
            </p:cNvPr>
            <p:cNvPicPr>
              <a:picLocks noChangeAspect="1"/>
            </p:cNvPicPr>
            <p:nvPr/>
          </p:nvPicPr>
          <p:blipFill>
            <a:blip r:embed="rId8"/>
            <a:stretch>
              <a:fillRect/>
            </a:stretch>
          </p:blipFill>
          <p:spPr>
            <a:xfrm>
              <a:off x="1481314" y="5265344"/>
              <a:ext cx="605537" cy="615302"/>
            </a:xfrm>
            <a:prstGeom prst="rect">
              <a:avLst/>
            </a:prstGeom>
          </p:spPr>
        </p:pic>
      </p:grpSp>
      <p:sp>
        <p:nvSpPr>
          <p:cNvPr id="16" name="Rectangle 15">
            <a:extLst>
              <a:ext uri="{FF2B5EF4-FFF2-40B4-BE49-F238E27FC236}">
                <a16:creationId xmlns:a16="http://schemas.microsoft.com/office/drawing/2014/main" id="{5AA71292-330A-4F99-9AB2-0BB427D5B9F5}"/>
              </a:ext>
            </a:extLst>
          </p:cNvPr>
          <p:cNvSpPr/>
          <p:nvPr/>
        </p:nvSpPr>
        <p:spPr>
          <a:xfrm>
            <a:off x="2368959" y="976922"/>
            <a:ext cx="9003891" cy="4985980"/>
          </a:xfrm>
          <a:prstGeom prst="rect">
            <a:avLst/>
          </a:prstGeom>
        </p:spPr>
        <p:txBody>
          <a:bodyPr wrap="square">
            <a:spAutoFit/>
          </a:bodyPr>
          <a:lstStyle/>
          <a:p>
            <a:pPr marL="285750" indent="-285750">
              <a:spcAft>
                <a:spcPts val="2400"/>
              </a:spcAft>
              <a:buFont typeface="Arial" panose="020B0604020202020204" pitchFamily="34" charset="0"/>
              <a:buChar char="•"/>
            </a:pPr>
            <a:r>
              <a:rPr lang="en-AU" dirty="0">
                <a:solidFill>
                  <a:schemeClr val="accent2">
                    <a:lumMod val="75000"/>
                  </a:schemeClr>
                </a:solidFill>
              </a:rPr>
              <a:t>investing in scaling up the production of renewable fuels</a:t>
            </a:r>
          </a:p>
          <a:p>
            <a:pPr marL="285750" indent="-285750">
              <a:spcAft>
                <a:spcPts val="2400"/>
              </a:spcAft>
              <a:buFont typeface="Arial" panose="020B0604020202020204" pitchFamily="34" charset="0"/>
              <a:buChar char="•"/>
            </a:pPr>
            <a:r>
              <a:rPr lang="en-AU" dirty="0">
                <a:solidFill>
                  <a:schemeClr val="accent2">
                    <a:lumMod val="75000"/>
                  </a:schemeClr>
                </a:solidFill>
              </a:rPr>
              <a:t>designing and building green vessels, particularly in niche markets (e.g. high-speed passenger craft)</a:t>
            </a:r>
          </a:p>
          <a:p>
            <a:pPr marL="285750" indent="-285750">
              <a:spcAft>
                <a:spcPts val="2400"/>
              </a:spcAft>
              <a:buFont typeface="Arial" panose="020B0604020202020204" pitchFamily="34" charset="0"/>
              <a:buChar char="•"/>
            </a:pPr>
            <a:r>
              <a:rPr lang="en-AU" dirty="0">
                <a:solidFill>
                  <a:schemeClr val="accent2">
                    <a:lumMod val="75000"/>
                  </a:schemeClr>
                </a:solidFill>
              </a:rPr>
              <a:t>partnering with other international companies to establish specific green shipping corridors</a:t>
            </a:r>
          </a:p>
          <a:p>
            <a:pPr marL="285750" indent="-285750">
              <a:spcAft>
                <a:spcPts val="2400"/>
              </a:spcAft>
              <a:buFont typeface="Arial" panose="020B0604020202020204" pitchFamily="34" charset="0"/>
              <a:buChar char="•"/>
            </a:pPr>
            <a:r>
              <a:rPr lang="en-AU" dirty="0">
                <a:solidFill>
                  <a:schemeClr val="accent2">
                    <a:lumMod val="75000"/>
                  </a:schemeClr>
                </a:solidFill>
              </a:rPr>
              <a:t>developing low emissions maritime technologies and enabling infrastructure (e.g. electric vehicle charging stations at ports)</a:t>
            </a:r>
          </a:p>
          <a:p>
            <a:pPr marL="285750" indent="-285750">
              <a:spcAft>
                <a:spcPts val="2400"/>
              </a:spcAft>
              <a:buFont typeface="Arial" panose="020B0604020202020204" pitchFamily="34" charset="0"/>
              <a:buChar char="•"/>
            </a:pPr>
            <a:r>
              <a:rPr lang="en-AU" dirty="0">
                <a:solidFill>
                  <a:schemeClr val="accent2">
                    <a:lumMod val="75000"/>
                  </a:schemeClr>
                </a:solidFill>
              </a:rPr>
              <a:t>offering carbon neutral shipping options</a:t>
            </a:r>
          </a:p>
          <a:p>
            <a:pPr marL="285750" indent="-285750">
              <a:spcAft>
                <a:spcPts val="2400"/>
              </a:spcAft>
              <a:buFont typeface="Arial" panose="020B0604020202020204" pitchFamily="34" charset="0"/>
              <a:buChar char="•"/>
            </a:pPr>
            <a:r>
              <a:rPr lang="en-AU" dirty="0">
                <a:solidFill>
                  <a:schemeClr val="accent2">
                    <a:lumMod val="75000"/>
                  </a:schemeClr>
                </a:solidFill>
              </a:rPr>
              <a:t>adopting sustainable fishing practices, including converting to more efficient, less fuel intensive, fishing vessels</a:t>
            </a:r>
          </a:p>
          <a:p>
            <a:pPr marL="285750" indent="-285750">
              <a:spcAft>
                <a:spcPts val="1200"/>
              </a:spcAft>
              <a:buFont typeface="Arial" panose="020B0604020202020204" pitchFamily="34" charset="0"/>
              <a:buChar char="•"/>
            </a:pPr>
            <a:r>
              <a:rPr lang="en-AU" dirty="0">
                <a:solidFill>
                  <a:schemeClr val="accent2">
                    <a:lumMod val="75000"/>
                  </a:schemeClr>
                </a:solidFill>
              </a:rPr>
              <a:t>establishing multi-sectorial collaborative platforms and key stakeholder networks to share information and improve strategic coordination to decarbonise the maritime sector</a:t>
            </a:r>
          </a:p>
        </p:txBody>
      </p:sp>
    </p:spTree>
    <p:extLst>
      <p:ext uri="{BB962C8B-B14F-4D97-AF65-F5344CB8AC3E}">
        <p14:creationId xmlns:p14="http://schemas.microsoft.com/office/powerpoint/2010/main" val="2812815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descr="Title: Australia’s Maritime Workforce ">
            <a:extLst>
              <a:ext uri="{FF2B5EF4-FFF2-40B4-BE49-F238E27FC236}">
                <a16:creationId xmlns:a16="http://schemas.microsoft.com/office/drawing/2014/main" id="{57BF3257-7C42-49B0-B7F1-E9A40C102F69}"/>
              </a:ext>
            </a:extLst>
          </p:cNvPr>
          <p:cNvSpPr txBox="1">
            <a:spLocks noGrp="1"/>
          </p:cNvSpPr>
          <p:nvPr>
            <p:ph type="title"/>
          </p:nvPr>
        </p:nvSpPr>
        <p:spPr>
          <a:xfrm>
            <a:off x="225810" y="122754"/>
            <a:ext cx="6401675" cy="6419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none" strike="noStrike" kern="1200" cap="none" spc="0" normalizeH="0" baseline="0" noProof="0" dirty="0">
                <a:ln>
                  <a:noFill/>
                </a:ln>
                <a:effectLst/>
                <a:uLnTx/>
                <a:uFillTx/>
                <a:latin typeface="+mn-lt"/>
                <a:ea typeface="+mj-ea"/>
                <a:cs typeface="+mj-cs"/>
              </a:rPr>
              <a:t>Australia’s Maritime Workforce </a:t>
            </a:r>
          </a:p>
        </p:txBody>
      </p:sp>
      <p:sp>
        <p:nvSpPr>
          <p:cNvPr id="7" name="Content Placeholder 6" descr="Heading: Marine Transport Professionals&#10;(Feb 2023): &#10;">
            <a:extLst>
              <a:ext uri="{FF2B5EF4-FFF2-40B4-BE49-F238E27FC236}">
                <a16:creationId xmlns:a16="http://schemas.microsoft.com/office/drawing/2014/main" id="{085C077E-3D4D-45BD-81B5-796668616AEC}"/>
              </a:ext>
            </a:extLst>
          </p:cNvPr>
          <p:cNvSpPr>
            <a:spLocks noGrp="1"/>
          </p:cNvSpPr>
          <p:nvPr>
            <p:ph idx="1"/>
          </p:nvPr>
        </p:nvSpPr>
        <p:spPr>
          <a:xfrm>
            <a:off x="432826" y="720390"/>
            <a:ext cx="3551345" cy="641960"/>
          </a:xfrm>
        </p:spPr>
        <p:txBody>
          <a:bodyPr>
            <a:noAutofit/>
          </a:bodyPr>
          <a:lstStyle/>
          <a:p>
            <a:pPr>
              <a:spcBef>
                <a:spcPts val="0"/>
              </a:spcBef>
            </a:pPr>
            <a:r>
              <a:rPr lang="en-AU" sz="2000" b="1" dirty="0">
                <a:solidFill>
                  <a:schemeClr val="tx2">
                    <a:lumMod val="75000"/>
                    <a:lumOff val="25000"/>
                  </a:schemeClr>
                </a:solidFill>
                <a:cs typeface="Calibri Light" panose="020F0302020204030204" pitchFamily="34" charset="0"/>
              </a:rPr>
              <a:t>Marine Transport Professionals</a:t>
            </a:r>
          </a:p>
          <a:p>
            <a:pPr>
              <a:spcBef>
                <a:spcPts val="0"/>
              </a:spcBef>
            </a:pPr>
            <a:r>
              <a:rPr lang="en-AU" sz="2000" b="1" dirty="0">
                <a:solidFill>
                  <a:schemeClr val="tx2">
                    <a:lumMod val="75000"/>
                    <a:lumOff val="25000"/>
                  </a:schemeClr>
                </a:solidFill>
                <a:cs typeface="Calibri Light" panose="020F0302020204030204" pitchFamily="34" charset="0"/>
              </a:rPr>
              <a:t>(Feb 2023): </a:t>
            </a:r>
          </a:p>
        </p:txBody>
      </p:sp>
      <p:sp>
        <p:nvSpPr>
          <p:cNvPr id="54" name="Rectangle 53">
            <a:extLst>
              <a:ext uri="{FF2B5EF4-FFF2-40B4-BE49-F238E27FC236}">
                <a16:creationId xmlns:a16="http://schemas.microsoft.com/office/drawing/2014/main" id="{02B93D20-EFA2-4E92-8D71-D4E1C6CBBD46}"/>
              </a:ext>
            </a:extLst>
          </p:cNvPr>
          <p:cNvSpPr/>
          <p:nvPr/>
        </p:nvSpPr>
        <p:spPr>
          <a:xfrm>
            <a:off x="352062" y="6175689"/>
            <a:ext cx="3696268" cy="276999"/>
          </a:xfrm>
          <a:prstGeom prst="rect">
            <a:avLst/>
          </a:prstGeom>
        </p:spPr>
        <p:txBody>
          <a:bodyPr wrap="none">
            <a:spAutoFit/>
          </a:bodyPr>
          <a:lstStyle/>
          <a:p>
            <a:r>
              <a:rPr lang="en-AU" sz="1200" dirty="0">
                <a:hlinkClick r:id="rId2"/>
              </a:rPr>
              <a:t>Marine Transport Professionals | Labour Market Insights</a:t>
            </a:r>
            <a:endParaRPr lang="en-AU" sz="1200" dirty="0"/>
          </a:p>
        </p:txBody>
      </p:sp>
      <p:grpSp>
        <p:nvGrpSpPr>
          <p:cNvPr id="9" name="Group 8">
            <a:extLst>
              <a:ext uri="{FF2B5EF4-FFF2-40B4-BE49-F238E27FC236}">
                <a16:creationId xmlns:a16="http://schemas.microsoft.com/office/drawing/2014/main" id="{32C367C2-B0CB-4758-B12E-D79EC63BDB47}"/>
              </a:ext>
            </a:extLst>
          </p:cNvPr>
          <p:cNvGrpSpPr/>
          <p:nvPr/>
        </p:nvGrpSpPr>
        <p:grpSpPr>
          <a:xfrm>
            <a:off x="298194" y="1379201"/>
            <a:ext cx="3622477" cy="4664188"/>
            <a:chOff x="361694" y="1379201"/>
            <a:chExt cx="3622477" cy="4664188"/>
          </a:xfrm>
        </p:grpSpPr>
        <p:grpSp>
          <p:nvGrpSpPr>
            <p:cNvPr id="3" name="Group 2">
              <a:extLst>
                <a:ext uri="{FF2B5EF4-FFF2-40B4-BE49-F238E27FC236}">
                  <a16:creationId xmlns:a16="http://schemas.microsoft.com/office/drawing/2014/main" id="{25E35FE7-B9E5-44B6-995F-ACFB49AA0D17}"/>
                </a:ext>
              </a:extLst>
            </p:cNvPr>
            <p:cNvGrpSpPr/>
            <p:nvPr/>
          </p:nvGrpSpPr>
          <p:grpSpPr>
            <a:xfrm>
              <a:off x="387105" y="1379201"/>
              <a:ext cx="3597066" cy="3980666"/>
              <a:chOff x="387105" y="1379201"/>
              <a:chExt cx="3597066" cy="3980666"/>
            </a:xfrm>
          </p:grpSpPr>
          <p:grpSp>
            <p:nvGrpSpPr>
              <p:cNvPr id="41" name="Group 40">
                <a:extLst>
                  <a:ext uri="{FF2B5EF4-FFF2-40B4-BE49-F238E27FC236}">
                    <a16:creationId xmlns:a16="http://schemas.microsoft.com/office/drawing/2014/main" id="{EB2079E6-9F2D-474B-B3C7-85BD993ED5A5}"/>
                  </a:ext>
                </a:extLst>
              </p:cNvPr>
              <p:cNvGrpSpPr/>
              <p:nvPr/>
            </p:nvGrpSpPr>
            <p:grpSpPr>
              <a:xfrm>
                <a:off x="398365" y="1379201"/>
                <a:ext cx="3280659" cy="3095891"/>
                <a:chOff x="882831" y="2387083"/>
                <a:chExt cx="3280659" cy="3095891"/>
              </a:xfrm>
            </p:grpSpPr>
            <p:pic>
              <p:nvPicPr>
                <p:cNvPr id="18" name="Picture 17">
                  <a:extLst>
                    <a:ext uri="{FF2B5EF4-FFF2-40B4-BE49-F238E27FC236}">
                      <a16:creationId xmlns:a16="http://schemas.microsoft.com/office/drawing/2014/main" id="{42D9DC14-CD0B-4D72-A1F3-58D0C8BD2B1A}"/>
                    </a:ext>
                  </a:extLst>
                </p:cNvPr>
                <p:cNvPicPr>
                  <a:picLocks noChangeAspect="1"/>
                </p:cNvPicPr>
                <p:nvPr/>
              </p:nvPicPr>
              <p:blipFill>
                <a:blip r:embed="rId3"/>
                <a:stretch>
                  <a:fillRect/>
                </a:stretch>
              </p:blipFill>
              <p:spPr>
                <a:xfrm>
                  <a:off x="928551" y="2387083"/>
                  <a:ext cx="704850" cy="704850"/>
                </a:xfrm>
                <a:prstGeom prst="rect">
                  <a:avLst/>
                </a:prstGeom>
              </p:spPr>
            </p:pic>
            <p:pic>
              <p:nvPicPr>
                <p:cNvPr id="25" name="Picture 24">
                  <a:extLst>
                    <a:ext uri="{FF2B5EF4-FFF2-40B4-BE49-F238E27FC236}">
                      <a16:creationId xmlns:a16="http://schemas.microsoft.com/office/drawing/2014/main" id="{60109E37-87C3-4A89-9DDF-4C59635B58BB}"/>
                    </a:ext>
                  </a:extLst>
                </p:cNvPr>
                <p:cNvPicPr>
                  <a:picLocks noChangeAspect="1"/>
                </p:cNvPicPr>
                <p:nvPr/>
              </p:nvPicPr>
              <p:blipFill>
                <a:blip r:embed="rId4"/>
                <a:stretch>
                  <a:fillRect/>
                </a:stretch>
              </p:blipFill>
              <p:spPr>
                <a:xfrm>
                  <a:off x="944784" y="3189030"/>
                  <a:ext cx="596896" cy="596896"/>
                </a:xfrm>
                <a:prstGeom prst="rect">
                  <a:avLst/>
                </a:prstGeom>
              </p:spPr>
            </p:pic>
            <p:pic>
              <p:nvPicPr>
                <p:cNvPr id="31" name="Picture 30">
                  <a:extLst>
                    <a:ext uri="{FF2B5EF4-FFF2-40B4-BE49-F238E27FC236}">
                      <a16:creationId xmlns:a16="http://schemas.microsoft.com/office/drawing/2014/main" id="{946D4307-12C0-4658-B572-08679F310EEB}"/>
                    </a:ext>
                  </a:extLst>
                </p:cNvPr>
                <p:cNvPicPr>
                  <a:picLocks noChangeAspect="1"/>
                </p:cNvPicPr>
                <p:nvPr/>
              </p:nvPicPr>
              <p:blipFill>
                <a:blip r:embed="rId5"/>
                <a:stretch>
                  <a:fillRect/>
                </a:stretch>
              </p:blipFill>
              <p:spPr>
                <a:xfrm>
                  <a:off x="918658" y="4778124"/>
                  <a:ext cx="704850" cy="704850"/>
                </a:xfrm>
                <a:prstGeom prst="rect">
                  <a:avLst/>
                </a:prstGeom>
              </p:spPr>
            </p:pic>
            <p:sp>
              <p:nvSpPr>
                <p:cNvPr id="34" name="Content Placeholder 6">
                  <a:extLst>
                    <a:ext uri="{FF2B5EF4-FFF2-40B4-BE49-F238E27FC236}">
                      <a16:creationId xmlns:a16="http://schemas.microsoft.com/office/drawing/2014/main" id="{2920ADB4-E588-43A8-8FE0-07D693C1720A}"/>
                    </a:ext>
                  </a:extLst>
                </p:cNvPr>
                <p:cNvSpPr txBox="1">
                  <a:spLocks/>
                </p:cNvSpPr>
                <p:nvPr/>
              </p:nvSpPr>
              <p:spPr>
                <a:xfrm>
                  <a:off x="1754190" y="2626205"/>
                  <a:ext cx="1781916" cy="41751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b="1" dirty="0"/>
                    <a:t>9,500 Employed </a:t>
                  </a:r>
                </a:p>
              </p:txBody>
            </p:sp>
            <p:sp>
              <p:nvSpPr>
                <p:cNvPr id="35" name="Content Placeholder 6">
                  <a:extLst>
                    <a:ext uri="{FF2B5EF4-FFF2-40B4-BE49-F238E27FC236}">
                      <a16:creationId xmlns:a16="http://schemas.microsoft.com/office/drawing/2014/main" id="{D23EEEEE-165C-49DA-A3E2-EA195E4CC334}"/>
                    </a:ext>
                  </a:extLst>
                </p:cNvPr>
                <p:cNvSpPr txBox="1">
                  <a:spLocks/>
                </p:cNvSpPr>
                <p:nvPr/>
              </p:nvSpPr>
              <p:spPr>
                <a:xfrm>
                  <a:off x="1752504" y="3355902"/>
                  <a:ext cx="1372292" cy="417510"/>
                </a:xfrm>
                <a:prstGeom prst="rect">
                  <a:avLst/>
                </a:prstGeom>
              </p:spPr>
              <p:txBody>
                <a:bodyPr vert="horz" lIns="0" tIns="0" rIns="0" bIns="0" rtlCol="0" anchor="t" anchorCtr="0">
                  <a:norm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b="1" dirty="0"/>
                    <a:t>5% Female</a:t>
                  </a:r>
                </a:p>
              </p:txBody>
            </p:sp>
            <p:sp>
              <p:nvSpPr>
                <p:cNvPr id="36" name="Content Placeholder 6">
                  <a:extLst>
                    <a:ext uri="{FF2B5EF4-FFF2-40B4-BE49-F238E27FC236}">
                      <a16:creationId xmlns:a16="http://schemas.microsoft.com/office/drawing/2014/main" id="{4B0F8EB3-F071-4B5B-BB9E-117625E20C3C}"/>
                    </a:ext>
                  </a:extLst>
                </p:cNvPr>
                <p:cNvSpPr txBox="1">
                  <a:spLocks/>
                </p:cNvSpPr>
                <p:nvPr/>
              </p:nvSpPr>
              <p:spPr>
                <a:xfrm>
                  <a:off x="1780316" y="4982361"/>
                  <a:ext cx="1781916" cy="417510"/>
                </a:xfrm>
                <a:prstGeom prst="rect">
                  <a:avLst/>
                </a:prstGeom>
              </p:spPr>
              <p:txBody>
                <a:bodyPr vert="horz" lIns="0" tIns="0" rIns="0" bIns="0" rtlCol="0" anchor="t" anchorCtr="0">
                  <a:norm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b="1" dirty="0"/>
                    <a:t>Average Age 46</a:t>
                  </a:r>
                </a:p>
              </p:txBody>
            </p:sp>
            <p:grpSp>
              <p:nvGrpSpPr>
                <p:cNvPr id="40" name="Group 39">
                  <a:extLst>
                    <a:ext uri="{FF2B5EF4-FFF2-40B4-BE49-F238E27FC236}">
                      <a16:creationId xmlns:a16="http://schemas.microsoft.com/office/drawing/2014/main" id="{286BBC73-F3AE-441D-9EE1-895FA90EC230}"/>
                    </a:ext>
                  </a:extLst>
                </p:cNvPr>
                <p:cNvGrpSpPr/>
                <p:nvPr/>
              </p:nvGrpSpPr>
              <p:grpSpPr>
                <a:xfrm>
                  <a:off x="882831" y="3902911"/>
                  <a:ext cx="3280659" cy="795076"/>
                  <a:chOff x="882831" y="4693613"/>
                  <a:chExt cx="3280659" cy="795076"/>
                </a:xfrm>
              </p:grpSpPr>
              <p:pic>
                <p:nvPicPr>
                  <p:cNvPr id="38" name="Picture 37">
                    <a:extLst>
                      <a:ext uri="{FF2B5EF4-FFF2-40B4-BE49-F238E27FC236}">
                        <a16:creationId xmlns:a16="http://schemas.microsoft.com/office/drawing/2014/main" id="{BA157DAE-4477-472B-814C-D892DB9DBA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1835" y1="75758" x2="51835" y2="75758"/>
                                <a14:foregroundMark x1="78440" y1="64502" x2="78440" y2="64502"/>
                                <a14:backgroundMark x1="39450" y1="45455" x2="39450" y2="45455"/>
                                <a14:backgroundMark x1="35780" y1="47186" x2="35780" y2="47186"/>
                                <a14:backgroundMark x1="36697" y1="55411" x2="36697" y2="55411"/>
                                <a14:backgroundMark x1="54587" y1="33333" x2="54587" y2="33333"/>
                                <a14:backgroundMark x1="55963" y1="36797" x2="55963" y2="36797"/>
                                <a14:backgroundMark x1="62844" y1="37662" x2="62844" y2="37662"/>
                                <a14:backgroundMark x1="61009" y1="34632" x2="61009" y2="34632"/>
                              </a14:backgroundRemoval>
                            </a14:imgEffect>
                          </a14:imgLayer>
                        </a14:imgProps>
                      </a:ext>
                    </a:extLst>
                  </a:blip>
                  <a:stretch>
                    <a:fillRect/>
                  </a:stretch>
                </p:blipFill>
                <p:spPr>
                  <a:xfrm>
                    <a:off x="882831" y="4693613"/>
                    <a:ext cx="750331" cy="795076"/>
                  </a:xfrm>
                  <a:prstGeom prst="rect">
                    <a:avLst/>
                  </a:prstGeom>
                </p:spPr>
              </p:pic>
              <p:sp>
                <p:nvSpPr>
                  <p:cNvPr id="39" name="Content Placeholder 6">
                    <a:extLst>
                      <a:ext uri="{FF2B5EF4-FFF2-40B4-BE49-F238E27FC236}">
                        <a16:creationId xmlns:a16="http://schemas.microsoft.com/office/drawing/2014/main" id="{DD303AA6-58BF-404B-B505-87D608F7A597}"/>
                      </a:ext>
                    </a:extLst>
                  </p:cNvPr>
                  <p:cNvSpPr txBox="1">
                    <a:spLocks/>
                  </p:cNvSpPr>
                  <p:nvPr/>
                </p:nvSpPr>
                <p:spPr>
                  <a:xfrm>
                    <a:off x="1755254" y="4771881"/>
                    <a:ext cx="2408236" cy="63015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b="1" dirty="0"/>
                      <a:t>1% Aboriginal and Torres Strait Islander</a:t>
                    </a:r>
                  </a:p>
                </p:txBody>
              </p:sp>
            </p:grpSp>
          </p:grpSp>
          <p:pic>
            <p:nvPicPr>
              <p:cNvPr id="2" name="Picture 1">
                <a:extLst>
                  <a:ext uri="{FF2B5EF4-FFF2-40B4-BE49-F238E27FC236}">
                    <a16:creationId xmlns:a16="http://schemas.microsoft.com/office/drawing/2014/main" id="{C022CB35-3D86-4124-8BF8-D2DB1D9376BA}"/>
                  </a:ext>
                </a:extLst>
              </p:cNvPr>
              <p:cNvPicPr>
                <a:picLocks noChangeAspect="1"/>
              </p:cNvPicPr>
              <p:nvPr/>
            </p:nvPicPr>
            <p:blipFill>
              <a:blip r:embed="rId8"/>
              <a:stretch>
                <a:fillRect/>
              </a:stretch>
            </p:blipFill>
            <p:spPr>
              <a:xfrm>
                <a:off x="387105" y="4487807"/>
                <a:ext cx="835213" cy="872060"/>
              </a:xfrm>
              <a:prstGeom prst="rect">
                <a:avLst/>
              </a:prstGeom>
            </p:spPr>
          </p:pic>
          <p:sp>
            <p:nvSpPr>
              <p:cNvPr id="19" name="Content Placeholder 6">
                <a:extLst>
                  <a:ext uri="{FF2B5EF4-FFF2-40B4-BE49-F238E27FC236}">
                    <a16:creationId xmlns:a16="http://schemas.microsoft.com/office/drawing/2014/main" id="{D60A778A-F023-4FA5-B8A5-245A400F6A2E}"/>
                  </a:ext>
                </a:extLst>
              </p:cNvPr>
              <p:cNvSpPr txBox="1">
                <a:spLocks/>
              </p:cNvSpPr>
              <p:nvPr/>
            </p:nvSpPr>
            <p:spPr>
              <a:xfrm>
                <a:off x="1281100" y="4774207"/>
                <a:ext cx="2703071" cy="29343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b="1" dirty="0"/>
                  <a:t>Weekly Earnings $2,998 </a:t>
                </a:r>
              </a:p>
            </p:txBody>
          </p:sp>
        </p:grpSp>
        <p:pic>
          <p:nvPicPr>
            <p:cNvPr id="6" name="Picture 5">
              <a:extLst>
                <a:ext uri="{FF2B5EF4-FFF2-40B4-BE49-F238E27FC236}">
                  <a16:creationId xmlns:a16="http://schemas.microsoft.com/office/drawing/2014/main" id="{739311E3-8C5D-4EE7-87CA-BA7A5BE6BC03}"/>
                </a:ext>
              </a:extLst>
            </p:cNvPr>
            <p:cNvPicPr>
              <a:picLocks noChangeAspect="1"/>
            </p:cNvPicPr>
            <p:nvPr/>
          </p:nvPicPr>
          <p:blipFill>
            <a:blip r:embed="rId9"/>
            <a:stretch>
              <a:fillRect/>
            </a:stretch>
          </p:blipFill>
          <p:spPr>
            <a:xfrm>
              <a:off x="361694" y="5271864"/>
              <a:ext cx="885825" cy="771525"/>
            </a:xfrm>
            <a:prstGeom prst="rect">
              <a:avLst/>
            </a:prstGeom>
          </p:spPr>
        </p:pic>
        <p:sp>
          <p:nvSpPr>
            <p:cNvPr id="21" name="Content Placeholder 6">
              <a:extLst>
                <a:ext uri="{FF2B5EF4-FFF2-40B4-BE49-F238E27FC236}">
                  <a16:creationId xmlns:a16="http://schemas.microsoft.com/office/drawing/2014/main" id="{DCC1BD37-D39E-4949-ACFB-2188645E6D84}"/>
                </a:ext>
              </a:extLst>
            </p:cNvPr>
            <p:cNvSpPr txBox="1">
              <a:spLocks/>
            </p:cNvSpPr>
            <p:nvPr/>
          </p:nvSpPr>
          <p:spPr>
            <a:xfrm>
              <a:off x="1222318" y="5581266"/>
              <a:ext cx="2761853" cy="348811"/>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b="1" dirty="0">
                  <a:latin typeface="Times New Roman" panose="02020603050405020304" pitchFamily="18" charset="0"/>
                  <a:cs typeface="Times New Roman" panose="02020603050405020304" pitchFamily="18" charset="0"/>
                </a:rPr>
                <a:t>~</a:t>
              </a:r>
              <a:r>
                <a:rPr lang="en-AU" sz="2000" b="1" dirty="0"/>
                <a:t>12,700 workers by 2026</a:t>
              </a:r>
            </a:p>
          </p:txBody>
        </p:sp>
      </p:grpSp>
      <p:sp>
        <p:nvSpPr>
          <p:cNvPr id="23" name="Content Placeholder 6" descr="Heading: Main Industries &#10;">
            <a:extLst>
              <a:ext uri="{FF2B5EF4-FFF2-40B4-BE49-F238E27FC236}">
                <a16:creationId xmlns:a16="http://schemas.microsoft.com/office/drawing/2014/main" id="{A718B55A-E50E-45E1-A137-479574EF51D9}"/>
              </a:ext>
            </a:extLst>
          </p:cNvPr>
          <p:cNvSpPr txBox="1">
            <a:spLocks/>
          </p:cNvSpPr>
          <p:nvPr/>
        </p:nvSpPr>
        <p:spPr>
          <a:xfrm>
            <a:off x="7400452" y="548332"/>
            <a:ext cx="1870592" cy="41751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b="1" dirty="0">
                <a:solidFill>
                  <a:schemeClr val="tx2">
                    <a:lumMod val="75000"/>
                    <a:lumOff val="25000"/>
                  </a:schemeClr>
                </a:solidFill>
                <a:cs typeface="Calibri Light" panose="020F0302020204030204" pitchFamily="34" charset="0"/>
              </a:rPr>
              <a:t>Main Industries </a:t>
            </a:r>
          </a:p>
        </p:txBody>
      </p:sp>
      <p:grpSp>
        <p:nvGrpSpPr>
          <p:cNvPr id="55" name="Group 54">
            <a:extLst>
              <a:ext uri="{FF2B5EF4-FFF2-40B4-BE49-F238E27FC236}">
                <a16:creationId xmlns:a16="http://schemas.microsoft.com/office/drawing/2014/main" id="{1ED73E7B-0FCA-4CBF-ADFE-E0D3669A55EF}"/>
              </a:ext>
            </a:extLst>
          </p:cNvPr>
          <p:cNvGrpSpPr/>
          <p:nvPr/>
        </p:nvGrpSpPr>
        <p:grpSpPr>
          <a:xfrm>
            <a:off x="3779818" y="956335"/>
            <a:ext cx="8239018" cy="1600920"/>
            <a:chOff x="3779818" y="1223035"/>
            <a:chExt cx="8239018" cy="1600920"/>
          </a:xfrm>
        </p:grpSpPr>
        <p:grpSp>
          <p:nvGrpSpPr>
            <p:cNvPr id="11" name="Group 10">
              <a:extLst>
                <a:ext uri="{FF2B5EF4-FFF2-40B4-BE49-F238E27FC236}">
                  <a16:creationId xmlns:a16="http://schemas.microsoft.com/office/drawing/2014/main" id="{02CF2E97-280E-4359-9CC1-79F786692A97}"/>
                </a:ext>
              </a:extLst>
            </p:cNvPr>
            <p:cNvGrpSpPr/>
            <p:nvPr/>
          </p:nvGrpSpPr>
          <p:grpSpPr>
            <a:xfrm>
              <a:off x="3779818" y="1307370"/>
              <a:ext cx="1781916" cy="1516585"/>
              <a:chOff x="4922818" y="1293259"/>
              <a:chExt cx="1781916" cy="1516585"/>
            </a:xfrm>
          </p:grpSpPr>
          <p:pic>
            <p:nvPicPr>
              <p:cNvPr id="10" name="Picture 9">
                <a:extLst>
                  <a:ext uri="{FF2B5EF4-FFF2-40B4-BE49-F238E27FC236}">
                    <a16:creationId xmlns:a16="http://schemas.microsoft.com/office/drawing/2014/main" id="{DB23F8C1-58C2-46B7-96CE-F5025968032C}"/>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Lst>
              </a:blip>
              <a:srcRect l="20768" r="22795" b="61307"/>
              <a:stretch/>
            </p:blipFill>
            <p:spPr>
              <a:xfrm>
                <a:off x="5362221" y="1293259"/>
                <a:ext cx="903111" cy="689192"/>
              </a:xfrm>
              <a:prstGeom prst="rect">
                <a:avLst/>
              </a:prstGeom>
            </p:spPr>
          </p:pic>
          <p:sp>
            <p:nvSpPr>
              <p:cNvPr id="27" name="Content Placeholder 6">
                <a:extLst>
                  <a:ext uri="{FF2B5EF4-FFF2-40B4-BE49-F238E27FC236}">
                    <a16:creationId xmlns:a16="http://schemas.microsoft.com/office/drawing/2014/main" id="{5F076E98-4759-4B4E-BC00-E5886A02A297}"/>
                  </a:ext>
                </a:extLst>
              </p:cNvPr>
              <p:cNvSpPr txBox="1">
                <a:spLocks/>
              </p:cNvSpPr>
              <p:nvPr/>
            </p:nvSpPr>
            <p:spPr>
              <a:xfrm>
                <a:off x="4922818" y="1985033"/>
                <a:ext cx="1781916" cy="824811"/>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AU" sz="1400" dirty="0">
                    <a:solidFill>
                      <a:schemeClr val="tx1"/>
                    </a:solidFill>
                  </a:rPr>
                  <a:t>Transport, Postal &amp; Warehousing</a:t>
                </a:r>
              </a:p>
              <a:p>
                <a:pPr algn="ctr">
                  <a:spcBef>
                    <a:spcPts val="0"/>
                  </a:spcBef>
                </a:pPr>
                <a:r>
                  <a:rPr lang="en-US" sz="1800" b="1" dirty="0">
                    <a:solidFill>
                      <a:srgbClr val="0000FF"/>
                    </a:solidFill>
                  </a:rPr>
                  <a:t>5</a:t>
                </a:r>
                <a:r>
                  <a:rPr lang="en-AU" sz="1800" b="1" dirty="0">
                    <a:solidFill>
                      <a:srgbClr val="0000FF"/>
                    </a:solidFill>
                  </a:rPr>
                  <a:t>9.8%</a:t>
                </a:r>
              </a:p>
            </p:txBody>
          </p:sp>
        </p:grpSp>
        <p:grpSp>
          <p:nvGrpSpPr>
            <p:cNvPr id="13" name="Group 12">
              <a:extLst>
                <a:ext uri="{FF2B5EF4-FFF2-40B4-BE49-F238E27FC236}">
                  <a16:creationId xmlns:a16="http://schemas.microsoft.com/office/drawing/2014/main" id="{133EB012-CCF1-4BD9-B90C-530293963ABD}"/>
                </a:ext>
              </a:extLst>
            </p:cNvPr>
            <p:cNvGrpSpPr/>
            <p:nvPr/>
          </p:nvGrpSpPr>
          <p:grpSpPr>
            <a:xfrm>
              <a:off x="5528228" y="1293564"/>
              <a:ext cx="1781916" cy="1407255"/>
              <a:chOff x="6582328" y="1268164"/>
              <a:chExt cx="1781916" cy="1407255"/>
            </a:xfrm>
          </p:grpSpPr>
          <p:sp>
            <p:nvSpPr>
              <p:cNvPr id="30" name="Content Placeholder 6">
                <a:extLst>
                  <a:ext uri="{FF2B5EF4-FFF2-40B4-BE49-F238E27FC236}">
                    <a16:creationId xmlns:a16="http://schemas.microsoft.com/office/drawing/2014/main" id="{3402A162-2A6A-47BB-8133-96149BDE48F8}"/>
                  </a:ext>
                </a:extLst>
              </p:cNvPr>
              <p:cNvSpPr txBox="1">
                <a:spLocks/>
              </p:cNvSpPr>
              <p:nvPr/>
            </p:nvSpPr>
            <p:spPr>
              <a:xfrm>
                <a:off x="6582328" y="1961044"/>
                <a:ext cx="1781916" cy="71437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AU" sz="1400" dirty="0">
                    <a:solidFill>
                      <a:schemeClr val="tx1"/>
                    </a:solidFill>
                  </a:rPr>
                  <a:t>Agriculture, Forestry &amp; Fishing</a:t>
                </a:r>
              </a:p>
              <a:p>
                <a:pPr algn="ctr">
                  <a:spcBef>
                    <a:spcPts val="0"/>
                  </a:spcBef>
                </a:pPr>
                <a:r>
                  <a:rPr lang="en-US" sz="1800" b="1" dirty="0">
                    <a:solidFill>
                      <a:srgbClr val="0000FF"/>
                    </a:solidFill>
                  </a:rPr>
                  <a:t>9.2</a:t>
                </a:r>
                <a:r>
                  <a:rPr lang="en-AU" sz="1800" b="1" dirty="0">
                    <a:solidFill>
                      <a:srgbClr val="0000FF"/>
                    </a:solidFill>
                  </a:rPr>
                  <a:t>%</a:t>
                </a:r>
              </a:p>
            </p:txBody>
          </p:sp>
          <p:pic>
            <p:nvPicPr>
              <p:cNvPr id="12" name="Picture 11">
                <a:extLst>
                  <a:ext uri="{FF2B5EF4-FFF2-40B4-BE49-F238E27FC236}">
                    <a16:creationId xmlns:a16="http://schemas.microsoft.com/office/drawing/2014/main" id="{DC89E793-83D2-41DF-861F-33C36856196E}"/>
                  </a:ext>
                </a:extLst>
              </p:cNvPr>
              <p:cNvPicPr>
                <a:picLocks noChangeAspect="1"/>
              </p:cNvPicPr>
              <p:nvPr/>
            </p:nvPicPr>
            <p:blipFill>
              <a:blip r:embed="rId12"/>
              <a:stretch>
                <a:fillRect/>
              </a:stretch>
            </p:blipFill>
            <p:spPr>
              <a:xfrm>
                <a:off x="7016117" y="1268164"/>
                <a:ext cx="876300" cy="714375"/>
              </a:xfrm>
              <a:prstGeom prst="rect">
                <a:avLst/>
              </a:prstGeom>
            </p:spPr>
          </p:pic>
        </p:grpSp>
        <p:grpSp>
          <p:nvGrpSpPr>
            <p:cNvPr id="15" name="Group 14">
              <a:extLst>
                <a:ext uri="{FF2B5EF4-FFF2-40B4-BE49-F238E27FC236}">
                  <a16:creationId xmlns:a16="http://schemas.microsoft.com/office/drawing/2014/main" id="{D7C860D2-83D2-404E-BB2A-337857A7C114}"/>
                </a:ext>
              </a:extLst>
            </p:cNvPr>
            <p:cNvGrpSpPr/>
            <p:nvPr/>
          </p:nvGrpSpPr>
          <p:grpSpPr>
            <a:xfrm>
              <a:off x="7157407" y="1223035"/>
              <a:ext cx="1781916" cy="1304960"/>
              <a:chOff x="8300407" y="1197635"/>
              <a:chExt cx="1781916" cy="1304960"/>
            </a:xfrm>
          </p:grpSpPr>
          <p:sp>
            <p:nvSpPr>
              <p:cNvPr id="37" name="Content Placeholder 6">
                <a:extLst>
                  <a:ext uri="{FF2B5EF4-FFF2-40B4-BE49-F238E27FC236}">
                    <a16:creationId xmlns:a16="http://schemas.microsoft.com/office/drawing/2014/main" id="{C51A7108-4A2D-4D40-BCD8-DFE37888D116}"/>
                  </a:ext>
                </a:extLst>
              </p:cNvPr>
              <p:cNvSpPr txBox="1">
                <a:spLocks/>
              </p:cNvSpPr>
              <p:nvPr/>
            </p:nvSpPr>
            <p:spPr>
              <a:xfrm>
                <a:off x="8300407" y="1961045"/>
                <a:ext cx="1781916" cy="54155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AU" sz="1400" dirty="0">
                    <a:solidFill>
                      <a:schemeClr val="tx1"/>
                    </a:solidFill>
                  </a:rPr>
                  <a:t>Manufacturing</a:t>
                </a:r>
              </a:p>
              <a:p>
                <a:pPr algn="ctr">
                  <a:spcBef>
                    <a:spcPts val="0"/>
                  </a:spcBef>
                </a:pPr>
                <a:r>
                  <a:rPr lang="en-US" sz="1800" b="1" dirty="0">
                    <a:solidFill>
                      <a:srgbClr val="0000FF"/>
                    </a:solidFill>
                  </a:rPr>
                  <a:t>6.9</a:t>
                </a:r>
                <a:r>
                  <a:rPr lang="en-AU" sz="1800" b="1" dirty="0">
                    <a:solidFill>
                      <a:srgbClr val="0000FF"/>
                    </a:solidFill>
                  </a:rPr>
                  <a:t>%</a:t>
                </a:r>
              </a:p>
            </p:txBody>
          </p:sp>
          <p:pic>
            <p:nvPicPr>
              <p:cNvPr id="14" name="Picture 13">
                <a:extLst>
                  <a:ext uri="{FF2B5EF4-FFF2-40B4-BE49-F238E27FC236}">
                    <a16:creationId xmlns:a16="http://schemas.microsoft.com/office/drawing/2014/main" id="{8B2D618A-EB5B-4294-848A-C3BA4E8695FB}"/>
                  </a:ext>
                </a:extLst>
              </p:cNvPr>
              <p:cNvPicPr>
                <a:picLocks noChangeAspect="1"/>
              </p:cNvPicPr>
              <p:nvPr/>
            </p:nvPicPr>
            <p:blipFill>
              <a:blip r:embed="rId13"/>
              <a:stretch>
                <a:fillRect/>
              </a:stretch>
            </p:blipFill>
            <p:spPr>
              <a:xfrm>
                <a:off x="8795217" y="1197635"/>
                <a:ext cx="676275" cy="714375"/>
              </a:xfrm>
              <a:prstGeom prst="rect">
                <a:avLst/>
              </a:prstGeom>
            </p:spPr>
          </p:pic>
        </p:grpSp>
        <p:grpSp>
          <p:nvGrpSpPr>
            <p:cNvPr id="17" name="Group 16">
              <a:extLst>
                <a:ext uri="{FF2B5EF4-FFF2-40B4-BE49-F238E27FC236}">
                  <a16:creationId xmlns:a16="http://schemas.microsoft.com/office/drawing/2014/main" id="{71635B10-447F-45D2-9731-6A01BF6F0246}"/>
                </a:ext>
              </a:extLst>
            </p:cNvPr>
            <p:cNvGrpSpPr/>
            <p:nvPr/>
          </p:nvGrpSpPr>
          <p:grpSpPr>
            <a:xfrm>
              <a:off x="8835699" y="1237144"/>
              <a:ext cx="1579806" cy="1574111"/>
              <a:chOff x="9965999" y="1237144"/>
              <a:chExt cx="1579806" cy="1574111"/>
            </a:xfrm>
          </p:grpSpPr>
          <p:sp>
            <p:nvSpPr>
              <p:cNvPr id="44" name="Content Placeholder 6">
                <a:extLst>
                  <a:ext uri="{FF2B5EF4-FFF2-40B4-BE49-F238E27FC236}">
                    <a16:creationId xmlns:a16="http://schemas.microsoft.com/office/drawing/2014/main" id="{DB520B1D-B747-4AE1-BD9D-E12C22580CAE}"/>
                  </a:ext>
                </a:extLst>
              </p:cNvPr>
              <p:cNvSpPr txBox="1">
                <a:spLocks/>
              </p:cNvSpPr>
              <p:nvPr/>
            </p:nvSpPr>
            <p:spPr>
              <a:xfrm>
                <a:off x="9965999" y="1986444"/>
                <a:ext cx="1579806" cy="824811"/>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AU" sz="1400" dirty="0">
                    <a:solidFill>
                      <a:schemeClr val="tx1"/>
                    </a:solidFill>
                  </a:rPr>
                  <a:t>Public Administration &amp; Safety</a:t>
                </a:r>
              </a:p>
              <a:p>
                <a:pPr algn="ctr">
                  <a:spcBef>
                    <a:spcPts val="0"/>
                  </a:spcBef>
                </a:pPr>
                <a:r>
                  <a:rPr lang="en-US" sz="1800" b="1" dirty="0">
                    <a:solidFill>
                      <a:srgbClr val="0000FF"/>
                    </a:solidFill>
                  </a:rPr>
                  <a:t>6.9</a:t>
                </a:r>
                <a:r>
                  <a:rPr lang="en-AU" sz="1800" b="1" dirty="0">
                    <a:solidFill>
                      <a:srgbClr val="0000FF"/>
                    </a:solidFill>
                  </a:rPr>
                  <a:t>%</a:t>
                </a:r>
              </a:p>
            </p:txBody>
          </p:sp>
          <p:pic>
            <p:nvPicPr>
              <p:cNvPr id="16" name="Picture 15">
                <a:extLst>
                  <a:ext uri="{FF2B5EF4-FFF2-40B4-BE49-F238E27FC236}">
                    <a16:creationId xmlns:a16="http://schemas.microsoft.com/office/drawing/2014/main" id="{09C50A3D-76F7-4C25-BF7E-1F85EDAB5386}"/>
                  </a:ext>
                </a:extLst>
              </p:cNvPr>
              <p:cNvPicPr>
                <a:picLocks noChangeAspect="1"/>
              </p:cNvPicPr>
              <p:nvPr/>
            </p:nvPicPr>
            <p:blipFill>
              <a:blip r:embed="rId14"/>
              <a:stretch>
                <a:fillRect/>
              </a:stretch>
            </p:blipFill>
            <p:spPr>
              <a:xfrm>
                <a:off x="10401344" y="1237144"/>
                <a:ext cx="657225" cy="723900"/>
              </a:xfrm>
              <a:prstGeom prst="rect">
                <a:avLst/>
              </a:prstGeom>
            </p:spPr>
          </p:pic>
        </p:grpSp>
        <p:grpSp>
          <p:nvGrpSpPr>
            <p:cNvPr id="22" name="Group 21">
              <a:extLst>
                <a:ext uri="{FF2B5EF4-FFF2-40B4-BE49-F238E27FC236}">
                  <a16:creationId xmlns:a16="http://schemas.microsoft.com/office/drawing/2014/main" id="{91AEB80A-A7F8-4275-A50A-BDBB8315AB0D}"/>
                </a:ext>
              </a:extLst>
            </p:cNvPr>
            <p:cNvGrpSpPr/>
            <p:nvPr/>
          </p:nvGrpSpPr>
          <p:grpSpPr>
            <a:xfrm>
              <a:off x="10439030" y="1297771"/>
              <a:ext cx="1579806" cy="1301146"/>
              <a:chOff x="4928431" y="2735157"/>
              <a:chExt cx="1579806" cy="1301146"/>
            </a:xfrm>
          </p:grpSpPr>
          <p:sp>
            <p:nvSpPr>
              <p:cNvPr id="47" name="Content Placeholder 6">
                <a:extLst>
                  <a:ext uri="{FF2B5EF4-FFF2-40B4-BE49-F238E27FC236}">
                    <a16:creationId xmlns:a16="http://schemas.microsoft.com/office/drawing/2014/main" id="{2412A035-D41D-4CDF-A5BA-7CA0979DF22A}"/>
                  </a:ext>
                </a:extLst>
              </p:cNvPr>
              <p:cNvSpPr txBox="1">
                <a:spLocks/>
              </p:cNvSpPr>
              <p:nvPr/>
            </p:nvSpPr>
            <p:spPr>
              <a:xfrm>
                <a:off x="4928431" y="3406150"/>
                <a:ext cx="1579806" cy="63015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AU" sz="1600" dirty="0">
                    <a:solidFill>
                      <a:schemeClr val="tx1"/>
                    </a:solidFill>
                  </a:rPr>
                  <a:t>Other industries</a:t>
                </a:r>
              </a:p>
              <a:p>
                <a:pPr algn="ctr">
                  <a:spcBef>
                    <a:spcPts val="0"/>
                  </a:spcBef>
                </a:pPr>
                <a:r>
                  <a:rPr lang="en-US" sz="1800" b="1" dirty="0">
                    <a:solidFill>
                      <a:srgbClr val="0000FF"/>
                    </a:solidFill>
                  </a:rPr>
                  <a:t>16.1</a:t>
                </a:r>
                <a:r>
                  <a:rPr lang="en-AU" sz="1800" b="1" dirty="0">
                    <a:solidFill>
                      <a:srgbClr val="0000FF"/>
                    </a:solidFill>
                  </a:rPr>
                  <a:t>%</a:t>
                </a:r>
              </a:p>
            </p:txBody>
          </p:sp>
          <p:pic>
            <p:nvPicPr>
              <p:cNvPr id="20" name="Picture 19">
                <a:extLst>
                  <a:ext uri="{FF2B5EF4-FFF2-40B4-BE49-F238E27FC236}">
                    <a16:creationId xmlns:a16="http://schemas.microsoft.com/office/drawing/2014/main" id="{5D2DC53F-78AC-4691-8343-D4B477C45349}"/>
                  </a:ext>
                </a:extLst>
              </p:cNvPr>
              <p:cNvPicPr>
                <a:picLocks noChangeAspect="1"/>
              </p:cNvPicPr>
              <p:nvPr/>
            </p:nvPicPr>
            <p:blipFill>
              <a:blip r:embed="rId15"/>
              <a:stretch>
                <a:fillRect/>
              </a:stretch>
            </p:blipFill>
            <p:spPr>
              <a:xfrm>
                <a:off x="5331176" y="2735157"/>
                <a:ext cx="762000" cy="676275"/>
              </a:xfrm>
              <a:prstGeom prst="rect">
                <a:avLst/>
              </a:prstGeom>
            </p:spPr>
          </p:pic>
        </p:grpSp>
      </p:grpSp>
      <p:sp>
        <p:nvSpPr>
          <p:cNvPr id="48" name="Content Placeholder 6" descr="Heading: Employment across Australia &#10;">
            <a:extLst>
              <a:ext uri="{FF2B5EF4-FFF2-40B4-BE49-F238E27FC236}">
                <a16:creationId xmlns:a16="http://schemas.microsoft.com/office/drawing/2014/main" id="{781D22B3-9582-4428-BB8F-21119126AE13}"/>
              </a:ext>
            </a:extLst>
          </p:cNvPr>
          <p:cNvSpPr txBox="1">
            <a:spLocks/>
          </p:cNvSpPr>
          <p:nvPr/>
        </p:nvSpPr>
        <p:spPr>
          <a:xfrm>
            <a:off x="6419186" y="2727071"/>
            <a:ext cx="3220083" cy="41751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b="1" dirty="0">
                <a:solidFill>
                  <a:schemeClr val="tx2">
                    <a:lumMod val="75000"/>
                    <a:lumOff val="25000"/>
                  </a:schemeClr>
                </a:solidFill>
                <a:cs typeface="Calibri Light" panose="020F0302020204030204" pitchFamily="34" charset="0"/>
              </a:rPr>
              <a:t>Employment across Australia </a:t>
            </a:r>
          </a:p>
        </p:txBody>
      </p:sp>
      <p:sp>
        <p:nvSpPr>
          <p:cNvPr id="49" name="Rectangle 48">
            <a:extLst>
              <a:ext uri="{FF2B5EF4-FFF2-40B4-BE49-F238E27FC236}">
                <a16:creationId xmlns:a16="http://schemas.microsoft.com/office/drawing/2014/main" id="{FB3C8116-1587-49A8-8081-271B7D907198}"/>
              </a:ext>
            </a:extLst>
          </p:cNvPr>
          <p:cNvSpPr/>
          <p:nvPr/>
        </p:nvSpPr>
        <p:spPr>
          <a:xfrm>
            <a:off x="4385363" y="4774207"/>
            <a:ext cx="7620773" cy="584775"/>
          </a:xfrm>
          <a:prstGeom prst="rect">
            <a:avLst/>
          </a:prstGeom>
        </p:spPr>
        <p:txBody>
          <a:bodyPr wrap="square">
            <a:spAutoFit/>
          </a:bodyPr>
          <a:lstStyle/>
          <a:p>
            <a:r>
              <a:rPr lang="en-AU" sz="1600" dirty="0">
                <a:solidFill>
                  <a:srgbClr val="212529"/>
                </a:solidFill>
              </a:rPr>
              <a:t>Around 57% of marine transport professionals live outside of capital cities, compared with the all jobs average of 38%.</a:t>
            </a:r>
            <a:endParaRPr lang="en-AU" sz="1600" dirty="0"/>
          </a:p>
        </p:txBody>
      </p:sp>
      <p:grpSp>
        <p:nvGrpSpPr>
          <p:cNvPr id="52" name="Group 51" descr="Infographic - the employment rate across Australia">
            <a:extLst>
              <a:ext uri="{FF2B5EF4-FFF2-40B4-BE49-F238E27FC236}">
                <a16:creationId xmlns:a16="http://schemas.microsoft.com/office/drawing/2014/main" id="{A3BA8A36-056D-4619-8151-1F67BEA1D464}"/>
              </a:ext>
            </a:extLst>
          </p:cNvPr>
          <p:cNvGrpSpPr/>
          <p:nvPr/>
        </p:nvGrpSpPr>
        <p:grpSpPr>
          <a:xfrm>
            <a:off x="3990547" y="3206785"/>
            <a:ext cx="8118530" cy="1428497"/>
            <a:chOff x="3990547" y="3448085"/>
            <a:chExt cx="8118530" cy="1428497"/>
          </a:xfrm>
        </p:grpSpPr>
        <p:pic>
          <p:nvPicPr>
            <p:cNvPr id="24" name="Picture 23">
              <a:extLst>
                <a:ext uri="{FF2B5EF4-FFF2-40B4-BE49-F238E27FC236}">
                  <a16:creationId xmlns:a16="http://schemas.microsoft.com/office/drawing/2014/main" id="{4669417A-0953-48D1-A9DC-E881058E8D3B}"/>
                </a:ext>
              </a:extLst>
            </p:cNvPr>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Layer>
                  </a14:imgProps>
                </a:ext>
              </a:extLst>
            </a:blip>
            <a:stretch>
              <a:fillRect/>
            </a:stretch>
          </p:blipFill>
          <p:spPr>
            <a:xfrm>
              <a:off x="3990547" y="3463548"/>
              <a:ext cx="4208494" cy="1413034"/>
            </a:xfrm>
            <a:prstGeom prst="rect">
              <a:avLst/>
            </a:prstGeom>
          </p:spPr>
        </p:pic>
        <p:pic>
          <p:nvPicPr>
            <p:cNvPr id="50" name="Picture 49">
              <a:extLst>
                <a:ext uri="{FF2B5EF4-FFF2-40B4-BE49-F238E27FC236}">
                  <a16:creationId xmlns:a16="http://schemas.microsoft.com/office/drawing/2014/main" id="{E7ABE703-0ECA-4FCA-A4F6-57A8C3756069}"/>
                </a:ext>
              </a:extLst>
            </p:cNvPr>
            <p:cNvPicPr>
              <a:picLocks noChangeAspect="1"/>
            </p:cNvPicPr>
            <p:nvPr/>
          </p:nvPicPr>
          <p:blipFill>
            <a:blip r:embed="rId18">
              <a:extLst>
                <a:ext uri="{BEBA8EAE-BF5A-486C-A8C5-ECC9F3942E4B}">
                  <a14:imgProps xmlns:a14="http://schemas.microsoft.com/office/drawing/2010/main">
                    <a14:imgLayer r:embed="rId19">
                      <a14:imgEffect>
                        <a14:sharpenSoften amount="25000"/>
                      </a14:imgEffect>
                    </a14:imgLayer>
                  </a14:imgProps>
                </a:ext>
              </a:extLst>
            </a:blip>
            <a:stretch>
              <a:fillRect/>
            </a:stretch>
          </p:blipFill>
          <p:spPr>
            <a:xfrm>
              <a:off x="8199041" y="3448085"/>
              <a:ext cx="3910036" cy="1413033"/>
            </a:xfrm>
            <a:prstGeom prst="rect">
              <a:avLst/>
            </a:prstGeom>
          </p:spPr>
        </p:pic>
      </p:grpSp>
      <p:sp>
        <p:nvSpPr>
          <p:cNvPr id="51" name="Rectangle 50">
            <a:extLst>
              <a:ext uri="{FF2B5EF4-FFF2-40B4-BE49-F238E27FC236}">
                <a16:creationId xmlns:a16="http://schemas.microsoft.com/office/drawing/2014/main" id="{9ED42048-9EEF-48B9-AED8-21C71FCE7407}"/>
              </a:ext>
            </a:extLst>
          </p:cNvPr>
          <p:cNvSpPr/>
          <p:nvPr/>
        </p:nvSpPr>
        <p:spPr>
          <a:xfrm>
            <a:off x="4372862" y="5346282"/>
            <a:ext cx="7548480" cy="584775"/>
          </a:xfrm>
          <a:prstGeom prst="rect">
            <a:avLst/>
          </a:prstGeom>
        </p:spPr>
        <p:txBody>
          <a:bodyPr wrap="square">
            <a:spAutoFit/>
          </a:bodyPr>
          <a:lstStyle/>
          <a:p>
            <a:r>
              <a:rPr lang="en-AU" sz="1600" dirty="0">
                <a:solidFill>
                  <a:srgbClr val="212529"/>
                </a:solidFill>
              </a:rPr>
              <a:t>A large share of maritime workers are aged 45 to 54 years, with a median age of 46 years - higher than the all jobs average of 40 years.</a:t>
            </a:r>
          </a:p>
        </p:txBody>
      </p:sp>
      <p:sp>
        <p:nvSpPr>
          <p:cNvPr id="53" name="Rectangle 52">
            <a:extLst>
              <a:ext uri="{FF2B5EF4-FFF2-40B4-BE49-F238E27FC236}">
                <a16:creationId xmlns:a16="http://schemas.microsoft.com/office/drawing/2014/main" id="{E57B5AD7-D857-46D1-963B-4337C16F8AD5}"/>
              </a:ext>
            </a:extLst>
          </p:cNvPr>
          <p:cNvSpPr/>
          <p:nvPr/>
        </p:nvSpPr>
        <p:spPr>
          <a:xfrm>
            <a:off x="4365896" y="5930077"/>
            <a:ext cx="7474041" cy="584775"/>
          </a:xfrm>
          <a:prstGeom prst="rect">
            <a:avLst/>
          </a:prstGeom>
        </p:spPr>
        <p:txBody>
          <a:bodyPr wrap="square">
            <a:spAutoFit/>
          </a:bodyPr>
          <a:lstStyle/>
          <a:p>
            <a:r>
              <a:rPr lang="en-AU" sz="1600" dirty="0">
                <a:solidFill>
                  <a:srgbClr val="212529"/>
                </a:solidFill>
              </a:rPr>
              <a:t>Median full-time earnings are $2,998 per week - much higher than the all jobs median of $1,593.</a:t>
            </a:r>
            <a:endParaRPr lang="en-AU" sz="1600" dirty="0"/>
          </a:p>
        </p:txBody>
      </p:sp>
    </p:spTree>
    <p:extLst>
      <p:ext uri="{BB962C8B-B14F-4D97-AF65-F5344CB8AC3E}">
        <p14:creationId xmlns:p14="http://schemas.microsoft.com/office/powerpoint/2010/main" val="37583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337385-3E2D-475A-810A-D1602B3EB547}"/>
              </a:ext>
            </a:extLst>
          </p:cNvPr>
          <p:cNvSpPr>
            <a:spLocks noGrp="1"/>
          </p:cNvSpPr>
          <p:nvPr>
            <p:ph idx="1"/>
          </p:nvPr>
        </p:nvSpPr>
        <p:spPr>
          <a:xfrm>
            <a:off x="4142787" y="3499994"/>
            <a:ext cx="2969208" cy="468475"/>
          </a:xfrm>
        </p:spPr>
        <p:txBody>
          <a:bodyPr>
            <a:normAutofit fontScale="25000" lnSpcReduction="20000"/>
          </a:bodyPr>
          <a:lstStyle/>
          <a:p>
            <a:pPr algn="ctr">
              <a:lnSpc>
                <a:spcPct val="120000"/>
              </a:lnSpc>
              <a:spcBef>
                <a:spcPts val="0"/>
              </a:spcBef>
            </a:pPr>
            <a:r>
              <a:rPr lang="en-AU" sz="6400" b="1" dirty="0">
                <a:solidFill>
                  <a:schemeClr val="accent1">
                    <a:lumMod val="75000"/>
                    <a:lumOff val="25000"/>
                  </a:schemeClr>
                </a:solidFill>
                <a:cs typeface="Calibri Light" panose="020F0302020204030204" pitchFamily="34" charset="0"/>
              </a:rPr>
              <a:t>Top 5 ports visited by overseas cargo ships 2020-21</a:t>
            </a:r>
          </a:p>
          <a:p>
            <a:pPr algn="ctr"/>
            <a:r>
              <a:rPr lang="en-AU" sz="1600" b="1" dirty="0">
                <a:solidFill>
                  <a:schemeClr val="accent1">
                    <a:lumMod val="75000"/>
                    <a:lumOff val="25000"/>
                  </a:schemeClr>
                </a:solidFill>
                <a:latin typeface="Calibri Light" panose="020F0302020204030204" pitchFamily="34" charset="0"/>
                <a:cs typeface="Calibri Light" panose="020F0302020204030204" pitchFamily="34" charset="0"/>
              </a:rPr>
              <a:t> </a:t>
            </a:r>
          </a:p>
        </p:txBody>
      </p:sp>
      <p:sp>
        <p:nvSpPr>
          <p:cNvPr id="8" name="Title 1" descr="Title: Australia’s Seaborne Trade">
            <a:extLst>
              <a:ext uri="{FF2B5EF4-FFF2-40B4-BE49-F238E27FC236}">
                <a16:creationId xmlns:a16="http://schemas.microsoft.com/office/drawing/2014/main" id="{57BF3257-7C42-49B0-B7F1-E9A40C102F69}"/>
              </a:ext>
            </a:extLst>
          </p:cNvPr>
          <p:cNvSpPr txBox="1">
            <a:spLocks noGrp="1"/>
          </p:cNvSpPr>
          <p:nvPr>
            <p:ph type="title"/>
          </p:nvPr>
        </p:nvSpPr>
        <p:spPr>
          <a:xfrm>
            <a:off x="380114" y="48122"/>
            <a:ext cx="4130925" cy="5771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800" b="1" i="0" u="none" strike="noStrike" kern="1200" cap="none" spc="0" normalizeH="0" baseline="0" noProof="0" dirty="0">
                <a:ln>
                  <a:noFill/>
                </a:ln>
                <a:effectLst/>
                <a:uLnTx/>
                <a:uFillTx/>
                <a:latin typeface="+mn-lt"/>
                <a:ea typeface="+mj-ea"/>
                <a:cs typeface="+mj-cs"/>
              </a:rPr>
              <a:t>Australia’s Seaborne Trade</a:t>
            </a:r>
          </a:p>
        </p:txBody>
      </p:sp>
      <p:graphicFrame>
        <p:nvGraphicFramePr>
          <p:cNvPr id="9" name="Diagram 8">
            <a:extLst>
              <a:ext uri="{FF2B5EF4-FFF2-40B4-BE49-F238E27FC236}">
                <a16:creationId xmlns:a16="http://schemas.microsoft.com/office/drawing/2014/main" id="{6CDFCD07-4DF7-4A95-BBAC-F53E46268765}"/>
              </a:ext>
            </a:extLst>
          </p:cNvPr>
          <p:cNvGraphicFramePr/>
          <p:nvPr>
            <p:extLst>
              <p:ext uri="{D42A27DB-BD31-4B8C-83A1-F6EECF244321}">
                <p14:modId xmlns:p14="http://schemas.microsoft.com/office/powerpoint/2010/main" val="30311203"/>
              </p:ext>
            </p:extLst>
          </p:nvPr>
        </p:nvGraphicFramePr>
        <p:xfrm>
          <a:off x="4466965" y="4083723"/>
          <a:ext cx="2081170" cy="1819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oup 13">
            <a:extLst>
              <a:ext uri="{FF2B5EF4-FFF2-40B4-BE49-F238E27FC236}">
                <a16:creationId xmlns:a16="http://schemas.microsoft.com/office/drawing/2014/main" id="{4322177A-0F36-4759-AAD4-06322DC67D9F}"/>
              </a:ext>
            </a:extLst>
          </p:cNvPr>
          <p:cNvGrpSpPr/>
          <p:nvPr/>
        </p:nvGrpSpPr>
        <p:grpSpPr>
          <a:xfrm>
            <a:off x="236509" y="678122"/>
            <a:ext cx="5427680" cy="2657860"/>
            <a:chOff x="4776760" y="788687"/>
            <a:chExt cx="5180772" cy="2363344"/>
          </a:xfrm>
        </p:grpSpPr>
        <p:grpSp>
          <p:nvGrpSpPr>
            <p:cNvPr id="28" name="Group 27">
              <a:extLst>
                <a:ext uri="{FF2B5EF4-FFF2-40B4-BE49-F238E27FC236}">
                  <a16:creationId xmlns:a16="http://schemas.microsoft.com/office/drawing/2014/main" id="{19FA4401-AD43-40AD-9E3B-DA38B33C56F2}"/>
                </a:ext>
              </a:extLst>
            </p:cNvPr>
            <p:cNvGrpSpPr/>
            <p:nvPr/>
          </p:nvGrpSpPr>
          <p:grpSpPr>
            <a:xfrm>
              <a:off x="4776760" y="788687"/>
              <a:ext cx="5180772" cy="2363344"/>
              <a:chOff x="2852719" y="3579825"/>
              <a:chExt cx="5180772" cy="2363344"/>
            </a:xfrm>
          </p:grpSpPr>
          <p:sp>
            <p:nvSpPr>
              <p:cNvPr id="12" name="Content Placeholder 2">
                <a:extLst>
                  <a:ext uri="{FF2B5EF4-FFF2-40B4-BE49-F238E27FC236}">
                    <a16:creationId xmlns:a16="http://schemas.microsoft.com/office/drawing/2014/main" id="{F22A5817-FBEF-4771-844C-708090939A0F}"/>
                  </a:ext>
                </a:extLst>
              </p:cNvPr>
              <p:cNvSpPr txBox="1">
                <a:spLocks/>
              </p:cNvSpPr>
              <p:nvPr/>
            </p:nvSpPr>
            <p:spPr>
              <a:xfrm>
                <a:off x="2852719" y="3579825"/>
                <a:ext cx="2669990" cy="302861"/>
              </a:xfrm>
              <a:prstGeom prst="rect">
                <a:avLst/>
              </a:prstGeom>
            </p:spPr>
            <p:txBody>
              <a:bodyPr vert="horz" lIns="0" tIns="0" rIns="0" bIns="0" rtlCol="0" anchor="t" anchorCtr="0">
                <a:normAutofit fontScale="40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Bef>
                    <a:spcPts val="0"/>
                  </a:spcBef>
                </a:pPr>
                <a:r>
                  <a:rPr lang="en-AU" sz="5000" b="1" dirty="0">
                    <a:solidFill>
                      <a:schemeClr val="accent1">
                        <a:lumMod val="75000"/>
                        <a:lumOff val="25000"/>
                      </a:schemeClr>
                    </a:solidFill>
                    <a:cs typeface="Calibri Light" panose="020F0302020204030204" pitchFamily="34" charset="0"/>
                  </a:rPr>
                  <a:t>Top 3 Exports 2019-20</a:t>
                </a:r>
                <a:endParaRPr lang="en-AU" sz="400" b="1" dirty="0">
                  <a:latin typeface="Calibri Light" panose="020F0302020204030204" pitchFamily="34" charset="0"/>
                  <a:cs typeface="Calibri Light" panose="020F0302020204030204" pitchFamily="34" charset="0"/>
                </a:endParaRPr>
              </a:p>
            </p:txBody>
          </p:sp>
          <p:pic>
            <p:nvPicPr>
              <p:cNvPr id="15" name="Picture 14">
                <a:extLst>
                  <a:ext uri="{FF2B5EF4-FFF2-40B4-BE49-F238E27FC236}">
                    <a16:creationId xmlns:a16="http://schemas.microsoft.com/office/drawing/2014/main" id="{6350D133-09E5-456C-8000-E22DA307057F}"/>
                  </a:ext>
                </a:extLst>
              </p:cNvPr>
              <p:cNvPicPr>
                <a:picLocks noChangeAspect="1"/>
              </p:cNvPicPr>
              <p:nvPr/>
            </p:nvPicPr>
            <p:blipFill>
              <a:blip r:embed="rId7"/>
              <a:stretch>
                <a:fillRect/>
              </a:stretch>
            </p:blipFill>
            <p:spPr>
              <a:xfrm>
                <a:off x="3005768" y="3860176"/>
                <a:ext cx="577317" cy="577317"/>
              </a:xfrm>
              <a:prstGeom prst="rect">
                <a:avLst/>
              </a:prstGeom>
            </p:spPr>
          </p:pic>
          <p:pic>
            <p:nvPicPr>
              <p:cNvPr id="16" name="Picture 15">
                <a:extLst>
                  <a:ext uri="{FF2B5EF4-FFF2-40B4-BE49-F238E27FC236}">
                    <a16:creationId xmlns:a16="http://schemas.microsoft.com/office/drawing/2014/main" id="{42E57E16-8CD0-42F8-86C9-17F54C2AD734}"/>
                  </a:ext>
                </a:extLst>
              </p:cNvPr>
              <p:cNvPicPr>
                <a:picLocks noChangeAspect="1"/>
              </p:cNvPicPr>
              <p:nvPr/>
            </p:nvPicPr>
            <p:blipFill>
              <a:blip r:embed="rId8"/>
              <a:stretch>
                <a:fillRect/>
              </a:stretch>
            </p:blipFill>
            <p:spPr>
              <a:xfrm>
                <a:off x="3017453" y="4479505"/>
                <a:ext cx="605721" cy="605721"/>
              </a:xfrm>
              <a:prstGeom prst="rect">
                <a:avLst/>
              </a:prstGeom>
            </p:spPr>
          </p:pic>
          <p:pic>
            <p:nvPicPr>
              <p:cNvPr id="19" name="Picture 18">
                <a:extLst>
                  <a:ext uri="{FF2B5EF4-FFF2-40B4-BE49-F238E27FC236}">
                    <a16:creationId xmlns:a16="http://schemas.microsoft.com/office/drawing/2014/main" id="{A1523B53-AB72-453D-8F89-E884C5B25F24}"/>
                  </a:ext>
                </a:extLst>
              </p:cNvPr>
              <p:cNvPicPr>
                <a:picLocks noChangeAspect="1"/>
              </p:cNvPicPr>
              <p:nvPr/>
            </p:nvPicPr>
            <p:blipFill rotWithShape="1">
              <a:blip r:embed="rId9"/>
              <a:srcRect l="15282" t="19348"/>
              <a:stretch/>
            </p:blipFill>
            <p:spPr>
              <a:xfrm>
                <a:off x="2988425" y="5203126"/>
                <a:ext cx="777354" cy="740043"/>
              </a:xfrm>
              <a:prstGeom prst="rect">
                <a:avLst/>
              </a:prstGeom>
            </p:spPr>
          </p:pic>
          <p:sp>
            <p:nvSpPr>
              <p:cNvPr id="20" name="TextBox 19">
                <a:extLst>
                  <a:ext uri="{FF2B5EF4-FFF2-40B4-BE49-F238E27FC236}">
                    <a16:creationId xmlns:a16="http://schemas.microsoft.com/office/drawing/2014/main" id="{42AB4137-BEBA-43CE-8865-98DBF61D19CC}"/>
                  </a:ext>
                </a:extLst>
              </p:cNvPr>
              <p:cNvSpPr txBox="1"/>
              <p:nvPr/>
            </p:nvSpPr>
            <p:spPr>
              <a:xfrm>
                <a:off x="3637026" y="4008610"/>
                <a:ext cx="1923532" cy="383141"/>
              </a:xfrm>
              <a:prstGeom prst="rect">
                <a:avLst/>
              </a:prstGeom>
              <a:noFill/>
            </p:spPr>
            <p:txBody>
              <a:bodyPr wrap="square" lIns="0" tIns="0" rIns="0" bIns="0" rtlCol="0">
                <a:spAutoFit/>
              </a:bodyPr>
              <a:lstStyle/>
              <a:p>
                <a:r>
                  <a:rPr lang="en-AU" sz="1400" b="1" dirty="0">
                    <a:solidFill>
                      <a:schemeClr val="accent2">
                        <a:lumMod val="75000"/>
                      </a:schemeClr>
                    </a:solidFill>
                  </a:rPr>
                  <a:t>Iron Ores and Concentrates</a:t>
                </a:r>
              </a:p>
              <a:p>
                <a:r>
                  <a:rPr lang="en-AU" sz="1400" b="1" dirty="0">
                    <a:solidFill>
                      <a:schemeClr val="accent2">
                        <a:lumMod val="75000"/>
                      </a:schemeClr>
                    </a:solidFill>
                  </a:rPr>
                  <a:t>21.6% </a:t>
                </a:r>
              </a:p>
            </p:txBody>
          </p:sp>
          <p:sp>
            <p:nvSpPr>
              <p:cNvPr id="21" name="TextBox 20">
                <a:extLst>
                  <a:ext uri="{FF2B5EF4-FFF2-40B4-BE49-F238E27FC236}">
                    <a16:creationId xmlns:a16="http://schemas.microsoft.com/office/drawing/2014/main" id="{8A9D71C2-57F0-4759-80E2-9516797F81FF}"/>
                  </a:ext>
                </a:extLst>
              </p:cNvPr>
              <p:cNvSpPr txBox="1"/>
              <p:nvPr/>
            </p:nvSpPr>
            <p:spPr>
              <a:xfrm>
                <a:off x="3744538" y="4634660"/>
                <a:ext cx="494694" cy="383141"/>
              </a:xfrm>
              <a:prstGeom prst="rect">
                <a:avLst/>
              </a:prstGeom>
              <a:noFill/>
            </p:spPr>
            <p:txBody>
              <a:bodyPr wrap="square" lIns="0" tIns="0" rIns="0" bIns="0" rtlCol="0">
                <a:spAutoFit/>
              </a:bodyPr>
              <a:lstStyle/>
              <a:p>
                <a:r>
                  <a:rPr lang="en-AU" sz="1400" b="1" dirty="0">
                    <a:solidFill>
                      <a:schemeClr val="accent2">
                        <a:lumMod val="75000"/>
                      </a:schemeClr>
                    </a:solidFill>
                  </a:rPr>
                  <a:t>Coal</a:t>
                </a:r>
              </a:p>
              <a:p>
                <a:r>
                  <a:rPr lang="en-AU" sz="1400" b="1" dirty="0">
                    <a:solidFill>
                      <a:schemeClr val="accent2">
                        <a:lumMod val="75000"/>
                      </a:schemeClr>
                    </a:solidFill>
                  </a:rPr>
                  <a:t>11.5%</a:t>
                </a:r>
              </a:p>
            </p:txBody>
          </p:sp>
          <p:sp>
            <p:nvSpPr>
              <p:cNvPr id="22" name="TextBox 21">
                <a:extLst>
                  <a:ext uri="{FF2B5EF4-FFF2-40B4-BE49-F238E27FC236}">
                    <a16:creationId xmlns:a16="http://schemas.microsoft.com/office/drawing/2014/main" id="{9C980725-AD87-4EA4-9D0C-2E1E0A26B8F8}"/>
                  </a:ext>
                </a:extLst>
              </p:cNvPr>
              <p:cNvSpPr txBox="1"/>
              <p:nvPr/>
            </p:nvSpPr>
            <p:spPr>
              <a:xfrm>
                <a:off x="3732713" y="5283046"/>
                <a:ext cx="937519" cy="383141"/>
              </a:xfrm>
              <a:prstGeom prst="rect">
                <a:avLst/>
              </a:prstGeom>
              <a:noFill/>
            </p:spPr>
            <p:txBody>
              <a:bodyPr wrap="square" lIns="0" tIns="0" rIns="0" bIns="0" rtlCol="0">
                <a:spAutoFit/>
              </a:bodyPr>
              <a:lstStyle/>
              <a:p>
                <a:r>
                  <a:rPr lang="en-AU" sz="1400" b="1" dirty="0">
                    <a:solidFill>
                      <a:schemeClr val="accent2">
                        <a:lumMod val="75000"/>
                      </a:schemeClr>
                    </a:solidFill>
                  </a:rPr>
                  <a:t>Natural Gas</a:t>
                </a:r>
              </a:p>
              <a:p>
                <a:r>
                  <a:rPr lang="en-US" sz="1400" b="1" dirty="0">
                    <a:solidFill>
                      <a:schemeClr val="accent2">
                        <a:lumMod val="75000"/>
                      </a:schemeClr>
                    </a:solidFill>
                  </a:rPr>
                  <a:t>1</a:t>
                </a:r>
                <a:r>
                  <a:rPr lang="en-AU" sz="1400" b="1" dirty="0">
                    <a:solidFill>
                      <a:schemeClr val="accent2">
                        <a:lumMod val="75000"/>
                      </a:schemeClr>
                    </a:solidFill>
                  </a:rPr>
                  <a:t>0.0%</a:t>
                </a:r>
              </a:p>
            </p:txBody>
          </p:sp>
          <p:sp>
            <p:nvSpPr>
              <p:cNvPr id="23" name="Right Brace 22">
                <a:extLst>
                  <a:ext uri="{FF2B5EF4-FFF2-40B4-BE49-F238E27FC236}">
                    <a16:creationId xmlns:a16="http://schemas.microsoft.com/office/drawing/2014/main" id="{542FE8BE-A465-413E-B52A-5C0317603541}"/>
                  </a:ext>
                </a:extLst>
              </p:cNvPr>
              <p:cNvSpPr/>
              <p:nvPr/>
            </p:nvSpPr>
            <p:spPr>
              <a:xfrm>
                <a:off x="5572680" y="3974731"/>
                <a:ext cx="170822" cy="1693013"/>
              </a:xfrm>
              <a:prstGeom prst="rightBrace">
                <a:avLst/>
              </a:prstGeom>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2000" dirty="0">
                  <a:solidFill>
                    <a:schemeClr val="accent2">
                      <a:lumMod val="75000"/>
                    </a:schemeClr>
                  </a:solidFill>
                </a:endParaRPr>
              </a:p>
            </p:txBody>
          </p:sp>
          <p:sp>
            <p:nvSpPr>
              <p:cNvPr id="27" name="TextBox 26">
                <a:extLst>
                  <a:ext uri="{FF2B5EF4-FFF2-40B4-BE49-F238E27FC236}">
                    <a16:creationId xmlns:a16="http://schemas.microsoft.com/office/drawing/2014/main" id="{1315BC04-F4BA-4865-9CC0-01FE32A2B219}"/>
                  </a:ext>
                </a:extLst>
              </p:cNvPr>
              <p:cNvSpPr txBox="1"/>
              <p:nvPr/>
            </p:nvSpPr>
            <p:spPr>
              <a:xfrm>
                <a:off x="5761509" y="5193276"/>
                <a:ext cx="2271982" cy="437876"/>
              </a:xfrm>
              <a:prstGeom prst="rect">
                <a:avLst/>
              </a:prstGeom>
              <a:noFill/>
            </p:spPr>
            <p:txBody>
              <a:bodyPr wrap="square" lIns="0" tIns="0" rIns="0" bIns="0" rtlCol="0">
                <a:spAutoFit/>
              </a:bodyPr>
              <a:lstStyle/>
              <a:p>
                <a:pPr>
                  <a:spcBef>
                    <a:spcPts val="900"/>
                  </a:spcBef>
                </a:pPr>
                <a:r>
                  <a:rPr lang="en-AU" sz="1600" b="1" dirty="0">
                    <a:solidFill>
                      <a:schemeClr val="accent2">
                        <a:lumMod val="75000"/>
                      </a:schemeClr>
                    </a:solidFill>
                  </a:rPr>
                  <a:t>of Australia’s total exports by value</a:t>
                </a:r>
              </a:p>
            </p:txBody>
          </p:sp>
        </p:grpSp>
        <p:pic>
          <p:nvPicPr>
            <p:cNvPr id="10" name="Picture 9">
              <a:extLst>
                <a:ext uri="{FF2B5EF4-FFF2-40B4-BE49-F238E27FC236}">
                  <a16:creationId xmlns:a16="http://schemas.microsoft.com/office/drawing/2014/main" id="{E7EF0243-86D5-4FCF-9D25-4FFEE2273006}"/>
                </a:ext>
              </a:extLst>
            </p:cNvPr>
            <p:cNvPicPr>
              <a:picLocks noChangeAspect="1"/>
            </p:cNvPicPr>
            <p:nvPr/>
          </p:nvPicPr>
          <p:blipFill rotWithShape="1">
            <a:blip r:embed="rId10"/>
            <a:srcRect l="4340" t="11510" r="2070" b="18044"/>
            <a:stretch/>
          </p:blipFill>
          <p:spPr>
            <a:xfrm>
              <a:off x="7757002" y="1463052"/>
              <a:ext cx="1201183" cy="975301"/>
            </a:xfrm>
            <a:prstGeom prst="rect">
              <a:avLst/>
            </a:prstGeom>
          </p:spPr>
        </p:pic>
      </p:grpSp>
      <p:grpSp>
        <p:nvGrpSpPr>
          <p:cNvPr id="17" name="Group 16">
            <a:extLst>
              <a:ext uri="{FF2B5EF4-FFF2-40B4-BE49-F238E27FC236}">
                <a16:creationId xmlns:a16="http://schemas.microsoft.com/office/drawing/2014/main" id="{992D8EF5-47E3-46D0-9EBD-C4375CF22A34}"/>
              </a:ext>
            </a:extLst>
          </p:cNvPr>
          <p:cNvGrpSpPr/>
          <p:nvPr/>
        </p:nvGrpSpPr>
        <p:grpSpPr>
          <a:xfrm>
            <a:off x="138962" y="3976697"/>
            <a:ext cx="3823599" cy="1913158"/>
            <a:chOff x="347722" y="3630555"/>
            <a:chExt cx="3823599" cy="1913158"/>
          </a:xfrm>
        </p:grpSpPr>
        <p:pic>
          <p:nvPicPr>
            <p:cNvPr id="26" name="Picture 25">
              <a:extLst>
                <a:ext uri="{FF2B5EF4-FFF2-40B4-BE49-F238E27FC236}">
                  <a16:creationId xmlns:a16="http://schemas.microsoft.com/office/drawing/2014/main" id="{DBCECAA1-A0EE-4302-99AD-EC197259308A}"/>
                </a:ext>
              </a:extLst>
            </p:cNvPr>
            <p:cNvPicPr>
              <a:picLocks noChangeAspect="1"/>
            </p:cNvPicPr>
            <p:nvPr/>
          </p:nvPicPr>
          <p:blipFill rotWithShape="1">
            <a:blip r:embed="rId11"/>
            <a:srcRect l="-298" t="37307" r="5361" b="33261"/>
            <a:stretch/>
          </p:blipFill>
          <p:spPr>
            <a:xfrm>
              <a:off x="347722" y="3742576"/>
              <a:ext cx="1733654" cy="568030"/>
            </a:xfrm>
            <a:prstGeom prst="rect">
              <a:avLst/>
            </a:prstGeom>
          </p:spPr>
        </p:pic>
        <p:pic>
          <p:nvPicPr>
            <p:cNvPr id="11" name="Picture 10">
              <a:extLst>
                <a:ext uri="{FF2B5EF4-FFF2-40B4-BE49-F238E27FC236}">
                  <a16:creationId xmlns:a16="http://schemas.microsoft.com/office/drawing/2014/main" id="{C790D081-CFDC-48EF-8A3C-106C07E2EFD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60550" y1="79221" x2="60550" y2="79221"/>
                          <a14:foregroundMark x1="68196" y1="61039" x2="68196" y2="61039"/>
                          <a14:foregroundMark x1="70948" y1="70779" x2="70948" y2="70779"/>
                          <a14:foregroundMark x1="59633" y1="62987" x2="59633" y2="62987"/>
                          <a14:foregroundMark x1="58410" y1="58442" x2="58410" y2="58442"/>
                          <a14:foregroundMark x1="48012" y1="86364" x2="48012" y2="86364"/>
                          <a14:foregroundMark x1="68196" y1="55195" x2="68196" y2="55195"/>
                        </a14:backgroundRemoval>
                      </a14:imgEffect>
                    </a14:imgLayer>
                  </a14:imgProps>
                </a:ext>
              </a:extLst>
            </a:blip>
            <a:stretch>
              <a:fillRect/>
            </a:stretch>
          </p:blipFill>
          <p:spPr>
            <a:xfrm>
              <a:off x="2312402" y="3630555"/>
              <a:ext cx="1858919" cy="875454"/>
            </a:xfrm>
            <a:prstGeom prst="rect">
              <a:avLst/>
            </a:prstGeom>
          </p:spPr>
        </p:pic>
        <p:sp>
          <p:nvSpPr>
            <p:cNvPr id="13" name="TextBox 12">
              <a:extLst>
                <a:ext uri="{FF2B5EF4-FFF2-40B4-BE49-F238E27FC236}">
                  <a16:creationId xmlns:a16="http://schemas.microsoft.com/office/drawing/2014/main" id="{3CD3D469-96F3-4F8D-B057-A757FD8AE7FF}"/>
                </a:ext>
              </a:extLst>
            </p:cNvPr>
            <p:cNvSpPr txBox="1"/>
            <p:nvPr/>
          </p:nvSpPr>
          <p:spPr>
            <a:xfrm>
              <a:off x="500374" y="4321510"/>
              <a:ext cx="1858913" cy="646331"/>
            </a:xfrm>
            <a:prstGeom prst="rect">
              <a:avLst/>
            </a:prstGeom>
            <a:noFill/>
          </p:spPr>
          <p:txBody>
            <a:bodyPr wrap="square" lIns="0" tIns="0" rIns="0" bIns="0" rtlCol="0">
              <a:spAutoFit/>
            </a:bodyPr>
            <a:lstStyle/>
            <a:p>
              <a:pPr>
                <a:spcBef>
                  <a:spcPts val="900"/>
                </a:spcBef>
              </a:pPr>
              <a:r>
                <a:rPr lang="en-AU" sz="1400" b="1" dirty="0">
                  <a:solidFill>
                    <a:schemeClr val="accent2">
                      <a:lumMod val="75000"/>
                    </a:schemeClr>
                  </a:solidFill>
                </a:rPr>
                <a:t>6,315 uniquely identified cargo ships visited at least one Australian port</a:t>
              </a:r>
            </a:p>
          </p:txBody>
        </p:sp>
        <p:sp>
          <p:nvSpPr>
            <p:cNvPr id="29" name="TextBox 28">
              <a:extLst>
                <a:ext uri="{FF2B5EF4-FFF2-40B4-BE49-F238E27FC236}">
                  <a16:creationId xmlns:a16="http://schemas.microsoft.com/office/drawing/2014/main" id="{BB963F5A-FAC4-4447-A617-EFDACB21C08E}"/>
                </a:ext>
              </a:extLst>
            </p:cNvPr>
            <p:cNvSpPr txBox="1"/>
            <p:nvPr/>
          </p:nvSpPr>
          <p:spPr>
            <a:xfrm>
              <a:off x="2671782" y="4480755"/>
              <a:ext cx="1232500" cy="430887"/>
            </a:xfrm>
            <a:prstGeom prst="rect">
              <a:avLst/>
            </a:prstGeom>
            <a:noFill/>
          </p:spPr>
          <p:txBody>
            <a:bodyPr wrap="square" lIns="0" tIns="0" rIns="0" bIns="0" rtlCol="0">
              <a:spAutoFit/>
            </a:bodyPr>
            <a:lstStyle/>
            <a:p>
              <a:pPr>
                <a:spcBef>
                  <a:spcPts val="900"/>
                </a:spcBef>
              </a:pPr>
              <a:r>
                <a:rPr lang="en-AU" sz="1400" b="1" dirty="0">
                  <a:solidFill>
                    <a:schemeClr val="accent2">
                      <a:lumMod val="75000"/>
                    </a:schemeClr>
                  </a:solidFill>
                </a:rPr>
                <a:t>30,613 calls to Australian ports</a:t>
              </a:r>
            </a:p>
          </p:txBody>
        </p:sp>
        <p:sp>
          <p:nvSpPr>
            <p:cNvPr id="30" name="TextBox 29">
              <a:extLst>
                <a:ext uri="{FF2B5EF4-FFF2-40B4-BE49-F238E27FC236}">
                  <a16:creationId xmlns:a16="http://schemas.microsoft.com/office/drawing/2014/main" id="{7F81622F-205E-4151-874C-45805542D2E5}"/>
                </a:ext>
              </a:extLst>
            </p:cNvPr>
            <p:cNvSpPr txBox="1"/>
            <p:nvPr/>
          </p:nvSpPr>
          <p:spPr>
            <a:xfrm>
              <a:off x="500374" y="5328269"/>
              <a:ext cx="3403908" cy="215444"/>
            </a:xfrm>
            <a:prstGeom prst="rect">
              <a:avLst/>
            </a:prstGeom>
            <a:noFill/>
          </p:spPr>
          <p:txBody>
            <a:bodyPr wrap="square" lIns="0" tIns="0" rIns="0" bIns="0" rtlCol="0">
              <a:spAutoFit/>
            </a:bodyPr>
            <a:lstStyle/>
            <a:p>
              <a:pPr>
                <a:spcBef>
                  <a:spcPts val="900"/>
                </a:spcBef>
              </a:pPr>
              <a:r>
                <a:rPr lang="en-AU" sz="1400" b="1" dirty="0">
                  <a:solidFill>
                    <a:schemeClr val="accent2">
                      <a:lumMod val="75000"/>
                    </a:schemeClr>
                  </a:solidFill>
                </a:rPr>
                <a:t>Over 98% of cargo ships arrived from overseas</a:t>
              </a:r>
            </a:p>
          </p:txBody>
        </p:sp>
        <p:sp>
          <p:nvSpPr>
            <p:cNvPr id="32" name="Right Brace 31">
              <a:extLst>
                <a:ext uri="{FF2B5EF4-FFF2-40B4-BE49-F238E27FC236}">
                  <a16:creationId xmlns:a16="http://schemas.microsoft.com/office/drawing/2014/main" id="{83678321-5D47-4489-9647-8758796E4B98}"/>
                </a:ext>
              </a:extLst>
            </p:cNvPr>
            <p:cNvSpPr/>
            <p:nvPr/>
          </p:nvSpPr>
          <p:spPr>
            <a:xfrm rot="5400000">
              <a:off x="2089189" y="3395939"/>
              <a:ext cx="257184" cy="3533210"/>
            </a:xfrm>
            <a:prstGeom prst="rightBrace">
              <a:avLst/>
            </a:prstGeom>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solidFill>
                  <a:schemeClr val="accent2">
                    <a:lumMod val="75000"/>
                  </a:schemeClr>
                </a:solidFill>
              </a:endParaRPr>
            </a:p>
          </p:txBody>
        </p:sp>
      </p:grpSp>
      <p:graphicFrame>
        <p:nvGraphicFramePr>
          <p:cNvPr id="18" name="Diagram 17">
            <a:extLst>
              <a:ext uri="{FF2B5EF4-FFF2-40B4-BE49-F238E27FC236}">
                <a16:creationId xmlns:a16="http://schemas.microsoft.com/office/drawing/2014/main" id="{36499B6F-A21A-4B7B-95BE-D3C65376EC9D}"/>
              </a:ext>
            </a:extLst>
          </p:cNvPr>
          <p:cNvGraphicFramePr/>
          <p:nvPr>
            <p:extLst>
              <p:ext uri="{D42A27DB-BD31-4B8C-83A1-F6EECF244321}">
                <p14:modId xmlns:p14="http://schemas.microsoft.com/office/powerpoint/2010/main" val="1015035768"/>
              </p:ext>
            </p:extLst>
          </p:nvPr>
        </p:nvGraphicFramePr>
        <p:xfrm>
          <a:off x="8221831" y="1004665"/>
          <a:ext cx="3242264" cy="191822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6" name="TextBox 35">
            <a:extLst>
              <a:ext uri="{FF2B5EF4-FFF2-40B4-BE49-F238E27FC236}">
                <a16:creationId xmlns:a16="http://schemas.microsoft.com/office/drawing/2014/main" id="{9001C3C2-5ADB-4E71-966D-8084B7A1DBF5}"/>
              </a:ext>
            </a:extLst>
          </p:cNvPr>
          <p:cNvSpPr txBox="1"/>
          <p:nvPr/>
        </p:nvSpPr>
        <p:spPr>
          <a:xfrm>
            <a:off x="8285331" y="781299"/>
            <a:ext cx="3212010" cy="215444"/>
          </a:xfrm>
          <a:prstGeom prst="rect">
            <a:avLst/>
          </a:prstGeom>
          <a:noFill/>
        </p:spPr>
        <p:txBody>
          <a:bodyPr wrap="square" lIns="0" tIns="0" rIns="0" bIns="0" rtlCol="0">
            <a:spAutoFit/>
          </a:bodyPr>
          <a:lstStyle/>
          <a:p>
            <a:pPr>
              <a:spcBef>
                <a:spcPts val="900"/>
              </a:spcBef>
            </a:pPr>
            <a:r>
              <a:rPr lang="en-AU" sz="1400" b="1" dirty="0">
                <a:solidFill>
                  <a:schemeClr val="tx2">
                    <a:lumMod val="90000"/>
                    <a:lumOff val="10000"/>
                  </a:schemeClr>
                </a:solidFill>
                <a:latin typeface="Calibri Light" panose="020F0302020204030204" pitchFamily="34" charset="0"/>
                <a:cs typeface="Calibri Light" panose="020F0302020204030204" pitchFamily="34" charset="0"/>
              </a:rPr>
              <a:t>Tonnes of goods transported by sea 2020-21</a:t>
            </a:r>
          </a:p>
        </p:txBody>
      </p:sp>
      <p:cxnSp>
        <p:nvCxnSpPr>
          <p:cNvPr id="39" name="Straight Connector 38">
            <a:extLst>
              <a:ext uri="{FF2B5EF4-FFF2-40B4-BE49-F238E27FC236}">
                <a16:creationId xmlns:a16="http://schemas.microsoft.com/office/drawing/2014/main" id="{E4B090DC-8CF7-4AEE-805A-AA0AE01CC56E}"/>
              </a:ext>
            </a:extLst>
          </p:cNvPr>
          <p:cNvCxnSpPr/>
          <p:nvPr/>
        </p:nvCxnSpPr>
        <p:spPr>
          <a:xfrm>
            <a:off x="7658100" y="375719"/>
            <a:ext cx="0" cy="2217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A29C66A-D902-4203-B8A8-B093C65CF94B}"/>
              </a:ext>
            </a:extLst>
          </p:cNvPr>
          <p:cNvCxnSpPr/>
          <p:nvPr/>
        </p:nvCxnSpPr>
        <p:spPr>
          <a:xfrm>
            <a:off x="3991690" y="3725778"/>
            <a:ext cx="0" cy="2217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B592F07-2A9A-4CCF-99E2-7EE2C8D5E465}"/>
              </a:ext>
            </a:extLst>
          </p:cNvPr>
          <p:cNvCxnSpPr/>
          <p:nvPr/>
        </p:nvCxnSpPr>
        <p:spPr>
          <a:xfrm>
            <a:off x="8567338" y="3761215"/>
            <a:ext cx="0" cy="2217877"/>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97D2614-000C-499E-AB52-A4224AB1D04B}"/>
              </a:ext>
            </a:extLst>
          </p:cNvPr>
          <p:cNvSpPr/>
          <p:nvPr/>
        </p:nvSpPr>
        <p:spPr>
          <a:xfrm>
            <a:off x="64080" y="6280971"/>
            <a:ext cx="6096000" cy="276999"/>
          </a:xfrm>
          <a:prstGeom prst="rect">
            <a:avLst/>
          </a:prstGeom>
        </p:spPr>
        <p:txBody>
          <a:bodyPr>
            <a:spAutoFit/>
          </a:bodyPr>
          <a:lstStyle/>
          <a:p>
            <a:r>
              <a:rPr lang="en-AU" sz="1200" dirty="0">
                <a:hlinkClick r:id="rId19"/>
              </a:rPr>
              <a:t>Australian Infrastructure and Transport Statistics - Yearbook 2022 (bitre.gov.au)</a:t>
            </a:r>
            <a:endParaRPr lang="en-AU" sz="1200" dirty="0"/>
          </a:p>
        </p:txBody>
      </p:sp>
      <p:sp>
        <p:nvSpPr>
          <p:cNvPr id="7" name="Rectangle 6">
            <a:extLst>
              <a:ext uri="{FF2B5EF4-FFF2-40B4-BE49-F238E27FC236}">
                <a16:creationId xmlns:a16="http://schemas.microsoft.com/office/drawing/2014/main" id="{C34B0076-256E-4310-B71B-447C96F80D8B}"/>
              </a:ext>
            </a:extLst>
          </p:cNvPr>
          <p:cNvSpPr/>
          <p:nvPr/>
        </p:nvSpPr>
        <p:spPr>
          <a:xfrm>
            <a:off x="5383073" y="6270067"/>
            <a:ext cx="3202480" cy="276999"/>
          </a:xfrm>
          <a:prstGeom prst="rect">
            <a:avLst/>
          </a:prstGeom>
        </p:spPr>
        <p:txBody>
          <a:bodyPr wrap="none">
            <a:spAutoFit/>
          </a:bodyPr>
          <a:lstStyle/>
          <a:p>
            <a:r>
              <a:rPr lang="en-AU" sz="1200" dirty="0">
                <a:hlinkClick r:id="rId20"/>
              </a:rPr>
              <a:t>Australian Sea Freight 2020-21.pdf (bitre.gov.au)</a:t>
            </a:r>
            <a:endParaRPr lang="en-AU" sz="1200" dirty="0"/>
          </a:p>
        </p:txBody>
      </p:sp>
      <p:sp>
        <p:nvSpPr>
          <p:cNvPr id="25" name="Rectangle 24">
            <a:extLst>
              <a:ext uri="{FF2B5EF4-FFF2-40B4-BE49-F238E27FC236}">
                <a16:creationId xmlns:a16="http://schemas.microsoft.com/office/drawing/2014/main" id="{8867B4E7-2AEE-469A-A898-EC09F9587731}"/>
              </a:ext>
            </a:extLst>
          </p:cNvPr>
          <p:cNvSpPr/>
          <p:nvPr/>
        </p:nvSpPr>
        <p:spPr>
          <a:xfrm>
            <a:off x="1428397" y="3107741"/>
            <a:ext cx="3409972" cy="276999"/>
          </a:xfrm>
          <a:prstGeom prst="rect">
            <a:avLst/>
          </a:prstGeom>
        </p:spPr>
        <p:txBody>
          <a:bodyPr wrap="none">
            <a:spAutoFit/>
          </a:bodyPr>
          <a:lstStyle/>
          <a:p>
            <a:r>
              <a:rPr lang="en-AU" sz="1200" dirty="0">
                <a:hlinkClick r:id="rId21"/>
              </a:rPr>
              <a:t>Trade and Investment at a glance 2021 (dfat.gov.au)</a:t>
            </a:r>
            <a:endParaRPr lang="en-AU" sz="1200" dirty="0"/>
          </a:p>
        </p:txBody>
      </p:sp>
      <p:sp>
        <p:nvSpPr>
          <p:cNvPr id="38" name="TextBox 37">
            <a:extLst>
              <a:ext uri="{FF2B5EF4-FFF2-40B4-BE49-F238E27FC236}">
                <a16:creationId xmlns:a16="http://schemas.microsoft.com/office/drawing/2014/main" id="{0C3242EF-877D-432F-B159-09876E0C2F04}"/>
              </a:ext>
            </a:extLst>
          </p:cNvPr>
          <p:cNvSpPr txBox="1"/>
          <p:nvPr/>
        </p:nvSpPr>
        <p:spPr>
          <a:xfrm>
            <a:off x="3456542" y="661726"/>
            <a:ext cx="3980063" cy="646331"/>
          </a:xfrm>
          <a:prstGeom prst="rect">
            <a:avLst/>
          </a:prstGeom>
          <a:noFill/>
        </p:spPr>
        <p:txBody>
          <a:bodyPr wrap="square" lIns="0" tIns="0" rIns="0" bIns="0" rtlCol="0">
            <a:spAutoFit/>
          </a:bodyPr>
          <a:lstStyle/>
          <a:p>
            <a:pPr>
              <a:spcBef>
                <a:spcPts val="900"/>
              </a:spcBef>
            </a:pPr>
            <a:r>
              <a:rPr lang="en-AU" sz="1400" dirty="0">
                <a:solidFill>
                  <a:srgbClr val="7030A0"/>
                </a:solidFill>
                <a:cs typeface="Calibri Light" panose="020F0302020204030204" pitchFamily="34" charset="0"/>
              </a:rPr>
              <a:t>Minerals and fuels contributed  $245.8 billion or 51.7% of Australia’s total exports by value, with iron ore, coal and natural gas being the top 3 commodities</a:t>
            </a:r>
            <a:r>
              <a:rPr lang="en-AU" sz="1400" b="1" dirty="0">
                <a:solidFill>
                  <a:srgbClr val="7030A0"/>
                </a:solidFill>
                <a:latin typeface="Calibri Light" panose="020F0302020204030204" pitchFamily="34" charset="0"/>
                <a:cs typeface="Calibri Light" panose="020F0302020204030204" pitchFamily="34" charset="0"/>
              </a:rPr>
              <a:t>.</a:t>
            </a:r>
          </a:p>
        </p:txBody>
      </p:sp>
      <p:sp>
        <p:nvSpPr>
          <p:cNvPr id="40" name="TextBox 39">
            <a:extLst>
              <a:ext uri="{FF2B5EF4-FFF2-40B4-BE49-F238E27FC236}">
                <a16:creationId xmlns:a16="http://schemas.microsoft.com/office/drawing/2014/main" id="{013796B2-669B-4803-B0E8-1F2635B4CA9D}"/>
              </a:ext>
            </a:extLst>
          </p:cNvPr>
          <p:cNvSpPr txBox="1"/>
          <p:nvPr/>
        </p:nvSpPr>
        <p:spPr>
          <a:xfrm>
            <a:off x="7920776" y="198311"/>
            <a:ext cx="4067417" cy="492443"/>
          </a:xfrm>
          <a:prstGeom prst="rect">
            <a:avLst/>
          </a:prstGeom>
          <a:noFill/>
        </p:spPr>
        <p:txBody>
          <a:bodyPr wrap="square" lIns="0" tIns="0" rIns="0" bIns="0" rtlCol="0">
            <a:spAutoFit/>
          </a:bodyPr>
          <a:lstStyle/>
          <a:p>
            <a:r>
              <a:rPr lang="en-AU" sz="1600" dirty="0">
                <a:solidFill>
                  <a:srgbClr val="0000FF"/>
                </a:solidFill>
                <a:cs typeface="Calibri Light" panose="020F0302020204030204" pitchFamily="34" charset="0"/>
              </a:rPr>
              <a:t>Ships transport over 99% by weight and around 87% by value of Australia’s international trade.</a:t>
            </a:r>
            <a:endParaRPr lang="en-AU" sz="1600" b="1" dirty="0">
              <a:solidFill>
                <a:srgbClr val="0000FF"/>
              </a:solidFill>
              <a:latin typeface="Calibri Light" panose="020F0302020204030204" pitchFamily="34" charset="0"/>
              <a:cs typeface="Calibri Light" panose="020F0302020204030204" pitchFamily="34" charset="0"/>
            </a:endParaRPr>
          </a:p>
        </p:txBody>
      </p:sp>
      <p:sp>
        <p:nvSpPr>
          <p:cNvPr id="43" name="Content Placeholder 2" descr="Heading: Cargo Ships 2020-21&#10;">
            <a:extLst>
              <a:ext uri="{FF2B5EF4-FFF2-40B4-BE49-F238E27FC236}">
                <a16:creationId xmlns:a16="http://schemas.microsoft.com/office/drawing/2014/main" id="{838990A1-A204-40A8-94F0-89322ECF7E67}"/>
              </a:ext>
            </a:extLst>
          </p:cNvPr>
          <p:cNvSpPr txBox="1">
            <a:spLocks/>
          </p:cNvSpPr>
          <p:nvPr/>
        </p:nvSpPr>
        <p:spPr>
          <a:xfrm>
            <a:off x="440515" y="3650871"/>
            <a:ext cx="2797238" cy="340603"/>
          </a:xfrm>
          <a:prstGeom prst="rect">
            <a:avLst/>
          </a:prstGeom>
        </p:spPr>
        <p:txBody>
          <a:bodyPr vert="horz" lIns="0" tIns="0" rIns="0" bIns="0" rtlCol="0" anchor="t" anchorCtr="0">
            <a:normAutofit fontScale="40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Bef>
                <a:spcPts val="0"/>
              </a:spcBef>
            </a:pPr>
            <a:r>
              <a:rPr lang="en-AU" sz="5000" b="1" dirty="0">
                <a:solidFill>
                  <a:schemeClr val="accent1">
                    <a:lumMod val="75000"/>
                    <a:lumOff val="25000"/>
                  </a:schemeClr>
                </a:solidFill>
                <a:cs typeface="Calibri Light" panose="020F0302020204030204" pitchFamily="34" charset="0"/>
              </a:rPr>
              <a:t>Cargo Ships 2020-21</a:t>
            </a:r>
            <a:endParaRPr lang="en-AU" sz="400" b="1" dirty="0">
              <a:latin typeface="Calibri Light" panose="020F0302020204030204" pitchFamily="34" charset="0"/>
              <a:cs typeface="Calibri Light" panose="020F0302020204030204" pitchFamily="34" charset="0"/>
            </a:endParaRPr>
          </a:p>
        </p:txBody>
      </p:sp>
      <p:pic>
        <p:nvPicPr>
          <p:cNvPr id="31" name="Picture 30" descr="A pie chart, source: Australian Infrastructure and Transport Statistics - Yearbook 2022 (bitre.gov.au)&#10; &amp; Australian Sea Freight 2020-21.pdf (bitre.gov.au)&#10;- Nearly three quarters of cargo ships visiting Australian ports in 2020-21 were bulk carriers.">
            <a:extLst>
              <a:ext uri="{FF2B5EF4-FFF2-40B4-BE49-F238E27FC236}">
                <a16:creationId xmlns:a16="http://schemas.microsoft.com/office/drawing/2014/main" id="{A686C56E-7024-4360-8525-C5D5CE002D20}"/>
              </a:ext>
            </a:extLst>
          </p:cNvPr>
          <p:cNvPicPr>
            <a:picLocks noChangeAspect="1"/>
          </p:cNvPicPr>
          <p:nvPr/>
        </p:nvPicPr>
        <p:blipFill>
          <a:blip r:embed="rId22"/>
          <a:stretch>
            <a:fillRect/>
          </a:stretch>
        </p:blipFill>
        <p:spPr>
          <a:xfrm>
            <a:off x="6888655" y="3036592"/>
            <a:ext cx="4299466" cy="3251828"/>
          </a:xfrm>
          <a:prstGeom prst="rect">
            <a:avLst/>
          </a:prstGeom>
        </p:spPr>
      </p:pic>
      <p:sp>
        <p:nvSpPr>
          <p:cNvPr id="44" name="TextBox 43">
            <a:extLst>
              <a:ext uri="{FF2B5EF4-FFF2-40B4-BE49-F238E27FC236}">
                <a16:creationId xmlns:a16="http://schemas.microsoft.com/office/drawing/2014/main" id="{356FD924-EB94-4154-818B-68EFFA71A199}"/>
              </a:ext>
            </a:extLst>
          </p:cNvPr>
          <p:cNvSpPr txBox="1"/>
          <p:nvPr/>
        </p:nvSpPr>
        <p:spPr>
          <a:xfrm>
            <a:off x="10066426" y="5057314"/>
            <a:ext cx="1975049" cy="1231106"/>
          </a:xfrm>
          <a:prstGeom prst="rect">
            <a:avLst/>
          </a:prstGeom>
          <a:noFill/>
        </p:spPr>
        <p:txBody>
          <a:bodyPr wrap="square" lIns="0" tIns="0" rIns="0" bIns="0" rtlCol="0">
            <a:spAutoFit/>
          </a:bodyPr>
          <a:lstStyle/>
          <a:p>
            <a:r>
              <a:rPr lang="en-AU" sz="1600" dirty="0">
                <a:solidFill>
                  <a:srgbClr val="0000FF"/>
                </a:solidFill>
                <a:cs typeface="Calibri Light" panose="020F0302020204030204" pitchFamily="34" charset="0"/>
              </a:rPr>
              <a:t>Nearly three quarters of cargo ships visiting Australian ports in 2020-21 were bulk carriers.</a:t>
            </a:r>
            <a:endParaRPr lang="en-AU" sz="1600" b="1" dirty="0">
              <a:solidFill>
                <a:srgbClr val="0000FF"/>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83981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itle: Australia’s Trading Fleet 2020-2021 - Defined as cargo ships greater than 150 gross tonnage owned or operated by Australian companies, that carried cargo or both cargo and passengers, but excluding ships carrying passengers only.  ">
            <a:extLst>
              <a:ext uri="{FF2B5EF4-FFF2-40B4-BE49-F238E27FC236}">
                <a16:creationId xmlns:a16="http://schemas.microsoft.com/office/drawing/2014/main" id="{2D0B26D7-DEB9-2D84-284C-4FF3D2B8A438}"/>
              </a:ext>
            </a:extLst>
          </p:cNvPr>
          <p:cNvSpPr>
            <a:spLocks noGrp="1"/>
          </p:cNvSpPr>
          <p:nvPr>
            <p:ph type="title"/>
          </p:nvPr>
        </p:nvSpPr>
        <p:spPr>
          <a:xfrm>
            <a:off x="287169" y="207127"/>
            <a:ext cx="5514181" cy="384618"/>
          </a:xfrm>
        </p:spPr>
        <p:txBody>
          <a:bodyPr>
            <a:normAutofit fontScale="90000"/>
          </a:bodyPr>
          <a:lstStyle/>
          <a:p>
            <a:r>
              <a:rPr lang="en-AU" sz="3100" dirty="0">
                <a:solidFill>
                  <a:schemeClr val="tx1"/>
                </a:solidFill>
                <a:latin typeface="+mn-lt"/>
                <a:cs typeface="Calibri Light" panose="020F0302020204030204" pitchFamily="34" charset="0"/>
              </a:rPr>
              <a:t>Australia’s Trading Fleet 2020-2021</a:t>
            </a:r>
            <a:br>
              <a:rPr lang="en-AU" sz="2800" dirty="0">
                <a:solidFill>
                  <a:schemeClr val="tx1"/>
                </a:solidFill>
                <a:latin typeface="Calibri Light" panose="020F0302020204030204" pitchFamily="34" charset="0"/>
                <a:cs typeface="Calibri Light" panose="020F0302020204030204" pitchFamily="34" charset="0"/>
              </a:rPr>
            </a:br>
            <a:endParaRPr lang="en-AU" sz="2800" dirty="0">
              <a:solidFill>
                <a:schemeClr val="tx1"/>
              </a:solidFill>
              <a:latin typeface="Calibri Light" panose="020F0302020204030204" pitchFamily="34" charset="0"/>
              <a:cs typeface="Calibri Light" panose="020F0302020204030204" pitchFamily="34" charset="0"/>
            </a:endParaRPr>
          </a:p>
        </p:txBody>
      </p:sp>
      <p:grpSp>
        <p:nvGrpSpPr>
          <p:cNvPr id="28" name="Group 27">
            <a:extLst>
              <a:ext uri="{FF2B5EF4-FFF2-40B4-BE49-F238E27FC236}">
                <a16:creationId xmlns:a16="http://schemas.microsoft.com/office/drawing/2014/main" id="{5DF546C0-9BB3-4290-9730-E37C14BCAB73}"/>
              </a:ext>
            </a:extLst>
          </p:cNvPr>
          <p:cNvGrpSpPr/>
          <p:nvPr/>
        </p:nvGrpSpPr>
        <p:grpSpPr>
          <a:xfrm>
            <a:off x="322850" y="1995260"/>
            <a:ext cx="5593340" cy="3089017"/>
            <a:chOff x="450431" y="3119946"/>
            <a:chExt cx="4702886" cy="2457500"/>
          </a:xfrm>
        </p:grpSpPr>
        <p:pic>
          <p:nvPicPr>
            <p:cNvPr id="29" name="Picture 28">
              <a:extLst>
                <a:ext uri="{FF2B5EF4-FFF2-40B4-BE49-F238E27FC236}">
                  <a16:creationId xmlns:a16="http://schemas.microsoft.com/office/drawing/2014/main" id="{C7A234A6-D640-4CE9-B760-F4B0F2FEC35A}"/>
                </a:ext>
              </a:extLst>
            </p:cNvPr>
            <p:cNvPicPr>
              <a:picLocks noChangeAspect="1"/>
            </p:cNvPicPr>
            <p:nvPr/>
          </p:nvPicPr>
          <p:blipFill rotWithShape="1">
            <a:blip r:embed="rId2"/>
            <a:srcRect l="11444" t="20989" r="10902" b="20975"/>
            <a:stretch/>
          </p:blipFill>
          <p:spPr>
            <a:xfrm>
              <a:off x="486846" y="3315579"/>
              <a:ext cx="1329415" cy="496783"/>
            </a:xfrm>
            <a:prstGeom prst="rect">
              <a:avLst/>
            </a:prstGeom>
          </p:spPr>
        </p:pic>
        <p:pic>
          <p:nvPicPr>
            <p:cNvPr id="30" name="Picture 29">
              <a:extLst>
                <a:ext uri="{FF2B5EF4-FFF2-40B4-BE49-F238E27FC236}">
                  <a16:creationId xmlns:a16="http://schemas.microsoft.com/office/drawing/2014/main" id="{BDD97766-042A-4C07-9703-17C5FB3F944D}"/>
                </a:ext>
              </a:extLst>
            </p:cNvPr>
            <p:cNvPicPr>
              <a:picLocks noChangeAspect="1"/>
            </p:cNvPicPr>
            <p:nvPr/>
          </p:nvPicPr>
          <p:blipFill rotWithShape="1">
            <a:blip r:embed="rId3"/>
            <a:srcRect l="-298" t="37307" r="5361" b="33261"/>
            <a:stretch/>
          </p:blipFill>
          <p:spPr>
            <a:xfrm>
              <a:off x="3561802" y="3370563"/>
              <a:ext cx="1457658" cy="451903"/>
            </a:xfrm>
            <a:prstGeom prst="rect">
              <a:avLst/>
            </a:prstGeom>
          </p:spPr>
        </p:pic>
        <p:sp>
          <p:nvSpPr>
            <p:cNvPr id="31" name="TextBox 30">
              <a:extLst>
                <a:ext uri="{FF2B5EF4-FFF2-40B4-BE49-F238E27FC236}">
                  <a16:creationId xmlns:a16="http://schemas.microsoft.com/office/drawing/2014/main" id="{6408EC60-D7CF-47BA-BA2F-A47D5140558A}"/>
                </a:ext>
              </a:extLst>
            </p:cNvPr>
            <p:cNvSpPr txBox="1"/>
            <p:nvPr/>
          </p:nvSpPr>
          <p:spPr>
            <a:xfrm>
              <a:off x="3561802" y="3120471"/>
              <a:ext cx="1591515" cy="244856"/>
            </a:xfrm>
            <a:prstGeom prst="rect">
              <a:avLst/>
            </a:prstGeom>
            <a:noFill/>
          </p:spPr>
          <p:txBody>
            <a:bodyPr wrap="square" rtlCol="0">
              <a:spAutoFit/>
            </a:bodyPr>
            <a:lstStyle/>
            <a:p>
              <a:r>
                <a:rPr lang="en-AU" sz="1400" b="1" dirty="0">
                  <a:solidFill>
                    <a:schemeClr val="accent2">
                      <a:lumMod val="75000"/>
                    </a:schemeClr>
                  </a:solidFill>
                </a:rPr>
                <a:t>51 General cargo ships</a:t>
              </a:r>
            </a:p>
          </p:txBody>
        </p:sp>
        <p:sp>
          <p:nvSpPr>
            <p:cNvPr id="32" name="TextBox 31">
              <a:extLst>
                <a:ext uri="{FF2B5EF4-FFF2-40B4-BE49-F238E27FC236}">
                  <a16:creationId xmlns:a16="http://schemas.microsoft.com/office/drawing/2014/main" id="{0A2B7A59-B4CB-4950-827E-39CEA1272515}"/>
                </a:ext>
              </a:extLst>
            </p:cNvPr>
            <p:cNvSpPr txBox="1"/>
            <p:nvPr/>
          </p:nvSpPr>
          <p:spPr>
            <a:xfrm>
              <a:off x="3500884" y="3963542"/>
              <a:ext cx="1536336" cy="244856"/>
            </a:xfrm>
            <a:prstGeom prst="rect">
              <a:avLst/>
            </a:prstGeom>
            <a:noFill/>
          </p:spPr>
          <p:txBody>
            <a:bodyPr wrap="square" rtlCol="0">
              <a:spAutoFit/>
            </a:bodyPr>
            <a:lstStyle/>
            <a:p>
              <a:r>
                <a:rPr lang="en-AU" sz="1400" b="1" dirty="0">
                  <a:solidFill>
                    <a:schemeClr val="accent2">
                      <a:lumMod val="75000"/>
                    </a:schemeClr>
                  </a:solidFill>
                </a:rPr>
                <a:t>5 LPG Tankers</a:t>
              </a:r>
            </a:p>
          </p:txBody>
        </p:sp>
        <p:pic>
          <p:nvPicPr>
            <p:cNvPr id="33" name="Picture 32">
              <a:extLst>
                <a:ext uri="{FF2B5EF4-FFF2-40B4-BE49-F238E27FC236}">
                  <a16:creationId xmlns:a16="http://schemas.microsoft.com/office/drawing/2014/main" id="{220591D2-3768-4D60-AAFF-5F098E756D8B}"/>
                </a:ext>
              </a:extLst>
            </p:cNvPr>
            <p:cNvPicPr>
              <a:picLocks noChangeAspect="1"/>
            </p:cNvPicPr>
            <p:nvPr/>
          </p:nvPicPr>
          <p:blipFill>
            <a:blip r:embed="rId4"/>
            <a:stretch>
              <a:fillRect/>
            </a:stretch>
          </p:blipFill>
          <p:spPr>
            <a:xfrm>
              <a:off x="2030364" y="3304675"/>
              <a:ext cx="1329415" cy="420234"/>
            </a:xfrm>
            <a:prstGeom prst="rect">
              <a:avLst/>
            </a:prstGeom>
          </p:spPr>
        </p:pic>
        <p:pic>
          <p:nvPicPr>
            <p:cNvPr id="34" name="Picture 33">
              <a:extLst>
                <a:ext uri="{FF2B5EF4-FFF2-40B4-BE49-F238E27FC236}">
                  <a16:creationId xmlns:a16="http://schemas.microsoft.com/office/drawing/2014/main" id="{23FA6796-ED6D-41B5-B36D-4B952BFC3357}"/>
                </a:ext>
              </a:extLst>
            </p:cNvPr>
            <p:cNvPicPr>
              <a:picLocks noChangeAspect="1"/>
            </p:cNvPicPr>
            <p:nvPr/>
          </p:nvPicPr>
          <p:blipFill rotWithShape="1">
            <a:blip r:embed="rId5"/>
            <a:srcRect l="19177" t="26470" r="19642" b="27021"/>
            <a:stretch/>
          </p:blipFill>
          <p:spPr>
            <a:xfrm>
              <a:off x="2174672" y="4177976"/>
              <a:ext cx="1105656" cy="432014"/>
            </a:xfrm>
            <a:prstGeom prst="rect">
              <a:avLst/>
            </a:prstGeom>
          </p:spPr>
        </p:pic>
        <p:pic>
          <p:nvPicPr>
            <p:cNvPr id="35" name="Picture 34">
              <a:extLst>
                <a:ext uri="{FF2B5EF4-FFF2-40B4-BE49-F238E27FC236}">
                  <a16:creationId xmlns:a16="http://schemas.microsoft.com/office/drawing/2014/main" id="{46088C8A-B469-4EF5-B7E4-DAC21CA0B246}"/>
                </a:ext>
              </a:extLst>
            </p:cNvPr>
            <p:cNvPicPr>
              <a:picLocks noChangeAspect="1"/>
            </p:cNvPicPr>
            <p:nvPr/>
          </p:nvPicPr>
          <p:blipFill rotWithShape="1">
            <a:blip r:embed="rId6"/>
            <a:srcRect l="15382" t="6468" r="14715" b="30255"/>
            <a:stretch/>
          </p:blipFill>
          <p:spPr>
            <a:xfrm>
              <a:off x="3572723" y="4177976"/>
              <a:ext cx="1062959" cy="616458"/>
            </a:xfrm>
            <a:prstGeom prst="rect">
              <a:avLst/>
            </a:prstGeom>
          </p:spPr>
        </p:pic>
        <p:pic>
          <p:nvPicPr>
            <p:cNvPr id="36" name="Picture 35">
              <a:extLst>
                <a:ext uri="{FF2B5EF4-FFF2-40B4-BE49-F238E27FC236}">
                  <a16:creationId xmlns:a16="http://schemas.microsoft.com/office/drawing/2014/main" id="{5EDC1526-E505-4EA2-B2A9-E9AD12C40914}"/>
                </a:ext>
              </a:extLst>
            </p:cNvPr>
            <p:cNvPicPr>
              <a:picLocks noChangeAspect="1"/>
            </p:cNvPicPr>
            <p:nvPr/>
          </p:nvPicPr>
          <p:blipFill rotWithShape="1">
            <a:blip r:embed="rId7"/>
            <a:srcRect l="2203" t="37192" r="2770" b="35682"/>
            <a:stretch/>
          </p:blipFill>
          <p:spPr>
            <a:xfrm>
              <a:off x="2048071" y="5162347"/>
              <a:ext cx="1358856" cy="398740"/>
            </a:xfrm>
            <a:prstGeom prst="rect">
              <a:avLst/>
            </a:prstGeom>
          </p:spPr>
        </p:pic>
        <p:pic>
          <p:nvPicPr>
            <p:cNvPr id="37" name="Picture 36">
              <a:extLst>
                <a:ext uri="{FF2B5EF4-FFF2-40B4-BE49-F238E27FC236}">
                  <a16:creationId xmlns:a16="http://schemas.microsoft.com/office/drawing/2014/main" id="{C3DC0103-605D-4844-ADED-A6D7884136FB}"/>
                </a:ext>
              </a:extLst>
            </p:cNvPr>
            <p:cNvPicPr>
              <a:picLocks noChangeAspect="1"/>
            </p:cNvPicPr>
            <p:nvPr/>
          </p:nvPicPr>
          <p:blipFill rotWithShape="1">
            <a:blip r:embed="rId8"/>
            <a:srcRect l="8172" t="36057" r="8289" b="36057"/>
            <a:stretch/>
          </p:blipFill>
          <p:spPr>
            <a:xfrm>
              <a:off x="450431" y="5111634"/>
              <a:ext cx="1358856" cy="465812"/>
            </a:xfrm>
            <a:prstGeom prst="rect">
              <a:avLst/>
            </a:prstGeom>
          </p:spPr>
        </p:pic>
        <p:sp>
          <p:nvSpPr>
            <p:cNvPr id="38" name="TextBox 37">
              <a:extLst>
                <a:ext uri="{FF2B5EF4-FFF2-40B4-BE49-F238E27FC236}">
                  <a16:creationId xmlns:a16="http://schemas.microsoft.com/office/drawing/2014/main" id="{6570C63F-6DDB-4670-AF93-078DF075D175}"/>
                </a:ext>
              </a:extLst>
            </p:cNvPr>
            <p:cNvSpPr txBox="1"/>
            <p:nvPr/>
          </p:nvSpPr>
          <p:spPr>
            <a:xfrm>
              <a:off x="569227" y="3119946"/>
              <a:ext cx="1233727" cy="244856"/>
            </a:xfrm>
            <a:prstGeom prst="rect">
              <a:avLst/>
            </a:prstGeom>
            <a:noFill/>
          </p:spPr>
          <p:txBody>
            <a:bodyPr wrap="square" rtlCol="0">
              <a:spAutoFit/>
            </a:bodyPr>
            <a:lstStyle/>
            <a:p>
              <a:r>
                <a:rPr lang="en-AU" sz="1400" b="1" dirty="0">
                  <a:solidFill>
                    <a:schemeClr val="accent2">
                      <a:lumMod val="75000"/>
                    </a:schemeClr>
                  </a:solidFill>
                </a:rPr>
                <a:t>39 Bulk Carriers </a:t>
              </a:r>
            </a:p>
          </p:txBody>
        </p:sp>
        <p:sp>
          <p:nvSpPr>
            <p:cNvPr id="39" name="TextBox 38">
              <a:extLst>
                <a:ext uri="{FF2B5EF4-FFF2-40B4-BE49-F238E27FC236}">
                  <a16:creationId xmlns:a16="http://schemas.microsoft.com/office/drawing/2014/main" id="{FB40E224-1066-48E6-880C-D9B752F522F1}"/>
                </a:ext>
              </a:extLst>
            </p:cNvPr>
            <p:cNvSpPr txBox="1"/>
            <p:nvPr/>
          </p:nvSpPr>
          <p:spPr>
            <a:xfrm>
              <a:off x="2027560" y="3127632"/>
              <a:ext cx="1411852" cy="244856"/>
            </a:xfrm>
            <a:prstGeom prst="rect">
              <a:avLst/>
            </a:prstGeom>
            <a:noFill/>
          </p:spPr>
          <p:txBody>
            <a:bodyPr wrap="square" rtlCol="0">
              <a:spAutoFit/>
            </a:bodyPr>
            <a:lstStyle/>
            <a:p>
              <a:r>
                <a:rPr lang="en-AU" sz="1400" b="1" dirty="0">
                  <a:solidFill>
                    <a:schemeClr val="accent2">
                      <a:lumMod val="75000"/>
                    </a:schemeClr>
                  </a:solidFill>
                </a:rPr>
                <a:t>9 Container Carriers </a:t>
              </a:r>
            </a:p>
          </p:txBody>
        </p:sp>
        <p:sp>
          <p:nvSpPr>
            <p:cNvPr id="40" name="TextBox 39">
              <a:extLst>
                <a:ext uri="{FF2B5EF4-FFF2-40B4-BE49-F238E27FC236}">
                  <a16:creationId xmlns:a16="http://schemas.microsoft.com/office/drawing/2014/main" id="{F652C2E2-9A53-4016-A5D7-61B68117B6D8}"/>
                </a:ext>
              </a:extLst>
            </p:cNvPr>
            <p:cNvSpPr txBox="1"/>
            <p:nvPr/>
          </p:nvSpPr>
          <p:spPr>
            <a:xfrm>
              <a:off x="470425" y="3970446"/>
              <a:ext cx="1411852" cy="244856"/>
            </a:xfrm>
            <a:prstGeom prst="rect">
              <a:avLst/>
            </a:prstGeom>
            <a:noFill/>
          </p:spPr>
          <p:txBody>
            <a:bodyPr wrap="square" rtlCol="0">
              <a:spAutoFit/>
            </a:bodyPr>
            <a:lstStyle/>
            <a:p>
              <a:r>
                <a:rPr lang="en-AU" sz="1400" b="1" dirty="0">
                  <a:solidFill>
                    <a:schemeClr val="accent2">
                      <a:lumMod val="75000"/>
                    </a:schemeClr>
                  </a:solidFill>
                </a:rPr>
                <a:t>6 Livestock Carriers </a:t>
              </a:r>
            </a:p>
          </p:txBody>
        </p:sp>
        <p:sp>
          <p:nvSpPr>
            <p:cNvPr id="41" name="TextBox 40">
              <a:extLst>
                <a:ext uri="{FF2B5EF4-FFF2-40B4-BE49-F238E27FC236}">
                  <a16:creationId xmlns:a16="http://schemas.microsoft.com/office/drawing/2014/main" id="{D8978DCC-D171-4140-B839-55A487EF6D4D}"/>
                </a:ext>
              </a:extLst>
            </p:cNvPr>
            <p:cNvSpPr txBox="1"/>
            <p:nvPr/>
          </p:nvSpPr>
          <p:spPr>
            <a:xfrm>
              <a:off x="2174672" y="3965368"/>
              <a:ext cx="1127849" cy="244856"/>
            </a:xfrm>
            <a:prstGeom prst="rect">
              <a:avLst/>
            </a:prstGeom>
            <a:noFill/>
          </p:spPr>
          <p:txBody>
            <a:bodyPr wrap="square" rtlCol="0">
              <a:spAutoFit/>
            </a:bodyPr>
            <a:lstStyle/>
            <a:p>
              <a:r>
                <a:rPr lang="en-AU" sz="1400" b="1" dirty="0">
                  <a:solidFill>
                    <a:schemeClr val="accent2">
                      <a:lumMod val="75000"/>
                    </a:schemeClr>
                  </a:solidFill>
                </a:rPr>
                <a:t>14 LNG Tankers</a:t>
              </a:r>
            </a:p>
          </p:txBody>
        </p:sp>
        <p:sp>
          <p:nvSpPr>
            <p:cNvPr id="42" name="TextBox 41">
              <a:extLst>
                <a:ext uri="{FF2B5EF4-FFF2-40B4-BE49-F238E27FC236}">
                  <a16:creationId xmlns:a16="http://schemas.microsoft.com/office/drawing/2014/main" id="{CBFDE863-ECAC-4D5F-AD48-CCB4964CE613}"/>
                </a:ext>
              </a:extLst>
            </p:cNvPr>
            <p:cNvSpPr txBox="1"/>
            <p:nvPr/>
          </p:nvSpPr>
          <p:spPr>
            <a:xfrm>
              <a:off x="638924" y="4887076"/>
              <a:ext cx="1127849" cy="244856"/>
            </a:xfrm>
            <a:prstGeom prst="rect">
              <a:avLst/>
            </a:prstGeom>
            <a:noFill/>
          </p:spPr>
          <p:txBody>
            <a:bodyPr wrap="square" rtlCol="0">
              <a:spAutoFit/>
            </a:bodyPr>
            <a:lstStyle/>
            <a:p>
              <a:r>
                <a:rPr lang="en-AU" sz="1400" b="1" dirty="0">
                  <a:solidFill>
                    <a:schemeClr val="accent2">
                      <a:lumMod val="75000"/>
                    </a:schemeClr>
                  </a:solidFill>
                </a:rPr>
                <a:t>11 Tankers</a:t>
              </a:r>
            </a:p>
          </p:txBody>
        </p:sp>
        <p:sp>
          <p:nvSpPr>
            <p:cNvPr id="43" name="TextBox 42">
              <a:extLst>
                <a:ext uri="{FF2B5EF4-FFF2-40B4-BE49-F238E27FC236}">
                  <a16:creationId xmlns:a16="http://schemas.microsoft.com/office/drawing/2014/main" id="{3D3BF86A-7AA2-4FC9-8175-F310F1CB07C0}"/>
                </a:ext>
              </a:extLst>
            </p:cNvPr>
            <p:cNvSpPr txBox="1"/>
            <p:nvPr/>
          </p:nvSpPr>
          <p:spPr>
            <a:xfrm>
              <a:off x="2061280" y="4871415"/>
              <a:ext cx="1267585" cy="244856"/>
            </a:xfrm>
            <a:prstGeom prst="rect">
              <a:avLst/>
            </a:prstGeom>
            <a:noFill/>
          </p:spPr>
          <p:txBody>
            <a:bodyPr wrap="square" rtlCol="0">
              <a:spAutoFit/>
            </a:bodyPr>
            <a:lstStyle/>
            <a:p>
              <a:r>
                <a:rPr lang="en-AU" sz="1400" b="1" dirty="0">
                  <a:solidFill>
                    <a:schemeClr val="accent2">
                      <a:lumMod val="75000"/>
                    </a:schemeClr>
                  </a:solidFill>
                </a:rPr>
                <a:t>2 Vehicle Carriers </a:t>
              </a:r>
            </a:p>
          </p:txBody>
        </p:sp>
        <p:pic>
          <p:nvPicPr>
            <p:cNvPr id="44" name="Picture 43">
              <a:extLst>
                <a:ext uri="{FF2B5EF4-FFF2-40B4-BE49-F238E27FC236}">
                  <a16:creationId xmlns:a16="http://schemas.microsoft.com/office/drawing/2014/main" id="{F697B256-9810-4876-8F4E-EE10BBD7E891}"/>
                </a:ext>
              </a:extLst>
            </p:cNvPr>
            <p:cNvPicPr>
              <a:picLocks noChangeAspect="1"/>
            </p:cNvPicPr>
            <p:nvPr/>
          </p:nvPicPr>
          <p:blipFill rotWithShape="1">
            <a:blip r:embed="rId9"/>
            <a:srcRect l="36450" t="38745" r="33576" b="45839"/>
            <a:stretch/>
          </p:blipFill>
          <p:spPr>
            <a:xfrm>
              <a:off x="496923" y="4169008"/>
              <a:ext cx="1306031" cy="449950"/>
            </a:xfrm>
            <a:prstGeom prst="rect">
              <a:avLst/>
            </a:prstGeom>
          </p:spPr>
        </p:pic>
      </p:grpSp>
      <p:sp>
        <p:nvSpPr>
          <p:cNvPr id="46" name="TextBox 45">
            <a:extLst>
              <a:ext uri="{FF2B5EF4-FFF2-40B4-BE49-F238E27FC236}">
                <a16:creationId xmlns:a16="http://schemas.microsoft.com/office/drawing/2014/main" id="{A7E86F3E-A3A1-4DB3-A1C0-448C41C2DEF3}"/>
              </a:ext>
            </a:extLst>
          </p:cNvPr>
          <p:cNvSpPr txBox="1"/>
          <p:nvPr/>
        </p:nvSpPr>
        <p:spPr>
          <a:xfrm>
            <a:off x="6524909" y="1444064"/>
            <a:ext cx="2508692" cy="677109"/>
          </a:xfrm>
          <a:prstGeom prst="rect">
            <a:avLst/>
          </a:prstGeom>
          <a:noFill/>
        </p:spPr>
        <p:txBody>
          <a:bodyPr wrap="square" rtlCol="0">
            <a:spAutoFit/>
          </a:bodyPr>
          <a:lstStyle/>
          <a:p>
            <a:r>
              <a:rPr lang="en-AU" sz="2000" b="1" dirty="0">
                <a:solidFill>
                  <a:schemeClr val="accent2">
                    <a:lumMod val="75000"/>
                  </a:schemeClr>
                </a:solidFill>
              </a:rPr>
              <a:t>Minor Trading fleet </a:t>
            </a:r>
            <a:r>
              <a:rPr lang="en-AU" b="1" dirty="0">
                <a:solidFill>
                  <a:schemeClr val="accent2">
                    <a:lumMod val="75000"/>
                  </a:schemeClr>
                </a:solidFill>
              </a:rPr>
              <a:t>(&lt;2000 DWT)</a:t>
            </a:r>
          </a:p>
        </p:txBody>
      </p:sp>
      <p:sp>
        <p:nvSpPr>
          <p:cNvPr id="47" name="TextBox 46" descr="Heading: Flag status, source: Australian Sea Freight 2020-21.pdf (bitre.gov.au)&#10;">
            <a:extLst>
              <a:ext uri="{FF2B5EF4-FFF2-40B4-BE49-F238E27FC236}">
                <a16:creationId xmlns:a16="http://schemas.microsoft.com/office/drawing/2014/main" id="{B7E799D3-A319-422D-9580-840BACB83314}"/>
              </a:ext>
            </a:extLst>
          </p:cNvPr>
          <p:cNvSpPr txBox="1"/>
          <p:nvPr/>
        </p:nvSpPr>
        <p:spPr>
          <a:xfrm>
            <a:off x="8165664" y="914127"/>
            <a:ext cx="1844095" cy="523220"/>
          </a:xfrm>
          <a:prstGeom prst="rect">
            <a:avLst/>
          </a:prstGeom>
          <a:noFill/>
        </p:spPr>
        <p:txBody>
          <a:bodyPr wrap="none" rtlCol="0">
            <a:spAutoFit/>
          </a:bodyPr>
          <a:lstStyle/>
          <a:p>
            <a:r>
              <a:rPr lang="en-AU" sz="2800" b="1" dirty="0">
                <a:solidFill>
                  <a:schemeClr val="tx2">
                    <a:lumMod val="75000"/>
                    <a:lumOff val="25000"/>
                  </a:schemeClr>
                </a:solidFill>
                <a:cs typeface="Calibri Light" panose="020F0302020204030204" pitchFamily="34" charset="0"/>
              </a:rPr>
              <a:t>Flag status </a:t>
            </a:r>
          </a:p>
        </p:txBody>
      </p:sp>
      <p:grpSp>
        <p:nvGrpSpPr>
          <p:cNvPr id="48" name="Group 47">
            <a:extLst>
              <a:ext uri="{FF2B5EF4-FFF2-40B4-BE49-F238E27FC236}">
                <a16:creationId xmlns:a16="http://schemas.microsoft.com/office/drawing/2014/main" id="{515F39E7-F1C4-445C-9872-5B51347A6141}"/>
              </a:ext>
            </a:extLst>
          </p:cNvPr>
          <p:cNvGrpSpPr/>
          <p:nvPr/>
        </p:nvGrpSpPr>
        <p:grpSpPr>
          <a:xfrm>
            <a:off x="6534277" y="2177954"/>
            <a:ext cx="2464195" cy="2530658"/>
            <a:chOff x="6022644" y="2195792"/>
            <a:chExt cx="1867814" cy="1904519"/>
          </a:xfrm>
        </p:grpSpPr>
        <p:pic>
          <p:nvPicPr>
            <p:cNvPr id="58" name="Picture 57">
              <a:extLst>
                <a:ext uri="{FF2B5EF4-FFF2-40B4-BE49-F238E27FC236}">
                  <a16:creationId xmlns:a16="http://schemas.microsoft.com/office/drawing/2014/main" id="{588A3479-43B9-4B7B-998C-F8748B596E9A}"/>
                </a:ext>
              </a:extLst>
            </p:cNvPr>
            <p:cNvPicPr>
              <a:picLocks noChangeAspect="1"/>
            </p:cNvPicPr>
            <p:nvPr/>
          </p:nvPicPr>
          <p:blipFill>
            <a:blip r:embed="rId10"/>
            <a:stretch>
              <a:fillRect/>
            </a:stretch>
          </p:blipFill>
          <p:spPr>
            <a:xfrm>
              <a:off x="6222056" y="2195792"/>
              <a:ext cx="1133474" cy="566737"/>
            </a:xfrm>
            <a:prstGeom prst="rect">
              <a:avLst/>
            </a:prstGeom>
          </p:spPr>
        </p:pic>
        <p:pic>
          <p:nvPicPr>
            <p:cNvPr id="59" name="Picture 58">
              <a:extLst>
                <a:ext uri="{FF2B5EF4-FFF2-40B4-BE49-F238E27FC236}">
                  <a16:creationId xmlns:a16="http://schemas.microsoft.com/office/drawing/2014/main" id="{16EFB7A9-679B-4CAC-8E4F-328F11A80981}"/>
                </a:ext>
              </a:extLst>
            </p:cNvPr>
            <p:cNvPicPr>
              <a:picLocks noChangeAspect="1"/>
            </p:cNvPicPr>
            <p:nvPr/>
          </p:nvPicPr>
          <p:blipFill>
            <a:blip r:embed="rId11"/>
            <a:stretch>
              <a:fillRect/>
            </a:stretch>
          </p:blipFill>
          <p:spPr>
            <a:xfrm>
              <a:off x="6408201" y="3188025"/>
              <a:ext cx="630184" cy="630184"/>
            </a:xfrm>
            <a:prstGeom prst="rect">
              <a:avLst/>
            </a:prstGeom>
          </p:spPr>
        </p:pic>
        <p:sp>
          <p:nvSpPr>
            <p:cNvPr id="60" name="TextBox 59">
              <a:extLst>
                <a:ext uri="{FF2B5EF4-FFF2-40B4-BE49-F238E27FC236}">
                  <a16:creationId xmlns:a16="http://schemas.microsoft.com/office/drawing/2014/main" id="{C01CC2A7-5B2C-41E4-A345-C52F883CC4F4}"/>
                </a:ext>
              </a:extLst>
            </p:cNvPr>
            <p:cNvSpPr txBox="1"/>
            <p:nvPr/>
          </p:nvSpPr>
          <p:spPr>
            <a:xfrm>
              <a:off x="6022644" y="2770630"/>
              <a:ext cx="1867814" cy="301114"/>
            </a:xfrm>
            <a:prstGeom prst="rect">
              <a:avLst/>
            </a:prstGeom>
            <a:noFill/>
          </p:spPr>
          <p:txBody>
            <a:bodyPr wrap="square" rtlCol="0">
              <a:spAutoFit/>
            </a:bodyPr>
            <a:lstStyle/>
            <a:p>
              <a:r>
                <a:rPr lang="en-AU" sz="2000" b="1" dirty="0">
                  <a:solidFill>
                    <a:schemeClr val="accent2">
                      <a:lumMod val="75000"/>
                    </a:schemeClr>
                  </a:solidFill>
                </a:rPr>
                <a:t>36</a:t>
              </a:r>
              <a:r>
                <a:rPr lang="en-AU" sz="2000" dirty="0">
                  <a:solidFill>
                    <a:schemeClr val="accent2">
                      <a:lumMod val="75000"/>
                    </a:schemeClr>
                  </a:solidFill>
                </a:rPr>
                <a:t> </a:t>
              </a:r>
              <a:r>
                <a:rPr lang="en-AU" dirty="0">
                  <a:solidFill>
                    <a:schemeClr val="accent2">
                      <a:lumMod val="75000"/>
                    </a:schemeClr>
                  </a:solidFill>
                </a:rPr>
                <a:t>Australian Flagged </a:t>
              </a:r>
            </a:p>
          </p:txBody>
        </p:sp>
        <p:sp>
          <p:nvSpPr>
            <p:cNvPr id="61" name="TextBox 60">
              <a:extLst>
                <a:ext uri="{FF2B5EF4-FFF2-40B4-BE49-F238E27FC236}">
                  <a16:creationId xmlns:a16="http://schemas.microsoft.com/office/drawing/2014/main" id="{9491382C-8242-4003-BBC3-30D918733AA3}"/>
                </a:ext>
              </a:extLst>
            </p:cNvPr>
            <p:cNvSpPr txBox="1"/>
            <p:nvPr/>
          </p:nvSpPr>
          <p:spPr>
            <a:xfrm>
              <a:off x="6073298" y="3799196"/>
              <a:ext cx="1604210" cy="301115"/>
            </a:xfrm>
            <a:prstGeom prst="rect">
              <a:avLst/>
            </a:prstGeom>
            <a:noFill/>
          </p:spPr>
          <p:txBody>
            <a:bodyPr wrap="square" rtlCol="0">
              <a:spAutoFit/>
            </a:bodyPr>
            <a:lstStyle/>
            <a:p>
              <a:r>
                <a:rPr lang="en-AU" sz="2000" b="1" dirty="0">
                  <a:solidFill>
                    <a:schemeClr val="accent2">
                      <a:lumMod val="75000"/>
                    </a:schemeClr>
                  </a:solidFill>
                </a:rPr>
                <a:t>5</a:t>
              </a:r>
              <a:r>
                <a:rPr lang="en-AU" sz="2000" dirty="0">
                  <a:solidFill>
                    <a:schemeClr val="accent2">
                      <a:lumMod val="75000"/>
                    </a:schemeClr>
                  </a:solidFill>
                </a:rPr>
                <a:t> </a:t>
              </a:r>
              <a:r>
                <a:rPr lang="en-AU" dirty="0">
                  <a:solidFill>
                    <a:schemeClr val="accent2">
                      <a:lumMod val="75000"/>
                    </a:schemeClr>
                  </a:solidFill>
                </a:rPr>
                <a:t>Foreign Flagged </a:t>
              </a:r>
            </a:p>
          </p:txBody>
        </p:sp>
      </p:grpSp>
      <p:sp>
        <p:nvSpPr>
          <p:cNvPr id="50" name="TextBox 49">
            <a:extLst>
              <a:ext uri="{FF2B5EF4-FFF2-40B4-BE49-F238E27FC236}">
                <a16:creationId xmlns:a16="http://schemas.microsoft.com/office/drawing/2014/main" id="{3B09EA6E-08B6-4104-B975-2E5C25B69609}"/>
              </a:ext>
            </a:extLst>
          </p:cNvPr>
          <p:cNvSpPr txBox="1"/>
          <p:nvPr/>
        </p:nvSpPr>
        <p:spPr>
          <a:xfrm>
            <a:off x="9294005" y="1445509"/>
            <a:ext cx="2237590" cy="677109"/>
          </a:xfrm>
          <a:prstGeom prst="rect">
            <a:avLst/>
          </a:prstGeom>
          <a:noFill/>
        </p:spPr>
        <p:txBody>
          <a:bodyPr wrap="square" rtlCol="0">
            <a:spAutoFit/>
          </a:bodyPr>
          <a:lstStyle/>
          <a:p>
            <a:r>
              <a:rPr lang="en-AU" sz="2000" b="1" dirty="0">
                <a:solidFill>
                  <a:schemeClr val="accent2">
                    <a:lumMod val="75000"/>
                  </a:schemeClr>
                </a:solidFill>
              </a:rPr>
              <a:t>Major Trading fleet </a:t>
            </a:r>
            <a:r>
              <a:rPr lang="en-AU" b="1" dirty="0">
                <a:solidFill>
                  <a:schemeClr val="accent2">
                    <a:lumMod val="75000"/>
                  </a:schemeClr>
                </a:solidFill>
              </a:rPr>
              <a:t>(&gt;=2000 DWT)</a:t>
            </a:r>
          </a:p>
        </p:txBody>
      </p:sp>
      <p:sp>
        <p:nvSpPr>
          <p:cNvPr id="64" name="TextBox 63" descr="Heading: 137 Vessels, source: &#10;Australian Sea Freight 2020-21.pdf (bitre.gov.au)&#10;">
            <a:extLst>
              <a:ext uri="{FF2B5EF4-FFF2-40B4-BE49-F238E27FC236}">
                <a16:creationId xmlns:a16="http://schemas.microsoft.com/office/drawing/2014/main" id="{643FAA14-433E-4D5D-94AF-2DC2CAC9665B}"/>
              </a:ext>
            </a:extLst>
          </p:cNvPr>
          <p:cNvSpPr txBox="1"/>
          <p:nvPr/>
        </p:nvSpPr>
        <p:spPr>
          <a:xfrm>
            <a:off x="1947289" y="1303170"/>
            <a:ext cx="2375647" cy="584775"/>
          </a:xfrm>
          <a:prstGeom prst="rect">
            <a:avLst/>
          </a:prstGeom>
          <a:noFill/>
        </p:spPr>
        <p:txBody>
          <a:bodyPr wrap="square" rtlCol="0">
            <a:spAutoFit/>
          </a:bodyPr>
          <a:lstStyle/>
          <a:p>
            <a:r>
              <a:rPr lang="en-AU" sz="3200" b="1" dirty="0">
                <a:solidFill>
                  <a:schemeClr val="accent1">
                    <a:lumMod val="75000"/>
                    <a:lumOff val="25000"/>
                  </a:schemeClr>
                </a:solidFill>
                <a:cs typeface="Calibri Light" panose="020F0302020204030204" pitchFamily="34" charset="0"/>
              </a:rPr>
              <a:t>137 Vessels </a:t>
            </a:r>
          </a:p>
        </p:txBody>
      </p:sp>
      <p:cxnSp>
        <p:nvCxnSpPr>
          <p:cNvPr id="65" name="Straight Connector 64">
            <a:extLst>
              <a:ext uri="{FF2B5EF4-FFF2-40B4-BE49-F238E27FC236}">
                <a16:creationId xmlns:a16="http://schemas.microsoft.com/office/drawing/2014/main" id="{E5379856-40B6-4C51-B1C0-B3ABB678965C}"/>
              </a:ext>
            </a:extLst>
          </p:cNvPr>
          <p:cNvCxnSpPr/>
          <p:nvPr/>
        </p:nvCxnSpPr>
        <p:spPr>
          <a:xfrm>
            <a:off x="6232797" y="1282948"/>
            <a:ext cx="0" cy="4292103"/>
          </a:xfrm>
          <a:prstGeom prst="line">
            <a:avLst/>
          </a:prstGeom>
          <a:ln>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49350C1-AFD5-4419-A4DE-CDF3E3041BA0}"/>
              </a:ext>
            </a:extLst>
          </p:cNvPr>
          <p:cNvSpPr/>
          <p:nvPr/>
        </p:nvSpPr>
        <p:spPr>
          <a:xfrm>
            <a:off x="178896" y="6287359"/>
            <a:ext cx="3202480" cy="276999"/>
          </a:xfrm>
          <a:prstGeom prst="rect">
            <a:avLst/>
          </a:prstGeom>
        </p:spPr>
        <p:txBody>
          <a:bodyPr wrap="none">
            <a:spAutoFit/>
          </a:bodyPr>
          <a:lstStyle/>
          <a:p>
            <a:r>
              <a:rPr lang="en-AU" sz="1200" dirty="0">
                <a:hlinkClick r:id="rId12"/>
              </a:rPr>
              <a:t>Australian Sea Freight 2020-21.pdf (bitre.gov.au)</a:t>
            </a:r>
            <a:endParaRPr lang="en-AU" sz="1200" dirty="0"/>
          </a:p>
        </p:txBody>
      </p:sp>
      <p:sp>
        <p:nvSpPr>
          <p:cNvPr id="66" name="Title 5">
            <a:extLst>
              <a:ext uri="{FF2B5EF4-FFF2-40B4-BE49-F238E27FC236}">
                <a16:creationId xmlns:a16="http://schemas.microsoft.com/office/drawing/2014/main" id="{BE253927-A5E4-48A5-9569-809B7FB91F63}"/>
              </a:ext>
            </a:extLst>
          </p:cNvPr>
          <p:cNvSpPr txBox="1">
            <a:spLocks/>
          </p:cNvSpPr>
          <p:nvPr/>
        </p:nvSpPr>
        <p:spPr>
          <a:xfrm>
            <a:off x="287169" y="611148"/>
            <a:ext cx="11584439" cy="5456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AU" sz="1800" b="0" dirty="0">
                <a:solidFill>
                  <a:srgbClr val="0000FF"/>
                </a:solidFill>
                <a:latin typeface="+mn-lt"/>
                <a:cs typeface="Calibri Light" panose="020F0302020204030204" pitchFamily="34" charset="0"/>
              </a:rPr>
              <a:t>Defined as cargo ships greater than 150 gross tonnage </a:t>
            </a:r>
            <a:r>
              <a:rPr lang="en-AU" sz="1800" dirty="0">
                <a:solidFill>
                  <a:srgbClr val="0000FF"/>
                </a:solidFill>
                <a:latin typeface="+mn-lt"/>
                <a:cs typeface="Calibri Light" panose="020F0302020204030204" pitchFamily="34" charset="0"/>
              </a:rPr>
              <a:t>owned or operated by Australian companies</a:t>
            </a:r>
            <a:r>
              <a:rPr lang="en-AU" sz="1800" b="0" dirty="0">
                <a:solidFill>
                  <a:srgbClr val="0000FF"/>
                </a:solidFill>
                <a:latin typeface="+mn-lt"/>
                <a:cs typeface="Calibri Light" panose="020F0302020204030204" pitchFamily="34" charset="0"/>
              </a:rPr>
              <a:t>, that carried cargo or both cargo and passengers, but excluding ships carrying passengers only.  </a:t>
            </a:r>
            <a:br>
              <a:rPr lang="en-AU" sz="1800" dirty="0">
                <a:solidFill>
                  <a:srgbClr val="0000FF"/>
                </a:solidFill>
                <a:latin typeface="+mn-lt"/>
                <a:cs typeface="Calibri Light" panose="020F0302020204030204" pitchFamily="34" charset="0"/>
              </a:rPr>
            </a:br>
            <a:endParaRPr lang="en-AU" sz="1800" dirty="0">
              <a:solidFill>
                <a:srgbClr val="0000FF"/>
              </a:solidFill>
              <a:latin typeface="+mn-lt"/>
              <a:cs typeface="Calibri Light" panose="020F0302020204030204" pitchFamily="34" charset="0"/>
            </a:endParaRPr>
          </a:p>
        </p:txBody>
      </p:sp>
      <p:pic>
        <p:nvPicPr>
          <p:cNvPr id="67" name="Picture 66">
            <a:extLst>
              <a:ext uri="{FF2B5EF4-FFF2-40B4-BE49-F238E27FC236}">
                <a16:creationId xmlns:a16="http://schemas.microsoft.com/office/drawing/2014/main" id="{30BAE3F3-D070-414F-AB7E-88EE9727FFDD}"/>
              </a:ext>
            </a:extLst>
          </p:cNvPr>
          <p:cNvPicPr>
            <a:picLocks noChangeAspect="1"/>
          </p:cNvPicPr>
          <p:nvPr/>
        </p:nvPicPr>
        <p:blipFill>
          <a:blip r:embed="rId10"/>
          <a:stretch>
            <a:fillRect/>
          </a:stretch>
        </p:blipFill>
        <p:spPr>
          <a:xfrm>
            <a:off x="9449203" y="2176019"/>
            <a:ext cx="1495385" cy="753059"/>
          </a:xfrm>
          <a:prstGeom prst="rect">
            <a:avLst/>
          </a:prstGeom>
        </p:spPr>
      </p:pic>
      <p:pic>
        <p:nvPicPr>
          <p:cNvPr id="68" name="Picture 67">
            <a:extLst>
              <a:ext uri="{FF2B5EF4-FFF2-40B4-BE49-F238E27FC236}">
                <a16:creationId xmlns:a16="http://schemas.microsoft.com/office/drawing/2014/main" id="{B5018D16-EC90-46C8-92DD-B042D18066BF}"/>
              </a:ext>
            </a:extLst>
          </p:cNvPr>
          <p:cNvPicPr>
            <a:picLocks noChangeAspect="1"/>
          </p:cNvPicPr>
          <p:nvPr/>
        </p:nvPicPr>
        <p:blipFill>
          <a:blip r:embed="rId11"/>
          <a:stretch>
            <a:fillRect/>
          </a:stretch>
        </p:blipFill>
        <p:spPr>
          <a:xfrm>
            <a:off x="9787519" y="3966299"/>
            <a:ext cx="831397" cy="837365"/>
          </a:xfrm>
          <a:prstGeom prst="rect">
            <a:avLst/>
          </a:prstGeom>
        </p:spPr>
      </p:pic>
      <p:sp>
        <p:nvSpPr>
          <p:cNvPr id="69" name="TextBox 68">
            <a:extLst>
              <a:ext uri="{FF2B5EF4-FFF2-40B4-BE49-F238E27FC236}">
                <a16:creationId xmlns:a16="http://schemas.microsoft.com/office/drawing/2014/main" id="{50D64444-DE95-4C42-B439-BF76709AB6A3}"/>
              </a:ext>
            </a:extLst>
          </p:cNvPr>
          <p:cNvSpPr txBox="1"/>
          <p:nvPr/>
        </p:nvSpPr>
        <p:spPr>
          <a:xfrm>
            <a:off x="9266154" y="2929076"/>
            <a:ext cx="2709946" cy="954107"/>
          </a:xfrm>
          <a:prstGeom prst="rect">
            <a:avLst/>
          </a:prstGeom>
          <a:noFill/>
        </p:spPr>
        <p:txBody>
          <a:bodyPr wrap="square" rtlCol="0">
            <a:spAutoFit/>
          </a:bodyPr>
          <a:lstStyle/>
          <a:p>
            <a:r>
              <a:rPr lang="en-AU" sz="2000" b="1" dirty="0">
                <a:solidFill>
                  <a:schemeClr val="accent2">
                    <a:lumMod val="75000"/>
                  </a:schemeClr>
                </a:solidFill>
              </a:rPr>
              <a:t>20</a:t>
            </a:r>
            <a:r>
              <a:rPr lang="en-AU" sz="2000" dirty="0">
                <a:solidFill>
                  <a:schemeClr val="accent2">
                    <a:lumMod val="75000"/>
                  </a:schemeClr>
                </a:solidFill>
              </a:rPr>
              <a:t> </a:t>
            </a:r>
            <a:r>
              <a:rPr lang="en-AU" dirty="0">
                <a:solidFill>
                  <a:schemeClr val="accent2">
                    <a:lumMod val="75000"/>
                  </a:schemeClr>
                </a:solidFill>
              </a:rPr>
              <a:t>Australian Flagged</a:t>
            </a:r>
          </a:p>
          <a:p>
            <a:r>
              <a:rPr lang="en-AU" sz="1400" dirty="0">
                <a:solidFill>
                  <a:srgbClr val="7030A0"/>
                </a:solidFill>
              </a:rPr>
              <a:t>(</a:t>
            </a:r>
            <a:r>
              <a:rPr lang="en-AU" b="1" dirty="0">
                <a:solidFill>
                  <a:srgbClr val="7030A0"/>
                </a:solidFill>
              </a:rPr>
              <a:t>4</a:t>
            </a:r>
            <a:r>
              <a:rPr lang="en-AU" sz="1400" dirty="0">
                <a:solidFill>
                  <a:srgbClr val="7030A0"/>
                </a:solidFill>
              </a:rPr>
              <a:t> in international trading and</a:t>
            </a:r>
          </a:p>
          <a:p>
            <a:r>
              <a:rPr lang="en-AU" sz="1400" dirty="0">
                <a:solidFill>
                  <a:srgbClr val="7030A0"/>
                </a:solidFill>
              </a:rPr>
              <a:t> </a:t>
            </a:r>
            <a:r>
              <a:rPr lang="en-AU" b="1" dirty="0">
                <a:solidFill>
                  <a:srgbClr val="7030A0"/>
                </a:solidFill>
              </a:rPr>
              <a:t>16</a:t>
            </a:r>
            <a:r>
              <a:rPr lang="en-AU" sz="1400" dirty="0">
                <a:solidFill>
                  <a:srgbClr val="7030A0"/>
                </a:solidFill>
              </a:rPr>
              <a:t> in coastal trading)</a:t>
            </a:r>
          </a:p>
        </p:txBody>
      </p:sp>
      <p:sp>
        <p:nvSpPr>
          <p:cNvPr id="70" name="TextBox 69">
            <a:extLst>
              <a:ext uri="{FF2B5EF4-FFF2-40B4-BE49-F238E27FC236}">
                <a16:creationId xmlns:a16="http://schemas.microsoft.com/office/drawing/2014/main" id="{0976BCF8-6F97-4FE4-A185-555F9A5A0D99}"/>
              </a:ext>
            </a:extLst>
          </p:cNvPr>
          <p:cNvSpPr txBox="1"/>
          <p:nvPr/>
        </p:nvSpPr>
        <p:spPr>
          <a:xfrm>
            <a:off x="9282183" y="4778406"/>
            <a:ext cx="2794195" cy="954107"/>
          </a:xfrm>
          <a:prstGeom prst="rect">
            <a:avLst/>
          </a:prstGeom>
          <a:noFill/>
        </p:spPr>
        <p:txBody>
          <a:bodyPr wrap="square" rtlCol="0">
            <a:spAutoFit/>
          </a:bodyPr>
          <a:lstStyle/>
          <a:p>
            <a:r>
              <a:rPr lang="en-AU" sz="2000" b="1" dirty="0">
                <a:solidFill>
                  <a:schemeClr val="accent2">
                    <a:lumMod val="75000"/>
                  </a:schemeClr>
                </a:solidFill>
              </a:rPr>
              <a:t>76</a:t>
            </a:r>
            <a:r>
              <a:rPr lang="en-AU" sz="2000" dirty="0">
                <a:solidFill>
                  <a:schemeClr val="accent2">
                    <a:lumMod val="75000"/>
                  </a:schemeClr>
                </a:solidFill>
              </a:rPr>
              <a:t> </a:t>
            </a:r>
            <a:r>
              <a:rPr lang="en-AU" dirty="0">
                <a:solidFill>
                  <a:schemeClr val="accent2">
                    <a:lumMod val="75000"/>
                  </a:schemeClr>
                </a:solidFill>
              </a:rPr>
              <a:t>Foreign Flagged</a:t>
            </a:r>
          </a:p>
          <a:p>
            <a:r>
              <a:rPr lang="en-AU" sz="1400" dirty="0">
                <a:solidFill>
                  <a:srgbClr val="7030A0"/>
                </a:solidFill>
              </a:rPr>
              <a:t>(</a:t>
            </a:r>
            <a:r>
              <a:rPr lang="en-AU" b="1" dirty="0">
                <a:solidFill>
                  <a:srgbClr val="7030A0"/>
                </a:solidFill>
              </a:rPr>
              <a:t>54</a:t>
            </a:r>
            <a:r>
              <a:rPr lang="en-AU" sz="1400" dirty="0">
                <a:solidFill>
                  <a:srgbClr val="7030A0"/>
                </a:solidFill>
              </a:rPr>
              <a:t> in international trading and</a:t>
            </a:r>
          </a:p>
          <a:p>
            <a:r>
              <a:rPr lang="en-AU" sz="1400" dirty="0">
                <a:solidFill>
                  <a:srgbClr val="7030A0"/>
                </a:solidFill>
              </a:rPr>
              <a:t> </a:t>
            </a:r>
            <a:r>
              <a:rPr lang="en-AU" b="1" dirty="0">
                <a:solidFill>
                  <a:srgbClr val="7030A0"/>
                </a:solidFill>
              </a:rPr>
              <a:t>22</a:t>
            </a:r>
            <a:r>
              <a:rPr lang="en-AU" sz="1400" dirty="0">
                <a:solidFill>
                  <a:srgbClr val="7030A0"/>
                </a:solidFill>
              </a:rPr>
              <a:t> in coastal trading)</a:t>
            </a:r>
            <a:r>
              <a:rPr lang="en-AU" dirty="0">
                <a:solidFill>
                  <a:schemeClr val="accent2">
                    <a:lumMod val="75000"/>
                  </a:schemeClr>
                </a:solidFill>
              </a:rPr>
              <a:t> </a:t>
            </a:r>
          </a:p>
        </p:txBody>
      </p:sp>
      <p:graphicFrame>
        <p:nvGraphicFramePr>
          <p:cNvPr id="4" name="Table 3">
            <a:extLst>
              <a:ext uri="{FF2B5EF4-FFF2-40B4-BE49-F238E27FC236}">
                <a16:creationId xmlns:a16="http://schemas.microsoft.com/office/drawing/2014/main" id="{32C22276-2738-464F-986D-347619AF1766}"/>
              </a:ext>
            </a:extLst>
          </p:cNvPr>
          <p:cNvGraphicFramePr>
            <a:graphicFrameLocks noGrp="1"/>
          </p:cNvGraphicFramePr>
          <p:nvPr>
            <p:extLst>
              <p:ext uri="{D42A27DB-BD31-4B8C-83A1-F6EECF244321}">
                <p14:modId xmlns:p14="http://schemas.microsoft.com/office/powerpoint/2010/main" val="2483093683"/>
              </p:ext>
            </p:extLst>
          </p:nvPr>
        </p:nvGraphicFramePr>
        <p:xfrm>
          <a:off x="399534" y="5432863"/>
          <a:ext cx="7344000" cy="741680"/>
        </p:xfrm>
        <a:graphic>
          <a:graphicData uri="http://schemas.openxmlformats.org/drawingml/2006/table">
            <a:tbl>
              <a:tblPr firstRow="1" bandRow="1">
                <a:tableStyleId>{21E4AEA4-8DFA-4A89-87EB-49C32662AFE0}</a:tableStyleId>
              </a:tblPr>
              <a:tblGrid>
                <a:gridCol w="1944000">
                  <a:extLst>
                    <a:ext uri="{9D8B030D-6E8A-4147-A177-3AD203B41FA5}">
                      <a16:colId xmlns:a16="http://schemas.microsoft.com/office/drawing/2014/main" val="1398923073"/>
                    </a:ext>
                  </a:extLst>
                </a:gridCol>
                <a:gridCol w="1080000">
                  <a:extLst>
                    <a:ext uri="{9D8B030D-6E8A-4147-A177-3AD203B41FA5}">
                      <a16:colId xmlns:a16="http://schemas.microsoft.com/office/drawing/2014/main" val="2821828230"/>
                    </a:ext>
                  </a:extLst>
                </a:gridCol>
                <a:gridCol w="1080000">
                  <a:extLst>
                    <a:ext uri="{9D8B030D-6E8A-4147-A177-3AD203B41FA5}">
                      <a16:colId xmlns:a16="http://schemas.microsoft.com/office/drawing/2014/main" val="3378982517"/>
                    </a:ext>
                  </a:extLst>
                </a:gridCol>
                <a:gridCol w="1080000">
                  <a:extLst>
                    <a:ext uri="{9D8B030D-6E8A-4147-A177-3AD203B41FA5}">
                      <a16:colId xmlns:a16="http://schemas.microsoft.com/office/drawing/2014/main" val="34513295"/>
                    </a:ext>
                  </a:extLst>
                </a:gridCol>
                <a:gridCol w="1080000">
                  <a:extLst>
                    <a:ext uri="{9D8B030D-6E8A-4147-A177-3AD203B41FA5}">
                      <a16:colId xmlns:a16="http://schemas.microsoft.com/office/drawing/2014/main" val="2012030726"/>
                    </a:ext>
                  </a:extLst>
                </a:gridCol>
                <a:gridCol w="1080000">
                  <a:extLst>
                    <a:ext uri="{9D8B030D-6E8A-4147-A177-3AD203B41FA5}">
                      <a16:colId xmlns:a16="http://schemas.microsoft.com/office/drawing/2014/main" val="1860949978"/>
                    </a:ext>
                  </a:extLst>
                </a:gridCol>
              </a:tblGrid>
              <a:tr h="370840">
                <a:tc>
                  <a:txBody>
                    <a:bodyPr/>
                    <a:lstStyle/>
                    <a:p>
                      <a:r>
                        <a:rPr lang="en-US" dirty="0"/>
                        <a:t>Ship Age (years)</a:t>
                      </a:r>
                      <a:endParaRPr lang="en-AU" dirty="0"/>
                    </a:p>
                  </a:txBody>
                  <a:tcPr/>
                </a:tc>
                <a:tc>
                  <a:txBody>
                    <a:bodyPr/>
                    <a:lstStyle/>
                    <a:p>
                      <a:pPr algn="ctr"/>
                      <a:r>
                        <a:rPr lang="en-US" dirty="0"/>
                        <a:t>0-4</a:t>
                      </a:r>
                      <a:endParaRPr lang="en-AU" dirty="0"/>
                    </a:p>
                  </a:txBody>
                  <a:tcPr/>
                </a:tc>
                <a:tc>
                  <a:txBody>
                    <a:bodyPr/>
                    <a:lstStyle/>
                    <a:p>
                      <a:pPr algn="ctr"/>
                      <a:r>
                        <a:rPr lang="en-US" dirty="0"/>
                        <a:t>5-9</a:t>
                      </a:r>
                      <a:endParaRPr lang="en-AU" dirty="0"/>
                    </a:p>
                  </a:txBody>
                  <a:tcPr/>
                </a:tc>
                <a:tc>
                  <a:txBody>
                    <a:bodyPr/>
                    <a:lstStyle/>
                    <a:p>
                      <a:pPr algn="ctr"/>
                      <a:r>
                        <a:rPr lang="en-US" dirty="0"/>
                        <a:t>10-14</a:t>
                      </a:r>
                      <a:endParaRPr lang="en-AU" dirty="0"/>
                    </a:p>
                  </a:txBody>
                  <a:tcPr/>
                </a:tc>
                <a:tc>
                  <a:txBody>
                    <a:bodyPr/>
                    <a:lstStyle/>
                    <a:p>
                      <a:pPr algn="ctr"/>
                      <a:r>
                        <a:rPr lang="en-US" dirty="0"/>
                        <a:t>15-19</a:t>
                      </a:r>
                      <a:endParaRPr lang="en-AU" dirty="0"/>
                    </a:p>
                  </a:txBody>
                  <a:tcPr/>
                </a:tc>
                <a:tc>
                  <a:txBody>
                    <a:bodyPr/>
                    <a:lstStyle/>
                    <a:p>
                      <a:pPr algn="ctr"/>
                      <a:r>
                        <a:rPr lang="en-US" dirty="0"/>
                        <a:t>20+</a:t>
                      </a:r>
                      <a:endParaRPr lang="en-AU" dirty="0"/>
                    </a:p>
                  </a:txBody>
                  <a:tcPr/>
                </a:tc>
                <a:extLst>
                  <a:ext uri="{0D108BD9-81ED-4DB2-BD59-A6C34878D82A}">
                    <a16:rowId xmlns:a16="http://schemas.microsoft.com/office/drawing/2014/main" val="2007935037"/>
                  </a:ext>
                </a:extLst>
              </a:tr>
              <a:tr h="370840">
                <a:tc>
                  <a:txBody>
                    <a:bodyPr/>
                    <a:lstStyle/>
                    <a:p>
                      <a:r>
                        <a:rPr lang="en-US" dirty="0"/>
                        <a:t>Number of ships</a:t>
                      </a:r>
                      <a:endParaRPr lang="en-AU" dirty="0"/>
                    </a:p>
                  </a:txBody>
                  <a:tcPr/>
                </a:tc>
                <a:tc>
                  <a:txBody>
                    <a:bodyPr/>
                    <a:lstStyle/>
                    <a:p>
                      <a:pPr algn="ctr"/>
                      <a:r>
                        <a:rPr lang="en-US" dirty="0"/>
                        <a:t>19</a:t>
                      </a:r>
                      <a:endParaRPr lang="en-AU" dirty="0"/>
                    </a:p>
                  </a:txBody>
                  <a:tcPr/>
                </a:tc>
                <a:tc>
                  <a:txBody>
                    <a:bodyPr/>
                    <a:lstStyle/>
                    <a:p>
                      <a:pPr algn="ctr"/>
                      <a:r>
                        <a:rPr lang="en-US" dirty="0"/>
                        <a:t>33</a:t>
                      </a:r>
                      <a:endParaRPr lang="en-AU" dirty="0"/>
                    </a:p>
                  </a:txBody>
                  <a:tcPr/>
                </a:tc>
                <a:tc>
                  <a:txBody>
                    <a:bodyPr/>
                    <a:lstStyle/>
                    <a:p>
                      <a:pPr algn="ctr"/>
                      <a:r>
                        <a:rPr lang="en-US" dirty="0"/>
                        <a:t>38</a:t>
                      </a:r>
                      <a:endParaRPr lang="en-AU" dirty="0"/>
                    </a:p>
                  </a:txBody>
                  <a:tcPr/>
                </a:tc>
                <a:tc>
                  <a:txBody>
                    <a:bodyPr/>
                    <a:lstStyle/>
                    <a:p>
                      <a:pPr algn="ctr"/>
                      <a:r>
                        <a:rPr lang="en-US" dirty="0"/>
                        <a:t>18</a:t>
                      </a:r>
                      <a:endParaRPr lang="en-AU" dirty="0"/>
                    </a:p>
                  </a:txBody>
                  <a:tcPr/>
                </a:tc>
                <a:tc>
                  <a:txBody>
                    <a:bodyPr/>
                    <a:lstStyle/>
                    <a:p>
                      <a:pPr algn="ctr"/>
                      <a:r>
                        <a:rPr lang="en-US" dirty="0"/>
                        <a:t>29</a:t>
                      </a:r>
                      <a:endParaRPr lang="en-AU" dirty="0"/>
                    </a:p>
                  </a:txBody>
                  <a:tcPr/>
                </a:tc>
                <a:extLst>
                  <a:ext uri="{0D108BD9-81ED-4DB2-BD59-A6C34878D82A}">
                    <a16:rowId xmlns:a16="http://schemas.microsoft.com/office/drawing/2014/main" val="395180848"/>
                  </a:ext>
                </a:extLst>
              </a:tr>
            </a:tbl>
          </a:graphicData>
        </a:graphic>
      </p:graphicFrame>
      <p:sp>
        <p:nvSpPr>
          <p:cNvPr id="71" name="TextBox 70">
            <a:extLst>
              <a:ext uri="{FF2B5EF4-FFF2-40B4-BE49-F238E27FC236}">
                <a16:creationId xmlns:a16="http://schemas.microsoft.com/office/drawing/2014/main" id="{23C9702D-EE11-4B8B-B5FE-D78CC6D7DBF6}"/>
              </a:ext>
            </a:extLst>
          </p:cNvPr>
          <p:cNvSpPr txBox="1"/>
          <p:nvPr/>
        </p:nvSpPr>
        <p:spPr>
          <a:xfrm>
            <a:off x="7808867" y="5854590"/>
            <a:ext cx="3465857" cy="369332"/>
          </a:xfrm>
          <a:prstGeom prst="rect">
            <a:avLst/>
          </a:prstGeom>
          <a:noFill/>
        </p:spPr>
        <p:txBody>
          <a:bodyPr wrap="square" rtlCol="0">
            <a:spAutoFit/>
          </a:bodyPr>
          <a:lstStyle/>
          <a:p>
            <a:r>
              <a:rPr lang="en-AU" b="1" dirty="0">
                <a:solidFill>
                  <a:srgbClr val="0000FF"/>
                </a:solidFill>
              </a:rPr>
              <a:t>Average age of ships = 13.5 years</a:t>
            </a:r>
          </a:p>
        </p:txBody>
      </p:sp>
      <p:cxnSp>
        <p:nvCxnSpPr>
          <p:cNvPr id="49" name="Straight Connector 48">
            <a:extLst>
              <a:ext uri="{FF2B5EF4-FFF2-40B4-BE49-F238E27FC236}">
                <a16:creationId xmlns:a16="http://schemas.microsoft.com/office/drawing/2014/main" id="{08365B2E-1410-49BE-BBCD-0E5368FED250}"/>
              </a:ext>
            </a:extLst>
          </p:cNvPr>
          <p:cNvCxnSpPr/>
          <p:nvPr/>
        </p:nvCxnSpPr>
        <p:spPr>
          <a:xfrm>
            <a:off x="8973084" y="1565972"/>
            <a:ext cx="0" cy="4032000"/>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921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itle  Australia’s Domestic Greenhouse Gas Emissions 2021-22">
            <a:extLst>
              <a:ext uri="{FF2B5EF4-FFF2-40B4-BE49-F238E27FC236}">
                <a16:creationId xmlns:a16="http://schemas.microsoft.com/office/drawing/2014/main" id="{33EC16A9-91A5-DA4C-52EB-8732F3147E03}"/>
              </a:ext>
            </a:extLst>
          </p:cNvPr>
          <p:cNvSpPr>
            <a:spLocks noGrp="1"/>
          </p:cNvSpPr>
          <p:nvPr>
            <p:ph type="title"/>
          </p:nvPr>
        </p:nvSpPr>
        <p:spPr>
          <a:xfrm>
            <a:off x="360822" y="173708"/>
            <a:ext cx="8292992" cy="428625"/>
          </a:xfrm>
        </p:spPr>
        <p:txBody>
          <a:bodyPr>
            <a:normAutofit/>
          </a:bodyPr>
          <a:lstStyle/>
          <a:p>
            <a:pPr>
              <a:lnSpc>
                <a:spcPct val="100000"/>
              </a:lnSpc>
            </a:pPr>
            <a:r>
              <a:rPr lang="en-AU" sz="2800" dirty="0">
                <a:solidFill>
                  <a:schemeClr val="tx1"/>
                </a:solidFill>
                <a:latin typeface="+mn-lt"/>
                <a:cs typeface="Calibri Light" panose="020F0302020204030204" pitchFamily="34" charset="0"/>
              </a:rPr>
              <a:t>Australia’s Domestic Greenhouse Gas Emissions 2021-22</a:t>
            </a:r>
          </a:p>
        </p:txBody>
      </p:sp>
      <p:sp>
        <p:nvSpPr>
          <p:cNvPr id="10" name="Slide Number Placeholder 9">
            <a:extLst>
              <a:ext uri="{C183D7F6-B498-43B3-948B-1728B52AA6E4}">
                <adec:decorative xmlns:adec="http://schemas.microsoft.com/office/drawing/2017/decorative" val="1"/>
              </a:ext>
            </a:extLst>
          </p:cNvPr>
          <p:cNvSpPr>
            <a:spLocks noGrp="1"/>
          </p:cNvSpPr>
          <p:nvPr>
            <p:ph type="sldNum" sz="quarter" idx="12"/>
          </p:nvPr>
        </p:nvSpPr>
        <p:spPr/>
        <p:txBody>
          <a:bodyPr/>
          <a:lstStyle/>
          <a:p>
            <a:fld id="{C0C62918-07B2-4CAA-831C-DB090AA27E57}" type="slidenum">
              <a:rPr lang="en-AU" smtClean="0"/>
              <a:t>6</a:t>
            </a:fld>
            <a:endParaRPr lang="en-AU" dirty="0"/>
          </a:p>
        </p:txBody>
      </p:sp>
      <p:graphicFrame>
        <p:nvGraphicFramePr>
          <p:cNvPr id="12" name="Diagram 11">
            <a:extLst>
              <a:ext uri="{FF2B5EF4-FFF2-40B4-BE49-F238E27FC236}">
                <a16:creationId xmlns:a16="http://schemas.microsoft.com/office/drawing/2014/main" id="{6B7753B2-E7FA-42FE-BDEE-F5B738FD1741}"/>
              </a:ext>
            </a:extLst>
          </p:cNvPr>
          <p:cNvGraphicFramePr/>
          <p:nvPr>
            <p:extLst>
              <p:ext uri="{D42A27DB-BD31-4B8C-83A1-F6EECF244321}">
                <p14:modId xmlns:p14="http://schemas.microsoft.com/office/powerpoint/2010/main" val="1588946641"/>
              </p:ext>
            </p:extLst>
          </p:nvPr>
        </p:nvGraphicFramePr>
        <p:xfrm>
          <a:off x="609474" y="900370"/>
          <a:ext cx="5486526" cy="4903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6A1C4889-CA1A-45A5-BE5D-C210769D816E}"/>
              </a:ext>
            </a:extLst>
          </p:cNvPr>
          <p:cNvSpPr/>
          <p:nvPr/>
        </p:nvSpPr>
        <p:spPr>
          <a:xfrm>
            <a:off x="119522" y="6200775"/>
            <a:ext cx="4874253" cy="276999"/>
          </a:xfrm>
          <a:prstGeom prst="rect">
            <a:avLst/>
          </a:prstGeom>
        </p:spPr>
        <p:txBody>
          <a:bodyPr wrap="square">
            <a:spAutoFit/>
          </a:bodyPr>
          <a:lstStyle/>
          <a:p>
            <a:r>
              <a:rPr lang="en-AU" sz="1200" dirty="0">
                <a:hlinkClick r:id="rId7"/>
              </a:rPr>
              <a:t>National Greenhouse Gas Inventory Quarterly Update: June 2022 - DCCEEW</a:t>
            </a:r>
            <a:endParaRPr lang="en-AU" sz="1200" dirty="0"/>
          </a:p>
        </p:txBody>
      </p:sp>
      <p:pic>
        <p:nvPicPr>
          <p:cNvPr id="3" name="Picture 2">
            <a:extLst>
              <a:ext uri="{FF2B5EF4-FFF2-40B4-BE49-F238E27FC236}">
                <a16:creationId xmlns:a16="http://schemas.microsoft.com/office/drawing/2014/main" id="{0E94AEF3-A35B-4CBA-85E2-01AF9C32E36E}"/>
              </a:ext>
            </a:extLst>
          </p:cNvPr>
          <p:cNvPicPr>
            <a:picLocks noChangeAspect="1"/>
          </p:cNvPicPr>
          <p:nvPr/>
        </p:nvPicPr>
        <p:blipFill>
          <a:blip r:embed="rId8"/>
          <a:stretch>
            <a:fillRect/>
          </a:stretch>
        </p:blipFill>
        <p:spPr>
          <a:xfrm>
            <a:off x="6546850" y="900370"/>
            <a:ext cx="4591050" cy="4799013"/>
          </a:xfrm>
          <a:prstGeom prst="rect">
            <a:avLst/>
          </a:prstGeom>
        </p:spPr>
      </p:pic>
    </p:spTree>
    <p:extLst>
      <p:ext uri="{BB962C8B-B14F-4D97-AF65-F5344CB8AC3E}">
        <p14:creationId xmlns:p14="http://schemas.microsoft.com/office/powerpoint/2010/main" val="2256699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itle: Australia’s GHG Emissions from International Trade 2020">
            <a:extLst>
              <a:ext uri="{FF2B5EF4-FFF2-40B4-BE49-F238E27FC236}">
                <a16:creationId xmlns:a16="http://schemas.microsoft.com/office/drawing/2014/main" id="{33EC16A9-91A5-DA4C-52EB-8732F3147E03}"/>
              </a:ext>
            </a:extLst>
          </p:cNvPr>
          <p:cNvSpPr>
            <a:spLocks noGrp="1"/>
          </p:cNvSpPr>
          <p:nvPr>
            <p:ph type="title"/>
          </p:nvPr>
        </p:nvSpPr>
        <p:spPr>
          <a:xfrm>
            <a:off x="360822" y="173708"/>
            <a:ext cx="7700712" cy="428625"/>
          </a:xfrm>
        </p:spPr>
        <p:txBody>
          <a:bodyPr>
            <a:normAutofit fontScale="90000"/>
          </a:bodyPr>
          <a:lstStyle/>
          <a:p>
            <a:pPr>
              <a:lnSpc>
                <a:spcPct val="100000"/>
              </a:lnSpc>
            </a:pPr>
            <a:r>
              <a:rPr lang="en-AU" sz="2800" dirty="0">
                <a:solidFill>
                  <a:schemeClr val="tx1"/>
                </a:solidFill>
                <a:latin typeface="+mn-lt"/>
                <a:cs typeface="Calibri Light" panose="020F0302020204030204" pitchFamily="34" charset="0"/>
              </a:rPr>
              <a:t>Australia’s </a:t>
            </a:r>
            <a:r>
              <a:rPr lang="en-AU" sz="2800" dirty="0">
                <a:solidFill>
                  <a:schemeClr val="tx1"/>
                </a:solidFill>
                <a:cs typeface="Calibri Light" panose="020F0302020204030204" pitchFamily="34" charset="0"/>
              </a:rPr>
              <a:t>GHG Emissions from </a:t>
            </a:r>
            <a:r>
              <a:rPr lang="en-AU" sz="2800" dirty="0">
                <a:solidFill>
                  <a:schemeClr val="tx1"/>
                </a:solidFill>
                <a:latin typeface="+mn-lt"/>
                <a:cs typeface="Calibri Light" panose="020F0302020204030204" pitchFamily="34" charset="0"/>
              </a:rPr>
              <a:t>International Trade 2020</a:t>
            </a:r>
          </a:p>
        </p:txBody>
      </p:sp>
      <p:sp>
        <p:nvSpPr>
          <p:cNvPr id="2" name="Rectangle 1">
            <a:extLst>
              <a:ext uri="{FF2B5EF4-FFF2-40B4-BE49-F238E27FC236}">
                <a16:creationId xmlns:a16="http://schemas.microsoft.com/office/drawing/2014/main" id="{6A1C4889-CA1A-45A5-BE5D-C210769D816E}"/>
              </a:ext>
            </a:extLst>
          </p:cNvPr>
          <p:cNvSpPr/>
          <p:nvPr/>
        </p:nvSpPr>
        <p:spPr>
          <a:xfrm>
            <a:off x="119522" y="6133041"/>
            <a:ext cx="11711234" cy="461665"/>
          </a:xfrm>
          <a:prstGeom prst="rect">
            <a:avLst/>
          </a:prstGeom>
        </p:spPr>
        <p:txBody>
          <a:bodyPr wrap="square">
            <a:spAutoFit/>
          </a:bodyPr>
          <a:lstStyle/>
          <a:p>
            <a:r>
              <a:rPr lang="en-AU" sz="1200" dirty="0">
                <a:solidFill>
                  <a:srgbClr val="0060A8"/>
                </a:solidFill>
              </a:rPr>
              <a:t>BMT Defence and Security Australia Pty Ltd, </a:t>
            </a:r>
            <a:r>
              <a:rPr lang="en-AU" sz="1200" i="1" dirty="0">
                <a:solidFill>
                  <a:srgbClr val="0060A8"/>
                </a:solidFill>
              </a:rPr>
              <a:t>Economic Analysis of Global Shipping Carbon Price Impacts on Australia’s International Shipping Costs and Maritime-Dependent Trade</a:t>
            </a:r>
            <a:r>
              <a:rPr lang="en-AU" sz="1200" dirty="0">
                <a:solidFill>
                  <a:srgbClr val="0060A8"/>
                </a:solidFill>
              </a:rPr>
              <a:t>, March 2022, commissioned by DITRDCA (unpublished).</a:t>
            </a:r>
          </a:p>
        </p:txBody>
      </p:sp>
      <p:grpSp>
        <p:nvGrpSpPr>
          <p:cNvPr id="14" name="Group 13">
            <a:extLst>
              <a:ext uri="{FF2B5EF4-FFF2-40B4-BE49-F238E27FC236}">
                <a16:creationId xmlns:a16="http://schemas.microsoft.com/office/drawing/2014/main" id="{250B563F-E2E8-456F-BDD1-AC1364AA5BFB}"/>
              </a:ext>
            </a:extLst>
          </p:cNvPr>
          <p:cNvGrpSpPr/>
          <p:nvPr/>
        </p:nvGrpSpPr>
        <p:grpSpPr>
          <a:xfrm>
            <a:off x="360822" y="754694"/>
            <a:ext cx="7333944" cy="1766530"/>
            <a:chOff x="360822" y="669508"/>
            <a:chExt cx="7624999" cy="1766530"/>
          </a:xfrm>
        </p:grpSpPr>
        <p:sp>
          <p:nvSpPr>
            <p:cNvPr id="7" name="TextBox 6">
              <a:extLst>
                <a:ext uri="{FF2B5EF4-FFF2-40B4-BE49-F238E27FC236}">
                  <a16:creationId xmlns:a16="http://schemas.microsoft.com/office/drawing/2014/main" id="{A921F0C5-F58D-4D21-8957-0206CABED8A1}"/>
                </a:ext>
              </a:extLst>
            </p:cNvPr>
            <p:cNvSpPr txBox="1"/>
            <p:nvPr/>
          </p:nvSpPr>
          <p:spPr>
            <a:xfrm>
              <a:off x="360822" y="669508"/>
              <a:ext cx="2976738" cy="677108"/>
            </a:xfrm>
            <a:prstGeom prst="rect">
              <a:avLst/>
            </a:prstGeom>
            <a:noFill/>
          </p:spPr>
          <p:txBody>
            <a:bodyPr wrap="square" rtlCol="0">
              <a:spAutoFit/>
            </a:bodyPr>
            <a:lstStyle/>
            <a:p>
              <a:r>
                <a:rPr lang="en-US" b="1" dirty="0">
                  <a:solidFill>
                    <a:srgbClr val="0033CC"/>
                  </a:solidFill>
                </a:rPr>
                <a:t>1.49 billion </a:t>
              </a:r>
              <a:r>
                <a:rPr lang="en-US" b="1" dirty="0" err="1">
                  <a:solidFill>
                    <a:srgbClr val="0033CC"/>
                  </a:solidFill>
                </a:rPr>
                <a:t>tonnes</a:t>
              </a:r>
              <a:endParaRPr lang="en-US" b="1" dirty="0">
                <a:solidFill>
                  <a:srgbClr val="0033CC"/>
                </a:solidFill>
              </a:endParaRPr>
            </a:p>
            <a:p>
              <a:r>
                <a:rPr lang="en-US" sz="2000" b="1" dirty="0">
                  <a:solidFill>
                    <a:srgbClr val="7030A0"/>
                  </a:solidFill>
                </a:rPr>
                <a:t>14%</a:t>
              </a:r>
              <a:r>
                <a:rPr lang="en-US" sz="2000" dirty="0">
                  <a:solidFill>
                    <a:srgbClr val="0033CC"/>
                  </a:solidFill>
                </a:rPr>
                <a:t> </a:t>
              </a:r>
              <a:r>
                <a:rPr lang="en-US" sz="1600" dirty="0">
                  <a:solidFill>
                    <a:srgbClr val="0033CC"/>
                  </a:solidFill>
                </a:rPr>
                <a:t>of global seaborne trade </a:t>
              </a:r>
              <a:endParaRPr lang="en-AU" sz="1600" b="1" dirty="0">
                <a:solidFill>
                  <a:srgbClr val="0033CC"/>
                </a:solidFill>
                <a:cs typeface="Calibri Light" panose="020F0302020204030204" pitchFamily="34" charset="0"/>
              </a:endParaRPr>
            </a:p>
          </p:txBody>
        </p:sp>
        <p:pic>
          <p:nvPicPr>
            <p:cNvPr id="4" name="Picture 3">
              <a:extLst>
                <a:ext uri="{FF2B5EF4-FFF2-40B4-BE49-F238E27FC236}">
                  <a16:creationId xmlns:a16="http://schemas.microsoft.com/office/drawing/2014/main" id="{78D6FD41-6C4B-4366-B245-5D23A360CD7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694796" y="1315839"/>
              <a:ext cx="1224315" cy="1048366"/>
            </a:xfrm>
            <a:prstGeom prst="rect">
              <a:avLst/>
            </a:prstGeom>
          </p:spPr>
        </p:pic>
        <p:pic>
          <p:nvPicPr>
            <p:cNvPr id="5" name="Picture 4">
              <a:extLst>
                <a:ext uri="{FF2B5EF4-FFF2-40B4-BE49-F238E27FC236}">
                  <a16:creationId xmlns:a16="http://schemas.microsoft.com/office/drawing/2014/main" id="{BB4EE34B-9AD7-4996-AACB-7D5DA82F86C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5350966" y="1387671"/>
              <a:ext cx="1490065" cy="1048367"/>
            </a:xfrm>
            <a:prstGeom prst="rect">
              <a:avLst/>
            </a:prstGeom>
          </p:spPr>
        </p:pic>
        <p:sp>
          <p:nvSpPr>
            <p:cNvPr id="11" name="TextBox 10">
              <a:extLst>
                <a:ext uri="{FF2B5EF4-FFF2-40B4-BE49-F238E27FC236}">
                  <a16:creationId xmlns:a16="http://schemas.microsoft.com/office/drawing/2014/main" id="{8E8BF5D2-927D-4697-88FD-49FBA3EF58E1}"/>
                </a:ext>
              </a:extLst>
            </p:cNvPr>
            <p:cNvSpPr txBox="1"/>
            <p:nvPr/>
          </p:nvSpPr>
          <p:spPr>
            <a:xfrm>
              <a:off x="4607630" y="669508"/>
              <a:ext cx="3378191" cy="677108"/>
            </a:xfrm>
            <a:prstGeom prst="rect">
              <a:avLst/>
            </a:prstGeom>
            <a:noFill/>
          </p:spPr>
          <p:txBody>
            <a:bodyPr wrap="square" rtlCol="0">
              <a:spAutoFit/>
            </a:bodyPr>
            <a:lstStyle/>
            <a:p>
              <a:r>
                <a:rPr lang="en-AU" b="1" dirty="0">
                  <a:solidFill>
                    <a:srgbClr val="0033CC"/>
                  </a:solidFill>
                </a:rPr>
                <a:t>39.2 million tonnes of CO</a:t>
              </a:r>
              <a:r>
                <a:rPr lang="en-AU" b="1" baseline="-25000" dirty="0">
                  <a:solidFill>
                    <a:srgbClr val="0033CC"/>
                  </a:solidFill>
                </a:rPr>
                <a:t>2</a:t>
              </a:r>
            </a:p>
            <a:p>
              <a:r>
                <a:rPr lang="en-US" sz="2000" b="1" dirty="0">
                  <a:solidFill>
                    <a:srgbClr val="7030A0"/>
                  </a:solidFill>
                </a:rPr>
                <a:t>4%</a:t>
              </a:r>
              <a:r>
                <a:rPr lang="en-US" sz="2000" dirty="0">
                  <a:solidFill>
                    <a:srgbClr val="0033CC"/>
                  </a:solidFill>
                </a:rPr>
                <a:t> </a:t>
              </a:r>
              <a:r>
                <a:rPr lang="en-US" sz="1600" dirty="0">
                  <a:solidFill>
                    <a:srgbClr val="0033CC"/>
                  </a:solidFill>
                </a:rPr>
                <a:t>of global shipping CO</a:t>
              </a:r>
              <a:r>
                <a:rPr lang="en-US" sz="1600" baseline="-25000" dirty="0">
                  <a:solidFill>
                    <a:srgbClr val="0033CC"/>
                  </a:solidFill>
                </a:rPr>
                <a:t>2</a:t>
              </a:r>
              <a:r>
                <a:rPr lang="en-US" sz="1600" dirty="0">
                  <a:solidFill>
                    <a:srgbClr val="0033CC"/>
                  </a:solidFill>
                </a:rPr>
                <a:t> emissions</a:t>
              </a:r>
              <a:endParaRPr lang="en-AU" sz="1600" b="1" dirty="0">
                <a:solidFill>
                  <a:srgbClr val="0033CC"/>
                </a:solidFill>
                <a:cs typeface="Calibri Light" panose="020F0302020204030204" pitchFamily="34" charset="0"/>
              </a:endParaRPr>
            </a:p>
          </p:txBody>
        </p:sp>
        <p:grpSp>
          <p:nvGrpSpPr>
            <p:cNvPr id="9" name="Group 8">
              <a:extLst>
                <a:ext uri="{FF2B5EF4-FFF2-40B4-BE49-F238E27FC236}">
                  <a16:creationId xmlns:a16="http://schemas.microsoft.com/office/drawing/2014/main" id="{906831E0-0ABB-4A1E-BAD7-04D51B0B797D}"/>
                </a:ext>
              </a:extLst>
            </p:cNvPr>
            <p:cNvGrpSpPr/>
            <p:nvPr/>
          </p:nvGrpSpPr>
          <p:grpSpPr>
            <a:xfrm>
              <a:off x="2507105" y="1336134"/>
              <a:ext cx="2308860" cy="926646"/>
              <a:chOff x="2427095" y="1336134"/>
              <a:chExt cx="2308860" cy="926646"/>
            </a:xfrm>
          </p:grpSpPr>
          <p:pic>
            <p:nvPicPr>
              <p:cNvPr id="8" name="Picture 7">
                <a:extLst>
                  <a:ext uri="{FF2B5EF4-FFF2-40B4-BE49-F238E27FC236}">
                    <a16:creationId xmlns:a16="http://schemas.microsoft.com/office/drawing/2014/main" id="{646CF05F-6469-449B-8933-693E8969423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flipH="1">
                <a:off x="2427095" y="1417263"/>
                <a:ext cx="2308860" cy="845517"/>
              </a:xfrm>
              <a:prstGeom prst="rect">
                <a:avLst/>
              </a:prstGeom>
            </p:spPr>
          </p:pic>
          <p:sp>
            <p:nvSpPr>
              <p:cNvPr id="13" name="TextBox 12">
                <a:extLst>
                  <a:ext uri="{FF2B5EF4-FFF2-40B4-BE49-F238E27FC236}">
                    <a16:creationId xmlns:a16="http://schemas.microsoft.com/office/drawing/2014/main" id="{BFF768CA-4944-4A02-BF25-171E878B99AC}"/>
                  </a:ext>
                </a:extLst>
              </p:cNvPr>
              <p:cNvSpPr txBox="1"/>
              <p:nvPr/>
            </p:nvSpPr>
            <p:spPr>
              <a:xfrm>
                <a:off x="2588482" y="1336134"/>
                <a:ext cx="1098320" cy="369332"/>
              </a:xfrm>
              <a:prstGeom prst="rect">
                <a:avLst/>
              </a:prstGeom>
              <a:noFill/>
            </p:spPr>
            <p:txBody>
              <a:bodyPr wrap="square" rtlCol="0">
                <a:spAutoFit/>
              </a:bodyPr>
              <a:lstStyle/>
              <a:p>
                <a:r>
                  <a:rPr lang="en-US" b="1" dirty="0"/>
                  <a:t>emitted</a:t>
                </a:r>
                <a:endParaRPr lang="en-AU" sz="2000" b="1" dirty="0">
                  <a:cs typeface="Calibri Light" panose="020F0302020204030204" pitchFamily="34" charset="0"/>
                </a:endParaRPr>
              </a:p>
            </p:txBody>
          </p:sp>
        </p:grpSp>
      </p:grpSp>
      <p:grpSp>
        <p:nvGrpSpPr>
          <p:cNvPr id="15" name="Group 14">
            <a:extLst>
              <a:ext uri="{FF2B5EF4-FFF2-40B4-BE49-F238E27FC236}">
                <a16:creationId xmlns:a16="http://schemas.microsoft.com/office/drawing/2014/main" id="{7C3E77E9-57CD-44F3-AE19-74469EDE2BFB}"/>
              </a:ext>
            </a:extLst>
          </p:cNvPr>
          <p:cNvGrpSpPr/>
          <p:nvPr/>
        </p:nvGrpSpPr>
        <p:grpSpPr>
          <a:xfrm>
            <a:off x="7968733" y="506691"/>
            <a:ext cx="3987912" cy="3820123"/>
            <a:chOff x="-1" y="0"/>
            <a:chExt cx="5236046" cy="815068"/>
          </a:xfrm>
        </p:grpSpPr>
        <p:sp>
          <p:nvSpPr>
            <p:cNvPr id="16" name="Rectangle: Rounded Corners 15">
              <a:extLst>
                <a:ext uri="{FF2B5EF4-FFF2-40B4-BE49-F238E27FC236}">
                  <a16:creationId xmlns:a16="http://schemas.microsoft.com/office/drawing/2014/main" id="{12517D7B-E51C-4939-A307-87967A8395FA}"/>
                </a:ext>
              </a:extLst>
            </p:cNvPr>
            <p:cNvSpPr/>
            <p:nvPr/>
          </p:nvSpPr>
          <p:spPr>
            <a:xfrm>
              <a:off x="-1" y="0"/>
              <a:ext cx="5205650" cy="815068"/>
            </a:xfrm>
            <a:prstGeom prst="roundRect">
              <a:avLst/>
            </a:prstGeom>
            <a:solidFill>
              <a:srgbClr val="E3F3F0"/>
            </a:solidFill>
            <a:ln w="38100"/>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17" name="Text Box 2">
              <a:extLst>
                <a:ext uri="{FF2B5EF4-FFF2-40B4-BE49-F238E27FC236}">
                  <a16:creationId xmlns:a16="http://schemas.microsoft.com/office/drawing/2014/main" id="{9E997A42-0274-4DBC-B580-A8A2342FB705}"/>
                </a:ext>
              </a:extLst>
            </p:cNvPr>
            <p:cNvSpPr txBox="1">
              <a:spLocks noChangeArrowheads="1"/>
            </p:cNvSpPr>
            <p:nvPr/>
          </p:nvSpPr>
          <p:spPr bwMode="auto">
            <a:xfrm>
              <a:off x="121845" y="47975"/>
              <a:ext cx="5114200" cy="742593"/>
            </a:xfrm>
            <a:prstGeom prst="rect">
              <a:avLst/>
            </a:prstGeom>
            <a:noFill/>
            <a:ln w="9525">
              <a:noFill/>
              <a:miter lim="800000"/>
              <a:headEnd/>
              <a:tailEnd/>
            </a:ln>
          </p:spPr>
          <p:txBody>
            <a:bodyPr rot="0" vert="horz" wrap="square" lIns="91440" tIns="45720" rIns="91440" bIns="45720" anchor="t" anchorCtr="0">
              <a:spAutoFit/>
            </a:bodyPr>
            <a:lstStyle/>
            <a:p>
              <a:pPr>
                <a:spcBef>
                  <a:spcPts val="200"/>
                </a:spcBef>
                <a:spcAft>
                  <a:spcPts val="200"/>
                </a:spcAft>
              </a:pPr>
              <a:r>
                <a:rPr lang="en-US" kern="6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Australia’s share of global sea freight is </a:t>
              </a:r>
              <a:r>
                <a:rPr lang="en-US" b="1" kern="6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14%</a:t>
              </a:r>
              <a:r>
                <a:rPr lang="en-US" kern="6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but ships carrying our sea freight (irrespective of flag) contribute a lower share of </a:t>
              </a:r>
              <a:r>
                <a:rPr lang="en-US" b="1" kern="6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4%</a:t>
              </a:r>
              <a:r>
                <a:rPr lang="en-US" kern="6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of global CO</a:t>
              </a:r>
              <a:r>
                <a:rPr lang="en-US" kern="600" baseline="-25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2</a:t>
              </a:r>
              <a:r>
                <a:rPr lang="en-US" kern="6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emissions from international shipping.</a:t>
              </a:r>
            </a:p>
            <a:p>
              <a:r>
                <a:rPr lang="en-US" sz="1400" dirty="0"/>
                <a:t>The lower emissions on average is because:</a:t>
              </a:r>
              <a:endParaRPr lang="en-AU" sz="1400" dirty="0"/>
            </a:p>
            <a:p>
              <a:pPr marL="182563" lvl="0" indent="-182563">
                <a:spcAft>
                  <a:spcPts val="300"/>
                </a:spcAft>
                <a:buFont typeface="Arial" panose="020B0604020202020204" pitchFamily="34" charset="0"/>
                <a:buChar char="•"/>
              </a:pPr>
              <a:r>
                <a:rPr lang="en-US" sz="1400" dirty="0"/>
                <a:t>a majority of Australia’s trade commodities is dry bulk cargo, and large bulk carriers are generally more fuel/energy efficient compared to other vessel types</a:t>
              </a:r>
              <a:endParaRPr lang="en-AU" sz="1400" dirty="0"/>
            </a:p>
            <a:p>
              <a:pPr marL="182563" indent="-182563">
                <a:buFont typeface="Arial" panose="020B0604020202020204" pitchFamily="34" charset="0"/>
                <a:buChar char="•"/>
              </a:pPr>
              <a:r>
                <a:rPr lang="en-US" sz="1400" dirty="0"/>
                <a:t>the relatively short sailing distances between Australia and its main trading partners – 92% of Australia’s trade is with Asia (excluding South Asia).</a:t>
              </a:r>
              <a:endParaRPr lang="en-AU" sz="1400" kern="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1" name="Picture 20" descr="A bar chart - Carbon Emissions by Trading Partner Region &amp; a pie chart - Carbon Emissions by Vessel Type, source: BMT Defence and Security Australia Pty Ltd, Economic Analysis of Global Shipping Carbon Price Impacts on Australia’s International Shipping Costs and Maritime-Dependent Trade, March 2022, commissioned by DITRDCA (unpublished).">
            <a:extLst>
              <a:ext uri="{FF2B5EF4-FFF2-40B4-BE49-F238E27FC236}">
                <a16:creationId xmlns:a16="http://schemas.microsoft.com/office/drawing/2014/main" id="{5B058EA0-1AE3-4975-80F4-B57B0A38E964}"/>
              </a:ext>
            </a:extLst>
          </p:cNvPr>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81649" y="2702239"/>
            <a:ext cx="7160870" cy="3224254"/>
          </a:xfrm>
          <a:prstGeom prst="rect">
            <a:avLst/>
          </a:prstGeom>
          <a:noFill/>
          <a:ln>
            <a:noFill/>
          </a:ln>
        </p:spPr>
      </p:pic>
      <p:sp>
        <p:nvSpPr>
          <p:cNvPr id="22" name="Rectangle 21">
            <a:extLst>
              <a:ext uri="{FF2B5EF4-FFF2-40B4-BE49-F238E27FC236}">
                <a16:creationId xmlns:a16="http://schemas.microsoft.com/office/drawing/2014/main" id="{A614CB7A-F8A6-4B43-B6B0-4010E805E1CA}"/>
              </a:ext>
            </a:extLst>
          </p:cNvPr>
          <p:cNvSpPr/>
          <p:nvPr/>
        </p:nvSpPr>
        <p:spPr>
          <a:xfrm>
            <a:off x="7442519" y="4468526"/>
            <a:ext cx="4662187" cy="1638910"/>
          </a:xfrm>
          <a:prstGeom prst="rect">
            <a:avLst/>
          </a:prstGeom>
        </p:spPr>
        <p:txBody>
          <a:bodyPr wrap="square">
            <a:spAutoFit/>
          </a:bodyPr>
          <a:lstStyle/>
          <a:p>
            <a:pPr marL="173038" indent="-173038">
              <a:spcAft>
                <a:spcPts val="300"/>
              </a:spcAft>
              <a:buFont typeface="Arial" panose="020B0604020202020204" pitchFamily="34" charset="0"/>
              <a:buChar char="•"/>
            </a:pPr>
            <a:r>
              <a:rPr lang="en-US" sz="1400" kern="600" dirty="0">
                <a:latin typeface="Calibri" panose="020F0502020204030204" pitchFamily="34" charset="0"/>
                <a:ea typeface="Calibri" panose="020F0502020204030204" pitchFamily="34" charset="0"/>
                <a:cs typeface="Times New Roman" panose="02020603050405020304" pitchFamily="18" charset="0"/>
              </a:rPr>
              <a:t>Most of Australia’s trade is with North and East Asia (around 92% by tonnage) which generated 31.5 million </a:t>
            </a:r>
            <a:r>
              <a:rPr lang="en-US" sz="1400" kern="600" dirty="0" err="1">
                <a:latin typeface="Calibri" panose="020F0502020204030204" pitchFamily="34" charset="0"/>
                <a:ea typeface="Calibri" panose="020F0502020204030204" pitchFamily="34" charset="0"/>
                <a:cs typeface="Times New Roman" panose="02020603050405020304" pitchFamily="18" charset="0"/>
              </a:rPr>
              <a:t>tonnes</a:t>
            </a:r>
            <a:r>
              <a:rPr lang="en-US" sz="1400" kern="600" dirty="0">
                <a:latin typeface="Calibri" panose="020F0502020204030204" pitchFamily="34" charset="0"/>
                <a:ea typeface="Calibri" panose="020F0502020204030204" pitchFamily="34" charset="0"/>
                <a:cs typeface="Times New Roman" panose="02020603050405020304" pitchFamily="18" charset="0"/>
              </a:rPr>
              <a:t> of CO</a:t>
            </a:r>
            <a:r>
              <a:rPr lang="en-US" sz="1400" kern="600" baseline="-25000" dirty="0">
                <a:latin typeface="Calibri" panose="020F0502020204030204" pitchFamily="34" charset="0"/>
                <a:ea typeface="Calibri" panose="020F0502020204030204" pitchFamily="34" charset="0"/>
                <a:cs typeface="Times New Roman" panose="02020603050405020304" pitchFamily="18" charset="0"/>
              </a:rPr>
              <a:t>2</a:t>
            </a:r>
            <a:r>
              <a:rPr lang="en-US" sz="1400" kern="600" dirty="0">
                <a:latin typeface="Calibri" panose="020F0502020204030204" pitchFamily="34" charset="0"/>
                <a:ea typeface="Calibri" panose="020F0502020204030204" pitchFamily="34" charset="0"/>
                <a:cs typeface="Times New Roman" panose="02020603050405020304" pitchFamily="18" charset="0"/>
              </a:rPr>
              <a:t> or 80% of Australia’s total international trade emissions in 2020. </a:t>
            </a:r>
          </a:p>
          <a:p>
            <a:pPr marL="173038" indent="-173038">
              <a:buFont typeface="Arial" panose="020B0604020202020204" pitchFamily="34" charset="0"/>
              <a:buChar char="•"/>
            </a:pPr>
            <a:r>
              <a:rPr lang="en-US" sz="1400" kern="600" dirty="0">
                <a:latin typeface="Calibri" panose="020F0502020204030204" pitchFamily="34" charset="0"/>
                <a:ea typeface="Calibri" panose="020F0502020204030204" pitchFamily="34" charset="0"/>
                <a:cs typeface="Times New Roman" panose="02020603050405020304" pitchFamily="18" charset="0"/>
              </a:rPr>
              <a:t>Dry bulk carriers carried 91% of Australia’s trade volume and emitted 26.7 million </a:t>
            </a:r>
            <a:r>
              <a:rPr lang="en-US" sz="1400" kern="600" dirty="0" err="1">
                <a:latin typeface="Calibri" panose="020F0502020204030204" pitchFamily="34" charset="0"/>
                <a:ea typeface="Calibri" panose="020F0502020204030204" pitchFamily="34" charset="0"/>
                <a:cs typeface="Times New Roman" panose="02020603050405020304" pitchFamily="18" charset="0"/>
              </a:rPr>
              <a:t>tonnes</a:t>
            </a:r>
            <a:r>
              <a:rPr lang="en-US" sz="1400" kern="600" dirty="0">
                <a:latin typeface="Calibri" panose="020F0502020204030204" pitchFamily="34" charset="0"/>
                <a:ea typeface="Calibri" panose="020F0502020204030204" pitchFamily="34" charset="0"/>
                <a:cs typeface="Times New Roman" panose="02020603050405020304" pitchFamily="18" charset="0"/>
              </a:rPr>
              <a:t> of CO</a:t>
            </a:r>
            <a:r>
              <a:rPr lang="en-US" sz="1400" kern="600" baseline="-25000" dirty="0">
                <a:latin typeface="Calibri" panose="020F0502020204030204" pitchFamily="34" charset="0"/>
                <a:ea typeface="Calibri" panose="020F0502020204030204" pitchFamily="34" charset="0"/>
                <a:cs typeface="Times New Roman" panose="02020603050405020304" pitchFamily="18" charset="0"/>
              </a:rPr>
              <a:t>2</a:t>
            </a:r>
            <a:r>
              <a:rPr lang="en-US" sz="1400" kern="600" dirty="0">
                <a:latin typeface="Calibri" panose="020F0502020204030204" pitchFamily="34" charset="0"/>
                <a:ea typeface="Calibri" panose="020F0502020204030204" pitchFamily="34" charset="0"/>
                <a:cs typeface="Times New Roman" panose="02020603050405020304" pitchFamily="18" charset="0"/>
              </a:rPr>
              <a:t> or 68% of Australia’s total international trade emissions in 2020.</a:t>
            </a:r>
            <a:endParaRPr lang="en-AU" sz="1400" dirty="0"/>
          </a:p>
        </p:txBody>
      </p:sp>
    </p:spTree>
    <p:extLst>
      <p:ext uri="{BB962C8B-B14F-4D97-AF65-F5344CB8AC3E}">
        <p14:creationId xmlns:p14="http://schemas.microsoft.com/office/powerpoint/2010/main" val="2939210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itle: Value of Australia's international sea freight by final destination or origin, 2020-21 ">
            <a:extLst>
              <a:ext uri="{FF2B5EF4-FFF2-40B4-BE49-F238E27FC236}">
                <a16:creationId xmlns:a16="http://schemas.microsoft.com/office/drawing/2014/main" id="{33EC16A9-91A5-DA4C-52EB-8732F3147E03}"/>
              </a:ext>
            </a:extLst>
          </p:cNvPr>
          <p:cNvSpPr>
            <a:spLocks noGrp="1"/>
          </p:cNvSpPr>
          <p:nvPr>
            <p:ph type="title"/>
          </p:nvPr>
        </p:nvSpPr>
        <p:spPr>
          <a:xfrm>
            <a:off x="884798" y="109551"/>
            <a:ext cx="10523795" cy="428625"/>
          </a:xfrm>
        </p:spPr>
        <p:txBody>
          <a:bodyPr>
            <a:noAutofit/>
          </a:bodyPr>
          <a:lstStyle/>
          <a:p>
            <a:pPr>
              <a:lnSpc>
                <a:spcPct val="100000"/>
              </a:lnSpc>
            </a:pPr>
            <a:r>
              <a:rPr lang="en-AU" sz="2400" dirty="0">
                <a:solidFill>
                  <a:schemeClr val="tx1"/>
                </a:solidFill>
                <a:latin typeface="+mn-lt"/>
                <a:cs typeface="Calibri Light" panose="020F0302020204030204" pitchFamily="34" charset="0"/>
              </a:rPr>
              <a:t>Value of Australia's international sea freight by final destination or origin, 2020-21 </a:t>
            </a:r>
          </a:p>
        </p:txBody>
      </p:sp>
      <p:pic>
        <p:nvPicPr>
          <p:cNvPr id="3" name="Picture 2" descr="A world map - Value of Australia's international sea freight by final destination or origin, 2020-21, source: Australian Sea Freight 2020-21.pdf (bitre.gov.au) Figure 1.3, page 7">
            <a:extLst>
              <a:ext uri="{FF2B5EF4-FFF2-40B4-BE49-F238E27FC236}">
                <a16:creationId xmlns:a16="http://schemas.microsoft.com/office/drawing/2014/main" id="{B9916527-267A-4911-9082-14C68CDB7F3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83198" y="482600"/>
            <a:ext cx="10748402" cy="5769534"/>
          </a:xfrm>
          <a:prstGeom prst="rect">
            <a:avLst/>
          </a:prstGeom>
        </p:spPr>
      </p:pic>
      <p:sp>
        <p:nvSpPr>
          <p:cNvPr id="18" name="Rectangle 17">
            <a:extLst>
              <a:ext uri="{FF2B5EF4-FFF2-40B4-BE49-F238E27FC236}">
                <a16:creationId xmlns:a16="http://schemas.microsoft.com/office/drawing/2014/main" id="{1532386D-BF51-48E5-8102-95B46702B6EE}"/>
              </a:ext>
            </a:extLst>
          </p:cNvPr>
          <p:cNvSpPr/>
          <p:nvPr/>
        </p:nvSpPr>
        <p:spPr>
          <a:xfrm>
            <a:off x="712296" y="6287359"/>
            <a:ext cx="4343690" cy="276999"/>
          </a:xfrm>
          <a:prstGeom prst="rect">
            <a:avLst/>
          </a:prstGeom>
        </p:spPr>
        <p:txBody>
          <a:bodyPr wrap="none">
            <a:spAutoFit/>
          </a:bodyPr>
          <a:lstStyle/>
          <a:p>
            <a:r>
              <a:rPr lang="en-AU" sz="1200" dirty="0">
                <a:hlinkClick r:id="rId4"/>
              </a:rPr>
              <a:t>Australian Sea Freight 2020-21.pdf (bitre.gov.au)</a:t>
            </a:r>
            <a:r>
              <a:rPr lang="en-AU" sz="1200" dirty="0"/>
              <a:t> Figure 1.3, page 7</a:t>
            </a:r>
          </a:p>
        </p:txBody>
      </p:sp>
    </p:spTree>
    <p:extLst>
      <p:ext uri="{BB962C8B-B14F-4D97-AF65-F5344CB8AC3E}">
        <p14:creationId xmlns:p14="http://schemas.microsoft.com/office/powerpoint/2010/main" val="3918184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descr="Heading: National Hydrogen Strategy, source: Australia’s National Hydrogen Strategy - DCCEEW, Growing Australia's hydrogen industry - DCCEEW &amp; State of Hydrogen 2022 - DCCEEW&#10;&#10;">
            <a:extLst>
              <a:ext uri="{FF2B5EF4-FFF2-40B4-BE49-F238E27FC236}">
                <a16:creationId xmlns:a16="http://schemas.microsoft.com/office/drawing/2014/main" id="{2285E0D9-F813-4C10-99FD-495B362BA8D6}"/>
              </a:ext>
            </a:extLst>
          </p:cNvPr>
          <p:cNvSpPr>
            <a:spLocks noGrp="1"/>
          </p:cNvSpPr>
          <p:nvPr>
            <p:ph type="title"/>
          </p:nvPr>
        </p:nvSpPr>
        <p:spPr>
          <a:xfrm>
            <a:off x="338650" y="1360377"/>
            <a:ext cx="3611044" cy="474887"/>
          </a:xfrm>
        </p:spPr>
        <p:txBody>
          <a:bodyPr>
            <a:normAutofit/>
          </a:bodyPr>
          <a:lstStyle/>
          <a:p>
            <a:pPr>
              <a:lnSpc>
                <a:spcPct val="100000"/>
              </a:lnSpc>
            </a:pPr>
            <a:r>
              <a:rPr lang="en-AU" sz="2400" dirty="0">
                <a:solidFill>
                  <a:schemeClr val="accent1">
                    <a:lumMod val="75000"/>
                    <a:lumOff val="25000"/>
                  </a:schemeClr>
                </a:solidFill>
                <a:latin typeface="+mn-lt"/>
                <a:cs typeface="Calibri Light" panose="020F0302020204030204" pitchFamily="34" charset="0"/>
              </a:rPr>
              <a:t>National Hydrogen Strategy </a:t>
            </a:r>
          </a:p>
        </p:txBody>
      </p:sp>
      <p:pic>
        <p:nvPicPr>
          <p:cNvPr id="14" name="Content Placeholder 10">
            <a:extLst>
              <a:ext uri="{FF2B5EF4-FFF2-40B4-BE49-F238E27FC236}">
                <a16:creationId xmlns:a16="http://schemas.microsoft.com/office/drawing/2014/main" id="{813EE452-1CBF-47A1-8925-943FA829A5FA}"/>
              </a:ext>
            </a:extLst>
          </p:cNvPr>
          <p:cNvPicPr>
            <a:picLocks/>
          </p:cNvPicPr>
          <p:nvPr/>
        </p:nvPicPr>
        <p:blipFill rotWithShape="1">
          <a:blip r:embed="rId2" cstate="print">
            <a:extLst>
              <a:ext uri="{BEBA8EAE-BF5A-486C-A8C5-ECC9F3942E4B}">
                <a14:imgProps xmlns:a14="http://schemas.microsoft.com/office/drawing/2010/main">
                  <a14:imgLayer r:embed="rId3">
                    <a14:imgEffect>
                      <a14:brightnessContrast bright="30000" contrast="10000"/>
                    </a14:imgEffect>
                  </a14:imgLayer>
                </a14:imgProps>
              </a:ext>
              <a:ext uri="{28A0092B-C50C-407E-A947-70E740481C1C}">
                <a14:useLocalDpi xmlns:a14="http://schemas.microsoft.com/office/drawing/2010/main" val="0"/>
              </a:ext>
            </a:extLst>
          </a:blip>
          <a:srcRect b="1195"/>
          <a:stretch/>
        </p:blipFill>
        <p:spPr bwMode="auto">
          <a:xfrm>
            <a:off x="263924" y="1835264"/>
            <a:ext cx="2180169" cy="2886609"/>
          </a:xfrm>
          <a:prstGeom prst="rect">
            <a:avLst/>
          </a:prstGeom>
          <a:ln>
            <a:noFill/>
          </a:ln>
          <a:extLst>
            <a:ext uri="{53640926-AAD7-44D8-BBD7-CCE9431645EC}">
              <a14:shadowObscured xmlns:a14="http://schemas.microsoft.com/office/drawing/2010/main"/>
            </a:ext>
          </a:extLst>
        </p:spPr>
      </p:pic>
      <p:sp>
        <p:nvSpPr>
          <p:cNvPr id="15" name="Content Placeholder 6">
            <a:extLst>
              <a:ext uri="{FF2B5EF4-FFF2-40B4-BE49-F238E27FC236}">
                <a16:creationId xmlns:a16="http://schemas.microsoft.com/office/drawing/2014/main" id="{537DDDEC-B863-4935-8FCE-283C4389E4FB}"/>
              </a:ext>
            </a:extLst>
          </p:cNvPr>
          <p:cNvSpPr txBox="1">
            <a:spLocks/>
          </p:cNvSpPr>
          <p:nvPr/>
        </p:nvSpPr>
        <p:spPr>
          <a:xfrm>
            <a:off x="2576037" y="1816329"/>
            <a:ext cx="3469153" cy="2886609"/>
          </a:xfrm>
          <a:prstGeom prst="rect">
            <a:avLst/>
          </a:prstGeom>
        </p:spPr>
        <p:txBody>
          <a:bodyPr vert="horz" lIns="0" tIns="0" rIns="0" bIns="0" rtlCol="0" anchor="t" anchorCtr="0">
            <a:norm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lgn="just">
              <a:spcBef>
                <a:spcPts val="0"/>
              </a:spcBef>
              <a:spcAft>
                <a:spcPts val="600"/>
              </a:spcAft>
              <a:buFont typeface="Arial" panose="020B0604020202020204" pitchFamily="34" charset="0"/>
              <a:buChar char="•"/>
            </a:pPr>
            <a:r>
              <a:rPr lang="en-US" sz="1600" dirty="0"/>
              <a:t>Released 2019, but currently under review.</a:t>
            </a:r>
            <a:endParaRPr lang="en-AU" sz="1600" dirty="0"/>
          </a:p>
          <a:p>
            <a:pPr marL="180000" indent="-180000" algn="just">
              <a:spcBef>
                <a:spcPts val="0"/>
              </a:spcBef>
              <a:spcAft>
                <a:spcPts val="300"/>
              </a:spcAft>
              <a:buFont typeface="Arial" panose="020B0604020202020204" pitchFamily="34" charset="0"/>
              <a:buChar char="•"/>
            </a:pPr>
            <a:r>
              <a:rPr lang="en-AU" sz="1600" dirty="0"/>
              <a:t>Aims to:</a:t>
            </a:r>
          </a:p>
          <a:p>
            <a:pPr marL="449875" lvl="2" indent="-180000" algn="just">
              <a:spcBef>
                <a:spcPts val="0"/>
              </a:spcBef>
              <a:spcAft>
                <a:spcPts val="300"/>
              </a:spcAft>
              <a:buFont typeface="Wingdings" panose="05000000000000000000" pitchFamily="2" charset="2"/>
              <a:buChar char="Ø"/>
            </a:pPr>
            <a:r>
              <a:rPr lang="en-AU" sz="1600" dirty="0">
                <a:solidFill>
                  <a:schemeClr val="accent2">
                    <a:lumMod val="75000"/>
                  </a:schemeClr>
                </a:solidFill>
              </a:rPr>
              <a:t>build a clean, innovative, safe and competitive hydrogen industry</a:t>
            </a:r>
          </a:p>
          <a:p>
            <a:pPr marL="449875" lvl="2" indent="-180000" algn="just">
              <a:spcBef>
                <a:spcPts val="0"/>
              </a:spcBef>
              <a:spcAft>
                <a:spcPts val="600"/>
              </a:spcAft>
              <a:buFont typeface="Wingdings" panose="05000000000000000000" pitchFamily="2" charset="2"/>
              <a:buChar char="Ø"/>
            </a:pPr>
            <a:r>
              <a:rPr lang="en-US" sz="1600" dirty="0">
                <a:solidFill>
                  <a:schemeClr val="accent2">
                    <a:lumMod val="75000"/>
                  </a:schemeClr>
                </a:solidFill>
              </a:rPr>
              <a:t>position Australia has a renewable energy superpower.</a:t>
            </a:r>
            <a:endParaRPr lang="en-AU" sz="1600" dirty="0">
              <a:solidFill>
                <a:schemeClr val="accent2">
                  <a:lumMod val="75000"/>
                </a:schemeClr>
              </a:solidFill>
            </a:endParaRPr>
          </a:p>
          <a:p>
            <a:pPr marL="180000" indent="-180000" algn="just">
              <a:spcBef>
                <a:spcPts val="0"/>
              </a:spcBef>
              <a:spcAft>
                <a:spcPts val="600"/>
              </a:spcAft>
              <a:buFont typeface="Arial" panose="020B0604020202020204" pitchFamily="34" charset="0"/>
              <a:buChar char="•"/>
            </a:pPr>
            <a:r>
              <a:rPr lang="en-AU" sz="1600" dirty="0"/>
              <a:t>Priority stretch goal $2 per kilogram of green hydrogen. </a:t>
            </a:r>
          </a:p>
          <a:p>
            <a:pPr algn="just"/>
            <a:r>
              <a:rPr lang="en-AU" sz="1700" dirty="0"/>
              <a:t> </a:t>
            </a:r>
          </a:p>
        </p:txBody>
      </p:sp>
      <p:cxnSp>
        <p:nvCxnSpPr>
          <p:cNvPr id="16" name="Straight Connector 15">
            <a:extLst>
              <a:ext uri="{FF2B5EF4-FFF2-40B4-BE49-F238E27FC236}">
                <a16:creationId xmlns:a16="http://schemas.microsoft.com/office/drawing/2014/main" id="{A4224135-499E-4C6C-B5FB-D66BDA4B9FEC}"/>
              </a:ext>
            </a:extLst>
          </p:cNvPr>
          <p:cNvCxnSpPr>
            <a:cxnSpLocks/>
          </p:cNvCxnSpPr>
          <p:nvPr/>
        </p:nvCxnSpPr>
        <p:spPr>
          <a:xfrm>
            <a:off x="6211777" y="1015409"/>
            <a:ext cx="0" cy="4827181"/>
          </a:xfrm>
          <a:prstGeom prst="line">
            <a:avLst/>
          </a:prstGeom>
          <a:ln>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85D7FB1-0DAF-4ABF-8AD2-11A9A95B2B02}"/>
              </a:ext>
            </a:extLst>
          </p:cNvPr>
          <p:cNvSpPr/>
          <p:nvPr/>
        </p:nvSpPr>
        <p:spPr>
          <a:xfrm>
            <a:off x="117812" y="6201682"/>
            <a:ext cx="3234988" cy="276999"/>
          </a:xfrm>
          <a:prstGeom prst="rect">
            <a:avLst/>
          </a:prstGeom>
        </p:spPr>
        <p:txBody>
          <a:bodyPr wrap="none">
            <a:spAutoFit/>
          </a:bodyPr>
          <a:lstStyle/>
          <a:p>
            <a:pPr algn="just"/>
            <a:r>
              <a:rPr lang="en-AU" sz="1200" dirty="0">
                <a:hlinkClick r:id="rId4"/>
              </a:rPr>
              <a:t>Australia’s National Hydrogen Strategy - DCCEEW</a:t>
            </a:r>
            <a:endParaRPr lang="en-AU" sz="1200" dirty="0"/>
          </a:p>
        </p:txBody>
      </p:sp>
      <p:pic>
        <p:nvPicPr>
          <p:cNvPr id="9" name="Picture 8">
            <a:extLst>
              <a:ext uri="{FF2B5EF4-FFF2-40B4-BE49-F238E27FC236}">
                <a16:creationId xmlns:a16="http://schemas.microsoft.com/office/drawing/2014/main" id="{D1EA6422-AE4E-45CC-ADC5-25FCC766C3F0}"/>
              </a:ext>
            </a:extLst>
          </p:cNvPr>
          <p:cNvPicPr>
            <a:picLocks noChangeAspect="1"/>
          </p:cNvPicPr>
          <p:nvPr/>
        </p:nvPicPr>
        <p:blipFill>
          <a:blip r:embed="rId5"/>
          <a:stretch>
            <a:fillRect/>
          </a:stretch>
        </p:blipFill>
        <p:spPr>
          <a:xfrm>
            <a:off x="9917700" y="1752168"/>
            <a:ext cx="2160000" cy="3052800"/>
          </a:xfrm>
          <a:prstGeom prst="rect">
            <a:avLst/>
          </a:prstGeom>
        </p:spPr>
      </p:pic>
      <p:sp>
        <p:nvSpPr>
          <p:cNvPr id="17" name="Rectangle 16">
            <a:extLst>
              <a:ext uri="{FF2B5EF4-FFF2-40B4-BE49-F238E27FC236}">
                <a16:creationId xmlns:a16="http://schemas.microsoft.com/office/drawing/2014/main" id="{02EAD10E-FBB2-42C1-AE3E-D2642BBC8EA1}"/>
              </a:ext>
            </a:extLst>
          </p:cNvPr>
          <p:cNvSpPr/>
          <p:nvPr/>
        </p:nvSpPr>
        <p:spPr>
          <a:xfrm>
            <a:off x="7065740" y="6201682"/>
            <a:ext cx="2317366" cy="276999"/>
          </a:xfrm>
          <a:prstGeom prst="rect">
            <a:avLst/>
          </a:prstGeom>
        </p:spPr>
        <p:txBody>
          <a:bodyPr wrap="none">
            <a:spAutoFit/>
          </a:bodyPr>
          <a:lstStyle/>
          <a:p>
            <a:r>
              <a:rPr lang="en-AU" sz="1200" dirty="0">
                <a:hlinkClick r:id="rId6"/>
              </a:rPr>
              <a:t>State of Hydrogen 2022 - DCCEEW</a:t>
            </a:r>
            <a:endParaRPr lang="en-AU" sz="1200" dirty="0"/>
          </a:p>
        </p:txBody>
      </p:sp>
      <p:sp>
        <p:nvSpPr>
          <p:cNvPr id="12" name="Title 5" descr="Title: Australia’s Hydrogen Initiatives - Australia can help reduce global shipping emissions by supplying sustainable low and zero carbon marine fuels, including green hydrogen and its derivatives.&#10;&#10;">
            <a:extLst>
              <a:ext uri="{FF2B5EF4-FFF2-40B4-BE49-F238E27FC236}">
                <a16:creationId xmlns:a16="http://schemas.microsoft.com/office/drawing/2014/main" id="{50C7AEB6-02E2-46D7-87B9-395BE4761942}"/>
              </a:ext>
            </a:extLst>
          </p:cNvPr>
          <p:cNvSpPr txBox="1">
            <a:spLocks/>
          </p:cNvSpPr>
          <p:nvPr/>
        </p:nvSpPr>
        <p:spPr>
          <a:xfrm>
            <a:off x="371812" y="97393"/>
            <a:ext cx="5514181" cy="51703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a:lnSpc>
                <a:spcPct val="120000"/>
              </a:lnSpc>
            </a:pPr>
            <a:r>
              <a:rPr lang="en-AU" sz="3200" dirty="0">
                <a:solidFill>
                  <a:schemeClr val="tx1"/>
                </a:solidFill>
                <a:latin typeface="+mn-lt"/>
                <a:cs typeface="Calibri Light" panose="020F0302020204030204" pitchFamily="34" charset="0"/>
              </a:rPr>
              <a:t>Australia’s Hydrogen Initiatives</a:t>
            </a:r>
            <a:endParaRPr lang="en-AU" sz="3200" dirty="0">
              <a:solidFill>
                <a:schemeClr val="tx1"/>
              </a:solidFill>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BC7F314B-B91B-4CFA-B925-7B1B6F25097A}"/>
              </a:ext>
            </a:extLst>
          </p:cNvPr>
          <p:cNvSpPr txBox="1"/>
          <p:nvPr/>
        </p:nvSpPr>
        <p:spPr>
          <a:xfrm>
            <a:off x="371812" y="673852"/>
            <a:ext cx="11705888" cy="492443"/>
          </a:xfrm>
          <a:prstGeom prst="rect">
            <a:avLst/>
          </a:prstGeom>
          <a:noFill/>
        </p:spPr>
        <p:txBody>
          <a:bodyPr wrap="square" lIns="0" tIns="0" rIns="0" bIns="0" rtlCol="0">
            <a:spAutoFit/>
          </a:bodyPr>
          <a:lstStyle/>
          <a:p>
            <a:r>
              <a:rPr lang="en-AU" sz="1600" dirty="0">
                <a:solidFill>
                  <a:srgbClr val="0000FF"/>
                </a:solidFill>
                <a:cs typeface="Calibri Light" panose="020F0302020204030204" pitchFamily="34" charset="0"/>
              </a:rPr>
              <a:t>Australia can help reduce global shipping emissions by supplying sustainable low and zero carbon marine fuels, including green hydrogen and its derivatives.</a:t>
            </a:r>
            <a:endParaRPr lang="en-AU" sz="1600" b="1" dirty="0">
              <a:solidFill>
                <a:srgbClr val="0000FF"/>
              </a:solidFill>
              <a:latin typeface="Calibri Light" panose="020F0302020204030204" pitchFamily="34" charset="0"/>
              <a:cs typeface="Calibri Light" panose="020F0302020204030204" pitchFamily="34" charset="0"/>
            </a:endParaRPr>
          </a:p>
        </p:txBody>
      </p:sp>
      <p:sp>
        <p:nvSpPr>
          <p:cNvPr id="4" name="Rectangle 3">
            <a:extLst>
              <a:ext uri="{FF2B5EF4-FFF2-40B4-BE49-F238E27FC236}">
                <a16:creationId xmlns:a16="http://schemas.microsoft.com/office/drawing/2014/main" id="{2862BD0F-0AFF-4BAA-849C-C808B47B5F49}"/>
              </a:ext>
            </a:extLst>
          </p:cNvPr>
          <p:cNvSpPr/>
          <p:nvPr/>
        </p:nvSpPr>
        <p:spPr>
          <a:xfrm>
            <a:off x="3632200" y="6184147"/>
            <a:ext cx="3216201" cy="276999"/>
          </a:xfrm>
          <a:prstGeom prst="rect">
            <a:avLst/>
          </a:prstGeom>
        </p:spPr>
        <p:txBody>
          <a:bodyPr wrap="none">
            <a:spAutoFit/>
          </a:bodyPr>
          <a:lstStyle/>
          <a:p>
            <a:r>
              <a:rPr lang="en-AU" sz="1200" dirty="0">
                <a:hlinkClick r:id="rId7"/>
              </a:rPr>
              <a:t>Growing Australia's hydrogen industry - DCCEEW</a:t>
            </a:r>
            <a:endParaRPr lang="en-AU" sz="1200" dirty="0"/>
          </a:p>
        </p:txBody>
      </p:sp>
      <p:sp>
        <p:nvSpPr>
          <p:cNvPr id="18" name="Title 5" descr="Heading: State of Hydrogen Report 2022, source: Australia’s National Hydrogen Strategy - DCCEEW, Growing Australia's hydrogen industry - DCCEEW &amp; State of Hydrogen 2022 - DCCEEW&#10;">
            <a:extLst>
              <a:ext uri="{FF2B5EF4-FFF2-40B4-BE49-F238E27FC236}">
                <a16:creationId xmlns:a16="http://schemas.microsoft.com/office/drawing/2014/main" id="{D1BD6C78-AF31-4DB3-B0EE-9BD74245D10B}"/>
              </a:ext>
            </a:extLst>
          </p:cNvPr>
          <p:cNvSpPr txBox="1">
            <a:spLocks/>
          </p:cNvSpPr>
          <p:nvPr/>
        </p:nvSpPr>
        <p:spPr>
          <a:xfrm>
            <a:off x="6473691" y="1271477"/>
            <a:ext cx="4283208" cy="47488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a:lnSpc>
                <a:spcPct val="100000"/>
              </a:lnSpc>
            </a:pPr>
            <a:r>
              <a:rPr lang="en-AU" sz="2400" dirty="0">
                <a:solidFill>
                  <a:schemeClr val="accent1">
                    <a:lumMod val="75000"/>
                    <a:lumOff val="25000"/>
                  </a:schemeClr>
                </a:solidFill>
                <a:latin typeface="+mn-lt"/>
                <a:cs typeface="Calibri Light" panose="020F0302020204030204" pitchFamily="34" charset="0"/>
              </a:rPr>
              <a:t>State of Hydrogen Report 2022 </a:t>
            </a:r>
          </a:p>
        </p:txBody>
      </p:sp>
      <p:sp>
        <p:nvSpPr>
          <p:cNvPr id="19" name="Content Placeholder 6">
            <a:extLst>
              <a:ext uri="{FF2B5EF4-FFF2-40B4-BE49-F238E27FC236}">
                <a16:creationId xmlns:a16="http://schemas.microsoft.com/office/drawing/2014/main" id="{D40ED933-A100-42A4-A1FA-BDFD2EF7FEE7}"/>
              </a:ext>
            </a:extLst>
          </p:cNvPr>
          <p:cNvSpPr txBox="1">
            <a:spLocks/>
          </p:cNvSpPr>
          <p:nvPr/>
        </p:nvSpPr>
        <p:spPr>
          <a:xfrm>
            <a:off x="6335297" y="1745663"/>
            <a:ext cx="3469153" cy="4299537"/>
          </a:xfrm>
          <a:prstGeom prst="rect">
            <a:avLst/>
          </a:prstGeom>
        </p:spPr>
        <p:txBody>
          <a:bodyPr vert="horz" lIns="0" tIns="0" rIns="0" bIns="0" rtlCol="0" anchor="t" anchorCtr="0">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lumMod val="75000"/>
                  </a:schemeClr>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lnSpc>
                <a:spcPct val="110000"/>
              </a:lnSpc>
              <a:spcBef>
                <a:spcPts val="0"/>
              </a:spcBef>
              <a:spcAft>
                <a:spcPts val="600"/>
              </a:spcAft>
              <a:buFont typeface="Arial" panose="020B0604020202020204" pitchFamily="34" charset="0"/>
              <a:buChar char="•"/>
            </a:pPr>
            <a:r>
              <a:rPr lang="en-AU" sz="1600" dirty="0"/>
              <a:t>Under the National Hydrogen Strategy, the Australian Government undertakes an annual review of Australia’s clean hydrogen industry development and publishes an annual State of Hydrogen report</a:t>
            </a:r>
            <a:r>
              <a:rPr lang="en-US" sz="1600" dirty="0"/>
              <a:t>.</a:t>
            </a:r>
            <a:endParaRPr lang="en-AU" sz="1600" dirty="0"/>
          </a:p>
          <a:p>
            <a:pPr marL="180000" indent="-180000" algn="just">
              <a:spcBef>
                <a:spcPts val="0"/>
              </a:spcBef>
              <a:spcAft>
                <a:spcPts val="300"/>
              </a:spcAft>
              <a:buFont typeface="Arial" panose="020B0604020202020204" pitchFamily="34" charset="0"/>
              <a:buChar char="•"/>
            </a:pPr>
            <a:r>
              <a:rPr lang="en-AU" sz="1600" dirty="0"/>
              <a:t>The Report tracks:</a:t>
            </a:r>
          </a:p>
          <a:p>
            <a:pPr marL="449875" lvl="2" indent="-180000" algn="just">
              <a:lnSpc>
                <a:spcPct val="110000"/>
              </a:lnSpc>
              <a:spcBef>
                <a:spcPts val="0"/>
              </a:spcBef>
              <a:spcAft>
                <a:spcPts val="300"/>
              </a:spcAft>
              <a:buFont typeface="Wingdings" panose="05000000000000000000" pitchFamily="2" charset="2"/>
              <a:buChar char="Ø"/>
            </a:pPr>
            <a:r>
              <a:rPr lang="en-AU" sz="1600" dirty="0">
                <a:solidFill>
                  <a:schemeClr val="accent2">
                    <a:lumMod val="75000"/>
                  </a:schemeClr>
                </a:solidFill>
              </a:rPr>
              <a:t>progress on developing Australia’s hydrogen industry</a:t>
            </a:r>
          </a:p>
          <a:p>
            <a:pPr marL="449875" lvl="2" indent="-180000" algn="just">
              <a:lnSpc>
                <a:spcPct val="110000"/>
              </a:lnSpc>
              <a:spcBef>
                <a:spcPts val="0"/>
              </a:spcBef>
              <a:spcAft>
                <a:spcPts val="600"/>
              </a:spcAft>
              <a:buFont typeface="Wingdings" panose="05000000000000000000" pitchFamily="2" charset="2"/>
              <a:buChar char="Ø"/>
            </a:pPr>
            <a:r>
              <a:rPr lang="en-US" sz="1600" dirty="0">
                <a:solidFill>
                  <a:schemeClr val="accent2">
                    <a:lumMod val="75000"/>
                  </a:schemeClr>
                </a:solidFill>
              </a:rPr>
              <a:t>what governments around Australia and the private sector are doing to advance the industry.</a:t>
            </a:r>
            <a:endParaRPr lang="en-AU" sz="1600" dirty="0">
              <a:solidFill>
                <a:schemeClr val="accent2">
                  <a:lumMod val="75000"/>
                </a:schemeClr>
              </a:solidFill>
            </a:endParaRPr>
          </a:p>
          <a:p>
            <a:pPr marL="180000" indent="-180000" algn="just">
              <a:lnSpc>
                <a:spcPct val="110000"/>
              </a:lnSpc>
              <a:spcBef>
                <a:spcPts val="0"/>
              </a:spcBef>
              <a:spcAft>
                <a:spcPts val="300"/>
              </a:spcAft>
              <a:buFont typeface="Arial" panose="020B0604020202020204" pitchFamily="34" charset="0"/>
              <a:buChar char="•"/>
            </a:pPr>
            <a:r>
              <a:rPr lang="en-AU" sz="1600" dirty="0"/>
              <a:t>$230-300 billion pipeline of announced or potential hydrogen investment in Australia, with over 100 hydrogen projects. </a:t>
            </a:r>
          </a:p>
          <a:p>
            <a:pPr algn="just"/>
            <a:endParaRPr lang="en-AU" sz="1700" dirty="0"/>
          </a:p>
        </p:txBody>
      </p:sp>
    </p:spTree>
    <p:extLst>
      <p:ext uri="{BB962C8B-B14F-4D97-AF65-F5344CB8AC3E}">
        <p14:creationId xmlns:p14="http://schemas.microsoft.com/office/powerpoint/2010/main" val="219814927"/>
      </p:ext>
    </p:extLst>
  </p:cSld>
  <p:clrMapOvr>
    <a:masterClrMapping/>
  </p:clrMapOvr>
</p:sld>
</file>

<file path=ppt/theme/theme1.xml><?xml version="1.0" encoding="utf-8"?>
<a:theme xmlns:a="http://schemas.openxmlformats.org/drawingml/2006/main" name="Office Theme">
  <a:themeElements>
    <a:clrScheme name="INFRA 2022">
      <a:dk1>
        <a:srgbClr val="000000"/>
      </a:dk1>
      <a:lt1>
        <a:srgbClr val="FFFFFF"/>
      </a:lt1>
      <a:dk2>
        <a:srgbClr val="081E3E"/>
      </a:dk2>
      <a:lt2>
        <a:srgbClr val="E7E7E7"/>
      </a:lt2>
      <a:accent1>
        <a:srgbClr val="081E3E"/>
      </a:accent1>
      <a:accent2>
        <a:srgbClr val="008089"/>
      </a:accent2>
      <a:accent3>
        <a:srgbClr val="77D1F4"/>
      </a:accent3>
      <a:accent4>
        <a:srgbClr val="9AA3AF"/>
      </a:accent4>
      <a:accent5>
        <a:srgbClr val="C0D48F"/>
      </a:accent5>
      <a:accent6>
        <a:srgbClr val="6FC197"/>
      </a:accent6>
      <a:hlink>
        <a:srgbClr val="0046FF"/>
      </a:hlink>
      <a:folHlink>
        <a:srgbClr val="0046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spcBef>
            <a:spcPts val="900"/>
          </a:spcBef>
          <a:defRPr dirty="0" smtClean="0"/>
        </a:defPPr>
      </a:lstStyle>
    </a:txDef>
  </a:objectDefaults>
  <a:extraClrSchemeLst/>
  <a:extLst>
    <a:ext uri="{05A4C25C-085E-4340-85A3-A5531E510DB2}">
      <thm15:themeFamily xmlns:thm15="http://schemas.microsoft.com/office/thememl/2012/main" name="DITRDCA PowerPoint template_02082023.pptx" id="{6C85F325-BA9C-45AA-A20E-E5217CE05CB2}" vid="{36A50A09-B175-4EF7-AB29-01BB20BC9A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DITRDCA PowerPoint template_02082023</Template>
  <TotalTime>16378</TotalTime>
  <Words>6157</Words>
  <Application>Microsoft Office PowerPoint</Application>
  <PresentationFormat>Widescreen</PresentationFormat>
  <Paragraphs>467</Paragraphs>
  <Slides>27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72 Black</vt:lpstr>
      <vt:lpstr>Arial</vt:lpstr>
      <vt:lpstr>Calibri</vt:lpstr>
      <vt:lpstr>Calibri Light</vt:lpstr>
      <vt:lpstr>Graphik</vt:lpstr>
      <vt:lpstr>inherit</vt:lpstr>
      <vt:lpstr>Muli</vt:lpstr>
      <vt:lpstr>Symbol</vt:lpstr>
      <vt:lpstr>Times New Roman</vt:lpstr>
      <vt:lpstr>Wingdings</vt:lpstr>
      <vt:lpstr>Office Theme</vt:lpstr>
      <vt:lpstr>Australia’s Maritime Context and Emission Reduction Initiatives </vt:lpstr>
      <vt:lpstr>PowerPoint Presentation</vt:lpstr>
      <vt:lpstr>Australia’s Maritime Workforce </vt:lpstr>
      <vt:lpstr>Australia’s Seaborne Trade</vt:lpstr>
      <vt:lpstr>Australia’s Trading Fleet 2020-2021 </vt:lpstr>
      <vt:lpstr>Australia’s Domestic Greenhouse Gas Emissions 2021-22</vt:lpstr>
      <vt:lpstr>Australia’s GHG Emissions from International Trade 2020</vt:lpstr>
      <vt:lpstr>Value of Australia's international sea freight by final destination or origin, 2020-21 </vt:lpstr>
      <vt:lpstr>National Hydrogen Strategy </vt:lpstr>
      <vt:lpstr>PowerPoint Presentation</vt:lpstr>
      <vt:lpstr>Hydrogen Project Mapping Tools  </vt:lpstr>
      <vt:lpstr>Hydrogen Regulatory Frameworks under development</vt:lpstr>
      <vt:lpstr>Hydrogen Hubs   </vt:lpstr>
      <vt:lpstr>Australia’s International Partnerships on Low Emission Technologies</vt:lpstr>
      <vt:lpstr>Case Study -  Hydrogen Energy Supply Chain (HESC) </vt:lpstr>
      <vt:lpstr>Green Shipping Corridors</vt:lpstr>
      <vt:lpstr>Sustainable Ocean Economy</vt:lpstr>
      <vt:lpstr>Powering Australia to deliver a cleaner energy future</vt:lpstr>
      <vt:lpstr>Safeguard Mechanism</vt:lpstr>
      <vt:lpstr>Examples of Port Sustainability Measures </vt:lpstr>
      <vt:lpstr>Port Hydrogen Hubs</vt:lpstr>
      <vt:lpstr>Vessel Arrival System</vt:lpstr>
      <vt:lpstr>Supplying Low or Zero Carbon Marine Fuels </vt:lpstr>
      <vt:lpstr>Green Vessels</vt:lpstr>
      <vt:lpstr>Australian Governments (Federal, State, Territory)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set-up</dc:title>
  <dc:creator>STEVENS Heidi</dc:creator>
  <cp:lastModifiedBy>JUNG Elly</cp:lastModifiedBy>
  <cp:revision>267</cp:revision>
  <dcterms:created xsi:type="dcterms:W3CDTF">2023-08-11T03:38:08Z</dcterms:created>
  <dcterms:modified xsi:type="dcterms:W3CDTF">2023-09-28T00:54:47Z</dcterms:modified>
</cp:coreProperties>
</file>