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5"/>
  </p:notesMasterIdLst>
  <p:sldIdLst>
    <p:sldId id="258" r:id="rId3"/>
    <p:sldId id="259"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8AA2"/>
    <a:srgbClr val="000000"/>
    <a:srgbClr val="A1B0C7"/>
    <a:srgbClr val="E2E7EE"/>
    <a:srgbClr val="F4F8FD"/>
    <a:srgbClr val="96CFDE"/>
    <a:srgbClr val="70BDD2"/>
    <a:srgbClr val="4BACC6"/>
    <a:srgbClr val="57B1C9"/>
    <a:srgbClr val="081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5439" autoAdjust="0"/>
  </p:normalViewPr>
  <p:slideViewPr>
    <p:cSldViewPr snapToGrid="0">
      <p:cViewPr>
        <p:scale>
          <a:sx n="100" d="100"/>
          <a:sy n="100" d="100"/>
        </p:scale>
        <p:origin x="10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26AA67-EB38-4179-945F-69309A987740}" type="datetimeFigureOut">
              <a:rPr lang="en-AU" smtClean="0"/>
              <a:t>29/09/2025</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7BB60-9335-4BFB-9A02-04F964350B6C}" type="slidenum">
              <a:rPr lang="en-AU" smtClean="0"/>
              <a:t>‹#›</a:t>
            </a:fld>
            <a:endParaRPr lang="en-AU"/>
          </a:p>
        </p:txBody>
      </p:sp>
    </p:spTree>
    <p:extLst>
      <p:ext uri="{BB962C8B-B14F-4D97-AF65-F5344CB8AC3E}">
        <p14:creationId xmlns:p14="http://schemas.microsoft.com/office/powerpoint/2010/main" val="130777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D827BB60-9335-4BFB-9A02-04F964350B6C}" type="slidenum">
              <a:rPr lang="en-AU" smtClean="0"/>
              <a:t>1</a:t>
            </a:fld>
            <a:endParaRPr lang="en-AU"/>
          </a:p>
        </p:txBody>
      </p:sp>
    </p:spTree>
    <p:extLst>
      <p:ext uri="{BB962C8B-B14F-4D97-AF65-F5344CB8AC3E}">
        <p14:creationId xmlns:p14="http://schemas.microsoft.com/office/powerpoint/2010/main" val="397105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D827BB60-9335-4BFB-9A02-04F964350B6C}" type="slidenum">
              <a:rPr lang="en-AU" smtClean="0"/>
              <a:t>2</a:t>
            </a:fld>
            <a:endParaRPr lang="en-AU"/>
          </a:p>
        </p:txBody>
      </p:sp>
    </p:spTree>
    <p:extLst>
      <p:ext uri="{BB962C8B-B14F-4D97-AF65-F5344CB8AC3E}">
        <p14:creationId xmlns:p14="http://schemas.microsoft.com/office/powerpoint/2010/main" val="669842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A4D52F-ECB7-47C3-A360-12B4AD246256}" type="datetimeFigureOut">
              <a:rPr lang="en-AU" smtClean="0"/>
              <a:t>29/09/2025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502752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A4D52F-ECB7-47C3-A360-12B4AD246256}" type="datetimeFigureOut">
              <a:rPr lang="en-AU" smtClean="0"/>
              <a:t>29/09/2025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36139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A4D52F-ECB7-47C3-A360-12B4AD246256}" type="datetimeFigureOut">
              <a:rPr lang="en-AU" smtClean="0"/>
              <a:t>29/09/2025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215760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A4D52F-ECB7-47C3-A360-12B4AD246256}" type="datetimeFigureOut">
              <a:rPr lang="en-AU" smtClean="0"/>
              <a:t>29/09/2025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72976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A4D52F-ECB7-47C3-A360-12B4AD246256}" type="datetimeFigureOut">
              <a:rPr lang="en-AU" smtClean="0"/>
              <a:t>29/09/2025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2606758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A4D52F-ECB7-47C3-A360-12B4AD246256}" type="datetimeFigureOut">
              <a:rPr lang="en-AU" smtClean="0"/>
              <a:t>29/09/2025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4079504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A4D52F-ECB7-47C3-A360-12B4AD246256}" type="datetimeFigureOut">
              <a:rPr lang="en-AU" smtClean="0"/>
              <a:t>29/09/2025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51957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A4D52F-ECB7-47C3-A360-12B4AD246256}" type="datetimeFigureOut">
              <a:rPr lang="en-AU" smtClean="0"/>
              <a:t>29/09/2025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275232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4D52F-ECB7-47C3-A360-12B4AD246256}" type="datetimeFigureOut">
              <a:rPr lang="en-AU" smtClean="0"/>
              <a:t>29/09/2025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56188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3A4D52F-ECB7-47C3-A360-12B4AD246256}" type="datetimeFigureOut">
              <a:rPr lang="en-AU" smtClean="0"/>
              <a:t>29/09/2025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378751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3A4D52F-ECB7-47C3-A360-12B4AD246256}" type="datetimeFigureOut">
              <a:rPr lang="en-AU" smtClean="0"/>
              <a:t>29/09/2025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324C3A0-FA0E-44A7-96D0-982BC7153BE8}" type="slidenum">
              <a:rPr lang="en-AU" smtClean="0"/>
              <a:t>‹#›</a:t>
            </a:fld>
            <a:endParaRPr lang="en-AU"/>
          </a:p>
        </p:txBody>
      </p:sp>
    </p:spTree>
    <p:extLst>
      <p:ext uri="{BB962C8B-B14F-4D97-AF65-F5344CB8AC3E}">
        <p14:creationId xmlns:p14="http://schemas.microsoft.com/office/powerpoint/2010/main" val="3442484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43A4D52F-ECB7-47C3-A360-12B4AD246256}" type="datetimeFigureOut">
              <a:rPr lang="en-AU" smtClean="0"/>
              <a:t>29/09/2025</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8324C3A0-FA0E-44A7-96D0-982BC7153BE8}" type="slidenum">
              <a:rPr lang="en-AU" smtClean="0"/>
              <a:t>‹#›</a:t>
            </a:fld>
            <a:endParaRPr lang="en-AU"/>
          </a:p>
        </p:txBody>
      </p:sp>
    </p:spTree>
    <p:extLst>
      <p:ext uri="{BB962C8B-B14F-4D97-AF65-F5344CB8AC3E}">
        <p14:creationId xmlns:p14="http://schemas.microsoft.com/office/powerpoint/2010/main" val="38511712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a:extLst>
            <a:ext uri="{FF2B5EF4-FFF2-40B4-BE49-F238E27FC236}">
              <a16:creationId xmlns:a16="http://schemas.microsoft.com/office/drawing/2014/main" id="{468EC098-BBA7-0010-BB95-1322CFEF35B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8A3387B-8B6C-D4A2-4590-E3DC47251792}"/>
              </a:ext>
              <a:ext uri="{C183D7F6-B498-43B3-948B-1728B52AA6E4}">
                <adec:decorative xmlns:adec="http://schemas.microsoft.com/office/drawing/2017/decorative" val="1"/>
              </a:ext>
            </a:extLst>
          </p:cNvPr>
          <p:cNvSpPr/>
          <p:nvPr/>
        </p:nvSpPr>
        <p:spPr>
          <a:xfrm>
            <a:off x="-7120" y="-9166"/>
            <a:ext cx="6869767" cy="2071197"/>
          </a:xfrm>
          <a:prstGeom prst="rect">
            <a:avLst/>
          </a:prstGeom>
          <a:solidFill>
            <a:srgbClr val="081E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12">
            <a:extLst>
              <a:ext uri="{FF2B5EF4-FFF2-40B4-BE49-F238E27FC236}">
                <a16:creationId xmlns:a16="http://schemas.microsoft.com/office/drawing/2014/main" id="{D6D31BDA-D43E-FF34-6278-2DEE61F8EBCF}"/>
              </a:ext>
              <a:ext uri="{C183D7F6-B498-43B3-948B-1728B52AA6E4}">
                <adec:decorative xmlns:adec="http://schemas.microsoft.com/office/drawing/2017/decorative" val="1"/>
              </a:ext>
            </a:extLst>
          </p:cNvPr>
          <p:cNvSpPr/>
          <p:nvPr/>
        </p:nvSpPr>
        <p:spPr>
          <a:xfrm>
            <a:off x="-7120" y="1537511"/>
            <a:ext cx="6868800" cy="650982"/>
          </a:xfrm>
          <a:prstGeom prst="rect">
            <a:avLst/>
          </a:prstGeom>
          <a:solidFill>
            <a:srgbClr val="4BACC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5B6191C0-8ACE-F55D-E07F-D2D4BD2ED851}"/>
              </a:ext>
            </a:extLst>
          </p:cNvPr>
          <p:cNvSpPr txBox="1"/>
          <p:nvPr/>
        </p:nvSpPr>
        <p:spPr>
          <a:xfrm>
            <a:off x="138808" y="777637"/>
            <a:ext cx="6598876" cy="694549"/>
          </a:xfrm>
          <a:prstGeom prst="rect">
            <a:avLst/>
          </a:prstGeom>
          <a:noFill/>
        </p:spPr>
        <p:txBody>
          <a:bodyPr wrap="square">
            <a:spAutoFit/>
          </a:bodyPr>
          <a:lstStyle/>
          <a:p>
            <a:pPr>
              <a:spcAft>
                <a:spcPts val="400"/>
              </a:spcAft>
            </a:pPr>
            <a:r>
              <a:rPr lang="en-US" sz="1600" dirty="0">
                <a:solidFill>
                  <a:schemeClr val="bg1"/>
                </a:solidFill>
                <a:latin typeface="Calibri" panose="020F0502020204030204" pitchFamily="34" charset="0"/>
                <a:cs typeface="Calibri" panose="020F0502020204030204" pitchFamily="34" charset="0"/>
              </a:rPr>
              <a:t>Consultation Regulatory Impact Analysis (RIA)  </a:t>
            </a:r>
          </a:p>
          <a:p>
            <a:pPr>
              <a:lnSpc>
                <a:spcPct val="90000"/>
              </a:lnSpc>
            </a:pPr>
            <a:r>
              <a:rPr lang="en-US" sz="2200" dirty="0">
                <a:solidFill>
                  <a:schemeClr val="bg1"/>
                </a:solidFill>
                <a:latin typeface="Calibri" panose="020F0502020204030204" pitchFamily="34" charset="0"/>
                <a:cs typeface="Calibri" panose="020F0502020204030204" pitchFamily="34" charset="0"/>
              </a:rPr>
              <a:t>Reducing </a:t>
            </a:r>
            <a:r>
              <a:rPr lang="en-US" sz="22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default speed limits outside of built-up areas</a:t>
            </a:r>
            <a:endParaRPr lang="en-AU" sz="22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TextBox 30">
            <a:extLst>
              <a:ext uri="{FF2B5EF4-FFF2-40B4-BE49-F238E27FC236}">
                <a16:creationId xmlns:a16="http://schemas.microsoft.com/office/drawing/2014/main" id="{3273443A-456C-C79B-2FA6-CB4446693D2D}"/>
              </a:ext>
            </a:extLst>
          </p:cNvPr>
          <p:cNvSpPr txBox="1"/>
          <p:nvPr/>
        </p:nvSpPr>
        <p:spPr>
          <a:xfrm>
            <a:off x="149741" y="1596448"/>
            <a:ext cx="6518405" cy="424732"/>
          </a:xfrm>
          <a:prstGeom prst="rect">
            <a:avLst/>
          </a:prstGeom>
          <a:noFill/>
        </p:spPr>
        <p:txBody>
          <a:bodyPr wrap="square">
            <a:spAutoFit/>
          </a:bodyPr>
          <a:lstStyle/>
          <a:p>
            <a:pPr>
              <a:lnSpc>
                <a:spcPct val="90000"/>
              </a:lnSpc>
            </a:pPr>
            <a:r>
              <a:rPr lang="en-US" sz="1200" i="1" dirty="0">
                <a:solidFill>
                  <a:schemeClr val="bg1"/>
                </a:solidFill>
                <a:latin typeface="Calibri" panose="020F0502020204030204" pitchFamily="34" charset="0"/>
                <a:cs typeface="Calibri" panose="020F0502020204030204" pitchFamily="34" charset="0"/>
              </a:rPr>
              <a:t>This RIA assesses proposed changes to default speed limits on roads without a sign-posted speed limit. It does not propose, nor consider, changes to any current sign-posted speed limits.</a:t>
            </a:r>
            <a:endParaRPr lang="en-AU" sz="1200" i="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DFDF2C4-A10B-179D-0A2E-AE4F1CB9D395}"/>
              </a:ext>
            </a:extLst>
          </p:cNvPr>
          <p:cNvSpPr txBox="1"/>
          <p:nvPr/>
        </p:nvSpPr>
        <p:spPr>
          <a:xfrm>
            <a:off x="365969" y="2288538"/>
            <a:ext cx="6126063" cy="565283"/>
          </a:xfrm>
          <a:prstGeom prst="rect">
            <a:avLst/>
          </a:prstGeom>
          <a:noFill/>
        </p:spPr>
        <p:txBody>
          <a:bodyPr wrap="square">
            <a:spAutoFit/>
          </a:bodyPr>
          <a:lstStyle/>
          <a:p>
            <a:pPr algn="ctr">
              <a:lnSpc>
                <a:spcPct val="85000"/>
              </a:lnSpc>
            </a:pPr>
            <a:r>
              <a:rPr lang="en-US" b="1" dirty="0">
                <a:solidFill>
                  <a:srgbClr val="081E3E"/>
                </a:solidFill>
                <a:latin typeface="Calibri" panose="020F0502020204030204" pitchFamily="34" charset="0"/>
                <a:cs typeface="Calibri" panose="020F0502020204030204" pitchFamily="34" charset="0"/>
              </a:rPr>
              <a:t>The problem – high levels of road trauma are occurring on regional and remote roads</a:t>
            </a:r>
          </a:p>
        </p:txBody>
      </p:sp>
      <p:sp>
        <p:nvSpPr>
          <p:cNvPr id="5" name="TextBox 4">
            <a:extLst>
              <a:ext uri="{FF2B5EF4-FFF2-40B4-BE49-F238E27FC236}">
                <a16:creationId xmlns:a16="http://schemas.microsoft.com/office/drawing/2014/main" id="{6CC7AFB3-F12B-0413-AB3E-5DD82CE58D80}"/>
              </a:ext>
            </a:extLst>
          </p:cNvPr>
          <p:cNvSpPr txBox="1"/>
          <p:nvPr/>
        </p:nvSpPr>
        <p:spPr>
          <a:xfrm>
            <a:off x="396757" y="2946785"/>
            <a:ext cx="2246502" cy="525144"/>
          </a:xfrm>
          <a:prstGeom prst="rect">
            <a:avLst/>
          </a:prstGeom>
          <a:noFill/>
        </p:spPr>
        <p:txBody>
          <a:bodyPr wrap="square" rtlCol="0">
            <a:spAutoFit/>
          </a:bodyPr>
          <a:lstStyle/>
          <a:p>
            <a:pPr>
              <a:lnSpc>
                <a:spcPct val="85000"/>
              </a:lnSpc>
            </a:pPr>
            <a:r>
              <a:rPr lang="en-US" sz="1300" b="1" dirty="0">
                <a:solidFill>
                  <a:srgbClr val="377B88"/>
                </a:solidFill>
                <a:latin typeface="Calibri" panose="020F0502020204030204" pitchFamily="34" charset="0"/>
                <a:cs typeface="Calibri" panose="020F0502020204030204" pitchFamily="34" charset="0"/>
              </a:rPr>
              <a:t>10</a:t>
            </a:r>
            <a:r>
              <a:rPr lang="en-US" sz="1200" b="1" dirty="0">
                <a:solidFill>
                  <a:srgbClr val="377B88"/>
                </a:solidFill>
                <a:latin typeface="Calibri" panose="020F0502020204030204" pitchFamily="34" charset="0"/>
                <a:cs typeface="Calibri" panose="020F0502020204030204" pitchFamily="34" charset="0"/>
              </a:rPr>
              <a:t>%</a:t>
            </a:r>
            <a:r>
              <a:rPr lang="en-US" sz="1300" b="1" dirty="0">
                <a:solidFill>
                  <a:srgbClr val="377B88"/>
                </a:solidFill>
                <a:latin typeface="Calibri" panose="020F0502020204030204" pitchFamily="34" charset="0"/>
                <a:cs typeface="Calibri" panose="020F0502020204030204" pitchFamily="34" charset="0"/>
              </a:rPr>
              <a:t> </a:t>
            </a:r>
            <a:r>
              <a:rPr lang="en-US" sz="1200" b="1" dirty="0">
                <a:solidFill>
                  <a:srgbClr val="377B88"/>
                </a:solidFill>
                <a:latin typeface="Calibri" panose="020F0502020204030204" pitchFamily="34" charset="0"/>
                <a:cs typeface="Calibri" panose="020F0502020204030204" pitchFamily="34" charset="0"/>
              </a:rPr>
              <a:t>increase in road fatalities </a:t>
            </a:r>
            <a:r>
              <a:rPr lang="en-US" sz="1000" dirty="0">
                <a:latin typeface="Calibri" panose="020F0502020204030204" pitchFamily="34" charset="0"/>
                <a:cs typeface="Calibri" panose="020F0502020204030204" pitchFamily="34" charset="0"/>
              </a:rPr>
              <a:t>per 100,000 population over the period 2020 to 2024</a:t>
            </a:r>
            <a:endParaRPr lang="en-AU" sz="1000" dirty="0">
              <a:latin typeface="Calibri" panose="020F0502020204030204" pitchFamily="34" charset="0"/>
              <a:cs typeface="Calibri" panose="020F0502020204030204" pitchFamily="34" charset="0"/>
            </a:endParaRPr>
          </a:p>
        </p:txBody>
      </p:sp>
      <p:sp>
        <p:nvSpPr>
          <p:cNvPr id="488" name="TextBox 487">
            <a:extLst>
              <a:ext uri="{FF2B5EF4-FFF2-40B4-BE49-F238E27FC236}">
                <a16:creationId xmlns:a16="http://schemas.microsoft.com/office/drawing/2014/main" id="{F0069A3B-500E-63F5-2D3D-5A7FCA6CE31E}"/>
              </a:ext>
            </a:extLst>
          </p:cNvPr>
          <p:cNvSpPr txBox="1"/>
          <p:nvPr/>
        </p:nvSpPr>
        <p:spPr>
          <a:xfrm>
            <a:off x="4207251" y="2946785"/>
            <a:ext cx="2292468" cy="525144"/>
          </a:xfrm>
          <a:prstGeom prst="rect">
            <a:avLst/>
          </a:prstGeom>
          <a:noFill/>
        </p:spPr>
        <p:txBody>
          <a:bodyPr wrap="square" rtlCol="0">
            <a:spAutoFit/>
          </a:bodyPr>
          <a:lstStyle/>
          <a:p>
            <a:pPr>
              <a:lnSpc>
                <a:spcPct val="85000"/>
              </a:lnSpc>
            </a:pPr>
            <a:r>
              <a:rPr lang="en-US" sz="1000" dirty="0">
                <a:latin typeface="Calibri" panose="020F0502020204030204" pitchFamily="34" charset="0"/>
                <a:cs typeface="Calibri" panose="020F0502020204030204" pitchFamily="34" charset="0"/>
              </a:rPr>
              <a:t>Australia’s road fatality rate per 100,000 population was </a:t>
            </a:r>
            <a:r>
              <a:rPr lang="en-US" sz="1300" b="1" dirty="0">
                <a:solidFill>
                  <a:srgbClr val="377B88"/>
                </a:solidFill>
                <a:latin typeface="Calibri" panose="020F0502020204030204" pitchFamily="34" charset="0"/>
                <a:cs typeface="Calibri" panose="020F0502020204030204" pitchFamily="34" charset="0"/>
              </a:rPr>
              <a:t>8.5% </a:t>
            </a:r>
            <a:r>
              <a:rPr lang="en-US" sz="1200" b="1" dirty="0">
                <a:solidFill>
                  <a:srgbClr val="377B88"/>
                </a:solidFill>
                <a:latin typeface="Calibri" panose="020F0502020204030204" pitchFamily="34" charset="0"/>
                <a:cs typeface="Calibri" panose="020F0502020204030204" pitchFamily="34" charset="0"/>
              </a:rPr>
              <a:t>higher</a:t>
            </a:r>
            <a:r>
              <a:rPr lang="en-US" sz="1300" b="1" dirty="0">
                <a:solidFill>
                  <a:srgbClr val="377B88"/>
                </a:solidFill>
                <a:latin typeface="Calibri" panose="020F0502020204030204" pitchFamily="34" charset="0"/>
                <a:cs typeface="Calibri" panose="020F0502020204030204" pitchFamily="34" charset="0"/>
              </a:rPr>
              <a:t> </a:t>
            </a:r>
            <a:r>
              <a:rPr lang="en-US" sz="1000" dirty="0">
                <a:latin typeface="Calibri" panose="020F0502020204030204" pitchFamily="34" charset="0"/>
                <a:cs typeface="Calibri" panose="020F0502020204030204" pitchFamily="34" charset="0"/>
              </a:rPr>
              <a:t>than the OECD median fatality rate in 2023  </a:t>
            </a:r>
            <a:endParaRPr lang="en-AU" sz="1000" dirty="0">
              <a:latin typeface="Calibri" panose="020F0502020204030204" pitchFamily="34" charset="0"/>
              <a:cs typeface="Calibri" panose="020F0502020204030204" pitchFamily="34" charset="0"/>
            </a:endParaRPr>
          </a:p>
        </p:txBody>
      </p:sp>
      <p:sp>
        <p:nvSpPr>
          <p:cNvPr id="43" name="TextBox 42">
            <a:extLst>
              <a:ext uri="{FF2B5EF4-FFF2-40B4-BE49-F238E27FC236}">
                <a16:creationId xmlns:a16="http://schemas.microsoft.com/office/drawing/2014/main" id="{93485742-443B-9587-AF51-0B3381927EB6}"/>
              </a:ext>
            </a:extLst>
          </p:cNvPr>
          <p:cNvSpPr txBox="1"/>
          <p:nvPr/>
        </p:nvSpPr>
        <p:spPr>
          <a:xfrm>
            <a:off x="743457" y="4917049"/>
            <a:ext cx="5371087" cy="565283"/>
          </a:xfrm>
          <a:prstGeom prst="rect">
            <a:avLst/>
          </a:prstGeom>
          <a:noFill/>
        </p:spPr>
        <p:txBody>
          <a:bodyPr wrap="square">
            <a:spAutoFit/>
          </a:bodyPr>
          <a:lstStyle/>
          <a:p>
            <a:pPr algn="ctr">
              <a:lnSpc>
                <a:spcPct val="85000"/>
              </a:lnSpc>
            </a:pPr>
            <a:r>
              <a:rPr lang="en-US" b="1" dirty="0">
                <a:solidFill>
                  <a:srgbClr val="081E3E"/>
                </a:solidFill>
                <a:latin typeface="Calibri" panose="020F0502020204030204" pitchFamily="34" charset="0"/>
                <a:cs typeface="Calibri" panose="020F0502020204030204" pitchFamily="34" charset="0"/>
              </a:rPr>
              <a:t>Why is further government action needed in managing default speed limits?</a:t>
            </a:r>
          </a:p>
        </p:txBody>
      </p:sp>
      <p:sp>
        <p:nvSpPr>
          <p:cNvPr id="44" name="TextBox 43">
            <a:extLst>
              <a:ext uri="{FF2B5EF4-FFF2-40B4-BE49-F238E27FC236}">
                <a16:creationId xmlns:a16="http://schemas.microsoft.com/office/drawing/2014/main" id="{8939B512-DB61-9EB7-837B-FF2BD0BED29E}"/>
              </a:ext>
            </a:extLst>
          </p:cNvPr>
          <p:cNvSpPr txBox="1"/>
          <p:nvPr/>
        </p:nvSpPr>
        <p:spPr>
          <a:xfrm>
            <a:off x="373149" y="7952788"/>
            <a:ext cx="2166901" cy="356764"/>
          </a:xfrm>
          <a:prstGeom prst="rect">
            <a:avLst/>
          </a:prstGeom>
          <a:noFill/>
        </p:spPr>
        <p:txBody>
          <a:bodyPr wrap="square" rtlCol="0">
            <a:spAutoFit/>
          </a:bodyPr>
          <a:lstStyle/>
          <a:p>
            <a:pPr>
              <a:lnSpc>
                <a:spcPct val="85000"/>
              </a:lnSpc>
              <a:buClr>
                <a:srgbClr val="002060"/>
              </a:buClr>
            </a:pPr>
            <a:r>
              <a:rPr lang="en-US" sz="1000" dirty="0">
                <a:latin typeface="Calibri" panose="020F0502020204030204" pitchFamily="34" charset="0"/>
                <a:cs typeface="Calibri" panose="020F0502020204030204" pitchFamily="34" charset="0"/>
              </a:rPr>
              <a:t>Reduce current 100km/h default speed limit outside built-up areas to:</a:t>
            </a:r>
            <a:endParaRPr lang="en-AU" sz="1000" dirty="0">
              <a:latin typeface="Calibri" panose="020F0502020204030204" pitchFamily="34" charset="0"/>
              <a:cs typeface="Calibri" panose="020F0502020204030204" pitchFamily="34" charset="0"/>
            </a:endParaRPr>
          </a:p>
        </p:txBody>
      </p:sp>
      <p:grpSp>
        <p:nvGrpSpPr>
          <p:cNvPr id="630" name="Group 629">
            <a:extLst>
              <a:ext uri="{FF2B5EF4-FFF2-40B4-BE49-F238E27FC236}">
                <a16:creationId xmlns:a16="http://schemas.microsoft.com/office/drawing/2014/main" id="{30372D1E-4780-89B5-6EA4-7E22EF77203C}"/>
              </a:ext>
              <a:ext uri="{C183D7F6-B498-43B3-948B-1728B52AA6E4}">
                <adec:decorative xmlns:adec="http://schemas.microsoft.com/office/drawing/2017/decorative" val="1"/>
              </a:ext>
            </a:extLst>
          </p:cNvPr>
          <p:cNvGrpSpPr/>
          <p:nvPr/>
        </p:nvGrpSpPr>
        <p:grpSpPr>
          <a:xfrm>
            <a:off x="3665857" y="7891854"/>
            <a:ext cx="2741993" cy="824456"/>
            <a:chOff x="3665945" y="7946172"/>
            <a:chExt cx="2741993" cy="824456"/>
          </a:xfrm>
        </p:grpSpPr>
        <p:sp>
          <p:nvSpPr>
            <p:cNvPr id="49" name="TextBox 48">
              <a:extLst>
                <a:ext uri="{FF2B5EF4-FFF2-40B4-BE49-F238E27FC236}">
                  <a16:creationId xmlns:a16="http://schemas.microsoft.com/office/drawing/2014/main" id="{FE05B6C4-E127-2969-43BE-9ACA88D3035A}"/>
                </a:ext>
              </a:extLst>
            </p:cNvPr>
            <p:cNvSpPr txBox="1"/>
            <p:nvPr/>
          </p:nvSpPr>
          <p:spPr>
            <a:xfrm>
              <a:off x="3665945" y="7946172"/>
              <a:ext cx="798458" cy="237501"/>
            </a:xfrm>
            <a:prstGeom prst="rect">
              <a:avLst/>
            </a:prstGeom>
            <a:noFill/>
          </p:spPr>
          <p:txBody>
            <a:bodyPr wrap="square" rtlCol="0">
              <a:spAutoFit/>
            </a:bodyPr>
            <a:lstStyle/>
            <a:p>
              <a:pPr>
                <a:lnSpc>
                  <a:spcPct val="85000"/>
                </a:lnSpc>
                <a:buClr>
                  <a:srgbClr val="002060"/>
                </a:buClr>
              </a:pPr>
              <a:r>
                <a:rPr lang="en-US" sz="1100" b="1" dirty="0">
                  <a:solidFill>
                    <a:srgbClr val="348AA2"/>
                  </a:solidFill>
                  <a:latin typeface="Calibri" panose="020F0502020204030204" pitchFamily="34" charset="0"/>
                  <a:cs typeface="Calibri" panose="020F0502020204030204" pitchFamily="34" charset="0"/>
                </a:rPr>
                <a:t>Benefits</a:t>
              </a:r>
            </a:p>
          </p:txBody>
        </p:sp>
        <p:sp>
          <p:nvSpPr>
            <p:cNvPr id="51" name="TextBox 50">
              <a:extLst>
                <a:ext uri="{FF2B5EF4-FFF2-40B4-BE49-F238E27FC236}">
                  <a16:creationId xmlns:a16="http://schemas.microsoft.com/office/drawing/2014/main" id="{63198007-5129-DB1C-5027-54264F46CC2F}"/>
                </a:ext>
              </a:extLst>
            </p:cNvPr>
            <p:cNvSpPr txBox="1"/>
            <p:nvPr/>
          </p:nvSpPr>
          <p:spPr>
            <a:xfrm>
              <a:off x="4307339" y="7946172"/>
              <a:ext cx="2100599" cy="824456"/>
            </a:xfrm>
            <a:prstGeom prst="rect">
              <a:avLst/>
            </a:prstGeom>
            <a:noFill/>
          </p:spPr>
          <p:txBody>
            <a:bodyPr wrap="square" rtlCol="0">
              <a:spAutoFit/>
            </a:bodyPr>
            <a:lstStyle/>
            <a:p>
              <a:pPr>
                <a:lnSpc>
                  <a:spcPct val="85000"/>
                </a:lnSpc>
                <a:spcAft>
                  <a:spcPts val="200"/>
                </a:spcAft>
                <a:buClr>
                  <a:srgbClr val="002060"/>
                </a:buClr>
              </a:pPr>
              <a:r>
                <a:rPr lang="en-US" sz="1000" dirty="0">
                  <a:latin typeface="Calibri" panose="020F0502020204030204" pitchFamily="34" charset="0"/>
                  <a:cs typeface="Calibri" panose="020F0502020204030204" pitchFamily="34" charset="0"/>
                </a:rPr>
                <a:t>Avoided:</a:t>
              </a:r>
            </a:p>
            <a:p>
              <a:pPr marL="90488" indent="-90488">
                <a:lnSpc>
                  <a:spcPct val="85000"/>
                </a:lnSpc>
                <a:spcAft>
                  <a:spcPts val="100"/>
                </a:spcAft>
                <a:buClr>
                  <a:srgbClr val="348AA2"/>
                </a:buClr>
                <a:buFont typeface="Wingdings" panose="05000000000000000000" pitchFamily="2" charset="2"/>
                <a:buChar char="§"/>
              </a:pPr>
              <a:r>
                <a:rPr lang="en-US" sz="1000" dirty="0">
                  <a:latin typeface="Calibri" panose="020F0502020204030204" pitchFamily="34" charset="0"/>
                  <a:cs typeface="Calibri" panose="020F0502020204030204" pitchFamily="34" charset="0"/>
                </a:rPr>
                <a:t>road fatalities and serious </a:t>
              </a:r>
              <a:br>
                <a:rPr lang="en-US" sz="1000" dirty="0">
                  <a:latin typeface="Calibri" panose="020F0502020204030204" pitchFamily="34" charset="0"/>
                  <a:cs typeface="Calibri" panose="020F0502020204030204" pitchFamily="34" charset="0"/>
                </a:rPr>
              </a:br>
              <a:r>
                <a:rPr lang="en-US" sz="1000" dirty="0">
                  <a:latin typeface="Calibri" panose="020F0502020204030204" pitchFamily="34" charset="0"/>
                  <a:cs typeface="Calibri" panose="020F0502020204030204" pitchFamily="34" charset="0"/>
                </a:rPr>
                <a:t>injuries</a:t>
              </a:r>
            </a:p>
            <a:p>
              <a:pPr marL="90488" indent="-90488">
                <a:lnSpc>
                  <a:spcPct val="85000"/>
                </a:lnSpc>
                <a:spcAft>
                  <a:spcPts val="100"/>
                </a:spcAft>
                <a:buClr>
                  <a:srgbClr val="348AA2"/>
                </a:buClr>
                <a:buFont typeface="Wingdings" panose="05000000000000000000" pitchFamily="2" charset="2"/>
                <a:buChar char="§"/>
              </a:pPr>
              <a:r>
                <a:rPr lang="en-US" sz="1000" dirty="0">
                  <a:latin typeface="Calibri" panose="020F0502020204030204" pitchFamily="34" charset="0"/>
                  <a:cs typeface="Calibri" panose="020F0502020204030204" pitchFamily="34" charset="0"/>
                </a:rPr>
                <a:t>fuel consumption costs</a:t>
              </a:r>
            </a:p>
            <a:p>
              <a:pPr marL="90488" indent="-90488">
                <a:lnSpc>
                  <a:spcPct val="85000"/>
                </a:lnSpc>
                <a:spcAft>
                  <a:spcPts val="100"/>
                </a:spcAft>
                <a:buClr>
                  <a:srgbClr val="348AA2"/>
                </a:buClr>
                <a:buFont typeface="Wingdings" panose="05000000000000000000" pitchFamily="2" charset="2"/>
                <a:buChar char="§"/>
              </a:pPr>
              <a:r>
                <a:rPr lang="en-US" sz="1000" dirty="0">
                  <a:latin typeface="Calibri" panose="020F0502020204030204" pitchFamily="34" charset="0"/>
                  <a:cs typeface="Calibri" panose="020F0502020204030204" pitchFamily="34" charset="0"/>
                </a:rPr>
                <a:t>emissions from fuel consumption</a:t>
              </a:r>
              <a:endParaRPr lang="en-AU" sz="1000" dirty="0">
                <a:latin typeface="Calibri" panose="020F0502020204030204" pitchFamily="34" charset="0"/>
                <a:cs typeface="Calibri" panose="020F0502020204030204" pitchFamily="34" charset="0"/>
              </a:endParaRPr>
            </a:p>
          </p:txBody>
        </p:sp>
      </p:grpSp>
      <p:grpSp>
        <p:nvGrpSpPr>
          <p:cNvPr id="629" name="Group 628">
            <a:extLst>
              <a:ext uri="{FF2B5EF4-FFF2-40B4-BE49-F238E27FC236}">
                <a16:creationId xmlns:a16="http://schemas.microsoft.com/office/drawing/2014/main" id="{39A9AE5C-8878-6ABF-900B-824AF7050315}"/>
              </a:ext>
              <a:ext uri="{C183D7F6-B498-43B3-948B-1728B52AA6E4}">
                <adec:decorative xmlns:adec="http://schemas.microsoft.com/office/drawing/2017/decorative" val="1"/>
              </a:ext>
            </a:extLst>
          </p:cNvPr>
          <p:cNvGrpSpPr/>
          <p:nvPr/>
        </p:nvGrpSpPr>
        <p:grpSpPr>
          <a:xfrm>
            <a:off x="3665857" y="8730920"/>
            <a:ext cx="2947722" cy="498726"/>
            <a:chOff x="3665945" y="8703761"/>
            <a:chExt cx="2947722" cy="498726"/>
          </a:xfrm>
        </p:grpSpPr>
        <p:sp>
          <p:nvSpPr>
            <p:cNvPr id="50" name="TextBox 49">
              <a:extLst>
                <a:ext uri="{FF2B5EF4-FFF2-40B4-BE49-F238E27FC236}">
                  <a16:creationId xmlns:a16="http://schemas.microsoft.com/office/drawing/2014/main" id="{D1C2D7CD-8079-1716-B135-571550F94E8C}"/>
                </a:ext>
              </a:extLst>
            </p:cNvPr>
            <p:cNvSpPr txBox="1"/>
            <p:nvPr/>
          </p:nvSpPr>
          <p:spPr>
            <a:xfrm>
              <a:off x="3665945" y="8703761"/>
              <a:ext cx="798458" cy="237501"/>
            </a:xfrm>
            <a:prstGeom prst="rect">
              <a:avLst/>
            </a:prstGeom>
            <a:noFill/>
          </p:spPr>
          <p:txBody>
            <a:bodyPr wrap="square" rtlCol="0">
              <a:spAutoFit/>
            </a:bodyPr>
            <a:lstStyle/>
            <a:p>
              <a:pPr>
                <a:lnSpc>
                  <a:spcPct val="85000"/>
                </a:lnSpc>
                <a:buClr>
                  <a:srgbClr val="002060"/>
                </a:buClr>
              </a:pPr>
              <a:r>
                <a:rPr lang="en-US" sz="1100" b="1" dirty="0">
                  <a:solidFill>
                    <a:srgbClr val="348AA2"/>
                  </a:solidFill>
                  <a:latin typeface="Calibri" panose="020F0502020204030204" pitchFamily="34" charset="0"/>
                  <a:cs typeface="Calibri" panose="020F0502020204030204" pitchFamily="34" charset="0"/>
                </a:rPr>
                <a:t>Costs</a:t>
              </a:r>
            </a:p>
          </p:txBody>
        </p:sp>
        <p:sp>
          <p:nvSpPr>
            <p:cNvPr id="52" name="TextBox 51">
              <a:extLst>
                <a:ext uri="{FF2B5EF4-FFF2-40B4-BE49-F238E27FC236}">
                  <a16:creationId xmlns:a16="http://schemas.microsoft.com/office/drawing/2014/main" id="{3258D7F7-D4CE-41D9-C7B5-F6CCE7F45458}"/>
                </a:ext>
              </a:extLst>
            </p:cNvPr>
            <p:cNvSpPr txBox="1"/>
            <p:nvPr/>
          </p:nvSpPr>
          <p:spPr>
            <a:xfrm>
              <a:off x="4303814" y="8703761"/>
              <a:ext cx="2309853" cy="498726"/>
            </a:xfrm>
            <a:prstGeom prst="rect">
              <a:avLst/>
            </a:prstGeom>
            <a:noFill/>
          </p:spPr>
          <p:txBody>
            <a:bodyPr wrap="square" rtlCol="0">
              <a:spAutoFit/>
            </a:bodyPr>
            <a:lstStyle/>
            <a:p>
              <a:pPr marL="90488" indent="-90488">
                <a:lnSpc>
                  <a:spcPct val="85000"/>
                </a:lnSpc>
                <a:spcAft>
                  <a:spcPts val="100"/>
                </a:spcAft>
                <a:buClr>
                  <a:srgbClr val="348AA2"/>
                </a:buClr>
                <a:buFont typeface="Wingdings" panose="05000000000000000000" pitchFamily="2" charset="2"/>
                <a:buChar char="§"/>
              </a:pPr>
              <a:r>
                <a:rPr lang="en-US" sz="1000" dirty="0">
                  <a:latin typeface="Calibri" panose="020F0502020204030204" pitchFamily="34" charset="0"/>
                  <a:cs typeface="Calibri" panose="020F0502020204030204" pitchFamily="34" charset="0"/>
                </a:rPr>
                <a:t>Increased travel time (private, business  and logistics)</a:t>
              </a:r>
            </a:p>
            <a:p>
              <a:pPr marL="90488" indent="-90488">
                <a:lnSpc>
                  <a:spcPct val="85000"/>
                </a:lnSpc>
                <a:spcAft>
                  <a:spcPts val="100"/>
                </a:spcAft>
                <a:buClr>
                  <a:srgbClr val="348AA2"/>
                </a:buClr>
                <a:buFont typeface="Wingdings" panose="05000000000000000000" pitchFamily="2" charset="2"/>
                <a:buChar char="§"/>
              </a:pPr>
              <a:r>
                <a:rPr lang="en-US" sz="1000" dirty="0">
                  <a:latin typeface="Calibri" panose="020F0502020204030204" pitchFamily="34" charset="0"/>
                  <a:cs typeface="Calibri" panose="020F0502020204030204" pitchFamily="34" charset="0"/>
                </a:rPr>
                <a:t>Administrative government costs</a:t>
              </a:r>
            </a:p>
          </p:txBody>
        </p:sp>
      </p:grpSp>
      <p:sp>
        <p:nvSpPr>
          <p:cNvPr id="53" name="TextBox 52">
            <a:extLst>
              <a:ext uri="{FF2B5EF4-FFF2-40B4-BE49-F238E27FC236}">
                <a16:creationId xmlns:a16="http://schemas.microsoft.com/office/drawing/2014/main" id="{1633A492-6500-4C4F-7C3C-655A78F58CCF}"/>
              </a:ext>
            </a:extLst>
          </p:cNvPr>
          <p:cNvSpPr txBox="1"/>
          <p:nvPr/>
        </p:nvSpPr>
        <p:spPr>
          <a:xfrm>
            <a:off x="3665857" y="9203044"/>
            <a:ext cx="2945988" cy="487569"/>
          </a:xfrm>
          <a:prstGeom prst="rect">
            <a:avLst/>
          </a:prstGeom>
          <a:noFill/>
        </p:spPr>
        <p:txBody>
          <a:bodyPr wrap="square" rtlCol="0">
            <a:spAutoFit/>
          </a:bodyPr>
          <a:lstStyle/>
          <a:p>
            <a:pPr>
              <a:lnSpc>
                <a:spcPct val="85000"/>
              </a:lnSpc>
              <a:buClr>
                <a:srgbClr val="002060"/>
              </a:buClr>
            </a:pPr>
            <a:r>
              <a:rPr lang="en-US" sz="1000" dirty="0">
                <a:latin typeface="Calibri" panose="020F0502020204030204" pitchFamily="34" charset="0"/>
                <a:cs typeface="Calibri" panose="020F0502020204030204" pitchFamily="34" charset="0"/>
              </a:rPr>
              <a:t>The reform options would also have a number of intangible social and environmental impacts that are not measured.</a:t>
            </a:r>
          </a:p>
        </p:txBody>
      </p:sp>
      <p:sp>
        <p:nvSpPr>
          <p:cNvPr id="67" name="TextBox 66">
            <a:extLst>
              <a:ext uri="{FF2B5EF4-FFF2-40B4-BE49-F238E27FC236}">
                <a16:creationId xmlns:a16="http://schemas.microsoft.com/office/drawing/2014/main" id="{F01BCCD9-2303-B92D-5561-7BED7691D9F8}"/>
              </a:ext>
            </a:extLst>
          </p:cNvPr>
          <p:cNvSpPr txBox="1"/>
          <p:nvPr/>
        </p:nvSpPr>
        <p:spPr>
          <a:xfrm>
            <a:off x="679697" y="7247535"/>
            <a:ext cx="5498430" cy="369332"/>
          </a:xfrm>
          <a:prstGeom prst="rect">
            <a:avLst/>
          </a:prstGeom>
          <a:noFill/>
        </p:spPr>
        <p:txBody>
          <a:bodyPr wrap="square">
            <a:spAutoFit/>
          </a:bodyPr>
          <a:lstStyle/>
          <a:p>
            <a:pPr algn="ctr"/>
            <a:r>
              <a:rPr lang="en-US" sz="1800" b="1" dirty="0">
                <a:solidFill>
                  <a:srgbClr val="081E3E"/>
                </a:solidFill>
                <a:latin typeface="Calibri" panose="020F0502020204030204" pitchFamily="34" charset="0"/>
                <a:cs typeface="Calibri" panose="020F0502020204030204" pitchFamily="34" charset="0"/>
              </a:rPr>
              <a:t>Speed reduction options and their impacts</a:t>
            </a:r>
            <a:endParaRPr lang="en-AU" sz="1800" b="1" dirty="0">
              <a:solidFill>
                <a:srgbClr val="081E3E"/>
              </a:solidFill>
              <a:latin typeface="Calibri" panose="020F0502020204030204" pitchFamily="34" charset="0"/>
              <a:cs typeface="Calibri" panose="020F0502020204030204" pitchFamily="34" charset="0"/>
            </a:endParaRPr>
          </a:p>
        </p:txBody>
      </p:sp>
      <p:grpSp>
        <p:nvGrpSpPr>
          <p:cNvPr id="618" name="Group 617">
            <a:extLst>
              <a:ext uri="{FF2B5EF4-FFF2-40B4-BE49-F238E27FC236}">
                <a16:creationId xmlns:a16="http://schemas.microsoft.com/office/drawing/2014/main" id="{A53E7D6A-A1F5-D474-AABD-1C5947999329}"/>
              </a:ext>
              <a:ext uri="{C183D7F6-B498-43B3-948B-1728B52AA6E4}">
                <adec:decorative xmlns:adec="http://schemas.microsoft.com/office/drawing/2017/decorative" val="1"/>
              </a:ext>
            </a:extLst>
          </p:cNvPr>
          <p:cNvGrpSpPr/>
          <p:nvPr/>
        </p:nvGrpSpPr>
        <p:grpSpPr>
          <a:xfrm>
            <a:off x="224966" y="7661642"/>
            <a:ext cx="6408067" cy="2062700"/>
            <a:chOff x="225055" y="7636966"/>
            <a:chExt cx="6408067" cy="2062700"/>
          </a:xfrm>
        </p:grpSpPr>
        <p:sp>
          <p:nvSpPr>
            <p:cNvPr id="615" name="Rectangle 614">
              <a:extLst>
                <a:ext uri="{FF2B5EF4-FFF2-40B4-BE49-F238E27FC236}">
                  <a16:creationId xmlns:a16="http://schemas.microsoft.com/office/drawing/2014/main" id="{F104BF3B-10D6-739B-AFB8-27304E1CB87F}"/>
                </a:ext>
                <a:ext uri="{C183D7F6-B498-43B3-948B-1728B52AA6E4}">
                  <adec:decorative xmlns:adec="http://schemas.microsoft.com/office/drawing/2017/decorative" val="1"/>
                </a:ext>
              </a:extLst>
            </p:cNvPr>
            <p:cNvSpPr/>
            <p:nvPr/>
          </p:nvSpPr>
          <p:spPr>
            <a:xfrm>
              <a:off x="225055" y="7726027"/>
              <a:ext cx="3082951" cy="1973639"/>
            </a:xfrm>
            <a:prstGeom prst="rect">
              <a:avLst/>
            </a:prstGeom>
            <a:noFill/>
            <a:ln w="28575">
              <a:solidFill>
                <a:srgbClr val="348AA2">
                  <a:alpha val="88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16" name="Rectangle 615">
              <a:extLst>
                <a:ext uri="{FF2B5EF4-FFF2-40B4-BE49-F238E27FC236}">
                  <a16:creationId xmlns:a16="http://schemas.microsoft.com/office/drawing/2014/main" id="{A4AB05EE-0AFD-2D24-EFA7-3074E3E426B4}"/>
                </a:ext>
                <a:ext uri="{C183D7F6-B498-43B3-948B-1728B52AA6E4}">
                  <adec:decorative xmlns:adec="http://schemas.microsoft.com/office/drawing/2017/decorative" val="1"/>
                </a:ext>
              </a:extLst>
            </p:cNvPr>
            <p:cNvSpPr/>
            <p:nvPr/>
          </p:nvSpPr>
          <p:spPr>
            <a:xfrm>
              <a:off x="3550171" y="7726027"/>
              <a:ext cx="3082951" cy="1973639"/>
            </a:xfrm>
            <a:prstGeom prst="rect">
              <a:avLst/>
            </a:prstGeom>
            <a:noFill/>
            <a:ln w="28575">
              <a:solidFill>
                <a:srgbClr val="348AA2">
                  <a:alpha val="88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5" name="TextBox 44">
              <a:extLst>
                <a:ext uri="{FF2B5EF4-FFF2-40B4-BE49-F238E27FC236}">
                  <a16:creationId xmlns:a16="http://schemas.microsoft.com/office/drawing/2014/main" id="{6717EE9B-A1B2-09DB-DB77-E8663AEAD6F3}"/>
                </a:ext>
              </a:extLst>
            </p:cNvPr>
            <p:cNvSpPr txBox="1"/>
            <p:nvPr/>
          </p:nvSpPr>
          <p:spPr>
            <a:xfrm>
              <a:off x="882055" y="7636966"/>
              <a:ext cx="1627171" cy="250710"/>
            </a:xfrm>
            <a:prstGeom prst="rect">
              <a:avLst/>
            </a:prstGeom>
            <a:solidFill>
              <a:srgbClr val="F4F4F4"/>
            </a:solidFill>
          </p:spPr>
          <p:txBody>
            <a:bodyPr wrap="square" rtlCol="0">
              <a:spAutoFit/>
            </a:bodyPr>
            <a:lstStyle/>
            <a:p>
              <a:pPr algn="ctr">
                <a:lnSpc>
                  <a:spcPct val="85000"/>
                </a:lnSpc>
                <a:buClr>
                  <a:srgbClr val="002060"/>
                </a:buClr>
              </a:pPr>
              <a:r>
                <a:rPr lang="en-US" sz="1200" b="1" dirty="0">
                  <a:solidFill>
                    <a:srgbClr val="348AA2"/>
                  </a:solidFill>
                  <a:latin typeface="Calibri" panose="020F0502020204030204" pitchFamily="34" charset="0"/>
                  <a:cs typeface="Calibri" panose="020F0502020204030204" pitchFamily="34" charset="0"/>
                </a:rPr>
                <a:t>REFORM OPTIONS</a:t>
              </a:r>
              <a:endParaRPr lang="en-AU" sz="1200" dirty="0">
                <a:solidFill>
                  <a:srgbClr val="348AA2"/>
                </a:solidFill>
                <a:latin typeface="Calibri" panose="020F0502020204030204" pitchFamily="34" charset="0"/>
                <a:cs typeface="Calibri" panose="020F0502020204030204" pitchFamily="34" charset="0"/>
              </a:endParaRPr>
            </a:p>
          </p:txBody>
        </p:sp>
        <p:sp>
          <p:nvSpPr>
            <p:cNvPr id="48" name="TextBox 47">
              <a:extLst>
                <a:ext uri="{FF2B5EF4-FFF2-40B4-BE49-F238E27FC236}">
                  <a16:creationId xmlns:a16="http://schemas.microsoft.com/office/drawing/2014/main" id="{552B30E9-175F-AB69-C3C6-6AFB512B2AAF}"/>
                </a:ext>
              </a:extLst>
            </p:cNvPr>
            <p:cNvSpPr txBox="1"/>
            <p:nvPr/>
          </p:nvSpPr>
          <p:spPr>
            <a:xfrm>
              <a:off x="4307339" y="7636966"/>
              <a:ext cx="1568614" cy="250710"/>
            </a:xfrm>
            <a:prstGeom prst="rect">
              <a:avLst/>
            </a:prstGeom>
            <a:solidFill>
              <a:srgbClr val="F4F4F4"/>
            </a:solidFill>
          </p:spPr>
          <p:txBody>
            <a:bodyPr wrap="square" rtlCol="0">
              <a:spAutoFit/>
            </a:bodyPr>
            <a:lstStyle/>
            <a:p>
              <a:pPr algn="ctr">
                <a:lnSpc>
                  <a:spcPct val="85000"/>
                </a:lnSpc>
                <a:buClr>
                  <a:srgbClr val="002060"/>
                </a:buClr>
              </a:pPr>
              <a:r>
                <a:rPr lang="en-US" sz="1200" b="1" dirty="0">
                  <a:solidFill>
                    <a:srgbClr val="348AA2"/>
                  </a:solidFill>
                  <a:latin typeface="Calibri" panose="020F0502020204030204" pitchFamily="34" charset="0"/>
                  <a:cs typeface="Calibri" panose="020F0502020204030204" pitchFamily="34" charset="0"/>
                </a:rPr>
                <a:t>IMPACT MEASURED</a:t>
              </a:r>
              <a:endParaRPr lang="en-AU" sz="1200" b="1" dirty="0">
                <a:solidFill>
                  <a:srgbClr val="348AA2"/>
                </a:solidFill>
                <a:latin typeface="Calibri" panose="020F0502020204030204" pitchFamily="34" charset="0"/>
                <a:cs typeface="Calibri" panose="020F0502020204030204" pitchFamily="34" charset="0"/>
              </a:endParaRPr>
            </a:p>
          </p:txBody>
        </p:sp>
      </p:grpSp>
      <p:pic>
        <p:nvPicPr>
          <p:cNvPr id="620" name="Graphic 619">
            <a:extLst>
              <a:ext uri="{FF2B5EF4-FFF2-40B4-BE49-F238E27FC236}">
                <a16:creationId xmlns:a16="http://schemas.microsoft.com/office/drawing/2014/main" id="{B1733F48-D500-69DE-8F45-39D15FBD99F0}"/>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05918" y="7788012"/>
            <a:ext cx="468000" cy="468000"/>
          </a:xfrm>
          <a:prstGeom prst="rect">
            <a:avLst/>
          </a:prstGeom>
        </p:spPr>
      </p:pic>
      <p:grpSp>
        <p:nvGrpSpPr>
          <p:cNvPr id="628" name="Group 627">
            <a:extLst>
              <a:ext uri="{FF2B5EF4-FFF2-40B4-BE49-F238E27FC236}">
                <a16:creationId xmlns:a16="http://schemas.microsoft.com/office/drawing/2014/main" id="{1929DB1E-21F6-07E0-145B-A84FDAEDC002}"/>
              </a:ext>
              <a:ext uri="{C183D7F6-B498-43B3-948B-1728B52AA6E4}">
                <adec:decorative xmlns:adec="http://schemas.microsoft.com/office/drawing/2017/decorative" val="1"/>
              </a:ext>
            </a:extLst>
          </p:cNvPr>
          <p:cNvGrpSpPr>
            <a:grpSpLocks noChangeAspect="1"/>
          </p:cNvGrpSpPr>
          <p:nvPr/>
        </p:nvGrpSpPr>
        <p:grpSpPr>
          <a:xfrm>
            <a:off x="6078433" y="7813753"/>
            <a:ext cx="463275" cy="463275"/>
            <a:chOff x="6770703" y="8041727"/>
            <a:chExt cx="463275" cy="463275"/>
          </a:xfrm>
        </p:grpSpPr>
        <p:pic>
          <p:nvPicPr>
            <p:cNvPr id="622" name="Graphic 621">
              <a:extLst>
                <a:ext uri="{FF2B5EF4-FFF2-40B4-BE49-F238E27FC236}">
                  <a16:creationId xmlns:a16="http://schemas.microsoft.com/office/drawing/2014/main" id="{31D88213-F03C-B863-331F-60CB6ED6EE7E}"/>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70703" y="8041727"/>
              <a:ext cx="463275" cy="463275"/>
            </a:xfrm>
            <a:prstGeom prst="rect">
              <a:avLst/>
            </a:prstGeom>
          </p:spPr>
        </p:pic>
        <p:sp>
          <p:nvSpPr>
            <p:cNvPr id="627" name="Oval 626">
              <a:extLst>
                <a:ext uri="{FF2B5EF4-FFF2-40B4-BE49-F238E27FC236}">
                  <a16:creationId xmlns:a16="http://schemas.microsoft.com/office/drawing/2014/main" id="{5DAA6E65-C3CF-E156-0335-04F863E88CC2}"/>
                </a:ext>
              </a:extLst>
            </p:cNvPr>
            <p:cNvSpPr/>
            <p:nvPr/>
          </p:nvSpPr>
          <p:spPr>
            <a:xfrm>
              <a:off x="6968914" y="8239577"/>
              <a:ext cx="66852" cy="66852"/>
            </a:xfrm>
            <a:prstGeom prst="ellipse">
              <a:avLst/>
            </a:prstGeom>
            <a:solidFill>
              <a:srgbClr val="348AA2"/>
            </a:solidFill>
            <a:ln>
              <a:solidFill>
                <a:srgbClr val="F4F4F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634" name="Group 633">
            <a:extLst>
              <a:ext uri="{FF2B5EF4-FFF2-40B4-BE49-F238E27FC236}">
                <a16:creationId xmlns:a16="http://schemas.microsoft.com/office/drawing/2014/main" id="{753FDA93-DCCC-4FCA-2201-727131EA38C1}"/>
              </a:ext>
              <a:ext uri="{C183D7F6-B498-43B3-948B-1728B52AA6E4}">
                <adec:decorative xmlns:adec="http://schemas.microsoft.com/office/drawing/2017/decorative" val="1"/>
              </a:ext>
            </a:extLst>
          </p:cNvPr>
          <p:cNvGrpSpPr/>
          <p:nvPr/>
        </p:nvGrpSpPr>
        <p:grpSpPr>
          <a:xfrm>
            <a:off x="373149" y="8481979"/>
            <a:ext cx="2735718" cy="562846"/>
            <a:chOff x="373237" y="8445767"/>
            <a:chExt cx="2735718" cy="562846"/>
          </a:xfrm>
        </p:grpSpPr>
        <p:sp>
          <p:nvSpPr>
            <p:cNvPr id="46" name="TextBox 45">
              <a:extLst>
                <a:ext uri="{FF2B5EF4-FFF2-40B4-BE49-F238E27FC236}">
                  <a16:creationId xmlns:a16="http://schemas.microsoft.com/office/drawing/2014/main" id="{19159D04-AD4D-54CD-7AE0-5542C652D2FC}"/>
                </a:ext>
              </a:extLst>
            </p:cNvPr>
            <p:cNvSpPr txBox="1"/>
            <p:nvPr/>
          </p:nvSpPr>
          <p:spPr>
            <a:xfrm>
              <a:off x="1792982" y="8445767"/>
              <a:ext cx="1315973" cy="562846"/>
            </a:xfrm>
            <a:prstGeom prst="rect">
              <a:avLst/>
            </a:prstGeom>
            <a:noFill/>
          </p:spPr>
          <p:txBody>
            <a:bodyPr wrap="square" rtlCol="0">
              <a:spAutoFit/>
            </a:bodyPr>
            <a:lstStyle/>
            <a:p>
              <a:pPr>
                <a:lnSpc>
                  <a:spcPct val="85000"/>
                </a:lnSpc>
                <a:spcAft>
                  <a:spcPts val="300"/>
                </a:spcAft>
                <a:buClr>
                  <a:srgbClr val="002060"/>
                </a:buClr>
              </a:pPr>
              <a:r>
                <a:rPr lang="pt-BR" sz="1000" dirty="0">
                  <a:latin typeface="Calibri" panose="020F0502020204030204" pitchFamily="34" charset="0"/>
                  <a:cs typeface="Calibri" panose="020F0502020204030204" pitchFamily="34" charset="0"/>
                </a:rPr>
                <a:t>Option 1: 90 km/h</a:t>
              </a:r>
            </a:p>
            <a:p>
              <a:pPr>
                <a:lnSpc>
                  <a:spcPct val="85000"/>
                </a:lnSpc>
                <a:spcAft>
                  <a:spcPts val="300"/>
                </a:spcAft>
                <a:buClr>
                  <a:srgbClr val="002060"/>
                </a:buClr>
              </a:pPr>
              <a:r>
                <a:rPr lang="pt-BR" sz="1000" dirty="0">
                  <a:latin typeface="Calibri" panose="020F0502020204030204" pitchFamily="34" charset="0"/>
                  <a:cs typeface="Calibri" panose="020F0502020204030204" pitchFamily="34" charset="0"/>
                </a:rPr>
                <a:t>Option 2: 80 km/h</a:t>
              </a:r>
            </a:p>
            <a:p>
              <a:pPr>
                <a:lnSpc>
                  <a:spcPct val="85000"/>
                </a:lnSpc>
                <a:spcAft>
                  <a:spcPts val="300"/>
                </a:spcAft>
                <a:buClr>
                  <a:srgbClr val="002060"/>
                </a:buClr>
              </a:pPr>
              <a:r>
                <a:rPr lang="pt-BR" sz="1000" dirty="0">
                  <a:latin typeface="Calibri" panose="020F0502020204030204" pitchFamily="34" charset="0"/>
                  <a:cs typeface="Calibri" panose="020F0502020204030204" pitchFamily="34" charset="0"/>
                </a:rPr>
                <a:t>Option 3: 70 km/h</a:t>
              </a:r>
              <a:endParaRPr lang="en-AU" sz="1000" dirty="0">
                <a:latin typeface="Calibri" panose="020F0502020204030204" pitchFamily="34" charset="0"/>
                <a:cs typeface="Calibri" panose="020F0502020204030204" pitchFamily="34" charset="0"/>
              </a:endParaRPr>
            </a:p>
          </p:txBody>
        </p:sp>
        <p:sp>
          <p:nvSpPr>
            <p:cNvPr id="631" name="TextBox 630">
              <a:extLst>
                <a:ext uri="{FF2B5EF4-FFF2-40B4-BE49-F238E27FC236}">
                  <a16:creationId xmlns:a16="http://schemas.microsoft.com/office/drawing/2014/main" id="{ACD29EB4-F648-60F8-6A90-85D83CC3D798}"/>
                </a:ext>
              </a:extLst>
            </p:cNvPr>
            <p:cNvSpPr txBox="1"/>
            <p:nvPr/>
          </p:nvSpPr>
          <p:spPr>
            <a:xfrm>
              <a:off x="373237" y="8445767"/>
              <a:ext cx="1214789" cy="276999"/>
            </a:xfrm>
            <a:prstGeom prst="rect">
              <a:avLst/>
            </a:prstGeom>
            <a:noFill/>
          </p:spPr>
          <p:txBody>
            <a:bodyPr wrap="square" rtlCol="0">
              <a:spAutoFit/>
            </a:bodyPr>
            <a:lstStyle/>
            <a:p>
              <a:r>
                <a:rPr lang="en-AU" sz="1200" b="1" dirty="0">
                  <a:solidFill>
                    <a:srgbClr val="348AA2"/>
                  </a:solidFill>
                  <a:latin typeface="Calibri" panose="020F0502020204030204" pitchFamily="34" charset="0"/>
                  <a:cs typeface="Calibri" panose="020F0502020204030204" pitchFamily="34" charset="0"/>
                </a:rPr>
                <a:t>Sealed roads</a:t>
              </a:r>
            </a:p>
          </p:txBody>
        </p:sp>
      </p:grpSp>
      <p:grpSp>
        <p:nvGrpSpPr>
          <p:cNvPr id="633" name="Group 632">
            <a:extLst>
              <a:ext uri="{FF2B5EF4-FFF2-40B4-BE49-F238E27FC236}">
                <a16:creationId xmlns:a16="http://schemas.microsoft.com/office/drawing/2014/main" id="{12569479-B910-023C-129F-D672204A6B91}"/>
              </a:ext>
              <a:ext uri="{C183D7F6-B498-43B3-948B-1728B52AA6E4}">
                <adec:decorative xmlns:adec="http://schemas.microsoft.com/office/drawing/2017/decorative" val="1"/>
              </a:ext>
            </a:extLst>
          </p:cNvPr>
          <p:cNvGrpSpPr/>
          <p:nvPr/>
        </p:nvGrpSpPr>
        <p:grpSpPr>
          <a:xfrm>
            <a:off x="373149" y="9185693"/>
            <a:ext cx="2735719" cy="393569"/>
            <a:chOff x="373237" y="9022739"/>
            <a:chExt cx="2735719" cy="393569"/>
          </a:xfrm>
        </p:grpSpPr>
        <p:sp>
          <p:nvSpPr>
            <p:cNvPr id="47" name="TextBox 46">
              <a:extLst>
                <a:ext uri="{FF2B5EF4-FFF2-40B4-BE49-F238E27FC236}">
                  <a16:creationId xmlns:a16="http://schemas.microsoft.com/office/drawing/2014/main" id="{03B8D1AA-0EB2-A96F-592E-EFB096EC4DAD}"/>
                </a:ext>
              </a:extLst>
            </p:cNvPr>
            <p:cNvSpPr txBox="1"/>
            <p:nvPr/>
          </p:nvSpPr>
          <p:spPr>
            <a:xfrm>
              <a:off x="1792982" y="9022739"/>
              <a:ext cx="1315974" cy="393569"/>
            </a:xfrm>
            <a:prstGeom prst="rect">
              <a:avLst/>
            </a:prstGeom>
            <a:noFill/>
          </p:spPr>
          <p:txBody>
            <a:bodyPr wrap="square" rtlCol="0">
              <a:spAutoFit/>
            </a:bodyPr>
            <a:lstStyle/>
            <a:p>
              <a:pPr>
                <a:lnSpc>
                  <a:spcPct val="85000"/>
                </a:lnSpc>
                <a:spcAft>
                  <a:spcPts val="300"/>
                </a:spcAft>
                <a:buClr>
                  <a:srgbClr val="002060"/>
                </a:buClr>
              </a:pPr>
              <a:r>
                <a:rPr lang="pt-BR" sz="1000" dirty="0">
                  <a:latin typeface="Calibri" panose="020F0502020204030204" pitchFamily="34" charset="0"/>
                  <a:cs typeface="Calibri" panose="020F0502020204030204" pitchFamily="34" charset="0"/>
                </a:rPr>
                <a:t>Option 1: 80 km/h</a:t>
              </a:r>
            </a:p>
            <a:p>
              <a:pPr>
                <a:lnSpc>
                  <a:spcPct val="85000"/>
                </a:lnSpc>
                <a:spcAft>
                  <a:spcPts val="300"/>
                </a:spcAft>
                <a:buClr>
                  <a:srgbClr val="002060"/>
                </a:buClr>
              </a:pPr>
              <a:r>
                <a:rPr lang="pt-BR" sz="1000" dirty="0">
                  <a:latin typeface="Calibri" panose="020F0502020204030204" pitchFamily="34" charset="0"/>
                  <a:cs typeface="Calibri" panose="020F0502020204030204" pitchFamily="34" charset="0"/>
                </a:rPr>
                <a:t>Option 2: 70 km/h</a:t>
              </a:r>
              <a:endParaRPr lang="en-AU" sz="1000" dirty="0">
                <a:latin typeface="Calibri" panose="020F0502020204030204" pitchFamily="34" charset="0"/>
                <a:cs typeface="Calibri" panose="020F0502020204030204" pitchFamily="34" charset="0"/>
              </a:endParaRPr>
            </a:p>
          </p:txBody>
        </p:sp>
        <p:sp>
          <p:nvSpPr>
            <p:cNvPr id="632" name="TextBox 631">
              <a:extLst>
                <a:ext uri="{FF2B5EF4-FFF2-40B4-BE49-F238E27FC236}">
                  <a16:creationId xmlns:a16="http://schemas.microsoft.com/office/drawing/2014/main" id="{0DCCE674-7DA4-5CB0-1208-33C81C847836}"/>
                </a:ext>
              </a:extLst>
            </p:cNvPr>
            <p:cNvSpPr txBox="1"/>
            <p:nvPr/>
          </p:nvSpPr>
          <p:spPr>
            <a:xfrm>
              <a:off x="373237" y="9022739"/>
              <a:ext cx="1214789" cy="276999"/>
            </a:xfrm>
            <a:prstGeom prst="rect">
              <a:avLst/>
            </a:prstGeom>
            <a:noFill/>
          </p:spPr>
          <p:txBody>
            <a:bodyPr wrap="square" rtlCol="0">
              <a:spAutoFit/>
            </a:bodyPr>
            <a:lstStyle/>
            <a:p>
              <a:r>
                <a:rPr lang="en-AU" sz="1200" b="1" dirty="0">
                  <a:solidFill>
                    <a:srgbClr val="348AA2"/>
                  </a:solidFill>
                  <a:latin typeface="Calibri" panose="020F0502020204030204" pitchFamily="34" charset="0"/>
                  <a:cs typeface="Calibri" panose="020F0502020204030204" pitchFamily="34" charset="0"/>
                </a:rPr>
                <a:t>Unsealed roads</a:t>
              </a:r>
            </a:p>
          </p:txBody>
        </p:sp>
      </p:grpSp>
      <p:sp>
        <p:nvSpPr>
          <p:cNvPr id="3" name="Rectangle 2">
            <a:extLst>
              <a:ext uri="{FF2B5EF4-FFF2-40B4-BE49-F238E27FC236}">
                <a16:creationId xmlns:a16="http://schemas.microsoft.com/office/drawing/2014/main" id="{7F2BC906-7F79-1F39-0CB2-2208926742BC}"/>
              </a:ext>
              <a:ext uri="{C183D7F6-B498-43B3-948B-1728B52AA6E4}">
                <adec:decorative xmlns:adec="http://schemas.microsoft.com/office/drawing/2017/decorative" val="1"/>
              </a:ext>
            </a:extLst>
          </p:cNvPr>
          <p:cNvSpPr/>
          <p:nvPr/>
        </p:nvSpPr>
        <p:spPr>
          <a:xfrm>
            <a:off x="0" y="9833991"/>
            <a:ext cx="6876000" cy="108000"/>
          </a:xfrm>
          <a:prstGeom prst="rect">
            <a:avLst/>
          </a:prstGeom>
          <a:solidFill>
            <a:srgbClr val="081E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509" name="Group 508">
            <a:extLst>
              <a:ext uri="{FF2B5EF4-FFF2-40B4-BE49-F238E27FC236}">
                <a16:creationId xmlns:a16="http://schemas.microsoft.com/office/drawing/2014/main" id="{41B33E09-369A-62F7-C10F-234A6B2F3EEB}"/>
              </a:ext>
              <a:ext uri="{C183D7F6-B498-43B3-948B-1728B52AA6E4}">
                <adec:decorative xmlns:adec="http://schemas.microsoft.com/office/drawing/2017/decorative" val="1"/>
              </a:ext>
            </a:extLst>
          </p:cNvPr>
          <p:cNvGrpSpPr/>
          <p:nvPr/>
        </p:nvGrpSpPr>
        <p:grpSpPr>
          <a:xfrm>
            <a:off x="393468" y="5469997"/>
            <a:ext cx="6220200" cy="1660172"/>
            <a:chOff x="393468" y="5469997"/>
            <a:chExt cx="6220200" cy="1660172"/>
          </a:xfrm>
        </p:grpSpPr>
        <p:sp>
          <p:nvSpPr>
            <p:cNvPr id="34" name="TextBox 33">
              <a:extLst>
                <a:ext uri="{FF2B5EF4-FFF2-40B4-BE49-F238E27FC236}">
                  <a16:creationId xmlns:a16="http://schemas.microsoft.com/office/drawing/2014/main" id="{5949CEC1-747C-CE25-B690-1C1BF75EB155}"/>
                </a:ext>
              </a:extLst>
            </p:cNvPr>
            <p:cNvSpPr txBox="1"/>
            <p:nvPr/>
          </p:nvSpPr>
          <p:spPr>
            <a:xfrm>
              <a:off x="393468" y="5469997"/>
              <a:ext cx="2034422" cy="642868"/>
            </a:xfrm>
            <a:prstGeom prst="rect">
              <a:avLst/>
            </a:prstGeom>
            <a:noFill/>
          </p:spPr>
          <p:txBody>
            <a:bodyPr wrap="square" rtlCol="0">
              <a:spAutoFit/>
            </a:bodyPr>
            <a:lstStyle/>
            <a:p>
              <a:pPr>
                <a:lnSpc>
                  <a:spcPct val="85000"/>
                </a:lnSpc>
                <a:buClr>
                  <a:srgbClr val="002060"/>
                </a:buClr>
              </a:pPr>
              <a:r>
                <a:rPr lang="en-US" sz="1200" b="1" dirty="0">
                  <a:solidFill>
                    <a:srgbClr val="377B88"/>
                  </a:solidFill>
                  <a:latin typeface="Calibri" panose="020F0502020204030204" pitchFamily="34" charset="0"/>
                  <a:cs typeface="Calibri" panose="020F0502020204030204" pitchFamily="34" charset="0"/>
                </a:rPr>
                <a:t>Increasing road trauma </a:t>
              </a:r>
              <a:r>
                <a:rPr lang="en-US" sz="1000" dirty="0">
                  <a:latin typeface="Calibri" panose="020F0502020204030204" pitchFamily="34" charset="0"/>
                  <a:cs typeface="Calibri" panose="020F0502020204030204" pitchFamily="34" charset="0"/>
                </a:rPr>
                <a:t>despite improvements in vehicle safety technology and ongoing action by all governments.</a:t>
              </a:r>
            </a:p>
          </p:txBody>
        </p:sp>
        <p:sp>
          <p:nvSpPr>
            <p:cNvPr id="35" name="TextBox 34">
              <a:extLst>
                <a:ext uri="{FF2B5EF4-FFF2-40B4-BE49-F238E27FC236}">
                  <a16:creationId xmlns:a16="http://schemas.microsoft.com/office/drawing/2014/main" id="{0DFFED51-1C5E-7858-967F-C9F044B313A0}"/>
                </a:ext>
              </a:extLst>
            </p:cNvPr>
            <p:cNvSpPr txBox="1"/>
            <p:nvPr/>
          </p:nvSpPr>
          <p:spPr>
            <a:xfrm>
              <a:off x="4263006" y="6330078"/>
              <a:ext cx="2350662" cy="800091"/>
            </a:xfrm>
            <a:prstGeom prst="rect">
              <a:avLst/>
            </a:prstGeom>
            <a:noFill/>
          </p:spPr>
          <p:txBody>
            <a:bodyPr wrap="square" rtlCol="0">
              <a:spAutoFit/>
            </a:bodyPr>
            <a:lstStyle/>
            <a:p>
              <a:pPr>
                <a:lnSpc>
                  <a:spcPct val="85000"/>
                </a:lnSpc>
                <a:buClr>
                  <a:srgbClr val="002060"/>
                </a:buClr>
              </a:pPr>
              <a:r>
                <a:rPr lang="en-US" sz="1000" dirty="0">
                  <a:latin typeface="Calibri" panose="020F0502020204030204" pitchFamily="34" charset="0"/>
                  <a:cs typeface="Calibri" panose="020F0502020204030204" pitchFamily="34" charset="0"/>
                </a:rPr>
                <a:t>Without action on default speed limits and other safety measures, Australia will not meet its national road trauma reduction target of  </a:t>
              </a:r>
              <a:r>
                <a:rPr lang="en-US" sz="1200" b="1" dirty="0">
                  <a:solidFill>
                    <a:srgbClr val="377B88"/>
                  </a:solidFill>
                  <a:latin typeface="Calibri" panose="020F0502020204030204" pitchFamily="34" charset="0"/>
                  <a:cs typeface="Calibri" panose="020F0502020204030204" pitchFamily="34" charset="0"/>
                </a:rPr>
                <a:t>halving road deaths by 2030</a:t>
              </a:r>
              <a:r>
                <a:rPr lang="en-US" sz="1000" dirty="0">
                  <a:latin typeface="Calibri" panose="020F0502020204030204" pitchFamily="34" charset="0"/>
                  <a:cs typeface="Calibri" panose="020F0502020204030204" pitchFamily="34" charset="0"/>
                </a:rPr>
                <a:t>.</a:t>
              </a:r>
              <a:endParaRPr lang="en-AU" sz="1000" dirty="0">
                <a:latin typeface="Calibri" panose="020F0502020204030204" pitchFamily="34" charset="0"/>
                <a:cs typeface="Calibri" panose="020F0502020204030204" pitchFamily="34" charset="0"/>
              </a:endParaRPr>
            </a:p>
          </p:txBody>
        </p:sp>
        <p:sp>
          <p:nvSpPr>
            <p:cNvPr id="502" name="Freeform 13">
              <a:extLst>
                <a:ext uri="{FF2B5EF4-FFF2-40B4-BE49-F238E27FC236}">
                  <a16:creationId xmlns:a16="http://schemas.microsoft.com/office/drawing/2014/main" id="{D9EB6BA2-4EBA-038D-3F95-135091A6FAC6}"/>
                </a:ext>
              </a:extLst>
            </p:cNvPr>
            <p:cNvSpPr>
              <a:spLocks/>
            </p:cNvSpPr>
            <p:nvPr/>
          </p:nvSpPr>
          <p:spPr bwMode="auto">
            <a:xfrm>
              <a:off x="3307870" y="5975846"/>
              <a:ext cx="314325" cy="242888"/>
            </a:xfrm>
            <a:custGeom>
              <a:avLst/>
              <a:gdLst>
                <a:gd name="T0" fmla="*/ 0 w 3299"/>
                <a:gd name="T1" fmla="*/ 0 h 2543"/>
                <a:gd name="T2" fmla="*/ 3299 w 3299"/>
                <a:gd name="T3" fmla="*/ 1681 h 2543"/>
                <a:gd name="T4" fmla="*/ 2111 w 3299"/>
                <a:gd name="T5" fmla="*/ 2543 h 2543"/>
                <a:gd name="T6" fmla="*/ 0 w 3299"/>
                <a:gd name="T7" fmla="*/ 1468 h 2543"/>
                <a:gd name="T8" fmla="*/ 0 w 3299"/>
                <a:gd name="T9" fmla="*/ 0 h 2543"/>
              </a:gdLst>
              <a:ahLst/>
              <a:cxnLst>
                <a:cxn ang="0">
                  <a:pos x="T0" y="T1"/>
                </a:cxn>
                <a:cxn ang="0">
                  <a:pos x="T2" y="T3"/>
                </a:cxn>
                <a:cxn ang="0">
                  <a:pos x="T4" y="T5"/>
                </a:cxn>
                <a:cxn ang="0">
                  <a:pos x="T6" y="T7"/>
                </a:cxn>
                <a:cxn ang="0">
                  <a:pos x="T8" y="T9"/>
                </a:cxn>
              </a:cxnLst>
              <a:rect l="0" t="0" r="r" b="b"/>
              <a:pathLst>
                <a:path w="3299" h="2543">
                  <a:moveTo>
                    <a:pt x="0" y="0"/>
                  </a:moveTo>
                  <a:cubicBezTo>
                    <a:pt x="1305" y="0"/>
                    <a:pt x="2532" y="625"/>
                    <a:pt x="3299" y="1681"/>
                  </a:cubicBezTo>
                  <a:lnTo>
                    <a:pt x="2111" y="2543"/>
                  </a:lnTo>
                  <a:cubicBezTo>
                    <a:pt x="1620" y="1868"/>
                    <a:pt x="836" y="1468"/>
                    <a:pt x="0" y="1468"/>
                  </a:cubicBezTo>
                  <a:lnTo>
                    <a:pt x="0" y="0"/>
                  </a:lnTo>
                  <a:close/>
                </a:path>
              </a:pathLst>
            </a:custGeom>
            <a:noFill/>
            <a:ln w="3175" cap="flat">
              <a:no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06" name="TextBox 605">
              <a:extLst>
                <a:ext uri="{FF2B5EF4-FFF2-40B4-BE49-F238E27FC236}">
                  <a16:creationId xmlns:a16="http://schemas.microsoft.com/office/drawing/2014/main" id="{5F23B299-D15A-BA47-F8BA-01605F3F5D06}"/>
                </a:ext>
              </a:extLst>
            </p:cNvPr>
            <p:cNvSpPr txBox="1"/>
            <p:nvPr/>
          </p:nvSpPr>
          <p:spPr>
            <a:xfrm>
              <a:off x="4267873" y="5469997"/>
              <a:ext cx="2231846" cy="826252"/>
            </a:xfrm>
            <a:prstGeom prst="rect">
              <a:avLst/>
            </a:prstGeom>
            <a:noFill/>
          </p:spPr>
          <p:txBody>
            <a:bodyPr wrap="square" rtlCol="0">
              <a:spAutoFit/>
            </a:bodyPr>
            <a:lstStyle/>
            <a:p>
              <a:pPr>
                <a:lnSpc>
                  <a:spcPct val="85000"/>
                </a:lnSpc>
                <a:buClr>
                  <a:srgbClr val="002060"/>
                </a:buClr>
              </a:pPr>
              <a:r>
                <a:rPr lang="en-US" sz="1200" b="1" dirty="0">
                  <a:solidFill>
                    <a:srgbClr val="377B88"/>
                  </a:solidFill>
                  <a:latin typeface="Calibri" panose="020F0502020204030204" pitchFamily="34" charset="0"/>
                  <a:cs typeface="Calibri" panose="020F0502020204030204" pitchFamily="34" charset="0"/>
                </a:rPr>
                <a:t>Speed management </a:t>
              </a:r>
              <a:r>
                <a:rPr lang="en-US" sz="1000" dirty="0">
                  <a:latin typeface="Calibri" panose="020F0502020204030204" pitchFamily="34" charset="0"/>
                  <a:cs typeface="Calibri" panose="020F0502020204030204" pitchFamily="34" charset="0"/>
                </a:rPr>
                <a:t>is an essential component of a comprehensive road safety approach that offers practical value as </a:t>
              </a:r>
              <a:r>
                <a:rPr lang="en-US" sz="1200" b="1" dirty="0">
                  <a:solidFill>
                    <a:srgbClr val="377B88"/>
                  </a:solidFill>
                  <a:latin typeface="Calibri" panose="020F0502020204030204" pitchFamily="34" charset="0"/>
                  <a:cs typeface="Calibri" panose="020F0502020204030204" pitchFamily="34" charset="0"/>
                </a:rPr>
                <a:t>a proven, cost-effective intervention</a:t>
              </a:r>
              <a:r>
                <a:rPr lang="en-US" sz="1000" b="1" dirty="0">
                  <a:solidFill>
                    <a:srgbClr val="377B88"/>
                  </a:solidFill>
                  <a:latin typeface="Calibri" panose="020F0502020204030204" pitchFamily="34" charset="0"/>
                  <a:cs typeface="Calibri" panose="020F0502020204030204" pitchFamily="34" charset="0"/>
                </a:rPr>
                <a:t>.</a:t>
              </a:r>
              <a:endParaRPr lang="en-AU" sz="1000" b="1" dirty="0">
                <a:solidFill>
                  <a:srgbClr val="377B88"/>
                </a:solidFill>
                <a:latin typeface="Calibri" panose="020F0502020204030204" pitchFamily="34" charset="0"/>
                <a:cs typeface="Calibri" panose="020F0502020204030204" pitchFamily="34" charset="0"/>
              </a:endParaRPr>
            </a:p>
          </p:txBody>
        </p:sp>
        <p:sp>
          <p:nvSpPr>
            <p:cNvPr id="612" name="TextBox 611">
              <a:extLst>
                <a:ext uri="{FF2B5EF4-FFF2-40B4-BE49-F238E27FC236}">
                  <a16:creationId xmlns:a16="http://schemas.microsoft.com/office/drawing/2014/main" id="{B5F69E5F-C6FE-BE5B-2837-37673D93C495}"/>
                </a:ext>
              </a:extLst>
            </p:cNvPr>
            <p:cNvSpPr txBox="1"/>
            <p:nvPr/>
          </p:nvSpPr>
          <p:spPr>
            <a:xfrm>
              <a:off x="393468" y="6356496"/>
              <a:ext cx="2166901" cy="773673"/>
            </a:xfrm>
            <a:prstGeom prst="rect">
              <a:avLst/>
            </a:prstGeom>
            <a:noFill/>
          </p:spPr>
          <p:txBody>
            <a:bodyPr wrap="square" rtlCol="0">
              <a:spAutoFit/>
            </a:bodyPr>
            <a:lstStyle/>
            <a:p>
              <a:pPr>
                <a:lnSpc>
                  <a:spcPct val="85000"/>
                </a:lnSpc>
                <a:buClr>
                  <a:srgbClr val="002060"/>
                </a:buClr>
              </a:pPr>
              <a:r>
                <a:rPr lang="en-US" sz="1000" dirty="0">
                  <a:latin typeface="Calibri" panose="020F0502020204030204" pitchFamily="34" charset="0"/>
                  <a:cs typeface="Calibri" panose="020F0502020204030204" pitchFamily="34" charset="0"/>
                </a:rPr>
                <a:t>There is a </a:t>
              </a:r>
              <a:r>
                <a:rPr lang="en-US" sz="1200" b="1" dirty="0">
                  <a:solidFill>
                    <a:srgbClr val="377B88"/>
                  </a:solidFill>
                  <a:latin typeface="Calibri" panose="020F0502020204030204" pitchFamily="34" charset="0"/>
                  <a:cs typeface="Calibri" panose="020F0502020204030204" pitchFamily="34" charset="0"/>
                </a:rPr>
                <a:t>role for governments </a:t>
              </a:r>
              <a:r>
                <a:rPr lang="en-US" sz="1000" dirty="0">
                  <a:latin typeface="Calibri" panose="020F0502020204030204" pitchFamily="34" charset="0"/>
                  <a:cs typeface="Calibri" panose="020F0502020204030204" pitchFamily="34" charset="0"/>
                </a:rPr>
                <a:t>in setting safety standards and regulation across the road network where there is risk, in order to achieve a societal benefit.</a:t>
              </a:r>
            </a:p>
          </p:txBody>
        </p:sp>
        <p:pic>
          <p:nvPicPr>
            <p:cNvPr id="32" name="Picture 31" descr="A road sign warning of loose road surface next to an unsealed road in a regional area">
              <a:extLst>
                <a:ext uri="{FF2B5EF4-FFF2-40B4-BE49-F238E27FC236}">
                  <a16:creationId xmlns:a16="http://schemas.microsoft.com/office/drawing/2014/main" id="{58D869D4-5B57-A7F3-05D1-7BDE268DC8EB}"/>
                </a:ext>
              </a:extLst>
            </p:cNvPr>
            <p:cNvPicPr>
              <a:picLocks noChangeAspect="1"/>
            </p:cNvPicPr>
            <p:nvPr/>
          </p:nvPicPr>
          <p:blipFill>
            <a:blip r:embed="rId7">
              <a:duotone>
                <a:schemeClr val="accent1">
                  <a:shade val="45000"/>
                  <a:satMod val="135000"/>
                </a:schemeClr>
                <a:prstClr val="white"/>
              </a:duotone>
              <a:extLst>
                <a:ext uri="{28A0092B-C50C-407E-A947-70E740481C1C}">
                  <a14:useLocalDpi xmlns:a14="http://schemas.microsoft.com/office/drawing/2010/main" val="0"/>
                </a:ext>
              </a:extLst>
            </a:blip>
            <a:srcRect t="5648" b="3007"/>
            <a:stretch>
              <a:fillRect/>
            </a:stretch>
          </p:blipFill>
          <p:spPr>
            <a:xfrm>
              <a:off x="2737540" y="5539770"/>
              <a:ext cx="1382921" cy="1535443"/>
            </a:xfrm>
            <a:prstGeom prst="rect">
              <a:avLst/>
            </a:prstGeom>
          </p:spPr>
        </p:pic>
      </p:grpSp>
      <p:pic>
        <p:nvPicPr>
          <p:cNvPr id="6" name="Picture 5">
            <a:extLst>
              <a:ext uri="{FF2B5EF4-FFF2-40B4-BE49-F238E27FC236}">
                <a16:creationId xmlns:a16="http://schemas.microsoft.com/office/drawing/2014/main" id="{CE57B5AB-F2AD-4F60-A927-641C5DF532E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371982" y="3543012"/>
            <a:ext cx="742950" cy="685800"/>
          </a:xfrm>
          <a:prstGeom prst="rect">
            <a:avLst/>
          </a:prstGeom>
        </p:spPr>
      </p:pic>
      <p:sp>
        <p:nvSpPr>
          <p:cNvPr id="169" name="TextBox 168">
            <a:extLst>
              <a:ext uri="{FF2B5EF4-FFF2-40B4-BE49-F238E27FC236}">
                <a16:creationId xmlns:a16="http://schemas.microsoft.com/office/drawing/2014/main" id="{FF1317B2-C315-4979-A7A7-810882B27738}"/>
              </a:ext>
            </a:extLst>
          </p:cNvPr>
          <p:cNvSpPr txBox="1"/>
          <p:nvPr/>
        </p:nvSpPr>
        <p:spPr>
          <a:xfrm>
            <a:off x="1035053" y="3636282"/>
            <a:ext cx="1984314" cy="485902"/>
          </a:xfrm>
          <a:prstGeom prst="rect">
            <a:avLst/>
          </a:prstGeom>
          <a:noFill/>
        </p:spPr>
        <p:txBody>
          <a:bodyPr wrap="square" rtlCol="0">
            <a:spAutoFit/>
          </a:bodyPr>
          <a:lstStyle/>
          <a:p>
            <a:pPr>
              <a:lnSpc>
                <a:spcPct val="85000"/>
              </a:lnSpc>
            </a:pPr>
            <a:r>
              <a:rPr lang="en-US" sz="1000" dirty="0">
                <a:latin typeface="Calibri" panose="020F0502020204030204" pitchFamily="34" charset="0"/>
                <a:cs typeface="Calibri" panose="020F0502020204030204" pitchFamily="34" charset="0"/>
              </a:rPr>
              <a:t>65% of Australia’s road fatalities over the last decade occurred outside of major cities</a:t>
            </a:r>
            <a:endParaRPr lang="en-AU" sz="1000" dirty="0">
              <a:latin typeface="Calibri" panose="020F0502020204030204" pitchFamily="34" charset="0"/>
              <a:cs typeface="Calibri" panose="020F0502020204030204" pitchFamily="34" charset="0"/>
            </a:endParaRPr>
          </a:p>
        </p:txBody>
      </p:sp>
      <p:sp>
        <p:nvSpPr>
          <p:cNvPr id="170" name="TextBox 169">
            <a:extLst>
              <a:ext uri="{FF2B5EF4-FFF2-40B4-BE49-F238E27FC236}">
                <a16:creationId xmlns:a16="http://schemas.microsoft.com/office/drawing/2014/main" id="{660CFD18-F6AB-4045-B621-8FF6FA77C5ED}"/>
              </a:ext>
            </a:extLst>
          </p:cNvPr>
          <p:cNvSpPr txBox="1"/>
          <p:nvPr/>
        </p:nvSpPr>
        <p:spPr>
          <a:xfrm>
            <a:off x="1035053" y="4327015"/>
            <a:ext cx="1659516" cy="396006"/>
          </a:xfrm>
          <a:prstGeom prst="rect">
            <a:avLst/>
          </a:prstGeom>
          <a:noFill/>
        </p:spPr>
        <p:txBody>
          <a:bodyPr wrap="square" rtlCol="0">
            <a:spAutoFit/>
          </a:bodyPr>
          <a:lstStyle/>
          <a:p>
            <a:pPr>
              <a:lnSpc>
                <a:spcPct val="85000"/>
              </a:lnSpc>
            </a:pPr>
            <a:r>
              <a:rPr lang="en-US" sz="1300" b="1" dirty="0">
                <a:solidFill>
                  <a:srgbClr val="377B88"/>
                </a:solidFill>
                <a:latin typeface="Calibri" panose="020F0502020204030204" pitchFamily="34" charset="0"/>
                <a:cs typeface="Calibri" panose="020F0502020204030204" pitchFamily="34" charset="0"/>
              </a:rPr>
              <a:t>$30 </a:t>
            </a:r>
            <a:r>
              <a:rPr lang="en-US" sz="1200" b="1" dirty="0">
                <a:solidFill>
                  <a:srgbClr val="377B88"/>
                </a:solidFill>
                <a:latin typeface="Calibri" panose="020F0502020204030204" pitchFamily="34" charset="0"/>
                <a:cs typeface="Calibri" panose="020F0502020204030204" pitchFamily="34" charset="0"/>
              </a:rPr>
              <a:t>billion</a:t>
            </a:r>
            <a:r>
              <a:rPr lang="en-US" sz="1300" b="1" dirty="0"/>
              <a:t> </a:t>
            </a:r>
            <a:r>
              <a:rPr lang="en-US" sz="1000" dirty="0">
                <a:latin typeface="Calibri" panose="020F0502020204030204" pitchFamily="34" charset="0"/>
                <a:cs typeface="Calibri" panose="020F0502020204030204" pitchFamily="34" charset="0"/>
              </a:rPr>
              <a:t>annual cost of road trauma nationally</a:t>
            </a:r>
            <a:endParaRPr lang="en-AU" sz="1000" dirty="0">
              <a:latin typeface="Calibri" panose="020F0502020204030204" pitchFamily="34" charset="0"/>
              <a:cs typeface="Calibri" panose="020F0502020204030204" pitchFamily="34" charset="0"/>
            </a:endParaRPr>
          </a:p>
        </p:txBody>
      </p:sp>
      <p:pic>
        <p:nvPicPr>
          <p:cNvPr id="17" name="Picture 16">
            <a:extLst>
              <a:ext uri="{FF2B5EF4-FFF2-40B4-BE49-F238E27FC236}">
                <a16:creationId xmlns:a16="http://schemas.microsoft.com/office/drawing/2014/main" id="{415CCA99-0DC4-4882-AFB0-289682119AE0}"/>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292628" y="4211059"/>
            <a:ext cx="771525" cy="533400"/>
          </a:xfrm>
          <a:prstGeom prst="rect">
            <a:avLst/>
          </a:prstGeom>
        </p:spPr>
      </p:pic>
      <p:sp>
        <p:nvSpPr>
          <p:cNvPr id="172" name="TextBox 171">
            <a:extLst>
              <a:ext uri="{FF2B5EF4-FFF2-40B4-BE49-F238E27FC236}">
                <a16:creationId xmlns:a16="http://schemas.microsoft.com/office/drawing/2014/main" id="{4ECA6C2A-B552-4B96-911C-4B1F03ECC346}"/>
              </a:ext>
            </a:extLst>
          </p:cNvPr>
          <p:cNvSpPr txBox="1"/>
          <p:nvPr/>
        </p:nvSpPr>
        <p:spPr>
          <a:xfrm>
            <a:off x="4230204" y="3722025"/>
            <a:ext cx="2212886" cy="485902"/>
          </a:xfrm>
          <a:prstGeom prst="rect">
            <a:avLst/>
          </a:prstGeom>
          <a:noFill/>
        </p:spPr>
        <p:txBody>
          <a:bodyPr wrap="square" rtlCol="0">
            <a:spAutoFit/>
          </a:bodyPr>
          <a:lstStyle/>
          <a:p>
            <a:pPr>
              <a:lnSpc>
                <a:spcPct val="85000"/>
              </a:lnSpc>
            </a:pPr>
            <a:r>
              <a:rPr lang="en-US" sz="1000" dirty="0">
                <a:latin typeface="Calibri" panose="020F0502020204030204" pitchFamily="34" charset="0"/>
                <a:cs typeface="Calibri" panose="020F0502020204030204" pitchFamily="34" charset="0"/>
              </a:rPr>
              <a:t>of road deaths outside of major cities, 85% occurred on roads with speed limits at and above 80km/h</a:t>
            </a:r>
            <a:endParaRPr lang="en-AU" sz="1000" dirty="0">
              <a:latin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DF9A58DE-17CE-4BF5-8A94-130A659EFD46}"/>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3475595" y="3620330"/>
            <a:ext cx="742950" cy="628650"/>
          </a:xfrm>
          <a:prstGeom prst="rect">
            <a:avLst/>
          </a:prstGeom>
        </p:spPr>
      </p:pic>
      <p:sp>
        <p:nvSpPr>
          <p:cNvPr id="175" name="TextBox 174">
            <a:extLst>
              <a:ext uri="{FF2B5EF4-FFF2-40B4-BE49-F238E27FC236}">
                <a16:creationId xmlns:a16="http://schemas.microsoft.com/office/drawing/2014/main" id="{B5AFB804-D743-4E8B-B7FC-FAC92982650E}"/>
              </a:ext>
            </a:extLst>
          </p:cNvPr>
          <p:cNvSpPr txBox="1"/>
          <p:nvPr/>
        </p:nvSpPr>
        <p:spPr>
          <a:xfrm>
            <a:off x="4177665" y="4300784"/>
            <a:ext cx="2434180" cy="497957"/>
          </a:xfrm>
          <a:prstGeom prst="rect">
            <a:avLst/>
          </a:prstGeom>
          <a:noFill/>
        </p:spPr>
        <p:txBody>
          <a:bodyPr wrap="square" rtlCol="0">
            <a:spAutoFit/>
          </a:bodyPr>
          <a:lstStyle/>
          <a:p>
            <a:pPr>
              <a:lnSpc>
                <a:spcPct val="85000"/>
              </a:lnSpc>
            </a:pPr>
            <a:r>
              <a:rPr lang="en-US" sz="1000" dirty="0">
                <a:latin typeface="Calibri" panose="020F0502020204030204" pitchFamily="34" charset="0"/>
                <a:cs typeface="Calibri" panose="020F0502020204030204" pitchFamily="34" charset="0"/>
              </a:rPr>
              <a:t>While crashes result from a range of factors, </a:t>
            </a:r>
            <a:r>
              <a:rPr lang="en-US" sz="1000" b="1" dirty="0">
                <a:solidFill>
                  <a:srgbClr val="377B88"/>
                </a:solidFill>
                <a:latin typeface="Calibri" panose="020F0502020204030204" pitchFamily="34" charset="0"/>
                <a:cs typeface="Calibri" panose="020F0502020204030204" pitchFamily="34" charset="0"/>
              </a:rPr>
              <a:t>speed remains the single most significant contributor to road trauma </a:t>
            </a:r>
            <a:endParaRPr lang="en-AU" sz="1000" b="1" dirty="0">
              <a:solidFill>
                <a:srgbClr val="377B88"/>
              </a:solidFill>
              <a:latin typeface="Calibri" panose="020F0502020204030204" pitchFamily="34" charset="0"/>
              <a:cs typeface="Calibri" panose="020F0502020204030204" pitchFamily="34" charset="0"/>
            </a:endParaRPr>
          </a:p>
        </p:txBody>
      </p:sp>
      <p:pic>
        <p:nvPicPr>
          <p:cNvPr id="19" name="Picture 18">
            <a:extLst>
              <a:ext uri="{FF2B5EF4-FFF2-40B4-BE49-F238E27FC236}">
                <a16:creationId xmlns:a16="http://schemas.microsoft.com/office/drawing/2014/main" id="{3B155104-A17D-4837-9E55-DB85B4B284CE}"/>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a:off x="3372596" y="4224202"/>
            <a:ext cx="838200" cy="561975"/>
          </a:xfrm>
          <a:prstGeom prst="rect">
            <a:avLst/>
          </a:prstGeom>
        </p:spPr>
      </p:pic>
      <p:pic>
        <p:nvPicPr>
          <p:cNvPr id="20" name="Picture 19" descr="Animated image of an ambulance parked next to traffic cones">
            <a:extLst>
              <a:ext uri="{FF2B5EF4-FFF2-40B4-BE49-F238E27FC236}">
                <a16:creationId xmlns:a16="http://schemas.microsoft.com/office/drawing/2014/main" id="{F9F1C603-F6A9-40D1-BCE7-11C48BB73742}"/>
              </a:ext>
            </a:extLst>
          </p:cNvPr>
          <p:cNvPicPr>
            <a:picLocks noChangeAspect="1"/>
          </p:cNvPicPr>
          <p:nvPr/>
        </p:nvPicPr>
        <p:blipFill>
          <a:blip r:embed="rId12"/>
          <a:stretch>
            <a:fillRect/>
          </a:stretch>
        </p:blipFill>
        <p:spPr>
          <a:xfrm>
            <a:off x="2591546" y="2788314"/>
            <a:ext cx="1562100" cy="781050"/>
          </a:xfrm>
          <a:prstGeom prst="rect">
            <a:avLst/>
          </a:prstGeom>
        </p:spPr>
      </p:pic>
      <p:pic>
        <p:nvPicPr>
          <p:cNvPr id="449" name="Picture 448" descr="Logo of the Australian Government Department of Infrastructure, Transport, Regional Development, Communications, Sport and the Arts">
            <a:extLst>
              <a:ext uri="{FF2B5EF4-FFF2-40B4-BE49-F238E27FC236}">
                <a16:creationId xmlns:a16="http://schemas.microsoft.com/office/drawing/2014/main" id="{982EA8B7-128F-4EB1-8AAB-BC36003AB8E6}"/>
              </a:ext>
            </a:extLst>
          </p:cNvPr>
          <p:cNvPicPr>
            <a:picLocks noChangeAspect="1"/>
          </p:cNvPicPr>
          <p:nvPr/>
        </p:nvPicPr>
        <p:blipFill>
          <a:blip r:embed="rId13"/>
          <a:stretch>
            <a:fillRect/>
          </a:stretch>
        </p:blipFill>
        <p:spPr>
          <a:xfrm>
            <a:off x="13845" y="16977"/>
            <a:ext cx="3961807" cy="756267"/>
          </a:xfrm>
          <a:prstGeom prst="rect">
            <a:avLst/>
          </a:prstGeom>
        </p:spPr>
      </p:pic>
      <p:pic>
        <p:nvPicPr>
          <p:cNvPr id="2" name="object 88">
            <a:extLst>
              <a:ext uri="{FF2B5EF4-FFF2-40B4-BE49-F238E27FC236}">
                <a16:creationId xmlns:a16="http://schemas.microsoft.com/office/drawing/2014/main" id="{953A7F65-CADA-2270-BCF2-55DC8636F390}"/>
              </a:ext>
              <a:ext uri="{C183D7F6-B498-43B3-948B-1728B52AA6E4}">
                <adec:decorative xmlns:adec="http://schemas.microsoft.com/office/drawing/2017/decorative" val="1"/>
              </a:ext>
            </a:extLst>
          </p:cNvPr>
          <p:cNvPicPr>
            <a:picLocks noChangeAspect="1"/>
          </p:cNvPicPr>
          <p:nvPr/>
        </p:nvPicPr>
        <p:blipFill>
          <a:blip r:embed="rId14" cstate="print"/>
          <a:stretch>
            <a:fillRect/>
          </a:stretch>
        </p:blipFill>
        <p:spPr>
          <a:xfrm>
            <a:off x="4185891" y="0"/>
            <a:ext cx="2690492" cy="1126462"/>
          </a:xfrm>
          <a:prstGeom prst="rect">
            <a:avLst/>
          </a:prstGeom>
        </p:spPr>
      </p:pic>
      <p:sp>
        <p:nvSpPr>
          <p:cNvPr id="450" name="Title 449" hidden="1">
            <a:extLst>
              <a:ext uri="{FF2B5EF4-FFF2-40B4-BE49-F238E27FC236}">
                <a16:creationId xmlns:a16="http://schemas.microsoft.com/office/drawing/2014/main" id="{43EA0709-BDBA-4851-B39F-7DCA788B60E6}"/>
              </a:ext>
            </a:extLst>
          </p:cNvPr>
          <p:cNvSpPr>
            <a:spLocks noGrp="1"/>
          </p:cNvSpPr>
          <p:nvPr>
            <p:ph type="ctrTitle"/>
          </p:nvPr>
        </p:nvSpPr>
        <p:spPr/>
        <p:txBody>
          <a:bodyPr/>
          <a:lstStyle/>
          <a:p>
            <a:r>
              <a:rPr lang="en-AU" dirty="0"/>
              <a:t>Page 1</a:t>
            </a:r>
          </a:p>
        </p:txBody>
      </p:sp>
    </p:spTree>
    <p:extLst>
      <p:ext uri="{BB962C8B-B14F-4D97-AF65-F5344CB8AC3E}">
        <p14:creationId xmlns:p14="http://schemas.microsoft.com/office/powerpoint/2010/main" val="934758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D6792DAB-B014-80F2-19C8-1A231F07E500}"/>
              </a:ext>
              <a:ext uri="{C183D7F6-B498-43B3-948B-1728B52AA6E4}">
                <adec:decorative xmlns:adec="http://schemas.microsoft.com/office/drawing/2017/decorative" val="1"/>
              </a:ext>
            </a:extLst>
          </p:cNvPr>
          <p:cNvGrpSpPr/>
          <p:nvPr/>
        </p:nvGrpSpPr>
        <p:grpSpPr>
          <a:xfrm>
            <a:off x="-3668" y="5900317"/>
            <a:ext cx="6903707" cy="4049973"/>
            <a:chOff x="-140273" y="5977691"/>
            <a:chExt cx="7067371" cy="4049973"/>
          </a:xfrm>
        </p:grpSpPr>
        <p:sp>
          <p:nvSpPr>
            <p:cNvPr id="327" name="Rectangle 326">
              <a:extLst>
                <a:ext uri="{FF2B5EF4-FFF2-40B4-BE49-F238E27FC236}">
                  <a16:creationId xmlns:a16="http://schemas.microsoft.com/office/drawing/2014/main" id="{4AC96EFE-998A-1F3B-FE40-F59B4CBE9EB7}"/>
                </a:ext>
              </a:extLst>
            </p:cNvPr>
            <p:cNvSpPr/>
            <p:nvPr/>
          </p:nvSpPr>
          <p:spPr>
            <a:xfrm>
              <a:off x="-140273" y="6041794"/>
              <a:ext cx="7067371" cy="3985870"/>
            </a:xfrm>
            <a:prstGeom prst="rect">
              <a:avLst/>
            </a:prstGeom>
            <a:solidFill>
              <a:srgbClr val="081E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noProof="0" dirty="0"/>
            </a:p>
          </p:txBody>
        </p:sp>
        <p:sp>
          <p:nvSpPr>
            <p:cNvPr id="6" name="Rectangle 5">
              <a:extLst>
                <a:ext uri="{FF2B5EF4-FFF2-40B4-BE49-F238E27FC236}">
                  <a16:creationId xmlns:a16="http://schemas.microsoft.com/office/drawing/2014/main" id="{47237737-0F84-25A4-660E-02C91A59EF92}"/>
                </a:ext>
                <a:ext uri="{C183D7F6-B498-43B3-948B-1728B52AA6E4}">
                  <adec:decorative xmlns:adec="http://schemas.microsoft.com/office/drawing/2017/decorative" val="1"/>
                </a:ext>
              </a:extLst>
            </p:cNvPr>
            <p:cNvSpPr/>
            <p:nvPr/>
          </p:nvSpPr>
          <p:spPr>
            <a:xfrm>
              <a:off x="-140273" y="5977691"/>
              <a:ext cx="7066800" cy="504000"/>
            </a:xfrm>
            <a:prstGeom prst="rect">
              <a:avLst/>
            </a:prstGeom>
            <a:solidFill>
              <a:srgbClr val="4BACC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noProof="0" dirty="0"/>
            </a:p>
          </p:txBody>
        </p:sp>
      </p:grpSp>
      <p:sp>
        <p:nvSpPr>
          <p:cNvPr id="5" name="Rectangle 4">
            <a:extLst>
              <a:ext uri="{FF2B5EF4-FFF2-40B4-BE49-F238E27FC236}">
                <a16:creationId xmlns:a16="http://schemas.microsoft.com/office/drawing/2014/main" id="{0588B66D-4D09-9640-F0AF-6B8A7416CEF3}"/>
              </a:ext>
              <a:ext uri="{C183D7F6-B498-43B3-948B-1728B52AA6E4}">
                <adec:decorative xmlns:adec="http://schemas.microsoft.com/office/drawing/2017/decorative" val="1"/>
              </a:ext>
            </a:extLst>
          </p:cNvPr>
          <p:cNvSpPr/>
          <p:nvPr/>
        </p:nvSpPr>
        <p:spPr>
          <a:xfrm>
            <a:off x="0" y="0"/>
            <a:ext cx="6858000" cy="462425"/>
          </a:xfrm>
          <a:prstGeom prst="rect">
            <a:avLst/>
          </a:prstGeom>
          <a:solidFill>
            <a:srgbClr val="081E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noProof="0" dirty="0"/>
          </a:p>
        </p:txBody>
      </p:sp>
      <p:sp>
        <p:nvSpPr>
          <p:cNvPr id="7" name="TextBox 6">
            <a:extLst>
              <a:ext uri="{FF2B5EF4-FFF2-40B4-BE49-F238E27FC236}">
                <a16:creationId xmlns:a16="http://schemas.microsoft.com/office/drawing/2014/main" id="{22BD355A-3EFD-110B-6871-600ACA24A8F0}"/>
              </a:ext>
            </a:extLst>
          </p:cNvPr>
          <p:cNvSpPr txBox="1"/>
          <p:nvPr/>
        </p:nvSpPr>
        <p:spPr>
          <a:xfrm>
            <a:off x="255671" y="38852"/>
            <a:ext cx="4818646" cy="384721"/>
          </a:xfrm>
          <a:prstGeom prst="rect">
            <a:avLst/>
          </a:prstGeom>
          <a:noFill/>
        </p:spPr>
        <p:txBody>
          <a:bodyPr wrap="square">
            <a:spAutoFit/>
          </a:bodyPr>
          <a:lstStyle/>
          <a:p>
            <a:pPr>
              <a:spcAft>
                <a:spcPts val="400"/>
              </a:spcAft>
            </a:pPr>
            <a:r>
              <a:rPr lang="en-AU" sz="900" noProof="0" dirty="0">
                <a:solidFill>
                  <a:schemeClr val="bg1"/>
                </a:solidFill>
                <a:latin typeface="Calibri" panose="020F0502020204030204" pitchFamily="34" charset="0"/>
                <a:cs typeface="Calibri" panose="020F0502020204030204" pitchFamily="34" charset="0"/>
              </a:rPr>
              <a:t>Consultation Regulatory Impact Analysis (RIA)  </a:t>
            </a:r>
            <a:br>
              <a:rPr lang="en-AU" sz="900" noProof="0" dirty="0">
                <a:solidFill>
                  <a:schemeClr val="bg1"/>
                </a:solidFill>
                <a:latin typeface="Calibri" panose="020F0502020204030204" pitchFamily="34" charset="0"/>
                <a:cs typeface="Calibri" panose="020F0502020204030204" pitchFamily="34" charset="0"/>
              </a:rPr>
            </a:br>
            <a:r>
              <a:rPr lang="en-AU" sz="1000" b="1" noProof="0" dirty="0">
                <a:solidFill>
                  <a:schemeClr val="bg1"/>
                </a:solidFill>
                <a:latin typeface="Calibri" panose="020F0502020204030204" pitchFamily="34" charset="0"/>
                <a:cs typeface="Calibri" panose="020F0502020204030204" pitchFamily="34" charset="0"/>
              </a:rPr>
              <a:t>Reducing default speed limits outside of built-up areas</a:t>
            </a:r>
          </a:p>
        </p:txBody>
      </p:sp>
      <p:grpSp>
        <p:nvGrpSpPr>
          <p:cNvPr id="329" name="Group 328">
            <a:extLst>
              <a:ext uri="{FF2B5EF4-FFF2-40B4-BE49-F238E27FC236}">
                <a16:creationId xmlns:a16="http://schemas.microsoft.com/office/drawing/2014/main" id="{7F6CEFCE-20C4-BB7E-39A4-166706E0C5E0}"/>
              </a:ext>
              <a:ext uri="{C183D7F6-B498-43B3-948B-1728B52AA6E4}">
                <adec:decorative xmlns:adec="http://schemas.microsoft.com/office/drawing/2017/decorative" val="1"/>
              </a:ext>
            </a:extLst>
          </p:cNvPr>
          <p:cNvGrpSpPr/>
          <p:nvPr/>
        </p:nvGrpSpPr>
        <p:grpSpPr>
          <a:xfrm>
            <a:off x="-35198" y="464392"/>
            <a:ext cx="6893197" cy="2013992"/>
            <a:chOff x="-35198" y="594382"/>
            <a:chExt cx="6893197" cy="2013992"/>
          </a:xfrm>
        </p:grpSpPr>
        <p:sp>
          <p:nvSpPr>
            <p:cNvPr id="8" name="TextBox 7">
              <a:extLst>
                <a:ext uri="{FF2B5EF4-FFF2-40B4-BE49-F238E27FC236}">
                  <a16:creationId xmlns:a16="http://schemas.microsoft.com/office/drawing/2014/main" id="{EF8EAE38-710C-3FD5-F949-E57C7B0CC9E2}"/>
                </a:ext>
              </a:extLst>
            </p:cNvPr>
            <p:cNvSpPr txBox="1"/>
            <p:nvPr/>
          </p:nvSpPr>
          <p:spPr>
            <a:xfrm>
              <a:off x="-35198" y="594382"/>
              <a:ext cx="6893197" cy="369332"/>
            </a:xfrm>
            <a:prstGeom prst="rect">
              <a:avLst/>
            </a:prstGeom>
            <a:noFill/>
          </p:spPr>
          <p:txBody>
            <a:bodyPr wrap="square">
              <a:spAutoFit/>
            </a:bodyPr>
            <a:lstStyle/>
            <a:p>
              <a:pPr algn="ctr"/>
              <a:r>
                <a:rPr lang="en-AU" b="1" noProof="0" dirty="0">
                  <a:solidFill>
                    <a:srgbClr val="081E3E"/>
                  </a:solidFill>
                  <a:latin typeface="Calibri" panose="020F0502020204030204" pitchFamily="34" charset="0"/>
                  <a:cs typeface="Calibri" panose="020F0502020204030204" pitchFamily="34" charset="0"/>
                </a:rPr>
                <a:t>Analysis approach – scenario-based modelling</a:t>
              </a:r>
            </a:p>
          </p:txBody>
        </p:sp>
        <p:grpSp>
          <p:nvGrpSpPr>
            <p:cNvPr id="326" name="Group 325">
              <a:extLst>
                <a:ext uri="{FF2B5EF4-FFF2-40B4-BE49-F238E27FC236}">
                  <a16:creationId xmlns:a16="http://schemas.microsoft.com/office/drawing/2014/main" id="{8D837F9E-5386-407C-3AAD-2E48938F9004}"/>
                </a:ext>
              </a:extLst>
            </p:cNvPr>
            <p:cNvGrpSpPr/>
            <p:nvPr/>
          </p:nvGrpSpPr>
          <p:grpSpPr>
            <a:xfrm>
              <a:off x="215033" y="1006718"/>
              <a:ext cx="6454974" cy="1601656"/>
              <a:chOff x="215033" y="963686"/>
              <a:chExt cx="6454974" cy="1601656"/>
            </a:xfrm>
          </p:grpSpPr>
          <p:sp>
            <p:nvSpPr>
              <p:cNvPr id="9" name="TextBox 8">
                <a:extLst>
                  <a:ext uri="{FF2B5EF4-FFF2-40B4-BE49-F238E27FC236}">
                    <a16:creationId xmlns:a16="http://schemas.microsoft.com/office/drawing/2014/main" id="{8AFB2046-3F6E-AE92-2124-3CE9240578E0}"/>
                  </a:ext>
                </a:extLst>
              </p:cNvPr>
              <p:cNvSpPr txBox="1"/>
              <p:nvPr/>
            </p:nvSpPr>
            <p:spPr>
              <a:xfrm>
                <a:off x="215033" y="1190350"/>
                <a:ext cx="3030078" cy="1374992"/>
              </a:xfrm>
              <a:prstGeom prst="rect">
                <a:avLst/>
              </a:prstGeom>
              <a:noFill/>
            </p:spPr>
            <p:txBody>
              <a:bodyPr wrap="square" rtlCol="0">
                <a:spAutoFit/>
              </a:bodyPr>
              <a:lstStyle/>
              <a:p>
                <a:pPr>
                  <a:lnSpc>
                    <a:spcPct val="90000"/>
                  </a:lnSpc>
                  <a:spcAft>
                    <a:spcPts val="400"/>
                  </a:spcAft>
                  <a:buClr>
                    <a:srgbClr val="002060"/>
                  </a:buClr>
                </a:pPr>
                <a:r>
                  <a:rPr lang="en-AU" sz="1000" noProof="0" dirty="0">
                    <a:latin typeface="Calibri" panose="020F0502020204030204" pitchFamily="34" charset="0"/>
                    <a:cs typeface="Calibri" panose="020F0502020204030204" pitchFamily="34" charset="0"/>
                  </a:rPr>
                  <a:t>Developing a single national estimate of impacts from speed limit changes outside built-up areas is difficult due to limited data on:</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how many roads are unsigned, sealed, or unsealed</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how much driving occurs on these roads (the vehicle-kilometres travelled, or VKT)</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the share of fatal and serious injury (FSI) crashes on these roads.</a:t>
                </a:r>
              </a:p>
            </p:txBody>
          </p:sp>
          <p:sp>
            <p:nvSpPr>
              <p:cNvPr id="10" name="TextBox 9">
                <a:extLst>
                  <a:ext uri="{FF2B5EF4-FFF2-40B4-BE49-F238E27FC236}">
                    <a16:creationId xmlns:a16="http://schemas.microsoft.com/office/drawing/2014/main" id="{30A68BB9-4492-C2D3-715F-0F26C38C1B3F}"/>
                  </a:ext>
                </a:extLst>
              </p:cNvPr>
              <p:cNvSpPr txBox="1"/>
              <p:nvPr/>
            </p:nvSpPr>
            <p:spPr>
              <a:xfrm>
                <a:off x="3593491" y="1190350"/>
                <a:ext cx="3076516" cy="1287788"/>
              </a:xfrm>
              <a:prstGeom prst="rect">
                <a:avLst/>
              </a:prstGeom>
              <a:noFill/>
            </p:spPr>
            <p:txBody>
              <a:bodyPr wrap="square" rtlCol="0">
                <a:spAutoFit/>
              </a:bodyPr>
              <a:lstStyle/>
              <a:p>
                <a:pPr>
                  <a:lnSpc>
                    <a:spcPct val="90000"/>
                  </a:lnSpc>
                  <a:spcAft>
                    <a:spcPts val="400"/>
                  </a:spcAft>
                  <a:buClr>
                    <a:srgbClr val="002060"/>
                  </a:buClr>
                </a:pPr>
                <a:r>
                  <a:rPr lang="en-AU" sz="1000" noProof="0" dirty="0">
                    <a:latin typeface="Calibri" panose="020F0502020204030204" pitchFamily="34" charset="0"/>
                    <a:cs typeface="Calibri" panose="020F0502020204030204" pitchFamily="34" charset="0"/>
                  </a:rPr>
                  <a:t>Given these data limitations, this Consultation RIA uses scenario modelling. This approach:</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tests best- and worst-case assumptions</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shows a range of results (rather than a single figure) </a:t>
                </a:r>
              </a:p>
              <a:p>
                <a:pPr marL="108000" indent="-108000">
                  <a:lnSpc>
                    <a:spcPct val="90000"/>
                  </a:lnSpc>
                  <a:spcAft>
                    <a:spcPts val="400"/>
                  </a:spcAft>
                  <a:buClr>
                    <a:srgbClr val="348AA2"/>
                  </a:buClr>
                  <a:buFont typeface="Wingdings" panose="05000000000000000000" pitchFamily="2" charset="2"/>
                  <a:buChar char="§"/>
                </a:pPr>
                <a:r>
                  <a:rPr lang="en-AU" sz="1000" noProof="0" dirty="0">
                    <a:latin typeface="Calibri" panose="020F0502020204030204" pitchFamily="34" charset="0"/>
                    <a:cs typeface="Calibri" panose="020F0502020204030204" pitchFamily="34" charset="0"/>
                  </a:rPr>
                  <a:t>Identifies when reforms are likely to deliver net benefits under different conditions.</a:t>
                </a:r>
              </a:p>
              <a:p>
                <a:pPr>
                  <a:lnSpc>
                    <a:spcPct val="90000"/>
                  </a:lnSpc>
                  <a:buClr>
                    <a:srgbClr val="002060"/>
                  </a:buClr>
                </a:pPr>
                <a:endParaRPr lang="en-AU" sz="1050" noProof="0" dirty="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BF9BF14-CA8C-FAB3-302A-FD930A2E8B47}"/>
                  </a:ext>
                </a:extLst>
              </p:cNvPr>
              <p:cNvSpPr txBox="1"/>
              <p:nvPr/>
            </p:nvSpPr>
            <p:spPr>
              <a:xfrm>
                <a:off x="4443269" y="963686"/>
                <a:ext cx="1653144" cy="249299"/>
              </a:xfrm>
              <a:prstGeom prst="rect">
                <a:avLst/>
              </a:prstGeom>
              <a:noFill/>
            </p:spPr>
            <p:txBody>
              <a:bodyPr wrap="square" rtlCol="0">
                <a:spAutoFit/>
              </a:bodyPr>
              <a:lstStyle/>
              <a:p>
                <a:pPr>
                  <a:lnSpc>
                    <a:spcPct val="85000"/>
                  </a:lnSpc>
                  <a:buClr>
                    <a:srgbClr val="002060"/>
                  </a:buClr>
                </a:pPr>
                <a:r>
                  <a:rPr lang="en-AU" sz="1200" b="1" noProof="0" dirty="0">
                    <a:solidFill>
                      <a:srgbClr val="348AA2"/>
                    </a:solidFill>
                    <a:latin typeface="Calibri" panose="020F0502020204030204" pitchFamily="34" charset="0"/>
                    <a:cs typeface="Calibri" panose="020F0502020204030204" pitchFamily="34" charset="0"/>
                  </a:rPr>
                  <a:t>OUR APPROACH</a:t>
                </a:r>
              </a:p>
            </p:txBody>
          </p:sp>
          <p:sp>
            <p:nvSpPr>
              <p:cNvPr id="12" name="TextBox 11">
                <a:extLst>
                  <a:ext uri="{FF2B5EF4-FFF2-40B4-BE49-F238E27FC236}">
                    <a16:creationId xmlns:a16="http://schemas.microsoft.com/office/drawing/2014/main" id="{CB6C7EE4-4207-CEFB-A623-F889B6A0ED9F}"/>
                  </a:ext>
                </a:extLst>
              </p:cNvPr>
              <p:cNvSpPr txBox="1"/>
              <p:nvPr/>
            </p:nvSpPr>
            <p:spPr>
              <a:xfrm>
                <a:off x="808687" y="963686"/>
                <a:ext cx="1653144" cy="249299"/>
              </a:xfrm>
              <a:prstGeom prst="rect">
                <a:avLst/>
              </a:prstGeom>
              <a:noFill/>
            </p:spPr>
            <p:txBody>
              <a:bodyPr wrap="square" rtlCol="0">
                <a:spAutoFit/>
              </a:bodyPr>
              <a:lstStyle/>
              <a:p>
                <a:pPr algn="r">
                  <a:lnSpc>
                    <a:spcPct val="85000"/>
                  </a:lnSpc>
                  <a:buClr>
                    <a:srgbClr val="002060"/>
                  </a:buClr>
                </a:pPr>
                <a:r>
                  <a:rPr lang="en-AU" sz="1200" b="1" noProof="0" dirty="0">
                    <a:solidFill>
                      <a:srgbClr val="348AA2"/>
                    </a:solidFill>
                    <a:latin typeface="Calibri" panose="020F0502020204030204" pitchFamily="34" charset="0"/>
                    <a:cs typeface="Calibri" panose="020F0502020204030204" pitchFamily="34" charset="0"/>
                  </a:rPr>
                  <a:t>DATA LIMITATIONS</a:t>
                </a:r>
              </a:p>
            </p:txBody>
          </p:sp>
          <p:grpSp>
            <p:nvGrpSpPr>
              <p:cNvPr id="28" name="Group 27">
                <a:extLst>
                  <a:ext uri="{FF2B5EF4-FFF2-40B4-BE49-F238E27FC236}">
                    <a16:creationId xmlns:a16="http://schemas.microsoft.com/office/drawing/2014/main" id="{71C613F1-417D-3681-A671-8A5438008D8D}"/>
                  </a:ext>
                </a:extLst>
              </p:cNvPr>
              <p:cNvGrpSpPr/>
              <p:nvPr/>
            </p:nvGrpSpPr>
            <p:grpSpPr>
              <a:xfrm>
                <a:off x="2468590" y="1070986"/>
                <a:ext cx="1977971" cy="1419045"/>
                <a:chOff x="2300995" y="1183949"/>
                <a:chExt cx="1977971" cy="1581796"/>
              </a:xfrm>
            </p:grpSpPr>
            <p:sp>
              <p:nvSpPr>
                <p:cNvPr id="26" name="Right Bracket 25">
                  <a:extLst>
                    <a:ext uri="{FF2B5EF4-FFF2-40B4-BE49-F238E27FC236}">
                      <a16:creationId xmlns:a16="http://schemas.microsoft.com/office/drawing/2014/main" id="{78C6E3BB-22CA-70E1-BAE5-2397D0A04717}"/>
                    </a:ext>
                    <a:ext uri="{C183D7F6-B498-43B3-948B-1728B52AA6E4}">
                      <adec:decorative xmlns:adec="http://schemas.microsoft.com/office/drawing/2017/decorative" val="1"/>
                    </a:ext>
                  </a:extLst>
                </p:cNvPr>
                <p:cNvSpPr/>
                <p:nvPr/>
              </p:nvSpPr>
              <p:spPr>
                <a:xfrm>
                  <a:off x="2300995" y="1183950"/>
                  <a:ext cx="867840" cy="1581795"/>
                </a:xfrm>
                <a:prstGeom prst="rightBracket">
                  <a:avLst>
                    <a:gd name="adj" fmla="val 0"/>
                  </a:avLst>
                </a:prstGeom>
                <a:ln>
                  <a:solidFill>
                    <a:srgbClr val="348AA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noProof="0" dirty="0"/>
                </a:p>
              </p:txBody>
            </p:sp>
            <p:sp>
              <p:nvSpPr>
                <p:cNvPr id="27" name="Right Bracket 26">
                  <a:extLst>
                    <a:ext uri="{FF2B5EF4-FFF2-40B4-BE49-F238E27FC236}">
                      <a16:creationId xmlns:a16="http://schemas.microsoft.com/office/drawing/2014/main" id="{50AF63CB-0E8B-51C8-D640-35CD93D8CED0}"/>
                    </a:ext>
                    <a:ext uri="{C183D7F6-B498-43B3-948B-1728B52AA6E4}">
                      <adec:decorative xmlns:adec="http://schemas.microsoft.com/office/drawing/2017/decorative" val="1"/>
                    </a:ext>
                  </a:extLst>
                </p:cNvPr>
                <p:cNvSpPr/>
                <p:nvPr/>
              </p:nvSpPr>
              <p:spPr>
                <a:xfrm flipH="1">
                  <a:off x="3411126" y="1183949"/>
                  <a:ext cx="867840" cy="1581795"/>
                </a:xfrm>
                <a:prstGeom prst="rightBracket">
                  <a:avLst>
                    <a:gd name="adj" fmla="val 0"/>
                  </a:avLst>
                </a:prstGeom>
                <a:ln>
                  <a:solidFill>
                    <a:srgbClr val="348AA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noProof="0" dirty="0"/>
                </a:p>
              </p:txBody>
            </p:sp>
          </p:grpSp>
        </p:grpSp>
      </p:grpSp>
      <p:sp>
        <p:nvSpPr>
          <p:cNvPr id="36" name="TextBox 35">
            <a:extLst>
              <a:ext uri="{FF2B5EF4-FFF2-40B4-BE49-F238E27FC236}">
                <a16:creationId xmlns:a16="http://schemas.microsoft.com/office/drawing/2014/main" id="{C70E6FC0-B582-6FCB-4FB9-A8129CE521E7}"/>
              </a:ext>
            </a:extLst>
          </p:cNvPr>
          <p:cNvSpPr txBox="1"/>
          <p:nvPr/>
        </p:nvSpPr>
        <p:spPr>
          <a:xfrm>
            <a:off x="255671" y="2539725"/>
            <a:ext cx="6326104" cy="369332"/>
          </a:xfrm>
          <a:prstGeom prst="rect">
            <a:avLst/>
          </a:prstGeom>
          <a:noFill/>
        </p:spPr>
        <p:txBody>
          <a:bodyPr wrap="square">
            <a:spAutoFit/>
          </a:bodyPr>
          <a:lstStyle/>
          <a:p>
            <a:pPr algn="ctr"/>
            <a:r>
              <a:rPr lang="en-AU" sz="1800" b="1" noProof="0" dirty="0">
                <a:solidFill>
                  <a:srgbClr val="081E3E"/>
                </a:solidFill>
                <a:latin typeface="Calibri" panose="020F0502020204030204" pitchFamily="34" charset="0"/>
                <a:cs typeface="Calibri" panose="020F0502020204030204" pitchFamily="34" charset="0"/>
              </a:rPr>
              <a:t>Findings</a:t>
            </a:r>
            <a:r>
              <a:rPr lang="en-AU" b="1" dirty="0">
                <a:solidFill>
                  <a:srgbClr val="081E3E"/>
                </a:solidFill>
                <a:latin typeface="Calibri" panose="020F0502020204030204" pitchFamily="34" charset="0"/>
                <a:cs typeface="Calibri" panose="020F0502020204030204" pitchFamily="34" charset="0"/>
              </a:rPr>
              <a:t> – potential</a:t>
            </a:r>
            <a:r>
              <a:rPr lang="en-AU" sz="1800" b="1" noProof="0" dirty="0">
                <a:solidFill>
                  <a:srgbClr val="081E3E"/>
                </a:solidFill>
                <a:latin typeface="Calibri" panose="020F0502020204030204" pitchFamily="34" charset="0"/>
                <a:cs typeface="Calibri" panose="020F0502020204030204" pitchFamily="34" charset="0"/>
              </a:rPr>
              <a:t> impacts under different scenarios</a:t>
            </a:r>
          </a:p>
        </p:txBody>
      </p:sp>
      <p:sp>
        <p:nvSpPr>
          <p:cNvPr id="223" name="TextBox 222">
            <a:extLst>
              <a:ext uri="{FF2B5EF4-FFF2-40B4-BE49-F238E27FC236}">
                <a16:creationId xmlns:a16="http://schemas.microsoft.com/office/drawing/2014/main" id="{FB40C738-4119-7EAD-8A44-BA049C471346}"/>
              </a:ext>
            </a:extLst>
          </p:cNvPr>
          <p:cNvSpPr txBox="1"/>
          <p:nvPr/>
        </p:nvSpPr>
        <p:spPr>
          <a:xfrm>
            <a:off x="517335" y="5341727"/>
            <a:ext cx="3308881" cy="341888"/>
          </a:xfrm>
          <a:prstGeom prst="rect">
            <a:avLst/>
          </a:prstGeom>
          <a:noFill/>
        </p:spPr>
        <p:txBody>
          <a:bodyPr wrap="square" rtlCol="0">
            <a:spAutoFit/>
          </a:bodyPr>
          <a:lstStyle/>
          <a:p>
            <a:pPr>
              <a:lnSpc>
                <a:spcPct val="85000"/>
              </a:lnSpc>
              <a:buClr>
                <a:srgbClr val="002060"/>
              </a:buClr>
            </a:pPr>
            <a:r>
              <a:rPr lang="en-AU" sz="1000" b="1" noProof="0" dirty="0">
                <a:solidFill>
                  <a:srgbClr val="348AA2"/>
                </a:solidFill>
                <a:latin typeface="Calibri" panose="020F0502020204030204" pitchFamily="34" charset="0"/>
                <a:cs typeface="Calibri" panose="020F0502020204030204" pitchFamily="34" charset="0"/>
              </a:rPr>
              <a:t>NPV = </a:t>
            </a:r>
            <a:r>
              <a:rPr lang="en-AU" sz="900" noProof="0" dirty="0">
                <a:latin typeface="Calibri" panose="020F0502020204030204" pitchFamily="34" charset="0"/>
                <a:cs typeface="Calibri" panose="020F0502020204030204" pitchFamily="34" charset="0"/>
              </a:rPr>
              <a:t>Net Present Value. A policy is beneficial to society if NPV&gt;0. </a:t>
            </a:r>
            <a:br>
              <a:rPr lang="en-AU" sz="900" noProof="0" dirty="0">
                <a:latin typeface="Calibri" panose="020F0502020204030204" pitchFamily="34" charset="0"/>
                <a:cs typeface="Calibri" panose="020F0502020204030204" pitchFamily="34" charset="0"/>
              </a:rPr>
            </a:br>
            <a:r>
              <a:rPr lang="en-AU" sz="900" noProof="0" dirty="0">
                <a:latin typeface="Calibri" panose="020F0502020204030204" pitchFamily="34" charset="0"/>
                <a:cs typeface="Calibri" panose="020F0502020204030204" pitchFamily="34" charset="0"/>
              </a:rPr>
              <a:t>The option with the largest NPV should generally be favoured.</a:t>
            </a:r>
          </a:p>
        </p:txBody>
      </p:sp>
      <p:sp>
        <p:nvSpPr>
          <p:cNvPr id="224" name="TextBox 223">
            <a:extLst>
              <a:ext uri="{FF2B5EF4-FFF2-40B4-BE49-F238E27FC236}">
                <a16:creationId xmlns:a16="http://schemas.microsoft.com/office/drawing/2014/main" id="{4DBDF16D-FC90-61E5-4C30-092ABADCBBEA}"/>
              </a:ext>
            </a:extLst>
          </p:cNvPr>
          <p:cNvSpPr txBox="1"/>
          <p:nvPr/>
        </p:nvSpPr>
        <p:spPr>
          <a:xfrm>
            <a:off x="3794362" y="5341727"/>
            <a:ext cx="2893807" cy="431940"/>
          </a:xfrm>
          <a:prstGeom prst="rect">
            <a:avLst/>
          </a:prstGeom>
          <a:noFill/>
        </p:spPr>
        <p:txBody>
          <a:bodyPr wrap="square" rtlCol="0">
            <a:spAutoFit/>
          </a:bodyPr>
          <a:lstStyle/>
          <a:p>
            <a:pPr>
              <a:lnSpc>
                <a:spcPct val="85000"/>
              </a:lnSpc>
              <a:buClr>
                <a:srgbClr val="002060"/>
              </a:buClr>
            </a:pPr>
            <a:r>
              <a:rPr lang="en-AU" sz="1000" b="1" noProof="0" dirty="0">
                <a:solidFill>
                  <a:srgbClr val="348AA2"/>
                </a:solidFill>
                <a:latin typeface="Calibri" panose="020F0502020204030204" pitchFamily="34" charset="0"/>
                <a:cs typeface="Calibri" panose="020F0502020204030204" pitchFamily="34" charset="0"/>
              </a:rPr>
              <a:t>BCR = </a:t>
            </a:r>
            <a:r>
              <a:rPr lang="en-AU" sz="900" noProof="0" dirty="0">
                <a:latin typeface="Calibri" panose="020F0502020204030204" pitchFamily="34" charset="0"/>
                <a:cs typeface="Calibri" panose="020F0502020204030204" pitchFamily="34" charset="0"/>
              </a:rPr>
              <a:t>Benefit-cost ratio, a ratio of the present value of total benefits to the present value of total costs. A policy is beneficial to society if BCR&gt;1.</a:t>
            </a:r>
          </a:p>
        </p:txBody>
      </p:sp>
      <p:sp>
        <p:nvSpPr>
          <p:cNvPr id="14" name="TextBox 13">
            <a:extLst>
              <a:ext uri="{FF2B5EF4-FFF2-40B4-BE49-F238E27FC236}">
                <a16:creationId xmlns:a16="http://schemas.microsoft.com/office/drawing/2014/main" id="{109C998F-03AE-2FB2-92CD-619818E28D76}"/>
              </a:ext>
            </a:extLst>
          </p:cNvPr>
          <p:cNvSpPr txBox="1"/>
          <p:nvPr/>
        </p:nvSpPr>
        <p:spPr>
          <a:xfrm>
            <a:off x="2238555" y="6005909"/>
            <a:ext cx="2380891" cy="369332"/>
          </a:xfrm>
          <a:prstGeom prst="rect">
            <a:avLst/>
          </a:prstGeom>
          <a:noFill/>
        </p:spPr>
        <p:txBody>
          <a:bodyPr wrap="square" rtlCol="0">
            <a:spAutoFit/>
          </a:bodyPr>
          <a:lstStyle/>
          <a:p>
            <a:pPr algn="ctr"/>
            <a:r>
              <a:rPr lang="en-AU" b="1" noProof="0" dirty="0">
                <a:solidFill>
                  <a:schemeClr val="bg1"/>
                </a:solidFill>
                <a:latin typeface="Calibri" panose="020F0502020204030204" pitchFamily="34" charset="0"/>
                <a:cs typeface="Calibri" panose="020F0502020204030204" pitchFamily="34" charset="0"/>
              </a:rPr>
              <a:t>KEY FINDINGS</a:t>
            </a:r>
          </a:p>
        </p:txBody>
      </p:sp>
      <p:sp>
        <p:nvSpPr>
          <p:cNvPr id="13" name="TextBox 12">
            <a:extLst>
              <a:ext uri="{FF2B5EF4-FFF2-40B4-BE49-F238E27FC236}">
                <a16:creationId xmlns:a16="http://schemas.microsoft.com/office/drawing/2014/main" id="{B7A07DE9-FD38-33EE-0060-F2A36F4803A6}"/>
              </a:ext>
            </a:extLst>
          </p:cNvPr>
          <p:cNvSpPr txBox="1"/>
          <p:nvPr/>
        </p:nvSpPr>
        <p:spPr>
          <a:xfrm>
            <a:off x="344479" y="6500288"/>
            <a:ext cx="6325528" cy="3089307"/>
          </a:xfrm>
          <a:prstGeom prst="rect">
            <a:avLst/>
          </a:prstGeom>
          <a:noFill/>
        </p:spPr>
        <p:txBody>
          <a:bodyPr wrap="square" rtlCol="0">
            <a:spAutoFit/>
          </a:bodyPr>
          <a:lstStyle/>
          <a:p>
            <a:pPr>
              <a:lnSpc>
                <a:spcPct val="85000"/>
              </a:lnSpc>
              <a:buClr>
                <a:srgbClr val="002060"/>
              </a:buClr>
            </a:pPr>
            <a:endParaRPr lang="en-AU" sz="1100" b="1" noProof="0" dirty="0">
              <a:solidFill>
                <a:schemeClr val="bg1"/>
              </a:solidFill>
              <a:latin typeface="Calibri" panose="020F0502020204030204" pitchFamily="34" charset="0"/>
              <a:cs typeface="Calibri" panose="020F0502020204030204" pitchFamily="34" charset="0"/>
            </a:endParaRPr>
          </a:p>
          <a:p>
            <a:pPr marL="171450" indent="-171450">
              <a:lnSpc>
                <a:spcPct val="85000"/>
              </a:lnSpc>
              <a:spcAft>
                <a:spcPts val="800"/>
              </a:spcAft>
              <a:buClr>
                <a:srgbClr val="70BDD2"/>
              </a:buClr>
              <a:buSzPct val="100000"/>
              <a:buFont typeface="Wingdings" panose="05000000000000000000" pitchFamily="2" charset="2"/>
              <a:buChar char=""/>
            </a:pPr>
            <a:r>
              <a:rPr lang="en-AU" sz="1100" b="1" noProof="0" dirty="0">
                <a:solidFill>
                  <a:schemeClr val="bg1"/>
                </a:solidFill>
                <a:latin typeface="Calibri" panose="020F0502020204030204" pitchFamily="34" charset="0"/>
                <a:cs typeface="Calibri" panose="020F0502020204030204" pitchFamily="34" charset="0"/>
              </a:rPr>
              <a:t>Lowering default speed limits outside built-up areas delivers a net societal benefit across all scenarios, for both sealed and unsealed roads.</a:t>
            </a:r>
          </a:p>
          <a:p>
            <a:pPr marL="171450" indent="-171450">
              <a:lnSpc>
                <a:spcPct val="85000"/>
              </a:lnSpc>
              <a:spcAft>
                <a:spcPts val="400"/>
              </a:spcAft>
              <a:buClr>
                <a:srgbClr val="70BDD2"/>
              </a:buClr>
              <a:buSzPct val="100000"/>
              <a:buFont typeface="Wingdings" panose="05000000000000000000" pitchFamily="2" charset="2"/>
              <a:buChar char=""/>
            </a:pPr>
            <a:r>
              <a:rPr lang="en-AU" sz="1100" b="1" noProof="0" dirty="0">
                <a:solidFill>
                  <a:schemeClr val="bg1"/>
                </a:solidFill>
                <a:latin typeface="Calibri" panose="020F0502020204030204" pitchFamily="34" charset="0"/>
                <a:cs typeface="Calibri" panose="020F0502020204030204" pitchFamily="34" charset="0"/>
              </a:rPr>
              <a:t>Under central assumptions:</a:t>
            </a:r>
          </a:p>
          <a:p>
            <a:pPr marL="450850" lvl="1" indent="-171450">
              <a:lnSpc>
                <a:spcPct val="85000"/>
              </a:lnSpc>
              <a:spcAft>
                <a:spcPts val="400"/>
              </a:spcAft>
              <a:buClr>
                <a:srgbClr val="96CFDE"/>
              </a:buClr>
              <a:buFont typeface="Arial Narrow" panose="020B0606020202030204" pitchFamily="34" charset="0"/>
              <a:buChar char="–"/>
            </a:pPr>
            <a:r>
              <a:rPr lang="en-AU" sz="1100" b="1" noProof="0" dirty="0">
                <a:solidFill>
                  <a:schemeClr val="bg1"/>
                </a:solidFill>
                <a:latin typeface="Calibri" panose="020F0502020204030204" pitchFamily="34" charset="0"/>
                <a:cs typeface="Calibri" panose="020F0502020204030204" pitchFamily="34" charset="0"/>
              </a:rPr>
              <a:t>70 km/h offers the highest total benefits, but at higher costs.</a:t>
            </a:r>
          </a:p>
          <a:p>
            <a:pPr marL="628650" lvl="2" indent="-171450">
              <a:lnSpc>
                <a:spcPct val="85000"/>
              </a:lnSpc>
              <a:spcAft>
                <a:spcPts val="400"/>
              </a:spcAft>
              <a:buClr>
                <a:srgbClr val="96CFDE"/>
              </a:buClr>
              <a:buFont typeface="Arial Narrow" panose="020B0606020202030204" pitchFamily="34" charset="0"/>
              <a:buChar char="–"/>
            </a:pPr>
            <a:r>
              <a:rPr lang="en-AU" sz="1000" b="1" noProof="0" dirty="0">
                <a:solidFill>
                  <a:schemeClr val="bg1"/>
                </a:solidFill>
                <a:latin typeface="Calibri" panose="020F0502020204030204" pitchFamily="34" charset="0"/>
                <a:cs typeface="Calibri" panose="020F0502020204030204" pitchFamily="34" charset="0"/>
              </a:rPr>
              <a:t>On sealed roads, this option doubles the benefits of 80 km/h but triples the costs. </a:t>
            </a:r>
          </a:p>
          <a:p>
            <a:pPr marL="628650" lvl="2" indent="-171450">
              <a:lnSpc>
                <a:spcPct val="85000"/>
              </a:lnSpc>
              <a:spcAft>
                <a:spcPts val="600"/>
              </a:spcAft>
              <a:buClr>
                <a:srgbClr val="96CFDE"/>
              </a:buClr>
              <a:buFont typeface="Arial Narrow" panose="020B0606020202030204" pitchFamily="34" charset="0"/>
              <a:buChar char="–"/>
            </a:pPr>
            <a:r>
              <a:rPr lang="en-AU" sz="1000" b="1" noProof="0" dirty="0">
                <a:solidFill>
                  <a:schemeClr val="bg1"/>
                </a:solidFill>
                <a:latin typeface="Calibri" panose="020F0502020204030204" pitchFamily="34" charset="0"/>
                <a:cs typeface="Calibri" panose="020F0502020204030204" pitchFamily="34" charset="0"/>
              </a:rPr>
              <a:t>For sealed roads, this speed reduction avoids 572 annual fatalities and 9,287 serious injuries, and 248 fatalities and 8,847 serious injuries for unsealed roads.</a:t>
            </a:r>
          </a:p>
          <a:p>
            <a:pPr marL="450850" lvl="1" indent="-171450">
              <a:lnSpc>
                <a:spcPct val="85000"/>
              </a:lnSpc>
              <a:spcAft>
                <a:spcPts val="400"/>
              </a:spcAft>
              <a:buClr>
                <a:srgbClr val="96CFDE"/>
              </a:buClr>
              <a:buFont typeface="Arial Narrow" panose="020B0606020202030204" pitchFamily="34" charset="0"/>
              <a:buChar char="–"/>
            </a:pPr>
            <a:r>
              <a:rPr lang="en-US" sz="1100" b="1" noProof="0" dirty="0">
                <a:solidFill>
                  <a:schemeClr val="bg1"/>
                </a:solidFill>
                <a:latin typeface="Calibri" panose="020F0502020204030204" pitchFamily="34" charset="0"/>
                <a:cs typeface="Calibri" panose="020F0502020204030204" pitchFamily="34" charset="0"/>
              </a:rPr>
              <a:t>80 km/h offers a balance between benefits and costs.</a:t>
            </a:r>
          </a:p>
          <a:p>
            <a:pPr marL="628650" lvl="2" indent="-171450">
              <a:lnSpc>
                <a:spcPct val="85000"/>
              </a:lnSpc>
              <a:spcAft>
                <a:spcPts val="400"/>
              </a:spcAft>
              <a:buClr>
                <a:srgbClr val="96CFDE"/>
              </a:buClr>
              <a:buFont typeface="Arial Narrow" panose="020B0606020202030204" pitchFamily="34" charset="0"/>
              <a:buChar char="–"/>
            </a:pPr>
            <a:r>
              <a:rPr lang="en-AU" sz="1000" b="1" noProof="0" dirty="0">
                <a:solidFill>
                  <a:schemeClr val="bg1"/>
                </a:solidFill>
                <a:latin typeface="Calibri" panose="020F0502020204030204" pitchFamily="34" charset="0"/>
                <a:cs typeface="Calibri" panose="020F0502020204030204" pitchFamily="34" charset="0"/>
              </a:rPr>
              <a:t>Every $1 spent delivers $2.20 in benefits, vs. between $1.50 (on sealed roads) and $1.90 (on unsealed roads) at 70 km/h.</a:t>
            </a:r>
          </a:p>
          <a:p>
            <a:pPr marL="628650" lvl="2" indent="-171450">
              <a:lnSpc>
                <a:spcPct val="85000"/>
              </a:lnSpc>
              <a:spcAft>
                <a:spcPts val="800"/>
              </a:spcAft>
              <a:buClr>
                <a:srgbClr val="96CFDE"/>
              </a:buClr>
              <a:buFont typeface="Arial Narrow" panose="020B0606020202030204" pitchFamily="34" charset="0"/>
              <a:buChar char="–"/>
            </a:pPr>
            <a:r>
              <a:rPr lang="en-AU" sz="1000" b="1" noProof="0" dirty="0">
                <a:solidFill>
                  <a:schemeClr val="bg1"/>
                </a:solidFill>
                <a:latin typeface="Calibri" panose="020F0502020204030204" pitchFamily="34" charset="0"/>
                <a:cs typeface="Calibri" panose="020F0502020204030204" pitchFamily="34" charset="0"/>
              </a:rPr>
              <a:t>For sealed roads, this speed reduction avoids 401 annual fatalities and 6,312 serious injuries, and 123 fatalities and 4,182 serious injuries for unsealed roads.</a:t>
            </a:r>
          </a:p>
          <a:p>
            <a:pPr marL="171450" indent="-171450">
              <a:lnSpc>
                <a:spcPct val="85000"/>
              </a:lnSpc>
              <a:spcAft>
                <a:spcPts val="800"/>
              </a:spcAft>
              <a:buClr>
                <a:srgbClr val="70BDD2"/>
              </a:buClr>
              <a:buSzPct val="100000"/>
              <a:buFont typeface="Wingdings" panose="05000000000000000000" pitchFamily="2" charset="2"/>
              <a:buChar char=""/>
            </a:pPr>
            <a:r>
              <a:rPr lang="en-AU" sz="1100" b="1" noProof="0" dirty="0">
                <a:solidFill>
                  <a:schemeClr val="bg1"/>
                </a:solidFill>
                <a:latin typeface="Calibri" panose="020F0502020204030204" pitchFamily="34" charset="0"/>
                <a:cs typeface="Calibri" panose="020F0502020204030204" pitchFamily="34" charset="0"/>
              </a:rPr>
              <a:t>There is a trade-off in considering a preferred option. </a:t>
            </a:r>
          </a:p>
          <a:p>
            <a:pPr marL="171450" indent="-171450">
              <a:lnSpc>
                <a:spcPct val="85000"/>
              </a:lnSpc>
              <a:spcAft>
                <a:spcPts val="600"/>
              </a:spcAft>
              <a:buClr>
                <a:srgbClr val="70BDD2"/>
              </a:buClr>
              <a:buSzPct val="100000"/>
              <a:buFont typeface="Wingdings" panose="05000000000000000000" pitchFamily="2" charset="2"/>
              <a:buChar char=""/>
            </a:pPr>
            <a:r>
              <a:rPr lang="en-US" sz="1100" b="1" noProof="0" dirty="0">
                <a:solidFill>
                  <a:schemeClr val="bg1"/>
                </a:solidFill>
                <a:latin typeface="Calibri" panose="020F0502020204030204" pitchFamily="34" charset="0"/>
                <a:cs typeface="Calibri" panose="020F0502020204030204" pitchFamily="34" charset="0"/>
              </a:rPr>
              <a:t>Following consultation, the Decision RIA will recommend a preferred option to amend the Australian Road Rules. State and territory governments may consider alternate options that will deliver net benefits, as well as other jurisdictional considerations, when amending their road rules</a:t>
            </a:r>
            <a:r>
              <a:rPr lang="en-AU" sz="1100" b="1" noProof="0" dirty="0">
                <a:solidFill>
                  <a:schemeClr val="bg1"/>
                </a:solidFill>
                <a:latin typeface="Calibri" panose="020F0502020204030204" pitchFamily="34" charset="0"/>
                <a:cs typeface="Calibri" panose="020F0502020204030204" pitchFamily="34" charset="0"/>
              </a:rPr>
              <a:t>.</a:t>
            </a:r>
          </a:p>
        </p:txBody>
      </p:sp>
      <p:pic>
        <p:nvPicPr>
          <p:cNvPr id="16" name="Picture 15" descr="This chart shows a 3x3 matrix/grid showing the Net Present Value and Benefit-Cost Ratio Analysis by Speed Reduction scenario and Road Scaling Assumptions for sealed roads. &#10;High assumptions row: NPV ranges from $678.7m (90km/h) to $1,859.6m (70km/h); BCR ranges from 2.4 to 1.7&#10;Middle assumptions row (highlighted with dashed border): NPV ranges from $1,348.7m (90km/h) to $3,210.3m (70km/h); BCR ranges from 2.2 to 1.5&#10;Low assumptions row: NPV ranges from $1,759.7m (90km/h) to $3,505.5m (70km/h); BCR ranges from 1.9 to 1.3">
            <a:extLst>
              <a:ext uri="{FF2B5EF4-FFF2-40B4-BE49-F238E27FC236}">
                <a16:creationId xmlns:a16="http://schemas.microsoft.com/office/drawing/2014/main" id="{885FEC83-0FD3-4A9E-915F-DDA92074E67A}"/>
              </a:ext>
            </a:extLst>
          </p:cNvPr>
          <p:cNvPicPr>
            <a:picLocks noChangeAspect="1"/>
          </p:cNvPicPr>
          <p:nvPr/>
        </p:nvPicPr>
        <p:blipFill>
          <a:blip r:embed="rId3"/>
          <a:stretch>
            <a:fillRect/>
          </a:stretch>
        </p:blipFill>
        <p:spPr>
          <a:xfrm>
            <a:off x="95837" y="2907461"/>
            <a:ext cx="3676650" cy="2457450"/>
          </a:xfrm>
          <a:prstGeom prst="rect">
            <a:avLst/>
          </a:prstGeom>
        </p:spPr>
      </p:pic>
      <p:pic>
        <p:nvPicPr>
          <p:cNvPr id="17" name="Picture 16" descr="This chart shows a 3x2 matrix/grid showing the Net Present Value and Benefit-Cost Ratio Analysis by Speed Reduction scenario and Road Scaling Assumptions for unsealed roads. &#10;Upper assumptions row: $320.3m NPV/1.1 BCR (80km/h), -$214.8m NPV/0.96 BCR (70km/h)&#10;Middle assumptions row (highlighted with dashed border): $1,340.4m NPV/2.2 BCR (80km/h), $2,367.5m NPV/1.9 BCR (70km/h)&#10;Lower assumptions row: $1,964.4m NPV/5.4 BCR (80km/h), $3,948.6m NPV/4.6 BCR (70km/h)">
            <a:extLst>
              <a:ext uri="{FF2B5EF4-FFF2-40B4-BE49-F238E27FC236}">
                <a16:creationId xmlns:a16="http://schemas.microsoft.com/office/drawing/2014/main" id="{925536C5-40D5-4A6E-9839-F6AB953C6586}"/>
              </a:ext>
            </a:extLst>
          </p:cNvPr>
          <p:cNvPicPr>
            <a:picLocks noChangeAspect="1"/>
          </p:cNvPicPr>
          <p:nvPr/>
        </p:nvPicPr>
        <p:blipFill>
          <a:blip r:embed="rId4"/>
          <a:stretch>
            <a:fillRect/>
          </a:stretch>
        </p:blipFill>
        <p:spPr>
          <a:xfrm>
            <a:off x="3838868" y="2968779"/>
            <a:ext cx="2676525" cy="2390775"/>
          </a:xfrm>
          <a:prstGeom prst="rect">
            <a:avLst/>
          </a:prstGeom>
        </p:spPr>
      </p:pic>
      <p:sp>
        <p:nvSpPr>
          <p:cNvPr id="18" name="Title 17" hidden="1">
            <a:extLst>
              <a:ext uri="{FF2B5EF4-FFF2-40B4-BE49-F238E27FC236}">
                <a16:creationId xmlns:a16="http://schemas.microsoft.com/office/drawing/2014/main" id="{75B923C4-5A89-4CCC-B811-393408DE62D4}"/>
              </a:ext>
            </a:extLst>
          </p:cNvPr>
          <p:cNvSpPr>
            <a:spLocks noGrp="1"/>
          </p:cNvSpPr>
          <p:nvPr>
            <p:ph type="ctrTitle"/>
          </p:nvPr>
        </p:nvSpPr>
        <p:spPr/>
        <p:txBody>
          <a:bodyPr/>
          <a:lstStyle/>
          <a:p>
            <a:r>
              <a:rPr lang="en-AU" dirty="0"/>
              <a:t>Page 2</a:t>
            </a:r>
          </a:p>
        </p:txBody>
      </p:sp>
    </p:spTree>
    <p:extLst>
      <p:ext uri="{BB962C8B-B14F-4D97-AF65-F5344CB8AC3E}">
        <p14:creationId xmlns:p14="http://schemas.microsoft.com/office/powerpoint/2010/main" val="13212427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roperties xmlns="http://www.imanage.com/work/xmlschema">
  <documentid>ACTIVE!1051573.1</documentid>
  <senderid>MGARCIA</senderid>
  <senderemail>M.GARCIA@ACILALLEN.COM.AU</senderemail>
  <lastmodified>2025-09-26T11:05:24.0000000+10:00</lastmodified>
  <database>ACTIVE</database>
</properties>
</file>

<file path=customXml/itemProps1.xml><?xml version="1.0" encoding="utf-8"?>
<ds:datastoreItem xmlns:ds="http://schemas.openxmlformats.org/officeDocument/2006/customXml" ds:itemID="{5DA6C68C-E948-441A-BB26-A24F7801A663}">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911</TotalTime>
  <Words>806</Words>
  <Application>Microsoft Office PowerPoint</Application>
  <PresentationFormat>A4 Paper (210x297 mm)</PresentationFormat>
  <Paragraphs>66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Arial Narrow</vt:lpstr>
      <vt:lpstr>Calibri</vt:lpstr>
      <vt:lpstr>Wingdings</vt:lpstr>
      <vt:lpstr>Office Theme</vt:lpstr>
      <vt:lpstr>Page 1</vt:lpstr>
      <vt:lpstr>Page 2</vt:lpstr>
    </vt:vector>
  </TitlesOfParts>
  <Company>ACILAllen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Raleigh</dc:creator>
  <cp:lastModifiedBy>Hall, Theresa</cp:lastModifiedBy>
  <cp:revision>12</cp:revision>
  <dcterms:created xsi:type="dcterms:W3CDTF">2025-09-24T05:37:54Z</dcterms:created>
  <dcterms:modified xsi:type="dcterms:W3CDTF">2025-09-29T02:17:49Z</dcterms:modified>
</cp:coreProperties>
</file>