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76" r:id="rId4"/>
    <p:sldId id="263" r:id="rId5"/>
    <p:sldId id="264" r:id="rId6"/>
    <p:sldId id="275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, Harry" initials="LH" lastIdx="3" clrIdx="0">
    <p:extLst>
      <p:ext uri="{19B8F6BF-5375-455C-9EA6-DF929625EA0E}">
        <p15:presenceInfo xmlns:p15="http://schemas.microsoft.com/office/powerpoint/2012/main" userId="S-1-5-21-1089300992-792545653-2354756378-1156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1E3E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5" autoAdjust="0"/>
    <p:restoredTop sz="96374" autoAdjust="0"/>
  </p:normalViewPr>
  <p:slideViewPr>
    <p:cSldViewPr snapToGrid="0">
      <p:cViewPr varScale="1">
        <p:scale>
          <a:sx n="71" d="100"/>
          <a:sy n="71" d="100"/>
        </p:scale>
        <p:origin x="59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-6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089"/>
            </a:solidFill>
            <a:ln>
              <a:noFill/>
            </a:ln>
            <a:effectLst/>
          </c:spPr>
          <c:invertIfNegative val="0"/>
          <c:dLbls>
            <c:dLbl>
              <c:idx val="6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64-4475-B4FA-C1E1B45A5D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'C1 Voyages by Cargo Type'!$A$3:$H$3</c:f>
              <c:strCache>
                <c:ptCount val="8"/>
                <c:pt idx="0">
                  <c:v>Dry Bulk</c:v>
                </c:pt>
                <c:pt idx="1">
                  <c:v>General Cargo</c:v>
                </c:pt>
                <c:pt idx="2">
                  <c:v>Container</c:v>
                </c:pt>
                <c:pt idx="3">
                  <c:v>Petroleum</c:v>
                </c:pt>
                <c:pt idx="4">
                  <c:v>Liquified Petroleum Gas </c:v>
                </c:pt>
                <c:pt idx="5">
                  <c:v>Other Bulk Liquids</c:v>
                </c:pt>
                <c:pt idx="6">
                  <c:v>Ammonium Nitrate</c:v>
                </c:pt>
                <c:pt idx="7">
                  <c:v>Passengers</c:v>
                </c:pt>
              </c:strCache>
            </c:strRef>
          </c:cat>
          <c:val>
            <c:numRef>
              <c:f>'C1 Voyages by Cargo Type'!$A$4:$H$4</c:f>
              <c:numCache>
                <c:formatCode>General</c:formatCode>
                <c:ptCount val="8"/>
                <c:pt idx="0">
                  <c:v>104</c:v>
                </c:pt>
                <c:pt idx="1">
                  <c:v>89</c:v>
                </c:pt>
                <c:pt idx="2">
                  <c:v>99</c:v>
                </c:pt>
                <c:pt idx="3">
                  <c:v>46</c:v>
                </c:pt>
                <c:pt idx="4">
                  <c:v>36</c:v>
                </c:pt>
                <c:pt idx="5">
                  <c:v>24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64-4475-B4FA-C1E1B45A5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axId val="650182400"/>
        <c:axId val="650184696"/>
      </c:barChart>
      <c:catAx>
        <c:axId val="6501824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0184696"/>
        <c:crosses val="autoZero"/>
        <c:auto val="1"/>
        <c:lblAlgn val="ctr"/>
        <c:lblOffset val="100"/>
        <c:noMultiLvlLbl val="0"/>
      </c:catAx>
      <c:valAx>
        <c:axId val="65018469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65018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08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'C2 LPV - C3 DPV'!$A$54:$A$73</c:f>
              <c:strCache>
                <c:ptCount val="20"/>
                <c:pt idx="0">
                  <c:v>Burnie </c:v>
                </c:pt>
                <c:pt idx="1">
                  <c:v>Dampier </c:v>
                </c:pt>
                <c:pt idx="2">
                  <c:v>Port Pirie </c:v>
                </c:pt>
                <c:pt idx="3">
                  <c:v>Thevenard </c:v>
                </c:pt>
                <c:pt idx="4">
                  <c:v>Gove </c:v>
                </c:pt>
                <c:pt idx="5">
                  <c:v>Hobart </c:v>
                </c:pt>
                <c:pt idx="6">
                  <c:v>Kwinana </c:v>
                </c:pt>
                <c:pt idx="7">
                  <c:v>Hastings </c:v>
                </c:pt>
                <c:pt idx="8">
                  <c:v>Newcastle </c:v>
                </c:pt>
                <c:pt idx="9">
                  <c:v>Geelong </c:v>
                </c:pt>
                <c:pt idx="10">
                  <c:v>Adelaide </c:v>
                </c:pt>
                <c:pt idx="11">
                  <c:v>Townsville </c:v>
                </c:pt>
                <c:pt idx="12">
                  <c:v>Botany </c:v>
                </c:pt>
                <c:pt idx="13">
                  <c:v>Port Kembla </c:v>
                </c:pt>
                <c:pt idx="14">
                  <c:v>Fremantle </c:v>
                </c:pt>
                <c:pt idx="15">
                  <c:v>Port Botany </c:v>
                </c:pt>
                <c:pt idx="16">
                  <c:v>Sydney </c:v>
                </c:pt>
                <c:pt idx="17">
                  <c:v>Gladstone </c:v>
                </c:pt>
                <c:pt idx="18">
                  <c:v>Brisbane </c:v>
                </c:pt>
                <c:pt idx="19">
                  <c:v>Melbourne </c:v>
                </c:pt>
              </c:strCache>
            </c:strRef>
          </c:cat>
          <c:val>
            <c:numRef>
              <c:f>'C2 LPV - C3 DPV'!$B$54:$B$73</c:f>
              <c:numCache>
                <c:formatCode>General</c:formatCode>
                <c:ptCount val="20"/>
                <c:pt idx="0">
                  <c:v>6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11</c:v>
                </c:pt>
                <c:pt idx="8">
                  <c:v>13</c:v>
                </c:pt>
                <c:pt idx="9">
                  <c:v>14</c:v>
                </c:pt>
                <c:pt idx="10">
                  <c:v>16</c:v>
                </c:pt>
                <c:pt idx="11">
                  <c:v>16</c:v>
                </c:pt>
                <c:pt idx="12">
                  <c:v>20</c:v>
                </c:pt>
                <c:pt idx="13">
                  <c:v>21</c:v>
                </c:pt>
                <c:pt idx="14">
                  <c:v>22</c:v>
                </c:pt>
                <c:pt idx="15">
                  <c:v>22</c:v>
                </c:pt>
                <c:pt idx="16">
                  <c:v>25</c:v>
                </c:pt>
                <c:pt idx="17">
                  <c:v>31</c:v>
                </c:pt>
                <c:pt idx="18">
                  <c:v>37</c:v>
                </c:pt>
                <c:pt idx="19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07-471E-8F7C-C2BF80B331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41301744"/>
        <c:axId val="941302728"/>
      </c:barChart>
      <c:catAx>
        <c:axId val="941301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302728"/>
        <c:crosses val="autoZero"/>
        <c:auto val="1"/>
        <c:lblAlgn val="ctr"/>
        <c:lblOffset val="100"/>
        <c:noMultiLvlLbl val="0"/>
      </c:catAx>
      <c:valAx>
        <c:axId val="941302728"/>
        <c:scaling>
          <c:orientation val="minMax"/>
          <c:max val="70"/>
        </c:scaling>
        <c:delete val="1"/>
        <c:axPos val="b"/>
        <c:numFmt formatCode="General" sourceLinked="1"/>
        <c:majorTickMark val="none"/>
        <c:minorTickMark val="none"/>
        <c:tickLblPos val="nextTo"/>
        <c:crossAx val="94130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08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'C2 LPV - C3 DPV'!$H$54:$H$73</c:f>
              <c:strCache>
                <c:ptCount val="20"/>
                <c:pt idx="0">
                  <c:v>Fremantle </c:v>
                </c:pt>
                <c:pt idx="1">
                  <c:v>Brisbane</c:v>
                </c:pt>
                <c:pt idx="2">
                  <c:v>Gladstone </c:v>
                </c:pt>
                <c:pt idx="3">
                  <c:v>Melbourne </c:v>
                </c:pt>
                <c:pt idx="4">
                  <c:v>Port Kembla </c:v>
                </c:pt>
                <c:pt idx="5">
                  <c:v>Sydney </c:v>
                </c:pt>
                <c:pt idx="6">
                  <c:v>Hobart </c:v>
                </c:pt>
                <c:pt idx="7">
                  <c:v>Adelaide </c:v>
                </c:pt>
                <c:pt idx="8">
                  <c:v>Newcastle </c:v>
                </c:pt>
                <c:pt idx="9">
                  <c:v>Port Pirie </c:v>
                </c:pt>
                <c:pt idx="10">
                  <c:v>Cairns </c:v>
                </c:pt>
                <c:pt idx="11">
                  <c:v>Devonport </c:v>
                </c:pt>
                <c:pt idx="12">
                  <c:v>Geelong </c:v>
                </c:pt>
                <c:pt idx="13">
                  <c:v>Townsville </c:v>
                </c:pt>
                <c:pt idx="14">
                  <c:v>Bell Bay </c:v>
                </c:pt>
                <c:pt idx="15">
                  <c:v>Mackay </c:v>
                </c:pt>
                <c:pt idx="16">
                  <c:v>Spenser Gulf Transhipment Point </c:v>
                </c:pt>
                <c:pt idx="17">
                  <c:v>Port Botany </c:v>
                </c:pt>
                <c:pt idx="18">
                  <c:v>Kwinana </c:v>
                </c:pt>
                <c:pt idx="19">
                  <c:v>Maribyrnong </c:v>
                </c:pt>
              </c:strCache>
            </c:strRef>
          </c:cat>
          <c:val>
            <c:numRef>
              <c:f>'C2 LPV - C3 DPV'!$I$54:$I$73</c:f>
              <c:numCache>
                <c:formatCode>General</c:formatCode>
                <c:ptCount val="20"/>
                <c:pt idx="0">
                  <c:v>112</c:v>
                </c:pt>
                <c:pt idx="1">
                  <c:v>44</c:v>
                </c:pt>
                <c:pt idx="2">
                  <c:v>32</c:v>
                </c:pt>
                <c:pt idx="3">
                  <c:v>26</c:v>
                </c:pt>
                <c:pt idx="4">
                  <c:v>23</c:v>
                </c:pt>
                <c:pt idx="5">
                  <c:v>18</c:v>
                </c:pt>
                <c:pt idx="6">
                  <c:v>16</c:v>
                </c:pt>
                <c:pt idx="7">
                  <c:v>15</c:v>
                </c:pt>
                <c:pt idx="8">
                  <c:v>14</c:v>
                </c:pt>
                <c:pt idx="9">
                  <c:v>13</c:v>
                </c:pt>
                <c:pt idx="10">
                  <c:v>8</c:v>
                </c:pt>
                <c:pt idx="11">
                  <c:v>8</c:v>
                </c:pt>
                <c:pt idx="12">
                  <c:v>8</c:v>
                </c:pt>
                <c:pt idx="13">
                  <c:v>8</c:v>
                </c:pt>
                <c:pt idx="14">
                  <c:v>7</c:v>
                </c:pt>
                <c:pt idx="15">
                  <c:v>6</c:v>
                </c:pt>
                <c:pt idx="16">
                  <c:v>6</c:v>
                </c:pt>
                <c:pt idx="17">
                  <c:v>5</c:v>
                </c:pt>
                <c:pt idx="18">
                  <c:v>4</c:v>
                </c:pt>
                <c:pt idx="1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76-4202-B918-DAF4FDEE04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41246968"/>
        <c:axId val="941245984"/>
      </c:barChart>
      <c:catAx>
        <c:axId val="9412469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245984"/>
        <c:crosses val="autoZero"/>
        <c:auto val="1"/>
        <c:lblAlgn val="ctr"/>
        <c:lblOffset val="100"/>
        <c:noMultiLvlLbl val="0"/>
      </c:catAx>
      <c:valAx>
        <c:axId val="941245984"/>
        <c:scaling>
          <c:orientation val="minMax"/>
          <c:max val="110"/>
        </c:scaling>
        <c:delete val="1"/>
        <c:axPos val="t"/>
        <c:numFmt formatCode="General" sourceLinked="1"/>
        <c:majorTickMark val="none"/>
        <c:minorTickMark val="none"/>
        <c:tickLblPos val="nextTo"/>
        <c:crossAx val="941246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60333635426611"/>
          <c:y val="2.5882348145929015E-2"/>
          <c:w val="0.75629910576164672"/>
          <c:h val="0.902742028208980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'C4 TL Usage 23 v 24'!$A$39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808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5705541335130488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72-4E2E-A257-436896756B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'C4 TL Usage 23 v 24'!$B$38:$I$38</c:f>
              <c:strCache>
                <c:ptCount val="8"/>
                <c:pt idx="0">
                  <c:v>Ammonium Nitrate</c:v>
                </c:pt>
                <c:pt idx="1">
                  <c:v>Container</c:v>
                </c:pt>
                <c:pt idx="2">
                  <c:v>Dry Bulk</c:v>
                </c:pt>
                <c:pt idx="3">
                  <c:v>General Cargo</c:v>
                </c:pt>
                <c:pt idx="4">
                  <c:v>Liquified Petroleum Gas</c:v>
                </c:pt>
                <c:pt idx="5">
                  <c:v>Other Bulk Liquids</c:v>
                </c:pt>
                <c:pt idx="6">
                  <c:v>Passengers</c:v>
                </c:pt>
                <c:pt idx="7">
                  <c:v>Petroleum</c:v>
                </c:pt>
              </c:strCache>
            </c:strRef>
          </c:cat>
          <c:val>
            <c:numRef>
              <c:f>'C4 TL Usage 23 v 24'!$B$39:$I$39</c:f>
              <c:numCache>
                <c:formatCode>General</c:formatCode>
                <c:ptCount val="8"/>
                <c:pt idx="0">
                  <c:v>5</c:v>
                </c:pt>
                <c:pt idx="1">
                  <c:v>101</c:v>
                </c:pt>
                <c:pt idx="2">
                  <c:v>183</c:v>
                </c:pt>
                <c:pt idx="3">
                  <c:v>106</c:v>
                </c:pt>
                <c:pt idx="4">
                  <c:v>42</c:v>
                </c:pt>
                <c:pt idx="5">
                  <c:v>28</c:v>
                </c:pt>
                <c:pt idx="6">
                  <c:v>1</c:v>
                </c:pt>
                <c:pt idx="7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72-4E2E-A257-436896756B2C}"/>
            </c:ext>
          </c:extLst>
        </c:ser>
        <c:ser>
          <c:idx val="1"/>
          <c:order val="1"/>
          <c:tx>
            <c:strRef>
              <c:f>'C4 TL Usage 23 v 24'!$A$40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5AE-4CEF-9FF0-C6D31B62BF9F}"/>
                </c:ext>
              </c:extLst>
            </c:dLbl>
            <c:dLbl>
              <c:idx val="5"/>
              <c:layout>
                <c:manualLayout>
                  <c:x val="-3.6151174159559409E-2"/>
                  <c:y val="-4.704214042757935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8650648-B2C2-4D5D-BD46-AC68365FFA7E}" type="VALUE">
                      <a:rPr lang="en-US" sz="1400"/>
                      <a:pPr>
                        <a:defRPr sz="12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A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473164495263204E-2"/>
                      <c:h val="4.962352021796753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5AE-4CEF-9FF0-C6D31B62BF9F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5AE-4CEF-9FF0-C6D31B62BF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'C4 TL Usage 23 v 24'!$B$38:$I$38</c:f>
              <c:strCache>
                <c:ptCount val="8"/>
                <c:pt idx="0">
                  <c:v>Ammonium Nitrate</c:v>
                </c:pt>
                <c:pt idx="1">
                  <c:v>Container</c:v>
                </c:pt>
                <c:pt idx="2">
                  <c:v>Dry Bulk</c:v>
                </c:pt>
                <c:pt idx="3">
                  <c:v>General Cargo</c:v>
                </c:pt>
                <c:pt idx="4">
                  <c:v>Liquified Petroleum Gas</c:v>
                </c:pt>
                <c:pt idx="5">
                  <c:v>Other Bulk Liquids</c:v>
                </c:pt>
                <c:pt idx="6">
                  <c:v>Passengers</c:v>
                </c:pt>
                <c:pt idx="7">
                  <c:v>Petroleum</c:v>
                </c:pt>
              </c:strCache>
            </c:strRef>
          </c:cat>
          <c:val>
            <c:numRef>
              <c:f>'C4 TL Usage 23 v 24'!$B$40:$I$40</c:f>
              <c:numCache>
                <c:formatCode>General</c:formatCode>
                <c:ptCount val="8"/>
                <c:pt idx="0">
                  <c:v>1</c:v>
                </c:pt>
                <c:pt idx="1">
                  <c:v>99</c:v>
                </c:pt>
                <c:pt idx="2">
                  <c:v>104</c:v>
                </c:pt>
                <c:pt idx="3">
                  <c:v>89</c:v>
                </c:pt>
                <c:pt idx="4">
                  <c:v>36</c:v>
                </c:pt>
                <c:pt idx="5">
                  <c:v>24</c:v>
                </c:pt>
                <c:pt idx="6">
                  <c:v>0</c:v>
                </c:pt>
                <c:pt idx="7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472-4E2E-A257-436896756B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326966432"/>
        <c:axId val="1326968728"/>
      </c:barChart>
      <c:catAx>
        <c:axId val="13269664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968728"/>
        <c:crosses val="autoZero"/>
        <c:auto val="1"/>
        <c:lblAlgn val="ctr"/>
        <c:lblOffset val="100"/>
        <c:noMultiLvlLbl val="0"/>
      </c:catAx>
      <c:valAx>
        <c:axId val="1326968728"/>
        <c:scaling>
          <c:orientation val="minMax"/>
          <c:max val="525"/>
          <c:min val="0"/>
        </c:scaling>
        <c:delete val="1"/>
        <c:axPos val="t"/>
        <c:numFmt formatCode="General" sourceLinked="1"/>
        <c:majorTickMark val="none"/>
        <c:minorTickMark val="none"/>
        <c:tickLblPos val="nextTo"/>
        <c:crossAx val="132696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908DB-1248-4BE3-9AA4-36B2910072F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0B473-96EE-46A2-AE28-9CD70A34C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297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0B473-96EE-46A2-AE28-9CD70A34CA1E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674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171A6-3F4C-4CCD-92E0-DCE9CCF03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8CD00-D7F8-4219-9055-E3A96C610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A28F-82B1-4D4A-9754-331594B9E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D48E-0641-415A-95EC-E1CD0938303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90337-836E-4BA2-984F-9417C6C0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4DAE3-9CB6-427C-A92B-C2CCBF70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B31C-C0F6-409E-BD16-1C3D268621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220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0870-CDB3-4CA6-A8BE-4166D849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2209A-FAF6-444F-B14B-D3569AEBD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CD30A-210C-4CF1-A692-B51AD845D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D48E-0641-415A-95EC-E1CD0938303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21300-6496-4076-9559-CA43561B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67447-89BC-4E58-AF1C-A0244F30E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B31C-C0F6-409E-BD16-1C3D268621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891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A1B124-2B9C-4492-91BB-C2C784E74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B7F02-6FD0-4839-8BB2-BBA4229D7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2F9D3-1F39-4488-8ECA-45602808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D48E-0641-415A-95EC-E1CD0938303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B4FC-3426-4384-9754-7BF81FAB6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7B2BB-DD60-4083-B2ED-67F7AC400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B31C-C0F6-409E-BD16-1C3D268621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945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BEC8-401C-4D58-991A-699EEB088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9EE7C-7FA9-4A79-8AA4-F7424F7AC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CE808-C487-4BF0-8CCD-5268A43B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D48E-0641-415A-95EC-E1CD0938303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46B6-6D6E-4CCE-BFF2-B3BC159FF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60016-E315-47EF-8F4C-4A6E120E7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B31C-C0F6-409E-BD16-1C3D268621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54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46CA1-AC60-4BC6-8F79-BA24420BE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07DED-397C-4B9F-8EB4-6045DECF7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97E2D-CC3B-4853-BC8E-E511DB5D7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D48E-0641-415A-95EC-E1CD0938303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1BF94-ADBA-4D0A-BA7A-40E94C673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31D87-9690-44F6-B1B0-6E64D1F6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B31C-C0F6-409E-BD16-1C3D268621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392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6F5E-BED2-473B-B85A-4DCC4A177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FF023-B7BD-4D2B-B6D0-BC9A501103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E65554-B751-4A27-803A-6D1E7A1AC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6F955-AA07-41CD-B1D4-1DD021D8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D48E-0641-415A-95EC-E1CD0938303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EAAAF-2B32-47CF-8921-3A21A31E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F4870-33E9-40A7-902B-9BD03137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B31C-C0F6-409E-BD16-1C3D268621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364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C4BBC-9DB6-487D-8A05-C6C2412C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3629A-E717-431F-B74F-B8F6D2505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83374-2389-48AC-BDD6-6394CBA4E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339FF6-6937-468E-8A6B-D280095FA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3EF11-ED1E-4D95-99B7-F0869F928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AD047-DC79-4E27-818E-DA8DDA2B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D48E-0641-415A-95EC-E1CD0938303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7EB60-BEC6-4CAE-A615-33CA89E6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D6B2E-E33B-45C2-9D65-BDB5AE1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B31C-C0F6-409E-BD16-1C3D268621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007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9819D-28B4-4A40-992E-459F5F1E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7A4BD-7815-45D7-90BF-F037B9582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D48E-0641-415A-95EC-E1CD0938303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92FD-0037-416A-A430-A3A74C59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382EB-3165-452D-8E73-7454AA9ED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B31C-C0F6-409E-BD16-1C3D268621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900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530634-1441-4331-8AB1-D30087C4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D48E-0641-415A-95EC-E1CD0938303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3F33D-5B13-4113-80E9-2ADBF3C8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54438-FDB3-4F63-8562-8AF4C65A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B31C-C0F6-409E-BD16-1C3D268621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817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3136-87BF-433C-B25B-238420B61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05C1A-4A0C-4063-8A67-9EE56A60A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F98E6-6F6B-4D31-B710-4331BDB61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F3FC1-BDB8-4F14-A606-6040B66D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D48E-0641-415A-95EC-E1CD0938303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3A21E-11AB-4AD0-9E1A-72F3CD50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537A8-7C5E-4AF5-A22A-F5C82AAD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B31C-C0F6-409E-BD16-1C3D268621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594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DD421-3EC6-4957-86DD-BAE04BD45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9807BD-F825-4D5D-94DF-A08432465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E5144-E5DD-46DB-8E28-FCAFE85D6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60EB1-736D-4E9B-9E4A-2AA72FF6B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D48E-0641-415A-95EC-E1CD0938303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57BBE-72C9-4459-9D21-6D5EFCEC3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327BE-FCF9-4215-852D-D1506B79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B31C-C0F6-409E-BD16-1C3D268621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946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D631B-D5B3-42C3-964F-1E1723A1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195F5-AE6F-4A60-A15F-5A23DE50A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046C0-DBF8-47C5-BADA-6D78B2EC1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D48E-0641-415A-95EC-E1CD09383033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FCCE4-C278-46E4-AD42-5F0BCBFAE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D0167-EF78-4D17-9CAD-F89A5F0AF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8B31C-C0F6-409E-BD16-1C3D268621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700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frastructure.gov.au/department/privacy-policy" TargetMode="External"/><Relationship Id="rId11" Type="http://schemas.openxmlformats.org/officeDocument/2006/relationships/image" Target="../media/image21.png"/><Relationship Id="rId5" Type="http://schemas.openxmlformats.org/officeDocument/2006/relationships/hyperlink" Target="mailto:sbu@infrastructure.gov.au" TargetMode="External"/><Relationship Id="rId10" Type="http://schemas.openxmlformats.org/officeDocument/2006/relationships/image" Target="../media/image20.svg"/><Relationship Id="rId4" Type="http://schemas.openxmlformats.org/officeDocument/2006/relationships/hyperlink" Target="https://www.infrastructure.gov.au/contact-us" TargetMode="Externa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lassic.austlii.edu.au/au/legis/cth/num_act/ctasa2012480/" TargetMode="External"/><Relationship Id="rId13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3.xml"/><Relationship Id="rId17" Type="http://schemas.openxmlformats.org/officeDocument/2006/relationships/slide" Target="slide14.xml"/><Relationship Id="rId2" Type="http://schemas.openxmlformats.org/officeDocument/2006/relationships/slide" Target="slide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2.xml"/><Relationship Id="rId5" Type="http://schemas.openxmlformats.org/officeDocument/2006/relationships/slide" Target="slide8.xml"/><Relationship Id="rId15" Type="http://schemas.openxmlformats.org/officeDocument/2006/relationships/image" Target="../media/image4.png"/><Relationship Id="rId10" Type="http://schemas.openxmlformats.org/officeDocument/2006/relationships/slide" Target="slide11.xml"/><Relationship Id="rId4" Type="http://schemas.openxmlformats.org/officeDocument/2006/relationships/slide" Target="slide4.xml"/><Relationship Id="rId9" Type="http://schemas.openxmlformats.org/officeDocument/2006/relationships/slide" Target="slide10.xml"/><Relationship Id="rId14" Type="http://schemas.microsoft.com/office/2017/06/relationships/model3d" Target="../media/model3d1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14EE-9B2D-4F2F-AA44-19DE6929B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414" y="2238992"/>
            <a:ext cx="9710057" cy="962375"/>
          </a:xfrm>
        </p:spPr>
        <p:txBody>
          <a:bodyPr>
            <a:noAutofit/>
          </a:bodyPr>
          <a:lstStyle/>
          <a:p>
            <a:pPr algn="l"/>
            <a:r>
              <a:rPr lang="en-AU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Quarterly Delegate Decisions </a:t>
            </a:r>
            <a:br>
              <a:rPr lang="en-AU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3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Coastal Trading (Revitalising Australian </a:t>
            </a:r>
            <a:br>
              <a:rPr lang="en-AU" sz="3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3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Shipping) Act 2012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985F41-82CE-4898-B09F-6E3267BDA623}"/>
              </a:ext>
            </a:extLst>
          </p:cNvPr>
          <p:cNvSpPr txBox="1">
            <a:spLocks/>
          </p:cNvSpPr>
          <p:nvPr/>
        </p:nvSpPr>
        <p:spPr>
          <a:xfrm>
            <a:off x="1155865" y="2481262"/>
            <a:ext cx="6503719" cy="4778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B216BB-03D5-4F9F-A778-156DFF1B533C}"/>
              </a:ext>
            </a:extLst>
          </p:cNvPr>
          <p:cNvSpPr txBox="1">
            <a:spLocks/>
          </p:cNvSpPr>
          <p:nvPr/>
        </p:nvSpPr>
        <p:spPr>
          <a:xfrm>
            <a:off x="1155864" y="5674420"/>
            <a:ext cx="6503719" cy="477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2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July - September 2025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6592B0-20FB-43E3-87E2-AD56F3D1196F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6CCFEE8-D627-4B79-A0BC-6BAAB0C7A744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53A7300E-6C2A-4D9F-A7AF-E372C65D321B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BDD2BBEF-329B-44FC-BA2F-1CF265C36DB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FDD24E1D-D31F-4CA3-A755-3668E1513F2F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8CCE92DD-D4BF-408B-BBB8-A9E79E572BE0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45983210-A332-4E6A-B97A-26A858185389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162AC3E8-5E06-4A43-B1DC-D479588ABB47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30D2FAC-3D5E-4316-AA38-BB6E96EF792D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1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6F5BEF-84C7-4C1E-A1B0-C31F84A11B2F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1200" dirty="0">
              <a:solidFill>
                <a:srgbClr val="FF0000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AA999A8-001F-4613-92B6-9E290ECA3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384" y="215444"/>
            <a:ext cx="47625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61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C42-06DF-4856-BC3A-8B4B500AB4A7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C3DA2A1-E4E7-4A6D-BC0B-450113CDF7BC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2CFD3EC-A405-4B6C-9FCA-D4BA8385D87A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F6166F5-A024-4666-A7D0-857C1F55BBD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983AD8-1C81-486A-AD32-8113B6916E80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49AB644-3D02-4B00-9EF7-53F76D313785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18D1BDE-A427-4F9C-9369-7B8403A29437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5DC0BE-0010-44F1-AFD2-C154A12B9E2E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55D3C65-AF1B-4E8A-B58D-8DD2A55E453A}"/>
              </a:ext>
            </a:extLst>
          </p:cNvPr>
          <p:cNvSpPr txBox="1"/>
          <p:nvPr/>
        </p:nvSpPr>
        <p:spPr>
          <a:xfrm>
            <a:off x="945538" y="463397"/>
            <a:ext cx="120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dirty="0">
                <a:solidFill>
                  <a:prstClr val="white"/>
                </a:solidFill>
              </a:rPr>
              <a:t>Objectives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F7F6F-B2AE-4161-9EFA-7CE96C06E618}"/>
              </a:ext>
            </a:extLst>
          </p:cNvPr>
          <p:cNvSpPr txBox="1"/>
          <p:nvPr/>
        </p:nvSpPr>
        <p:spPr>
          <a:xfrm>
            <a:off x="10552288" y="294120"/>
            <a:ext cx="116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sz="1600" i="1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AU" sz="1600" i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07DF35-F785-4B36-B704-692A0A530719}"/>
              </a:ext>
            </a:extLst>
          </p:cNvPr>
          <p:cNvSpPr/>
          <p:nvPr/>
        </p:nvSpPr>
        <p:spPr>
          <a:xfrm>
            <a:off x="275758" y="1205789"/>
            <a:ext cx="7904098" cy="3744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objectives of the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Coastal Trading (Revitalising Australian Shipping) Act 2012 </a:t>
            </a: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(Coastal Trading Act) are to provide a regulatory framework for coastal trading in Australia that: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  promotes a viable shipping industry that contributes to the broader Australian economy.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(b)  facilitates the long-term growth of the Australian shipping industry.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(c)  enhances the efficiency and reliability of Australian shipping as part of the national transport system.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(d)  maximises the use of vessels registered in the Australian General  Shipping Register in coastal trading.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(e)  promotes competition in coastal trading.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(f)  ensures efficient movement of passengers and cargo between  Australian ports.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endParaRPr lang="en-A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  <a:spcAft>
                <a:spcPts val="400"/>
              </a:spcAft>
            </a:pPr>
            <a:endParaRPr lang="en-A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 </a:t>
            </a: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3 of the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Coastal Trading (Revitalising Australian Shipping) Act 2012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40443-0757-4E51-A4BD-4EB0FF6BF8C1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58EB2-61D4-476A-A2CA-1B0C670AF4B3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7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C42-06DF-4856-BC3A-8B4B500AB4A7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C3DA2A1-E4E7-4A6D-BC0B-450113CDF7BC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2CFD3EC-A405-4B6C-9FCA-D4BA8385D87A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F6166F5-A024-4666-A7D0-857C1F55BBD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983AD8-1C81-486A-AD32-8113B6916E80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49AB644-3D02-4B00-9EF7-53F76D313785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18D1BDE-A427-4F9C-9369-7B8403A29437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5DC0BE-0010-44F1-AFD2-C154A12B9E2E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8A66D87-10A3-4FFD-A739-DFE749EE54BE}"/>
              </a:ext>
            </a:extLst>
          </p:cNvPr>
          <p:cNvSpPr txBox="1"/>
          <p:nvPr/>
        </p:nvSpPr>
        <p:spPr>
          <a:xfrm>
            <a:off x="957622" y="463397"/>
            <a:ext cx="102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dirty="0">
                <a:solidFill>
                  <a:prstClr val="white"/>
                </a:solidFill>
              </a:rPr>
              <a:t>Licences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6FE39-A105-4105-B5B8-59D4EA42D664}"/>
              </a:ext>
            </a:extLst>
          </p:cNvPr>
          <p:cNvSpPr txBox="1"/>
          <p:nvPr/>
        </p:nvSpPr>
        <p:spPr>
          <a:xfrm>
            <a:off x="10552288" y="294120"/>
            <a:ext cx="116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sz="1600" i="1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AU" sz="1600" i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4E45-D3A8-4334-8C45-BEA7DEDB5F59}"/>
              </a:ext>
            </a:extLst>
          </p:cNvPr>
          <p:cNvSpPr/>
          <p:nvPr/>
        </p:nvSpPr>
        <p:spPr>
          <a:xfrm>
            <a:off x="276157" y="1206808"/>
            <a:ext cx="87589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AU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Coastal Trading (Revitalising Australian Shipping) Act 2012 </a:t>
            </a: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for three types of licence: general licences, temporary licences and emergency licences.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general licence is for Australian General Shipping Register vessels (Australian flagged vessels) and provides unrestricted access to    engage in coastal trading in Australian waters for five years.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temporary licence provides access to engage in coastal trading in Australian waters for foreign-flagged vessels—this licence is valid for 12 months and is limited to the voyages authorised by the licence. Voyages can be amended or added to a temporary licence                  through new matters, authorised matters or energy security situation variations.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emergency licence provides access to engage in coastal trading in Australian waters in identified emergency situations –                       this licence may be granted for up to 30 days.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definition of coastal trading excludes intrastate trading (movements from a port in a state or territory to another port                            in the same state or territory). An applicant seeking the </a:t>
            </a:r>
            <a:r>
              <a:rPr lang="en-AU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Coastal Trading (Revitalising Australian Shipping) Act 2012 </a:t>
            </a: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apply                         to a particular vessel that will undertake intrastate trading can apply for a declaration under section 12 of the </a:t>
            </a:r>
            <a:r>
              <a:rPr lang="en-AU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Coastal                           Trading (Revitalising Australian Shipping) Act 2012</a:t>
            </a: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 section 11 of the Act, the Minister may exempt certain vessels or persons. The current section 11                                          exemptions include:</a:t>
            </a:r>
          </a:p>
          <a:p>
            <a:pPr marL="342900" lvl="0" indent="-342900">
              <a:spcBef>
                <a:spcPts val="8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cruise vessels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voyages between Norfolk Island and Australian states and territories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voyages between Christmas Island and Australian states and territories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voyages between Cocos (Keeling) Island and Australian states and territories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1EFEE-E574-4A30-9200-6BB0746CF30C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40D0E-A406-4F2B-B312-DDA53D05DA77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24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C42-06DF-4856-BC3A-8B4B500AB4A7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C3DA2A1-E4E7-4A6D-BC0B-450113CDF7BC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2CFD3EC-A405-4B6C-9FCA-D4BA8385D87A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F6166F5-A024-4666-A7D0-857C1F55BBD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983AD8-1C81-486A-AD32-8113B6916E80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49AB644-3D02-4B00-9EF7-53F76D313785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18D1BDE-A427-4F9C-9369-7B8403A29437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5DC0BE-0010-44F1-AFD2-C154A12B9E2E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4C5B0B-EAB9-48C9-AAB6-3FE9AD02A033}"/>
              </a:ext>
            </a:extLst>
          </p:cNvPr>
          <p:cNvSpPr txBox="1"/>
          <p:nvPr/>
        </p:nvSpPr>
        <p:spPr>
          <a:xfrm>
            <a:off x="1003477" y="463397"/>
            <a:ext cx="280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dirty="0">
                <a:solidFill>
                  <a:prstClr val="white"/>
                </a:solidFill>
              </a:rPr>
              <a:t>Considerations for Approval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A4F4D-D2F9-4FF8-8701-EE3883534EF2}"/>
              </a:ext>
            </a:extLst>
          </p:cNvPr>
          <p:cNvSpPr txBox="1"/>
          <p:nvPr/>
        </p:nvSpPr>
        <p:spPr>
          <a:xfrm>
            <a:off x="10552288" y="294120"/>
            <a:ext cx="116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sz="1600" i="1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AU" sz="1600" i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52943C-9505-4DD4-AF7D-71EEB64DEE33}"/>
              </a:ext>
            </a:extLst>
          </p:cNvPr>
          <p:cNvSpPr/>
          <p:nvPr/>
        </p:nvSpPr>
        <p:spPr>
          <a:xfrm>
            <a:off x="228692" y="881044"/>
            <a:ext cx="9204261" cy="531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Depending on the type of licence, in deciding an application, the Minister (or the delegate) may have regard to the following (whether or not the Minister (or delegate) receives a notice in response in relation to the application):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whether the applicant has previously held, or applied for a licence.                  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whether the applicant has previously held a licence that was cancelled.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whether the applicant has been issued with an infringement notice under this Act.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object of the Act.</a:t>
            </a:r>
          </a:p>
          <a:p>
            <a:pPr marL="342900" lvl="0" indent="-3429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other matters the Minister thinks relevant.</a:t>
            </a:r>
          </a:p>
          <a:p>
            <a:pPr>
              <a:spcBef>
                <a:spcPts val="600"/>
              </a:spcBef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addition, for temporary licences the Minister may also have regard for:</a:t>
            </a:r>
          </a:p>
          <a:p>
            <a:pPr marL="342900" lvl="0" indent="-3429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application relates to cargo and a vessel registered in the Australian International Shipping Register—both:</a:t>
            </a:r>
          </a:p>
          <a:p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                 (</a:t>
            </a:r>
            <a:r>
              <a:rPr lang="en-AU" sz="1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  whether the applicant owns the cargo and the vessel; and</a:t>
            </a:r>
          </a:p>
          <a:p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                 (ii)  whether the cargo is to be carried on the vessel;</a:t>
            </a:r>
          </a:p>
          <a:p>
            <a:pPr marL="342900" lvl="0" indent="-342900">
              <a:spcBef>
                <a:spcPts val="8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written comments received by the Minister in relation to the application.</a:t>
            </a:r>
          </a:p>
          <a:p>
            <a:pPr marL="342900" lvl="0" indent="-3429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report given to the Department by the applicant under section 62.       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Minister receives one or more notices in response in relation to an application, the Minister must                                                                       have regard to the following in deciding the application: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outcome of negotiations, as notified by the applicant.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whether, and to what extent, the vessel authorised by the holder’s general licence is equipped to carry </a:t>
            </a:r>
          </a:p>
          <a:p>
            <a:pPr lvl="0">
              <a:spcAft>
                <a:spcPts val="0"/>
              </a:spcAft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the passengers or cargo specified in the application.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whether those passengers or cargo can be carried on the expected loading                                                                                                               dates or within 5 days before or after the relevant date.</a:t>
            </a:r>
          </a:p>
          <a:p>
            <a:pPr marL="342900" lvl="0" indent="-3429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application relates to the carriage of cargo—the reasonable requirements                                                                                                             of a shipper of the kind of cargo specified in the application.</a:t>
            </a:r>
          </a:p>
          <a:p>
            <a:pPr lvl="0">
              <a:spcAft>
                <a:spcPts val="400"/>
              </a:spcAft>
            </a:pPr>
            <a:endParaRPr lang="en-AU" sz="9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400"/>
              </a:spcAft>
            </a:pPr>
            <a:r>
              <a:rPr lang="en-AU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Source: </a:t>
            </a: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15 of the </a:t>
            </a:r>
            <a:r>
              <a:rPr lang="en-AU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Coastal Trading (Revitalising Australian Shipping) Act 2012</a:t>
            </a:r>
            <a:endParaRPr lang="en-AU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FE337-31D6-4561-AFE8-94E6A032CCF2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B6A508-0D09-47EE-8E6A-D0474944333B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83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C42-06DF-4856-BC3A-8B4B500AB4A7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C3DA2A1-E4E7-4A6D-BC0B-450113CDF7BC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2CFD3EC-A405-4B6C-9FCA-D4BA8385D87A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F6166F5-A024-4666-A7D0-857C1F55BBD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983AD8-1C81-486A-AD32-8113B6916E80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49AB644-3D02-4B00-9EF7-53F76D313785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18D1BDE-A427-4F9C-9369-7B8403A29437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5DC0BE-0010-44F1-AFD2-C154A12B9E2E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514DE57-45C8-4C15-8842-FB5B62CB7C80}"/>
              </a:ext>
            </a:extLst>
          </p:cNvPr>
          <p:cNvSpPr txBox="1"/>
          <p:nvPr/>
        </p:nvSpPr>
        <p:spPr>
          <a:xfrm>
            <a:off x="876192" y="6110344"/>
            <a:ext cx="4492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1400" i="1" dirty="0">
                <a:solidFill>
                  <a:schemeClr val="bg1"/>
                </a:solidFill>
              </a:rPr>
              <a:t>Coastal Trading (Revitalising Australian Shipping) Act 2012</a:t>
            </a:r>
            <a:endParaRPr lang="en-AU" sz="1400" dirty="0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AC8B9-BDE2-4DAB-A653-8BB50FC29878}"/>
              </a:ext>
            </a:extLst>
          </p:cNvPr>
          <p:cNvSpPr txBox="1"/>
          <p:nvPr/>
        </p:nvSpPr>
        <p:spPr>
          <a:xfrm>
            <a:off x="963157" y="439879"/>
            <a:ext cx="215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dirty="0">
                <a:solidFill>
                  <a:prstClr val="white"/>
                </a:solidFill>
              </a:rPr>
              <a:t>Grounds for Refusal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A1FE1-0FDC-424F-901A-D6D706225BE1}"/>
              </a:ext>
            </a:extLst>
          </p:cNvPr>
          <p:cNvSpPr txBox="1"/>
          <p:nvPr/>
        </p:nvSpPr>
        <p:spPr>
          <a:xfrm>
            <a:off x="10552288" y="294120"/>
            <a:ext cx="116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sz="1600" i="1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AU" sz="1600" i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3B5666-D38D-476C-8741-38D8508FC3AE}"/>
              </a:ext>
            </a:extLst>
          </p:cNvPr>
          <p:cNvSpPr/>
          <p:nvPr/>
        </p:nvSpPr>
        <p:spPr>
          <a:xfrm>
            <a:off x="260807" y="1160188"/>
            <a:ext cx="6422622" cy="2995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 refusing a Temporary Licence, or a variation to a temporary licence, the Minister may have regard to the following.</a:t>
            </a:r>
          </a:p>
          <a:p>
            <a:endParaRPr lang="en-AU" sz="14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considerations outlined in section 34(2) of the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Coastal Trading (Revitalising Australian Shipping) Act 2012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(if a notice in response is received) section 34(3) of the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Coastal Trading (Revitalising Australian Shipping) Act 2012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Note that section 34(4) of the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Coastal Trading (Revitalising Australian Shipping) Act 2012 </a:t>
            </a: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requires any refusal to be made within 15 business days after the day the application is made.</a:t>
            </a:r>
          </a:p>
          <a:p>
            <a:endParaRPr lang="en-AU" sz="14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03CB48-6014-477E-AB4D-AEDDE010FFF2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9AC573-DE34-4E87-B942-7B7B6592E58D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27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C42-06DF-4856-BC3A-8B4B500AB4A7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C3DA2A1-E4E7-4A6D-BC0B-450113CDF7BC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2CFD3EC-A405-4B6C-9FCA-D4BA8385D87A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F6166F5-A024-4666-A7D0-857C1F55BBD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983AD8-1C81-486A-AD32-8113B6916E80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49AB644-3D02-4B00-9EF7-53F76D313785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18D1BDE-A427-4F9C-9369-7B8403A29437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5DC0BE-0010-44F1-AFD2-C154A12B9E2E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08C260-EF98-4779-A2C3-1C2D3FA4EAA7}"/>
              </a:ext>
            </a:extLst>
          </p:cNvPr>
          <p:cNvSpPr txBox="1"/>
          <p:nvPr/>
        </p:nvSpPr>
        <p:spPr>
          <a:xfrm>
            <a:off x="975893" y="448008"/>
            <a:ext cx="173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dirty="0">
                <a:solidFill>
                  <a:prstClr val="white"/>
                </a:solidFill>
              </a:rPr>
              <a:t>Contact 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7F24E-A262-469C-B52B-16C2B549BEAD}"/>
              </a:ext>
            </a:extLst>
          </p:cNvPr>
          <p:cNvSpPr txBox="1"/>
          <p:nvPr/>
        </p:nvSpPr>
        <p:spPr>
          <a:xfrm>
            <a:off x="10552288" y="294120"/>
            <a:ext cx="116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sz="1600" i="1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AU" sz="1600" i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E4A2F5-99BF-44BB-B5CD-F29FAD7AFF7C}"/>
              </a:ext>
            </a:extLst>
          </p:cNvPr>
          <p:cNvSpPr/>
          <p:nvPr/>
        </p:nvSpPr>
        <p:spPr>
          <a:xfrm>
            <a:off x="1012812" y="1206808"/>
            <a:ext cx="65723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The Department has a </a:t>
            </a:r>
            <a:r>
              <a:rPr lang="en-AU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central contact point </a:t>
            </a:r>
            <a:r>
              <a:rPr lang="en-AU" sz="1400" dirty="0">
                <a:solidFill>
                  <a:schemeClr val="bg1"/>
                </a:solidFill>
              </a:rPr>
              <a:t>for mail and telephone communications.</a:t>
            </a:r>
          </a:p>
          <a:p>
            <a:endParaRPr lang="en-AU" sz="1400" dirty="0">
              <a:solidFill>
                <a:schemeClr val="bg1"/>
              </a:solidFill>
            </a:endParaRPr>
          </a:p>
          <a:p>
            <a:r>
              <a:rPr lang="en-AU" sz="1400" dirty="0">
                <a:solidFill>
                  <a:schemeClr val="bg1"/>
                </a:solidFill>
              </a:rPr>
              <a:t>The Shipping Business Unit is located at the Department’s Canberra Office.</a:t>
            </a:r>
          </a:p>
          <a:p>
            <a:endParaRPr lang="en-AU" sz="1400" dirty="0">
              <a:solidFill>
                <a:schemeClr val="bg1"/>
              </a:solidFill>
            </a:endParaRPr>
          </a:p>
          <a:p>
            <a:endParaRPr lang="en-AU" sz="1400" dirty="0">
              <a:solidFill>
                <a:schemeClr val="bg1"/>
              </a:solidFill>
            </a:endParaRPr>
          </a:p>
          <a:p>
            <a:r>
              <a:rPr lang="en-AU" sz="1400" dirty="0">
                <a:solidFill>
                  <a:schemeClr val="bg1"/>
                </a:solidFill>
              </a:rPr>
              <a:t> 		</a:t>
            </a:r>
          </a:p>
          <a:p>
            <a:r>
              <a:rPr lang="en-AU" sz="1400" dirty="0">
                <a:solidFill>
                  <a:schemeClr val="bg1"/>
                </a:solidFill>
              </a:rPr>
              <a:t>                                         +61 (2) 6136 8130</a:t>
            </a:r>
          </a:p>
          <a:p>
            <a:endParaRPr lang="en-AU" sz="1400" dirty="0">
              <a:solidFill>
                <a:schemeClr val="bg1"/>
              </a:solidFill>
            </a:endParaRPr>
          </a:p>
          <a:p>
            <a:r>
              <a:rPr lang="en-AU" sz="1400" dirty="0">
                <a:solidFill>
                  <a:schemeClr val="bg1"/>
                </a:solidFill>
              </a:rPr>
              <a:t>		</a:t>
            </a:r>
          </a:p>
          <a:p>
            <a:r>
              <a:rPr lang="en-AU" sz="1400" dirty="0">
                <a:solidFill>
                  <a:schemeClr val="bg1"/>
                </a:solidFill>
              </a:rPr>
              <a:t>		</a:t>
            </a:r>
          </a:p>
          <a:p>
            <a:r>
              <a:rPr lang="en-AU" sz="1400" dirty="0">
                <a:solidFill>
                  <a:schemeClr val="bg1"/>
                </a:solidFill>
              </a:rPr>
              <a:t>	</a:t>
            </a:r>
            <a:r>
              <a:rPr lang="en-AU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sbu@infrastructure.gov.au</a:t>
            </a:r>
            <a:r>
              <a:rPr lang="en-AU" sz="1400" dirty="0">
                <a:solidFill>
                  <a:schemeClr val="bg1"/>
                </a:solidFill>
              </a:rPr>
              <a:t> </a:t>
            </a:r>
          </a:p>
          <a:p>
            <a:endParaRPr lang="en-AU" sz="1400" dirty="0">
              <a:solidFill>
                <a:schemeClr val="bg1"/>
              </a:solidFill>
            </a:endParaRPr>
          </a:p>
          <a:p>
            <a:endParaRPr lang="en-AU" sz="1400" dirty="0">
              <a:solidFill>
                <a:schemeClr val="bg1"/>
              </a:solidFill>
            </a:endParaRPr>
          </a:p>
          <a:p>
            <a:endParaRPr lang="en-AU" sz="1400" dirty="0">
              <a:solidFill>
                <a:schemeClr val="bg1"/>
              </a:solidFill>
            </a:endParaRPr>
          </a:p>
          <a:p>
            <a:r>
              <a:rPr lang="en-AU" sz="1400" i="1" dirty="0">
                <a:solidFill>
                  <a:schemeClr val="bg1"/>
                </a:solidFill>
              </a:rPr>
              <a:t>Please note that the Department has a </a:t>
            </a:r>
            <a:r>
              <a:rPr lang="en-AU" sz="1400" i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privacy policy</a:t>
            </a:r>
            <a:endParaRPr lang="en-AU" sz="1400" i="1" dirty="0">
              <a:solidFill>
                <a:schemeClr val="bg1"/>
              </a:solidFill>
            </a:endParaRPr>
          </a:p>
          <a:p>
            <a:r>
              <a:rPr lang="en-AU" sz="1400" i="1" dirty="0">
                <a:solidFill>
                  <a:schemeClr val="bg1"/>
                </a:solidFill>
              </a:rPr>
              <a:t>demonstrating its commitment to protecting personal privacy.</a:t>
            </a:r>
            <a:endParaRPr lang="en-AU" sz="1400" i="1" dirty="0"/>
          </a:p>
        </p:txBody>
      </p:sp>
      <p:pic>
        <p:nvPicPr>
          <p:cNvPr id="6" name="Graphic 5" descr="Speaker Phone">
            <a:extLst>
              <a:ext uri="{FF2B5EF4-FFF2-40B4-BE49-F238E27FC236}">
                <a16:creationId xmlns:a16="http://schemas.microsoft.com/office/drawing/2014/main" id="{E942F9C2-0C9C-4584-B30B-007D2BB48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564" y="2315275"/>
            <a:ext cx="591573" cy="591573"/>
          </a:xfrm>
          <a:prstGeom prst="rect">
            <a:avLst/>
          </a:prstGeom>
        </p:spPr>
      </p:pic>
      <p:pic>
        <p:nvPicPr>
          <p:cNvPr id="46" name="Graphic 45" descr="Envelope">
            <a:extLst>
              <a:ext uri="{FF2B5EF4-FFF2-40B4-BE49-F238E27FC236}">
                <a16:creationId xmlns:a16="http://schemas.microsoft.com/office/drawing/2014/main" id="{8D3EC6F7-FF70-4E11-BFC9-F93CCA6B75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10847" b="15022"/>
          <a:stretch/>
        </p:blipFill>
        <p:spPr>
          <a:xfrm>
            <a:off x="1123564" y="3209728"/>
            <a:ext cx="591573" cy="438543"/>
          </a:xfrm>
          <a:prstGeom prst="rect">
            <a:avLst/>
          </a:prstGeom>
        </p:spPr>
      </p:pic>
      <p:pic>
        <p:nvPicPr>
          <p:cNvPr id="53" name="Graphic 49" descr="Australia">
            <a:extLst>
              <a:ext uri="{FF2B5EF4-FFF2-40B4-BE49-F238E27FC236}">
                <a16:creationId xmlns:a16="http://schemas.microsoft.com/office/drawing/2014/main" id="{276AE2AF-9923-49D1-AB2B-DD397903BFBB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7625" r="25311" b="15805"/>
          <a:stretch/>
        </p:blipFill>
        <p:spPr bwMode="auto">
          <a:xfrm rot="21347406">
            <a:off x="1860353" y="2371205"/>
            <a:ext cx="683992" cy="540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4B114D-2CD8-441E-BD15-9532E33A24F2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E7EDA4-3CF5-4870-ABFF-93C0CD073209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13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33EF25-4159-4B15-9F12-5ABE1AA22A61}"/>
              </a:ext>
            </a:extLst>
          </p:cNvPr>
          <p:cNvSpPr txBox="1"/>
          <p:nvPr/>
        </p:nvSpPr>
        <p:spPr>
          <a:xfrm>
            <a:off x="1570535" y="95597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dirty="0"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Major Passenger Vessels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2C0E5-E07E-48D9-BF10-4FB0B9FF0F88}"/>
              </a:ext>
            </a:extLst>
          </p:cNvPr>
          <p:cNvSpPr txBox="1"/>
          <p:nvPr/>
        </p:nvSpPr>
        <p:spPr>
          <a:xfrm>
            <a:off x="3225983" y="222821"/>
            <a:ext cx="574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Application Decisions – July to September 2025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1AF517-AB02-4DE8-B7B4-92EA7792C6EC}"/>
              </a:ext>
            </a:extLst>
          </p:cNvPr>
          <p:cNvSpPr txBox="1"/>
          <p:nvPr/>
        </p:nvSpPr>
        <p:spPr>
          <a:xfrm>
            <a:off x="8622773" y="2532019"/>
            <a:ext cx="2934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Temporary Licence Voyages Completed by Cargo </a:t>
            </a:r>
          </a:p>
          <a:p>
            <a:pPr lvl="0" algn="ctr"/>
            <a:r>
              <a:rPr lang="en-AU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July to September 2025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AEDE8-6A96-4B0B-98D5-96EE095DEF50}"/>
              </a:ext>
            </a:extLst>
          </p:cNvPr>
          <p:cNvSpPr txBox="1"/>
          <p:nvPr/>
        </p:nvSpPr>
        <p:spPr>
          <a:xfrm>
            <a:off x="1401973" y="2802227"/>
            <a:ext cx="239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General Licence Vessels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58E40-E45C-4241-90A2-1EAED6950080}"/>
              </a:ext>
            </a:extLst>
          </p:cNvPr>
          <p:cNvSpPr txBox="1"/>
          <p:nvPr/>
        </p:nvSpPr>
        <p:spPr>
          <a:xfrm>
            <a:off x="7889772" y="817479"/>
            <a:ext cx="366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Temporary Licence Voyage Load Ports – July to September 2025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6DDF2A-5820-46AE-949F-C4E34D2FB782}"/>
              </a:ext>
            </a:extLst>
          </p:cNvPr>
          <p:cNvSpPr txBox="1"/>
          <p:nvPr/>
        </p:nvSpPr>
        <p:spPr>
          <a:xfrm>
            <a:off x="2363859" y="5288044"/>
            <a:ext cx="751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Temporary Licence Usage (by Cargo) - July to September 2024 vs July to September 2025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4786C-5B53-4363-A5ED-00D9E6517E1D}"/>
              </a:ext>
            </a:extLst>
          </p:cNvPr>
          <p:cNvSpPr txBox="1"/>
          <p:nvPr/>
        </p:nvSpPr>
        <p:spPr>
          <a:xfrm>
            <a:off x="3321606" y="5913726"/>
            <a:ext cx="559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i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Coastal Trading (Revitalising Australian Shipping) Act 2012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7FA43-235D-499F-B568-6ABD5A829578}"/>
              </a:ext>
            </a:extLst>
          </p:cNvPr>
          <p:cNvSpPr txBox="1"/>
          <p:nvPr/>
        </p:nvSpPr>
        <p:spPr>
          <a:xfrm>
            <a:off x="1813454" y="6313228"/>
            <a:ext cx="120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Objectives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3B9F96-5642-419B-A739-1CCD035446BB}"/>
              </a:ext>
            </a:extLst>
          </p:cNvPr>
          <p:cNvSpPr txBox="1"/>
          <p:nvPr/>
        </p:nvSpPr>
        <p:spPr>
          <a:xfrm>
            <a:off x="3285674" y="6313228"/>
            <a:ext cx="102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4052B-CC9A-485C-B62A-FCFDE6450284}"/>
              </a:ext>
            </a:extLst>
          </p:cNvPr>
          <p:cNvSpPr txBox="1"/>
          <p:nvPr/>
        </p:nvSpPr>
        <p:spPr>
          <a:xfrm>
            <a:off x="4716320" y="6268639"/>
            <a:ext cx="280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Considerations for Approval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5F50E7-99B5-46C8-A3CA-9DC41BC39ECB}"/>
              </a:ext>
            </a:extLst>
          </p:cNvPr>
          <p:cNvSpPr txBox="1"/>
          <p:nvPr/>
        </p:nvSpPr>
        <p:spPr>
          <a:xfrm>
            <a:off x="7930731" y="6268639"/>
            <a:ext cx="215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Grounds for Refusal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841387-FE28-4CA6-8E2F-6DE033CC421B}"/>
              </a:ext>
            </a:extLst>
          </p:cNvPr>
          <p:cNvSpPr txBox="1"/>
          <p:nvPr/>
        </p:nvSpPr>
        <p:spPr>
          <a:xfrm>
            <a:off x="8507651" y="4213309"/>
            <a:ext cx="3164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Temporary Licence Voyage Discharge Ports – July to September 2025</a:t>
            </a:r>
            <a:r>
              <a:rPr lang="en-AU" dirty="0">
                <a:solidFill>
                  <a:schemeClr val="bg1"/>
                </a:solidFill>
              </a:rPr>
              <a:t> </a:t>
            </a:r>
            <a:endParaRPr lang="en-AU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9" name="3D Model 18" descr="Decorative Rudder">
                <a:extLst>
                  <a:ext uri="{FF2B5EF4-FFF2-40B4-BE49-F238E27FC236}">
                    <a16:creationId xmlns:a16="http://schemas.microsoft.com/office/drawing/2014/main" id="{D8D6FD84-EF72-4B3D-ACBD-747BB40819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7310989"/>
                  </p:ext>
                </p:extLst>
              </p:nvPr>
            </p:nvGraphicFramePr>
            <p:xfrm>
              <a:off x="3749357" y="606375"/>
              <a:ext cx="4741507" cy="4766660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4741507" cy="4766660"/>
                    </a:xfrm>
                    <a:prstGeom prst="rect">
                      <a:avLst/>
                    </a:prstGeom>
                  </am3d:spPr>
                  <am3d:camera>
                    <am3d:pos x="0" y="0" z="667994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09" d="1000000"/>
                    <am3d:preTrans dx="-173" dy="-6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71562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9" name="3D Model 18" descr="Decorative Rudder">
                <a:extLst>
                  <a:ext uri="{FF2B5EF4-FFF2-40B4-BE49-F238E27FC236}">
                    <a16:creationId xmlns:a16="http://schemas.microsoft.com/office/drawing/2014/main" id="{D8D6FD84-EF72-4B3D-ACBD-747BB40819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49357" y="606375"/>
                <a:ext cx="4741507" cy="476666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820A326-1C0A-44DA-8806-8A7B5DC9DE5A}"/>
              </a:ext>
            </a:extLst>
          </p:cNvPr>
          <p:cNvSpPr txBox="1"/>
          <p:nvPr/>
        </p:nvSpPr>
        <p:spPr>
          <a:xfrm>
            <a:off x="3129345" y="4495453"/>
            <a:ext cx="1336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dirty="0">
                <a:solidFill>
                  <a:schemeClr val="bg1"/>
                </a:solidFill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us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CDFDCB-55D7-4468-8649-45D49158302B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98C9EB-EDD3-414C-AE28-0773649B1C8A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5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C42-06DF-4856-BC3A-8B4B500AB4A7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C3DA2A1-E4E7-4A6D-BC0B-450113CDF7BC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2CFD3EC-A405-4B6C-9FCA-D4BA8385D87A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F6166F5-A024-4666-A7D0-857C1F55BBD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983AD8-1C81-486A-AD32-8113B6916E80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49AB644-3D02-4B00-9EF7-53F76D313785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18D1BDE-A427-4F9C-9369-7B8403A29437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5DC0BE-0010-44F1-AFD2-C154A12B9E2E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E028E05-36A8-4BDD-9253-45B8BF06CF74}"/>
              </a:ext>
            </a:extLst>
          </p:cNvPr>
          <p:cNvSpPr txBox="1"/>
          <p:nvPr/>
        </p:nvSpPr>
        <p:spPr>
          <a:xfrm>
            <a:off x="959670" y="448008"/>
            <a:ext cx="4581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dirty="0">
                <a:solidFill>
                  <a:prstClr val="white"/>
                </a:solidFill>
              </a:rPr>
              <a:t>Application Decisions – July to September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860E2D-BDF0-487A-9774-8217605F7892}"/>
              </a:ext>
            </a:extLst>
          </p:cNvPr>
          <p:cNvSpPr txBox="1"/>
          <p:nvPr/>
        </p:nvSpPr>
        <p:spPr>
          <a:xfrm>
            <a:off x="10552288" y="294120"/>
            <a:ext cx="116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sz="1600" i="1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AU" sz="1600" i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616C11C-443A-4B2E-AE9C-830091DEA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794554"/>
              </p:ext>
            </p:extLst>
          </p:nvPr>
        </p:nvGraphicFramePr>
        <p:xfrm>
          <a:off x="631898" y="1057303"/>
          <a:ext cx="6659999" cy="4259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2631">
                  <a:extLst>
                    <a:ext uri="{9D8B030D-6E8A-4147-A177-3AD203B41FA5}">
                      <a16:colId xmlns:a16="http://schemas.microsoft.com/office/drawing/2014/main" val="823711025"/>
                    </a:ext>
                  </a:extLst>
                </a:gridCol>
                <a:gridCol w="1226842">
                  <a:extLst>
                    <a:ext uri="{9D8B030D-6E8A-4147-A177-3AD203B41FA5}">
                      <a16:colId xmlns:a16="http://schemas.microsoft.com/office/drawing/2014/main" val="4049597536"/>
                    </a:ext>
                  </a:extLst>
                </a:gridCol>
                <a:gridCol w="1226842">
                  <a:extLst>
                    <a:ext uri="{9D8B030D-6E8A-4147-A177-3AD203B41FA5}">
                      <a16:colId xmlns:a16="http://schemas.microsoft.com/office/drawing/2014/main" val="275292222"/>
                    </a:ext>
                  </a:extLst>
                </a:gridCol>
                <a:gridCol w="1226842">
                  <a:extLst>
                    <a:ext uri="{9D8B030D-6E8A-4147-A177-3AD203B41FA5}">
                      <a16:colId xmlns:a16="http://schemas.microsoft.com/office/drawing/2014/main" val="1462969722"/>
                    </a:ext>
                  </a:extLst>
                </a:gridCol>
                <a:gridCol w="1226842">
                  <a:extLst>
                    <a:ext uri="{9D8B030D-6E8A-4147-A177-3AD203B41FA5}">
                      <a16:colId xmlns:a16="http://schemas.microsoft.com/office/drawing/2014/main" val="1363021371"/>
                    </a:ext>
                  </a:extLst>
                </a:gridCol>
              </a:tblGrid>
              <a:tr h="85991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Application </a:t>
                      </a:r>
                      <a:b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Type</a:t>
                      </a:r>
                      <a:endParaRPr lang="en-AU" sz="14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Applications </a:t>
                      </a:r>
                      <a:b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Approved</a:t>
                      </a:r>
                      <a:endParaRPr lang="en-AU" sz="14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Applications </a:t>
                      </a:r>
                      <a:b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Refused</a:t>
                      </a:r>
                      <a:endParaRPr lang="en-AU" sz="14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Notices</a:t>
                      </a:r>
                      <a:b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 </a:t>
                      </a:r>
                      <a:b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Response</a:t>
                      </a:r>
                      <a:endParaRPr lang="en-AU" sz="14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Applications </a:t>
                      </a:r>
                      <a:b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Withdrawn</a:t>
                      </a:r>
                      <a:endParaRPr lang="en-AU" sz="14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798017"/>
                  </a:ext>
                </a:extLst>
              </a:tr>
              <a:tr h="57747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General </a:t>
                      </a:r>
                      <a:b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Licence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832265"/>
                  </a:ext>
                </a:extLst>
              </a:tr>
              <a:tr h="57747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Temporary </a:t>
                      </a:r>
                      <a:b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Licence 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627338"/>
                  </a:ext>
                </a:extLst>
              </a:tr>
              <a:tr h="85991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Temporary </a:t>
                      </a:r>
                      <a:b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Licence  </a:t>
                      </a:r>
                      <a:b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New Matters</a:t>
                      </a:r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770157"/>
                  </a:ext>
                </a:extLst>
              </a:tr>
              <a:tr h="715024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Temporary Licence </a:t>
                      </a:r>
                      <a:b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Authorised Matters</a:t>
                      </a:r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303424"/>
                  </a:ext>
                </a:extLst>
              </a:tr>
              <a:tr h="6693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Temporary Licence  </a:t>
                      </a:r>
                      <a:b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en-AU" sz="14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Energy/Security</a:t>
                      </a:r>
                      <a:r>
                        <a:rPr lang="en-A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AU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88280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65761EC-E237-41ED-AC4A-408758B2540B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6F11F-6D8E-44F2-AD5F-B5686E490A8C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F5F34-5CD3-47A2-ADBC-A619F17B882C}"/>
              </a:ext>
            </a:extLst>
          </p:cNvPr>
          <p:cNvSpPr txBox="1"/>
          <p:nvPr/>
        </p:nvSpPr>
        <p:spPr>
          <a:xfrm>
            <a:off x="631898" y="5671750"/>
            <a:ext cx="6647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en-AU" sz="1400" dirty="0">
                <a:solidFill>
                  <a:schemeClr val="bg1"/>
                </a:solidFill>
              </a:rPr>
              <a:t>The Department also received 13 section 12 declarations, with 1 declaration withdrawn. </a:t>
            </a:r>
          </a:p>
        </p:txBody>
      </p:sp>
    </p:spTree>
    <p:extLst>
      <p:ext uri="{BB962C8B-B14F-4D97-AF65-F5344CB8AC3E}">
        <p14:creationId xmlns:p14="http://schemas.microsoft.com/office/powerpoint/2010/main" val="360324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C42-06DF-4856-BC3A-8B4B500AB4A7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C3DA2A1-E4E7-4A6D-BC0B-450113CDF7BC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2CFD3EC-A405-4B6C-9FCA-D4BA8385D87A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F6166F5-A024-4666-A7D0-857C1F55BBD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983AD8-1C81-486A-AD32-8113B6916E80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49AB644-3D02-4B00-9EF7-53F76D313785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18D1BDE-A427-4F9C-9369-7B8403A29437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5DC0BE-0010-44F1-AFD2-C154A12B9E2E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3BFAA85-727A-400B-B952-193D8C3E2B22}"/>
              </a:ext>
            </a:extLst>
          </p:cNvPr>
          <p:cNvSpPr txBox="1"/>
          <p:nvPr/>
        </p:nvSpPr>
        <p:spPr>
          <a:xfrm>
            <a:off x="968162" y="463397"/>
            <a:ext cx="551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dirty="0">
                <a:solidFill>
                  <a:prstClr val="white"/>
                </a:solidFill>
              </a:rPr>
              <a:t>Temporary Licence Voyages Completed by Cargo - July to September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4A2DDA-3DDA-4496-B219-FDBECF275726}"/>
              </a:ext>
            </a:extLst>
          </p:cNvPr>
          <p:cNvSpPr txBox="1"/>
          <p:nvPr/>
        </p:nvSpPr>
        <p:spPr>
          <a:xfrm>
            <a:off x="10552288" y="294120"/>
            <a:ext cx="116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sz="1600" i="1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AU" sz="1600" i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F65085-55B7-4BF2-AC96-1AC265A6C8D0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905BD7-93E4-4557-9DE8-577F64C75196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98A18E0-84AB-44BD-A8CF-6838C448AE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000633"/>
              </p:ext>
            </p:extLst>
          </p:nvPr>
        </p:nvGraphicFramePr>
        <p:xfrm>
          <a:off x="658630" y="1201839"/>
          <a:ext cx="8171127" cy="4629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3948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C42-06DF-4856-BC3A-8B4B500AB4A7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C3DA2A1-E4E7-4A6D-BC0B-450113CDF7BC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2CFD3EC-A405-4B6C-9FCA-D4BA8385D87A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F6166F5-A024-4666-A7D0-857C1F55BBD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983AD8-1C81-486A-AD32-8113B6916E80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49AB644-3D02-4B00-9EF7-53F76D313785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18D1BDE-A427-4F9C-9369-7B8403A29437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5DC0BE-0010-44F1-AFD2-C154A12B9E2E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483CAB5-2BF7-4495-A59E-8F179DD2D85E}"/>
              </a:ext>
            </a:extLst>
          </p:cNvPr>
          <p:cNvSpPr txBox="1"/>
          <p:nvPr/>
        </p:nvSpPr>
        <p:spPr>
          <a:xfrm>
            <a:off x="999432" y="463397"/>
            <a:ext cx="4995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Temporary Licence Voyage Load Ports -</a:t>
            </a:r>
          </a:p>
          <a:p>
            <a:r>
              <a:rPr lang="en-AU" sz="2000" dirty="0">
                <a:solidFill>
                  <a:schemeClr val="bg1"/>
                </a:solidFill>
              </a:rPr>
              <a:t>July to September 2025 (top 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349892-B7E7-42E8-A989-E8AD2B2D106D}"/>
              </a:ext>
            </a:extLst>
          </p:cNvPr>
          <p:cNvSpPr txBox="1"/>
          <p:nvPr/>
        </p:nvSpPr>
        <p:spPr>
          <a:xfrm>
            <a:off x="10552288" y="294120"/>
            <a:ext cx="116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sz="1600" i="1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AU" sz="1600" i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9CF7E-B3A1-49E0-8AC4-A2EE5944DB5D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22CE4F-EAA3-4DA0-84F3-E0B03F724733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28C3BEF-8F4D-424B-B1B0-400A32A4A3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505800"/>
              </p:ext>
            </p:extLst>
          </p:nvPr>
        </p:nvGraphicFramePr>
        <p:xfrm>
          <a:off x="1258412" y="1206808"/>
          <a:ext cx="7133035" cy="52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5886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C42-06DF-4856-BC3A-8B4B500AB4A7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C3DA2A1-E4E7-4A6D-BC0B-450113CDF7BC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2CFD3EC-A405-4B6C-9FCA-D4BA8385D87A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F6166F5-A024-4666-A7D0-857C1F55BBD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983AD8-1C81-486A-AD32-8113B6916E80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49AB644-3D02-4B00-9EF7-53F76D313785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18D1BDE-A427-4F9C-9369-7B8403A29437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5DC0BE-0010-44F1-AFD2-C154A12B9E2E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752331F-1FC7-465A-BED6-0BF8E5016B5F}"/>
              </a:ext>
            </a:extLst>
          </p:cNvPr>
          <p:cNvSpPr txBox="1"/>
          <p:nvPr/>
        </p:nvSpPr>
        <p:spPr>
          <a:xfrm>
            <a:off x="999432" y="463397"/>
            <a:ext cx="4995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Temporary Licence Voyage Discharge Ports -</a:t>
            </a:r>
          </a:p>
          <a:p>
            <a:r>
              <a:rPr lang="en-AU" sz="2000" dirty="0">
                <a:solidFill>
                  <a:schemeClr val="bg1"/>
                </a:solidFill>
              </a:rPr>
              <a:t>July to September 2025 (top 20)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41224-63E2-451A-9C6E-E2E2B0E507DB}"/>
              </a:ext>
            </a:extLst>
          </p:cNvPr>
          <p:cNvSpPr txBox="1"/>
          <p:nvPr/>
        </p:nvSpPr>
        <p:spPr>
          <a:xfrm>
            <a:off x="10552288" y="294120"/>
            <a:ext cx="116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sz="1600" i="1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AU" sz="1600" i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8376F4-569D-4ED4-A5AA-4E5DA9E623D6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DC73E3-D0AD-4AA5-9D31-8AD2AF4F7077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FE934CA-4881-4FDF-A110-AB786D7E7B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7563999"/>
              </p:ext>
            </p:extLst>
          </p:nvPr>
        </p:nvGraphicFramePr>
        <p:xfrm>
          <a:off x="1050027" y="1083342"/>
          <a:ext cx="6741584" cy="5371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">
            <a:extLst>
              <a:ext uri="{FF2B5EF4-FFF2-40B4-BE49-F238E27FC236}">
                <a16:creationId xmlns:a16="http://schemas.microsoft.com/office/drawing/2014/main" id="{9EC7B1AF-6C0B-4A69-95A9-1771058E63AF}"/>
              </a:ext>
            </a:extLst>
          </p:cNvPr>
          <p:cNvSpPr txBox="1"/>
          <p:nvPr/>
        </p:nvSpPr>
        <p:spPr>
          <a:xfrm>
            <a:off x="7157356" y="1206808"/>
            <a:ext cx="391888" cy="2339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112</a:t>
            </a:r>
            <a:endParaRPr lang="en-A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9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C42-06DF-4856-BC3A-8B4B500AB4A7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C3DA2A1-E4E7-4A6D-BC0B-450113CDF7BC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2CFD3EC-A405-4B6C-9FCA-D4BA8385D87A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F6166F5-A024-4666-A7D0-857C1F55BBD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983AD8-1C81-486A-AD32-8113B6916E80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49AB644-3D02-4B00-9EF7-53F76D313785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18D1BDE-A427-4F9C-9369-7B8403A29437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5DC0BE-0010-44F1-AFD2-C154A12B9E2E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2BD42AB-0F8E-45C3-9B68-F8262B0FC059}"/>
              </a:ext>
            </a:extLst>
          </p:cNvPr>
          <p:cNvSpPr txBox="1"/>
          <p:nvPr/>
        </p:nvSpPr>
        <p:spPr>
          <a:xfrm>
            <a:off x="987643" y="463397"/>
            <a:ext cx="548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Temporary Licence Usage (by Cargo) –</a:t>
            </a:r>
          </a:p>
          <a:p>
            <a:r>
              <a:rPr lang="en-AU" dirty="0">
                <a:solidFill>
                  <a:schemeClr val="bg1"/>
                </a:solidFill>
              </a:rPr>
              <a:t>July to September 2024 vs July to September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A3D3B-2EB2-49F7-81BE-3B12CDA8D9BA}"/>
              </a:ext>
            </a:extLst>
          </p:cNvPr>
          <p:cNvSpPr txBox="1"/>
          <p:nvPr/>
        </p:nvSpPr>
        <p:spPr>
          <a:xfrm>
            <a:off x="10552288" y="294120"/>
            <a:ext cx="116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sz="1600" i="1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AU" sz="1600" i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6CB13-4359-4E0A-BF94-13165C5A561E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1AB023-3FF2-4F53-9BBD-085D32535B94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C9E8DB7-5281-4C39-9969-5ADE696790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437966"/>
              </p:ext>
            </p:extLst>
          </p:nvPr>
        </p:nvGraphicFramePr>
        <p:xfrm>
          <a:off x="987643" y="1109728"/>
          <a:ext cx="8678335" cy="5397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8360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C42-06DF-4856-BC3A-8B4B500AB4A7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C3DA2A1-E4E7-4A6D-BC0B-450113CDF7BC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2CFD3EC-A405-4B6C-9FCA-D4BA8385D87A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F6166F5-A024-4666-A7D0-857C1F55BBD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983AD8-1C81-486A-AD32-8113B6916E80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49AB644-3D02-4B00-9EF7-53F76D313785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18D1BDE-A427-4F9C-9369-7B8403A29437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5DC0BE-0010-44F1-AFD2-C154A12B9E2E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FC77C2-A211-41B0-8D33-1E200921BCDC}"/>
              </a:ext>
            </a:extLst>
          </p:cNvPr>
          <p:cNvSpPr txBox="1"/>
          <p:nvPr/>
        </p:nvSpPr>
        <p:spPr>
          <a:xfrm>
            <a:off x="983172" y="463397"/>
            <a:ext cx="494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dirty="0">
                <a:solidFill>
                  <a:prstClr val="white"/>
                </a:solidFill>
              </a:rPr>
              <a:t>General Licence Vessels (Major Trading Fleet)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EAFEB1-968C-4245-9E01-CDC774D37CF4}"/>
              </a:ext>
            </a:extLst>
          </p:cNvPr>
          <p:cNvSpPr txBox="1"/>
          <p:nvPr/>
        </p:nvSpPr>
        <p:spPr>
          <a:xfrm>
            <a:off x="10552288" y="294120"/>
            <a:ext cx="116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sz="1600" i="1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AU" sz="1600" i="1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022463B-50BA-4A2C-8568-367EA434B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380064"/>
              </p:ext>
            </p:extLst>
          </p:nvPr>
        </p:nvGraphicFramePr>
        <p:xfrm>
          <a:off x="284794" y="1066801"/>
          <a:ext cx="6690336" cy="4844048"/>
        </p:xfrm>
        <a:graphic>
          <a:graphicData uri="http://schemas.openxmlformats.org/drawingml/2006/table">
            <a:tbl>
              <a:tblPr firstRow="1" firstCol="1" bandRow="1"/>
              <a:tblGrid>
                <a:gridCol w="2230112">
                  <a:extLst>
                    <a:ext uri="{9D8B030D-6E8A-4147-A177-3AD203B41FA5}">
                      <a16:colId xmlns:a16="http://schemas.microsoft.com/office/drawing/2014/main" val="1913852134"/>
                    </a:ext>
                  </a:extLst>
                </a:gridCol>
                <a:gridCol w="2230112">
                  <a:extLst>
                    <a:ext uri="{9D8B030D-6E8A-4147-A177-3AD203B41FA5}">
                      <a16:colId xmlns:a16="http://schemas.microsoft.com/office/drawing/2014/main" val="3804014823"/>
                    </a:ext>
                  </a:extLst>
                </a:gridCol>
                <a:gridCol w="2230112">
                  <a:extLst>
                    <a:ext uri="{9D8B030D-6E8A-4147-A177-3AD203B41FA5}">
                      <a16:colId xmlns:a16="http://schemas.microsoft.com/office/drawing/2014/main" val="1474484332"/>
                    </a:ext>
                  </a:extLst>
                </a:gridCol>
              </a:tblGrid>
              <a:tr h="258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Vessel Name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AU" sz="90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General Licence Holder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AU" sz="90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Vessel Type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AU" sz="90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658252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Donnacona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CSL Australia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Self-Discharging Bulk Carrier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848557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Goliath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CSL Australia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Cement Carrier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05908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Tasmanian Achiever II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Strait Link QS Pty Ltd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Ro-Ro Cargo Ship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58308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Victorian Reliance II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Strait Link QS Pty Ltd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Ro-Ro Cargo Ship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92999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MV Liekut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SeaRoad Shipping Pty Ltd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Ro-Ro Cargo Ship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4846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Accolade II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Inco Ships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Limestone Carrier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93693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Searoad Mersey II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SeaRoad Shipping Pty Ltd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Ro-Ro Cargo Ship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421973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Spirit of Tasmania I  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 Line Company Pty Ltd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Passenger/Ro-Ro Ship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72636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Spirit of Tasmania II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 Line Company Pty Ltd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Passenger/Ro-Ro Ship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45802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Newcastle Bay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 Swift Pty Ltd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General Cargo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71884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John Duigan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ASP Ship Management Pty Ltd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Landing Craft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22968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E803B30-6767-411A-8D54-745ADCB7E825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CCD37-0CDC-4F4D-8BC6-57C7C67E99D8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C42-06DF-4856-BC3A-8B4B500AB4A7}"/>
              </a:ext>
            </a:extLst>
          </p:cNvPr>
          <p:cNvGrpSpPr/>
          <p:nvPr/>
        </p:nvGrpSpPr>
        <p:grpSpPr>
          <a:xfrm>
            <a:off x="7353300" y="1066801"/>
            <a:ext cx="5197449" cy="5791199"/>
            <a:chOff x="7210425" y="971550"/>
            <a:chExt cx="5197449" cy="5791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C3DA2A1-E4E7-4A6D-BC0B-450113CDF7BC}"/>
                </a:ext>
              </a:extLst>
            </p:cNvPr>
            <p:cNvSpPr/>
            <p:nvPr/>
          </p:nvSpPr>
          <p:spPr>
            <a:xfrm>
              <a:off x="8550169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2CFD3EC-A405-4B6C-9FCA-D4BA8385D87A}"/>
                </a:ext>
              </a:extLst>
            </p:cNvPr>
            <p:cNvSpPr/>
            <p:nvPr/>
          </p:nvSpPr>
          <p:spPr>
            <a:xfrm>
              <a:off x="7210425" y="4060629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F6166F5-A024-4666-A7D0-857C1F55BBD5}"/>
                </a:ext>
              </a:extLst>
            </p:cNvPr>
            <p:cNvSpPr/>
            <p:nvPr/>
          </p:nvSpPr>
          <p:spPr>
            <a:xfrm>
              <a:off x="9439195" y="372381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983AD8-1C81-486A-AD32-8113B6916E80}"/>
                </a:ext>
              </a:extLst>
            </p:cNvPr>
            <p:cNvSpPr/>
            <p:nvPr/>
          </p:nvSpPr>
          <p:spPr>
            <a:xfrm>
              <a:off x="8988479" y="971550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49AB644-3D02-4B00-9EF7-53F76D313785}"/>
                </a:ext>
              </a:extLst>
            </p:cNvPr>
            <p:cNvSpPr/>
            <p:nvPr/>
          </p:nvSpPr>
          <p:spPr>
            <a:xfrm>
              <a:off x="8099452" y="2517002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18D1BDE-A427-4F9C-9369-7B8403A29437}"/>
                </a:ext>
              </a:extLst>
            </p:cNvPr>
            <p:cNvSpPr/>
            <p:nvPr/>
          </p:nvSpPr>
          <p:spPr>
            <a:xfrm>
              <a:off x="10328221" y="2178358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5DC0BE-0010-44F1-AFD2-C154A12B9E2E}"/>
                </a:ext>
              </a:extLst>
            </p:cNvPr>
            <p:cNvSpPr/>
            <p:nvPr/>
          </p:nvSpPr>
          <p:spPr>
            <a:xfrm>
              <a:off x="10629820" y="5267437"/>
              <a:ext cx="1778054" cy="14953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30A026D-6E72-4837-83B7-45B7F590B27E}"/>
              </a:ext>
            </a:extLst>
          </p:cNvPr>
          <p:cNvSpPr txBox="1"/>
          <p:nvPr/>
        </p:nvSpPr>
        <p:spPr>
          <a:xfrm>
            <a:off x="997436" y="448008"/>
            <a:ext cx="261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dirty="0">
                <a:solidFill>
                  <a:prstClr val="white"/>
                </a:solidFill>
              </a:rPr>
              <a:t>Major Passenger Vessels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D4E914-5A89-4B79-825A-8C28B53E95A6}"/>
              </a:ext>
            </a:extLst>
          </p:cNvPr>
          <p:cNvSpPr txBox="1"/>
          <p:nvPr/>
        </p:nvSpPr>
        <p:spPr>
          <a:xfrm>
            <a:off x="10552288" y="294120"/>
            <a:ext cx="116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AU" sz="1600" i="1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AU" sz="1600" i="1" dirty="0">
              <a:solidFill>
                <a:schemeClr val="bg1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5CF3ECA-8611-4E5A-A4CA-C95676AA3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543262"/>
              </p:ext>
            </p:extLst>
          </p:nvPr>
        </p:nvGraphicFramePr>
        <p:xfrm>
          <a:off x="336000" y="1066801"/>
          <a:ext cx="5760000" cy="4538186"/>
        </p:xfrm>
        <a:graphic>
          <a:graphicData uri="http://schemas.openxmlformats.org/drawingml/2006/table">
            <a:tbl>
              <a:tblPr firstRow="1" firstCol="1" bandRow="1"/>
              <a:tblGrid>
                <a:gridCol w="2880000">
                  <a:extLst>
                    <a:ext uri="{9D8B030D-6E8A-4147-A177-3AD203B41FA5}">
                      <a16:colId xmlns:a16="http://schemas.microsoft.com/office/drawing/2014/main" val="2587814900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1653219493"/>
                    </a:ext>
                  </a:extLst>
                </a:gridCol>
              </a:tblGrid>
              <a:tr h="171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Vessel Name</a:t>
                      </a:r>
                    </a:p>
                  </a:txBody>
                  <a:tcPr marL="54048" marR="5404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General Licence Holder</a:t>
                      </a:r>
                    </a:p>
                  </a:txBody>
                  <a:tcPr marL="54048" marR="5404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6488958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Coral Geographer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Coral Princess Cruises (NQ) Pty Ltd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348193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AU" sz="14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Coral Adventurer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Coral Princess Cruises (NQ) Pty Ltd</a:t>
                      </a:r>
                      <a:endParaRPr lang="en-AU" sz="1400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997652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AU" sz="14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Coral </a:t>
                      </a:r>
                      <a:r>
                        <a:rPr lang="en-AU" sz="14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Discoverer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Coral Princess Cruises (NQ) Pty Ltd</a:t>
                      </a:r>
                      <a:endParaRPr lang="en-AU" sz="1400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745845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True North</a:t>
                      </a:r>
                      <a:endParaRPr lang="en-AU" sz="1400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AU" sz="14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North Star Cruises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917912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AU" sz="14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True North II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AU" sz="14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North Star Cruises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25842"/>
                  </a:ext>
                </a:extLst>
              </a:tr>
            </a:tbl>
          </a:graphicData>
        </a:graphic>
      </p:graphicFrame>
      <p:sp>
        <p:nvSpPr>
          <p:cNvPr id="12" name="Rectangle 3">
            <a:extLst>
              <a:ext uri="{FF2B5EF4-FFF2-40B4-BE49-F238E27FC236}">
                <a16:creationId xmlns:a16="http://schemas.microsoft.com/office/drawing/2014/main" id="{B269D36D-2640-4521-BFE1-3228FE34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025" y="1743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F4503-CD6A-4B3B-A914-2EF0550BCE85}"/>
              </a:ext>
            </a:extLst>
          </p:cNvPr>
          <p:cNvSpPr txBox="1"/>
          <p:nvPr/>
        </p:nvSpPr>
        <p:spPr>
          <a:xfrm>
            <a:off x="5819322" y="0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39C393-AF83-472C-B60C-DBC6E15849AC}"/>
              </a:ext>
            </a:extLst>
          </p:cNvPr>
          <p:cNvSpPr txBox="1"/>
          <p:nvPr/>
        </p:nvSpPr>
        <p:spPr>
          <a:xfrm>
            <a:off x="5819322" y="6642556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OFFICIAL</a:t>
            </a:r>
            <a:endParaRPr lang="en-AU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8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13401</TotalTime>
  <Words>1464</Words>
  <Application>Microsoft Office PowerPoint</Application>
  <PresentationFormat>Widescreen</PresentationFormat>
  <Paragraphs>219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Times New Roman</vt:lpstr>
      <vt:lpstr>Office Theme</vt:lpstr>
      <vt:lpstr>Quarterly Delegate Decisions  Coastal Trading (Revitalising Australian  Shipping) Act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Watson</dc:creator>
  <cp:lastModifiedBy>VAN DER WEEGEN, Saxon</cp:lastModifiedBy>
  <cp:revision>80</cp:revision>
  <dcterms:created xsi:type="dcterms:W3CDTF">2024-10-16T00:26:06Z</dcterms:created>
  <dcterms:modified xsi:type="dcterms:W3CDTF">2025-10-14T03:54:32Z</dcterms:modified>
</cp:coreProperties>
</file>