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2.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9" r:id="rId6"/>
  </p:sldMasterIdLst>
  <p:notesMasterIdLst>
    <p:notesMasterId r:id="rId65"/>
  </p:notesMasterIdLst>
  <p:sldIdLst>
    <p:sldId id="258" r:id="rId7"/>
    <p:sldId id="259" r:id="rId8"/>
    <p:sldId id="260" r:id="rId9"/>
    <p:sldId id="357" r:id="rId10"/>
    <p:sldId id="262" r:id="rId11"/>
    <p:sldId id="263" r:id="rId12"/>
    <p:sldId id="264" r:id="rId13"/>
    <p:sldId id="389" r:id="rId14"/>
    <p:sldId id="265" r:id="rId15"/>
    <p:sldId id="362" r:id="rId16"/>
    <p:sldId id="266" r:id="rId17"/>
    <p:sldId id="320" r:id="rId18"/>
    <p:sldId id="346" r:id="rId19"/>
    <p:sldId id="347" r:id="rId20"/>
    <p:sldId id="348" r:id="rId21"/>
    <p:sldId id="345" r:id="rId22"/>
    <p:sldId id="375" r:id="rId23"/>
    <p:sldId id="359" r:id="rId24"/>
    <p:sldId id="322" r:id="rId25"/>
    <p:sldId id="286" r:id="rId26"/>
    <p:sldId id="355" r:id="rId27"/>
    <p:sldId id="293" r:id="rId28"/>
    <p:sldId id="361" r:id="rId29"/>
    <p:sldId id="377" r:id="rId30"/>
    <p:sldId id="386" r:id="rId31"/>
    <p:sldId id="387" r:id="rId32"/>
    <p:sldId id="385" r:id="rId33"/>
    <p:sldId id="378" r:id="rId34"/>
    <p:sldId id="319" r:id="rId35"/>
    <p:sldId id="360" r:id="rId36"/>
    <p:sldId id="356" r:id="rId37"/>
    <p:sldId id="340" r:id="rId38"/>
    <p:sldId id="365" r:id="rId39"/>
    <p:sldId id="363" r:id="rId40"/>
    <p:sldId id="317" r:id="rId41"/>
    <p:sldId id="364" r:id="rId42"/>
    <p:sldId id="326" r:id="rId43"/>
    <p:sldId id="288" r:id="rId44"/>
    <p:sldId id="366" r:id="rId45"/>
    <p:sldId id="367" r:id="rId46"/>
    <p:sldId id="343" r:id="rId47"/>
    <p:sldId id="318" r:id="rId48"/>
    <p:sldId id="327" r:id="rId49"/>
    <p:sldId id="383" r:id="rId50"/>
    <p:sldId id="368" r:id="rId51"/>
    <p:sldId id="369" r:id="rId52"/>
    <p:sldId id="370" r:id="rId53"/>
    <p:sldId id="302" r:id="rId54"/>
    <p:sldId id="371" r:id="rId55"/>
    <p:sldId id="304" r:id="rId56"/>
    <p:sldId id="372" r:id="rId57"/>
    <p:sldId id="373" r:id="rId58"/>
    <p:sldId id="336" r:id="rId59"/>
    <p:sldId id="344" r:id="rId60"/>
    <p:sldId id="337" r:id="rId61"/>
    <p:sldId id="380" r:id="rId62"/>
    <p:sldId id="381" r:id="rId63"/>
    <p:sldId id="30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60360A-FF07-4311-B62F-80C4C8A0514A}">
          <p14:sldIdLst>
            <p14:sldId id="258"/>
            <p14:sldId id="259"/>
            <p14:sldId id="260"/>
            <p14:sldId id="357"/>
            <p14:sldId id="262"/>
            <p14:sldId id="263"/>
            <p14:sldId id="264"/>
            <p14:sldId id="389"/>
            <p14:sldId id="265"/>
            <p14:sldId id="362"/>
            <p14:sldId id="266"/>
            <p14:sldId id="320"/>
            <p14:sldId id="346"/>
            <p14:sldId id="347"/>
            <p14:sldId id="348"/>
            <p14:sldId id="345"/>
            <p14:sldId id="375"/>
            <p14:sldId id="359"/>
            <p14:sldId id="322"/>
            <p14:sldId id="286"/>
            <p14:sldId id="355"/>
            <p14:sldId id="293"/>
            <p14:sldId id="361"/>
            <p14:sldId id="377"/>
            <p14:sldId id="386"/>
            <p14:sldId id="387"/>
            <p14:sldId id="385"/>
            <p14:sldId id="378"/>
            <p14:sldId id="319"/>
            <p14:sldId id="360"/>
            <p14:sldId id="356"/>
            <p14:sldId id="340"/>
            <p14:sldId id="365"/>
            <p14:sldId id="363"/>
            <p14:sldId id="317"/>
            <p14:sldId id="364"/>
            <p14:sldId id="326"/>
            <p14:sldId id="288"/>
            <p14:sldId id="366"/>
            <p14:sldId id="367"/>
            <p14:sldId id="343"/>
            <p14:sldId id="318"/>
            <p14:sldId id="327"/>
            <p14:sldId id="383"/>
            <p14:sldId id="368"/>
            <p14:sldId id="369"/>
            <p14:sldId id="370"/>
            <p14:sldId id="302"/>
            <p14:sldId id="371"/>
            <p14:sldId id="304"/>
            <p14:sldId id="372"/>
            <p14:sldId id="373"/>
            <p14:sldId id="336"/>
            <p14:sldId id="344"/>
            <p14:sldId id="337"/>
            <p14:sldId id="380"/>
            <p14:sldId id="381"/>
            <p14:sldId id="30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A61260-AC91-C6F6-A1B5-9F079D19E76D}" name="Turenko, Andrei" initials="TA" userId="S::andrei.turenko@pmc.gov.au::2c69f88e-2220-4dd4-ae50-e208f4e3ca37" providerId="AD"/>
  <p188:author id="{A0A039A3-5DAB-E852-F7EB-22A46AECB0EC}" name="Cuthbertson, Lindsey" initials="LC" userId="S::Lindsey.Cuthbertson@pmc.gov.au::3a8a2542-50fe-4495-ad05-1a05cd2f3c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lvert, Susan" initials="CS" lastIdx="1" clrIdx="6">
    <p:extLst>
      <p:ext uri="{19B8F6BF-5375-455C-9EA6-DF929625EA0E}">
        <p15:presenceInfo xmlns:p15="http://schemas.microsoft.com/office/powerpoint/2012/main" userId="S-1-5-21-672394970-180755160-2318422700-108350" providerId="AD"/>
      </p:ext>
    </p:extLst>
  </p:cmAuthor>
  <p:cmAuthor id="1" name="Turenko, Andrei" initials="TA" lastIdx="35" clrIdx="0">
    <p:extLst>
      <p:ext uri="{19B8F6BF-5375-455C-9EA6-DF929625EA0E}">
        <p15:presenceInfo xmlns:p15="http://schemas.microsoft.com/office/powerpoint/2012/main" userId="S-1-5-21-672394970-180755160-2318422700-76429" providerId="AD"/>
      </p:ext>
    </p:extLst>
  </p:cmAuthor>
  <p:cmAuthor id="2" name="Willis, Loren" initials="WL" lastIdx="26" clrIdx="1">
    <p:extLst>
      <p:ext uri="{19B8F6BF-5375-455C-9EA6-DF929625EA0E}">
        <p15:presenceInfo xmlns:p15="http://schemas.microsoft.com/office/powerpoint/2012/main" userId="S-1-5-21-672394970-180755160-2318422700-90214" providerId="AD"/>
      </p:ext>
    </p:extLst>
  </p:cmAuthor>
  <p:cmAuthor id="3" name="Turenko, Andrei" initials="TA [2]" lastIdx="18" clrIdx="2">
    <p:extLst>
      <p:ext uri="{19B8F6BF-5375-455C-9EA6-DF929625EA0E}">
        <p15:presenceInfo xmlns:p15="http://schemas.microsoft.com/office/powerpoint/2012/main" userId="S::andrei.turenko@pmc.gov.au::2c69f88e-2220-4dd4-ae50-e208f4e3ca37" providerId="AD"/>
      </p:ext>
    </p:extLst>
  </p:cmAuthor>
  <p:cmAuthor id="4" name="Childs, Riley" initials="CR" lastIdx="90" clrIdx="3">
    <p:extLst>
      <p:ext uri="{19B8F6BF-5375-455C-9EA6-DF929625EA0E}">
        <p15:presenceInfo xmlns:p15="http://schemas.microsoft.com/office/powerpoint/2012/main" userId="S::riley.childs@pmc.gov.au::d1022257-4849-440c-b2eb-e81e13f3f622" providerId="AD"/>
      </p:ext>
    </p:extLst>
  </p:cmAuthor>
  <p:cmAuthor id="5" name="Cuthbertson, Lindsey" initials="CL" lastIdx="49" clrIdx="4">
    <p:extLst>
      <p:ext uri="{19B8F6BF-5375-455C-9EA6-DF929625EA0E}">
        <p15:presenceInfo xmlns:p15="http://schemas.microsoft.com/office/powerpoint/2012/main" userId="S-1-5-21-672394970-180755160-2318422700-112985" providerId="AD"/>
      </p:ext>
    </p:extLst>
  </p:cmAuthor>
  <p:cmAuthor id="6" name="Willis, Loren" initials="WL [2]" lastIdx="58" clrIdx="5">
    <p:extLst>
      <p:ext uri="{19B8F6BF-5375-455C-9EA6-DF929625EA0E}">
        <p15:presenceInfo xmlns:p15="http://schemas.microsoft.com/office/powerpoint/2012/main" userId="S::loren.willis@pmc.gov.au::8104caa1-cc0f-468c-89ab-a10b55abd6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A338A"/>
    <a:srgbClr val="20B9A3"/>
    <a:srgbClr val="188B7A"/>
    <a:srgbClr val="117479"/>
    <a:srgbClr val="C07E1E"/>
    <a:srgbClr val="FFFFFF"/>
    <a:srgbClr val="E2E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enko, Andrei" userId="2c69f88e-2220-4dd4-ae50-e208f4e3ca37" providerId="ADAL" clId="{B3EFBEB0-FABF-4295-8FD5-F4FC7FB9A496}"/>
    <pc:docChg chg="undo custSel modSld modMainMaster">
      <pc:chgData name="Turenko, Andrei" userId="2c69f88e-2220-4dd4-ae50-e208f4e3ca37" providerId="ADAL" clId="{B3EFBEB0-FABF-4295-8FD5-F4FC7FB9A496}" dt="2026-03-17T01:54:02.575" v="366" actId="478"/>
      <pc:docMkLst>
        <pc:docMk/>
      </pc:docMkLst>
      <pc:sldChg chg="delSp mod">
        <pc:chgData name="Turenko, Andrei" userId="2c69f88e-2220-4dd4-ae50-e208f4e3ca37" providerId="ADAL" clId="{B3EFBEB0-FABF-4295-8FD5-F4FC7FB9A496}" dt="2026-03-17T01:53:44.240" v="364" actId="478"/>
        <pc:sldMkLst>
          <pc:docMk/>
          <pc:sldMk cId="3892385586" sldId="317"/>
        </pc:sldMkLst>
        <pc:spChg chg="del">
          <ac:chgData name="Turenko, Andrei" userId="2c69f88e-2220-4dd4-ae50-e208f4e3ca37" providerId="ADAL" clId="{B3EFBEB0-FABF-4295-8FD5-F4FC7FB9A496}" dt="2026-03-17T01:53:44.240" v="364" actId="478"/>
          <ac:spMkLst>
            <pc:docMk/>
            <pc:sldMk cId="3892385586" sldId="317"/>
            <ac:spMk id="23" creationId="{00000000-0000-0000-0000-000000000000}"/>
          </ac:spMkLst>
        </pc:spChg>
      </pc:sldChg>
      <pc:sldChg chg="delSp mod">
        <pc:chgData name="Turenko, Andrei" userId="2c69f88e-2220-4dd4-ae50-e208f4e3ca37" providerId="ADAL" clId="{B3EFBEB0-FABF-4295-8FD5-F4FC7FB9A496}" dt="2026-03-17T01:53:32.496" v="361" actId="478"/>
        <pc:sldMkLst>
          <pc:docMk/>
          <pc:sldMk cId="1550514837" sldId="340"/>
        </pc:sldMkLst>
        <pc:spChg chg="del">
          <ac:chgData name="Turenko, Andrei" userId="2c69f88e-2220-4dd4-ae50-e208f4e3ca37" providerId="ADAL" clId="{B3EFBEB0-FABF-4295-8FD5-F4FC7FB9A496}" dt="2026-03-17T01:53:32.496" v="361" actId="478"/>
          <ac:spMkLst>
            <pc:docMk/>
            <pc:sldMk cId="1550514837" sldId="340"/>
            <ac:spMk id="25" creationId="{00000000-0000-0000-0000-000000000000}"/>
          </ac:spMkLst>
        </pc:spChg>
      </pc:sldChg>
      <pc:sldChg chg="delSp mod">
        <pc:chgData name="Turenko, Andrei" userId="2c69f88e-2220-4dd4-ae50-e208f4e3ca37" providerId="ADAL" clId="{B3EFBEB0-FABF-4295-8FD5-F4FC7FB9A496}" dt="2026-03-17T01:53:14.145" v="359" actId="478"/>
        <pc:sldMkLst>
          <pc:docMk/>
          <pc:sldMk cId="1390209088" sldId="346"/>
        </pc:sldMkLst>
        <pc:spChg chg="del">
          <ac:chgData name="Turenko, Andrei" userId="2c69f88e-2220-4dd4-ae50-e208f4e3ca37" providerId="ADAL" clId="{B3EFBEB0-FABF-4295-8FD5-F4FC7FB9A496}" dt="2026-03-17T01:53:14.145" v="359" actId="478"/>
          <ac:spMkLst>
            <pc:docMk/>
            <pc:sldMk cId="1390209088" sldId="346"/>
            <ac:spMk id="16" creationId="{00000000-0000-0000-0000-000000000000}"/>
          </ac:spMkLst>
        </pc:spChg>
      </pc:sldChg>
      <pc:sldChg chg="delSp mod">
        <pc:chgData name="Turenko, Andrei" userId="2c69f88e-2220-4dd4-ae50-e208f4e3ca37" providerId="ADAL" clId="{B3EFBEB0-FABF-4295-8FD5-F4FC7FB9A496}" dt="2026-03-17T01:53:19.808" v="360" actId="478"/>
        <pc:sldMkLst>
          <pc:docMk/>
          <pc:sldMk cId="455853317" sldId="348"/>
        </pc:sldMkLst>
        <pc:spChg chg="del">
          <ac:chgData name="Turenko, Andrei" userId="2c69f88e-2220-4dd4-ae50-e208f4e3ca37" providerId="ADAL" clId="{B3EFBEB0-FABF-4295-8FD5-F4FC7FB9A496}" dt="2026-03-17T01:53:19.808" v="360" actId="478"/>
          <ac:spMkLst>
            <pc:docMk/>
            <pc:sldMk cId="455853317" sldId="348"/>
            <ac:spMk id="13" creationId="{00000000-0000-0000-0000-000000000000}"/>
          </ac:spMkLst>
        </pc:spChg>
      </pc:sldChg>
      <pc:sldChg chg="addSp delSp mod">
        <pc:chgData name="Turenko, Andrei" userId="2c69f88e-2220-4dd4-ae50-e208f4e3ca37" providerId="ADAL" clId="{B3EFBEB0-FABF-4295-8FD5-F4FC7FB9A496}" dt="2026-02-26T00:47:15.617" v="357" actId="22"/>
        <pc:sldMkLst>
          <pc:docMk/>
          <pc:sldMk cId="1249082580" sldId="356"/>
        </pc:sldMkLst>
      </pc:sldChg>
      <pc:sldChg chg="delSp mod">
        <pc:chgData name="Turenko, Andrei" userId="2c69f88e-2220-4dd4-ae50-e208f4e3ca37" providerId="ADAL" clId="{B3EFBEB0-FABF-4295-8FD5-F4FC7FB9A496}" dt="2026-03-17T01:53:40.912" v="363" actId="478"/>
        <pc:sldMkLst>
          <pc:docMk/>
          <pc:sldMk cId="2028511379" sldId="363"/>
        </pc:sldMkLst>
        <pc:spChg chg="del">
          <ac:chgData name="Turenko, Andrei" userId="2c69f88e-2220-4dd4-ae50-e208f4e3ca37" providerId="ADAL" clId="{B3EFBEB0-FABF-4295-8FD5-F4FC7FB9A496}" dt="2026-03-17T01:53:40.912" v="363" actId="478"/>
          <ac:spMkLst>
            <pc:docMk/>
            <pc:sldMk cId="2028511379" sldId="363"/>
            <ac:spMk id="24" creationId="{00000000-0000-0000-0000-000000000000}"/>
          </ac:spMkLst>
        </pc:spChg>
      </pc:sldChg>
      <pc:sldChg chg="delSp mod">
        <pc:chgData name="Turenko, Andrei" userId="2c69f88e-2220-4dd4-ae50-e208f4e3ca37" providerId="ADAL" clId="{B3EFBEB0-FABF-4295-8FD5-F4FC7FB9A496}" dt="2026-03-17T01:53:47.392" v="365" actId="478"/>
        <pc:sldMkLst>
          <pc:docMk/>
          <pc:sldMk cId="2400604303" sldId="364"/>
        </pc:sldMkLst>
        <pc:spChg chg="del">
          <ac:chgData name="Turenko, Andrei" userId="2c69f88e-2220-4dd4-ae50-e208f4e3ca37" providerId="ADAL" clId="{B3EFBEB0-FABF-4295-8FD5-F4FC7FB9A496}" dt="2026-03-17T01:53:47.392" v="365" actId="478"/>
          <ac:spMkLst>
            <pc:docMk/>
            <pc:sldMk cId="2400604303" sldId="364"/>
            <ac:spMk id="12" creationId="{00000000-0000-0000-0000-000000000000}"/>
          </ac:spMkLst>
        </pc:spChg>
      </pc:sldChg>
      <pc:sldChg chg="delSp mod">
        <pc:chgData name="Turenko, Andrei" userId="2c69f88e-2220-4dd4-ae50-e208f4e3ca37" providerId="ADAL" clId="{B3EFBEB0-FABF-4295-8FD5-F4FC7FB9A496}" dt="2026-03-17T01:53:35.920" v="362" actId="478"/>
        <pc:sldMkLst>
          <pc:docMk/>
          <pc:sldMk cId="2765206542" sldId="365"/>
        </pc:sldMkLst>
        <pc:spChg chg="del">
          <ac:chgData name="Turenko, Andrei" userId="2c69f88e-2220-4dd4-ae50-e208f4e3ca37" providerId="ADAL" clId="{B3EFBEB0-FABF-4295-8FD5-F4FC7FB9A496}" dt="2026-03-17T01:53:35.920" v="362" actId="478"/>
          <ac:spMkLst>
            <pc:docMk/>
            <pc:sldMk cId="2765206542" sldId="365"/>
            <ac:spMk id="11" creationId="{00000000-0000-0000-0000-000000000000}"/>
          </ac:spMkLst>
        </pc:spChg>
      </pc:sldChg>
      <pc:sldChg chg="delSp mod">
        <pc:chgData name="Turenko, Andrei" userId="2c69f88e-2220-4dd4-ae50-e208f4e3ca37" providerId="ADAL" clId="{B3EFBEB0-FABF-4295-8FD5-F4FC7FB9A496}" dt="2026-03-17T01:54:02.575" v="366" actId="478"/>
        <pc:sldMkLst>
          <pc:docMk/>
          <pc:sldMk cId="3523654" sldId="381"/>
        </pc:sldMkLst>
        <pc:spChg chg="del">
          <ac:chgData name="Turenko, Andrei" userId="2c69f88e-2220-4dd4-ae50-e208f4e3ca37" providerId="ADAL" clId="{B3EFBEB0-FABF-4295-8FD5-F4FC7FB9A496}" dt="2026-03-17T01:54:02.575" v="366" actId="478"/>
          <ac:spMkLst>
            <pc:docMk/>
            <pc:sldMk cId="3523654" sldId="381"/>
            <ac:spMk id="30" creationId="{00000000-0000-0000-0000-000000000000}"/>
          </ac:spMkLst>
        </pc:spChg>
      </pc:sldChg>
      <pc:sldChg chg="modSp mod">
        <pc:chgData name="Turenko, Andrei" userId="2c69f88e-2220-4dd4-ae50-e208f4e3ca37" providerId="ADAL" clId="{B3EFBEB0-FABF-4295-8FD5-F4FC7FB9A496}" dt="2026-02-10T23:17:00.773" v="353" actId="113"/>
        <pc:sldMkLst>
          <pc:docMk/>
          <pc:sldMk cId="3295069120" sldId="386"/>
        </pc:sldMkLst>
      </pc:sldChg>
      <pc:sldChg chg="addSp modSp mod">
        <pc:chgData name="Turenko, Andrei" userId="2c69f88e-2220-4dd4-ae50-e208f4e3ca37" providerId="ADAL" clId="{B3EFBEB0-FABF-4295-8FD5-F4FC7FB9A496}" dt="2026-02-10T23:17:51.855" v="355" actId="207"/>
        <pc:sldMkLst>
          <pc:docMk/>
          <pc:sldMk cId="3418502021" sldId="387"/>
        </pc:sldMkLst>
      </pc:sldChg>
      <pc:sldMasterChg chg="delSp mod">
        <pc:chgData name="Turenko, Andrei" userId="2c69f88e-2220-4dd4-ae50-e208f4e3ca37" providerId="ADAL" clId="{B3EFBEB0-FABF-4295-8FD5-F4FC7FB9A496}" dt="2026-03-17T01:52:47.373" v="358" actId="478"/>
        <pc:sldMasterMkLst>
          <pc:docMk/>
          <pc:sldMasterMk cId="2882483744" sldId="2147483689"/>
        </pc:sldMasterMkLst>
        <pc:spChg chg="del">
          <ac:chgData name="Turenko, Andrei" userId="2c69f88e-2220-4dd4-ae50-e208f4e3ca37" providerId="ADAL" clId="{B3EFBEB0-FABF-4295-8FD5-F4FC7FB9A496}" dt="2026-03-17T01:52:47.373" v="358" actId="478"/>
          <ac:spMkLst>
            <pc:docMk/>
            <pc:sldMasterMk cId="2882483744" sldId="2147483689"/>
            <ac:spMk id="4" creationId="{00000000-0000-0000-0000-000000000000}"/>
          </ac:spMkLst>
        </pc:spChg>
      </pc:sldMasterChg>
    </pc:docChg>
  </pc:docChgLst>
  <pc:docChgLst>
    <pc:chgData name="Turenko, Andrei" userId="S::andrei.turenko@pmc.gov.au::2c69f88e-2220-4dd4-ae50-e208f4e3ca37" providerId="AD" clId="Web-{74FBCE43-B5EE-47F0-99F1-69567CCB9DC4}"/>
    <pc:docChg chg="modSld">
      <pc:chgData name="Turenko, Andrei" userId="S::andrei.turenko@pmc.gov.au::2c69f88e-2220-4dd4-ae50-e208f4e3ca37" providerId="AD" clId="Web-{74FBCE43-B5EE-47F0-99F1-69567CCB9DC4}" dt="2026-02-10T23:10:21.405" v="6" actId="1076"/>
      <pc:docMkLst>
        <pc:docMk/>
      </pc:docMkLst>
      <pc:sldChg chg="modSp">
        <pc:chgData name="Turenko, Andrei" userId="S::andrei.turenko@pmc.gov.au::2c69f88e-2220-4dd4-ae50-e208f4e3ca37" providerId="AD" clId="Web-{74FBCE43-B5EE-47F0-99F1-69567CCB9DC4}" dt="2026-02-10T23:09:29.511" v="3" actId="1076"/>
        <pc:sldMkLst>
          <pc:docMk/>
          <pc:sldMk cId="1106651258" sldId="377"/>
        </pc:sldMkLst>
      </pc:sldChg>
      <pc:sldChg chg="modSp">
        <pc:chgData name="Turenko, Andrei" userId="S::andrei.turenko@pmc.gov.au::2c69f88e-2220-4dd4-ae50-e208f4e3ca37" providerId="AD" clId="Web-{74FBCE43-B5EE-47F0-99F1-69567CCB9DC4}" dt="2026-02-10T23:10:21.405" v="6" actId="1076"/>
        <pc:sldMkLst>
          <pc:docMk/>
          <pc:sldMk cId="2578899155" sldId="385"/>
        </pc:sldMkLst>
      </pc:sldChg>
      <pc:sldChg chg="modSp">
        <pc:chgData name="Turenko, Andrei" userId="S::andrei.turenko@pmc.gov.au::2c69f88e-2220-4dd4-ae50-e208f4e3ca37" providerId="AD" clId="Web-{74FBCE43-B5EE-47F0-99F1-69567CCB9DC4}" dt="2026-02-10T23:09:22.870" v="1" actId="1076"/>
        <pc:sldMkLst>
          <pc:docMk/>
          <pc:sldMk cId="3418502021" sldId="387"/>
        </pc:sldMkLst>
      </pc:sldChg>
    </pc:docChg>
  </pc:docChgLst>
  <pc:docChgLst>
    <pc:chgData name="Turenko, Andrei" userId="S::andrei.turenko@pmc.gov.au::2c69f88e-2220-4dd4-ae50-e208f4e3ca37" providerId="AD" clId="Web-{589F127F-651F-C22F-911E-B6D611CCEECC}"/>
    <pc:docChg chg="mod modSld">
      <pc:chgData name="Turenko, Andrei" userId="S::andrei.turenko@pmc.gov.au::2c69f88e-2220-4dd4-ae50-e208f4e3ca37" providerId="AD" clId="Web-{589F127F-651F-C22F-911E-B6D611CCEECC}" dt="2026-02-09T00:56:09.200" v="44" actId="20577"/>
      <pc:docMkLst>
        <pc:docMk/>
      </pc:docMkLst>
      <pc:sldChg chg="modSp modCm">
        <pc:chgData name="Turenko, Andrei" userId="S::andrei.turenko@pmc.gov.au::2c69f88e-2220-4dd4-ae50-e208f4e3ca37" providerId="AD" clId="Web-{589F127F-651F-C22F-911E-B6D611CCEECC}" dt="2026-02-09T00:56:09.200" v="44" actId="20577"/>
        <pc:sldMkLst>
          <pc:docMk/>
          <pc:sldMk cId="3295069120" sldId="386"/>
        </pc:sldMkLst>
        <pc:extLst>
          <p:ext xmlns:p="http://schemas.openxmlformats.org/presentationml/2006/main" uri="{D6D511B9-2390-475A-947B-AFAB55BFBCF1}">
            <pc226:cmChg xmlns:pc226="http://schemas.microsoft.com/office/powerpoint/2022/06/main/command" chg="mod">
              <pc226:chgData name="Turenko, Andrei" userId="S::andrei.turenko@pmc.gov.au::2c69f88e-2220-4dd4-ae50-e208f4e3ca37" providerId="AD" clId="Web-{589F127F-651F-C22F-911E-B6D611CCEECC}" dt="2026-02-09T00:55:46.011" v="43" actId="20577"/>
              <pc2:cmMkLst xmlns:pc2="http://schemas.microsoft.com/office/powerpoint/2019/9/main/command">
                <pc:docMk/>
                <pc:sldMk cId="3295069120" sldId="386"/>
                <pc2:cmMk id="{3A8EDC68-D2A1-44CB-8377-FE727B78FD55}"/>
              </pc2:cmMkLst>
            </pc226:cmChg>
            <pc226:cmChg xmlns:pc226="http://schemas.microsoft.com/office/powerpoint/2022/06/main/command" chg="mod">
              <pc226:chgData name="Turenko, Andrei" userId="S::andrei.turenko@pmc.gov.au::2c69f88e-2220-4dd4-ae50-e208f4e3ca37" providerId="AD" clId="Web-{589F127F-651F-C22F-911E-B6D611CCEECC}" dt="2026-02-09T00:55:46.011" v="43" actId="20577"/>
              <pc2:cmMkLst xmlns:pc2="http://schemas.microsoft.com/office/powerpoint/2019/9/main/command">
                <pc:docMk/>
                <pc:sldMk cId="3295069120" sldId="386"/>
                <pc2:cmMk id="{5C382F84-F202-4DE9-BEFC-FC2D9973E0FD}"/>
              </pc2:cmMkLst>
            </pc226:cmChg>
          </p:ext>
        </pc:extLst>
      </pc:sldChg>
    </pc:docChg>
  </pc:docChgLst>
  <pc:docChgLst>
    <pc:chgData name="Turenko, Andrei" userId="S::andrei.turenko@pmc.gov.au::2c69f88e-2220-4dd4-ae50-e208f4e3ca37" providerId="AD" clId="Web-{560A414C-4FF2-E73C-468F-86F47A7AE905}"/>
    <pc:docChg chg="modSld">
      <pc:chgData name="Turenko, Andrei" userId="S::andrei.turenko@pmc.gov.au::2c69f88e-2220-4dd4-ae50-e208f4e3ca37" providerId="AD" clId="Web-{560A414C-4FF2-E73C-468F-86F47A7AE905}" dt="2026-02-10T05:36:57.763" v="7" actId="20577"/>
      <pc:docMkLst>
        <pc:docMk/>
      </pc:docMkLst>
      <pc:sldChg chg="modSp">
        <pc:chgData name="Turenko, Andrei" userId="S::andrei.turenko@pmc.gov.au::2c69f88e-2220-4dd4-ae50-e208f4e3ca37" providerId="AD" clId="Web-{560A414C-4FF2-E73C-468F-86F47A7AE905}" dt="2026-02-10T05:36:57.763" v="7" actId="20577"/>
        <pc:sldMkLst>
          <pc:docMk/>
          <pc:sldMk cId="2688429746" sldId="357"/>
        </pc:sldMkLst>
      </pc:sldChg>
    </pc:docChg>
  </pc:docChgLst>
  <pc:docChgLst>
    <pc:chgData name="Calvert, Susan" userId="S::susan.calvert@pmc.gov.au::2f26ef8f-b662-4a44-b76b-e25de4e10701" providerId="AD" clId="Web-{76F82A22-CD09-1C3E-1BD8-E693FD7D07D0}"/>
    <pc:docChg chg="modSld">
      <pc:chgData name="Calvert, Susan" userId="S::susan.calvert@pmc.gov.au::2f26ef8f-b662-4a44-b76b-e25de4e10701" providerId="AD" clId="Web-{76F82A22-CD09-1C3E-1BD8-E693FD7D07D0}" dt="2026-02-09T07:56:58.150" v="367" actId="20577"/>
      <pc:docMkLst>
        <pc:docMk/>
      </pc:docMkLst>
      <pc:sldChg chg="modSp">
        <pc:chgData name="Calvert, Susan" userId="S::susan.calvert@pmc.gov.au::2f26ef8f-b662-4a44-b76b-e25de4e10701" providerId="AD" clId="Web-{76F82A22-CD09-1C3E-1BD8-E693FD7D07D0}" dt="2026-02-09T07:17:37.563" v="229" actId="20577"/>
        <pc:sldMkLst>
          <pc:docMk/>
          <pc:sldMk cId="2835828098" sldId="263"/>
        </pc:sldMkLst>
      </pc:sldChg>
      <pc:sldChg chg="modSp">
        <pc:chgData name="Calvert, Susan" userId="S::susan.calvert@pmc.gov.au::2f26ef8f-b662-4a44-b76b-e25de4e10701" providerId="AD" clId="Web-{76F82A22-CD09-1C3E-1BD8-E693FD7D07D0}" dt="2026-02-09T07:24:25.577" v="305" actId="20577"/>
        <pc:sldMkLst>
          <pc:docMk/>
          <pc:sldMk cId="829790491" sldId="265"/>
        </pc:sldMkLst>
      </pc:sldChg>
      <pc:sldChg chg="addSp delSp modSp">
        <pc:chgData name="Calvert, Susan" userId="S::susan.calvert@pmc.gov.au::2f26ef8f-b662-4a44-b76b-e25de4e10701" providerId="AD" clId="Web-{76F82A22-CD09-1C3E-1BD8-E693FD7D07D0}" dt="2026-02-09T07:56:58.150" v="367" actId="20577"/>
        <pc:sldMkLst>
          <pc:docMk/>
          <pc:sldMk cId="2873832513" sldId="343"/>
        </pc:sldMkLst>
      </pc:sldChg>
      <pc:sldChg chg="modSp">
        <pc:chgData name="Calvert, Susan" userId="S::susan.calvert@pmc.gov.au::2f26ef8f-b662-4a44-b76b-e25de4e10701" providerId="AD" clId="Web-{76F82A22-CD09-1C3E-1BD8-E693FD7D07D0}" dt="2026-02-09T07:02:18.117" v="46" actId="20577"/>
        <pc:sldMkLst>
          <pc:docMk/>
          <pc:sldMk cId="2688429746" sldId="357"/>
        </pc:sldMkLst>
      </pc:sldChg>
      <pc:sldChg chg="modSp">
        <pc:chgData name="Calvert, Susan" userId="S::susan.calvert@pmc.gov.au::2f26ef8f-b662-4a44-b76b-e25de4e10701" providerId="AD" clId="Web-{76F82A22-CD09-1C3E-1BD8-E693FD7D07D0}" dt="2026-02-09T07:25:37.906" v="336" actId="20577"/>
        <pc:sldMkLst>
          <pc:docMk/>
          <pc:sldMk cId="541768115" sldId="362"/>
        </pc:sldMkLst>
      </pc:sldChg>
      <pc:sldChg chg="modSp">
        <pc:chgData name="Calvert, Susan" userId="S::susan.calvert@pmc.gov.au::2f26ef8f-b662-4a44-b76b-e25de4e10701" providerId="AD" clId="Web-{76F82A22-CD09-1C3E-1BD8-E693FD7D07D0}" dt="2026-02-09T07:47:11.768" v="341" actId="20577"/>
        <pc:sldMkLst>
          <pc:docMk/>
          <pc:sldMk cId="1106651258" sldId="377"/>
        </pc:sldMkLst>
      </pc:sldChg>
      <pc:sldChg chg="modSp">
        <pc:chgData name="Calvert, Susan" userId="S::susan.calvert@pmc.gov.au::2f26ef8f-b662-4a44-b76b-e25de4e10701" providerId="AD" clId="Web-{76F82A22-CD09-1C3E-1BD8-E693FD7D07D0}" dt="2026-02-09T07:47:56.628" v="344" actId="14100"/>
        <pc:sldMkLst>
          <pc:docMk/>
          <pc:sldMk cId="3295069120" sldId="386"/>
        </pc:sldMkLst>
      </pc:sldChg>
    </pc:docChg>
  </pc:docChgLst>
  <pc:docChgLst>
    <pc:chgData name="Cuthbertson, Lindsey" userId="3a8a2542-50fe-4495-ad05-1a05cd2f3ce2" providerId="ADAL" clId="{A6C956AE-59AD-485C-B34B-8B2B0394EBE2}"/>
    <pc:docChg chg="undo custSel addSld delSld modSld modSection">
      <pc:chgData name="Cuthbertson, Lindsey" userId="3a8a2542-50fe-4495-ad05-1a05cd2f3ce2" providerId="ADAL" clId="{A6C956AE-59AD-485C-B34B-8B2B0394EBE2}" dt="2026-02-10T23:10:46.736" v="131" actId="20577"/>
      <pc:docMkLst>
        <pc:docMk/>
      </pc:docMkLst>
      <pc:sldChg chg="modSp mod">
        <pc:chgData name="Cuthbertson, Lindsey" userId="3a8a2542-50fe-4495-ad05-1a05cd2f3ce2" providerId="ADAL" clId="{A6C956AE-59AD-485C-B34B-8B2B0394EBE2}" dt="2026-02-10T01:13:00.411" v="58" actId="6549"/>
        <pc:sldMkLst>
          <pc:docMk/>
          <pc:sldMk cId="2873453289" sldId="259"/>
        </pc:sldMkLst>
      </pc:sldChg>
      <pc:sldChg chg="modSp mod">
        <pc:chgData name="Cuthbertson, Lindsey" userId="3a8a2542-50fe-4495-ad05-1a05cd2f3ce2" providerId="ADAL" clId="{A6C956AE-59AD-485C-B34B-8B2B0394EBE2}" dt="2026-02-10T01:16:08.650" v="76" actId="1076"/>
        <pc:sldMkLst>
          <pc:docMk/>
          <pc:sldMk cId="829790491" sldId="265"/>
        </pc:sldMkLst>
      </pc:sldChg>
      <pc:sldChg chg="mod">
        <pc:chgData name="Cuthbertson, Lindsey" userId="3a8a2542-50fe-4495-ad05-1a05cd2f3ce2" providerId="ADAL" clId="{A6C956AE-59AD-485C-B34B-8B2B0394EBE2}" dt="2026-02-10T03:33:02.186" v="79" actId="27918"/>
        <pc:sldMkLst>
          <pc:docMk/>
          <pc:sldMk cId="1106651258" sldId="377"/>
        </pc:sldMkLst>
      </pc:sldChg>
      <pc:sldChg chg="modSp mod">
        <pc:chgData name="Cuthbertson, Lindsey" userId="3a8a2542-50fe-4495-ad05-1a05cd2f3ce2" providerId="ADAL" clId="{A6C956AE-59AD-485C-B34B-8B2B0394EBE2}" dt="2026-02-10T23:02:04.285" v="121" actId="20577"/>
        <pc:sldMkLst>
          <pc:docMk/>
          <pc:sldMk cId="3523654" sldId="381"/>
        </pc:sldMkLst>
      </pc:sldChg>
      <pc:sldChg chg="modSp mod">
        <pc:chgData name="Cuthbertson, Lindsey" userId="3a8a2542-50fe-4495-ad05-1a05cd2f3ce2" providerId="ADAL" clId="{A6C956AE-59AD-485C-B34B-8B2B0394EBE2}" dt="2026-02-10T23:10:46.736" v="131" actId="20577"/>
        <pc:sldMkLst>
          <pc:docMk/>
          <pc:sldMk cId="3295069120" sldId="386"/>
        </pc:sldMkLst>
      </pc:sldChg>
      <pc:sldChg chg="delSp add del mod">
        <pc:chgData name="Cuthbertson, Lindsey" userId="3a8a2542-50fe-4495-ad05-1a05cd2f3ce2" providerId="ADAL" clId="{A6C956AE-59AD-485C-B34B-8B2B0394EBE2}" dt="2026-02-10T01:09:27.417" v="2" actId="47"/>
        <pc:sldMkLst>
          <pc:docMk/>
          <pc:sldMk cId="4035022002" sldId="388"/>
        </pc:sldMkLst>
      </pc:sldChg>
      <pc:sldChg chg="modSp add">
        <pc:chgData name="Cuthbertson, Lindsey" userId="3a8a2542-50fe-4495-ad05-1a05cd2f3ce2" providerId="ADAL" clId="{A6C956AE-59AD-485C-B34B-8B2B0394EBE2}" dt="2026-02-10T01:09:55.021" v="5" actId="1076"/>
        <pc:sldMkLst>
          <pc:docMk/>
          <pc:sldMk cId="3301233040" sldId="389"/>
        </pc:sldMkLst>
      </pc:sldChg>
    </pc:docChg>
  </pc:docChgLst>
  <pc:docChgLst>
    <pc:chgData name="Turenko, Andrei" userId="S::andrei.turenko@pmc.gov.au::2c69f88e-2220-4dd4-ae50-e208f4e3ca37" providerId="AD" clId="Web-{F86F60AE-868A-9585-A56F-0A9A7A2561DB}"/>
    <pc:docChg chg="modSld">
      <pc:chgData name="Turenko, Andrei" userId="S::andrei.turenko@pmc.gov.au::2c69f88e-2220-4dd4-ae50-e208f4e3ca37" providerId="AD" clId="Web-{F86F60AE-868A-9585-A56F-0A9A7A2561DB}" dt="2026-02-02T02:02:28.750" v="3" actId="1076"/>
      <pc:docMkLst>
        <pc:docMk/>
      </pc:docMkLst>
      <pc:sldChg chg="modSp">
        <pc:chgData name="Turenko, Andrei" userId="S::andrei.turenko@pmc.gov.au::2c69f88e-2220-4dd4-ae50-e208f4e3ca37" providerId="AD" clId="Web-{F86F60AE-868A-9585-A56F-0A9A7A2561DB}" dt="2026-02-02T02:02:28.750" v="3" actId="1076"/>
        <pc:sldMkLst>
          <pc:docMk/>
          <pc:sldMk cId="1106651258" sldId="377"/>
        </pc:sldMkLst>
      </pc:sldChg>
    </pc:docChg>
  </pc:docChgLst>
  <pc:docChgLst>
    <pc:chgData name="Turenko, Andrei" userId="S::andrei.turenko@pmc.gov.au::2c69f88e-2220-4dd4-ae50-e208f4e3ca37" providerId="AD" clId="Web-{7CCEB0E8-AE2C-7623-4858-5743468651C8}"/>
    <pc:docChg chg="modSld">
      <pc:chgData name="Turenko, Andrei" userId="S::andrei.turenko@pmc.gov.au::2c69f88e-2220-4dd4-ae50-e208f4e3ca37" providerId="AD" clId="Web-{7CCEB0E8-AE2C-7623-4858-5743468651C8}" dt="2026-02-06T05:21:46.625" v="72" actId="20577"/>
      <pc:docMkLst>
        <pc:docMk/>
      </pc:docMkLst>
      <pc:sldChg chg="modSp">
        <pc:chgData name="Turenko, Andrei" userId="S::andrei.turenko@pmc.gov.au::2c69f88e-2220-4dd4-ae50-e208f4e3ca37" providerId="AD" clId="Web-{7CCEB0E8-AE2C-7623-4858-5743468651C8}" dt="2026-02-06T05:21:46.625" v="72" actId="20577"/>
        <pc:sldMkLst>
          <pc:docMk/>
          <pc:sldMk cId="3295069120" sldId="386"/>
        </pc:sldMkLst>
      </pc:sldChg>
    </pc:docChg>
  </pc:docChgLst>
  <pc:docChgLst>
    <pc:chgData name="Cuthbertson, Lindsey" userId="3a8a2542-50fe-4495-ad05-1a05cd2f3ce2" providerId="ADAL" clId="{B4EAFB80-9C49-44DD-9E1F-DFFCA4B4F324}"/>
    <pc:docChg chg="undo custSel addSld modSld modSection">
      <pc:chgData name="Cuthbertson, Lindsey" userId="3a8a2542-50fe-4495-ad05-1a05cd2f3ce2" providerId="ADAL" clId="{B4EAFB80-9C49-44DD-9E1F-DFFCA4B4F324}" dt="2026-02-09T04:36:52.673" v="911" actId="207"/>
      <pc:docMkLst>
        <pc:docMk/>
      </pc:docMkLst>
      <pc:sldChg chg="modSp mod">
        <pc:chgData name="Cuthbertson, Lindsey" userId="3a8a2542-50fe-4495-ad05-1a05cd2f3ce2" providerId="ADAL" clId="{B4EAFB80-9C49-44DD-9E1F-DFFCA4B4F324}" dt="2026-02-09T04:11:34.961" v="783" actId="6549"/>
        <pc:sldMkLst>
          <pc:docMk/>
          <pc:sldMk cId="2873453289" sldId="259"/>
        </pc:sldMkLst>
      </pc:sldChg>
      <pc:sldChg chg="modSp mod">
        <pc:chgData name="Cuthbertson, Lindsey" userId="3a8a2542-50fe-4495-ad05-1a05cd2f3ce2" providerId="ADAL" clId="{B4EAFB80-9C49-44DD-9E1F-DFFCA4B4F324}" dt="2026-02-09T04:36:52.673" v="911" actId="207"/>
        <pc:sldMkLst>
          <pc:docMk/>
          <pc:sldMk cId="541768115" sldId="362"/>
        </pc:sldMkLst>
      </pc:sldChg>
      <pc:sldChg chg="modSp mod modCm">
        <pc:chgData name="Cuthbertson, Lindsey" userId="3a8a2542-50fe-4495-ad05-1a05cd2f3ce2" providerId="ADAL" clId="{B4EAFB80-9C49-44DD-9E1F-DFFCA4B4F324}" dt="2026-02-09T04:25:21.442" v="882" actId="27918"/>
        <pc:sldMkLst>
          <pc:docMk/>
          <pc:sldMk cId="3295069120" sldId="386"/>
        </pc:sldMkLst>
        <pc:extLst>
          <p:ext xmlns:p="http://schemas.openxmlformats.org/presentationml/2006/main" uri="{D6D511B9-2390-475A-947B-AFAB55BFBCF1}">
            <pc226:cmChg xmlns:pc226="http://schemas.microsoft.com/office/powerpoint/2022/06/main/command" chg="mod">
              <pc226:chgData name="Cuthbertson, Lindsey" userId="3a8a2542-50fe-4495-ad05-1a05cd2f3ce2" providerId="ADAL" clId="{B4EAFB80-9C49-44DD-9E1F-DFFCA4B4F324}" dt="2026-02-09T04:21:06.419" v="871" actId="20577"/>
              <pc2:cmMkLst xmlns:pc2="http://schemas.microsoft.com/office/powerpoint/2019/9/main/command">
                <pc:docMk/>
                <pc:sldMk cId="3295069120" sldId="386"/>
                <pc2:cmMk id="{5C382F84-F202-4DE9-BEFC-FC2D9973E0FD}"/>
              </pc2:cmMkLst>
            </pc226:cmChg>
          </p:ext>
        </pc:extLst>
      </pc:sldChg>
      <pc:sldChg chg="addSp delSp modSp new mod">
        <pc:chgData name="Cuthbertson, Lindsey" userId="3a8a2542-50fe-4495-ad05-1a05cd2f3ce2" providerId="ADAL" clId="{B4EAFB80-9C49-44DD-9E1F-DFFCA4B4F324}" dt="2026-02-09T04:28:14.054" v="906" actId="20577"/>
        <pc:sldMkLst>
          <pc:docMk/>
          <pc:sldMk cId="3418502021" sldId="387"/>
        </pc:sldMkLst>
      </pc:sldChg>
    </pc:docChg>
  </pc:docChgLst>
  <pc:docChgLst>
    <pc:chgData name="Willis, Loren" userId="S::loren.willis@pmc.gov.au::8104caa1-cc0f-468c-89ab-a10b55abd66a" providerId="AD" clId="Web-{AB3CC45C-B021-40D5-BB1D-A1F921AF0DED}"/>
    <pc:docChg chg="modSld">
      <pc:chgData name="Willis, Loren" userId="S::loren.willis@pmc.gov.au::8104caa1-cc0f-468c-89ab-a10b55abd66a" providerId="AD" clId="Web-{AB3CC45C-B021-40D5-BB1D-A1F921AF0DED}" dt="2026-02-09T04:35:52.648" v="0" actId="20577"/>
      <pc:docMkLst>
        <pc:docMk/>
      </pc:docMkLst>
      <pc:sldChg chg="modSp modCm">
        <pc:chgData name="Willis, Loren" userId="S::loren.willis@pmc.gov.au::8104caa1-cc0f-468c-89ab-a10b55abd66a" providerId="AD" clId="Web-{AB3CC45C-B021-40D5-BB1D-A1F921AF0DED}" dt="2026-02-09T04:35:52.648" v="0" actId="20577"/>
        <pc:sldMkLst>
          <pc:docMk/>
          <pc:sldMk cId="3295069120" sldId="386"/>
        </pc:sldMkLst>
        <pc:extLst>
          <p:ext xmlns:p="http://schemas.openxmlformats.org/presentationml/2006/main" uri="{D6D511B9-2390-475A-947B-AFAB55BFBCF1}">
            <pc226:cmChg xmlns:pc226="http://schemas.microsoft.com/office/powerpoint/2022/06/main/command" chg="mod">
              <pc226:chgData name="Willis, Loren" userId="S::loren.willis@pmc.gov.au::8104caa1-cc0f-468c-89ab-a10b55abd66a" providerId="AD" clId="Web-{AB3CC45C-B021-40D5-BB1D-A1F921AF0DED}" dt="2026-02-09T04:35:52.648" v="0" actId="20577"/>
              <pc2:cmMkLst xmlns:pc2="http://schemas.microsoft.com/office/powerpoint/2019/9/main/command">
                <pc:docMk/>
                <pc:sldMk cId="3295069120" sldId="386"/>
                <pc2:cmMk id="{5C382F84-F202-4DE9-BEFC-FC2D9973E0FD}"/>
              </pc2:cmMkLst>
            </pc226:cmChg>
          </p:ext>
        </pc:extLst>
      </pc:sldChg>
    </pc:docChg>
  </pc:docChgLst>
  <pc:docChgLst>
    <pc:chgData name="Falez, Anton" userId="b2b27efa-4939-4750-9ee4-1374d271cd53" providerId="ADAL" clId="{C002EBEB-6DF9-4B96-8F09-CF088EDF7FDF}"/>
    <pc:docChg chg="undo custSel modSld">
      <pc:chgData name="Falez, Anton" userId="b2b27efa-4939-4750-9ee4-1374d271cd53" providerId="ADAL" clId="{C002EBEB-6DF9-4B96-8F09-CF088EDF7FDF}" dt="2026-02-09T03:17:18.545" v="78" actId="478"/>
      <pc:docMkLst>
        <pc:docMk/>
      </pc:docMkLst>
      <pc:sldChg chg="addSp delSp modSp mod">
        <pc:chgData name="Falez, Anton" userId="b2b27efa-4939-4750-9ee4-1374d271cd53" providerId="ADAL" clId="{C002EBEB-6DF9-4B96-8F09-CF088EDF7FDF}" dt="2026-02-09T03:13:28.990" v="42" actId="478"/>
        <pc:sldMkLst>
          <pc:docMk/>
          <pc:sldMk cId="541768115" sldId="362"/>
        </pc:sldMkLst>
      </pc:sldChg>
      <pc:sldChg chg="addSp delSp modSp mod">
        <pc:chgData name="Falez, Anton" userId="b2b27efa-4939-4750-9ee4-1374d271cd53" providerId="ADAL" clId="{C002EBEB-6DF9-4B96-8F09-CF088EDF7FDF}" dt="2026-02-09T03:17:18.545" v="78" actId="478"/>
        <pc:sldMkLst>
          <pc:docMk/>
          <pc:sldMk cId="3295069120" sldId="386"/>
        </pc:sldMkLst>
      </pc:sldChg>
    </pc:docChg>
  </pc:docChgLst>
  <pc:docChgLst>
    <pc:chgData name="Turenko, Andrei" userId="S::andrei.turenko@pmc.gov.au::2c69f88e-2220-4dd4-ae50-e208f4e3ca37" providerId="AD" clId="Web-{3B09F811-5A87-3735-48D0-1FABF36E6C03}"/>
    <pc:docChg chg="modSld">
      <pc:chgData name="Turenko, Andrei" userId="S::andrei.turenko@pmc.gov.au::2c69f88e-2220-4dd4-ae50-e208f4e3ca37" providerId="AD" clId="Web-{3B09F811-5A87-3735-48D0-1FABF36E6C03}" dt="2026-02-10T23:28:30.756" v="119" actId="1076"/>
      <pc:docMkLst>
        <pc:docMk/>
      </pc:docMkLst>
      <pc:sldChg chg="modSp">
        <pc:chgData name="Turenko, Andrei" userId="S::andrei.turenko@pmc.gov.au::2c69f88e-2220-4dd4-ae50-e208f4e3ca37" providerId="AD" clId="Web-{3B09F811-5A87-3735-48D0-1FABF36E6C03}" dt="2026-02-10T23:28:30.756" v="119" actId="1076"/>
        <pc:sldMkLst>
          <pc:docMk/>
          <pc:sldMk cId="3295069120" sldId="38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Age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 years</c:v>
                </c:pt>
                <c:pt idx="1">
                  <c:v>25-34 years</c:v>
                </c:pt>
                <c:pt idx="2">
                  <c:v>35-44 years</c:v>
                </c:pt>
                <c:pt idx="3">
                  <c:v>45-54 years</c:v>
                </c:pt>
                <c:pt idx="4">
                  <c:v>55-64 years</c:v>
                </c:pt>
                <c:pt idx="5">
                  <c:v>65-74 years</c:v>
                </c:pt>
                <c:pt idx="6">
                  <c:v>75 years and over</c:v>
                </c:pt>
              </c:strCache>
            </c:strRef>
          </c:cat>
          <c:val>
            <c:numRef>
              <c:f>Sheet1!$B$2:$B$8</c:f>
              <c:numCache>
                <c:formatCode>0%</c:formatCode>
                <c:ptCount val="7"/>
                <c:pt idx="0">
                  <c:v>0.1</c:v>
                </c:pt>
                <c:pt idx="1">
                  <c:v>0.2</c:v>
                </c:pt>
                <c:pt idx="2">
                  <c:v>0.19</c:v>
                </c:pt>
                <c:pt idx="3">
                  <c:v>0.17</c:v>
                </c:pt>
                <c:pt idx="4">
                  <c:v>0.16</c:v>
                </c:pt>
                <c:pt idx="5">
                  <c:v>0.13</c:v>
                </c:pt>
                <c:pt idx="6">
                  <c:v>0.06</c:v>
                </c:pt>
              </c:numCache>
            </c:numRef>
          </c:val>
          <c:extLst>
            <c:ext xmlns:c16="http://schemas.microsoft.com/office/drawing/2014/chart" uri="{C3380CC4-5D6E-409C-BE32-E72D297353CC}">
              <c16:uniqueId val="{00000000-E70B-4E6C-BA38-C5B065C46F02}"/>
            </c:ext>
          </c:extLst>
        </c:ser>
        <c:dLbls>
          <c:showLegendKey val="0"/>
          <c:showVal val="0"/>
          <c:showCatName val="0"/>
          <c:showSerName val="0"/>
          <c:showPercent val="0"/>
          <c:showBubbleSize val="0"/>
        </c:dLbls>
        <c:gapWidth val="28"/>
        <c:axId val="524352584"/>
        <c:axId val="524354224"/>
      </c:barChart>
      <c:catAx>
        <c:axId val="524352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4354224"/>
        <c:crosses val="autoZero"/>
        <c:auto val="1"/>
        <c:lblAlgn val="ctr"/>
        <c:lblOffset val="100"/>
        <c:noMultiLvlLbl val="0"/>
      </c:catAx>
      <c:valAx>
        <c:axId val="524354224"/>
        <c:scaling>
          <c:orientation val="minMax"/>
        </c:scaling>
        <c:delete val="1"/>
        <c:axPos val="t"/>
        <c:numFmt formatCode="0%" sourceLinked="1"/>
        <c:majorTickMark val="none"/>
        <c:minorTickMark val="none"/>
        <c:tickLblPos val="nextTo"/>
        <c:crossAx val="524352584"/>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accent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r>
              <a:rPr lang="en-US" sz="1200" b="1">
                <a:solidFill>
                  <a:schemeClr val="bg1"/>
                </a:solidFill>
              </a:rPr>
              <a:t>“When did you last take a commercial flight that departed from an Australian airport?”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41991891329262626"/>
          <c:y val="0.16329710794256419"/>
          <c:w val="0.54093308692356101"/>
          <c:h val="0.8074548738880728"/>
        </c:manualLayout>
      </c:layout>
      <c:barChart>
        <c:barDir val="bar"/>
        <c:grouping val="clustered"/>
        <c:varyColors val="0"/>
        <c:ser>
          <c:idx val="0"/>
          <c:order val="0"/>
          <c:tx>
            <c:strRef>
              <c:f>Sheet1!$B$1</c:f>
              <c:strCache>
                <c:ptCount val="1"/>
                <c:pt idx="0">
                  <c:v>Series 1</c:v>
                </c:pt>
              </c:strCache>
            </c:strRef>
          </c:tx>
          <c:spPr>
            <a:solidFill>
              <a:srgbClr val="20B9A3"/>
            </a:solidFill>
            <a:ln>
              <a:solidFill>
                <a:schemeClr val="bg1"/>
              </a:solidFill>
            </a:ln>
            <a:effectLst/>
          </c:spPr>
          <c:invertIfNegative val="0"/>
          <c:dLbls>
            <c:dLbl>
              <c:idx val="5"/>
              <c:layout>
                <c:manualLayout>
                  <c:x val="0"/>
                  <c:y val="-2.471703291687248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5B-4E33-97AB-5D7836FDC8C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response</c:v>
                </c:pt>
                <c:pt idx="1">
                  <c:v>Never flown commercial from an Australian airport</c:v>
                </c:pt>
                <c:pt idx="2">
                  <c:v>More than 5 years ago</c:v>
                </c:pt>
                <c:pt idx="3">
                  <c:v>More than 3 years, up to 5 years ago</c:v>
                </c:pt>
                <c:pt idx="4">
                  <c:v>More than 1 year, up to 3 years ago</c:v>
                </c:pt>
                <c:pt idx="5">
                  <c:v>In the last 12 months</c:v>
                </c:pt>
              </c:strCache>
            </c:strRef>
          </c:cat>
          <c:val>
            <c:numRef>
              <c:f>Sheet1!$B$2:$B$7</c:f>
              <c:numCache>
                <c:formatCode>0%</c:formatCode>
                <c:ptCount val="6"/>
                <c:pt idx="0">
                  <c:v>5.0211866767952999E-3</c:v>
                </c:pt>
                <c:pt idx="1">
                  <c:v>2.3073091718555198E-2</c:v>
                </c:pt>
                <c:pt idx="2">
                  <c:v>0.169231505293578</c:v>
                </c:pt>
                <c:pt idx="3">
                  <c:v>5.9682327192545299E-2</c:v>
                </c:pt>
                <c:pt idx="4">
                  <c:v>0.180243614036522</c:v>
                </c:pt>
                <c:pt idx="5">
                  <c:v>0.56000000000000005</c:v>
                </c:pt>
              </c:numCache>
            </c:numRef>
          </c:val>
          <c:extLst>
            <c:ext xmlns:c16="http://schemas.microsoft.com/office/drawing/2014/chart" uri="{C3380CC4-5D6E-409C-BE32-E72D297353CC}">
              <c16:uniqueId val="{00000000-39B0-4C0C-84EB-1050C0290AE6}"/>
            </c:ext>
          </c:extLst>
        </c:ser>
        <c:dLbls>
          <c:showLegendKey val="0"/>
          <c:showVal val="0"/>
          <c:showCatName val="0"/>
          <c:showSerName val="0"/>
          <c:showPercent val="0"/>
          <c:showBubbleSize val="0"/>
        </c:dLbls>
        <c:gapWidth val="182"/>
        <c:axId val="520699104"/>
        <c:axId val="520692872"/>
      </c:barChart>
      <c:catAx>
        <c:axId val="52069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520692872"/>
        <c:crosses val="autoZero"/>
        <c:auto val="1"/>
        <c:lblAlgn val="ctr"/>
        <c:lblOffset val="100"/>
        <c:noMultiLvlLbl val="0"/>
      </c:catAx>
      <c:valAx>
        <c:axId val="520692872"/>
        <c:scaling>
          <c:orientation val="minMax"/>
        </c:scaling>
        <c:delete val="1"/>
        <c:axPos val="b"/>
        <c:numFmt formatCode="0%" sourceLinked="1"/>
        <c:majorTickMark val="none"/>
        <c:minorTickMark val="none"/>
        <c:tickLblPos val="nextTo"/>
        <c:crossAx val="52069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sz="1400" b="1">
                <a:solidFill>
                  <a:schemeClr val="bg1"/>
                </a:solidFill>
              </a:rPr>
              <a:t>“Thinking about your most recent flight, did you:”</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42056620258966426"/>
          <c:y val="9.6642734899514929E-2"/>
          <c:w val="0.53697604991787484"/>
          <c:h val="0.81987720748681947"/>
        </c:manualLayout>
      </c:layout>
      <c:barChart>
        <c:barDir val="bar"/>
        <c:grouping val="clustered"/>
        <c:varyColors val="0"/>
        <c:ser>
          <c:idx val="0"/>
          <c:order val="0"/>
          <c:tx>
            <c:strRef>
              <c:f>Sheet1!$B$1</c:f>
              <c:strCache>
                <c:ptCount val="1"/>
                <c:pt idx="0">
                  <c:v>Yes</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Fly with an assistance animal</c:v>
                </c:pt>
                <c:pt idx="1">
                  <c:v>Fly with a mobility aid</c:v>
                </c:pt>
                <c:pt idx="2">
                  <c:v>Seek information about available assistance</c:v>
                </c:pt>
                <c:pt idx="3">
                  <c:v>Request assistance</c:v>
                </c:pt>
                <c:pt idx="4">
                  <c:v>Receive assistance</c:v>
                </c:pt>
              </c:strCache>
            </c:strRef>
          </c:cat>
          <c:val>
            <c:numRef>
              <c:f>Sheet1!$B$2:$B$6</c:f>
              <c:numCache>
                <c:formatCode>0%</c:formatCode>
                <c:ptCount val="5"/>
                <c:pt idx="0">
                  <c:v>0</c:v>
                </c:pt>
                <c:pt idx="1">
                  <c:v>0.04</c:v>
                </c:pt>
                <c:pt idx="2">
                  <c:v>0.13</c:v>
                </c:pt>
                <c:pt idx="3">
                  <c:v>0.15</c:v>
                </c:pt>
                <c:pt idx="4">
                  <c:v>0.15</c:v>
                </c:pt>
              </c:numCache>
            </c:numRef>
          </c:val>
          <c:extLst>
            <c:ext xmlns:c16="http://schemas.microsoft.com/office/drawing/2014/chart" uri="{C3380CC4-5D6E-409C-BE32-E72D297353CC}">
              <c16:uniqueId val="{00000000-7349-45EB-8B76-92AFCF067115}"/>
            </c:ext>
          </c:extLst>
        </c:ser>
        <c:dLbls>
          <c:dLblPos val="outEnd"/>
          <c:showLegendKey val="0"/>
          <c:showVal val="1"/>
          <c:showCatName val="0"/>
          <c:showSerName val="0"/>
          <c:showPercent val="0"/>
          <c:showBubbleSize val="0"/>
        </c:dLbls>
        <c:gapWidth val="100"/>
        <c:axId val="955592264"/>
        <c:axId val="955598824"/>
      </c:barChart>
      <c:catAx>
        <c:axId val="9555922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955598824"/>
        <c:crosses val="autoZero"/>
        <c:auto val="1"/>
        <c:lblAlgn val="ctr"/>
        <c:lblOffset val="100"/>
        <c:noMultiLvlLbl val="0"/>
      </c:catAx>
      <c:valAx>
        <c:axId val="955598824"/>
        <c:scaling>
          <c:orientation val="minMax"/>
        </c:scaling>
        <c:delete val="1"/>
        <c:axPos val="b"/>
        <c:numFmt formatCode="0%" sourceLinked="1"/>
        <c:majorTickMark val="out"/>
        <c:minorTickMark val="none"/>
        <c:tickLblPos val="nextTo"/>
        <c:crossAx val="955592264"/>
        <c:crosses val="autoZero"/>
        <c:crossBetween val="between"/>
      </c:valAx>
      <c:spPr>
        <a:noFill/>
        <a:ln>
          <a:noFill/>
        </a:ln>
        <a:effectLst/>
      </c:spPr>
    </c:plotArea>
    <c:legend>
      <c:legendPos val="r"/>
      <c:layout>
        <c:manualLayout>
          <c:xMode val="edge"/>
          <c:yMode val="edge"/>
          <c:x val="0.45609703033123461"/>
          <c:y val="0.91706556367792691"/>
          <c:w val="7.7485661749813653E-2"/>
          <c:h val="5.14833998624910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sz="1400" b="1">
                <a:solidFill>
                  <a:schemeClr val="bg1"/>
                </a:solidFill>
              </a:rPr>
              <a:t>Before booking your most recent flight, how much did you know about:</a:t>
            </a:r>
          </a:p>
        </c:rich>
      </c:tx>
      <c:layout>
        <c:manualLayout>
          <c:xMode val="edge"/>
          <c:yMode val="edge"/>
          <c:x val="0.1355429384415735"/>
          <c:y val="4.6874997116449491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042220083460791"/>
          <c:y val="0.16314842746380245"/>
          <c:w val="0.69957779916539209"/>
          <c:h val="0.76191543049240706"/>
        </c:manualLayout>
      </c:layout>
      <c:barChart>
        <c:barDir val="bar"/>
        <c:grouping val="clustered"/>
        <c:varyColors val="0"/>
        <c:ser>
          <c:idx val="0"/>
          <c:order val="0"/>
          <c:tx>
            <c:strRef>
              <c:f>Sheet1!$B$1</c:f>
              <c:strCache>
                <c:ptCount val="1"/>
                <c:pt idx="0">
                  <c:v>How to access assistance services</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knew a lot</c:v>
                </c:pt>
                <c:pt idx="1">
                  <c:v>I knew a moderate amount</c:v>
                </c:pt>
                <c:pt idx="2">
                  <c:v>I knew a little bit</c:v>
                </c:pt>
                <c:pt idx="3">
                  <c:v>No knowledge</c:v>
                </c:pt>
              </c:strCache>
            </c:strRef>
          </c:cat>
          <c:val>
            <c:numRef>
              <c:f>Sheet1!$B$2:$B$5</c:f>
              <c:numCache>
                <c:formatCode>0%</c:formatCode>
                <c:ptCount val="4"/>
                <c:pt idx="0">
                  <c:v>3.7248260741618501E-2</c:v>
                </c:pt>
                <c:pt idx="1">
                  <c:v>0.11309750227486901</c:v>
                </c:pt>
                <c:pt idx="2">
                  <c:v>0.44698473817385798</c:v>
                </c:pt>
                <c:pt idx="3">
                  <c:v>0.40266949880965403</c:v>
                </c:pt>
              </c:numCache>
            </c:numRef>
          </c:val>
          <c:extLst>
            <c:ext xmlns:c16="http://schemas.microsoft.com/office/drawing/2014/chart" uri="{C3380CC4-5D6E-409C-BE32-E72D297353CC}">
              <c16:uniqueId val="{00000000-1765-4E7F-8AE6-EB6739B4895C}"/>
            </c:ext>
          </c:extLst>
        </c:ser>
        <c:ser>
          <c:idx val="1"/>
          <c:order val="1"/>
          <c:tx>
            <c:strRef>
              <c:f>Sheet1!$C$1</c:f>
              <c:strCache>
                <c:ptCount val="1"/>
                <c:pt idx="0">
                  <c:v>The assistance available to you</c:v>
                </c:pt>
              </c:strCache>
            </c:strRef>
          </c:tx>
          <c:spPr>
            <a:solidFill>
              <a:srgbClr val="20B9A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knew a lot</c:v>
                </c:pt>
                <c:pt idx="1">
                  <c:v>I knew a moderate amount</c:v>
                </c:pt>
                <c:pt idx="2">
                  <c:v>I knew a little bit</c:v>
                </c:pt>
                <c:pt idx="3">
                  <c:v>No knowledge</c:v>
                </c:pt>
              </c:strCache>
            </c:strRef>
          </c:cat>
          <c:val>
            <c:numRef>
              <c:f>Sheet1!$C$2:$C$5</c:f>
              <c:numCache>
                <c:formatCode>0%</c:formatCode>
                <c:ptCount val="4"/>
                <c:pt idx="0">
                  <c:v>4.0160105603568703E-2</c:v>
                </c:pt>
                <c:pt idx="1">
                  <c:v>0.155125023620931</c:v>
                </c:pt>
                <c:pt idx="2">
                  <c:v>0.51954864517406596</c:v>
                </c:pt>
                <c:pt idx="3">
                  <c:v>0.28516622560143401</c:v>
                </c:pt>
              </c:numCache>
            </c:numRef>
          </c:val>
          <c:extLst>
            <c:ext xmlns:c16="http://schemas.microsoft.com/office/drawing/2014/chart" uri="{C3380CC4-5D6E-409C-BE32-E72D297353CC}">
              <c16:uniqueId val="{00000001-1765-4E7F-8AE6-EB6739B4895C}"/>
            </c:ext>
          </c:extLst>
        </c:ser>
        <c:dLbls>
          <c:dLblPos val="outEnd"/>
          <c:showLegendKey val="0"/>
          <c:showVal val="1"/>
          <c:showCatName val="0"/>
          <c:showSerName val="0"/>
          <c:showPercent val="0"/>
          <c:showBubbleSize val="0"/>
        </c:dLbls>
        <c:gapWidth val="182"/>
        <c:axId val="719768784"/>
        <c:axId val="719769440"/>
      </c:barChart>
      <c:catAx>
        <c:axId val="719768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719769440"/>
        <c:crosses val="autoZero"/>
        <c:auto val="1"/>
        <c:lblAlgn val="ctr"/>
        <c:lblOffset val="100"/>
        <c:noMultiLvlLbl val="0"/>
      </c:catAx>
      <c:valAx>
        <c:axId val="719769440"/>
        <c:scaling>
          <c:orientation val="minMax"/>
        </c:scaling>
        <c:delete val="1"/>
        <c:axPos val="b"/>
        <c:numFmt formatCode="0%" sourceLinked="1"/>
        <c:majorTickMark val="none"/>
        <c:minorTickMark val="none"/>
        <c:tickLblPos val="nextTo"/>
        <c:crossAx val="719768784"/>
        <c:crosses val="autoZero"/>
        <c:crossBetween val="between"/>
      </c:valAx>
      <c:spPr>
        <a:noFill/>
        <a:ln>
          <a:noFill/>
        </a:ln>
        <a:effectLst/>
      </c:spPr>
    </c:plotArea>
    <c:legend>
      <c:legendPos val="b"/>
      <c:layout>
        <c:manualLayout>
          <c:xMode val="edge"/>
          <c:yMode val="edge"/>
          <c:x val="4.756871906089262E-2"/>
          <c:y val="0.11157061321539043"/>
          <c:w val="0.89999998085673394"/>
          <c:h val="3.99919389768738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Last flight</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Departure airport</c:v>
                </c:pt>
                <c:pt idx="1">
                  <c:v>Departure airline</c:v>
                </c:pt>
              </c:strCache>
            </c:strRef>
          </c:cat>
          <c:val>
            <c:numRef>
              <c:f>Sheet1!$B$2:$B$3</c:f>
              <c:numCache>
                <c:formatCode>0%</c:formatCode>
                <c:ptCount val="2"/>
                <c:pt idx="0">
                  <c:v>0.77</c:v>
                </c:pt>
                <c:pt idx="1">
                  <c:v>0.77</c:v>
                </c:pt>
              </c:numCache>
            </c:numRef>
          </c:val>
          <c:extLst>
            <c:ext xmlns:c16="http://schemas.microsoft.com/office/drawing/2014/chart" uri="{C3380CC4-5D6E-409C-BE32-E72D297353CC}">
              <c16:uniqueId val="{00000000-E168-458B-8973-90B6E3CE40CA}"/>
            </c:ext>
          </c:extLst>
        </c:ser>
        <c:ser>
          <c:idx val="1"/>
          <c:order val="1"/>
          <c:tx>
            <c:strRef>
              <c:f>Sheet1!$C$1</c:f>
              <c:strCache>
                <c:ptCount val="1"/>
                <c:pt idx="0">
                  <c:v>All flights</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Departure airport</c:v>
                </c:pt>
                <c:pt idx="1">
                  <c:v>Departure airline</c:v>
                </c:pt>
              </c:strCache>
            </c:strRef>
          </c:cat>
          <c:val>
            <c:numRef>
              <c:f>Sheet1!$C$2:$C$3</c:f>
              <c:numCache>
                <c:formatCode>0%</c:formatCode>
                <c:ptCount val="2"/>
                <c:pt idx="0">
                  <c:v>0.78</c:v>
                </c:pt>
                <c:pt idx="1">
                  <c:v>0.77</c:v>
                </c:pt>
              </c:numCache>
            </c:numRef>
          </c:val>
          <c:extLst>
            <c:ext xmlns:c16="http://schemas.microsoft.com/office/drawing/2014/chart" uri="{C3380CC4-5D6E-409C-BE32-E72D297353CC}">
              <c16:uniqueId val="{00000001-E168-458B-8973-90B6E3CE40CA}"/>
            </c:ext>
          </c:extLst>
        </c:ser>
        <c:dLbls>
          <c:dLblPos val="outEnd"/>
          <c:showLegendKey val="0"/>
          <c:showVal val="1"/>
          <c:showCatName val="0"/>
          <c:showSerName val="0"/>
          <c:showPercent val="0"/>
          <c:showBubbleSize val="0"/>
        </c:dLbls>
        <c:gapWidth val="219"/>
        <c:axId val="428896720"/>
        <c:axId val="428897048"/>
      </c:barChart>
      <c:catAx>
        <c:axId val="428896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28897048"/>
        <c:crosses val="autoZero"/>
        <c:auto val="1"/>
        <c:lblAlgn val="ctr"/>
        <c:lblOffset val="100"/>
        <c:noMultiLvlLbl val="0"/>
      </c:catAx>
      <c:valAx>
        <c:axId val="428897048"/>
        <c:scaling>
          <c:orientation val="minMax"/>
          <c:min val="0"/>
        </c:scaling>
        <c:delete val="1"/>
        <c:axPos val="l"/>
        <c:numFmt formatCode="0%" sourceLinked="1"/>
        <c:majorTickMark val="out"/>
        <c:minorTickMark val="none"/>
        <c:tickLblPos val="nextTo"/>
        <c:crossAx val="42889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908120743668856E-2"/>
          <c:y val="4.887576127846676E-2"/>
          <c:w val="0.94333511196994047"/>
          <c:h val="0.77706456795943701"/>
        </c:manualLayout>
      </c:layout>
      <c:barChart>
        <c:barDir val="col"/>
        <c:grouping val="clustered"/>
        <c:varyColors val="0"/>
        <c:ser>
          <c:idx val="0"/>
          <c:order val="0"/>
          <c:tx>
            <c:strRef>
              <c:f>Sheet1!$B$1</c:f>
              <c:strCache>
                <c:ptCount val="1"/>
                <c:pt idx="0">
                  <c:v>Domestic airline</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International flight departing from Australia</c:v>
                </c:pt>
              </c:strCache>
            </c:strRef>
          </c:cat>
          <c:val>
            <c:numRef>
              <c:f>Sheet1!$B$2:$B$2</c:f>
              <c:numCache>
                <c:formatCode>0%</c:formatCode>
                <c:ptCount val="1"/>
                <c:pt idx="0">
                  <c:v>0.68</c:v>
                </c:pt>
              </c:numCache>
            </c:numRef>
          </c:val>
          <c:extLst>
            <c:ext xmlns:c16="http://schemas.microsoft.com/office/drawing/2014/chart" uri="{C3380CC4-5D6E-409C-BE32-E72D297353CC}">
              <c16:uniqueId val="{00000000-121F-43F3-841F-7F916FA7608F}"/>
            </c:ext>
          </c:extLst>
        </c:ser>
        <c:ser>
          <c:idx val="1"/>
          <c:order val="1"/>
          <c:tx>
            <c:strRef>
              <c:f>Sheet1!$C$1</c:f>
              <c:strCache>
                <c:ptCount val="1"/>
                <c:pt idx="0">
                  <c:v>International airline </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International flight departing from Australia</c:v>
                </c:pt>
              </c:strCache>
            </c:strRef>
          </c:cat>
          <c:val>
            <c:numRef>
              <c:f>Sheet1!$C$2:$C$2</c:f>
              <c:numCache>
                <c:formatCode>0%</c:formatCode>
                <c:ptCount val="1"/>
                <c:pt idx="0">
                  <c:v>0.82</c:v>
                </c:pt>
              </c:numCache>
            </c:numRef>
          </c:val>
          <c:extLst>
            <c:ext xmlns:c16="http://schemas.microsoft.com/office/drawing/2014/chart" uri="{C3380CC4-5D6E-409C-BE32-E72D297353CC}">
              <c16:uniqueId val="{00000004-121F-43F3-841F-7F916FA7608F}"/>
            </c:ext>
          </c:extLst>
        </c:ser>
        <c:dLbls>
          <c:showLegendKey val="0"/>
          <c:showVal val="0"/>
          <c:showCatName val="0"/>
          <c:showSerName val="0"/>
          <c:showPercent val="0"/>
          <c:showBubbleSize val="0"/>
        </c:dLbls>
        <c:gapWidth val="219"/>
        <c:overlap val="-27"/>
        <c:axId val="675517472"/>
        <c:axId val="675518128"/>
      </c:barChart>
      <c:catAx>
        <c:axId val="675517472"/>
        <c:scaling>
          <c:orientation val="minMax"/>
        </c:scaling>
        <c:delete val="1"/>
        <c:axPos val="b"/>
        <c:numFmt formatCode="General" sourceLinked="1"/>
        <c:majorTickMark val="out"/>
        <c:minorTickMark val="none"/>
        <c:tickLblPos val="nextTo"/>
        <c:crossAx val="675518128"/>
        <c:crosses val="autoZero"/>
        <c:auto val="1"/>
        <c:lblAlgn val="ctr"/>
        <c:lblOffset val="100"/>
        <c:noMultiLvlLbl val="0"/>
      </c:catAx>
      <c:valAx>
        <c:axId val="675518128"/>
        <c:scaling>
          <c:orientation val="minMax"/>
        </c:scaling>
        <c:delete val="1"/>
        <c:axPos val="l"/>
        <c:numFmt formatCode="0%" sourceLinked="1"/>
        <c:majorTickMark val="out"/>
        <c:minorTickMark val="none"/>
        <c:tickLblPos val="nextTo"/>
        <c:crossAx val="675517472"/>
        <c:crosses val="autoZero"/>
        <c:crossBetween val="between"/>
      </c:valAx>
      <c:spPr>
        <a:noFill/>
        <a:ln>
          <a:noFill/>
        </a:ln>
        <a:effectLst/>
      </c:spPr>
    </c:plotArea>
    <c:legend>
      <c:legendPos val="b"/>
      <c:layout>
        <c:manualLayout>
          <c:xMode val="edge"/>
          <c:yMode val="edge"/>
          <c:x val="0.21964296253120472"/>
          <c:y val="0.89364445813102145"/>
          <c:w val="0.57937211491249896"/>
          <c:h val="9.308820659097180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0912024269348"/>
          <c:y val="0"/>
          <c:w val="0.71254066766096913"/>
          <c:h val="0.74292094053899216"/>
        </c:manualLayout>
      </c:layout>
      <c:barChart>
        <c:barDir val="col"/>
        <c:grouping val="clustered"/>
        <c:varyColors val="0"/>
        <c:ser>
          <c:idx val="0"/>
          <c:order val="0"/>
          <c:tx>
            <c:strRef>
              <c:f>Sheet1!$B$1</c:f>
              <c:strCache>
                <c:ptCount val="1"/>
                <c:pt idx="0">
                  <c:v>Series 1</c:v>
                </c:pt>
              </c:strCache>
            </c:strRef>
          </c:tx>
          <c:spPr>
            <a:solidFill>
              <a:schemeClr val="accent2"/>
            </a:solidFill>
            <a:ln>
              <a:solidFill>
                <a:schemeClr val="accent6"/>
              </a:solidFill>
            </a:ln>
            <a:effectLst/>
          </c:spPr>
          <c:invertIfNegative val="0"/>
          <c:dPt>
            <c:idx val="0"/>
            <c:invertIfNegative val="0"/>
            <c:bubble3D val="0"/>
            <c:spPr>
              <a:solidFill>
                <a:srgbClr val="20B9A3"/>
              </a:solidFill>
              <a:ln>
                <a:solidFill>
                  <a:schemeClr val="accent6"/>
                </a:solidFill>
              </a:ln>
              <a:effectLst/>
            </c:spPr>
            <c:extLst>
              <c:ext xmlns:c16="http://schemas.microsoft.com/office/drawing/2014/chart" uri="{C3380CC4-5D6E-409C-BE32-E72D297353CC}">
                <c16:uniqueId val="{00000003-9B8D-40BB-9D16-BA6D3166B29E}"/>
              </c:ext>
            </c:extLst>
          </c:dPt>
          <c:dPt>
            <c:idx val="1"/>
            <c:invertIfNegative val="0"/>
            <c:bubble3D val="0"/>
            <c:spPr>
              <a:solidFill>
                <a:srgbClr val="AA338A"/>
              </a:solidFill>
              <a:ln>
                <a:solidFill>
                  <a:schemeClr val="accent6"/>
                </a:solidFill>
              </a:ln>
              <a:effectLst/>
            </c:spPr>
            <c:extLst>
              <c:ext xmlns:c16="http://schemas.microsoft.com/office/drawing/2014/chart" uri="{C3380CC4-5D6E-409C-BE32-E72D297353CC}">
                <c16:uniqueId val="{00000004-9B8D-40BB-9D16-BA6D3166B29E}"/>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Australians with a disability, health condition or injury</c:v>
                </c:pt>
                <c:pt idx="1">
                  <c:v>Australians without a disability, health condition or injury</c:v>
                </c:pt>
              </c:strCache>
            </c:strRef>
          </c:cat>
          <c:val>
            <c:numRef>
              <c:f>Sheet1!$B$2:$B$3</c:f>
              <c:numCache>
                <c:formatCode>0%</c:formatCode>
                <c:ptCount val="2"/>
                <c:pt idx="0">
                  <c:v>0.72</c:v>
                </c:pt>
                <c:pt idx="1">
                  <c:v>0.79</c:v>
                </c:pt>
              </c:numCache>
            </c:numRef>
          </c:val>
          <c:extLst>
            <c:ext xmlns:c16="http://schemas.microsoft.com/office/drawing/2014/chart" uri="{C3380CC4-5D6E-409C-BE32-E72D297353CC}">
              <c16:uniqueId val="{00000000-9B8D-40BB-9D16-BA6D3166B29E}"/>
            </c:ext>
          </c:extLst>
        </c:ser>
        <c:dLbls>
          <c:dLblPos val="outEnd"/>
          <c:showLegendKey val="0"/>
          <c:showVal val="1"/>
          <c:showCatName val="0"/>
          <c:showSerName val="0"/>
          <c:showPercent val="0"/>
          <c:showBubbleSize val="0"/>
        </c:dLbls>
        <c:gapWidth val="112"/>
        <c:overlap val="-27"/>
        <c:axId val="2082777903"/>
        <c:axId val="2082779823"/>
      </c:barChart>
      <c:catAx>
        <c:axId val="208277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082779823"/>
        <c:crosses val="autoZero"/>
        <c:auto val="1"/>
        <c:lblAlgn val="ctr"/>
        <c:lblOffset val="100"/>
        <c:noMultiLvlLbl val="0"/>
      </c:catAx>
      <c:valAx>
        <c:axId val="2082779823"/>
        <c:scaling>
          <c:orientation val="minMax"/>
          <c:min val="0"/>
        </c:scaling>
        <c:delete val="1"/>
        <c:axPos val="l"/>
        <c:numFmt formatCode="0%" sourceLinked="1"/>
        <c:majorTickMark val="out"/>
        <c:minorTickMark val="none"/>
        <c:tickLblPos val="nextTo"/>
        <c:crossAx val="2082777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2"/>
              </a:solidFill>
              <a:ln>
                <a:solidFill>
                  <a:schemeClr val="bg1"/>
                </a:solidFill>
              </a:ln>
              <a:effectLst/>
            </c:spPr>
            <c:extLst>
              <c:ext xmlns:c16="http://schemas.microsoft.com/office/drawing/2014/chart" uri="{C3380CC4-5D6E-409C-BE32-E72D297353CC}">
                <c16:uniqueId val="{00000003-E2EC-4116-93B3-7EF022F31436}"/>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E2EC-4116-93B3-7EF022F31436}"/>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Australians under 55</c:v>
                </c:pt>
                <c:pt idx="1">
                  <c:v>Australians aged 55 and over</c:v>
                </c:pt>
              </c:strCache>
            </c:strRef>
          </c:cat>
          <c:val>
            <c:numRef>
              <c:f>Sheet1!$B$2:$B$3</c:f>
              <c:numCache>
                <c:formatCode>0%</c:formatCode>
                <c:ptCount val="2"/>
                <c:pt idx="0">
                  <c:v>0.74</c:v>
                </c:pt>
                <c:pt idx="1">
                  <c:v>0.82</c:v>
                </c:pt>
              </c:numCache>
            </c:numRef>
          </c:val>
          <c:extLst>
            <c:ext xmlns:c16="http://schemas.microsoft.com/office/drawing/2014/chart" uri="{C3380CC4-5D6E-409C-BE32-E72D297353CC}">
              <c16:uniqueId val="{00000000-E2EC-4116-93B3-7EF022F31436}"/>
            </c:ext>
          </c:extLst>
        </c:ser>
        <c:dLbls>
          <c:dLblPos val="outEnd"/>
          <c:showLegendKey val="0"/>
          <c:showVal val="1"/>
          <c:showCatName val="0"/>
          <c:showSerName val="0"/>
          <c:showPercent val="0"/>
          <c:showBubbleSize val="0"/>
        </c:dLbls>
        <c:gapWidth val="112"/>
        <c:overlap val="-27"/>
        <c:axId val="1694461343"/>
        <c:axId val="1694457983"/>
      </c:barChart>
      <c:catAx>
        <c:axId val="169446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694457983"/>
        <c:crosses val="autoZero"/>
        <c:auto val="1"/>
        <c:lblAlgn val="ctr"/>
        <c:lblOffset val="100"/>
        <c:noMultiLvlLbl val="0"/>
      </c:catAx>
      <c:valAx>
        <c:axId val="1694457983"/>
        <c:scaling>
          <c:orientation val="minMax"/>
          <c:min val="0"/>
        </c:scaling>
        <c:delete val="1"/>
        <c:axPos val="l"/>
        <c:numFmt formatCode="0%" sourceLinked="1"/>
        <c:majorTickMark val="none"/>
        <c:minorTickMark val="none"/>
        <c:tickLblPos val="nextTo"/>
        <c:crossAx val="1694461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0"/>
              <c:layout>
                <c:manualLayout>
                  <c:x val="-2.1510078657445902E-2"/>
                  <c:y val="-2.9437557223597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2E-4F06-A104-31A7473C9077}"/>
                </c:ext>
              </c:extLst>
            </c:dLbl>
            <c:dLbl>
              <c:idx val="1"/>
              <c:layout>
                <c:manualLayout>
                  <c:x val="-2.0434574724573624E-2"/>
                  <c:y val="3.2708396915108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2E-4F06-A104-31A7473C9077}"/>
                </c:ext>
              </c:extLst>
            </c:dLbl>
            <c:dLbl>
              <c:idx val="2"/>
              <c:layout>
                <c:manualLayout>
                  <c:x val="-2.0434574724573606E-2"/>
                  <c:y val="-2.943755722359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2E-4F06-A104-31A7473C9077}"/>
                </c:ext>
              </c:extLst>
            </c:dLbl>
            <c:dLbl>
              <c:idx val="3"/>
              <c:layout>
                <c:manualLayout>
                  <c:x val="-1.7208062925956721E-2"/>
                  <c:y val="-3.5979236606619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2E-4F06-A104-31A7473C9077}"/>
                </c:ext>
              </c:extLst>
            </c:dLbl>
            <c:dLbl>
              <c:idx val="4"/>
              <c:layout>
                <c:manualLayout>
                  <c:x val="-2.2585582590318235E-2"/>
                  <c:y val="3.2708396915108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2E-4F06-A104-31A7473C9077}"/>
                </c:ext>
              </c:extLst>
            </c:dLbl>
            <c:dLbl>
              <c:idx val="5"/>
              <c:layout>
                <c:manualLayout>
                  <c:x val="-2.3661086523190489E-2"/>
                  <c:y val="-3.9250076298130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2E-4F06-A104-31A7473C9077}"/>
                </c:ext>
              </c:extLst>
            </c:dLbl>
            <c:dLbl>
              <c:idx val="6"/>
              <c:layout>
                <c:manualLayout>
                  <c:x val="-8.6040314629783603E-3"/>
                  <c:y val="-2.6166717532087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2E-4F06-A104-31A7473C9077}"/>
                </c:ext>
              </c:extLst>
            </c:dLbl>
            <c:dLbl>
              <c:idx val="7"/>
              <c:layout>
                <c:manualLayout>
                  <c:x val="-2.3661086523190569E-2"/>
                  <c:y val="2.6166717532087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D2E-4F06-A104-31A7473C9077}"/>
                </c:ext>
              </c:extLst>
            </c:dLbl>
            <c:dLbl>
              <c:idx val="8"/>
              <c:layout>
                <c:manualLayout>
                  <c:x val="-2.1510078657445978E-2"/>
                  <c:y val="-3.9250076298130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D2E-4F06-A104-31A7473C9077}"/>
                </c:ext>
              </c:extLst>
            </c:dLbl>
            <c:dLbl>
              <c:idx val="9"/>
              <c:layout>
                <c:manualLayout>
                  <c:x val="-2.2585582590318194E-2"/>
                  <c:y val="3.2708396915108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2E-4F06-A104-31A7473C9077}"/>
                </c:ext>
              </c:extLst>
            </c:dLbl>
            <c:dLbl>
              <c:idx val="10"/>
              <c:layout>
                <c:manualLayout>
                  <c:x val="-2.1510078657446058E-2"/>
                  <c:y val="-2.9437557223597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D2E-4F06-A104-31A7473C9077}"/>
                </c:ext>
              </c:extLst>
            </c:dLbl>
            <c:dLbl>
              <c:idx val="11"/>
              <c:layout>
                <c:manualLayout>
                  <c:x val="-2.1510078657445902E-2"/>
                  <c:y val="2.2895877840576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D2E-4F06-A104-31A7473C9077}"/>
                </c:ext>
              </c:extLst>
            </c:dLbl>
            <c:dLbl>
              <c:idx val="12"/>
              <c:layout>
                <c:manualLayout>
                  <c:x val="-8.6040314629783603E-3"/>
                  <c:y val="-2.6166717532087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D2E-4F06-A104-31A7473C9077}"/>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Booking your flight</c:v>
                </c:pt>
                <c:pt idx="1">
                  <c:v>Access to the airport (e.g. drop-off area, parking, airport linked train)</c:v>
                </c:pt>
                <c:pt idx="2">
                  <c:v>Check-in (e.g. in app, online or at the desk)</c:v>
                </c:pt>
                <c:pt idx="3">
                  <c:v>Bag drop</c:v>
                </c:pt>
                <c:pt idx="4">
                  <c:v>Airport security screening</c:v>
                </c:pt>
                <c:pt idx="5">
                  <c:v>Navigating the airport (e.g. finding your gate)</c:v>
                </c:pt>
                <c:pt idx="6">
                  <c:v>Flight communication (e.g. information available about the flight, updates on departure)</c:v>
                </c:pt>
                <c:pt idx="7">
                  <c:v>Airline customer service or help</c:v>
                </c:pt>
                <c:pt idx="8">
                  <c:v>Boarding your flight</c:v>
                </c:pt>
                <c:pt idx="9">
                  <c:v>In-flight experience</c:v>
                </c:pt>
                <c:pt idx="10">
                  <c:v>Disembarking</c:v>
                </c:pt>
                <c:pt idx="11">
                  <c:v>Transfer/connection to another flight</c:v>
                </c:pt>
                <c:pt idx="12">
                  <c:v>Bag collection</c:v>
                </c:pt>
              </c:strCache>
            </c:strRef>
          </c:cat>
          <c:val>
            <c:numRef>
              <c:f>Sheet1!$B$2:$B$14</c:f>
              <c:numCache>
                <c:formatCode>0%</c:formatCode>
                <c:ptCount val="13"/>
                <c:pt idx="0">
                  <c:v>0.88</c:v>
                </c:pt>
                <c:pt idx="1">
                  <c:v>0.78</c:v>
                </c:pt>
                <c:pt idx="2">
                  <c:v>0.86</c:v>
                </c:pt>
                <c:pt idx="3">
                  <c:v>0.84</c:v>
                </c:pt>
                <c:pt idx="4">
                  <c:v>0.79</c:v>
                </c:pt>
                <c:pt idx="5">
                  <c:v>0.88</c:v>
                </c:pt>
                <c:pt idx="6">
                  <c:v>0.83</c:v>
                </c:pt>
                <c:pt idx="7">
                  <c:v>0.71</c:v>
                </c:pt>
                <c:pt idx="8">
                  <c:v>0.88</c:v>
                </c:pt>
                <c:pt idx="9">
                  <c:v>0.79</c:v>
                </c:pt>
                <c:pt idx="10">
                  <c:v>0.84</c:v>
                </c:pt>
                <c:pt idx="11">
                  <c:v>0.74</c:v>
                </c:pt>
                <c:pt idx="12">
                  <c:v>0.82</c:v>
                </c:pt>
              </c:numCache>
            </c:numRef>
          </c:val>
          <c:smooth val="0"/>
          <c:extLst>
            <c:ext xmlns:c16="http://schemas.microsoft.com/office/drawing/2014/chart" uri="{C3380CC4-5D6E-409C-BE32-E72D297353CC}">
              <c16:uniqueId val="{00000000-CD2E-4F06-A104-31A7473C9077}"/>
            </c:ext>
          </c:extLst>
        </c:ser>
        <c:dLbls>
          <c:showLegendKey val="0"/>
          <c:showVal val="0"/>
          <c:showCatName val="0"/>
          <c:showSerName val="0"/>
          <c:showPercent val="0"/>
          <c:showBubbleSize val="0"/>
        </c:dLbls>
        <c:smooth val="0"/>
        <c:axId val="1373612047"/>
        <c:axId val="1373609167"/>
      </c:lineChart>
      <c:catAx>
        <c:axId val="1373612047"/>
        <c:scaling>
          <c:orientation val="minMax"/>
        </c:scaling>
        <c:delete val="1"/>
        <c:axPos val="b"/>
        <c:numFmt formatCode="General" sourceLinked="1"/>
        <c:majorTickMark val="none"/>
        <c:minorTickMark val="none"/>
        <c:tickLblPos val="nextTo"/>
        <c:crossAx val="1373609167"/>
        <c:crosses val="autoZero"/>
        <c:auto val="1"/>
        <c:lblAlgn val="ctr"/>
        <c:lblOffset val="100"/>
        <c:noMultiLvlLbl val="0"/>
      </c:catAx>
      <c:valAx>
        <c:axId val="1373609167"/>
        <c:scaling>
          <c:orientation val="minMax"/>
          <c:max val="0.95000000000000007"/>
          <c:min val="0.55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73612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Overall</c:v>
                </c:pt>
              </c:strCache>
            </c:strRef>
          </c:tx>
          <c:spPr>
            <a:solidFill>
              <a:srgbClr val="117479">
                <a:alpha val="23000"/>
              </a:srgbClr>
            </a:solidFill>
            <a:ln>
              <a:noFill/>
            </a:ln>
            <a:effectLst/>
          </c:spPr>
          <c:cat>
            <c:strRef>
              <c:f>Sheet1!$A$2:$A$14</c:f>
              <c:strCache>
                <c:ptCount val="13"/>
                <c:pt idx="0">
                  <c:v>Booking your flight</c:v>
                </c:pt>
                <c:pt idx="1">
                  <c:v>Access to the airport (e.g. drop-off area, parking, airport linked train)</c:v>
                </c:pt>
                <c:pt idx="2">
                  <c:v>Check-in (e.g. in app, online or at the desk)</c:v>
                </c:pt>
                <c:pt idx="3">
                  <c:v>Bag drop</c:v>
                </c:pt>
                <c:pt idx="4">
                  <c:v>Airport security screening</c:v>
                </c:pt>
                <c:pt idx="5">
                  <c:v>Navigating the airport (e.g. finding your gate)</c:v>
                </c:pt>
                <c:pt idx="6">
                  <c:v>Flight communication (e.g. information available about the flight, updates on departure)</c:v>
                </c:pt>
                <c:pt idx="7">
                  <c:v>Airline customer service or help</c:v>
                </c:pt>
                <c:pt idx="8">
                  <c:v>Boarding your flight</c:v>
                </c:pt>
                <c:pt idx="9">
                  <c:v>In-flight experience</c:v>
                </c:pt>
                <c:pt idx="10">
                  <c:v>Disembarking</c:v>
                </c:pt>
                <c:pt idx="11">
                  <c:v>Transfer/connection to another flight</c:v>
                </c:pt>
                <c:pt idx="12">
                  <c:v>Bag collection</c:v>
                </c:pt>
              </c:strCache>
            </c:strRef>
          </c:cat>
          <c:val>
            <c:numRef>
              <c:f>Sheet1!$B$2:$B$14</c:f>
              <c:numCache>
                <c:formatCode>0%</c:formatCode>
                <c:ptCount val="13"/>
                <c:pt idx="0">
                  <c:v>0.88</c:v>
                </c:pt>
                <c:pt idx="1">
                  <c:v>0.78</c:v>
                </c:pt>
                <c:pt idx="2">
                  <c:v>0.86</c:v>
                </c:pt>
                <c:pt idx="3">
                  <c:v>0.84</c:v>
                </c:pt>
                <c:pt idx="4">
                  <c:v>0.79</c:v>
                </c:pt>
                <c:pt idx="5">
                  <c:v>0.88</c:v>
                </c:pt>
                <c:pt idx="6">
                  <c:v>0.83</c:v>
                </c:pt>
                <c:pt idx="7">
                  <c:v>0.71</c:v>
                </c:pt>
                <c:pt idx="8">
                  <c:v>0.88</c:v>
                </c:pt>
                <c:pt idx="9">
                  <c:v>0.79</c:v>
                </c:pt>
                <c:pt idx="10">
                  <c:v>0.84</c:v>
                </c:pt>
                <c:pt idx="11">
                  <c:v>0.74</c:v>
                </c:pt>
                <c:pt idx="12">
                  <c:v>0.82</c:v>
                </c:pt>
              </c:numCache>
            </c:numRef>
          </c:val>
          <c:extLst>
            <c:ext xmlns:c16="http://schemas.microsoft.com/office/drawing/2014/chart" uri="{C3380CC4-5D6E-409C-BE32-E72D297353CC}">
              <c16:uniqueId val="{0000000D-20E3-4F6A-82C0-6828F4D28266}"/>
            </c:ext>
          </c:extLst>
        </c:ser>
        <c:dLbls>
          <c:showLegendKey val="0"/>
          <c:showVal val="0"/>
          <c:showCatName val="0"/>
          <c:showSerName val="0"/>
          <c:showPercent val="0"/>
          <c:showBubbleSize val="0"/>
        </c:dLbls>
        <c:axId val="1373612047"/>
        <c:axId val="1373609167"/>
      </c:areaChart>
      <c:lineChart>
        <c:grouping val="standard"/>
        <c:varyColors val="0"/>
        <c:ser>
          <c:idx val="1"/>
          <c:order val="1"/>
          <c:tx>
            <c:strRef>
              <c:f>Sheet1!$C$1</c:f>
              <c:strCache>
                <c:ptCount val="1"/>
                <c:pt idx="0">
                  <c:v>Disability, health condition or injury</c:v>
                </c:pt>
              </c:strCache>
            </c:strRef>
          </c:tx>
          <c:spPr>
            <a:ln w="28575" cap="rnd">
              <a:solidFill>
                <a:schemeClr val="accent2"/>
              </a:solidFill>
              <a:round/>
            </a:ln>
            <a:effectLst/>
          </c:spPr>
          <c:marker>
            <c:symbol val="none"/>
          </c:marker>
          <c:cat>
            <c:strRef>
              <c:f>Sheet1!$A$2:$A$14</c:f>
              <c:strCache>
                <c:ptCount val="13"/>
                <c:pt idx="0">
                  <c:v>Booking your flight</c:v>
                </c:pt>
                <c:pt idx="1">
                  <c:v>Access to the airport (e.g. drop-off area, parking, airport linked train)</c:v>
                </c:pt>
                <c:pt idx="2">
                  <c:v>Check-in (e.g. in app, online or at the desk)</c:v>
                </c:pt>
                <c:pt idx="3">
                  <c:v>Bag drop</c:v>
                </c:pt>
                <c:pt idx="4">
                  <c:v>Airport security screening</c:v>
                </c:pt>
                <c:pt idx="5">
                  <c:v>Navigating the airport (e.g. finding your gate)</c:v>
                </c:pt>
                <c:pt idx="6">
                  <c:v>Flight communication (e.g. information available about the flight, updates on departure)</c:v>
                </c:pt>
                <c:pt idx="7">
                  <c:v>Airline customer service or help</c:v>
                </c:pt>
                <c:pt idx="8">
                  <c:v>Boarding your flight</c:v>
                </c:pt>
                <c:pt idx="9">
                  <c:v>In-flight experience</c:v>
                </c:pt>
                <c:pt idx="10">
                  <c:v>Disembarking</c:v>
                </c:pt>
                <c:pt idx="11">
                  <c:v>Transfer/connection to another flight</c:v>
                </c:pt>
                <c:pt idx="12">
                  <c:v>Bag collection</c:v>
                </c:pt>
              </c:strCache>
            </c:strRef>
          </c:cat>
          <c:val>
            <c:numRef>
              <c:f>Sheet1!$C$2:$C$14</c:f>
              <c:numCache>
                <c:formatCode>0%</c:formatCode>
                <c:ptCount val="13"/>
                <c:pt idx="0">
                  <c:v>0.85278356925073384</c:v>
                </c:pt>
                <c:pt idx="1">
                  <c:v>0.72539552741571489</c:v>
                </c:pt>
                <c:pt idx="2">
                  <c:v>0.82184797478689908</c:v>
                </c:pt>
                <c:pt idx="3">
                  <c:v>0.79</c:v>
                </c:pt>
                <c:pt idx="4">
                  <c:v>0.7493367645586746</c:v>
                </c:pt>
                <c:pt idx="5">
                  <c:v>0.80675218246161917</c:v>
                </c:pt>
                <c:pt idx="6">
                  <c:v>0.79140367607298345</c:v>
                </c:pt>
                <c:pt idx="7">
                  <c:v>0.66311714420265333</c:v>
                </c:pt>
                <c:pt idx="8">
                  <c:v>0.83077244938900074</c:v>
                </c:pt>
                <c:pt idx="9">
                  <c:v>0.76920029504097542</c:v>
                </c:pt>
                <c:pt idx="10">
                  <c:v>0.82096230308897511</c:v>
                </c:pt>
                <c:pt idx="11">
                  <c:v>0.68992397356773549</c:v>
                </c:pt>
                <c:pt idx="12">
                  <c:v>0.77207201490861277</c:v>
                </c:pt>
              </c:numCache>
            </c:numRef>
          </c:val>
          <c:smooth val="0"/>
          <c:extLst>
            <c:ext xmlns:c16="http://schemas.microsoft.com/office/drawing/2014/chart" uri="{C3380CC4-5D6E-409C-BE32-E72D297353CC}">
              <c16:uniqueId val="{0000000E-20E3-4F6A-82C0-6828F4D28266}"/>
            </c:ext>
          </c:extLst>
        </c:ser>
        <c:ser>
          <c:idx val="2"/>
          <c:order val="2"/>
          <c:tx>
            <c:strRef>
              <c:f>Sheet1!$D$1</c:f>
              <c:strCache>
                <c:ptCount val="1"/>
                <c:pt idx="0">
                  <c:v>Low digital literacy</c:v>
                </c:pt>
              </c:strCache>
            </c:strRef>
          </c:tx>
          <c:spPr>
            <a:ln w="28575" cap="rnd">
              <a:solidFill>
                <a:schemeClr val="accent3"/>
              </a:solidFill>
              <a:round/>
            </a:ln>
            <a:effectLst/>
          </c:spPr>
          <c:marker>
            <c:symbol val="none"/>
          </c:marker>
          <c:cat>
            <c:strRef>
              <c:f>Sheet1!$A$2:$A$14</c:f>
              <c:strCache>
                <c:ptCount val="13"/>
                <c:pt idx="0">
                  <c:v>Booking your flight</c:v>
                </c:pt>
                <c:pt idx="1">
                  <c:v>Access to the airport (e.g. drop-off area, parking, airport linked train)</c:v>
                </c:pt>
                <c:pt idx="2">
                  <c:v>Check-in (e.g. in app, online or at the desk)</c:v>
                </c:pt>
                <c:pt idx="3">
                  <c:v>Bag drop</c:v>
                </c:pt>
                <c:pt idx="4">
                  <c:v>Airport security screening</c:v>
                </c:pt>
                <c:pt idx="5">
                  <c:v>Navigating the airport (e.g. finding your gate)</c:v>
                </c:pt>
                <c:pt idx="6">
                  <c:v>Flight communication (e.g. information available about the flight, updates on departure)</c:v>
                </c:pt>
                <c:pt idx="7">
                  <c:v>Airline customer service or help</c:v>
                </c:pt>
                <c:pt idx="8">
                  <c:v>Boarding your flight</c:v>
                </c:pt>
                <c:pt idx="9">
                  <c:v>In-flight experience</c:v>
                </c:pt>
                <c:pt idx="10">
                  <c:v>Disembarking</c:v>
                </c:pt>
                <c:pt idx="11">
                  <c:v>Transfer/connection to another flight</c:v>
                </c:pt>
                <c:pt idx="12">
                  <c:v>Bag collection</c:v>
                </c:pt>
              </c:strCache>
            </c:strRef>
          </c:cat>
          <c:val>
            <c:numRef>
              <c:f>Sheet1!$D$2:$D$14</c:f>
              <c:numCache>
                <c:formatCode>0%</c:formatCode>
                <c:ptCount val="13"/>
                <c:pt idx="0">
                  <c:v>0.83653144509742516</c:v>
                </c:pt>
                <c:pt idx="1">
                  <c:v>0.75</c:v>
                </c:pt>
                <c:pt idx="2">
                  <c:v>0.81</c:v>
                </c:pt>
                <c:pt idx="3">
                  <c:v>0.8</c:v>
                </c:pt>
                <c:pt idx="4">
                  <c:v>0.76</c:v>
                </c:pt>
                <c:pt idx="5">
                  <c:v>0.86060491004527695</c:v>
                </c:pt>
                <c:pt idx="6">
                  <c:v>0.80169374839744056</c:v>
                </c:pt>
                <c:pt idx="7">
                  <c:v>0.68962566971802797</c:v>
                </c:pt>
                <c:pt idx="8">
                  <c:v>0.86027572407805586</c:v>
                </c:pt>
                <c:pt idx="9">
                  <c:v>0.79004583052221489</c:v>
                </c:pt>
                <c:pt idx="10">
                  <c:v>0.83252901017565539</c:v>
                </c:pt>
                <c:pt idx="11">
                  <c:v>0.71540999775128078</c:v>
                </c:pt>
                <c:pt idx="12">
                  <c:v>0.8</c:v>
                </c:pt>
              </c:numCache>
            </c:numRef>
          </c:val>
          <c:smooth val="0"/>
          <c:extLst>
            <c:ext xmlns:c16="http://schemas.microsoft.com/office/drawing/2014/chart" uri="{C3380CC4-5D6E-409C-BE32-E72D297353CC}">
              <c16:uniqueId val="{0000000F-20E3-4F6A-82C0-6828F4D28266}"/>
            </c:ext>
          </c:extLst>
        </c:ser>
        <c:ser>
          <c:idx val="3"/>
          <c:order val="3"/>
          <c:tx>
            <c:strRef>
              <c:f>Sheet1!$E$1</c:f>
              <c:strCache>
                <c:ptCount val="1"/>
                <c:pt idx="0">
                  <c:v>CALD</c:v>
                </c:pt>
              </c:strCache>
            </c:strRef>
          </c:tx>
          <c:spPr>
            <a:ln w="28575" cap="rnd">
              <a:solidFill>
                <a:schemeClr val="bg2"/>
              </a:solidFill>
              <a:round/>
            </a:ln>
            <a:effectLst/>
          </c:spPr>
          <c:marker>
            <c:symbol val="none"/>
          </c:marker>
          <c:cat>
            <c:strRef>
              <c:f>Sheet1!$A$2:$A$14</c:f>
              <c:strCache>
                <c:ptCount val="13"/>
                <c:pt idx="0">
                  <c:v>Booking your flight</c:v>
                </c:pt>
                <c:pt idx="1">
                  <c:v>Access to the airport (e.g. drop-off area, parking, airport linked train)</c:v>
                </c:pt>
                <c:pt idx="2">
                  <c:v>Check-in (e.g. in app, online or at the desk)</c:v>
                </c:pt>
                <c:pt idx="3">
                  <c:v>Bag drop</c:v>
                </c:pt>
                <c:pt idx="4">
                  <c:v>Airport security screening</c:v>
                </c:pt>
                <c:pt idx="5">
                  <c:v>Navigating the airport (e.g. finding your gate)</c:v>
                </c:pt>
                <c:pt idx="6">
                  <c:v>Flight communication (e.g. information available about the flight, updates on departure)</c:v>
                </c:pt>
                <c:pt idx="7">
                  <c:v>Airline customer service or help</c:v>
                </c:pt>
                <c:pt idx="8">
                  <c:v>Boarding your flight</c:v>
                </c:pt>
                <c:pt idx="9">
                  <c:v>In-flight experience</c:v>
                </c:pt>
                <c:pt idx="10">
                  <c:v>Disembarking</c:v>
                </c:pt>
                <c:pt idx="11">
                  <c:v>Transfer/connection to another flight</c:v>
                </c:pt>
                <c:pt idx="12">
                  <c:v>Bag collection</c:v>
                </c:pt>
              </c:strCache>
            </c:strRef>
          </c:cat>
          <c:val>
            <c:numRef>
              <c:f>Sheet1!$E$2:$E$14</c:f>
              <c:numCache>
                <c:formatCode>0%</c:formatCode>
                <c:ptCount val="13"/>
                <c:pt idx="0">
                  <c:v>0.84818156654019672</c:v>
                </c:pt>
                <c:pt idx="1">
                  <c:v>0.74136388039418855</c:v>
                </c:pt>
                <c:pt idx="2">
                  <c:v>0.83419894698414787</c:v>
                </c:pt>
                <c:pt idx="3">
                  <c:v>0.78</c:v>
                </c:pt>
                <c:pt idx="4">
                  <c:v>0.82280424193827784</c:v>
                </c:pt>
                <c:pt idx="5">
                  <c:v>0.86511453062027555</c:v>
                </c:pt>
                <c:pt idx="6">
                  <c:v>0.82163997477501249</c:v>
                </c:pt>
                <c:pt idx="7">
                  <c:v>0.64</c:v>
                </c:pt>
                <c:pt idx="8">
                  <c:v>0.86550883289418912</c:v>
                </c:pt>
                <c:pt idx="9">
                  <c:v>0.76308805086602194</c:v>
                </c:pt>
                <c:pt idx="10">
                  <c:v>0.78498910112343467</c:v>
                </c:pt>
                <c:pt idx="11">
                  <c:v>0.72</c:v>
                </c:pt>
                <c:pt idx="12">
                  <c:v>0.75</c:v>
                </c:pt>
              </c:numCache>
            </c:numRef>
          </c:val>
          <c:smooth val="0"/>
          <c:extLst>
            <c:ext xmlns:c16="http://schemas.microsoft.com/office/drawing/2014/chart" uri="{C3380CC4-5D6E-409C-BE32-E72D297353CC}">
              <c16:uniqueId val="{00000010-20E3-4F6A-82C0-6828F4D28266}"/>
            </c:ext>
          </c:extLst>
        </c:ser>
        <c:ser>
          <c:idx val="4"/>
          <c:order val="4"/>
          <c:tx>
            <c:strRef>
              <c:f>Sheet1!$F$1</c:f>
              <c:strCache>
                <c:ptCount val="1"/>
                <c:pt idx="0">
                  <c:v>Over 55 </c:v>
                </c:pt>
              </c:strCache>
            </c:strRef>
          </c:tx>
          <c:spPr>
            <a:ln w="28575" cap="rnd">
              <a:solidFill>
                <a:schemeClr val="accent6"/>
              </a:solidFill>
              <a:round/>
            </a:ln>
            <a:effectLst/>
          </c:spPr>
          <c:marker>
            <c:symbol val="none"/>
          </c:marker>
          <c:cat>
            <c:strRef>
              <c:f>Sheet1!$A$2:$A$14</c:f>
              <c:strCache>
                <c:ptCount val="13"/>
                <c:pt idx="0">
                  <c:v>Booking your flight</c:v>
                </c:pt>
                <c:pt idx="1">
                  <c:v>Access to the airport (e.g. drop-off area, parking, airport linked train)</c:v>
                </c:pt>
                <c:pt idx="2">
                  <c:v>Check-in (e.g. in app, online or at the desk)</c:v>
                </c:pt>
                <c:pt idx="3">
                  <c:v>Bag drop</c:v>
                </c:pt>
                <c:pt idx="4">
                  <c:v>Airport security screening</c:v>
                </c:pt>
                <c:pt idx="5">
                  <c:v>Navigating the airport (e.g. finding your gate)</c:v>
                </c:pt>
                <c:pt idx="6">
                  <c:v>Flight communication (e.g. information available about the flight, updates on departure)</c:v>
                </c:pt>
                <c:pt idx="7">
                  <c:v>Airline customer service or help</c:v>
                </c:pt>
                <c:pt idx="8">
                  <c:v>Boarding your flight</c:v>
                </c:pt>
                <c:pt idx="9">
                  <c:v>In-flight experience</c:v>
                </c:pt>
                <c:pt idx="10">
                  <c:v>Disembarking</c:v>
                </c:pt>
                <c:pt idx="11">
                  <c:v>Transfer/connection to another flight</c:v>
                </c:pt>
                <c:pt idx="12">
                  <c:v>Bag collection</c:v>
                </c:pt>
              </c:strCache>
            </c:strRef>
          </c:cat>
          <c:val>
            <c:numRef>
              <c:f>Sheet1!$F$2:$F$14</c:f>
              <c:numCache>
                <c:formatCode>0%</c:formatCode>
                <c:ptCount val="13"/>
                <c:pt idx="0">
                  <c:v>0.91</c:v>
                </c:pt>
                <c:pt idx="1">
                  <c:v>0.79207347855191479</c:v>
                </c:pt>
                <c:pt idx="2">
                  <c:v>0.85293258421944973</c:v>
                </c:pt>
                <c:pt idx="3">
                  <c:v>0.8492643584734989</c:v>
                </c:pt>
                <c:pt idx="4">
                  <c:v>0.77760495616372882</c:v>
                </c:pt>
                <c:pt idx="5">
                  <c:v>0.89</c:v>
                </c:pt>
                <c:pt idx="6">
                  <c:v>0.82767378136507286</c:v>
                </c:pt>
                <c:pt idx="7">
                  <c:v>0.74351398481316366</c:v>
                </c:pt>
                <c:pt idx="8">
                  <c:v>0.89873776920523729</c:v>
                </c:pt>
                <c:pt idx="9">
                  <c:v>0.82657887145108744</c:v>
                </c:pt>
                <c:pt idx="10">
                  <c:v>0.87721792258223741</c:v>
                </c:pt>
                <c:pt idx="11">
                  <c:v>0.74733630290759123</c:v>
                </c:pt>
                <c:pt idx="12">
                  <c:v>0.84</c:v>
                </c:pt>
              </c:numCache>
            </c:numRef>
          </c:val>
          <c:smooth val="0"/>
          <c:extLst>
            <c:ext xmlns:c16="http://schemas.microsoft.com/office/drawing/2014/chart" uri="{C3380CC4-5D6E-409C-BE32-E72D297353CC}">
              <c16:uniqueId val="{00000011-20E3-4F6A-82C0-6828F4D28266}"/>
            </c:ext>
          </c:extLst>
        </c:ser>
        <c:ser>
          <c:idx val="5"/>
          <c:order val="5"/>
          <c:tx>
            <c:strRef>
              <c:f>Sheet1!$G$1</c:f>
              <c:strCache>
                <c:ptCount val="1"/>
                <c:pt idx="0">
                  <c:v>Regional or remote</c:v>
                </c:pt>
              </c:strCache>
            </c:strRef>
          </c:tx>
          <c:spPr>
            <a:ln w="28575" cap="rnd">
              <a:solidFill>
                <a:schemeClr val="accent1"/>
              </a:solidFill>
              <a:round/>
            </a:ln>
            <a:effectLst/>
          </c:spPr>
          <c:marker>
            <c:symbol val="none"/>
          </c:marker>
          <c:cat>
            <c:strRef>
              <c:f>Sheet1!$A$2:$A$14</c:f>
              <c:strCache>
                <c:ptCount val="13"/>
                <c:pt idx="0">
                  <c:v>Booking your flight</c:v>
                </c:pt>
                <c:pt idx="1">
                  <c:v>Access to the airport (e.g. drop-off area, parking, airport linked train)</c:v>
                </c:pt>
                <c:pt idx="2">
                  <c:v>Check-in (e.g. in app, online or at the desk)</c:v>
                </c:pt>
                <c:pt idx="3">
                  <c:v>Bag drop</c:v>
                </c:pt>
                <c:pt idx="4">
                  <c:v>Airport security screening</c:v>
                </c:pt>
                <c:pt idx="5">
                  <c:v>Navigating the airport (e.g. finding your gate)</c:v>
                </c:pt>
                <c:pt idx="6">
                  <c:v>Flight communication (e.g. information available about the flight, updates on departure)</c:v>
                </c:pt>
                <c:pt idx="7">
                  <c:v>Airline customer service or help</c:v>
                </c:pt>
                <c:pt idx="8">
                  <c:v>Boarding your flight</c:v>
                </c:pt>
                <c:pt idx="9">
                  <c:v>In-flight experience</c:v>
                </c:pt>
                <c:pt idx="10">
                  <c:v>Disembarking</c:v>
                </c:pt>
                <c:pt idx="11">
                  <c:v>Transfer/connection to another flight</c:v>
                </c:pt>
                <c:pt idx="12">
                  <c:v>Bag collection</c:v>
                </c:pt>
              </c:strCache>
            </c:strRef>
          </c:cat>
          <c:val>
            <c:numRef>
              <c:f>Sheet1!$G$2:$G$14</c:f>
              <c:numCache>
                <c:formatCode>0%</c:formatCode>
                <c:ptCount val="13"/>
                <c:pt idx="0">
                  <c:v>0.89</c:v>
                </c:pt>
                <c:pt idx="1">
                  <c:v>0.81</c:v>
                </c:pt>
                <c:pt idx="2">
                  <c:v>0.87</c:v>
                </c:pt>
                <c:pt idx="3">
                  <c:v>0.86</c:v>
                </c:pt>
                <c:pt idx="4">
                  <c:v>0.82</c:v>
                </c:pt>
                <c:pt idx="5">
                  <c:v>0.87931802901170342</c:v>
                </c:pt>
                <c:pt idx="6">
                  <c:v>0.83</c:v>
                </c:pt>
                <c:pt idx="7">
                  <c:v>0.74</c:v>
                </c:pt>
                <c:pt idx="8">
                  <c:v>0.88</c:v>
                </c:pt>
                <c:pt idx="9">
                  <c:v>0.8</c:v>
                </c:pt>
                <c:pt idx="10">
                  <c:v>0.87</c:v>
                </c:pt>
                <c:pt idx="11">
                  <c:v>0.74393116199067699</c:v>
                </c:pt>
                <c:pt idx="12">
                  <c:v>0.84</c:v>
                </c:pt>
              </c:numCache>
            </c:numRef>
          </c:val>
          <c:smooth val="0"/>
          <c:extLst>
            <c:ext xmlns:c16="http://schemas.microsoft.com/office/drawing/2014/chart" uri="{C3380CC4-5D6E-409C-BE32-E72D297353CC}">
              <c16:uniqueId val="{00000012-20E3-4F6A-82C0-6828F4D28266}"/>
            </c:ext>
          </c:extLst>
        </c:ser>
        <c:dLbls>
          <c:showLegendKey val="0"/>
          <c:showVal val="0"/>
          <c:showCatName val="0"/>
          <c:showSerName val="0"/>
          <c:showPercent val="0"/>
          <c:showBubbleSize val="0"/>
        </c:dLbls>
        <c:marker val="1"/>
        <c:smooth val="0"/>
        <c:axId val="1373612047"/>
        <c:axId val="1373609167"/>
      </c:lineChart>
      <c:catAx>
        <c:axId val="1373612047"/>
        <c:scaling>
          <c:orientation val="minMax"/>
        </c:scaling>
        <c:delete val="1"/>
        <c:axPos val="b"/>
        <c:numFmt formatCode="General" sourceLinked="1"/>
        <c:majorTickMark val="none"/>
        <c:minorTickMark val="none"/>
        <c:tickLblPos val="nextTo"/>
        <c:crossAx val="1373609167"/>
        <c:crosses val="autoZero"/>
        <c:auto val="1"/>
        <c:lblAlgn val="ctr"/>
        <c:lblOffset val="100"/>
        <c:noMultiLvlLbl val="0"/>
      </c:catAx>
      <c:valAx>
        <c:axId val="1373609167"/>
        <c:scaling>
          <c:orientation val="minMax"/>
          <c:max val="0.95000000000000007"/>
          <c:min val="0.55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73612047"/>
        <c:crosses val="autoZero"/>
        <c:crossBetween val="between"/>
      </c:valAx>
      <c:spPr>
        <a:noFill/>
        <a:ln>
          <a:noFill/>
        </a:ln>
        <a:effectLst/>
      </c:spPr>
    </c:plotArea>
    <c:legend>
      <c:legendPos val="t"/>
      <c:layout>
        <c:manualLayout>
          <c:xMode val="edge"/>
          <c:yMode val="edge"/>
          <c:x val="0.13991052823502692"/>
          <c:y val="0"/>
          <c:w val="0.72448095926143541"/>
          <c:h val="5.581108454090416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sz="1400" b="1">
                <a:solidFill>
                  <a:schemeClr val="bg1"/>
                </a:solidFill>
              </a:rPr>
              <a:t>“How much knowledge do you have about your rights as an airline passenger?”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knowledge</c:v>
                </c:pt>
                <c:pt idx="1">
                  <c:v>I know a little bit</c:v>
                </c:pt>
                <c:pt idx="2">
                  <c:v>I know a moderate amount</c:v>
                </c:pt>
                <c:pt idx="3">
                  <c:v>I know a lot</c:v>
                </c:pt>
              </c:strCache>
            </c:strRef>
          </c:cat>
          <c:val>
            <c:numRef>
              <c:f>Sheet1!$B$2:$B$5</c:f>
              <c:numCache>
                <c:formatCode>0%</c:formatCode>
                <c:ptCount val="4"/>
                <c:pt idx="0">
                  <c:v>0.23</c:v>
                </c:pt>
                <c:pt idx="1">
                  <c:v>0.56000000000000005</c:v>
                </c:pt>
                <c:pt idx="2">
                  <c:v>0.18</c:v>
                </c:pt>
                <c:pt idx="3">
                  <c:v>0.02</c:v>
                </c:pt>
              </c:numCache>
            </c:numRef>
          </c:val>
          <c:extLst>
            <c:ext xmlns:c16="http://schemas.microsoft.com/office/drawing/2014/chart" uri="{C3380CC4-5D6E-409C-BE32-E72D297353CC}">
              <c16:uniqueId val="{00000000-2100-4433-BB97-EC583C57C125}"/>
            </c:ext>
          </c:extLst>
        </c:ser>
        <c:dLbls>
          <c:dLblPos val="outEnd"/>
          <c:showLegendKey val="0"/>
          <c:showVal val="1"/>
          <c:showCatName val="0"/>
          <c:showSerName val="0"/>
          <c:showPercent val="0"/>
          <c:showBubbleSize val="0"/>
        </c:dLbls>
        <c:gapWidth val="150"/>
        <c:axId val="513864936"/>
        <c:axId val="513869200"/>
      </c:barChart>
      <c:catAx>
        <c:axId val="51386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513869200"/>
        <c:crosses val="autoZero"/>
        <c:auto val="1"/>
        <c:lblAlgn val="ctr"/>
        <c:lblOffset val="100"/>
        <c:noMultiLvlLbl val="0"/>
      </c:catAx>
      <c:valAx>
        <c:axId val="513869200"/>
        <c:scaling>
          <c:orientation val="minMax"/>
        </c:scaling>
        <c:delete val="1"/>
        <c:axPos val="l"/>
        <c:numFmt formatCode="0%" sourceLinked="1"/>
        <c:majorTickMark val="none"/>
        <c:minorTickMark val="none"/>
        <c:tickLblPos val="nextTo"/>
        <c:crossAx val="513864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AU" sz="1200" b="1">
                <a:solidFill>
                  <a:schemeClr val="tx1"/>
                </a:solidFill>
              </a:rPr>
              <a:t>Modes</a:t>
            </a:r>
            <a:r>
              <a:rPr lang="en-AU" sz="1200" b="1" baseline="0">
                <a:solidFill>
                  <a:schemeClr val="tx1"/>
                </a:solidFill>
              </a:rPr>
              <a:t> of transport used by Australians in the last 12 months</a:t>
            </a:r>
            <a:endParaRPr lang="en-AU" sz="1200" b="1">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AU"/>
        </a:p>
      </c:txPr>
    </c:title>
    <c:autoTitleDeleted val="0"/>
    <c:plotArea>
      <c:layout/>
      <c:barChart>
        <c:barDir val="bar"/>
        <c:grouping val="clustered"/>
        <c:varyColors val="0"/>
        <c:ser>
          <c:idx val="0"/>
          <c:order val="0"/>
          <c:tx>
            <c:strRef>
              <c:f>Sheet1!$B$1</c:f>
              <c:strCache>
                <c:ptCount val="1"/>
                <c:pt idx="0">
                  <c:v>Yes</c:v>
                </c:pt>
              </c:strCache>
            </c:strRef>
          </c:tx>
          <c:spPr>
            <a:solidFill>
              <a:schemeClr val="tx2">
                <a:lumMod val="90000"/>
                <a:lumOff val="10000"/>
              </a:schemeClr>
            </a:solidFill>
            <a:ln>
              <a:solidFill>
                <a:schemeClr val="accent5"/>
              </a:solidFill>
            </a:ln>
            <a:effectLst/>
          </c:spPr>
          <c:invertIfNegative val="0"/>
          <c:dPt>
            <c:idx val="7"/>
            <c:invertIfNegative val="0"/>
            <c:bubble3D val="0"/>
            <c:spPr>
              <a:solidFill>
                <a:srgbClr val="20B9A3"/>
              </a:solidFill>
              <a:ln>
                <a:solidFill>
                  <a:schemeClr val="accent5"/>
                </a:solidFill>
              </a:ln>
              <a:effectLst/>
            </c:spPr>
            <c:extLst>
              <c:ext xmlns:c16="http://schemas.microsoft.com/office/drawing/2014/chart" uri="{C3380CC4-5D6E-409C-BE32-E72D297353CC}">
                <c16:uniqueId val="{00000001-18A1-4C60-BCB5-EB53499790E4}"/>
              </c:ext>
            </c:extLst>
          </c:dPt>
          <c:dLbls>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18A1-4C60-BCB5-EB53499790E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Motorbike or scooter</c:v>
                </c:pt>
                <c:pt idx="1">
                  <c:v>Ferry</c:v>
                </c:pt>
                <c:pt idx="2">
                  <c:v>Bicycle</c:v>
                </c:pt>
                <c:pt idx="3">
                  <c:v>Taxi</c:v>
                </c:pt>
                <c:pt idx="4">
                  <c:v>Tram</c:v>
                </c:pt>
                <c:pt idx="5">
                  <c:v>Uber/rideshare</c:v>
                </c:pt>
                <c:pt idx="6">
                  <c:v>Bus or coach</c:v>
                </c:pt>
                <c:pt idx="7">
                  <c:v>Aeroplane</c:v>
                </c:pt>
                <c:pt idx="8">
                  <c:v>Train</c:v>
                </c:pt>
                <c:pt idx="9">
                  <c:v>Private vehicle (Car)</c:v>
                </c:pt>
              </c:strCache>
            </c:strRef>
          </c:cat>
          <c:val>
            <c:numRef>
              <c:f>Sheet1!$B$2:$B$11</c:f>
              <c:numCache>
                <c:formatCode>0%</c:formatCode>
                <c:ptCount val="10"/>
                <c:pt idx="0">
                  <c:v>0.11</c:v>
                </c:pt>
                <c:pt idx="1">
                  <c:v>0.25</c:v>
                </c:pt>
                <c:pt idx="2">
                  <c:v>0.25</c:v>
                </c:pt>
                <c:pt idx="3">
                  <c:v>0.35</c:v>
                </c:pt>
                <c:pt idx="4">
                  <c:v>0.38</c:v>
                </c:pt>
                <c:pt idx="5">
                  <c:v>0.54</c:v>
                </c:pt>
                <c:pt idx="6">
                  <c:v>0.55000000000000004</c:v>
                </c:pt>
                <c:pt idx="7">
                  <c:v>0.56000000000000005</c:v>
                </c:pt>
                <c:pt idx="8">
                  <c:v>0.65</c:v>
                </c:pt>
                <c:pt idx="9">
                  <c:v>0.96</c:v>
                </c:pt>
              </c:numCache>
            </c:numRef>
          </c:val>
          <c:extLst>
            <c:ext xmlns:c16="http://schemas.microsoft.com/office/drawing/2014/chart" uri="{C3380CC4-5D6E-409C-BE32-E72D297353CC}">
              <c16:uniqueId val="{00000000-E09F-454F-99BE-FFE566B9FE12}"/>
            </c:ext>
          </c:extLst>
        </c:ser>
        <c:dLbls>
          <c:dLblPos val="ctr"/>
          <c:showLegendKey val="0"/>
          <c:showVal val="1"/>
          <c:showCatName val="0"/>
          <c:showSerName val="0"/>
          <c:showPercent val="0"/>
          <c:showBubbleSize val="0"/>
        </c:dLbls>
        <c:gapWidth val="40"/>
        <c:overlap val="-3"/>
        <c:axId val="516774760"/>
        <c:axId val="516773776"/>
      </c:barChart>
      <c:catAx>
        <c:axId val="516774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16773776"/>
        <c:crosses val="autoZero"/>
        <c:auto val="1"/>
        <c:lblAlgn val="ctr"/>
        <c:lblOffset val="100"/>
        <c:noMultiLvlLbl val="0"/>
      </c:catAx>
      <c:valAx>
        <c:axId val="516773776"/>
        <c:scaling>
          <c:orientation val="minMax"/>
        </c:scaling>
        <c:delete val="1"/>
        <c:axPos val="b"/>
        <c:numFmt formatCode="0%" sourceLinked="1"/>
        <c:majorTickMark val="none"/>
        <c:minorTickMark val="none"/>
        <c:tickLblPos val="nextTo"/>
        <c:crossAx val="516774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sz="1400" b="1">
                <a:solidFill>
                  <a:schemeClr val="bg1"/>
                </a:solidFill>
              </a:rPr>
              <a:t>Australians’ reading behaviour with terms and conditions related to air travel</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0329102579543604"/>
          <c:y val="0.10874863894913024"/>
          <c:w val="0.74700015586366175"/>
          <c:h val="0.77019112445553473"/>
        </c:manualLayout>
      </c:layout>
      <c:barChart>
        <c:barDir val="bar"/>
        <c:grouping val="clustered"/>
        <c:varyColors val="0"/>
        <c:ser>
          <c:idx val="0"/>
          <c:order val="0"/>
          <c:tx>
            <c:strRef>
              <c:f>Sheet1!$B$1</c:f>
              <c:strCache>
                <c:ptCount val="1"/>
                <c:pt idx="0">
                  <c:v>Did Australians read their airline ticket's terms and conditions before booking?</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 in full</c:v>
                </c:pt>
                <c:pt idx="1">
                  <c:v>Partially</c:v>
                </c:pt>
                <c:pt idx="2">
                  <c:v>No</c:v>
                </c:pt>
                <c:pt idx="3">
                  <c:v>I don't remember</c:v>
                </c:pt>
              </c:strCache>
            </c:strRef>
          </c:cat>
          <c:val>
            <c:numRef>
              <c:f>Sheet1!$B$2:$B$5</c:f>
              <c:numCache>
                <c:formatCode>0%</c:formatCode>
                <c:ptCount val="4"/>
                <c:pt idx="0">
                  <c:v>0.03</c:v>
                </c:pt>
                <c:pt idx="1">
                  <c:v>0.36</c:v>
                </c:pt>
                <c:pt idx="2">
                  <c:v>0.56999999999999995</c:v>
                </c:pt>
                <c:pt idx="3">
                  <c:v>0.03</c:v>
                </c:pt>
              </c:numCache>
            </c:numRef>
          </c:val>
          <c:extLst>
            <c:ext xmlns:c16="http://schemas.microsoft.com/office/drawing/2014/chart" uri="{C3380CC4-5D6E-409C-BE32-E72D297353CC}">
              <c16:uniqueId val="{00000000-9104-41AD-94B9-70EC33484428}"/>
            </c:ext>
          </c:extLst>
        </c:ser>
        <c:ser>
          <c:idx val="1"/>
          <c:order val="1"/>
          <c:tx>
            <c:strRef>
              <c:f>Sheet1!$C$1</c:f>
              <c:strCache>
                <c:ptCount val="1"/>
                <c:pt idx="0">
                  <c:v>Did Australians read their third party platform's terms and conditions before booking?</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 in full</c:v>
                </c:pt>
                <c:pt idx="1">
                  <c:v>Partially</c:v>
                </c:pt>
                <c:pt idx="2">
                  <c:v>No</c:v>
                </c:pt>
                <c:pt idx="3">
                  <c:v>I don't remember</c:v>
                </c:pt>
              </c:strCache>
            </c:strRef>
          </c:cat>
          <c:val>
            <c:numRef>
              <c:f>Sheet1!$C$2:$C$5</c:f>
              <c:numCache>
                <c:formatCode>0%</c:formatCode>
                <c:ptCount val="4"/>
                <c:pt idx="0">
                  <c:v>0.08</c:v>
                </c:pt>
                <c:pt idx="1">
                  <c:v>0.35</c:v>
                </c:pt>
                <c:pt idx="2">
                  <c:v>0.54</c:v>
                </c:pt>
                <c:pt idx="3">
                  <c:v>0.04</c:v>
                </c:pt>
              </c:numCache>
            </c:numRef>
          </c:val>
          <c:extLst>
            <c:ext xmlns:c16="http://schemas.microsoft.com/office/drawing/2014/chart" uri="{C3380CC4-5D6E-409C-BE32-E72D297353CC}">
              <c16:uniqueId val="{00000000-B92A-4E05-8D35-DE74B109E221}"/>
            </c:ext>
          </c:extLst>
        </c:ser>
        <c:dLbls>
          <c:dLblPos val="outEnd"/>
          <c:showLegendKey val="0"/>
          <c:showVal val="1"/>
          <c:showCatName val="0"/>
          <c:showSerName val="0"/>
          <c:showPercent val="0"/>
          <c:showBubbleSize val="0"/>
        </c:dLbls>
        <c:gapWidth val="219"/>
        <c:axId val="211678136"/>
        <c:axId val="211679448"/>
      </c:barChart>
      <c:catAx>
        <c:axId val="211678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211679448"/>
        <c:crosses val="autoZero"/>
        <c:auto val="1"/>
        <c:lblAlgn val="ctr"/>
        <c:lblOffset val="100"/>
        <c:noMultiLvlLbl val="0"/>
      </c:catAx>
      <c:valAx>
        <c:axId val="211679448"/>
        <c:scaling>
          <c:orientation val="minMax"/>
        </c:scaling>
        <c:delete val="1"/>
        <c:axPos val="b"/>
        <c:numFmt formatCode="0%" sourceLinked="1"/>
        <c:majorTickMark val="none"/>
        <c:minorTickMark val="none"/>
        <c:tickLblPos val="nextTo"/>
        <c:crossAx val="211678136"/>
        <c:crosses val="autoZero"/>
        <c:crossBetween val="between"/>
      </c:valAx>
      <c:spPr>
        <a:noFill/>
        <a:ln>
          <a:noFill/>
        </a:ln>
        <a:effectLst/>
      </c:spPr>
    </c:plotArea>
    <c:legend>
      <c:legendPos val="r"/>
      <c:layout>
        <c:manualLayout>
          <c:xMode val="edge"/>
          <c:yMode val="edge"/>
          <c:x val="5.6788925178357604E-2"/>
          <c:y val="0.89542219285393887"/>
          <c:w val="0.8914749661705007"/>
          <c:h val="8.309613488531200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AU" sz="1400" b="1" dirty="0">
                <a:solidFill>
                  <a:schemeClr val="bg1"/>
                </a:solidFill>
              </a:rPr>
              <a:t>Please</a:t>
            </a:r>
            <a:r>
              <a:rPr lang="en-AU" sz="1400" b="1" baseline="0" dirty="0">
                <a:solidFill>
                  <a:schemeClr val="bg1"/>
                </a:solidFill>
              </a:rPr>
              <a:t> select whether you think the following statements are true or false</a:t>
            </a:r>
            <a:endParaRPr lang="en-AU" sz="1400" b="1" dirty="0">
              <a:solidFill>
                <a:schemeClr val="bg1"/>
              </a:solidFill>
            </a:endParaRPr>
          </a:p>
        </c:rich>
      </c:tx>
      <c:layout>
        <c:manualLayout>
          <c:xMode val="edge"/>
          <c:yMode val="edge"/>
          <c:x val="0.1331823726677529"/>
          <c:y val="4.371280338435902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AU"/>
        </a:p>
      </c:txPr>
    </c:title>
    <c:autoTitleDeleted val="0"/>
    <c:plotArea>
      <c:layout/>
      <c:barChart>
        <c:barDir val="col"/>
        <c:grouping val="clustered"/>
        <c:varyColors val="0"/>
        <c:ser>
          <c:idx val="0"/>
          <c:order val="0"/>
          <c:tx>
            <c:strRef>
              <c:f>Sheet1!$B$1</c:f>
              <c:strCache>
                <c:ptCount val="1"/>
                <c:pt idx="0">
                  <c:v>Correct</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am entitled to a ticket refund or voucher when the cause of the flight cancellation is something the airline can control</c:v>
                </c:pt>
                <c:pt idx="1">
                  <c:v>If my flight is significantly delayed, I am entitled to a free meal or food voucher</c:v>
                </c:pt>
                <c:pt idx="2">
                  <c:v>If I have a disability or require assistance to navigate my journey, I can ask for this at the time of booking </c:v>
                </c:pt>
                <c:pt idx="3">
                  <c:v>The airline could deny me boarding if I have recently had surgery or I am injured</c:v>
                </c:pt>
                <c:pt idx="4">
                  <c:v>Airports are responsible for the management of baggage and handling baggage complaints</c:v>
                </c:pt>
              </c:strCache>
            </c:strRef>
          </c:cat>
          <c:val>
            <c:numRef>
              <c:f>Sheet1!$B$2:$B$6</c:f>
              <c:numCache>
                <c:formatCode>0%</c:formatCode>
                <c:ptCount val="5"/>
                <c:pt idx="0">
                  <c:v>0.75</c:v>
                </c:pt>
                <c:pt idx="1">
                  <c:v>0.56000000000000005</c:v>
                </c:pt>
                <c:pt idx="2">
                  <c:v>0.88</c:v>
                </c:pt>
                <c:pt idx="3">
                  <c:v>0.51</c:v>
                </c:pt>
                <c:pt idx="4">
                  <c:v>0.15</c:v>
                </c:pt>
              </c:numCache>
            </c:numRef>
          </c:val>
          <c:extLst>
            <c:ext xmlns:c16="http://schemas.microsoft.com/office/drawing/2014/chart" uri="{C3380CC4-5D6E-409C-BE32-E72D297353CC}">
              <c16:uniqueId val="{00000000-A3E5-40E8-B884-EFF50B866BC7}"/>
            </c:ext>
          </c:extLst>
        </c:ser>
        <c:ser>
          <c:idx val="1"/>
          <c:order val="1"/>
          <c:tx>
            <c:strRef>
              <c:f>Sheet1!$C$1</c:f>
              <c:strCache>
                <c:ptCount val="1"/>
                <c:pt idx="0">
                  <c:v>Incorrect</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am entitled to a ticket refund or voucher when the cause of the flight cancellation is something the airline can control</c:v>
                </c:pt>
                <c:pt idx="1">
                  <c:v>If my flight is significantly delayed, I am entitled to a free meal or food voucher</c:v>
                </c:pt>
                <c:pt idx="2">
                  <c:v>If I have a disability or require assistance to navigate my journey, I can ask for this at the time of booking </c:v>
                </c:pt>
                <c:pt idx="3">
                  <c:v>The airline could deny me boarding if I have recently had surgery or I am injured</c:v>
                </c:pt>
                <c:pt idx="4">
                  <c:v>Airports are responsible for the management of baggage and handling baggage complaints</c:v>
                </c:pt>
              </c:strCache>
            </c:strRef>
          </c:cat>
          <c:val>
            <c:numRef>
              <c:f>Sheet1!$C$2:$C$6</c:f>
              <c:numCache>
                <c:formatCode>0%</c:formatCode>
                <c:ptCount val="5"/>
                <c:pt idx="0">
                  <c:v>0.04</c:v>
                </c:pt>
                <c:pt idx="1">
                  <c:v>0.09</c:v>
                </c:pt>
                <c:pt idx="2">
                  <c:v>0.03</c:v>
                </c:pt>
                <c:pt idx="3">
                  <c:v>0.11</c:v>
                </c:pt>
                <c:pt idx="4">
                  <c:v>0.62</c:v>
                </c:pt>
              </c:numCache>
            </c:numRef>
          </c:val>
          <c:extLst>
            <c:ext xmlns:c16="http://schemas.microsoft.com/office/drawing/2014/chart" uri="{C3380CC4-5D6E-409C-BE32-E72D297353CC}">
              <c16:uniqueId val="{00000001-A3E5-40E8-B884-EFF50B866BC7}"/>
            </c:ext>
          </c:extLst>
        </c:ser>
        <c:ser>
          <c:idx val="2"/>
          <c:order val="2"/>
          <c:tx>
            <c:strRef>
              <c:f>Sheet1!$D$1</c:f>
              <c:strCache>
                <c:ptCount val="1"/>
                <c:pt idx="0">
                  <c:v>It depends/unsure</c:v>
                </c:pt>
              </c:strCache>
            </c:strRef>
          </c:tx>
          <c:spPr>
            <a:solidFill>
              <a:schemeClr val="accent6">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am entitled to a ticket refund or voucher when the cause of the flight cancellation is something the airline can control</c:v>
                </c:pt>
                <c:pt idx="1">
                  <c:v>If my flight is significantly delayed, I am entitled to a free meal or food voucher</c:v>
                </c:pt>
                <c:pt idx="2">
                  <c:v>If I have a disability or require assistance to navigate my journey, I can ask for this at the time of booking </c:v>
                </c:pt>
                <c:pt idx="3">
                  <c:v>The airline could deny me boarding if I have recently had surgery or I am injured</c:v>
                </c:pt>
                <c:pt idx="4">
                  <c:v>Airports are responsible for the management of baggage and handling baggage complaints</c:v>
                </c:pt>
              </c:strCache>
            </c:strRef>
          </c:cat>
          <c:val>
            <c:numRef>
              <c:f>Sheet1!$D$2:$D$6</c:f>
              <c:numCache>
                <c:formatCode>0%</c:formatCode>
                <c:ptCount val="5"/>
                <c:pt idx="0">
                  <c:v>0.21</c:v>
                </c:pt>
                <c:pt idx="1">
                  <c:v>0.35</c:v>
                </c:pt>
                <c:pt idx="2">
                  <c:v>0.1</c:v>
                </c:pt>
                <c:pt idx="3">
                  <c:v>0.38</c:v>
                </c:pt>
                <c:pt idx="4">
                  <c:v>0.22</c:v>
                </c:pt>
              </c:numCache>
            </c:numRef>
          </c:val>
          <c:extLst>
            <c:ext xmlns:c16="http://schemas.microsoft.com/office/drawing/2014/chart" uri="{C3380CC4-5D6E-409C-BE32-E72D297353CC}">
              <c16:uniqueId val="{00000002-A3E5-40E8-B884-EFF50B866BC7}"/>
            </c:ext>
          </c:extLst>
        </c:ser>
        <c:dLbls>
          <c:dLblPos val="outEnd"/>
          <c:showLegendKey val="0"/>
          <c:showVal val="1"/>
          <c:showCatName val="0"/>
          <c:showSerName val="0"/>
          <c:showPercent val="0"/>
          <c:showBubbleSize val="0"/>
        </c:dLbls>
        <c:gapWidth val="219"/>
        <c:overlap val="-27"/>
        <c:axId val="515483856"/>
        <c:axId val="515481232"/>
      </c:barChart>
      <c:catAx>
        <c:axId val="51548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515481232"/>
        <c:crosses val="autoZero"/>
        <c:auto val="1"/>
        <c:lblAlgn val="ctr"/>
        <c:lblOffset val="100"/>
        <c:noMultiLvlLbl val="0"/>
      </c:catAx>
      <c:valAx>
        <c:axId val="515481232"/>
        <c:scaling>
          <c:orientation val="minMax"/>
        </c:scaling>
        <c:delete val="1"/>
        <c:axPos val="l"/>
        <c:numFmt formatCode="0%" sourceLinked="1"/>
        <c:majorTickMark val="none"/>
        <c:minorTickMark val="none"/>
        <c:tickLblPos val="nextTo"/>
        <c:crossAx val="51548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AU" sz="1400" b="1">
                <a:solidFill>
                  <a:schemeClr val="bg1"/>
                </a:solidFill>
              </a:rPr>
              <a:t>Prior to travelling on your most recent flight…how easy or difficult to understand was the following information: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0038692566779307E-2"/>
          <c:y val="0.14741585306356977"/>
          <c:w val="0.93276050686339029"/>
          <c:h val="0.65929958012698919"/>
        </c:manualLayout>
      </c:layout>
      <c:barChart>
        <c:barDir val="col"/>
        <c:grouping val="clustered"/>
        <c:varyColors val="0"/>
        <c:ser>
          <c:idx val="0"/>
          <c:order val="0"/>
          <c:tx>
            <c:strRef>
              <c:f>Sheet1!$B$1</c:f>
              <c:strCache>
                <c:ptCount val="1"/>
                <c:pt idx="0">
                  <c:v>Difficult (nett)</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flight itinerary</c:v>
                </c:pt>
                <c:pt idx="1">
                  <c:v>Terms and conditions of the ticket</c:v>
                </c:pt>
                <c:pt idx="2">
                  <c:v>Inclusions or exclusions</c:v>
                </c:pt>
                <c:pt idx="3">
                  <c:v>Additional fees</c:v>
                </c:pt>
                <c:pt idx="4">
                  <c:v>Aircraft specifics</c:v>
                </c:pt>
              </c:strCache>
            </c:strRef>
          </c:cat>
          <c:val>
            <c:numRef>
              <c:f>Sheet1!$B$2:$B$6</c:f>
              <c:numCache>
                <c:formatCode>0%</c:formatCode>
                <c:ptCount val="5"/>
                <c:pt idx="0">
                  <c:v>0.02</c:v>
                </c:pt>
                <c:pt idx="1">
                  <c:v>0.15</c:v>
                </c:pt>
                <c:pt idx="2">
                  <c:v>7.0000000000000007E-2</c:v>
                </c:pt>
                <c:pt idx="3">
                  <c:v>0.12</c:v>
                </c:pt>
                <c:pt idx="4">
                  <c:v>0.1</c:v>
                </c:pt>
              </c:numCache>
            </c:numRef>
          </c:val>
          <c:extLst>
            <c:ext xmlns:c16="http://schemas.microsoft.com/office/drawing/2014/chart" uri="{C3380CC4-5D6E-409C-BE32-E72D297353CC}">
              <c16:uniqueId val="{00000000-0FE6-46F1-963B-86C87AA95C17}"/>
            </c:ext>
          </c:extLst>
        </c:ser>
        <c:ser>
          <c:idx val="1"/>
          <c:order val="1"/>
          <c:tx>
            <c:strRef>
              <c:f>Sheet1!$C$1</c:f>
              <c:strCache>
                <c:ptCount val="1"/>
                <c:pt idx="0">
                  <c:v>Neutral</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flight itinerary</c:v>
                </c:pt>
                <c:pt idx="1">
                  <c:v>Terms and conditions of the ticket</c:v>
                </c:pt>
                <c:pt idx="2">
                  <c:v>Inclusions or exclusions</c:v>
                </c:pt>
                <c:pt idx="3">
                  <c:v>Additional fees</c:v>
                </c:pt>
                <c:pt idx="4">
                  <c:v>Aircraft specifics</c:v>
                </c:pt>
              </c:strCache>
            </c:strRef>
          </c:cat>
          <c:val>
            <c:numRef>
              <c:f>Sheet1!$C$2:$C$6</c:f>
              <c:numCache>
                <c:formatCode>0%</c:formatCode>
                <c:ptCount val="5"/>
                <c:pt idx="0">
                  <c:v>0.1</c:v>
                </c:pt>
                <c:pt idx="1">
                  <c:v>0.3</c:v>
                </c:pt>
                <c:pt idx="2">
                  <c:v>0.14000000000000001</c:v>
                </c:pt>
                <c:pt idx="3">
                  <c:v>0.22</c:v>
                </c:pt>
                <c:pt idx="4">
                  <c:v>0.24</c:v>
                </c:pt>
              </c:numCache>
            </c:numRef>
          </c:val>
          <c:extLst>
            <c:ext xmlns:c16="http://schemas.microsoft.com/office/drawing/2014/chart" uri="{C3380CC4-5D6E-409C-BE32-E72D297353CC}">
              <c16:uniqueId val="{00000001-0FE6-46F1-963B-86C87AA95C17}"/>
            </c:ext>
          </c:extLst>
        </c:ser>
        <c:ser>
          <c:idx val="2"/>
          <c:order val="2"/>
          <c:tx>
            <c:strRef>
              <c:f>Sheet1!$D$1</c:f>
              <c:strCache>
                <c:ptCount val="1"/>
                <c:pt idx="0">
                  <c:v>Easy (net)</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flight itinerary</c:v>
                </c:pt>
                <c:pt idx="1">
                  <c:v>Terms and conditions of the ticket</c:v>
                </c:pt>
                <c:pt idx="2">
                  <c:v>Inclusions or exclusions</c:v>
                </c:pt>
                <c:pt idx="3">
                  <c:v>Additional fees</c:v>
                </c:pt>
                <c:pt idx="4">
                  <c:v>Aircraft specifics</c:v>
                </c:pt>
              </c:strCache>
            </c:strRef>
          </c:cat>
          <c:val>
            <c:numRef>
              <c:f>Sheet1!$D$2:$D$6</c:f>
              <c:numCache>
                <c:formatCode>0%</c:formatCode>
                <c:ptCount val="5"/>
                <c:pt idx="0">
                  <c:v>0.85</c:v>
                </c:pt>
                <c:pt idx="1">
                  <c:v>0.35</c:v>
                </c:pt>
                <c:pt idx="2">
                  <c:v>0.76</c:v>
                </c:pt>
                <c:pt idx="3">
                  <c:v>0.56999999999999995</c:v>
                </c:pt>
                <c:pt idx="4">
                  <c:v>0.5</c:v>
                </c:pt>
              </c:numCache>
            </c:numRef>
          </c:val>
          <c:extLst>
            <c:ext xmlns:c16="http://schemas.microsoft.com/office/drawing/2014/chart" uri="{C3380CC4-5D6E-409C-BE32-E72D297353CC}">
              <c16:uniqueId val="{00000002-0FE6-46F1-963B-86C87AA95C17}"/>
            </c:ext>
          </c:extLst>
        </c:ser>
        <c:ser>
          <c:idx val="3"/>
          <c:order val="3"/>
          <c:tx>
            <c:strRef>
              <c:f>Sheet1!$E$1</c:f>
              <c:strCache>
                <c:ptCount val="1"/>
                <c:pt idx="0">
                  <c:v>N/A or did not read</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flight itinerary</c:v>
                </c:pt>
                <c:pt idx="1">
                  <c:v>Terms and conditions of the ticket</c:v>
                </c:pt>
                <c:pt idx="2">
                  <c:v>Inclusions or exclusions</c:v>
                </c:pt>
                <c:pt idx="3">
                  <c:v>Additional fees</c:v>
                </c:pt>
                <c:pt idx="4">
                  <c:v>Aircraft specifics</c:v>
                </c:pt>
              </c:strCache>
            </c:strRef>
          </c:cat>
          <c:val>
            <c:numRef>
              <c:f>Sheet1!$E$2:$E$6</c:f>
              <c:numCache>
                <c:formatCode>0%</c:formatCode>
                <c:ptCount val="5"/>
                <c:pt idx="0">
                  <c:v>0.02</c:v>
                </c:pt>
                <c:pt idx="1">
                  <c:v>0.19</c:v>
                </c:pt>
                <c:pt idx="2">
                  <c:v>0.03</c:v>
                </c:pt>
                <c:pt idx="3">
                  <c:v>0.1</c:v>
                </c:pt>
                <c:pt idx="4">
                  <c:v>0.17</c:v>
                </c:pt>
              </c:numCache>
            </c:numRef>
          </c:val>
          <c:extLst>
            <c:ext xmlns:c16="http://schemas.microsoft.com/office/drawing/2014/chart" uri="{C3380CC4-5D6E-409C-BE32-E72D297353CC}">
              <c16:uniqueId val="{00000003-0FE6-46F1-963B-86C87AA95C17}"/>
            </c:ext>
          </c:extLst>
        </c:ser>
        <c:dLbls>
          <c:dLblPos val="outEnd"/>
          <c:showLegendKey val="0"/>
          <c:showVal val="1"/>
          <c:showCatName val="0"/>
          <c:showSerName val="0"/>
          <c:showPercent val="0"/>
          <c:showBubbleSize val="0"/>
        </c:dLbls>
        <c:gapWidth val="219"/>
        <c:overlap val="-27"/>
        <c:axId val="632475192"/>
        <c:axId val="632477160"/>
      </c:barChart>
      <c:catAx>
        <c:axId val="63247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632477160"/>
        <c:crosses val="autoZero"/>
        <c:auto val="1"/>
        <c:lblAlgn val="ctr"/>
        <c:lblOffset val="100"/>
        <c:noMultiLvlLbl val="0"/>
      </c:catAx>
      <c:valAx>
        <c:axId val="632477160"/>
        <c:scaling>
          <c:orientation val="minMax"/>
        </c:scaling>
        <c:delete val="1"/>
        <c:axPos val="l"/>
        <c:numFmt formatCode="0%" sourceLinked="1"/>
        <c:majorTickMark val="none"/>
        <c:minorTickMark val="none"/>
        <c:tickLblPos val="nextTo"/>
        <c:crossAx val="632475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400" b="1">
                <a:solidFill>
                  <a:schemeClr val="bg1"/>
                </a:solidFill>
              </a:rPr>
              <a:t>Where Australians would first go to find out more about their rights as an airline passenger</a:t>
            </a:r>
          </a:p>
        </c:rich>
      </c:tx>
      <c:layout>
        <c:manualLayout>
          <c:xMode val="edge"/>
          <c:yMode val="edge"/>
          <c:x val="0.13971708061758314"/>
          <c:y val="2.66493994974694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39791381651741081"/>
          <c:y val="0.14873731267230361"/>
          <c:w val="0.60085261933229939"/>
          <c:h val="0.84377539857921724"/>
        </c:manualLayout>
      </c:layout>
      <c:barChart>
        <c:barDir val="bar"/>
        <c:grouping val="clustered"/>
        <c:varyColors val="0"/>
        <c:ser>
          <c:idx val="0"/>
          <c:order val="0"/>
          <c:tx>
            <c:strRef>
              <c:f>Sheet1!$B$1</c:f>
              <c:strCache>
                <c:ptCount val="1"/>
                <c:pt idx="0">
                  <c:v>Column1</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My employer</c:v>
                </c:pt>
                <c:pt idx="1">
                  <c:v>Social media, travel blogs/influencers or online forums</c:v>
                </c:pt>
                <c:pt idx="2">
                  <c:v>Other (please specify)</c:v>
                </c:pt>
                <c:pt idx="3">
                  <c:v>Airline Customer Advocate</c:v>
                </c:pt>
                <c:pt idx="4">
                  <c:v>I don't know</c:v>
                </c:pt>
                <c:pt idx="5">
                  <c:v>General online booking platform (e.g., Expedia, booking.com, Webjet, Agoda)</c:v>
                </c:pt>
                <c:pt idx="6">
                  <c:v>Friends or family</c:v>
                </c:pt>
                <c:pt idx="7">
                  <c:v>Travel agent (e.g., Flight Centre, Helloworld)</c:v>
                </c:pt>
                <c:pt idx="8">
                  <c:v>Airline or airport staff in person</c:v>
                </c:pt>
                <c:pt idx="9">
                  <c:v>Government website (e.g. ACCC, Smart traveller, Fair trading)</c:v>
                </c:pt>
                <c:pt idx="10">
                  <c:v>Online search engine (e.g. Google)</c:v>
                </c:pt>
                <c:pt idx="11">
                  <c:v>Airline website, app or over the phone</c:v>
                </c:pt>
              </c:strCache>
            </c:strRef>
          </c:cat>
          <c:val>
            <c:numRef>
              <c:f>Sheet1!$B$2:$B$13</c:f>
              <c:numCache>
                <c:formatCode>0%</c:formatCode>
                <c:ptCount val="12"/>
                <c:pt idx="0">
                  <c:v>0</c:v>
                </c:pt>
                <c:pt idx="1">
                  <c:v>0.01</c:v>
                </c:pt>
                <c:pt idx="2">
                  <c:v>0.01</c:v>
                </c:pt>
                <c:pt idx="3">
                  <c:v>0.01</c:v>
                </c:pt>
                <c:pt idx="4">
                  <c:v>0.02</c:v>
                </c:pt>
                <c:pt idx="5">
                  <c:v>0.02</c:v>
                </c:pt>
                <c:pt idx="6">
                  <c:v>0.02</c:v>
                </c:pt>
                <c:pt idx="7">
                  <c:v>0.04</c:v>
                </c:pt>
                <c:pt idx="8">
                  <c:v>0.05</c:v>
                </c:pt>
                <c:pt idx="9">
                  <c:v>0.14000000000000001</c:v>
                </c:pt>
                <c:pt idx="10">
                  <c:v>0.33</c:v>
                </c:pt>
                <c:pt idx="11">
                  <c:v>0.33</c:v>
                </c:pt>
              </c:numCache>
            </c:numRef>
          </c:val>
          <c:extLst>
            <c:ext xmlns:c16="http://schemas.microsoft.com/office/drawing/2014/chart" uri="{C3380CC4-5D6E-409C-BE32-E72D297353CC}">
              <c16:uniqueId val="{00000000-8BAF-41C9-8E31-866BE558D8A6}"/>
            </c:ext>
          </c:extLst>
        </c:ser>
        <c:dLbls>
          <c:dLblPos val="outEnd"/>
          <c:showLegendKey val="0"/>
          <c:showVal val="1"/>
          <c:showCatName val="0"/>
          <c:showSerName val="0"/>
          <c:showPercent val="0"/>
          <c:showBubbleSize val="0"/>
        </c:dLbls>
        <c:gapWidth val="150"/>
        <c:axId val="617916752"/>
        <c:axId val="617917736"/>
      </c:barChart>
      <c:valAx>
        <c:axId val="617917736"/>
        <c:scaling>
          <c:orientation val="minMax"/>
        </c:scaling>
        <c:delete val="1"/>
        <c:axPos val="b"/>
        <c:numFmt formatCode="0%" sourceLinked="1"/>
        <c:majorTickMark val="out"/>
        <c:minorTickMark val="none"/>
        <c:tickLblPos val="nextTo"/>
        <c:crossAx val="617916752"/>
        <c:crosses val="autoZero"/>
        <c:crossBetween val="between"/>
      </c:valAx>
      <c:catAx>
        <c:axId val="6179167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6179177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a:solidFill>
                  <a:schemeClr val="bg1"/>
                </a:solidFill>
              </a:rPr>
              <a:t>What information would be helpful to inform your next travel booking?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Other (please specify)</c:v>
                </c:pt>
                <c:pt idx="1">
                  <c:v>Clear accessibility programs and policies</c:v>
                </c:pt>
                <c:pt idx="2">
                  <c:v>Clear complaints procedure</c:v>
                </c:pt>
                <c:pt idx="3">
                  <c:v>Airline's safety rating</c:v>
                </c:pt>
                <c:pt idx="4">
                  <c:v>Airline's on-time flight record</c:v>
                </c:pt>
                <c:pt idx="5">
                  <c:v>Airline's cancellation rate</c:v>
                </c:pt>
                <c:pt idx="6">
                  <c:v>List of common passenger issues/mistakes and suggested solutions</c:v>
                </c:pt>
                <c:pt idx="7">
                  <c:v>Clear baggage policies</c:v>
                </c:pt>
                <c:pt idx="8">
                  <c:v>Outline of responsibilities</c:v>
                </c:pt>
                <c:pt idx="9">
                  <c:v>Clear guidelines on ticket flexibility</c:v>
                </c:pt>
                <c:pt idx="10">
                  <c:v>Easy to understand ticket terms and conditions</c:v>
                </c:pt>
                <c:pt idx="11">
                  <c:v>Clear information on entitlements</c:v>
                </c:pt>
                <c:pt idx="12">
                  <c:v>Upfront information on fees and additional charges</c:v>
                </c:pt>
              </c:strCache>
            </c:strRef>
          </c:cat>
          <c:val>
            <c:numRef>
              <c:f>Sheet1!$B$2:$B$14</c:f>
              <c:numCache>
                <c:formatCode>0%</c:formatCode>
                <c:ptCount val="13"/>
                <c:pt idx="0">
                  <c:v>1.58159416625475E-2</c:v>
                </c:pt>
                <c:pt idx="1">
                  <c:v>4.3879798729015901E-2</c:v>
                </c:pt>
                <c:pt idx="2">
                  <c:v>0.104713762262925</c:v>
                </c:pt>
                <c:pt idx="3">
                  <c:v>0.12531136681931099</c:v>
                </c:pt>
                <c:pt idx="4">
                  <c:v>0.13729036830251601</c:v>
                </c:pt>
                <c:pt idx="5">
                  <c:v>0.16723800197948799</c:v>
                </c:pt>
                <c:pt idx="6">
                  <c:v>0.19714387126425301</c:v>
                </c:pt>
                <c:pt idx="7">
                  <c:v>0.26083400470943502</c:v>
                </c:pt>
                <c:pt idx="8">
                  <c:v>0.266248290817582</c:v>
                </c:pt>
                <c:pt idx="9">
                  <c:v>0.28228759122792801</c:v>
                </c:pt>
                <c:pt idx="10">
                  <c:v>0.33029923111533899</c:v>
                </c:pt>
                <c:pt idx="11">
                  <c:v>0.40798081977293299</c:v>
                </c:pt>
                <c:pt idx="12">
                  <c:v>0.438754325315657</c:v>
                </c:pt>
              </c:numCache>
            </c:numRef>
          </c:val>
          <c:extLst>
            <c:ext xmlns:c16="http://schemas.microsoft.com/office/drawing/2014/chart" uri="{C3380CC4-5D6E-409C-BE32-E72D297353CC}">
              <c16:uniqueId val="{00000000-DA8A-46AA-AA47-555C4475B152}"/>
            </c:ext>
          </c:extLst>
        </c:ser>
        <c:dLbls>
          <c:showLegendKey val="0"/>
          <c:showVal val="0"/>
          <c:showCatName val="0"/>
          <c:showSerName val="0"/>
          <c:showPercent val="0"/>
          <c:showBubbleSize val="0"/>
        </c:dLbls>
        <c:gapWidth val="182"/>
        <c:axId val="522438648"/>
        <c:axId val="522438976"/>
      </c:barChart>
      <c:catAx>
        <c:axId val="522438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522438976"/>
        <c:crosses val="autoZero"/>
        <c:auto val="1"/>
        <c:lblAlgn val="ctr"/>
        <c:lblOffset val="100"/>
        <c:noMultiLvlLbl val="0"/>
      </c:catAx>
      <c:valAx>
        <c:axId val="522438976"/>
        <c:scaling>
          <c:orientation val="minMax"/>
        </c:scaling>
        <c:delete val="1"/>
        <c:axPos val="b"/>
        <c:numFmt formatCode="0%" sourceLinked="1"/>
        <c:majorTickMark val="none"/>
        <c:minorTickMark val="none"/>
        <c:tickLblPos val="nextTo"/>
        <c:crossAx val="522438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67319588057749"/>
          <c:y val="4.6957036160615251E-2"/>
          <c:w val="0.42556133616248049"/>
          <c:h val="0.72965654474195474"/>
        </c:manualLayout>
      </c:layout>
      <c:barChart>
        <c:barDir val="bar"/>
        <c:grouping val="clustered"/>
        <c:varyColors val="0"/>
        <c:ser>
          <c:idx val="0"/>
          <c:order val="0"/>
          <c:tx>
            <c:strRef>
              <c:f>Sheet1!$B$1</c:f>
              <c:strCache>
                <c:ptCount val="1"/>
                <c:pt idx="0">
                  <c:v>Series 1</c:v>
                </c:pt>
              </c:strCache>
            </c:strRef>
          </c:tx>
          <c:spPr>
            <a:solidFill>
              <a:srgbClr val="20B9A3"/>
            </a:solidFill>
            <a:ln>
              <a:solidFill>
                <a:schemeClr val="bg1"/>
              </a:solidFill>
            </a:ln>
            <a:effectLst/>
          </c:spPr>
          <c:invertIfNegative val="0"/>
          <c:dPt>
            <c:idx val="7"/>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98DA-4538-AF4E-4F618E0B4231}"/>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Denied boarding</c:v>
                </c:pt>
                <c:pt idx="1">
                  <c:v>Other (please specify)</c:v>
                </c:pt>
                <c:pt idx="2">
                  <c:v>Flight cancellation</c:v>
                </c:pt>
                <c:pt idx="3">
                  <c:v>Changes to the flight itinerary (e.g. different route or layover)</c:v>
                </c:pt>
                <c:pt idx="4">
                  <c:v>Delayed, lost or damaged baggage</c:v>
                </c:pt>
                <c:pt idx="5">
                  <c:v>Significant flight delay (Disembarked more than 3 hours after the initial schedule)</c:v>
                </c:pt>
                <c:pt idx="6">
                  <c:v>Slight flight delay (Disembarked between 15 mins - 3 hours after the initial schedule)</c:v>
                </c:pt>
                <c:pt idx="7">
                  <c:v>No, I did not experience any disruption</c:v>
                </c:pt>
              </c:strCache>
            </c:strRef>
          </c:cat>
          <c:val>
            <c:numRef>
              <c:f>Sheet1!$B$2:$B$9</c:f>
              <c:numCache>
                <c:formatCode>0%</c:formatCode>
                <c:ptCount val="8"/>
                <c:pt idx="0">
                  <c:v>0</c:v>
                </c:pt>
                <c:pt idx="1">
                  <c:v>0.02</c:v>
                </c:pt>
                <c:pt idx="2">
                  <c:v>0.04</c:v>
                </c:pt>
                <c:pt idx="3">
                  <c:v>0.04</c:v>
                </c:pt>
                <c:pt idx="4">
                  <c:v>0.04</c:v>
                </c:pt>
                <c:pt idx="5">
                  <c:v>0.06</c:v>
                </c:pt>
                <c:pt idx="6">
                  <c:v>0.43</c:v>
                </c:pt>
                <c:pt idx="7">
                  <c:v>0.45</c:v>
                </c:pt>
              </c:numCache>
            </c:numRef>
          </c:val>
          <c:extLst>
            <c:ext xmlns:c16="http://schemas.microsoft.com/office/drawing/2014/chart" uri="{C3380CC4-5D6E-409C-BE32-E72D297353CC}">
              <c16:uniqueId val="{00000000-A5AF-44AF-A389-CA75448CDD51}"/>
            </c:ext>
          </c:extLst>
        </c:ser>
        <c:dLbls>
          <c:showLegendKey val="0"/>
          <c:showVal val="0"/>
          <c:showCatName val="0"/>
          <c:showSerName val="0"/>
          <c:showPercent val="0"/>
          <c:showBubbleSize val="0"/>
        </c:dLbls>
        <c:gapWidth val="100"/>
        <c:axId val="432243752"/>
        <c:axId val="432242768"/>
      </c:barChart>
      <c:catAx>
        <c:axId val="432243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432242768"/>
        <c:crosses val="autoZero"/>
        <c:auto val="1"/>
        <c:lblAlgn val="ctr"/>
        <c:lblOffset val="100"/>
        <c:noMultiLvlLbl val="0"/>
      </c:catAx>
      <c:valAx>
        <c:axId val="432242768"/>
        <c:scaling>
          <c:orientation val="minMax"/>
          <c:max val="0.8"/>
          <c:min val="0"/>
        </c:scaling>
        <c:delete val="1"/>
        <c:axPos val="b"/>
        <c:numFmt formatCode="0%" sourceLinked="1"/>
        <c:majorTickMark val="none"/>
        <c:minorTickMark val="none"/>
        <c:tickLblPos val="nextTo"/>
        <c:crossAx val="4322437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Were you informed of your rights?</c:v>
                </c:pt>
                <c:pt idx="1">
                  <c:v>Were you informed of the cause of the disruption?</c:v>
                </c:pt>
              </c:strCache>
            </c:strRef>
          </c:cat>
          <c:val>
            <c:numRef>
              <c:f>Sheet1!$B$2:$B$3</c:f>
              <c:numCache>
                <c:formatCode>0%</c:formatCode>
                <c:ptCount val="2"/>
                <c:pt idx="0">
                  <c:v>7.0000000000000007E-2</c:v>
                </c:pt>
                <c:pt idx="1">
                  <c:v>0.37</c:v>
                </c:pt>
              </c:numCache>
            </c:numRef>
          </c:val>
          <c:extLst>
            <c:ext xmlns:c16="http://schemas.microsoft.com/office/drawing/2014/chart" uri="{C3380CC4-5D6E-409C-BE32-E72D297353CC}">
              <c16:uniqueId val="{00000000-E638-43B4-B46E-D6FBBB097910}"/>
            </c:ext>
          </c:extLst>
        </c:ser>
        <c:ser>
          <c:idx val="1"/>
          <c:order val="1"/>
          <c:tx>
            <c:strRef>
              <c:f>Sheet1!$C$1</c:f>
              <c:strCache>
                <c:ptCount val="1"/>
                <c:pt idx="0">
                  <c:v>No</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Were you informed of your rights?</c:v>
                </c:pt>
                <c:pt idx="1">
                  <c:v>Were you informed of the cause of the disruption?</c:v>
                </c:pt>
              </c:strCache>
            </c:strRef>
          </c:cat>
          <c:val>
            <c:numRef>
              <c:f>Sheet1!$C$2:$C$3</c:f>
              <c:numCache>
                <c:formatCode>0%</c:formatCode>
                <c:ptCount val="2"/>
                <c:pt idx="0">
                  <c:v>0.81</c:v>
                </c:pt>
                <c:pt idx="1">
                  <c:v>0.53</c:v>
                </c:pt>
              </c:numCache>
            </c:numRef>
          </c:val>
          <c:extLst>
            <c:ext xmlns:c16="http://schemas.microsoft.com/office/drawing/2014/chart" uri="{C3380CC4-5D6E-409C-BE32-E72D297353CC}">
              <c16:uniqueId val="{00000001-E638-43B4-B46E-D6FBBB097910}"/>
            </c:ext>
          </c:extLst>
        </c:ser>
        <c:ser>
          <c:idx val="2"/>
          <c:order val="2"/>
          <c:tx>
            <c:strRef>
              <c:f>Sheet1!$D$1</c:f>
              <c:strCache>
                <c:ptCount val="1"/>
                <c:pt idx="0">
                  <c:v>I don't remember</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Were you informed of your rights?</c:v>
                </c:pt>
                <c:pt idx="1">
                  <c:v>Were you informed of the cause of the disruption?</c:v>
                </c:pt>
              </c:strCache>
            </c:strRef>
          </c:cat>
          <c:val>
            <c:numRef>
              <c:f>Sheet1!$D$2:$D$3</c:f>
              <c:numCache>
                <c:formatCode>0%</c:formatCode>
                <c:ptCount val="2"/>
                <c:pt idx="0">
                  <c:v>0.12</c:v>
                </c:pt>
                <c:pt idx="1">
                  <c:v>0.1</c:v>
                </c:pt>
              </c:numCache>
            </c:numRef>
          </c:val>
          <c:extLst>
            <c:ext xmlns:c16="http://schemas.microsoft.com/office/drawing/2014/chart" uri="{C3380CC4-5D6E-409C-BE32-E72D297353CC}">
              <c16:uniqueId val="{00000002-E638-43B4-B46E-D6FBBB097910}"/>
            </c:ext>
          </c:extLst>
        </c:ser>
        <c:dLbls>
          <c:dLblPos val="outEnd"/>
          <c:showLegendKey val="0"/>
          <c:showVal val="1"/>
          <c:showCatName val="0"/>
          <c:showSerName val="0"/>
          <c:showPercent val="0"/>
          <c:showBubbleSize val="0"/>
        </c:dLbls>
        <c:gapWidth val="219"/>
        <c:overlap val="-27"/>
        <c:axId val="836013032"/>
        <c:axId val="836013360"/>
      </c:barChart>
      <c:catAx>
        <c:axId val="83601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36013360"/>
        <c:crosses val="autoZero"/>
        <c:auto val="1"/>
        <c:lblAlgn val="ctr"/>
        <c:lblOffset val="100"/>
        <c:noMultiLvlLbl val="0"/>
      </c:catAx>
      <c:valAx>
        <c:axId val="836013360"/>
        <c:scaling>
          <c:orientation val="minMax"/>
        </c:scaling>
        <c:delete val="1"/>
        <c:axPos val="l"/>
        <c:numFmt formatCode="0%" sourceLinked="1"/>
        <c:majorTickMark val="none"/>
        <c:minorTickMark val="none"/>
        <c:tickLblPos val="nextTo"/>
        <c:crossAx val="836013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sz="1400" b="1">
                <a:solidFill>
                  <a:schemeClr val="bg1"/>
                </a:solidFill>
              </a:rPr>
              <a:t>How people were informed of their most recently-experienced disruption(s)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45200749191787876"/>
          <c:y val="0.103760769534115"/>
          <c:w val="0.5479925080821213"/>
          <c:h val="0.87226593777789374"/>
        </c:manualLayout>
      </c:layout>
      <c:barChart>
        <c:barDir val="bar"/>
        <c:grouping val="clustered"/>
        <c:varyColors val="0"/>
        <c:ser>
          <c:idx val="0"/>
          <c:order val="0"/>
          <c:tx>
            <c:strRef>
              <c:f>Sheet1!$B$1</c:f>
              <c:strCache>
                <c:ptCount val="1"/>
                <c:pt idx="0">
                  <c:v>Series 1</c:v>
                </c:pt>
              </c:strCache>
            </c:strRef>
          </c:tx>
          <c:spPr>
            <a:solidFill>
              <a:schemeClr val="accent5"/>
            </a:solidFill>
            <a:ln>
              <a:solidFill>
                <a:schemeClr val="bg1"/>
              </a:solidFill>
            </a:ln>
            <a:effectLst/>
          </c:spPr>
          <c:invertIfNegative val="0"/>
          <c:dPt>
            <c:idx val="5"/>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87FB-4A5B-B74F-5CE36F48CA33}"/>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Someone else informed me (e.g. tour guide, travel agent)</c:v>
                </c:pt>
                <c:pt idx="1">
                  <c:v>Other passengers informed me</c:v>
                </c:pt>
                <c:pt idx="2">
                  <c:v>Other (please specify)</c:v>
                </c:pt>
                <c:pt idx="3">
                  <c:v>I don't remember</c:v>
                </c:pt>
                <c:pt idx="4">
                  <c:v>Spoke directly to airline or airport staff</c:v>
                </c:pt>
                <c:pt idx="5">
                  <c:v>I wasn't informed</c:v>
                </c:pt>
                <c:pt idx="6">
                  <c:v>Pilot announcement</c:v>
                </c:pt>
                <c:pt idx="7">
                  <c:v>Airline's app</c:v>
                </c:pt>
                <c:pt idx="8">
                  <c:v>SMS or email from the airline</c:v>
                </c:pt>
                <c:pt idx="9">
                  <c:v>Airport loudspeaker</c:v>
                </c:pt>
                <c:pt idx="10">
                  <c:v>Displayed on airport signs</c:v>
                </c:pt>
              </c:strCache>
            </c:strRef>
          </c:cat>
          <c:val>
            <c:numRef>
              <c:f>Sheet1!$B$2:$B$12</c:f>
              <c:numCache>
                <c:formatCode>0%</c:formatCode>
                <c:ptCount val="11"/>
                <c:pt idx="0">
                  <c:v>6.1474495935764798E-3</c:v>
                </c:pt>
                <c:pt idx="1">
                  <c:v>1.8501143359422201E-2</c:v>
                </c:pt>
                <c:pt idx="2">
                  <c:v>1.9733794946833201E-2</c:v>
                </c:pt>
                <c:pt idx="3">
                  <c:v>3.12024175530945E-2</c:v>
                </c:pt>
                <c:pt idx="4">
                  <c:v>6.8248583201145505E-2</c:v>
                </c:pt>
                <c:pt idx="5">
                  <c:v>7.1646740064972902E-2</c:v>
                </c:pt>
                <c:pt idx="6">
                  <c:v>0.15880284219903701</c:v>
                </c:pt>
                <c:pt idx="7">
                  <c:v>0.16802035799923701</c:v>
                </c:pt>
                <c:pt idx="8">
                  <c:v>0.28049267399640898</c:v>
                </c:pt>
                <c:pt idx="9">
                  <c:v>0.30949905000462102</c:v>
                </c:pt>
                <c:pt idx="10">
                  <c:v>0.34056662107178398</c:v>
                </c:pt>
              </c:numCache>
            </c:numRef>
          </c:val>
          <c:extLst>
            <c:ext xmlns:c16="http://schemas.microsoft.com/office/drawing/2014/chart" uri="{C3380CC4-5D6E-409C-BE32-E72D297353CC}">
              <c16:uniqueId val="{00000000-61EA-497C-94D9-EDF4C49C0EF6}"/>
            </c:ext>
          </c:extLst>
        </c:ser>
        <c:dLbls>
          <c:dLblPos val="outEnd"/>
          <c:showLegendKey val="0"/>
          <c:showVal val="1"/>
          <c:showCatName val="0"/>
          <c:showSerName val="0"/>
          <c:showPercent val="0"/>
          <c:showBubbleSize val="0"/>
        </c:dLbls>
        <c:gapWidth val="182"/>
        <c:axId val="955608992"/>
        <c:axId val="955605712"/>
      </c:barChart>
      <c:catAx>
        <c:axId val="955608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955605712"/>
        <c:crosses val="autoZero"/>
        <c:auto val="1"/>
        <c:lblAlgn val="ctr"/>
        <c:lblOffset val="100"/>
        <c:noMultiLvlLbl val="0"/>
      </c:catAx>
      <c:valAx>
        <c:axId val="955605712"/>
        <c:scaling>
          <c:orientation val="minMax"/>
        </c:scaling>
        <c:delete val="1"/>
        <c:axPos val="b"/>
        <c:numFmt formatCode="0%" sourceLinked="1"/>
        <c:majorTickMark val="none"/>
        <c:minorTickMark val="none"/>
        <c:tickLblPos val="nextTo"/>
        <c:crossAx val="95560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sz="1400" b="1">
                <a:solidFill>
                  <a:schemeClr val="tx1"/>
                </a:solidFill>
              </a:rPr>
              <a:t>The communication about</a:t>
            </a:r>
            <a:r>
              <a:rPr lang="en-AU" sz="1400" b="1" baseline="0">
                <a:solidFill>
                  <a:schemeClr val="tx1"/>
                </a:solidFill>
              </a:rPr>
              <a:t> the disruption was…</a:t>
            </a:r>
            <a:endParaRPr lang="en-AU" sz="1400"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barChart>
        <c:barDir val="bar"/>
        <c:grouping val="percentStacked"/>
        <c:varyColors val="0"/>
        <c:ser>
          <c:idx val="0"/>
          <c:order val="0"/>
          <c:tx>
            <c:strRef>
              <c:f>Sheet1!$B$1</c:f>
              <c:strCache>
                <c:ptCount val="1"/>
                <c:pt idx="0">
                  <c:v>Net disagree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Clear</c:v>
                </c:pt>
                <c:pt idx="1">
                  <c:v>Timely</c:v>
                </c:pt>
                <c:pt idx="2">
                  <c:v>Easy to find or hear</c:v>
                </c:pt>
                <c:pt idx="3">
                  <c:v>Practical (e.g., outlined next steps)</c:v>
                </c:pt>
              </c:strCache>
            </c:strRef>
          </c:cat>
          <c:val>
            <c:numRef>
              <c:f>Sheet1!$B$2:$B$5</c:f>
              <c:numCache>
                <c:formatCode>0%</c:formatCode>
                <c:ptCount val="4"/>
                <c:pt idx="0">
                  <c:v>0.21</c:v>
                </c:pt>
                <c:pt idx="1">
                  <c:v>0.28000000000000003</c:v>
                </c:pt>
                <c:pt idx="2">
                  <c:v>0.24</c:v>
                </c:pt>
                <c:pt idx="3">
                  <c:v>0.27</c:v>
                </c:pt>
              </c:numCache>
            </c:numRef>
          </c:val>
          <c:extLst>
            <c:ext xmlns:c16="http://schemas.microsoft.com/office/drawing/2014/chart" uri="{C3380CC4-5D6E-409C-BE32-E72D297353CC}">
              <c16:uniqueId val="{00000000-C4C7-4DE5-930D-7169592FFCC3}"/>
            </c:ext>
          </c:extLst>
        </c:ser>
        <c:ser>
          <c:idx val="1"/>
          <c:order val="1"/>
          <c:tx>
            <c:strRef>
              <c:f>Sheet1!$C$1</c:f>
              <c:strCache>
                <c:ptCount val="1"/>
                <c:pt idx="0">
                  <c:v>Neutral/don't remember</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Clear</c:v>
                </c:pt>
                <c:pt idx="1">
                  <c:v>Timely</c:v>
                </c:pt>
                <c:pt idx="2">
                  <c:v>Easy to find or hear</c:v>
                </c:pt>
                <c:pt idx="3">
                  <c:v>Practical (e.g., outlined next steps)</c:v>
                </c:pt>
              </c:strCache>
            </c:strRef>
          </c:cat>
          <c:val>
            <c:numRef>
              <c:f>Sheet1!$C$2:$C$5</c:f>
              <c:numCache>
                <c:formatCode>0%</c:formatCode>
                <c:ptCount val="4"/>
                <c:pt idx="0">
                  <c:v>0.23</c:v>
                </c:pt>
                <c:pt idx="1">
                  <c:v>0.25</c:v>
                </c:pt>
                <c:pt idx="2">
                  <c:v>0.23</c:v>
                </c:pt>
                <c:pt idx="3">
                  <c:v>0.3</c:v>
                </c:pt>
              </c:numCache>
            </c:numRef>
          </c:val>
          <c:extLst>
            <c:ext xmlns:c16="http://schemas.microsoft.com/office/drawing/2014/chart" uri="{C3380CC4-5D6E-409C-BE32-E72D297353CC}">
              <c16:uniqueId val="{00000001-C4C7-4DE5-930D-7169592FFCC3}"/>
            </c:ext>
          </c:extLst>
        </c:ser>
        <c:ser>
          <c:idx val="2"/>
          <c:order val="2"/>
          <c:tx>
            <c:strRef>
              <c:f>Sheet1!$D$1</c:f>
              <c:strCache>
                <c:ptCount val="1"/>
                <c:pt idx="0">
                  <c:v>Net agree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Clear</c:v>
                </c:pt>
                <c:pt idx="1">
                  <c:v>Timely</c:v>
                </c:pt>
                <c:pt idx="2">
                  <c:v>Easy to find or hear</c:v>
                </c:pt>
                <c:pt idx="3">
                  <c:v>Practical (e.g., outlined next steps)</c:v>
                </c:pt>
              </c:strCache>
            </c:strRef>
          </c:cat>
          <c:val>
            <c:numRef>
              <c:f>Sheet1!$D$2:$D$5</c:f>
              <c:numCache>
                <c:formatCode>0%</c:formatCode>
                <c:ptCount val="4"/>
                <c:pt idx="0">
                  <c:v>0.56999999999999995</c:v>
                </c:pt>
                <c:pt idx="1">
                  <c:v>0.47</c:v>
                </c:pt>
                <c:pt idx="2">
                  <c:v>0.53</c:v>
                </c:pt>
                <c:pt idx="3">
                  <c:v>0.43</c:v>
                </c:pt>
              </c:numCache>
            </c:numRef>
          </c:val>
          <c:extLst>
            <c:ext xmlns:c16="http://schemas.microsoft.com/office/drawing/2014/chart" uri="{C3380CC4-5D6E-409C-BE32-E72D297353CC}">
              <c16:uniqueId val="{00000002-C4C7-4DE5-930D-7169592FFCC3}"/>
            </c:ext>
          </c:extLst>
        </c:ser>
        <c:dLbls>
          <c:dLblPos val="ctr"/>
          <c:showLegendKey val="0"/>
          <c:showVal val="1"/>
          <c:showCatName val="0"/>
          <c:showSerName val="0"/>
          <c:showPercent val="0"/>
          <c:showBubbleSize val="0"/>
        </c:dLbls>
        <c:gapWidth val="219"/>
        <c:overlap val="100"/>
        <c:axId val="659280648"/>
        <c:axId val="659275728"/>
      </c:barChart>
      <c:catAx>
        <c:axId val="659280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59275728"/>
        <c:crosses val="autoZero"/>
        <c:auto val="1"/>
        <c:lblAlgn val="ctr"/>
        <c:lblOffset val="100"/>
        <c:noMultiLvlLbl val="0"/>
      </c:catAx>
      <c:valAx>
        <c:axId val="659275728"/>
        <c:scaling>
          <c:orientation val="minMax"/>
        </c:scaling>
        <c:delete val="1"/>
        <c:axPos val="b"/>
        <c:numFmt formatCode="0%" sourceLinked="1"/>
        <c:majorTickMark val="none"/>
        <c:minorTickMark val="none"/>
        <c:tickLblPos val="nextTo"/>
        <c:crossAx val="65928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AU" sz="1200" b="1">
                <a:solidFill>
                  <a:schemeClr val="bg1"/>
                </a:solidFill>
              </a:rPr>
              <a:t>Whether those</a:t>
            </a:r>
            <a:r>
              <a:rPr lang="en-AU" sz="1200" b="1" baseline="0">
                <a:solidFill>
                  <a:schemeClr val="bg1"/>
                </a:solidFill>
              </a:rPr>
              <a:t> who experienced a disruption received anything to address it</a:t>
            </a:r>
            <a:endParaRPr lang="en-AU" sz="1200" b="1">
              <a:solidFill>
                <a:schemeClr val="bg1"/>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AU"/>
        </a:p>
      </c:txPr>
    </c:title>
    <c:autoTitleDeleted val="0"/>
    <c:plotArea>
      <c:layout>
        <c:manualLayout>
          <c:layoutTarget val="inner"/>
          <c:xMode val="edge"/>
          <c:yMode val="edge"/>
          <c:x val="0.3355710575894903"/>
          <c:y val="8.3149631919306952E-2"/>
          <c:w val="0.66442894241050965"/>
          <c:h val="0.9068561202493769"/>
        </c:manualLayout>
      </c:layout>
      <c:barChart>
        <c:barDir val="bar"/>
        <c:grouping val="clustered"/>
        <c:varyColors val="0"/>
        <c:ser>
          <c:idx val="0"/>
          <c:order val="0"/>
          <c:tx>
            <c:strRef>
              <c:f>Sheet1!$B$1</c:f>
              <c:strCache>
                <c:ptCount val="1"/>
                <c:pt idx="0">
                  <c:v>Column3</c:v>
                </c:pt>
              </c:strCache>
            </c:strRef>
          </c:tx>
          <c:spPr>
            <a:solidFill>
              <a:schemeClr val="accent5"/>
            </a:solidFill>
            <a:ln>
              <a:solidFill>
                <a:schemeClr val="bg1"/>
              </a:solidFill>
            </a:ln>
            <a:effectLst/>
          </c:spPr>
          <c:invertIfNegative val="0"/>
          <c:dPt>
            <c:idx val="1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81D6-4B5C-921C-763ACE155155}"/>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Communication devices</c:v>
                </c:pt>
                <c:pt idx="1">
                  <c:v>Frequent flyer points</c:v>
                </c:pt>
                <c:pt idx="2">
                  <c:v>Partial flight refund</c:v>
                </c:pt>
                <c:pt idx="3">
                  <c:v>Full flight refund</c:v>
                </c:pt>
                <c:pt idx="4">
                  <c:v>Access to airport lounge or amenities</c:v>
                </c:pt>
                <c:pt idx="5">
                  <c:v>Reimbursement of out-of-pocket costs</c:v>
                </c:pt>
                <c:pt idx="6">
                  <c:v>Travel assistance</c:v>
                </c:pt>
                <c:pt idx="7">
                  <c:v>Travel credit or voucher</c:v>
                </c:pt>
                <c:pt idx="8">
                  <c:v>Other (please specify)</c:v>
                </c:pt>
                <c:pt idx="9">
                  <c:v>Accommodation (directly, or full/partial payment)</c:v>
                </c:pt>
                <c:pt idx="10">
                  <c:v>Food and/or drink (directly or with voucher/s)</c:v>
                </c:pt>
                <c:pt idx="11">
                  <c:v>Rebooked on a different flight</c:v>
                </c:pt>
                <c:pt idx="12">
                  <c:v>No, I did not receive anything</c:v>
                </c:pt>
              </c:strCache>
            </c:strRef>
          </c:cat>
          <c:val>
            <c:numRef>
              <c:f>Sheet1!$B$2:$B$14</c:f>
              <c:numCache>
                <c:formatCode>0%</c:formatCode>
                <c:ptCount val="13"/>
                <c:pt idx="0">
                  <c:v>1.7567075549367701E-3</c:v>
                </c:pt>
                <c:pt idx="1">
                  <c:v>5.6180864838124601E-3</c:v>
                </c:pt>
                <c:pt idx="2">
                  <c:v>6.8084792656338596E-3</c:v>
                </c:pt>
                <c:pt idx="3">
                  <c:v>8.2390291364728401E-3</c:v>
                </c:pt>
                <c:pt idx="4">
                  <c:v>8.9841186740372402E-3</c:v>
                </c:pt>
                <c:pt idx="5">
                  <c:v>9.6068249686489301E-3</c:v>
                </c:pt>
                <c:pt idx="6">
                  <c:v>9.9886114033202692E-3</c:v>
                </c:pt>
                <c:pt idx="7">
                  <c:v>1.72300816543614E-2</c:v>
                </c:pt>
                <c:pt idx="8">
                  <c:v>1.8362518978268402E-2</c:v>
                </c:pt>
                <c:pt idx="9">
                  <c:v>2.7902348705099798E-2</c:v>
                </c:pt>
                <c:pt idx="10">
                  <c:v>4.6964007576007799E-2</c:v>
                </c:pt>
                <c:pt idx="11">
                  <c:v>9.3506641094230097E-2</c:v>
                </c:pt>
                <c:pt idx="12">
                  <c:v>0.81698300735929197</c:v>
                </c:pt>
              </c:numCache>
            </c:numRef>
          </c:val>
          <c:extLst>
            <c:ext xmlns:c16="http://schemas.microsoft.com/office/drawing/2014/chart" uri="{C3380CC4-5D6E-409C-BE32-E72D297353CC}">
              <c16:uniqueId val="{00000000-4628-4610-8E41-BE823003A26A}"/>
            </c:ext>
          </c:extLst>
        </c:ser>
        <c:dLbls>
          <c:dLblPos val="outEnd"/>
          <c:showLegendKey val="0"/>
          <c:showVal val="1"/>
          <c:showCatName val="0"/>
          <c:showSerName val="0"/>
          <c:showPercent val="0"/>
          <c:showBubbleSize val="0"/>
        </c:dLbls>
        <c:gapWidth val="53"/>
        <c:axId val="659280648"/>
        <c:axId val="659275728"/>
      </c:barChart>
      <c:catAx>
        <c:axId val="659280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659275728"/>
        <c:crosses val="autoZero"/>
        <c:auto val="1"/>
        <c:lblAlgn val="ctr"/>
        <c:lblOffset val="100"/>
        <c:noMultiLvlLbl val="0"/>
      </c:catAx>
      <c:valAx>
        <c:axId val="659275728"/>
        <c:scaling>
          <c:orientation val="minMax"/>
        </c:scaling>
        <c:delete val="1"/>
        <c:axPos val="b"/>
        <c:numFmt formatCode="0%" sourceLinked="1"/>
        <c:majorTickMark val="none"/>
        <c:minorTickMark val="none"/>
        <c:tickLblPos val="nextTo"/>
        <c:crossAx val="659280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6033643381751E-2"/>
          <c:y val="0.1019349327051359"/>
          <c:w val="0.93070074509821477"/>
          <c:h val="0.78589901769739923"/>
        </c:manualLayout>
      </c:layout>
      <c:barChart>
        <c:barDir val="col"/>
        <c:grouping val="clustered"/>
        <c:varyColors val="0"/>
        <c:ser>
          <c:idx val="0"/>
          <c:order val="0"/>
          <c:tx>
            <c:strRef>
              <c:f>Sheet1!$B$1</c:f>
              <c:strCache>
                <c:ptCount val="1"/>
                <c:pt idx="0">
                  <c:v>Flying frequency</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flight</c:v>
                </c:pt>
                <c:pt idx="1">
                  <c:v>2-6 flights</c:v>
                </c:pt>
                <c:pt idx="2">
                  <c:v>7-10 flights</c:v>
                </c:pt>
                <c:pt idx="3">
                  <c:v>11-30 flights</c:v>
                </c:pt>
                <c:pt idx="4">
                  <c:v>More than 30 flights</c:v>
                </c:pt>
              </c:strCache>
            </c:strRef>
          </c:cat>
          <c:val>
            <c:numRef>
              <c:f>Sheet1!$B$2:$B$6</c:f>
              <c:numCache>
                <c:formatCode>0%</c:formatCode>
                <c:ptCount val="5"/>
                <c:pt idx="0">
                  <c:v>0.22</c:v>
                </c:pt>
                <c:pt idx="1">
                  <c:v>0.64</c:v>
                </c:pt>
                <c:pt idx="2">
                  <c:v>0.08</c:v>
                </c:pt>
                <c:pt idx="3">
                  <c:v>0.04</c:v>
                </c:pt>
                <c:pt idx="4">
                  <c:v>0.01</c:v>
                </c:pt>
              </c:numCache>
            </c:numRef>
          </c:val>
          <c:extLst>
            <c:ext xmlns:c16="http://schemas.microsoft.com/office/drawing/2014/chart" uri="{C3380CC4-5D6E-409C-BE32-E72D297353CC}">
              <c16:uniqueId val="{00000000-9F35-4CA7-B321-BD8077BA0EBB}"/>
            </c:ext>
          </c:extLst>
        </c:ser>
        <c:dLbls>
          <c:showLegendKey val="0"/>
          <c:showVal val="0"/>
          <c:showCatName val="0"/>
          <c:showSerName val="0"/>
          <c:showPercent val="0"/>
          <c:showBubbleSize val="0"/>
        </c:dLbls>
        <c:gapWidth val="28"/>
        <c:overlap val="-9"/>
        <c:axId val="524352584"/>
        <c:axId val="524354224"/>
      </c:barChart>
      <c:catAx>
        <c:axId val="52435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4354224"/>
        <c:crosses val="autoZero"/>
        <c:auto val="1"/>
        <c:lblAlgn val="ctr"/>
        <c:lblOffset val="100"/>
        <c:noMultiLvlLbl val="0"/>
      </c:catAx>
      <c:valAx>
        <c:axId val="524354224"/>
        <c:scaling>
          <c:orientation val="minMax"/>
        </c:scaling>
        <c:delete val="1"/>
        <c:axPos val="l"/>
        <c:numFmt formatCode="0%" sourceLinked="1"/>
        <c:majorTickMark val="none"/>
        <c:minorTickMark val="none"/>
        <c:tickLblPos val="nextTo"/>
        <c:crossAx val="5243525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a:solidFill>
                  <a:schemeClr val="tx1"/>
                </a:solidFill>
              </a:rPr>
              <a:t>Who Australians</a:t>
            </a:r>
            <a:r>
              <a:rPr lang="en-US" sz="1200" b="1" baseline="0">
                <a:solidFill>
                  <a:schemeClr val="tx1"/>
                </a:solidFill>
              </a:rPr>
              <a:t> lodged their complaints with</a:t>
            </a:r>
            <a:endParaRPr lang="en-US" sz="1200" b="1">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809223360065557"/>
          <c:y val="0.16742164114431332"/>
          <c:w val="0.49237796373670661"/>
          <c:h val="0.79246844043328846"/>
        </c:manualLayout>
      </c:layout>
      <c:barChart>
        <c:barDir val="bar"/>
        <c:grouping val="clustered"/>
        <c:varyColors val="0"/>
        <c:ser>
          <c:idx val="0"/>
          <c:order val="0"/>
          <c:tx>
            <c:strRef>
              <c:f>Sheet1!$B$1</c:f>
              <c:strCache>
                <c:ptCount val="1"/>
                <c:pt idx="0">
                  <c:v>All responses</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Civil Aviation Safety Authority</c:v>
                </c:pt>
                <c:pt idx="1">
                  <c:v>State/Territory Office of Fair Trading/Consumer Protection</c:v>
                </c:pt>
                <c:pt idx="2">
                  <c:v>Australian Human Rights Commission (AHRC)</c:v>
                </c:pt>
                <c:pt idx="3">
                  <c:v>No response</c:v>
                </c:pt>
                <c:pt idx="4">
                  <c:v>Contracted services (e.g. Wilson parking, food vendor)</c:v>
                </c:pt>
                <c:pt idx="5">
                  <c:v>Australian Competition and Consumer Commission (ACCC)</c:v>
                </c:pt>
                <c:pt idx="6">
                  <c:v>The arrival airport</c:v>
                </c:pt>
                <c:pt idx="7">
                  <c:v>The departure airport</c:v>
                </c:pt>
                <c:pt idx="8">
                  <c:v>Other (please specify)</c:v>
                </c:pt>
                <c:pt idx="9">
                  <c:v>The airline</c:v>
                </c:pt>
              </c:strCache>
            </c:strRef>
          </c:cat>
          <c:val>
            <c:numRef>
              <c:f>Sheet1!$B$2:$B$11</c:f>
              <c:numCache>
                <c:formatCode>0%</c:formatCode>
                <c:ptCount val="10"/>
                <c:pt idx="0">
                  <c:v>0</c:v>
                </c:pt>
                <c:pt idx="1">
                  <c:v>0</c:v>
                </c:pt>
                <c:pt idx="2">
                  <c:v>0</c:v>
                </c:pt>
                <c:pt idx="3">
                  <c:v>0.01</c:v>
                </c:pt>
                <c:pt idx="4">
                  <c:v>0.02</c:v>
                </c:pt>
                <c:pt idx="5">
                  <c:v>0.04</c:v>
                </c:pt>
                <c:pt idx="6">
                  <c:v>0.06</c:v>
                </c:pt>
                <c:pt idx="7">
                  <c:v>0.08</c:v>
                </c:pt>
                <c:pt idx="8">
                  <c:v>0.1</c:v>
                </c:pt>
                <c:pt idx="9">
                  <c:v>0.7</c:v>
                </c:pt>
              </c:numCache>
            </c:numRef>
          </c:val>
          <c:extLst>
            <c:ext xmlns:c16="http://schemas.microsoft.com/office/drawing/2014/chart" uri="{C3380CC4-5D6E-409C-BE32-E72D297353CC}">
              <c16:uniqueId val="{00000000-3243-4154-B9CD-695260592F2F}"/>
            </c:ext>
          </c:extLst>
        </c:ser>
        <c:dLbls>
          <c:dLblPos val="outEnd"/>
          <c:showLegendKey val="0"/>
          <c:showVal val="1"/>
          <c:showCatName val="0"/>
          <c:showSerName val="0"/>
          <c:showPercent val="0"/>
          <c:showBubbleSize val="0"/>
        </c:dLbls>
        <c:gapWidth val="100"/>
        <c:axId val="714764248"/>
        <c:axId val="714765560"/>
      </c:barChart>
      <c:catAx>
        <c:axId val="714764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14765560"/>
        <c:crosses val="autoZero"/>
        <c:auto val="1"/>
        <c:lblAlgn val="ctr"/>
        <c:lblOffset val="100"/>
        <c:noMultiLvlLbl val="0"/>
      </c:catAx>
      <c:valAx>
        <c:axId val="714765560"/>
        <c:scaling>
          <c:orientation val="minMax"/>
        </c:scaling>
        <c:delete val="1"/>
        <c:axPos val="b"/>
        <c:numFmt formatCode="0%" sourceLinked="1"/>
        <c:majorTickMark val="none"/>
        <c:minorTickMark val="none"/>
        <c:tickLblPos val="nextTo"/>
        <c:crossAx val="714764248"/>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Sales</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Social media, travel blog or online forum</c:v>
                </c:pt>
                <c:pt idx="1">
                  <c:v>Ticket terms and conditions</c:v>
                </c:pt>
                <c:pt idx="2">
                  <c:v>The Airline Customer Advocate</c:v>
                </c:pt>
                <c:pt idx="3">
                  <c:v>Travel agent (e.g. Flight Centre, Helloworld)</c:v>
                </c:pt>
                <c:pt idx="4">
                  <c:v>Word of mouth (e.g. other passengers, family or friends)</c:v>
                </c:pt>
                <c:pt idx="5">
                  <c:v>Other (please specify)</c:v>
                </c:pt>
                <c:pt idx="6">
                  <c:v>From the airline or airport staff</c:v>
                </c:pt>
                <c:pt idx="7">
                  <c:v>Airline app, website or phone</c:v>
                </c:pt>
                <c:pt idx="8">
                  <c:v>Search engine (e.g. Google)</c:v>
                </c:pt>
              </c:strCache>
            </c:strRef>
          </c:cat>
          <c:val>
            <c:numRef>
              <c:f>Sheet1!$B$2:$B$10</c:f>
              <c:numCache>
                <c:formatCode>0%</c:formatCode>
                <c:ptCount val="9"/>
                <c:pt idx="0">
                  <c:v>9.8499511000107298E-3</c:v>
                </c:pt>
                <c:pt idx="1">
                  <c:v>0.02</c:v>
                </c:pt>
                <c:pt idx="2">
                  <c:v>0.03</c:v>
                </c:pt>
                <c:pt idx="3">
                  <c:v>4.0635109090098299E-2</c:v>
                </c:pt>
                <c:pt idx="4">
                  <c:v>0.11</c:v>
                </c:pt>
                <c:pt idx="5">
                  <c:v>0.13</c:v>
                </c:pt>
                <c:pt idx="6">
                  <c:v>0.18</c:v>
                </c:pt>
                <c:pt idx="7">
                  <c:v>0.22</c:v>
                </c:pt>
                <c:pt idx="8">
                  <c:v>0.24</c:v>
                </c:pt>
              </c:numCache>
            </c:numRef>
          </c:val>
          <c:extLst>
            <c:ext xmlns:c16="http://schemas.microsoft.com/office/drawing/2014/chart" uri="{C3380CC4-5D6E-409C-BE32-E72D297353CC}">
              <c16:uniqueId val="{00000000-1105-4973-AE63-1179F4F1F3D1}"/>
            </c:ext>
          </c:extLst>
        </c:ser>
        <c:dLbls>
          <c:dLblPos val="outEnd"/>
          <c:showLegendKey val="0"/>
          <c:showVal val="1"/>
          <c:showCatName val="0"/>
          <c:showSerName val="0"/>
          <c:showPercent val="0"/>
          <c:showBubbleSize val="0"/>
        </c:dLbls>
        <c:gapWidth val="150"/>
        <c:axId val="507448512"/>
        <c:axId val="507450480"/>
      </c:barChart>
      <c:catAx>
        <c:axId val="50744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507450480"/>
        <c:crosses val="autoZero"/>
        <c:auto val="1"/>
        <c:lblAlgn val="ctr"/>
        <c:lblOffset val="100"/>
        <c:noMultiLvlLbl val="0"/>
      </c:catAx>
      <c:valAx>
        <c:axId val="507450480"/>
        <c:scaling>
          <c:orientation val="minMax"/>
        </c:scaling>
        <c:delete val="1"/>
        <c:axPos val="b"/>
        <c:numFmt formatCode="0%" sourceLinked="1"/>
        <c:majorTickMark val="none"/>
        <c:minorTickMark val="none"/>
        <c:tickLblPos val="nextTo"/>
        <c:crossAx val="5074485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a:solidFill>
                  <a:schemeClr val="tx1"/>
                </a:solidFill>
              </a:rPr>
              <a:t>How Australians lodged their complaints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87484152174752"/>
          <c:y val="0.21613180433538276"/>
          <c:w val="0.48942053646871159"/>
          <c:h val="0.71353992828228363"/>
        </c:manualLayout>
      </c:layout>
      <c:barChart>
        <c:barDir val="bar"/>
        <c:grouping val="clustered"/>
        <c:varyColors val="0"/>
        <c:ser>
          <c:idx val="0"/>
          <c:order val="0"/>
          <c:tx>
            <c:strRef>
              <c:f>Sheet1!$B$1</c:f>
              <c:strCache>
                <c:ptCount val="1"/>
                <c:pt idx="0">
                  <c:v>Series 1</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Via social media</c:v>
                </c:pt>
                <c:pt idx="1">
                  <c:v>Other (please specify)</c:v>
                </c:pt>
                <c:pt idx="2">
                  <c:v>Via an app</c:v>
                </c:pt>
                <c:pt idx="3">
                  <c:v>Over the phone</c:v>
                </c:pt>
                <c:pt idx="4">
                  <c:v>Via email</c:v>
                </c:pt>
                <c:pt idx="5">
                  <c:v>In-person</c:v>
                </c:pt>
                <c:pt idx="6">
                  <c:v>Via a website</c:v>
                </c:pt>
              </c:strCache>
            </c:strRef>
          </c:cat>
          <c:val>
            <c:numRef>
              <c:f>Sheet1!$B$2:$B$8</c:f>
              <c:numCache>
                <c:formatCode>0%</c:formatCode>
                <c:ptCount val="7"/>
                <c:pt idx="0">
                  <c:v>3.1910950111911897E-2</c:v>
                </c:pt>
                <c:pt idx="1">
                  <c:v>0.06</c:v>
                </c:pt>
                <c:pt idx="2">
                  <c:v>0.08</c:v>
                </c:pt>
                <c:pt idx="3">
                  <c:v>0.13</c:v>
                </c:pt>
                <c:pt idx="4">
                  <c:v>0.18058534846337199</c:v>
                </c:pt>
                <c:pt idx="5">
                  <c:v>0.23</c:v>
                </c:pt>
                <c:pt idx="6">
                  <c:v>0.28999999999999998</c:v>
                </c:pt>
              </c:numCache>
            </c:numRef>
          </c:val>
          <c:extLst>
            <c:ext xmlns:c16="http://schemas.microsoft.com/office/drawing/2014/chart" uri="{C3380CC4-5D6E-409C-BE32-E72D297353CC}">
              <c16:uniqueId val="{00000000-A5C2-41D6-8BA3-76B3223C2501}"/>
            </c:ext>
          </c:extLst>
        </c:ser>
        <c:dLbls>
          <c:showLegendKey val="0"/>
          <c:showVal val="0"/>
          <c:showCatName val="0"/>
          <c:showSerName val="0"/>
          <c:showPercent val="0"/>
          <c:showBubbleSize val="0"/>
        </c:dLbls>
        <c:gapWidth val="100"/>
        <c:axId val="534278400"/>
        <c:axId val="534274792"/>
      </c:barChart>
      <c:catAx>
        <c:axId val="5342784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4274792"/>
        <c:crosses val="autoZero"/>
        <c:auto val="1"/>
        <c:lblAlgn val="ctr"/>
        <c:lblOffset val="100"/>
        <c:noMultiLvlLbl val="0"/>
      </c:catAx>
      <c:valAx>
        <c:axId val="534274792"/>
        <c:scaling>
          <c:orientation val="minMax"/>
        </c:scaling>
        <c:delete val="1"/>
        <c:axPos val="b"/>
        <c:numFmt formatCode="0%" sourceLinked="1"/>
        <c:majorTickMark val="out"/>
        <c:minorTickMark val="none"/>
        <c:tickLblPos val="nextTo"/>
        <c:crossAx val="534278400"/>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6329920109259E-2"/>
          <c:y val="0.14747678107056961"/>
          <c:w val="0.92925567020438149"/>
          <c:h val="0.68804951222050204"/>
        </c:manualLayout>
      </c:layout>
      <c:barChart>
        <c:barDir val="col"/>
        <c:grouping val="clustered"/>
        <c:varyColors val="0"/>
        <c:ser>
          <c:idx val="0"/>
          <c:order val="0"/>
          <c:tx>
            <c:strRef>
              <c:f>Sheet1!$B$1</c:f>
              <c:strCache>
                <c:ptCount val="1"/>
                <c:pt idx="0">
                  <c:v>Complaint in response to disruption on most recent flight</c:v>
                </c:pt>
              </c:strCache>
            </c:strRef>
          </c:tx>
          <c:spPr>
            <a:solidFill>
              <a:schemeClr val="accent5"/>
            </a:solidFill>
            <a:ln w="9525">
              <a:solidFill>
                <a:schemeClr val="tx1"/>
              </a:solidFill>
            </a:ln>
            <a:effectLst/>
          </c:spPr>
          <c:invertIfNegative val="0"/>
          <c:dPt>
            <c:idx val="5"/>
            <c:invertIfNegative val="0"/>
            <c:bubble3D val="0"/>
            <c:spPr>
              <a:solidFill>
                <a:schemeClr val="accent2"/>
              </a:solidFill>
              <a:ln w="9525">
                <a:solidFill>
                  <a:schemeClr val="tx1"/>
                </a:solidFill>
              </a:ln>
              <a:effectLst/>
            </c:spPr>
            <c:extLst>
              <c:ext xmlns:c16="http://schemas.microsoft.com/office/drawing/2014/chart" uri="{C3380CC4-5D6E-409C-BE32-E72D297353CC}">
                <c16:uniqueId val="{00000002-C592-42E7-BB47-289AB202C21A}"/>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Sheet1!$A$2:$A$8</c:f>
              <c:strCache>
                <c:ptCount val="7"/>
                <c:pt idx="0">
                  <c:v>Immediate </c:v>
                </c:pt>
                <c:pt idx="1">
                  <c:v>1-7 days</c:v>
                </c:pt>
                <c:pt idx="2">
                  <c:v>8-14 days</c:v>
                </c:pt>
                <c:pt idx="3">
                  <c:v>15-31 days</c:v>
                </c:pt>
                <c:pt idx="4">
                  <c:v>Longer than 31 days</c:v>
                </c:pt>
                <c:pt idx="5">
                  <c:v>I did not receive a response</c:v>
                </c:pt>
                <c:pt idx="6">
                  <c:v>N/A</c:v>
                </c:pt>
              </c:strCache>
            </c:strRef>
          </c:cat>
          <c:val>
            <c:numRef>
              <c:f>Sheet1!$B$2:$B$8</c:f>
              <c:numCache>
                <c:formatCode>0%</c:formatCode>
                <c:ptCount val="7"/>
                <c:pt idx="0">
                  <c:v>0.13</c:v>
                </c:pt>
                <c:pt idx="1">
                  <c:v>0.28000000000000003</c:v>
                </c:pt>
                <c:pt idx="2">
                  <c:v>0.12</c:v>
                </c:pt>
                <c:pt idx="3">
                  <c:v>0.05</c:v>
                </c:pt>
                <c:pt idx="4">
                  <c:v>0.1</c:v>
                </c:pt>
                <c:pt idx="5">
                  <c:v>0.31</c:v>
                </c:pt>
                <c:pt idx="6">
                  <c:v>0.01</c:v>
                </c:pt>
              </c:numCache>
            </c:numRef>
          </c:val>
          <c:extLst>
            <c:ext xmlns:c16="http://schemas.microsoft.com/office/drawing/2014/chart" uri="{C3380CC4-5D6E-409C-BE32-E72D297353CC}">
              <c16:uniqueId val="{00000000-F0C7-42FF-B5C1-1048A8E484B1}"/>
            </c:ext>
          </c:extLst>
        </c:ser>
        <c:dLbls>
          <c:dLblPos val="inEnd"/>
          <c:showLegendKey val="0"/>
          <c:showVal val="1"/>
          <c:showCatName val="0"/>
          <c:showSerName val="0"/>
          <c:showPercent val="0"/>
          <c:showBubbleSize val="0"/>
        </c:dLbls>
        <c:gapWidth val="100"/>
        <c:axId val="633661016"/>
        <c:axId val="633659704"/>
      </c:barChart>
      <c:catAx>
        <c:axId val="633661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baseline="0">
                <a:solidFill>
                  <a:schemeClr val="tx1"/>
                </a:solidFill>
                <a:latin typeface="+mn-lt"/>
                <a:ea typeface="+mn-ea"/>
                <a:cs typeface="+mn-cs"/>
              </a:defRPr>
            </a:pPr>
            <a:endParaRPr lang="en-US"/>
          </a:p>
        </c:txPr>
        <c:crossAx val="633659704"/>
        <c:crosses val="autoZero"/>
        <c:auto val="1"/>
        <c:lblAlgn val="ctr"/>
        <c:lblOffset val="100"/>
        <c:noMultiLvlLbl val="0"/>
      </c:catAx>
      <c:valAx>
        <c:axId val="633659704"/>
        <c:scaling>
          <c:orientation val="minMax"/>
        </c:scaling>
        <c:delete val="1"/>
        <c:axPos val="l"/>
        <c:numFmt formatCode="0%" sourceLinked="1"/>
        <c:majorTickMark val="out"/>
        <c:minorTickMark val="none"/>
        <c:tickLblPos val="nextTo"/>
        <c:crossAx val="633661016"/>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US" sz="1200" b="1" i="0" u="none" strike="noStrike" baseline="0">
                <a:solidFill>
                  <a:schemeClr val="bg1"/>
                </a:solidFill>
                <a:effectLst/>
              </a:rPr>
              <a:t>How long it took for complaints to be resolved</a:t>
            </a:r>
            <a:endParaRPr lang="en-AU" sz="1200" b="1">
              <a:solidFill>
                <a:schemeClr val="bg1"/>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endParaRPr lang="en-AU"/>
        </a:p>
      </c:txPr>
    </c:title>
    <c:autoTitleDeleted val="0"/>
    <c:plotArea>
      <c:layout>
        <c:manualLayout>
          <c:layoutTarget val="inner"/>
          <c:xMode val="edge"/>
          <c:yMode val="edge"/>
          <c:x val="4.9136329920109259E-2"/>
          <c:y val="8.4821669089477955E-2"/>
          <c:w val="0.92925567020438149"/>
          <c:h val="0.75070443530296593"/>
        </c:manualLayout>
      </c:layout>
      <c:barChart>
        <c:barDir val="col"/>
        <c:grouping val="clustered"/>
        <c:varyColors val="0"/>
        <c:ser>
          <c:idx val="0"/>
          <c:order val="0"/>
          <c:tx>
            <c:strRef>
              <c:f>Sheet1!$B$1</c:f>
              <c:strCache>
                <c:ptCount val="1"/>
                <c:pt idx="0">
                  <c:v>2</c:v>
                </c:pt>
              </c:strCache>
            </c:strRef>
          </c:tx>
          <c:spPr>
            <a:solidFill>
              <a:schemeClr val="accent5"/>
            </a:solidFill>
            <a:ln w="9525">
              <a:solidFill>
                <a:schemeClr val="bg1"/>
              </a:solidFill>
            </a:ln>
            <a:effectLst/>
          </c:spPr>
          <c:invertIfNegative val="0"/>
          <c:dPt>
            <c:idx val="5"/>
            <c:invertIfNegative val="0"/>
            <c:bubble3D val="0"/>
            <c:spPr>
              <a:solidFill>
                <a:schemeClr val="accent2"/>
              </a:solidFill>
              <a:ln w="9525">
                <a:solidFill>
                  <a:schemeClr val="bg1"/>
                </a:solidFill>
              </a:ln>
              <a:effectLst/>
            </c:spPr>
            <c:extLst>
              <c:ext xmlns:c16="http://schemas.microsoft.com/office/drawing/2014/chart" uri="{C3380CC4-5D6E-409C-BE32-E72D297353CC}">
                <c16:uniqueId val="{00000000-CD64-4ED9-A54F-4262027A4FD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Sheet1!$A$2:$A$8</c:f>
              <c:strCache>
                <c:ptCount val="7"/>
                <c:pt idx="0">
                  <c:v>Less than 10 days</c:v>
                </c:pt>
                <c:pt idx="1">
                  <c:v>Between 11-30 days</c:v>
                </c:pt>
                <c:pt idx="2">
                  <c:v>Between 31-60 days</c:v>
                </c:pt>
                <c:pt idx="3">
                  <c:v>Between 61-90 days</c:v>
                </c:pt>
                <c:pt idx="4">
                  <c:v>More than 90 days</c:v>
                </c:pt>
                <c:pt idx="5">
                  <c:v>Has not been resolved</c:v>
                </c:pt>
                <c:pt idx="6">
                  <c:v>N/A</c:v>
                </c:pt>
              </c:strCache>
            </c:strRef>
          </c:cat>
          <c:val>
            <c:numRef>
              <c:f>Sheet1!$B$2:$B$8</c:f>
              <c:numCache>
                <c:formatCode>0%</c:formatCode>
                <c:ptCount val="7"/>
                <c:pt idx="0">
                  <c:v>0.26</c:v>
                </c:pt>
                <c:pt idx="1">
                  <c:v>0.13</c:v>
                </c:pt>
                <c:pt idx="2">
                  <c:v>0.05</c:v>
                </c:pt>
                <c:pt idx="3">
                  <c:v>0.05</c:v>
                </c:pt>
                <c:pt idx="4">
                  <c:v>7.0000000000000007E-2</c:v>
                </c:pt>
                <c:pt idx="5">
                  <c:v>0.42</c:v>
                </c:pt>
                <c:pt idx="6">
                  <c:v>0.01</c:v>
                </c:pt>
              </c:numCache>
            </c:numRef>
          </c:val>
          <c:extLst>
            <c:ext xmlns:c16="http://schemas.microsoft.com/office/drawing/2014/chart" uri="{C3380CC4-5D6E-409C-BE32-E72D297353CC}">
              <c16:uniqueId val="{00000000-F853-4B22-B45C-ACDB0C0F0B74}"/>
            </c:ext>
          </c:extLst>
        </c:ser>
        <c:dLbls>
          <c:dLblPos val="outEnd"/>
          <c:showLegendKey val="0"/>
          <c:showVal val="1"/>
          <c:showCatName val="0"/>
          <c:showSerName val="0"/>
          <c:showPercent val="0"/>
          <c:showBubbleSize val="0"/>
        </c:dLbls>
        <c:gapWidth val="100"/>
        <c:axId val="633661016"/>
        <c:axId val="633659704"/>
      </c:barChart>
      <c:catAx>
        <c:axId val="633661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baseline="0">
                <a:solidFill>
                  <a:schemeClr val="bg1"/>
                </a:solidFill>
                <a:latin typeface="+mn-lt"/>
                <a:ea typeface="+mn-ea"/>
                <a:cs typeface="+mn-cs"/>
              </a:defRPr>
            </a:pPr>
            <a:endParaRPr lang="en-US"/>
          </a:p>
        </c:txPr>
        <c:crossAx val="633659704"/>
        <c:crosses val="autoZero"/>
        <c:auto val="1"/>
        <c:lblAlgn val="ctr"/>
        <c:lblOffset val="100"/>
        <c:noMultiLvlLbl val="0"/>
      </c:catAx>
      <c:valAx>
        <c:axId val="633659704"/>
        <c:scaling>
          <c:orientation val="minMax"/>
        </c:scaling>
        <c:delete val="1"/>
        <c:axPos val="l"/>
        <c:numFmt formatCode="0%" sourceLinked="1"/>
        <c:majorTickMark val="out"/>
        <c:minorTickMark val="none"/>
        <c:tickLblPos val="nextTo"/>
        <c:crossAx val="633661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5"/>
            </a:solidFill>
            <a:ln>
              <a:solidFill>
                <a:schemeClr val="bg1"/>
              </a:solidFill>
            </a:ln>
            <a:effectLst/>
          </c:spPr>
          <c:invertIfNegative val="0"/>
          <c:dPt>
            <c:idx val="6"/>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A508-47ED-A630-B05A2DBCC6BD}"/>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Australian Human Rights Commission</c:v>
                </c:pt>
                <c:pt idx="1">
                  <c:v>State/Territory Office of Fair Trading/Consumer Protection</c:v>
                </c:pt>
                <c:pt idx="2">
                  <c:v>Civil Aviation Safety Authority</c:v>
                </c:pt>
                <c:pt idx="3">
                  <c:v>ACCC (Australian Competition and Consumer Commission)</c:v>
                </c:pt>
                <c:pt idx="4">
                  <c:v>Other (please specify)</c:v>
                </c:pt>
                <c:pt idx="5">
                  <c:v>Airline Customer Advocate</c:v>
                </c:pt>
                <c:pt idx="6">
                  <c:v>No, I did not involve other organisations</c:v>
                </c:pt>
              </c:strCache>
            </c:strRef>
          </c:cat>
          <c:val>
            <c:numRef>
              <c:f>Sheet1!$B$2:$B$8</c:f>
              <c:numCache>
                <c:formatCode>0%</c:formatCode>
                <c:ptCount val="7"/>
                <c:pt idx="0">
                  <c:v>0</c:v>
                </c:pt>
                <c:pt idx="1">
                  <c:v>0.02</c:v>
                </c:pt>
                <c:pt idx="2">
                  <c:v>1.95061543621288E-2</c:v>
                </c:pt>
                <c:pt idx="3">
                  <c:v>0.02</c:v>
                </c:pt>
                <c:pt idx="4">
                  <c:v>0.04</c:v>
                </c:pt>
                <c:pt idx="5">
                  <c:v>0.06</c:v>
                </c:pt>
                <c:pt idx="6">
                  <c:v>0.84</c:v>
                </c:pt>
              </c:numCache>
            </c:numRef>
          </c:val>
          <c:extLst>
            <c:ext xmlns:c16="http://schemas.microsoft.com/office/drawing/2014/chart" uri="{C3380CC4-5D6E-409C-BE32-E72D297353CC}">
              <c16:uniqueId val="{00000000-769B-44CF-AB4C-00FA5C773786}"/>
            </c:ext>
          </c:extLst>
        </c:ser>
        <c:dLbls>
          <c:dLblPos val="outEnd"/>
          <c:showLegendKey val="0"/>
          <c:showVal val="1"/>
          <c:showCatName val="0"/>
          <c:showSerName val="0"/>
          <c:showPercent val="0"/>
          <c:showBubbleSize val="0"/>
        </c:dLbls>
        <c:gapWidth val="182"/>
        <c:axId val="621987568"/>
        <c:axId val="621981992"/>
      </c:barChart>
      <c:catAx>
        <c:axId val="621987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621981992"/>
        <c:crosses val="autoZero"/>
        <c:auto val="1"/>
        <c:lblAlgn val="ctr"/>
        <c:lblOffset val="100"/>
        <c:noMultiLvlLbl val="0"/>
      </c:catAx>
      <c:valAx>
        <c:axId val="621981992"/>
        <c:scaling>
          <c:orientation val="minMax"/>
        </c:scaling>
        <c:delete val="1"/>
        <c:axPos val="b"/>
        <c:numFmt formatCode="0%" sourceLinked="1"/>
        <c:majorTickMark val="none"/>
        <c:minorTickMark val="none"/>
        <c:tickLblPos val="nextTo"/>
        <c:crossAx val="62198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AU" sz="1400" b="1">
                <a:solidFill>
                  <a:schemeClr val="tx1"/>
                </a:solidFill>
              </a:rPr>
              <a:t>How satisfied or dissatisfied were you with…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8036839892357879"/>
          <c:y val="0.12704492572794052"/>
          <c:w val="0.71963160107642121"/>
          <c:h val="0.78256639058309807"/>
        </c:manualLayout>
      </c:layout>
      <c:barChart>
        <c:barDir val="bar"/>
        <c:grouping val="percentStacked"/>
        <c:varyColors val="0"/>
        <c:ser>
          <c:idx val="0"/>
          <c:order val="0"/>
          <c:tx>
            <c:strRef>
              <c:f>Sheet1!$B$1</c:f>
              <c:strCache>
                <c:ptCount val="1"/>
                <c:pt idx="0">
                  <c:v>NET dissatisfied</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complaint process overall</c:v>
                </c:pt>
                <c:pt idx="1">
                  <c:v>The time it took for the complaint to be resolved</c:v>
                </c:pt>
                <c:pt idx="2">
                  <c:v>The complaint's outcome</c:v>
                </c:pt>
                <c:pt idx="3">
                  <c:v>How you were treated throughout the process</c:v>
                </c:pt>
                <c:pt idx="4">
                  <c:v>The communication throughout the complaint process</c:v>
                </c:pt>
                <c:pt idx="5">
                  <c:v>The response(s) to the complaint</c:v>
                </c:pt>
                <c:pt idx="6">
                  <c:v>The process of initiating the complaint </c:v>
                </c:pt>
              </c:strCache>
            </c:strRef>
          </c:cat>
          <c:val>
            <c:numRef>
              <c:f>Sheet1!$B$2:$B$8</c:f>
              <c:numCache>
                <c:formatCode>0%</c:formatCode>
                <c:ptCount val="7"/>
                <c:pt idx="0">
                  <c:v>0.56999999999999995</c:v>
                </c:pt>
                <c:pt idx="1">
                  <c:v>0.43</c:v>
                </c:pt>
                <c:pt idx="2">
                  <c:v>0.37</c:v>
                </c:pt>
                <c:pt idx="3">
                  <c:v>0.49</c:v>
                </c:pt>
                <c:pt idx="4">
                  <c:v>0.54</c:v>
                </c:pt>
                <c:pt idx="5">
                  <c:v>0.62</c:v>
                </c:pt>
                <c:pt idx="6">
                  <c:v>0.44</c:v>
                </c:pt>
              </c:numCache>
            </c:numRef>
          </c:val>
          <c:extLst>
            <c:ext xmlns:c16="http://schemas.microsoft.com/office/drawing/2014/chart" uri="{C3380CC4-5D6E-409C-BE32-E72D297353CC}">
              <c16:uniqueId val="{00000000-7A46-4FAF-824E-6B04BE960462}"/>
            </c:ext>
          </c:extLst>
        </c:ser>
        <c:ser>
          <c:idx val="1"/>
          <c:order val="1"/>
          <c:tx>
            <c:strRef>
              <c:f>Sheet1!$C$1</c:f>
              <c:strCache>
                <c:ptCount val="1"/>
                <c:pt idx="0">
                  <c:v>Neutral/no response</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complaint process overall</c:v>
                </c:pt>
                <c:pt idx="1">
                  <c:v>The time it took for the complaint to be resolved</c:v>
                </c:pt>
                <c:pt idx="2">
                  <c:v>The complaint's outcome</c:v>
                </c:pt>
                <c:pt idx="3">
                  <c:v>How you were treated throughout the process</c:v>
                </c:pt>
                <c:pt idx="4">
                  <c:v>The communication throughout the complaint process</c:v>
                </c:pt>
                <c:pt idx="5">
                  <c:v>The response(s) to the complaint</c:v>
                </c:pt>
                <c:pt idx="6">
                  <c:v>The process of initiating the complaint </c:v>
                </c:pt>
              </c:strCache>
            </c:strRef>
          </c:cat>
          <c:val>
            <c:numRef>
              <c:f>Sheet1!$C$2:$C$8</c:f>
              <c:numCache>
                <c:formatCode>0%</c:formatCode>
                <c:ptCount val="7"/>
                <c:pt idx="0">
                  <c:v>0.27</c:v>
                </c:pt>
                <c:pt idx="1">
                  <c:v>0.24</c:v>
                </c:pt>
                <c:pt idx="2">
                  <c:v>0.24</c:v>
                </c:pt>
                <c:pt idx="3">
                  <c:v>0.28000000000000003</c:v>
                </c:pt>
                <c:pt idx="4">
                  <c:v>0.28999999999999998</c:v>
                </c:pt>
                <c:pt idx="5">
                  <c:v>0.23</c:v>
                </c:pt>
                <c:pt idx="6">
                  <c:v>0.26</c:v>
                </c:pt>
              </c:numCache>
            </c:numRef>
          </c:val>
          <c:extLst>
            <c:ext xmlns:c16="http://schemas.microsoft.com/office/drawing/2014/chart" uri="{C3380CC4-5D6E-409C-BE32-E72D297353CC}">
              <c16:uniqueId val="{00000001-7A46-4FAF-824E-6B04BE960462}"/>
            </c:ext>
          </c:extLst>
        </c:ser>
        <c:ser>
          <c:idx val="2"/>
          <c:order val="2"/>
          <c:tx>
            <c:strRef>
              <c:f>Sheet1!$D$1</c:f>
              <c:strCache>
                <c:ptCount val="1"/>
                <c:pt idx="0">
                  <c:v>NET satisfied</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complaint process overall</c:v>
                </c:pt>
                <c:pt idx="1">
                  <c:v>The time it took for the complaint to be resolved</c:v>
                </c:pt>
                <c:pt idx="2">
                  <c:v>The complaint's outcome</c:v>
                </c:pt>
                <c:pt idx="3">
                  <c:v>How you were treated throughout the process</c:v>
                </c:pt>
                <c:pt idx="4">
                  <c:v>The communication throughout the complaint process</c:v>
                </c:pt>
                <c:pt idx="5">
                  <c:v>The response(s) to the complaint</c:v>
                </c:pt>
                <c:pt idx="6">
                  <c:v>The process of initiating the complaint </c:v>
                </c:pt>
              </c:strCache>
            </c:strRef>
          </c:cat>
          <c:val>
            <c:numRef>
              <c:f>Sheet1!$D$2:$D$8</c:f>
              <c:numCache>
                <c:formatCode>0%</c:formatCode>
                <c:ptCount val="7"/>
                <c:pt idx="0">
                  <c:v>0.17</c:v>
                </c:pt>
                <c:pt idx="1">
                  <c:v>0.31</c:v>
                </c:pt>
                <c:pt idx="2">
                  <c:v>0.39</c:v>
                </c:pt>
                <c:pt idx="3">
                  <c:v>0.23</c:v>
                </c:pt>
                <c:pt idx="4">
                  <c:v>0.17</c:v>
                </c:pt>
                <c:pt idx="5">
                  <c:v>0.15</c:v>
                </c:pt>
                <c:pt idx="6">
                  <c:v>0.3</c:v>
                </c:pt>
              </c:numCache>
            </c:numRef>
          </c:val>
          <c:extLst>
            <c:ext xmlns:c16="http://schemas.microsoft.com/office/drawing/2014/chart" uri="{C3380CC4-5D6E-409C-BE32-E72D297353CC}">
              <c16:uniqueId val="{00000002-7A46-4FAF-824E-6B04BE960462}"/>
            </c:ext>
          </c:extLst>
        </c:ser>
        <c:dLbls>
          <c:showLegendKey val="0"/>
          <c:showVal val="0"/>
          <c:showCatName val="0"/>
          <c:showSerName val="0"/>
          <c:showPercent val="0"/>
          <c:showBubbleSize val="0"/>
        </c:dLbls>
        <c:gapWidth val="150"/>
        <c:overlap val="100"/>
        <c:axId val="639522960"/>
        <c:axId val="639525912"/>
      </c:barChart>
      <c:catAx>
        <c:axId val="639522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9525912"/>
        <c:crosses val="autoZero"/>
        <c:auto val="1"/>
        <c:lblAlgn val="ctr"/>
        <c:lblOffset val="100"/>
        <c:noMultiLvlLbl val="0"/>
      </c:catAx>
      <c:valAx>
        <c:axId val="639525912"/>
        <c:scaling>
          <c:orientation val="minMax"/>
        </c:scaling>
        <c:delete val="1"/>
        <c:axPos val="b"/>
        <c:numFmt formatCode="0%" sourceLinked="1"/>
        <c:majorTickMark val="none"/>
        <c:minorTickMark val="none"/>
        <c:tickLblPos val="nextTo"/>
        <c:crossAx val="63952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r>
              <a:rPr lang="en-US" sz="1200" b="1">
                <a:solidFill>
                  <a:schemeClr val="bg1"/>
                </a:solidFill>
              </a:rPr>
              <a:t>The</a:t>
            </a:r>
            <a:r>
              <a:rPr lang="en-US" sz="1200" b="1" baseline="0">
                <a:solidFill>
                  <a:schemeClr val="bg1"/>
                </a:solidFill>
              </a:rPr>
              <a:t> issues Australians intended to complain about</a:t>
            </a:r>
            <a:endParaRPr lang="en-US" sz="1200" b="1">
              <a:solidFill>
                <a:schemeClr val="bg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49155983033524309"/>
          <c:y val="7.588193904014448E-2"/>
          <c:w val="0.50844016966475691"/>
          <c:h val="0.89942643672289657"/>
        </c:manualLayout>
      </c:layout>
      <c:barChart>
        <c:barDir val="bar"/>
        <c:grouping val="clustered"/>
        <c:varyColors val="0"/>
        <c:ser>
          <c:idx val="0"/>
          <c:order val="0"/>
          <c:tx>
            <c:strRef>
              <c:f>Sheet1!$B$1</c:f>
              <c:strCache>
                <c:ptCount val="1"/>
                <c:pt idx="0">
                  <c:v>Series 1</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Denied boarding</c:v>
                </c:pt>
                <c:pt idx="1">
                  <c:v>Airport transport or parking options</c:v>
                </c:pt>
                <c:pt idx="2">
                  <c:v>Safety and/or privacy concerns</c:v>
                </c:pt>
                <c:pt idx="3">
                  <c:v>Loyalty/frequent flyer program</c:v>
                </c:pt>
                <c:pt idx="4">
                  <c:v>Fees or additional charges</c:v>
                </c:pt>
                <c:pt idx="5">
                  <c:v>Refund or reimbursement requests</c:v>
                </c:pt>
                <c:pt idx="6">
                  <c:v>Security screening procedures</c:v>
                </c:pt>
                <c:pt idx="7">
                  <c:v>Inaccessible facilities and/or services</c:v>
                </c:pt>
                <c:pt idx="8">
                  <c:v>Discrimination and/or disrespect</c:v>
                </c:pt>
                <c:pt idx="9">
                  <c:v>Technology failures </c:v>
                </c:pt>
                <c:pt idx="10">
                  <c:v>Baggage</c:v>
                </c:pt>
                <c:pt idx="11">
                  <c:v>Other (please specify)</c:v>
                </c:pt>
                <c:pt idx="12">
                  <c:v>Poor customer service </c:v>
                </c:pt>
                <c:pt idx="13">
                  <c:v>Poor in-flight experience </c:v>
                </c:pt>
                <c:pt idx="14">
                  <c:v>Flight delay, cancellation or changed itinerary</c:v>
                </c:pt>
              </c:strCache>
            </c:strRef>
          </c:cat>
          <c:val>
            <c:numRef>
              <c:f>Sheet1!$B$2:$B$16</c:f>
              <c:numCache>
                <c:formatCode>0%</c:formatCode>
                <c:ptCount val="15"/>
                <c:pt idx="0">
                  <c:v>3.2167913945112198E-3</c:v>
                </c:pt>
                <c:pt idx="1">
                  <c:v>9.1482776165433197E-3</c:v>
                </c:pt>
                <c:pt idx="2">
                  <c:v>2.0070008968813301E-2</c:v>
                </c:pt>
                <c:pt idx="3">
                  <c:v>2.26733799412401E-2</c:v>
                </c:pt>
                <c:pt idx="4">
                  <c:v>3.0114385201260401E-2</c:v>
                </c:pt>
                <c:pt idx="5">
                  <c:v>4.5631016877031E-2</c:v>
                </c:pt>
                <c:pt idx="6">
                  <c:v>6.3636105681922697E-2</c:v>
                </c:pt>
                <c:pt idx="7">
                  <c:v>6.5209289526899999E-2</c:v>
                </c:pt>
                <c:pt idx="8">
                  <c:v>7.4737466149823906E-2</c:v>
                </c:pt>
                <c:pt idx="9">
                  <c:v>7.4862205819104799E-2</c:v>
                </c:pt>
                <c:pt idx="10">
                  <c:v>0.152679800590409</c:v>
                </c:pt>
                <c:pt idx="11">
                  <c:v>0.15423192102754801</c:v>
                </c:pt>
                <c:pt idx="12">
                  <c:v>0.23271407613278799</c:v>
                </c:pt>
                <c:pt idx="13">
                  <c:v>0.31156324194740198</c:v>
                </c:pt>
                <c:pt idx="14">
                  <c:v>0.421496189577103</c:v>
                </c:pt>
              </c:numCache>
            </c:numRef>
          </c:val>
          <c:extLst>
            <c:ext xmlns:c16="http://schemas.microsoft.com/office/drawing/2014/chart" uri="{C3380CC4-5D6E-409C-BE32-E72D297353CC}">
              <c16:uniqueId val="{00000000-FD17-462C-A16D-18B746963AC3}"/>
            </c:ext>
          </c:extLst>
        </c:ser>
        <c:dLbls>
          <c:dLblPos val="outEnd"/>
          <c:showLegendKey val="0"/>
          <c:showVal val="1"/>
          <c:showCatName val="0"/>
          <c:showSerName val="0"/>
          <c:showPercent val="0"/>
          <c:showBubbleSize val="0"/>
        </c:dLbls>
        <c:gapWidth val="219"/>
        <c:axId val="844950320"/>
        <c:axId val="844955568"/>
      </c:barChart>
      <c:catAx>
        <c:axId val="84495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44955568"/>
        <c:crosses val="autoZero"/>
        <c:auto val="1"/>
        <c:lblAlgn val="ctr"/>
        <c:lblOffset val="100"/>
        <c:noMultiLvlLbl val="0"/>
      </c:catAx>
      <c:valAx>
        <c:axId val="844955568"/>
        <c:scaling>
          <c:orientation val="minMax"/>
        </c:scaling>
        <c:delete val="1"/>
        <c:axPos val="b"/>
        <c:numFmt formatCode="0%" sourceLinked="1"/>
        <c:majorTickMark val="none"/>
        <c:minorTickMark val="none"/>
        <c:tickLblPos val="nextTo"/>
        <c:crossAx val="844950320"/>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63586868118409"/>
          <c:w val="1"/>
          <c:h val="0.79271044770937515"/>
        </c:manualLayout>
      </c:layout>
      <c:barChart>
        <c:barDir val="col"/>
        <c:grouping val="percentStacked"/>
        <c:varyColors val="0"/>
        <c:ser>
          <c:idx val="0"/>
          <c:order val="0"/>
          <c:tx>
            <c:strRef>
              <c:f>Sheet1!$B$1</c:f>
              <c:strCache>
                <c:ptCount val="1"/>
                <c:pt idx="0">
                  <c:v>Domestic</c:v>
                </c:pt>
              </c:strCache>
            </c:strRef>
          </c:tx>
          <c:spPr>
            <a:solidFill>
              <a:schemeClr val="accent5"/>
            </a:solidFill>
            <a:ln>
              <a:noFill/>
            </a:ln>
            <a:effectLst/>
          </c:spPr>
          <c:invertIfNegative val="0"/>
          <c:dLbls>
            <c:dLbl>
              <c:idx val="0"/>
              <c:layout>
                <c:manualLayout>
                  <c:x val="0"/>
                  <c:y val="-0.151967557319702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4-4871-A268-2FFB7F07DD4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c:v>
                </c:pt>
              </c:numCache>
            </c:numRef>
          </c:val>
          <c:extLst>
            <c:ext xmlns:c16="http://schemas.microsoft.com/office/drawing/2014/chart" uri="{C3380CC4-5D6E-409C-BE32-E72D297353CC}">
              <c16:uniqueId val="{00000001-7584-4871-A268-2FFB7F07DD45}"/>
            </c:ext>
          </c:extLst>
        </c:ser>
        <c:ser>
          <c:idx val="1"/>
          <c:order val="1"/>
          <c:tx>
            <c:strRef>
              <c:f>Sheet1!$C$1</c:f>
              <c:strCache>
                <c:ptCount val="1"/>
                <c:pt idx="0">
                  <c:v>International</c:v>
                </c:pt>
              </c:strCache>
            </c:strRef>
          </c:tx>
          <c:spPr>
            <a:solidFill>
              <a:schemeClr val="accent2"/>
            </a:solidFill>
            <a:ln>
              <a:noFill/>
            </a:ln>
            <a:effectLst/>
          </c:spPr>
          <c:invertIfNegative val="0"/>
          <c:dLbls>
            <c:dLbl>
              <c:idx val="0"/>
              <c:layout>
                <c:manualLayout>
                  <c:x val="0"/>
                  <c:y val="4.74898616624068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4-4871-A268-2FFB7F07DD4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c:v>
                </c:pt>
              </c:numCache>
            </c:numRef>
          </c:val>
          <c:extLst>
            <c:ext xmlns:c16="http://schemas.microsoft.com/office/drawing/2014/chart" uri="{C3380CC4-5D6E-409C-BE32-E72D297353CC}">
              <c16:uniqueId val="{00000003-7584-4871-A268-2FFB7F07DD45}"/>
            </c:ext>
          </c:extLst>
        </c:ser>
        <c:dLbls>
          <c:showLegendKey val="0"/>
          <c:showVal val="0"/>
          <c:showCatName val="0"/>
          <c:showSerName val="0"/>
          <c:showPercent val="0"/>
          <c:showBubbleSize val="0"/>
        </c:dLbls>
        <c:gapWidth val="150"/>
        <c:overlap val="100"/>
        <c:axId val="661270928"/>
        <c:axId val="661270600"/>
      </c:barChart>
      <c:catAx>
        <c:axId val="661270928"/>
        <c:scaling>
          <c:orientation val="minMax"/>
        </c:scaling>
        <c:delete val="1"/>
        <c:axPos val="b"/>
        <c:numFmt formatCode="General" sourceLinked="1"/>
        <c:majorTickMark val="none"/>
        <c:minorTickMark val="none"/>
        <c:tickLblPos val="nextTo"/>
        <c:crossAx val="661270600"/>
        <c:crosses val="autoZero"/>
        <c:auto val="1"/>
        <c:lblAlgn val="ctr"/>
        <c:lblOffset val="100"/>
        <c:noMultiLvlLbl val="0"/>
      </c:catAx>
      <c:valAx>
        <c:axId val="661270600"/>
        <c:scaling>
          <c:orientation val="minMax"/>
        </c:scaling>
        <c:delete val="1"/>
        <c:axPos val="l"/>
        <c:numFmt formatCode="0%" sourceLinked="1"/>
        <c:majorTickMark val="none"/>
        <c:minorTickMark val="none"/>
        <c:tickLblPos val="nextTo"/>
        <c:crossAx val="661270928"/>
        <c:crosses val="autoZero"/>
        <c:crossBetween val="between"/>
      </c:valAx>
      <c:spPr>
        <a:noFill/>
        <a:ln>
          <a:noFill/>
        </a:ln>
        <a:effectLst/>
      </c:spPr>
    </c:plotArea>
    <c:legend>
      <c:legendPos val="r"/>
      <c:layout>
        <c:manualLayout>
          <c:xMode val="edge"/>
          <c:yMode val="edge"/>
          <c:x val="0.30594699317929064"/>
          <c:y val="4.9826961153667118E-3"/>
          <c:w val="0.38013510792540306"/>
          <c:h val="0.1827065855724304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19886585233751"/>
          <c:y val="0.18618437260685627"/>
          <c:w val="0.51380113414766249"/>
          <c:h val="0.78539279089331326"/>
        </c:manualLayout>
      </c:layout>
      <c:barChart>
        <c:barDir val="bar"/>
        <c:grouping val="clustered"/>
        <c:varyColors val="0"/>
        <c:ser>
          <c:idx val="0"/>
          <c:order val="0"/>
          <c:tx>
            <c:strRef>
              <c:f>Sheet1!$B$1</c:f>
              <c:strCache>
                <c:ptCount val="1"/>
                <c:pt idx="0">
                  <c:v>Series 1</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Issue was resolved</c:v>
                </c:pt>
                <c:pt idx="1">
                  <c:v>Needed to gather too many documents </c:v>
                </c:pt>
                <c:pt idx="2">
                  <c:v>I was told to contact a different work area or person</c:v>
                </c:pt>
                <c:pt idx="3">
                  <c:v>Other (please specify)</c:v>
                </c:pt>
                <c:pt idx="4">
                  <c:v>I was told I was not eligible for compensation</c:v>
                </c:pt>
                <c:pt idx="5">
                  <c:v>Thought it would take too long to resolve</c:v>
                </c:pt>
                <c:pt idx="6">
                  <c:v>Confusing or superficial responses</c:v>
                </c:pt>
                <c:pt idx="7">
                  <c:v>Difficult process</c:v>
                </c:pt>
                <c:pt idx="8">
                  <c:v>Didn't know how to start the process</c:v>
                </c:pt>
                <c:pt idx="9">
                  <c:v>Didn't think it would make a difference and/or be taken seriously</c:v>
                </c:pt>
                <c:pt idx="10">
                  <c:v>Didn't have the time or energy to pursue it</c:v>
                </c:pt>
              </c:strCache>
            </c:strRef>
          </c:cat>
          <c:val>
            <c:numRef>
              <c:f>Sheet1!$B$2:$B$12</c:f>
              <c:numCache>
                <c:formatCode>0%</c:formatCode>
                <c:ptCount val="11"/>
                <c:pt idx="0">
                  <c:v>2.90280417470077E-2</c:v>
                </c:pt>
                <c:pt idx="1">
                  <c:v>3.8910857722274698E-2</c:v>
                </c:pt>
                <c:pt idx="2">
                  <c:v>5.0149375159283999E-2</c:v>
                </c:pt>
                <c:pt idx="3">
                  <c:v>5.3476316180224998E-2</c:v>
                </c:pt>
                <c:pt idx="4">
                  <c:v>8.4115421969075205E-2</c:v>
                </c:pt>
                <c:pt idx="5">
                  <c:v>0.16335035144048801</c:v>
                </c:pt>
                <c:pt idx="6">
                  <c:v>0.177824316792045</c:v>
                </c:pt>
                <c:pt idx="7">
                  <c:v>0.227288647644381</c:v>
                </c:pt>
                <c:pt idx="8">
                  <c:v>0.31180321676589601</c:v>
                </c:pt>
                <c:pt idx="9">
                  <c:v>0.47845055241505902</c:v>
                </c:pt>
                <c:pt idx="10">
                  <c:v>0.51713850693171803</c:v>
                </c:pt>
              </c:numCache>
            </c:numRef>
          </c:val>
          <c:extLst>
            <c:ext xmlns:c16="http://schemas.microsoft.com/office/drawing/2014/chart" uri="{C3380CC4-5D6E-409C-BE32-E72D297353CC}">
              <c16:uniqueId val="{00000000-71C1-4909-81D1-2011E6B7EBEF}"/>
            </c:ext>
          </c:extLst>
        </c:ser>
        <c:dLbls>
          <c:dLblPos val="outEnd"/>
          <c:showLegendKey val="0"/>
          <c:showVal val="1"/>
          <c:showCatName val="0"/>
          <c:showSerName val="0"/>
          <c:showPercent val="0"/>
          <c:showBubbleSize val="0"/>
        </c:dLbls>
        <c:gapWidth val="100"/>
        <c:axId val="840884464"/>
        <c:axId val="840883152"/>
      </c:barChart>
      <c:catAx>
        <c:axId val="840884464"/>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40883152"/>
        <c:crosses val="autoZero"/>
        <c:auto val="1"/>
        <c:lblAlgn val="ctr"/>
        <c:lblOffset val="100"/>
        <c:noMultiLvlLbl val="0"/>
      </c:catAx>
      <c:valAx>
        <c:axId val="840883152"/>
        <c:scaling>
          <c:orientation val="minMax"/>
        </c:scaling>
        <c:delete val="1"/>
        <c:axPos val="b"/>
        <c:numFmt formatCode="0%" sourceLinked="1"/>
        <c:majorTickMark val="none"/>
        <c:minorTickMark val="none"/>
        <c:tickLblPos val="nextTo"/>
        <c:crossAx val="84088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63586868118409"/>
          <c:w val="1"/>
          <c:h val="0.79271044770937515"/>
        </c:manualLayout>
      </c:layout>
      <c:barChart>
        <c:barDir val="col"/>
        <c:grouping val="percentStacked"/>
        <c:varyColors val="0"/>
        <c:ser>
          <c:idx val="0"/>
          <c:order val="0"/>
          <c:tx>
            <c:strRef>
              <c:f>Sheet1!$B$1</c:f>
              <c:strCache>
                <c:ptCount val="1"/>
                <c:pt idx="0">
                  <c:v>Domestic</c:v>
                </c:pt>
              </c:strCache>
            </c:strRef>
          </c:tx>
          <c:spPr>
            <a:solidFill>
              <a:schemeClr val="accent5"/>
            </a:solidFill>
            <a:ln>
              <a:noFill/>
            </a:ln>
            <a:effectLst/>
          </c:spPr>
          <c:invertIfNegative val="0"/>
          <c:dLbls>
            <c:dLbl>
              <c:idx val="0"/>
              <c:layout>
                <c:manualLayout>
                  <c:x val="3.6661944396532128E-2"/>
                  <c:y val="-0.17096350198466498"/>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AF7F5100-BC99-4A91-80E3-7ECB2E52F5B6}" type="VALUE">
                      <a:rPr lang="en-US" smtClean="0"/>
                      <a:pPr>
                        <a:defRPr sz="1000">
                          <a:solidFill>
                            <a:schemeClr val="bg1"/>
                          </a:solidFill>
                        </a:defRPr>
                      </a:pPr>
                      <a:t>[VALUE]</a:t>
                    </a:fld>
                    <a:r>
                      <a:rPr lang="en-US"/>
                      <a:t> Domestic</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72-4118-A162-B048C3877A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0.57999999999999996</c:v>
                </c:pt>
              </c:numCache>
            </c:numRef>
          </c:val>
          <c:extLst>
            <c:ext xmlns:c16="http://schemas.microsoft.com/office/drawing/2014/chart" uri="{C3380CC4-5D6E-409C-BE32-E72D297353CC}">
              <c16:uniqueId val="{00000001-6572-4118-A162-B048C3877AF2}"/>
            </c:ext>
          </c:extLst>
        </c:ser>
        <c:ser>
          <c:idx val="1"/>
          <c:order val="1"/>
          <c:tx>
            <c:strRef>
              <c:f>Sheet1!$C$1</c:f>
              <c:strCache>
                <c:ptCount val="1"/>
                <c:pt idx="0">
                  <c:v>International</c:v>
                </c:pt>
              </c:strCache>
            </c:strRef>
          </c:tx>
          <c:spPr>
            <a:solidFill>
              <a:schemeClr val="accent2"/>
            </a:solidFill>
            <a:ln>
              <a:noFill/>
            </a:ln>
            <a:effectLst/>
          </c:spPr>
          <c:invertIfNegative val="0"/>
          <c:dLbls>
            <c:dLbl>
              <c:idx val="0"/>
              <c:layout>
                <c:manualLayout>
                  <c:x val="0"/>
                  <c:y val="4.7489861662406825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C6B7C42C-7650-476A-B0DE-320EE03320CF}" type="VALUE">
                      <a:rPr lang="en-US" smtClean="0"/>
                      <a:pPr>
                        <a:defRPr sz="1000">
                          <a:solidFill>
                            <a:schemeClr val="bg1"/>
                          </a:solidFill>
                        </a:defRPr>
                      </a:pPr>
                      <a:t>[VALUE]</a:t>
                    </a:fld>
                    <a:r>
                      <a:rPr lang="en-US"/>
                      <a:t> International</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572-4118-A162-B048C3877A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c:v>
                </c:pt>
              </c:numCache>
            </c:numRef>
          </c:val>
          <c:extLst>
            <c:ext xmlns:c16="http://schemas.microsoft.com/office/drawing/2014/chart" uri="{C3380CC4-5D6E-409C-BE32-E72D297353CC}">
              <c16:uniqueId val="{00000003-6572-4118-A162-B048C3877AF2}"/>
            </c:ext>
          </c:extLst>
        </c:ser>
        <c:dLbls>
          <c:showLegendKey val="0"/>
          <c:showVal val="0"/>
          <c:showCatName val="0"/>
          <c:showSerName val="0"/>
          <c:showPercent val="0"/>
          <c:showBubbleSize val="0"/>
        </c:dLbls>
        <c:gapWidth val="150"/>
        <c:overlap val="100"/>
        <c:axId val="661270928"/>
        <c:axId val="661270600"/>
      </c:barChart>
      <c:catAx>
        <c:axId val="661270928"/>
        <c:scaling>
          <c:orientation val="minMax"/>
        </c:scaling>
        <c:delete val="1"/>
        <c:axPos val="b"/>
        <c:numFmt formatCode="General" sourceLinked="1"/>
        <c:majorTickMark val="none"/>
        <c:minorTickMark val="none"/>
        <c:tickLblPos val="nextTo"/>
        <c:crossAx val="661270600"/>
        <c:crosses val="autoZero"/>
        <c:auto val="1"/>
        <c:lblAlgn val="ctr"/>
        <c:lblOffset val="100"/>
        <c:noMultiLvlLbl val="0"/>
      </c:catAx>
      <c:valAx>
        <c:axId val="661270600"/>
        <c:scaling>
          <c:orientation val="minMax"/>
        </c:scaling>
        <c:delete val="1"/>
        <c:axPos val="l"/>
        <c:numFmt formatCode="0%" sourceLinked="1"/>
        <c:majorTickMark val="none"/>
        <c:minorTickMark val="none"/>
        <c:tickLblPos val="nextTo"/>
        <c:crossAx val="66127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95736313075476E-2"/>
          <c:y val="6.2257815093843517E-2"/>
          <c:w val="0.94104938011123396"/>
          <c:h val="0.77102315393545595"/>
        </c:manualLayout>
      </c:layout>
      <c:barChart>
        <c:barDir val="col"/>
        <c:grouping val="clustered"/>
        <c:varyColors val="0"/>
        <c:ser>
          <c:idx val="0"/>
          <c:order val="0"/>
          <c:tx>
            <c:strRef>
              <c:f>Sheet1!$B$1</c:f>
              <c:strCache>
                <c:ptCount val="1"/>
                <c:pt idx="0">
                  <c:v>Series 1</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Leisure (e.g., holiday/concert)</c:v>
                </c:pt>
                <c:pt idx="1">
                  <c:v>Visiting family &amp; friends</c:v>
                </c:pt>
                <c:pt idx="2">
                  <c:v>Work/business</c:v>
                </c:pt>
                <c:pt idx="3">
                  <c:v>Other</c:v>
                </c:pt>
                <c:pt idx="4">
                  <c:v>Education</c:v>
                </c:pt>
                <c:pt idx="5">
                  <c:v>Medical purposes</c:v>
                </c:pt>
              </c:strCache>
            </c:strRef>
          </c:cat>
          <c:val>
            <c:numRef>
              <c:f>Sheet1!$B$2:$B$7</c:f>
              <c:numCache>
                <c:formatCode>0%</c:formatCode>
                <c:ptCount val="6"/>
                <c:pt idx="0">
                  <c:v>0.5</c:v>
                </c:pt>
                <c:pt idx="1">
                  <c:v>0.32</c:v>
                </c:pt>
                <c:pt idx="2">
                  <c:v>0.14000000000000001</c:v>
                </c:pt>
                <c:pt idx="3">
                  <c:v>0.02</c:v>
                </c:pt>
                <c:pt idx="4">
                  <c:v>0.01</c:v>
                </c:pt>
                <c:pt idx="5">
                  <c:v>0.01</c:v>
                </c:pt>
              </c:numCache>
            </c:numRef>
          </c:val>
          <c:extLst>
            <c:ext xmlns:c16="http://schemas.microsoft.com/office/drawing/2014/chart" uri="{C3380CC4-5D6E-409C-BE32-E72D297353CC}">
              <c16:uniqueId val="{00000000-99A9-4EC3-B1DC-17CC69DF110A}"/>
            </c:ext>
          </c:extLst>
        </c:ser>
        <c:dLbls>
          <c:dLblPos val="outEnd"/>
          <c:showLegendKey val="0"/>
          <c:showVal val="1"/>
          <c:showCatName val="0"/>
          <c:showSerName val="0"/>
          <c:showPercent val="0"/>
          <c:showBubbleSize val="0"/>
        </c:dLbls>
        <c:gapWidth val="219"/>
        <c:overlap val="-27"/>
        <c:axId val="1026922144"/>
        <c:axId val="1026920504"/>
      </c:barChart>
      <c:catAx>
        <c:axId val="102692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26920504"/>
        <c:crosses val="autoZero"/>
        <c:auto val="1"/>
        <c:lblAlgn val="ctr"/>
        <c:lblOffset val="100"/>
        <c:noMultiLvlLbl val="0"/>
      </c:catAx>
      <c:valAx>
        <c:axId val="1026920504"/>
        <c:scaling>
          <c:orientation val="minMax"/>
        </c:scaling>
        <c:delete val="1"/>
        <c:axPos val="l"/>
        <c:numFmt formatCode="0%" sourceLinked="1"/>
        <c:majorTickMark val="none"/>
        <c:minorTickMark val="none"/>
        <c:tickLblPos val="nextTo"/>
        <c:crossAx val="102692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20B9A3"/>
            </a:solidFill>
            <a:ln>
              <a:solidFill>
                <a:schemeClr val="bg1"/>
              </a:solidFill>
            </a:ln>
            <a:effectLst/>
          </c:spPr>
          <c:invertIfNegative val="0"/>
          <c:dLbls>
            <c:dLbl>
              <c:idx val="9"/>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9E-4E1C-ABE6-92E541D1F4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Malaysia Airlines</c:v>
                </c:pt>
                <c:pt idx="1">
                  <c:v>Cathay Pacific</c:v>
                </c:pt>
                <c:pt idx="2">
                  <c:v>Air New Zealand</c:v>
                </c:pt>
                <c:pt idx="3">
                  <c:v>Qantaslink</c:v>
                </c:pt>
                <c:pt idx="4">
                  <c:v>Qatar Airways</c:v>
                </c:pt>
                <c:pt idx="5">
                  <c:v>Emirates</c:v>
                </c:pt>
                <c:pt idx="6">
                  <c:v>Singapore Airlines</c:v>
                </c:pt>
                <c:pt idx="7">
                  <c:v>Virgin Australia</c:v>
                </c:pt>
                <c:pt idx="8">
                  <c:v>Qantas Airways</c:v>
                </c:pt>
                <c:pt idx="9">
                  <c:v>Jetstar</c:v>
                </c:pt>
              </c:strCache>
            </c:strRef>
          </c:cat>
          <c:val>
            <c:numRef>
              <c:f>Sheet1!$B$2:$B$11</c:f>
              <c:numCache>
                <c:formatCode>0%</c:formatCode>
                <c:ptCount val="10"/>
                <c:pt idx="0">
                  <c:v>0.01</c:v>
                </c:pt>
                <c:pt idx="1">
                  <c:v>0.01</c:v>
                </c:pt>
                <c:pt idx="2">
                  <c:v>0.01</c:v>
                </c:pt>
                <c:pt idx="3">
                  <c:v>0.02</c:v>
                </c:pt>
                <c:pt idx="4">
                  <c:v>0.03</c:v>
                </c:pt>
                <c:pt idx="5">
                  <c:v>0.04</c:v>
                </c:pt>
                <c:pt idx="6">
                  <c:v>0.05</c:v>
                </c:pt>
                <c:pt idx="7">
                  <c:v>0.2</c:v>
                </c:pt>
                <c:pt idx="8">
                  <c:v>0.24</c:v>
                </c:pt>
                <c:pt idx="9">
                  <c:v>0.25</c:v>
                </c:pt>
              </c:numCache>
            </c:numRef>
          </c:val>
          <c:extLst>
            <c:ext xmlns:c16="http://schemas.microsoft.com/office/drawing/2014/chart" uri="{C3380CC4-5D6E-409C-BE32-E72D297353CC}">
              <c16:uniqueId val="{00000000-8802-4E99-BA23-B586BE1CDC1B}"/>
            </c:ext>
          </c:extLst>
        </c:ser>
        <c:dLbls>
          <c:dLblPos val="outEnd"/>
          <c:showLegendKey val="0"/>
          <c:showVal val="1"/>
          <c:showCatName val="0"/>
          <c:showSerName val="0"/>
          <c:showPercent val="0"/>
          <c:showBubbleSize val="0"/>
        </c:dLbls>
        <c:gapWidth val="182"/>
        <c:axId val="726601456"/>
        <c:axId val="726604080"/>
      </c:barChart>
      <c:catAx>
        <c:axId val="726601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726604080"/>
        <c:crosses val="autoZero"/>
        <c:auto val="1"/>
        <c:lblAlgn val="ctr"/>
        <c:lblOffset val="100"/>
        <c:noMultiLvlLbl val="0"/>
      </c:catAx>
      <c:valAx>
        <c:axId val="726604080"/>
        <c:scaling>
          <c:orientation val="minMax"/>
        </c:scaling>
        <c:delete val="1"/>
        <c:axPos val="b"/>
        <c:numFmt formatCode="0%" sourceLinked="1"/>
        <c:majorTickMark val="none"/>
        <c:minorTickMark val="none"/>
        <c:tickLblPos val="nextTo"/>
        <c:crossAx val="72660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4</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 (or equivalent, e.g. Basic, Lite, Main Cabin)</c:v>
                </c:pt>
                <c:pt idx="1">
                  <c:v>Premium economy/economy plus (or equivalent)</c:v>
                </c:pt>
                <c:pt idx="2">
                  <c:v>Business class</c:v>
                </c:pt>
                <c:pt idx="3">
                  <c:v>First class</c:v>
                </c:pt>
              </c:strCache>
            </c:strRef>
          </c:cat>
          <c:val>
            <c:numRef>
              <c:f>Sheet1!$B$2:$B$5</c:f>
              <c:numCache>
                <c:formatCode>0%</c:formatCode>
                <c:ptCount val="4"/>
                <c:pt idx="0">
                  <c:v>0.89228338061350099</c:v>
                </c:pt>
                <c:pt idx="1">
                  <c:v>4.7652644488003097E-2</c:v>
                </c:pt>
                <c:pt idx="2">
                  <c:v>5.5130260542348201E-2</c:v>
                </c:pt>
                <c:pt idx="3">
                  <c:v>0</c:v>
                </c:pt>
              </c:numCache>
            </c:numRef>
          </c:val>
          <c:extLst>
            <c:ext xmlns:c16="http://schemas.microsoft.com/office/drawing/2014/chart" uri="{C3380CC4-5D6E-409C-BE32-E72D297353CC}">
              <c16:uniqueId val="{00000000-9177-4B74-A38F-A2C145053565}"/>
            </c:ext>
          </c:extLst>
        </c:ser>
        <c:dLbls>
          <c:dLblPos val="outEnd"/>
          <c:showLegendKey val="0"/>
          <c:showVal val="1"/>
          <c:showCatName val="0"/>
          <c:showSerName val="0"/>
          <c:showPercent val="0"/>
          <c:showBubbleSize val="0"/>
        </c:dLbls>
        <c:gapWidth val="100"/>
        <c:axId val="513080064"/>
        <c:axId val="513080720"/>
      </c:barChart>
      <c:catAx>
        <c:axId val="51308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13080720"/>
        <c:crosses val="autoZero"/>
        <c:auto val="1"/>
        <c:lblAlgn val="ctr"/>
        <c:lblOffset val="100"/>
        <c:noMultiLvlLbl val="0"/>
      </c:catAx>
      <c:valAx>
        <c:axId val="513080720"/>
        <c:scaling>
          <c:orientation val="minMax"/>
        </c:scaling>
        <c:delete val="1"/>
        <c:axPos val="l"/>
        <c:numFmt formatCode="0%" sourceLinked="1"/>
        <c:majorTickMark val="none"/>
        <c:minorTickMark val="none"/>
        <c:tickLblPos val="nextTo"/>
        <c:crossAx val="51308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6480202679519"/>
          <c:y val="3.5828413445016083E-2"/>
          <c:w val="0.51443519797320481"/>
          <c:h val="0.92834317310996783"/>
        </c:manualLayout>
      </c:layout>
      <c:barChart>
        <c:barDir val="bar"/>
        <c:grouping val="clustered"/>
        <c:varyColors val="0"/>
        <c:ser>
          <c:idx val="0"/>
          <c:order val="0"/>
          <c:tx>
            <c:strRef>
              <c:f>Sheet1!$B$1</c:f>
              <c:strCache>
                <c:ptCount val="1"/>
                <c:pt idx="0">
                  <c:v>Series 1</c:v>
                </c:pt>
              </c:strCache>
            </c:strRef>
          </c:tx>
          <c:spPr>
            <a:solidFill>
              <a:srgbClr val="20B9A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AI tool (e.g. Booked AI, Mean AI)</c:v>
                </c:pt>
                <c:pt idx="1">
                  <c:v>Credit card travel site (e.g. American express travel)</c:v>
                </c:pt>
                <c:pt idx="2">
                  <c:v>Other (please specify)</c:v>
                </c:pt>
                <c:pt idx="3">
                  <c:v>Direct from airline over the phone</c:v>
                </c:pt>
                <c:pt idx="4">
                  <c:v>Tour company (e.g. Top deck, Intrepid, Contiki)</c:v>
                </c:pt>
                <c:pt idx="5">
                  <c:v>Corporate travel platform (e.g. FCM travel, Corporate Traveller)</c:v>
                </c:pt>
                <c:pt idx="6">
                  <c:v>Someone I know purchased it for me (e.g. parent, friend)</c:v>
                </c:pt>
                <c:pt idx="7">
                  <c:v>My employer or colleague purchased it for me</c:v>
                </c:pt>
                <c:pt idx="8">
                  <c:v>Travel agency (e.g. Flight Centre, Helloworld)</c:v>
                </c:pt>
                <c:pt idx="9">
                  <c:v>General online booking platform (e.g. Expedia, booking.com, Webjet)</c:v>
                </c:pt>
                <c:pt idx="10">
                  <c:v>Direct from airline website or app</c:v>
                </c:pt>
              </c:strCache>
            </c:strRef>
          </c:cat>
          <c:val>
            <c:numRef>
              <c:f>Sheet1!$B$2:$B$12</c:f>
              <c:numCache>
                <c:formatCode>0%</c:formatCode>
                <c:ptCount val="11"/>
                <c:pt idx="0">
                  <c:v>0</c:v>
                </c:pt>
                <c:pt idx="1">
                  <c:v>0</c:v>
                </c:pt>
                <c:pt idx="2">
                  <c:v>0.01</c:v>
                </c:pt>
                <c:pt idx="3">
                  <c:v>0.01</c:v>
                </c:pt>
                <c:pt idx="4">
                  <c:v>0.02</c:v>
                </c:pt>
                <c:pt idx="5">
                  <c:v>0.04</c:v>
                </c:pt>
                <c:pt idx="6">
                  <c:v>0.05</c:v>
                </c:pt>
                <c:pt idx="7">
                  <c:v>0.05</c:v>
                </c:pt>
                <c:pt idx="8">
                  <c:v>0.1</c:v>
                </c:pt>
                <c:pt idx="9">
                  <c:v>0.11</c:v>
                </c:pt>
                <c:pt idx="10">
                  <c:v>0.62</c:v>
                </c:pt>
              </c:numCache>
            </c:numRef>
          </c:val>
          <c:extLst>
            <c:ext xmlns:c16="http://schemas.microsoft.com/office/drawing/2014/chart" uri="{C3380CC4-5D6E-409C-BE32-E72D297353CC}">
              <c16:uniqueId val="{00000000-F538-48ED-8CF9-4B462475CDC6}"/>
            </c:ext>
          </c:extLst>
        </c:ser>
        <c:dLbls>
          <c:dLblPos val="outEnd"/>
          <c:showLegendKey val="0"/>
          <c:showVal val="1"/>
          <c:showCatName val="0"/>
          <c:showSerName val="0"/>
          <c:showPercent val="0"/>
          <c:showBubbleSize val="0"/>
        </c:dLbls>
        <c:gapWidth val="100"/>
        <c:axId val="500947152"/>
        <c:axId val="500953056"/>
      </c:barChart>
      <c:catAx>
        <c:axId val="500947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500953056"/>
        <c:crosses val="autoZero"/>
        <c:auto val="1"/>
        <c:lblAlgn val="ctr"/>
        <c:lblOffset val="100"/>
        <c:noMultiLvlLbl val="0"/>
      </c:catAx>
      <c:valAx>
        <c:axId val="500953056"/>
        <c:scaling>
          <c:orientation val="minMax"/>
        </c:scaling>
        <c:delete val="1"/>
        <c:axPos val="b"/>
        <c:numFmt formatCode="0%" sourceLinked="1"/>
        <c:majorTickMark val="none"/>
        <c:minorTickMark val="none"/>
        <c:tickLblPos val="nextTo"/>
        <c:crossAx val="50094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61225460657766"/>
          <c:y val="2.7997099008886306E-2"/>
          <c:w val="0.55438774539342239"/>
          <c:h val="0.9431879042917668"/>
        </c:manualLayout>
      </c:layout>
      <c:barChart>
        <c:barDir val="bar"/>
        <c:grouping val="clustered"/>
        <c:varyColors val="0"/>
        <c:ser>
          <c:idx val="0"/>
          <c:order val="0"/>
          <c:tx>
            <c:strRef>
              <c:f>Sheet1!$B$1</c:f>
              <c:strCache>
                <c:ptCount val="1"/>
                <c:pt idx="0">
                  <c:v>Series 1</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Past negative experiences (e.g. lost luggage)</c:v>
                </c:pt>
                <c:pt idx="1">
                  <c:v>Lack of suitable services (e.g. inconvenient locations or times on offer)</c:v>
                </c:pt>
                <c:pt idx="2">
                  <c:v>Environmental or ethical stance</c:v>
                </c:pt>
                <c:pt idx="3">
                  <c:v>Prefer other transport (e.g. train)</c:v>
                </c:pt>
                <c:pt idx="4">
                  <c:v>Worried about delays or cancellations</c:v>
                </c:pt>
                <c:pt idx="5">
                  <c:v>Fear of flying</c:v>
                </c:pt>
                <c:pt idx="6">
                  <c:v>Don't have correct travel documents / visas</c:v>
                </c:pt>
                <c:pt idx="7">
                  <c:v>Other (please specify)</c:v>
                </c:pt>
                <c:pt idx="8">
                  <c:v>Health or safety concerns (e.g. getting COVID-19)</c:v>
                </c:pt>
                <c:pt idx="9">
                  <c:v>Disability and/or mobility challenges</c:v>
                </c:pt>
                <c:pt idx="10">
                  <c:v>Personal circumstances (e.g. young children, carer)</c:v>
                </c:pt>
                <c:pt idx="11">
                  <c:v>High costs</c:v>
                </c:pt>
                <c:pt idx="12">
                  <c:v>No need to fly anywhere</c:v>
                </c:pt>
              </c:strCache>
            </c:strRef>
          </c:cat>
          <c:val>
            <c:numRef>
              <c:f>Sheet1!$B$2:$B$14</c:f>
              <c:numCache>
                <c:formatCode>0%</c:formatCode>
                <c:ptCount val="13"/>
                <c:pt idx="0">
                  <c:v>1.2888284747672099E-2</c:v>
                </c:pt>
                <c:pt idx="1">
                  <c:v>2.88366620988743E-2</c:v>
                </c:pt>
                <c:pt idx="2">
                  <c:v>3.0829265341120501E-2</c:v>
                </c:pt>
                <c:pt idx="3">
                  <c:v>3.1047623771829399E-2</c:v>
                </c:pt>
                <c:pt idx="4">
                  <c:v>3.4489032220921E-2</c:v>
                </c:pt>
                <c:pt idx="5">
                  <c:v>3.7835136457051798E-2</c:v>
                </c:pt>
                <c:pt idx="6">
                  <c:v>4.50958830250082E-2</c:v>
                </c:pt>
                <c:pt idx="7">
                  <c:v>6.4392251401917094E-2</c:v>
                </c:pt>
                <c:pt idx="8">
                  <c:v>6.8052264644459196E-2</c:v>
                </c:pt>
                <c:pt idx="9">
                  <c:v>6.8471601712717003E-2</c:v>
                </c:pt>
                <c:pt idx="10">
                  <c:v>0.17347264361042999</c:v>
                </c:pt>
                <c:pt idx="11">
                  <c:v>0.44</c:v>
                </c:pt>
                <c:pt idx="12">
                  <c:v>0.60376224977751802</c:v>
                </c:pt>
              </c:numCache>
            </c:numRef>
          </c:val>
          <c:extLst>
            <c:ext xmlns:c16="http://schemas.microsoft.com/office/drawing/2014/chart" uri="{C3380CC4-5D6E-409C-BE32-E72D297353CC}">
              <c16:uniqueId val="{00000000-DAC0-467A-A35C-9F2CF04807C3}"/>
            </c:ext>
          </c:extLst>
        </c:ser>
        <c:dLbls>
          <c:dLblPos val="outEnd"/>
          <c:showLegendKey val="0"/>
          <c:showVal val="1"/>
          <c:showCatName val="0"/>
          <c:showSerName val="0"/>
          <c:showPercent val="0"/>
          <c:showBubbleSize val="0"/>
        </c:dLbls>
        <c:gapWidth val="78"/>
        <c:axId val="520673520"/>
        <c:axId val="520673848"/>
      </c:barChart>
      <c:catAx>
        <c:axId val="52067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0673848"/>
        <c:crosses val="autoZero"/>
        <c:auto val="1"/>
        <c:lblAlgn val="ctr"/>
        <c:lblOffset val="100"/>
        <c:noMultiLvlLbl val="0"/>
      </c:catAx>
      <c:valAx>
        <c:axId val="520673848"/>
        <c:scaling>
          <c:orientation val="minMax"/>
        </c:scaling>
        <c:delete val="1"/>
        <c:axPos val="b"/>
        <c:numFmt formatCode="0%" sourceLinked="1"/>
        <c:majorTickMark val="none"/>
        <c:minorTickMark val="none"/>
        <c:tickLblPos val="nextTo"/>
        <c:crossAx val="52067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0.32305</cdr:x>
      <cdr:y>0.71349</cdr:y>
    </cdr:from>
    <cdr:to>
      <cdr:x>0.35736</cdr:x>
      <cdr:y>0.77359</cdr:y>
    </cdr:to>
    <cdr:grpSp>
      <cdr:nvGrpSpPr>
        <cdr:cNvPr id="2" name="Group 1">
          <a:extLst xmlns:a="http://schemas.openxmlformats.org/drawingml/2006/main">
            <a:ext uri="{FF2B5EF4-FFF2-40B4-BE49-F238E27FC236}">
              <a16:creationId xmlns:a16="http://schemas.microsoft.com/office/drawing/2014/main" id="{706483E4-6EF2-24DD-CA0F-0A8BC98415D7}"/>
            </a:ext>
          </a:extLst>
        </cdr:cNvPr>
        <cdr:cNvGrpSpPr/>
      </cdr:nvGrpSpPr>
      <cdr:grpSpPr>
        <a:xfrm xmlns:a="http://schemas.openxmlformats.org/drawingml/2006/main">
          <a:off x="3187285" y="3202610"/>
          <a:ext cx="338510" cy="269768"/>
          <a:chOff x="1683309" y="1868919"/>
          <a:chExt cx="496978" cy="365735"/>
        </a:xfrm>
      </cdr:grpSpPr>
      <cdr:sp macro="" textlink="">
        <cdr:nvSpPr>
          <cdr:cNvPr id="3" name="Oval 2"/>
          <cdr:cNvSpPr>
            <a:spLocks xmlns:a="http://schemas.openxmlformats.org/drawingml/2006/main" noChangeArrowheads="1"/>
          </cdr:cNvSpPr>
        </cdr:nvSpPr>
        <cdr:spPr bwMode="auto">
          <a:xfrm xmlns:a="http://schemas.openxmlformats.org/drawingml/2006/main">
            <a:off x="1683309" y="2063161"/>
            <a:ext cx="173242" cy="171493"/>
          </a:xfrm>
          <a:prstGeom xmlns:a="http://schemas.openxmlformats.org/drawingml/2006/main" prst="ellips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 name="Oval 3"/>
          <cdr:cNvSpPr>
            <a:spLocks xmlns:a="http://schemas.openxmlformats.org/drawingml/2006/main" noChangeArrowheads="1"/>
          </cdr:cNvSpPr>
        </cdr:nvSpPr>
        <cdr:spPr bwMode="auto">
          <a:xfrm xmlns:a="http://schemas.openxmlformats.org/drawingml/2006/main">
            <a:off x="2007045" y="2063161"/>
            <a:ext cx="173242" cy="171493"/>
          </a:xfrm>
          <a:prstGeom xmlns:a="http://schemas.openxmlformats.org/drawingml/2006/main" prst="ellips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5" name="Freeform 4"/>
          <cdr:cNvSpPr>
            <a:spLocks xmlns:a="http://schemas.openxmlformats.org/drawingml/2006/main"/>
          </cdr:cNvSpPr>
        </cdr:nvSpPr>
        <cdr:spPr bwMode="auto">
          <a:xfrm xmlns:a="http://schemas.openxmlformats.org/drawingml/2006/main">
            <a:off x="1769056" y="1954666"/>
            <a:ext cx="269488" cy="194242"/>
          </a:xfrm>
          <a:custGeom xmlns:a="http://schemas.openxmlformats.org/drawingml/2006/main">
            <a:avLst/>
            <a:gdLst>
              <a:gd name="T0" fmla="*/ 30 w 50"/>
              <a:gd name="T1" fmla="*/ 36 h 36"/>
              <a:gd name="T2" fmla="*/ 0 w 50"/>
              <a:gd name="T3" fmla="*/ 36 h 36"/>
              <a:gd name="T4" fmla="*/ 50 w 50"/>
              <a:gd name="T5" fmla="*/ 12 h 36"/>
              <a:gd name="T6" fmla="*/ 30 w 50"/>
              <a:gd name="T7" fmla="*/ 36 h 36"/>
            </a:gdLst>
            <a:ahLst/>
            <a:cxnLst>
              <a:cxn ang="0">
                <a:pos x="T0" y="T1"/>
              </a:cxn>
              <a:cxn ang="0">
                <a:pos x="T2" y="T3"/>
              </a:cxn>
              <a:cxn ang="0">
                <a:pos x="T4" y="T5"/>
              </a:cxn>
              <a:cxn ang="0">
                <a:pos x="T6" y="T7"/>
              </a:cxn>
            </a:cxnLst>
            <a:rect l="0" t="0" r="r" b="b"/>
            <a:pathLst>
              <a:path w="50" h="36">
                <a:moveTo>
                  <a:pt x="30" y="36"/>
                </a:moveTo>
                <a:cubicBezTo>
                  <a:pt x="0" y="36"/>
                  <a:pt x="0" y="36"/>
                  <a:pt x="0" y="36"/>
                </a:cubicBezTo>
                <a:cubicBezTo>
                  <a:pt x="14" y="0"/>
                  <a:pt x="50" y="12"/>
                  <a:pt x="50" y="12"/>
                </a:cubicBezTo>
                <a:cubicBezTo>
                  <a:pt x="34" y="20"/>
                  <a:pt x="30" y="36"/>
                  <a:pt x="30" y="36"/>
                </a:cubicBezTo>
                <a:close/>
              </a:path>
            </a:pathLst>
          </a:cu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6" name="Line 108"/>
          <cdr:cNvSpPr>
            <a:spLocks xmlns:a="http://schemas.openxmlformats.org/drawingml/2006/main" noChangeShapeType="1"/>
          </cdr:cNvSpPr>
        </cdr:nvSpPr>
        <cdr:spPr bwMode="auto">
          <a:xfrm xmlns:a="http://schemas.openxmlformats.org/drawingml/2006/main" flipH="1" flipV="1">
            <a:off x="1812803" y="1954666"/>
            <a:ext cx="96245" cy="194242"/>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7" name="Line 109"/>
          <cdr:cNvSpPr>
            <a:spLocks xmlns:a="http://schemas.openxmlformats.org/drawingml/2006/main" noChangeShapeType="1"/>
          </cdr:cNvSpPr>
        </cdr:nvSpPr>
        <cdr:spPr bwMode="auto">
          <a:xfrm xmlns:a="http://schemas.openxmlformats.org/drawingml/2006/main">
            <a:off x="1791804" y="1954666"/>
            <a:ext cx="64747"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8" name="Freeform 7"/>
          <cdr:cNvSpPr>
            <a:spLocks xmlns:a="http://schemas.openxmlformats.org/drawingml/2006/main"/>
          </cdr:cNvSpPr>
        </cdr:nvSpPr>
        <cdr:spPr bwMode="auto">
          <a:xfrm xmlns:a="http://schemas.openxmlformats.org/drawingml/2006/main">
            <a:off x="1996545" y="1868919"/>
            <a:ext cx="96245" cy="279988"/>
          </a:xfrm>
          <a:custGeom xmlns:a="http://schemas.openxmlformats.org/drawingml/2006/main">
            <a:avLst/>
            <a:gdLst>
              <a:gd name="T0" fmla="*/ 18 w 18"/>
              <a:gd name="T1" fmla="*/ 52 h 52"/>
              <a:gd name="T2" fmla="*/ 14 w 18"/>
              <a:gd name="T3" fmla="*/ 51 h 52"/>
              <a:gd name="T4" fmla="*/ 4 w 18"/>
              <a:gd name="T5" fmla="*/ 12 h 52"/>
              <a:gd name="T6" fmla="*/ 8 w 18"/>
              <a:gd name="T7" fmla="*/ 8 h 52"/>
              <a:gd name="T8" fmla="*/ 12 w 18"/>
              <a:gd name="T9" fmla="*/ 4 h 52"/>
              <a:gd name="T10" fmla="*/ 8 w 18"/>
              <a:gd name="T11" fmla="*/ 0 h 52"/>
              <a:gd name="T12" fmla="*/ 0 w 1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8" h="52">
                <a:moveTo>
                  <a:pt x="18" y="52"/>
                </a:moveTo>
                <a:cubicBezTo>
                  <a:pt x="14" y="51"/>
                  <a:pt x="14" y="51"/>
                  <a:pt x="14" y="51"/>
                </a:cubicBezTo>
                <a:cubicBezTo>
                  <a:pt x="4" y="12"/>
                  <a:pt x="4" y="12"/>
                  <a:pt x="4" y="12"/>
                </a:cubicBezTo>
                <a:cubicBezTo>
                  <a:pt x="4" y="10"/>
                  <a:pt x="6" y="8"/>
                  <a:pt x="8" y="8"/>
                </a:cubicBezTo>
                <a:cubicBezTo>
                  <a:pt x="10" y="8"/>
                  <a:pt x="12" y="6"/>
                  <a:pt x="12" y="4"/>
                </a:cubicBezTo>
                <a:cubicBezTo>
                  <a:pt x="12" y="2"/>
                  <a:pt x="10" y="0"/>
                  <a:pt x="8" y="0"/>
                </a:cubicBezTo>
                <a:cubicBezTo>
                  <a:pt x="0" y="0"/>
                  <a:pt x="0" y="0"/>
                  <a:pt x="0" y="0"/>
                </a:cubicBezTo>
              </a:path>
            </a:pathLst>
          </a:cu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grpSp>
  </cdr:relSizeAnchor>
  <cdr:relSizeAnchor xmlns:cdr="http://schemas.openxmlformats.org/drawingml/2006/chartDrawing">
    <cdr:from>
      <cdr:x>0.54205</cdr:x>
      <cdr:y>0.27701</cdr:y>
    </cdr:from>
    <cdr:to>
      <cdr:x>0.57398</cdr:x>
      <cdr:y>0.35565</cdr:y>
    </cdr:to>
    <cdr:grpSp>
      <cdr:nvGrpSpPr>
        <cdr:cNvPr id="9" name="Group 8">
          <a:extLst xmlns:a="http://schemas.openxmlformats.org/drawingml/2006/main">
            <a:ext uri="{FF2B5EF4-FFF2-40B4-BE49-F238E27FC236}">
              <a16:creationId xmlns:a16="http://schemas.microsoft.com/office/drawing/2014/main" id="{420E4ADE-5074-C083-7066-5662D04C28F4}"/>
            </a:ext>
          </a:extLst>
        </cdr:cNvPr>
        <cdr:cNvGrpSpPr/>
      </cdr:nvGrpSpPr>
      <cdr:grpSpPr>
        <a:xfrm xmlns:a="http://schemas.openxmlformats.org/drawingml/2006/main" rot="5400000">
          <a:off x="5329010" y="1262381"/>
          <a:ext cx="352988" cy="315029"/>
          <a:chOff x="7893792" y="3830574"/>
          <a:chExt cx="495230" cy="474230"/>
        </a:xfrm>
      </cdr:grpSpPr>
      <cdr:sp macro="" textlink="">
        <cdr:nvSpPr>
          <cdr:cNvPr id="10" name="Freeform 9"/>
          <cdr:cNvSpPr>
            <a:spLocks xmlns:a="http://schemas.openxmlformats.org/drawingml/2006/main"/>
          </cdr:cNvSpPr>
        </cdr:nvSpPr>
        <cdr:spPr bwMode="auto">
          <a:xfrm xmlns:a="http://schemas.openxmlformats.org/drawingml/2006/main">
            <a:off x="8049539" y="3918071"/>
            <a:ext cx="183742" cy="386733"/>
          </a:xfrm>
          <a:custGeom xmlns:a="http://schemas.openxmlformats.org/drawingml/2006/main">
            <a:avLst/>
            <a:gdLst>
              <a:gd name="T0" fmla="*/ 33 w 34"/>
              <a:gd name="T1" fmla="*/ 18 h 72"/>
              <a:gd name="T2" fmla="*/ 29 w 34"/>
              <a:gd name="T3" fmla="*/ 5 h 72"/>
              <a:gd name="T4" fmla="*/ 17 w 34"/>
              <a:gd name="T5" fmla="*/ 0 h 72"/>
              <a:gd name="T6" fmla="*/ 5 w 34"/>
              <a:gd name="T7" fmla="*/ 5 h 72"/>
              <a:gd name="T8" fmla="*/ 1 w 34"/>
              <a:gd name="T9" fmla="*/ 18 h 72"/>
              <a:gd name="T10" fmla="*/ 6 w 34"/>
              <a:gd name="T11" fmla="*/ 62 h 72"/>
              <a:gd name="T12" fmla="*/ 17 w 34"/>
              <a:gd name="T13" fmla="*/ 72 h 72"/>
              <a:gd name="T14" fmla="*/ 28 w 34"/>
              <a:gd name="T15" fmla="*/ 62 h 72"/>
              <a:gd name="T16" fmla="*/ 33 w 34"/>
              <a:gd name="T1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2">
                <a:moveTo>
                  <a:pt x="33" y="18"/>
                </a:moveTo>
                <a:cubicBezTo>
                  <a:pt x="34" y="13"/>
                  <a:pt x="32" y="9"/>
                  <a:pt x="29" y="5"/>
                </a:cubicBezTo>
                <a:cubicBezTo>
                  <a:pt x="26" y="2"/>
                  <a:pt x="22" y="0"/>
                  <a:pt x="17" y="0"/>
                </a:cubicBezTo>
                <a:cubicBezTo>
                  <a:pt x="12" y="0"/>
                  <a:pt x="8" y="2"/>
                  <a:pt x="5" y="5"/>
                </a:cubicBezTo>
                <a:cubicBezTo>
                  <a:pt x="2" y="9"/>
                  <a:pt x="0" y="13"/>
                  <a:pt x="1" y="18"/>
                </a:cubicBezTo>
                <a:cubicBezTo>
                  <a:pt x="6" y="62"/>
                  <a:pt x="6" y="62"/>
                  <a:pt x="6" y="62"/>
                </a:cubicBezTo>
                <a:cubicBezTo>
                  <a:pt x="7" y="68"/>
                  <a:pt x="11" y="72"/>
                  <a:pt x="17" y="72"/>
                </a:cubicBezTo>
                <a:cubicBezTo>
                  <a:pt x="23" y="72"/>
                  <a:pt x="27" y="68"/>
                  <a:pt x="28" y="62"/>
                </a:cubicBezTo>
                <a:lnTo>
                  <a:pt x="33" y="18"/>
                </a:lnTo>
                <a:close/>
              </a:path>
            </a:pathLst>
          </a:cu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11" name="Freeform 10"/>
          <cdr:cNvSpPr>
            <a:spLocks xmlns:a="http://schemas.openxmlformats.org/drawingml/2006/main"/>
          </cdr:cNvSpPr>
        </cdr:nvSpPr>
        <cdr:spPr bwMode="auto">
          <a:xfrm xmlns:a="http://schemas.openxmlformats.org/drawingml/2006/main">
            <a:off x="8098534" y="3975817"/>
            <a:ext cx="85746" cy="113745"/>
          </a:xfrm>
          <a:custGeom xmlns:a="http://schemas.openxmlformats.org/drawingml/2006/main">
            <a:avLst/>
            <a:gdLst>
              <a:gd name="T0" fmla="*/ 14 w 16"/>
              <a:gd name="T1" fmla="*/ 21 h 21"/>
              <a:gd name="T2" fmla="*/ 16 w 16"/>
              <a:gd name="T3" fmla="*/ 8 h 21"/>
              <a:gd name="T4" fmla="*/ 14 w 16"/>
              <a:gd name="T5" fmla="*/ 2 h 21"/>
              <a:gd name="T6" fmla="*/ 8 w 16"/>
              <a:gd name="T7" fmla="*/ 0 h 21"/>
              <a:gd name="T8" fmla="*/ 2 w 16"/>
              <a:gd name="T9" fmla="*/ 2 h 21"/>
              <a:gd name="T10" fmla="*/ 0 w 16"/>
              <a:gd name="T11" fmla="*/ 8 h 21"/>
              <a:gd name="T12" fmla="*/ 1 w 16"/>
              <a:gd name="T13" fmla="*/ 21 h 21"/>
              <a:gd name="T14" fmla="*/ 14 w 16"/>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14" y="21"/>
                </a:moveTo>
                <a:cubicBezTo>
                  <a:pt x="16" y="8"/>
                  <a:pt x="16" y="8"/>
                  <a:pt x="16" y="8"/>
                </a:cubicBezTo>
                <a:cubicBezTo>
                  <a:pt x="16" y="6"/>
                  <a:pt x="15" y="4"/>
                  <a:pt x="14" y="2"/>
                </a:cubicBezTo>
                <a:cubicBezTo>
                  <a:pt x="12" y="1"/>
                  <a:pt x="10" y="0"/>
                  <a:pt x="8" y="0"/>
                </a:cubicBezTo>
                <a:cubicBezTo>
                  <a:pt x="6" y="0"/>
                  <a:pt x="4" y="1"/>
                  <a:pt x="2" y="2"/>
                </a:cubicBezTo>
                <a:cubicBezTo>
                  <a:pt x="1" y="4"/>
                  <a:pt x="0" y="6"/>
                  <a:pt x="0" y="8"/>
                </a:cubicBezTo>
                <a:cubicBezTo>
                  <a:pt x="1" y="21"/>
                  <a:pt x="1" y="21"/>
                  <a:pt x="1" y="21"/>
                </a:cubicBezTo>
                <a:lnTo>
                  <a:pt x="14" y="21"/>
                </a:lnTo>
                <a:close/>
              </a:path>
            </a:pathLst>
          </a:cu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12" name="Freeform 11"/>
          <cdr:cNvSpPr>
            <a:spLocks xmlns:a="http://schemas.openxmlformats.org/drawingml/2006/main"/>
          </cdr:cNvSpPr>
        </cdr:nvSpPr>
        <cdr:spPr bwMode="auto">
          <a:xfrm xmlns:a="http://schemas.openxmlformats.org/drawingml/2006/main">
            <a:off x="8217529" y="3960068"/>
            <a:ext cx="171493" cy="129494"/>
          </a:xfrm>
          <a:custGeom xmlns:a="http://schemas.openxmlformats.org/drawingml/2006/main">
            <a:avLst/>
            <a:gdLst>
              <a:gd name="T0" fmla="*/ 1 w 32"/>
              <a:gd name="T1" fmla="*/ 24 h 24"/>
              <a:gd name="T2" fmla="*/ 24 w 32"/>
              <a:gd name="T3" fmla="*/ 24 h 24"/>
              <a:gd name="T4" fmla="*/ 32 w 32"/>
              <a:gd name="T5" fmla="*/ 16 h 24"/>
              <a:gd name="T6" fmla="*/ 32 w 32"/>
              <a:gd name="T7" fmla="*/ 8 h 24"/>
              <a:gd name="T8" fmla="*/ 24 w 32"/>
              <a:gd name="T9" fmla="*/ 0 h 24"/>
              <a:gd name="T10" fmla="*/ 0 w 32"/>
              <a:gd name="T11" fmla="*/ 0 h 24"/>
            </a:gdLst>
            <a:ahLst/>
            <a:cxnLst>
              <a:cxn ang="0">
                <a:pos x="T0" y="T1"/>
              </a:cxn>
              <a:cxn ang="0">
                <a:pos x="T2" y="T3"/>
              </a:cxn>
              <a:cxn ang="0">
                <a:pos x="T4" y="T5"/>
              </a:cxn>
              <a:cxn ang="0">
                <a:pos x="T6" y="T7"/>
              </a:cxn>
              <a:cxn ang="0">
                <a:pos x="T8" y="T9"/>
              </a:cxn>
              <a:cxn ang="0">
                <a:pos x="T10" y="T11"/>
              </a:cxn>
            </a:cxnLst>
            <a:rect l="0" t="0" r="r" b="b"/>
            <a:pathLst>
              <a:path w="32" h="24">
                <a:moveTo>
                  <a:pt x="1" y="24"/>
                </a:moveTo>
                <a:cubicBezTo>
                  <a:pt x="24" y="24"/>
                  <a:pt x="24" y="24"/>
                  <a:pt x="24" y="24"/>
                </a:cubicBezTo>
                <a:cubicBezTo>
                  <a:pt x="28" y="24"/>
                  <a:pt x="32" y="20"/>
                  <a:pt x="32" y="16"/>
                </a:cubicBezTo>
                <a:cubicBezTo>
                  <a:pt x="32" y="8"/>
                  <a:pt x="32" y="8"/>
                  <a:pt x="32" y="8"/>
                </a:cubicBezTo>
                <a:cubicBezTo>
                  <a:pt x="32" y="4"/>
                  <a:pt x="28" y="0"/>
                  <a:pt x="24" y="0"/>
                </a:cubicBezTo>
                <a:cubicBezTo>
                  <a:pt x="0" y="0"/>
                  <a:pt x="0" y="0"/>
                  <a:pt x="0" y="0"/>
                </a:cubicBezTo>
              </a:path>
            </a:pathLst>
          </a:cu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13" name="Freeform 12"/>
          <cdr:cNvSpPr>
            <a:spLocks xmlns:a="http://schemas.openxmlformats.org/drawingml/2006/main"/>
          </cdr:cNvSpPr>
        </cdr:nvSpPr>
        <cdr:spPr bwMode="auto">
          <a:xfrm xmlns:a="http://schemas.openxmlformats.org/drawingml/2006/main">
            <a:off x="7893792" y="3960068"/>
            <a:ext cx="173242" cy="129494"/>
          </a:xfrm>
          <a:custGeom xmlns:a="http://schemas.openxmlformats.org/drawingml/2006/main">
            <a:avLst/>
            <a:gdLst>
              <a:gd name="T0" fmla="*/ 32 w 32"/>
              <a:gd name="T1" fmla="*/ 0 h 24"/>
              <a:gd name="T2" fmla="*/ 8 w 32"/>
              <a:gd name="T3" fmla="*/ 0 h 24"/>
              <a:gd name="T4" fmla="*/ 0 w 32"/>
              <a:gd name="T5" fmla="*/ 8 h 24"/>
              <a:gd name="T6" fmla="*/ 0 w 32"/>
              <a:gd name="T7" fmla="*/ 16 h 24"/>
              <a:gd name="T8" fmla="*/ 8 w 32"/>
              <a:gd name="T9" fmla="*/ 24 h 24"/>
              <a:gd name="T10" fmla="*/ 31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32" y="0"/>
                </a:moveTo>
                <a:cubicBezTo>
                  <a:pt x="8" y="0"/>
                  <a:pt x="8" y="0"/>
                  <a:pt x="8" y="0"/>
                </a:cubicBezTo>
                <a:cubicBezTo>
                  <a:pt x="4" y="0"/>
                  <a:pt x="0" y="4"/>
                  <a:pt x="0" y="8"/>
                </a:cubicBezTo>
                <a:cubicBezTo>
                  <a:pt x="0" y="16"/>
                  <a:pt x="0" y="16"/>
                  <a:pt x="0" y="16"/>
                </a:cubicBezTo>
                <a:cubicBezTo>
                  <a:pt x="0" y="20"/>
                  <a:pt x="4" y="24"/>
                  <a:pt x="8" y="24"/>
                </a:cubicBezTo>
                <a:cubicBezTo>
                  <a:pt x="31" y="24"/>
                  <a:pt x="31" y="24"/>
                  <a:pt x="31" y="24"/>
                </a:cubicBezTo>
              </a:path>
            </a:pathLst>
          </a:cu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14" name="Freeform 13"/>
          <cdr:cNvSpPr>
            <a:spLocks xmlns:a="http://schemas.openxmlformats.org/drawingml/2006/main"/>
          </cdr:cNvSpPr>
        </cdr:nvSpPr>
        <cdr:spPr bwMode="auto">
          <a:xfrm xmlns:a="http://schemas.openxmlformats.org/drawingml/2006/main">
            <a:off x="8098530" y="3830574"/>
            <a:ext cx="85746" cy="87496"/>
          </a:xfrm>
          <a:custGeom xmlns:a="http://schemas.openxmlformats.org/drawingml/2006/main">
            <a:avLst/>
            <a:gdLst>
              <a:gd name="T0" fmla="*/ 0 w 16"/>
              <a:gd name="T1" fmla="*/ 16 h 16"/>
              <a:gd name="T2" fmla="*/ 8 w 16"/>
              <a:gd name="T3" fmla="*/ 0 h 16"/>
              <a:gd name="T4" fmla="*/ 16 w 16"/>
              <a:gd name="T5" fmla="*/ 16 h 16"/>
              <a:gd name="T6" fmla="*/ 0 w 16"/>
              <a:gd name="T7" fmla="*/ 16 h 16"/>
            </a:gdLst>
            <a:ahLst/>
            <a:cxnLst>
              <a:cxn ang="0">
                <a:pos x="T0" y="T1"/>
              </a:cxn>
              <a:cxn ang="0">
                <a:pos x="T2" y="T3"/>
              </a:cxn>
              <a:cxn ang="0">
                <a:pos x="T4" y="T5"/>
              </a:cxn>
              <a:cxn ang="0">
                <a:pos x="T6" y="T7"/>
              </a:cxn>
            </a:cxnLst>
            <a:rect l="0" t="0" r="r" b="b"/>
            <a:pathLst>
              <a:path w="16" h="16">
                <a:moveTo>
                  <a:pt x="0" y="16"/>
                </a:moveTo>
                <a:cubicBezTo>
                  <a:pt x="0" y="16"/>
                  <a:pt x="0" y="0"/>
                  <a:pt x="8" y="0"/>
                </a:cubicBezTo>
                <a:cubicBezTo>
                  <a:pt x="16" y="0"/>
                  <a:pt x="16" y="16"/>
                  <a:pt x="16" y="16"/>
                </a:cubicBezTo>
                <a:lnTo>
                  <a:pt x="0" y="16"/>
                </a:lnTo>
                <a:close/>
              </a:path>
            </a:pathLst>
          </a:cu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15" name="Freeform 14"/>
          <cdr:cNvSpPr>
            <a:spLocks xmlns:a="http://schemas.openxmlformats.org/drawingml/2006/main"/>
          </cdr:cNvSpPr>
        </cdr:nvSpPr>
        <cdr:spPr bwMode="auto">
          <a:xfrm xmlns:a="http://schemas.openxmlformats.org/drawingml/2006/main">
            <a:off x="8002285" y="4198055"/>
            <a:ext cx="80497" cy="64748"/>
          </a:xfrm>
          <a:custGeom xmlns:a="http://schemas.openxmlformats.org/drawingml/2006/main">
            <a:avLst/>
            <a:gdLst>
              <a:gd name="T0" fmla="*/ 15 w 15"/>
              <a:gd name="T1" fmla="*/ 12 h 12"/>
              <a:gd name="T2" fmla="*/ 0 w 15"/>
              <a:gd name="T3" fmla="*/ 12 h 12"/>
              <a:gd name="T4" fmla="*/ 12 w 15"/>
              <a:gd name="T5" fmla="*/ 0 h 12"/>
              <a:gd name="T6" fmla="*/ 14 w 15"/>
              <a:gd name="T7" fmla="*/ 0 h 12"/>
            </a:gdLst>
            <a:ahLst/>
            <a:cxnLst>
              <a:cxn ang="0">
                <a:pos x="T0" y="T1"/>
              </a:cxn>
              <a:cxn ang="0">
                <a:pos x="T2" y="T3"/>
              </a:cxn>
              <a:cxn ang="0">
                <a:pos x="T4" y="T5"/>
              </a:cxn>
              <a:cxn ang="0">
                <a:pos x="T6" y="T7"/>
              </a:cxn>
            </a:cxnLst>
            <a:rect l="0" t="0" r="r" b="b"/>
            <a:pathLst>
              <a:path w="15" h="12">
                <a:moveTo>
                  <a:pt x="15" y="12"/>
                </a:moveTo>
                <a:cubicBezTo>
                  <a:pt x="0" y="12"/>
                  <a:pt x="0" y="12"/>
                  <a:pt x="0" y="12"/>
                </a:cubicBezTo>
                <a:cubicBezTo>
                  <a:pt x="0" y="5"/>
                  <a:pt x="5" y="0"/>
                  <a:pt x="12" y="0"/>
                </a:cubicBezTo>
                <a:cubicBezTo>
                  <a:pt x="14" y="0"/>
                  <a:pt x="14" y="0"/>
                  <a:pt x="14" y="0"/>
                </a:cubicBezTo>
              </a:path>
            </a:pathLst>
          </a:cu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16" name="Freeform 15"/>
          <cdr:cNvSpPr>
            <a:spLocks xmlns:a="http://schemas.openxmlformats.org/drawingml/2006/main"/>
          </cdr:cNvSpPr>
        </cdr:nvSpPr>
        <cdr:spPr bwMode="auto">
          <a:xfrm xmlns:a="http://schemas.openxmlformats.org/drawingml/2006/main">
            <a:off x="8201777" y="4198055"/>
            <a:ext cx="80497" cy="64748"/>
          </a:xfrm>
          <a:custGeom xmlns:a="http://schemas.openxmlformats.org/drawingml/2006/main">
            <a:avLst/>
            <a:gdLst>
              <a:gd name="T0" fmla="*/ 1 w 15"/>
              <a:gd name="T1" fmla="*/ 0 h 12"/>
              <a:gd name="T2" fmla="*/ 3 w 15"/>
              <a:gd name="T3" fmla="*/ 0 h 12"/>
              <a:gd name="T4" fmla="*/ 15 w 15"/>
              <a:gd name="T5" fmla="*/ 12 h 12"/>
              <a:gd name="T6" fmla="*/ 0 w 15"/>
              <a:gd name="T7" fmla="*/ 12 h 12"/>
            </a:gdLst>
            <a:ahLst/>
            <a:cxnLst>
              <a:cxn ang="0">
                <a:pos x="T0" y="T1"/>
              </a:cxn>
              <a:cxn ang="0">
                <a:pos x="T2" y="T3"/>
              </a:cxn>
              <a:cxn ang="0">
                <a:pos x="T4" y="T5"/>
              </a:cxn>
              <a:cxn ang="0">
                <a:pos x="T6" y="T7"/>
              </a:cxn>
            </a:cxnLst>
            <a:rect l="0" t="0" r="r" b="b"/>
            <a:pathLst>
              <a:path w="15" h="12">
                <a:moveTo>
                  <a:pt x="1" y="0"/>
                </a:moveTo>
                <a:cubicBezTo>
                  <a:pt x="3" y="0"/>
                  <a:pt x="3" y="0"/>
                  <a:pt x="3" y="0"/>
                </a:cubicBezTo>
                <a:cubicBezTo>
                  <a:pt x="10" y="0"/>
                  <a:pt x="15" y="5"/>
                  <a:pt x="15" y="12"/>
                </a:cubicBezTo>
                <a:cubicBezTo>
                  <a:pt x="0" y="12"/>
                  <a:pt x="0" y="12"/>
                  <a:pt x="0" y="12"/>
                </a:cubicBezTo>
              </a:path>
            </a:pathLst>
          </a:cu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17" name="Line 236"/>
          <cdr:cNvSpPr>
            <a:spLocks xmlns:a="http://schemas.openxmlformats.org/drawingml/2006/main" noChangeShapeType="1"/>
          </cdr:cNvSpPr>
        </cdr:nvSpPr>
        <cdr:spPr bwMode="auto">
          <a:xfrm xmlns:a="http://schemas.openxmlformats.org/drawingml/2006/main">
            <a:off x="8033784" y="3874319"/>
            <a:ext cx="215240" cy="0"/>
          </a:xfrm>
          <a:prstGeom xmlns:a="http://schemas.openxmlformats.org/drawingml/2006/main" prst="line">
            <a:avLst/>
          </a:pr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18" name="Line 237"/>
          <cdr:cNvSpPr>
            <a:spLocks xmlns:a="http://schemas.openxmlformats.org/drawingml/2006/main" noChangeShapeType="1"/>
          </cdr:cNvSpPr>
        </cdr:nvSpPr>
        <cdr:spPr bwMode="auto">
          <a:xfrm xmlns:a="http://schemas.openxmlformats.org/drawingml/2006/main">
            <a:off x="8282273" y="3960066"/>
            <a:ext cx="0" cy="129494"/>
          </a:xfrm>
          <a:prstGeom xmlns:a="http://schemas.openxmlformats.org/drawingml/2006/main" prst="line">
            <a:avLst/>
          </a:pr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19" name="Line 238"/>
          <cdr:cNvSpPr>
            <a:spLocks xmlns:a="http://schemas.openxmlformats.org/drawingml/2006/main" noChangeShapeType="1"/>
          </cdr:cNvSpPr>
        </cdr:nvSpPr>
        <cdr:spPr bwMode="auto">
          <a:xfrm xmlns:a="http://schemas.openxmlformats.org/drawingml/2006/main">
            <a:off x="8324271" y="3960066"/>
            <a:ext cx="0" cy="129494"/>
          </a:xfrm>
          <a:prstGeom xmlns:a="http://schemas.openxmlformats.org/drawingml/2006/main" prst="line">
            <a:avLst/>
          </a:pr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20" name="Line 239"/>
          <cdr:cNvSpPr>
            <a:spLocks xmlns:a="http://schemas.openxmlformats.org/drawingml/2006/main" noChangeShapeType="1"/>
          </cdr:cNvSpPr>
        </cdr:nvSpPr>
        <cdr:spPr bwMode="auto">
          <a:xfrm xmlns:a="http://schemas.openxmlformats.org/drawingml/2006/main">
            <a:off x="7958540" y="3960066"/>
            <a:ext cx="0" cy="129494"/>
          </a:xfrm>
          <a:prstGeom xmlns:a="http://schemas.openxmlformats.org/drawingml/2006/main" prst="line">
            <a:avLst/>
          </a:pr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21" name="Line 240"/>
          <cdr:cNvSpPr>
            <a:spLocks xmlns:a="http://schemas.openxmlformats.org/drawingml/2006/main" noChangeShapeType="1"/>
          </cdr:cNvSpPr>
        </cdr:nvSpPr>
        <cdr:spPr bwMode="auto">
          <a:xfrm xmlns:a="http://schemas.openxmlformats.org/drawingml/2006/main">
            <a:off x="8002288" y="3960066"/>
            <a:ext cx="0" cy="129494"/>
          </a:xfrm>
          <a:prstGeom xmlns:a="http://schemas.openxmlformats.org/drawingml/2006/main" prst="line">
            <a:avLst/>
          </a:prstGeom>
          <a:noFill xmlns:a="http://schemas.openxmlformats.org/drawingml/2006/main"/>
          <a:ln xmlns:a="http://schemas.openxmlformats.org/drawingml/2006/main" w="19050" cap="rnd">
            <a:solidFill>
              <a:srgbClr val="188B7A"/>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grpSp>
  </cdr:relSizeAnchor>
  <cdr:relSizeAnchor xmlns:cdr="http://schemas.openxmlformats.org/drawingml/2006/chartDrawing">
    <cdr:from>
      <cdr:x>0.60557</cdr:x>
      <cdr:y>0.19993</cdr:y>
    </cdr:from>
    <cdr:to>
      <cdr:x>0.64002</cdr:x>
      <cdr:y>0.25611</cdr:y>
    </cdr:to>
    <cdr:grpSp>
      <cdr:nvGrpSpPr>
        <cdr:cNvPr id="22" name="Group 21">
          <a:extLst xmlns:a="http://schemas.openxmlformats.org/drawingml/2006/main">
            <a:ext uri="{FF2B5EF4-FFF2-40B4-BE49-F238E27FC236}">
              <a16:creationId xmlns:a16="http://schemas.microsoft.com/office/drawing/2014/main" id="{53BB683D-9F73-8AD7-4FC7-3F0193EAB912}"/>
            </a:ext>
          </a:extLst>
        </cdr:cNvPr>
        <cdr:cNvGrpSpPr/>
      </cdr:nvGrpSpPr>
      <cdr:grpSpPr>
        <a:xfrm xmlns:a="http://schemas.openxmlformats.org/drawingml/2006/main" flipH="1">
          <a:off x="5974692" y="897417"/>
          <a:ext cx="339891" cy="252172"/>
          <a:chOff x="8927958" y="4931195"/>
          <a:chExt cx="496977" cy="344732"/>
        </a:xfrm>
      </cdr:grpSpPr>
      <cdr:sp macro="" textlink="">
        <cdr:nvSpPr>
          <cdr:cNvPr id="23" name="Freeform 22"/>
          <cdr:cNvSpPr>
            <a:spLocks xmlns:a="http://schemas.openxmlformats.org/drawingml/2006/main"/>
          </cdr:cNvSpPr>
        </cdr:nvSpPr>
        <cdr:spPr bwMode="auto">
          <a:xfrm xmlns:a="http://schemas.openxmlformats.org/drawingml/2006/main">
            <a:off x="8927958" y="5211183"/>
            <a:ext cx="92745" cy="31498"/>
          </a:xfrm>
          <a:custGeom xmlns:a="http://schemas.openxmlformats.org/drawingml/2006/main">
            <a:avLst/>
            <a:gdLst>
              <a:gd name="T0" fmla="*/ 0 w 53"/>
              <a:gd name="T1" fmla="*/ 18 h 18"/>
              <a:gd name="T2" fmla="*/ 25 w 53"/>
              <a:gd name="T3" fmla="*/ 0 h 18"/>
              <a:gd name="T4" fmla="*/ 53 w 53"/>
              <a:gd name="T5" fmla="*/ 0 h 18"/>
            </a:gdLst>
            <a:ahLst/>
            <a:cxnLst>
              <a:cxn ang="0">
                <a:pos x="T0" y="T1"/>
              </a:cxn>
              <a:cxn ang="0">
                <a:pos x="T2" y="T3"/>
              </a:cxn>
              <a:cxn ang="0">
                <a:pos x="T4" y="T5"/>
              </a:cxn>
            </a:cxnLst>
            <a:rect l="0" t="0" r="r" b="b"/>
            <a:pathLst>
              <a:path w="53" h="18">
                <a:moveTo>
                  <a:pt x="0" y="18"/>
                </a:moveTo>
                <a:lnTo>
                  <a:pt x="25" y="0"/>
                </a:lnTo>
                <a:lnTo>
                  <a:pt x="53" y="0"/>
                </a:lnTo>
              </a:path>
            </a:pathLst>
          </a:cu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24" name="Oval 23"/>
          <cdr:cNvSpPr>
            <a:spLocks xmlns:a="http://schemas.openxmlformats.org/drawingml/2006/main" noChangeArrowheads="1"/>
          </cdr:cNvSpPr>
        </cdr:nvSpPr>
        <cdr:spPr bwMode="auto">
          <a:xfrm xmlns:a="http://schemas.openxmlformats.org/drawingml/2006/main">
            <a:off x="9015454" y="5190182"/>
            <a:ext cx="85745" cy="85745"/>
          </a:xfrm>
          <a:prstGeom xmlns:a="http://schemas.openxmlformats.org/drawingml/2006/main" prst="ellips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25" name="Oval 24"/>
          <cdr:cNvSpPr>
            <a:spLocks xmlns:a="http://schemas.openxmlformats.org/drawingml/2006/main" noChangeArrowheads="1"/>
          </cdr:cNvSpPr>
        </cdr:nvSpPr>
        <cdr:spPr bwMode="auto">
          <a:xfrm xmlns:a="http://schemas.openxmlformats.org/drawingml/2006/main">
            <a:off x="9144948" y="5190179"/>
            <a:ext cx="85745" cy="85745"/>
          </a:xfrm>
          <a:prstGeom xmlns:a="http://schemas.openxmlformats.org/drawingml/2006/main" prst="ellips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26" name="Oval 25"/>
          <cdr:cNvSpPr>
            <a:spLocks xmlns:a="http://schemas.openxmlformats.org/drawingml/2006/main" noChangeArrowheads="1"/>
          </cdr:cNvSpPr>
        </cdr:nvSpPr>
        <cdr:spPr bwMode="auto">
          <a:xfrm xmlns:a="http://schemas.openxmlformats.org/drawingml/2006/main">
            <a:off x="9274441" y="5190179"/>
            <a:ext cx="85745" cy="85745"/>
          </a:xfrm>
          <a:prstGeom xmlns:a="http://schemas.openxmlformats.org/drawingml/2006/main" prst="ellips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27" name="Line 79"/>
          <cdr:cNvSpPr>
            <a:spLocks xmlns:a="http://schemas.openxmlformats.org/drawingml/2006/main" noChangeShapeType="1"/>
          </cdr:cNvSpPr>
        </cdr:nvSpPr>
        <cdr:spPr bwMode="auto">
          <a:xfrm xmlns:a="http://schemas.openxmlformats.org/drawingml/2006/main">
            <a:off x="9165947" y="4931195"/>
            <a:ext cx="258988"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28" name="Freeform 27"/>
          <cdr:cNvSpPr>
            <a:spLocks xmlns:a="http://schemas.openxmlformats.org/drawingml/2006/main"/>
          </cdr:cNvSpPr>
        </cdr:nvSpPr>
        <cdr:spPr bwMode="auto">
          <a:xfrm xmlns:a="http://schemas.openxmlformats.org/drawingml/2006/main">
            <a:off x="8950707" y="4931195"/>
            <a:ext cx="236238" cy="279983"/>
          </a:xfrm>
          <a:custGeom xmlns:a="http://schemas.openxmlformats.org/drawingml/2006/main">
            <a:avLst/>
            <a:gdLst>
              <a:gd name="T0" fmla="*/ 44 w 44"/>
              <a:gd name="T1" fmla="*/ 0 h 52"/>
              <a:gd name="T2" fmla="*/ 44 w 44"/>
              <a:gd name="T3" fmla="*/ 24 h 52"/>
              <a:gd name="T4" fmla="*/ 6 w 44"/>
              <a:gd name="T5" fmla="*/ 24 h 52"/>
              <a:gd name="T6" fmla="*/ 6 w 44"/>
              <a:gd name="T7" fmla="*/ 52 h 52"/>
            </a:gdLst>
            <a:ahLst/>
            <a:cxnLst>
              <a:cxn ang="0">
                <a:pos x="T0" y="T1"/>
              </a:cxn>
              <a:cxn ang="0">
                <a:pos x="T2" y="T3"/>
              </a:cxn>
              <a:cxn ang="0">
                <a:pos x="T4" y="T5"/>
              </a:cxn>
              <a:cxn ang="0">
                <a:pos x="T6" y="T7"/>
              </a:cxn>
            </a:cxnLst>
            <a:rect l="0" t="0" r="r" b="b"/>
            <a:pathLst>
              <a:path w="44" h="52">
                <a:moveTo>
                  <a:pt x="44" y="0"/>
                </a:moveTo>
                <a:cubicBezTo>
                  <a:pt x="44" y="24"/>
                  <a:pt x="44" y="24"/>
                  <a:pt x="44" y="24"/>
                </a:cubicBezTo>
                <a:cubicBezTo>
                  <a:pt x="6" y="24"/>
                  <a:pt x="6" y="24"/>
                  <a:pt x="6" y="24"/>
                </a:cubicBezTo>
                <a:cubicBezTo>
                  <a:pt x="0" y="24"/>
                  <a:pt x="0" y="52"/>
                  <a:pt x="6" y="52"/>
                </a:cubicBezTo>
              </a:path>
            </a:pathLst>
          </a:cu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29" name="Freeform 28"/>
          <cdr:cNvSpPr>
            <a:spLocks xmlns:a="http://schemas.openxmlformats.org/drawingml/2006/main"/>
          </cdr:cNvSpPr>
        </cdr:nvSpPr>
        <cdr:spPr bwMode="auto">
          <a:xfrm xmlns:a="http://schemas.openxmlformats.org/drawingml/2006/main">
            <a:off x="9381187" y="4931195"/>
            <a:ext cx="43747" cy="279983"/>
          </a:xfrm>
          <a:custGeom xmlns:a="http://schemas.openxmlformats.org/drawingml/2006/main">
            <a:avLst/>
            <a:gdLst>
              <a:gd name="T0" fmla="*/ 0 w 25"/>
              <a:gd name="T1" fmla="*/ 0 h 160"/>
              <a:gd name="T2" fmla="*/ 0 w 25"/>
              <a:gd name="T3" fmla="*/ 86 h 160"/>
              <a:gd name="T4" fmla="*/ 25 w 25"/>
              <a:gd name="T5" fmla="*/ 86 h 160"/>
              <a:gd name="T6" fmla="*/ 25 w 25"/>
              <a:gd name="T7" fmla="*/ 160 h 160"/>
            </a:gdLst>
            <a:ahLst/>
            <a:cxnLst>
              <a:cxn ang="0">
                <a:pos x="T0" y="T1"/>
              </a:cxn>
              <a:cxn ang="0">
                <a:pos x="T2" y="T3"/>
              </a:cxn>
              <a:cxn ang="0">
                <a:pos x="T4" y="T5"/>
              </a:cxn>
              <a:cxn ang="0">
                <a:pos x="T6" y="T7"/>
              </a:cxn>
            </a:cxnLst>
            <a:rect l="0" t="0" r="r" b="b"/>
            <a:pathLst>
              <a:path w="25" h="160">
                <a:moveTo>
                  <a:pt x="0" y="0"/>
                </a:moveTo>
                <a:lnTo>
                  <a:pt x="0" y="86"/>
                </a:lnTo>
                <a:lnTo>
                  <a:pt x="25" y="86"/>
                </a:lnTo>
                <a:lnTo>
                  <a:pt x="25" y="160"/>
                </a:lnTo>
              </a:path>
            </a:pathLst>
          </a:cu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30" name="Line 82"/>
          <cdr:cNvSpPr>
            <a:spLocks xmlns:a="http://schemas.openxmlformats.org/drawingml/2006/main" noChangeShapeType="1"/>
          </cdr:cNvSpPr>
        </cdr:nvSpPr>
        <cdr:spPr bwMode="auto">
          <a:xfrm xmlns:a="http://schemas.openxmlformats.org/drawingml/2006/main">
            <a:off x="8992705" y="4973190"/>
            <a:ext cx="87496"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31" name="Rectangle 30"/>
          <cdr:cNvSpPr>
            <a:spLocks xmlns:a="http://schemas.openxmlformats.org/drawingml/2006/main" noChangeArrowheads="1"/>
          </cdr:cNvSpPr>
        </cdr:nvSpPr>
        <cdr:spPr bwMode="auto">
          <a:xfrm xmlns:a="http://schemas.openxmlformats.org/drawingml/2006/main">
            <a:off x="9230694" y="4973190"/>
            <a:ext cx="108495" cy="64747"/>
          </a:xfrm>
          <a:prstGeom xmlns:a="http://schemas.openxmlformats.org/drawingml/2006/main" prst="rect">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32" name="Line 84"/>
          <cdr:cNvSpPr>
            <a:spLocks xmlns:a="http://schemas.openxmlformats.org/drawingml/2006/main" noChangeShapeType="1"/>
          </cdr:cNvSpPr>
        </cdr:nvSpPr>
        <cdr:spPr bwMode="auto">
          <a:xfrm xmlns:a="http://schemas.openxmlformats.org/drawingml/2006/main">
            <a:off x="9095950" y="5211176"/>
            <a:ext cx="54247" cy="0"/>
          </a:xfrm>
          <a:prstGeom xmlns:a="http://schemas.openxmlformats.org/drawingml/2006/main" prst="line">
            <a:avLst/>
          </a:prstGeom>
          <a:noFill xmlns:a="http://schemas.openxmlformats.org/drawingml/2006/main"/>
          <a:ln xmlns:a="http://schemas.openxmlformats.org/drawingml/2006/main" w="28575" cap="flat">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33" name="Line 85"/>
          <cdr:cNvSpPr>
            <a:spLocks xmlns:a="http://schemas.openxmlformats.org/drawingml/2006/main" noChangeShapeType="1"/>
          </cdr:cNvSpPr>
        </cdr:nvSpPr>
        <cdr:spPr bwMode="auto">
          <a:xfrm xmlns:a="http://schemas.openxmlformats.org/drawingml/2006/main">
            <a:off x="9225444" y="5211176"/>
            <a:ext cx="54247" cy="0"/>
          </a:xfrm>
          <a:prstGeom xmlns:a="http://schemas.openxmlformats.org/drawingml/2006/main" prst="line">
            <a:avLst/>
          </a:prstGeom>
          <a:noFill xmlns:a="http://schemas.openxmlformats.org/drawingml/2006/main"/>
          <a:ln xmlns:a="http://schemas.openxmlformats.org/drawingml/2006/main" w="28575" cap="flat">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34" name="Line 86"/>
          <cdr:cNvSpPr>
            <a:spLocks xmlns:a="http://schemas.openxmlformats.org/drawingml/2006/main" noChangeShapeType="1"/>
          </cdr:cNvSpPr>
        </cdr:nvSpPr>
        <cdr:spPr bwMode="auto">
          <a:xfrm xmlns:a="http://schemas.openxmlformats.org/drawingml/2006/main">
            <a:off x="9354938" y="5211176"/>
            <a:ext cx="69997" cy="0"/>
          </a:xfrm>
          <a:prstGeom xmlns:a="http://schemas.openxmlformats.org/drawingml/2006/main" prst="line">
            <a:avLst/>
          </a:prstGeom>
          <a:noFill xmlns:a="http://schemas.openxmlformats.org/drawingml/2006/main"/>
          <a:ln xmlns:a="http://schemas.openxmlformats.org/drawingml/2006/main" w="28575" cap="flat">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35" name="Line 87"/>
          <cdr:cNvSpPr>
            <a:spLocks xmlns:a="http://schemas.openxmlformats.org/drawingml/2006/main" noChangeShapeType="1"/>
          </cdr:cNvSpPr>
        </cdr:nvSpPr>
        <cdr:spPr bwMode="auto">
          <a:xfrm xmlns:a="http://schemas.openxmlformats.org/drawingml/2006/main">
            <a:off x="9015449" y="4973190"/>
            <a:ext cx="0" cy="87495"/>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36" name="Line 88"/>
          <cdr:cNvSpPr>
            <a:spLocks xmlns:a="http://schemas.openxmlformats.org/drawingml/2006/main" noChangeShapeType="1"/>
          </cdr:cNvSpPr>
        </cdr:nvSpPr>
        <cdr:spPr bwMode="auto">
          <a:xfrm xmlns:a="http://schemas.openxmlformats.org/drawingml/2006/main">
            <a:off x="9057447" y="4973190"/>
            <a:ext cx="0" cy="87495"/>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grpSp>
  </cdr:relSizeAnchor>
  <cdr:relSizeAnchor xmlns:cdr="http://schemas.openxmlformats.org/drawingml/2006/chartDrawing">
    <cdr:from>
      <cdr:x>0.41513</cdr:x>
      <cdr:y>0.53495</cdr:y>
    </cdr:from>
    <cdr:to>
      <cdr:x>0.45839</cdr:x>
      <cdr:y>0.60323</cdr:y>
    </cdr:to>
    <cdr:grpSp>
      <cdr:nvGrpSpPr>
        <cdr:cNvPr id="37" name="Group 36">
          <a:extLst xmlns:a="http://schemas.openxmlformats.org/drawingml/2006/main">
            <a:ext uri="{FF2B5EF4-FFF2-40B4-BE49-F238E27FC236}">
              <a16:creationId xmlns:a16="http://schemas.microsoft.com/office/drawing/2014/main" id="{6C173432-B80E-35E1-58B3-CF2062A4E7B1}"/>
            </a:ext>
          </a:extLst>
        </cdr:cNvPr>
        <cdr:cNvGrpSpPr/>
      </cdr:nvGrpSpPr>
      <cdr:grpSpPr>
        <a:xfrm xmlns:a="http://schemas.openxmlformats.org/drawingml/2006/main">
          <a:off x="4095767" y="2401205"/>
          <a:ext cx="426813" cy="306486"/>
          <a:chOff x="7942508" y="4492626"/>
          <a:chExt cx="507474" cy="352426"/>
        </a:xfrm>
      </cdr:grpSpPr>
      <cdr:sp macro="" textlink="">
        <cdr:nvSpPr>
          <cdr:cNvPr id="38" name="Line 54"/>
          <cdr:cNvSpPr>
            <a:spLocks xmlns:a="http://schemas.openxmlformats.org/drawingml/2006/main" noChangeShapeType="1"/>
          </cdr:cNvSpPr>
        </cdr:nvSpPr>
        <cdr:spPr bwMode="auto">
          <a:xfrm xmlns:a="http://schemas.openxmlformats.org/drawingml/2006/main">
            <a:off x="7953004" y="4845051"/>
            <a:ext cx="496978"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39" name="Rectangle 38"/>
          <cdr:cNvSpPr>
            <a:spLocks xmlns:a="http://schemas.openxmlformats.org/drawingml/2006/main" noChangeArrowheads="1"/>
          </cdr:cNvSpPr>
        </cdr:nvSpPr>
        <cdr:spPr bwMode="auto">
          <a:xfrm xmlns:a="http://schemas.openxmlformats.org/drawingml/2006/main">
            <a:off x="8136750" y="4767264"/>
            <a:ext cx="106745" cy="38100"/>
          </a:xfrm>
          <a:prstGeom xmlns:a="http://schemas.openxmlformats.org/drawingml/2006/main" prst="rect">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0" name="Oval 39"/>
          <cdr:cNvSpPr>
            <a:spLocks xmlns:a="http://schemas.openxmlformats.org/drawingml/2006/main" noChangeArrowheads="1"/>
          </cdr:cNvSpPr>
        </cdr:nvSpPr>
        <cdr:spPr bwMode="auto">
          <a:xfrm xmlns:a="http://schemas.openxmlformats.org/drawingml/2006/main">
            <a:off x="8007256" y="4767264"/>
            <a:ext cx="85746" cy="77788"/>
          </a:xfrm>
          <a:prstGeom xmlns:a="http://schemas.openxmlformats.org/drawingml/2006/main" prst="ellips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1" name="Oval 40"/>
          <cdr:cNvSpPr>
            <a:spLocks xmlns:a="http://schemas.openxmlformats.org/drawingml/2006/main" noChangeArrowheads="1"/>
          </cdr:cNvSpPr>
        </cdr:nvSpPr>
        <cdr:spPr bwMode="auto">
          <a:xfrm xmlns:a="http://schemas.openxmlformats.org/drawingml/2006/main">
            <a:off x="8287244" y="4767264"/>
            <a:ext cx="85746" cy="77788"/>
          </a:xfrm>
          <a:prstGeom xmlns:a="http://schemas.openxmlformats.org/drawingml/2006/main" prst="ellips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2" name="Line 58"/>
          <cdr:cNvSpPr>
            <a:spLocks xmlns:a="http://schemas.openxmlformats.org/drawingml/2006/main" noChangeShapeType="1"/>
          </cdr:cNvSpPr>
        </cdr:nvSpPr>
        <cdr:spPr bwMode="auto">
          <a:xfrm xmlns:a="http://schemas.openxmlformats.org/drawingml/2006/main">
            <a:off x="8051004" y="4805364"/>
            <a:ext cx="279988"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3" name="Line 59"/>
          <cdr:cNvSpPr>
            <a:spLocks xmlns:a="http://schemas.openxmlformats.org/drawingml/2006/main" noChangeShapeType="1"/>
          </cdr:cNvSpPr>
        </cdr:nvSpPr>
        <cdr:spPr bwMode="auto">
          <a:xfrm xmlns:a="http://schemas.openxmlformats.org/drawingml/2006/main">
            <a:off x="7942509" y="4767264"/>
            <a:ext cx="495228"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4" name="Line 60"/>
          <cdr:cNvSpPr>
            <a:spLocks xmlns:a="http://schemas.openxmlformats.org/drawingml/2006/main" noChangeShapeType="1"/>
          </cdr:cNvSpPr>
        </cdr:nvSpPr>
        <cdr:spPr bwMode="auto">
          <a:xfrm xmlns:a="http://schemas.openxmlformats.org/drawingml/2006/main">
            <a:off x="7942508" y="4570414"/>
            <a:ext cx="495228"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5" name="Line 61"/>
          <cdr:cNvSpPr>
            <a:spLocks xmlns:a="http://schemas.openxmlformats.org/drawingml/2006/main" noChangeShapeType="1"/>
          </cdr:cNvSpPr>
        </cdr:nvSpPr>
        <cdr:spPr bwMode="auto">
          <a:xfrm xmlns:a="http://schemas.openxmlformats.org/drawingml/2006/main">
            <a:off x="7963506" y="4570414"/>
            <a:ext cx="0" cy="19685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6" name="Line 62"/>
          <cdr:cNvSpPr>
            <a:spLocks xmlns:a="http://schemas.openxmlformats.org/drawingml/2006/main" noChangeShapeType="1"/>
          </cdr:cNvSpPr>
        </cdr:nvSpPr>
        <cdr:spPr bwMode="auto">
          <a:xfrm xmlns:a="http://schemas.openxmlformats.org/drawingml/2006/main">
            <a:off x="8072001" y="4570414"/>
            <a:ext cx="0" cy="19685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7" name="Line 63"/>
          <cdr:cNvSpPr>
            <a:spLocks xmlns:a="http://schemas.openxmlformats.org/drawingml/2006/main" noChangeShapeType="1"/>
          </cdr:cNvSpPr>
        </cdr:nvSpPr>
        <cdr:spPr bwMode="auto">
          <a:xfrm xmlns:a="http://schemas.openxmlformats.org/drawingml/2006/main">
            <a:off x="8416736" y="4570414"/>
            <a:ext cx="0" cy="19685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8" name="Line 64"/>
          <cdr:cNvSpPr>
            <a:spLocks xmlns:a="http://schemas.openxmlformats.org/drawingml/2006/main" noChangeShapeType="1"/>
          </cdr:cNvSpPr>
        </cdr:nvSpPr>
        <cdr:spPr bwMode="auto">
          <a:xfrm xmlns:a="http://schemas.openxmlformats.org/drawingml/2006/main">
            <a:off x="8308241" y="4570414"/>
            <a:ext cx="0" cy="19685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49" name="Line 65"/>
          <cdr:cNvSpPr>
            <a:spLocks xmlns:a="http://schemas.openxmlformats.org/drawingml/2006/main" noChangeShapeType="1"/>
          </cdr:cNvSpPr>
        </cdr:nvSpPr>
        <cdr:spPr bwMode="auto">
          <a:xfrm xmlns:a="http://schemas.openxmlformats.org/drawingml/2006/main">
            <a:off x="7986254" y="4532314"/>
            <a:ext cx="409482"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50" name="Line 66"/>
          <cdr:cNvSpPr>
            <a:spLocks xmlns:a="http://schemas.openxmlformats.org/drawingml/2006/main" noChangeShapeType="1"/>
          </cdr:cNvSpPr>
        </cdr:nvSpPr>
        <cdr:spPr bwMode="auto">
          <a:xfrm xmlns:a="http://schemas.openxmlformats.org/drawingml/2006/main">
            <a:off x="8028253" y="4532314"/>
            <a:ext cx="0" cy="3810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51" name="Line 67"/>
          <cdr:cNvSpPr>
            <a:spLocks xmlns:a="http://schemas.openxmlformats.org/drawingml/2006/main" noChangeShapeType="1"/>
          </cdr:cNvSpPr>
        </cdr:nvSpPr>
        <cdr:spPr bwMode="auto">
          <a:xfrm xmlns:a="http://schemas.openxmlformats.org/drawingml/2006/main">
            <a:off x="8351989" y="4532314"/>
            <a:ext cx="0" cy="3810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52" name="Rectangle 51"/>
          <cdr:cNvSpPr>
            <a:spLocks xmlns:a="http://schemas.openxmlformats.org/drawingml/2006/main" noChangeArrowheads="1"/>
          </cdr:cNvSpPr>
        </cdr:nvSpPr>
        <cdr:spPr bwMode="auto">
          <a:xfrm xmlns:a="http://schemas.openxmlformats.org/drawingml/2006/main">
            <a:off x="8147248" y="4492626"/>
            <a:ext cx="85746" cy="39688"/>
          </a:xfrm>
          <a:prstGeom xmlns:a="http://schemas.openxmlformats.org/drawingml/2006/main" prst="rect">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56" name="Line 72"/>
          <cdr:cNvSpPr>
            <a:spLocks xmlns:a="http://schemas.openxmlformats.org/drawingml/2006/main" noChangeShapeType="1"/>
          </cdr:cNvSpPr>
        </cdr:nvSpPr>
        <cdr:spPr bwMode="auto">
          <a:xfrm xmlns:a="http://schemas.openxmlformats.org/drawingml/2006/main">
            <a:off x="7963507" y="4727576"/>
            <a:ext cx="108495"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57" name="Line 73"/>
          <cdr:cNvSpPr>
            <a:spLocks xmlns:a="http://schemas.openxmlformats.org/drawingml/2006/main" noChangeShapeType="1"/>
          </cdr:cNvSpPr>
        </cdr:nvSpPr>
        <cdr:spPr bwMode="auto">
          <a:xfrm xmlns:a="http://schemas.openxmlformats.org/drawingml/2006/main">
            <a:off x="8308242" y="4727576"/>
            <a:ext cx="108495" cy="0"/>
          </a:xfrm>
          <a:prstGeom xmlns:a="http://schemas.openxmlformats.org/drawingml/2006/main" prst="line">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sp macro="" textlink="">
        <cdr:nvSpPr>
          <cdr:cNvPr id="58" name="Rectangle 57"/>
          <cdr:cNvSpPr>
            <a:spLocks xmlns:a="http://schemas.openxmlformats.org/drawingml/2006/main" noChangeArrowheads="1"/>
          </cdr:cNvSpPr>
        </cdr:nvSpPr>
        <cdr:spPr bwMode="auto">
          <a:xfrm xmlns:a="http://schemas.openxmlformats.org/drawingml/2006/main">
            <a:off x="8115750" y="4610101"/>
            <a:ext cx="150494" cy="77788"/>
          </a:xfrm>
          <a:prstGeom xmlns:a="http://schemas.openxmlformats.org/drawingml/2006/main" prst="rect">
            <a:avLst/>
          </a:prstGeom>
          <a:noFill xmlns:a="http://schemas.openxmlformats.org/drawingml/2006/main"/>
          <a:ln xmlns:a="http://schemas.openxmlformats.org/drawingml/2006/main" w="28575" cap="rnd">
            <a:solidFill>
              <a:schemeClr val="tx2"/>
            </a:solidFill>
            <a:prstDash val="solid"/>
            <a:round/>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82953" tIns="41476" rIns="82953" bIns="41476"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AU" sz="1633" dirty="0"/>
          </a:p>
        </cdr:txBody>
      </cdr:sp>
    </cdr:grpSp>
  </cdr:relSizeAnchor>
</c:userShapes>
</file>

<file path=ppt/drawings/drawing2.xml><?xml version="1.0" encoding="utf-8"?>
<c:userShapes xmlns:c="http://schemas.openxmlformats.org/drawingml/2006/chart">
  <cdr:relSizeAnchor xmlns:cdr="http://schemas.openxmlformats.org/drawingml/2006/chartDrawing">
    <cdr:from>
      <cdr:x>0.00231</cdr:x>
      <cdr:y>0.95192</cdr:y>
    </cdr:from>
    <cdr:to>
      <cdr:x>0.962</cdr:x>
      <cdr:y>1</cdr:y>
    </cdr:to>
    <cdr:sp macro="" textlink="">
      <cdr:nvSpPr>
        <cdr:cNvPr id="2" name="TextBox 1"/>
        <cdr:cNvSpPr txBox="1"/>
      </cdr:nvSpPr>
      <cdr:spPr>
        <a:xfrm xmlns:a="http://schemas.openxmlformats.org/drawingml/2006/main">
          <a:off x="12193" y="5224620"/>
          <a:ext cx="5073336" cy="2638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4B29E-62C7-442A-A8AE-0A1FE51AD616}" type="datetimeFigureOut">
              <a:rPr lang="en-AU" smtClean="0"/>
              <a:t>17/03/2026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31561-D0A5-4A10-A904-567889A12061}" type="slidenum">
              <a:rPr lang="en-AU" smtClean="0"/>
              <a:t>‹#›</a:t>
            </a:fld>
            <a:endParaRPr lang="en-AU"/>
          </a:p>
        </p:txBody>
      </p:sp>
    </p:spTree>
    <p:extLst>
      <p:ext uri="{BB962C8B-B14F-4D97-AF65-F5344CB8AC3E}">
        <p14:creationId xmlns:p14="http://schemas.microsoft.com/office/powerpoint/2010/main" val="103136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31561-D0A5-4A10-A904-567889A12061}" type="slidenum">
              <a:rPr lang="en-AU" smtClean="0"/>
              <a:t>14</a:t>
            </a:fld>
            <a:endParaRPr lang="en-AU"/>
          </a:p>
        </p:txBody>
      </p:sp>
    </p:spTree>
    <p:extLst>
      <p:ext uri="{BB962C8B-B14F-4D97-AF65-F5344CB8AC3E}">
        <p14:creationId xmlns:p14="http://schemas.microsoft.com/office/powerpoint/2010/main" val="297877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31561-D0A5-4A10-A904-567889A12061}" type="slidenum">
              <a:rPr lang="en-AU" smtClean="0"/>
              <a:t>29</a:t>
            </a:fld>
            <a:endParaRPr lang="en-AU"/>
          </a:p>
        </p:txBody>
      </p:sp>
    </p:spTree>
    <p:extLst>
      <p:ext uri="{BB962C8B-B14F-4D97-AF65-F5344CB8AC3E}">
        <p14:creationId xmlns:p14="http://schemas.microsoft.com/office/powerpoint/2010/main" val="3969483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9979"/>
          </a:xfrm>
        </p:spPr>
        <p:txBody>
          <a:bodyPr/>
          <a:lstStyle>
            <a:lvl1pPr>
              <a:lnSpc>
                <a:spcPct val="90000"/>
              </a:lnSpc>
              <a:defRPr sz="2800"/>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lvl1pPr marL="360000" indent="-360000">
              <a:spcBef>
                <a:spcPts val="800"/>
              </a:spcBef>
              <a:buClr>
                <a:schemeClr val="bg2"/>
              </a:buClr>
              <a:buFont typeface="+mj-lt"/>
              <a:buAutoNum type="arabicPeriod"/>
              <a:tabLst>
                <a:tab pos="5505450" algn="r"/>
              </a:tabLst>
              <a:defRPr sz="2000" b="1">
                <a:solidFill>
                  <a:schemeClr val="tx1"/>
                </a:solidFill>
              </a:defRPr>
            </a:lvl1pPr>
            <a:lvl2pPr marL="628650" indent="-269875">
              <a:buClr>
                <a:schemeClr val="bg2"/>
              </a:buClr>
              <a:buFont typeface="+mj-lt"/>
              <a:buAutoNum type="alphaUcPeriod"/>
              <a:tabLst>
                <a:tab pos="5505450" algn="r"/>
              </a:tabLst>
              <a:defRPr b="0">
                <a:solidFill>
                  <a:schemeClr val="tx1"/>
                </a:solidFill>
              </a:defRPr>
            </a:lvl2pPr>
          </a:lstStyle>
          <a:p>
            <a:pPr lvl="0"/>
            <a:r>
              <a:rPr lang="en-US"/>
              <a:t>Edit Master text styles</a:t>
            </a:r>
          </a:p>
          <a:p>
            <a:pPr lvl="1"/>
            <a:r>
              <a:rPr lang="en-US"/>
              <a:t>Second level</a:t>
            </a:r>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45E7430-D62C-2645-B7F8-D2562619DA31}"/>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186125768"/>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5737810"/>
            <a:ext cx="6480175" cy="184666"/>
          </a:xfrm>
        </p:spPr>
        <p:txBody>
          <a:bodyPr anchor="b" anchorCtr="0">
            <a:spAutoFit/>
          </a:bodyPr>
          <a:lstStyle>
            <a:lvl1pPr>
              <a:defRPr sz="1200" b="1">
                <a:solidFill>
                  <a:schemeClr val="tx1"/>
                </a:solidFill>
              </a:defRPr>
            </a:lvl1pPr>
          </a:lstStyle>
          <a:p>
            <a:pPr lvl="0"/>
            <a:r>
              <a:rPr lang="en-US"/>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a:t>Edit Master text styles</a:t>
            </a:r>
          </a:p>
        </p:txBody>
      </p:sp>
      <p:pic>
        <p:nvPicPr>
          <p:cNvPr id="8" name="Picture 7">
            <a:extLst>
              <a:ext uri="{FF2B5EF4-FFF2-40B4-BE49-F238E27FC236}">
                <a16:creationId xmlns:a16="http://schemas.microsoft.com/office/drawing/2014/main" id="{12A5A1B9-84BB-F24E-A361-A5C2D495D7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275479436"/>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38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accent1"/>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accent1"/>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accent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accent3"/>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accent3"/>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accent2">
              <a:alpha val="60000"/>
            </a:schemeClr>
          </a:solidFill>
        </p:spPr>
        <p:txBody>
          <a:bodyPr anchor="ctr" anchorCtr="1"/>
          <a:lstStyle>
            <a:lvl1pPr algn="ctr">
              <a:defRPr sz="900">
                <a:solidFill>
                  <a:schemeClr val="bg1"/>
                </a:solidFill>
              </a:defRPr>
            </a:lvl1pPr>
          </a:lstStyle>
          <a:p>
            <a:r>
              <a:rPr lang="en-AU"/>
              <a:t>Click to insert image</a:t>
            </a:r>
          </a:p>
        </p:txBody>
      </p:sp>
      <p:pic>
        <p:nvPicPr>
          <p:cNvPr id="13" name="Picture 12">
            <a:extLst>
              <a:ext uri="{FF2B5EF4-FFF2-40B4-BE49-F238E27FC236}">
                <a16:creationId xmlns:a16="http://schemas.microsoft.com/office/drawing/2014/main" id="{8BF3D041-B5D9-2A47-A019-6ADC091FE2F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469464554"/>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bg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pic>
        <p:nvPicPr>
          <p:cNvPr id="26" name="Picture 25">
            <a:extLst>
              <a:ext uri="{FF2B5EF4-FFF2-40B4-BE49-F238E27FC236}">
                <a16:creationId xmlns:a16="http://schemas.microsoft.com/office/drawing/2014/main" id="{36AF2497-977F-7D43-ACFC-9A0D3B101586}"/>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3350442762"/>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1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1354538"/>
          </a:xfrm>
        </p:spPr>
        <p:txBody>
          <a:bodyPr>
            <a:noAutofit/>
          </a:bodyPr>
          <a:lstStyle>
            <a:lvl1pPr>
              <a:defRPr sz="5400">
                <a:solidFill>
                  <a:schemeClr val="bg1"/>
                </a:solidFill>
              </a:defRPr>
            </a:lvl1pPr>
          </a:lstStyle>
          <a:p>
            <a:r>
              <a:rPr lang="en-US"/>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5251210"/>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5580131"/>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5909052"/>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6237973"/>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517863"/>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US"/>
              <a:t>Edit Master text styles</a:t>
            </a:r>
          </a:p>
          <a:p>
            <a:pPr lvl="1"/>
            <a:r>
              <a:rPr lang="en-US"/>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8806329" y="6273800"/>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597795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36A23B-1C0F-8842-934C-FA615EBF1543}"/>
              </a:ext>
            </a:extLst>
          </p:cNvPr>
          <p:cNvSpPr/>
          <p:nvPr userDrawn="1"/>
        </p:nvSpPr>
        <p:spPr>
          <a:xfrm>
            <a:off x="1" y="0"/>
            <a:ext cx="12192000" cy="359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033556"/>
            <a:ext cx="11233150" cy="689741"/>
          </a:xfrm>
        </p:spPr>
        <p:txBody>
          <a:bodyPr anchor="ctr" anchorCtr="0"/>
          <a:lstStyle>
            <a:lvl1pPr>
              <a:defRPr sz="5400">
                <a:solidFill>
                  <a:schemeClr val="bg1"/>
                </a:solidFill>
              </a:defRPr>
            </a:lvl1pPr>
          </a:lstStyle>
          <a:p>
            <a:r>
              <a:rPr lang="en-US"/>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8" name="Rectangle 7">
            <a:extLst>
              <a:ext uri="{FF2B5EF4-FFF2-40B4-BE49-F238E27FC236}">
                <a16:creationId xmlns:a16="http://schemas.microsoft.com/office/drawing/2014/main" id="{151341E6-A2BB-2047-B88F-7E0C90B79D4E}"/>
              </a:ext>
            </a:extLst>
          </p:cNvPr>
          <p:cNvSpPr/>
          <p:nvPr userDrawn="1"/>
        </p:nvSpPr>
        <p:spPr>
          <a:xfrm>
            <a:off x="9907439" y="4139939"/>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9479272" y="5056571"/>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9051104" y="5973204"/>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093079"/>
            <a:ext cx="6283188" cy="543739"/>
          </a:xfrm>
        </p:spPr>
        <p:txBody>
          <a:bodyPr wrap="square">
            <a:spAutoFit/>
          </a:bodyPr>
          <a:lstStyle>
            <a:lvl1pPr>
              <a:defRPr sz="1600" b="0">
                <a:solidFill>
                  <a:schemeClr val="tx2"/>
                </a:solidFill>
              </a:defRPr>
            </a:lvl1pPr>
            <a:lvl2pPr>
              <a:spcBef>
                <a:spcPts val="900"/>
              </a:spcBef>
              <a:defRPr sz="1100" b="0">
                <a:solidFill>
                  <a:schemeClr val="tx2"/>
                </a:solidFill>
              </a:defRPr>
            </a:lvl2pPr>
          </a:lstStyle>
          <a:p>
            <a:pPr lvl="0"/>
            <a:r>
              <a:rPr lang="en-US"/>
              <a:t>Edit Master text styles</a:t>
            </a:r>
          </a:p>
          <a:p>
            <a:pPr lvl="1"/>
            <a:r>
              <a:rPr lang="en-US"/>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tx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199491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4394845"/>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B">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tx2"/>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tx2"/>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7117E4B-69D5-5442-AC41-85DBC1509736}"/>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7" name="Picture Placeholder 10">
            <a:extLst>
              <a:ext uri="{FF2B5EF4-FFF2-40B4-BE49-F238E27FC236}">
                <a16:creationId xmlns:a16="http://schemas.microsoft.com/office/drawing/2014/main" id="{DFB8D308-FA5D-314E-83C0-685A6F2BD9A1}"/>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1111546710"/>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38619191"/>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B">
    <p:bg>
      <p:bgPr>
        <a:solidFill>
          <a:schemeClr val="accent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accent3"/>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accent3"/>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29EC9F52-887B-DA42-8F3E-04978450D8AA}"/>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7" name="Picture Placeholder 10">
            <a:extLst>
              <a:ext uri="{FF2B5EF4-FFF2-40B4-BE49-F238E27FC236}">
                <a16:creationId xmlns:a16="http://schemas.microsoft.com/office/drawing/2014/main" id="{052C4F74-1AF9-8246-8215-BF8DBD6C321B}"/>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589233097"/>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A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E52C45-F777-0840-82A4-C8F47B23A90F}"/>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69629061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3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3"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6" name="Picture 5">
            <a:extLst>
              <a:ext uri="{FF2B5EF4-FFF2-40B4-BE49-F238E27FC236}">
                <a16:creationId xmlns:a16="http://schemas.microsoft.com/office/drawing/2014/main" id="{5E3F9D8D-3B87-7040-A81A-C207DD323097}"/>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783666995"/>
      </p:ext>
    </p:extLst>
  </p:cSld>
  <p:clrMapOvr>
    <a:masterClrMapping/>
  </p:clrMapOvr>
  <p:extLst>
    <p:ext uri="{DCECCB84-F9BA-43D5-87BE-67443E8EF086}">
      <p15:sldGuideLst xmlns:p15="http://schemas.microsoft.com/office/powerpoint/2012/main">
        <p15:guide id="6" orient="horz" pos="550">
          <p15:clr>
            <a:srgbClr val="FBAE40"/>
          </p15:clr>
        </p15:guide>
        <p15:guide id="7" pos="2570">
          <p15:clr>
            <a:srgbClr val="FBAE40"/>
          </p15:clr>
        </p15:guide>
        <p15:guide id="8" pos="2683">
          <p15:clr>
            <a:srgbClr val="FBAE40"/>
          </p15:clr>
        </p15:guide>
        <p15:guide id="9" pos="4997">
          <p15:clr>
            <a:srgbClr val="FBAE40"/>
          </p15:clr>
        </p15:guide>
        <p15:guide id="10" pos="511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pic>
        <p:nvPicPr>
          <p:cNvPr id="7" name="Picture 6">
            <a:extLst>
              <a:ext uri="{FF2B5EF4-FFF2-40B4-BE49-F238E27FC236}">
                <a16:creationId xmlns:a16="http://schemas.microsoft.com/office/drawing/2014/main" id="{D7117B4E-7466-584E-8996-F8CB00B821F7}"/>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3992552974"/>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729B08E0-D6EA-E941-8A66-F45BC3A20C36}"/>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1516117281"/>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14AF796-9315-C84F-B7D1-2C5E103B8BCF}"/>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848894298"/>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tx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accent1"/>
                </a:solidFill>
                <a:effectLst/>
                <a:latin typeface="+mn-lt"/>
                <a:ea typeface="+mn-ea"/>
                <a:cs typeface="+mn-cs"/>
              </a:rPr>
              <a:t>General enquiries</a:t>
            </a:r>
            <a:r>
              <a:rPr lang="en-AU" sz="1100" b="1" kern="1200">
                <a:solidFill>
                  <a:schemeClr val="accent1"/>
                </a:solidFill>
                <a:effectLst/>
                <a:latin typeface="+mn-lt"/>
                <a:ea typeface="+mn-ea"/>
                <a:cs typeface="+mn-cs"/>
              </a:rPr>
              <a:t> </a:t>
            </a:r>
            <a:r>
              <a:rPr lang="en-AU" sz="1100" b="1" kern="1200">
                <a:solidFill>
                  <a:schemeClr val="tx1"/>
                </a:solidFill>
                <a:effectLst/>
                <a:latin typeface="+mn-lt"/>
                <a:ea typeface="+mn-ea"/>
                <a:cs typeface="+mn-cs"/>
              </a:rPr>
              <a:t>beta@pmc.gov.au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Media enquiries </a:t>
            </a:r>
            <a:r>
              <a:rPr lang="en-AU" sz="1100" b="1" kern="1200">
                <a:solidFill>
                  <a:schemeClr val="tx1"/>
                </a:solidFill>
                <a:effectLst/>
                <a:latin typeface="+mn-lt"/>
                <a:ea typeface="+mn-ea"/>
                <a:cs typeface="+mn-cs"/>
              </a:rPr>
              <a:t>media@pmc.gov.au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Find out more </a:t>
            </a:r>
            <a:r>
              <a:rPr lang="en-AU" sz="1100" b="1" kern="1200">
                <a:solidFill>
                  <a:schemeClr val="tx1"/>
                </a:solidFill>
                <a:effectLst/>
                <a:latin typeface="+mn-lt"/>
                <a:ea typeface="+mn-ea"/>
                <a:cs typeface="+mn-cs"/>
              </a:rPr>
              <a:t>pmc.gov.au/beta</a:t>
            </a:r>
            <a:endParaRPr lang="en-AU" sz="1100" kern="1200">
              <a:solidFill>
                <a:schemeClr val="tx1"/>
              </a:solidFill>
              <a:effectLst/>
              <a:latin typeface="+mn-lt"/>
              <a:ea typeface="+mn-ea"/>
              <a:cs typeface="+mn-cs"/>
            </a:endParaRPr>
          </a:p>
        </p:txBody>
      </p:sp>
    </p:spTree>
    <p:extLst>
      <p:ext uri="{BB962C8B-B14F-4D97-AF65-F5344CB8AC3E}">
        <p14:creationId xmlns:p14="http://schemas.microsoft.com/office/powerpoint/2010/main" val="3879107130"/>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9979"/>
          </a:xfrm>
        </p:spPr>
        <p:txBody>
          <a:bodyPr/>
          <a:lstStyle>
            <a:lvl1pPr>
              <a:lnSpc>
                <a:spcPct val="90000"/>
              </a:lnSpc>
              <a:defRPr sz="2800"/>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lvl1pPr marL="360000" indent="-360000">
              <a:spcBef>
                <a:spcPts val="800"/>
              </a:spcBef>
              <a:buClr>
                <a:schemeClr val="bg2"/>
              </a:buClr>
              <a:buFont typeface="+mj-lt"/>
              <a:buAutoNum type="arabicPeriod"/>
              <a:tabLst>
                <a:tab pos="5505450" algn="r"/>
              </a:tabLst>
              <a:defRPr sz="2000" b="1">
                <a:solidFill>
                  <a:schemeClr val="tx1"/>
                </a:solidFill>
              </a:defRPr>
            </a:lvl1pPr>
            <a:lvl2pPr marL="628650" indent="-269875">
              <a:buClr>
                <a:schemeClr val="bg2"/>
              </a:buClr>
              <a:buFont typeface="+mj-lt"/>
              <a:buAutoNum type="alphaUcPeriod"/>
              <a:tabLst>
                <a:tab pos="5505450" algn="r"/>
              </a:tabLst>
              <a:defRPr b="0">
                <a:solidFill>
                  <a:schemeClr val="tx1"/>
                </a:solidFill>
              </a:defRPr>
            </a:lvl2pPr>
          </a:lstStyle>
          <a:p>
            <a:pPr lvl="0"/>
            <a:r>
              <a:rPr lang="en-US"/>
              <a:t>Edit Master text styles</a:t>
            </a:r>
          </a:p>
          <a:p>
            <a:pPr lvl="1"/>
            <a:r>
              <a:rPr lang="en-US"/>
              <a:t>Second level</a:t>
            </a:r>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45E7430-D62C-2645-B7F8-D2562619DA31}"/>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330688351"/>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C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3182"/>
          </a:xfrm>
        </p:spPr>
        <p:txBody>
          <a:bodyPr/>
          <a:lstStyle>
            <a:lvl1pPr>
              <a:lnSpc>
                <a:spcPct val="80000"/>
              </a:lnSpc>
              <a:defRPr sz="30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320000"/>
          </a:xfrm>
        </p:spPr>
        <p:txBody>
          <a:bodyPr/>
          <a:lstStyle>
            <a:lvl1pPr marL="360000" indent="-360000">
              <a:spcBef>
                <a:spcPts val="800"/>
              </a:spcBef>
              <a:buClr>
                <a:schemeClr val="bg2"/>
              </a:buClr>
              <a:buFont typeface="+mj-lt"/>
              <a:buAutoNum type="arabicPeriod"/>
              <a:tabLst>
                <a:tab pos="5505450" algn="r"/>
              </a:tabLst>
              <a:defRPr sz="2000" b="1">
                <a:solidFill>
                  <a:schemeClr val="bg1"/>
                </a:solidFill>
              </a:defRPr>
            </a:lvl1pPr>
            <a:lvl2pPr marL="628650" indent="-269875">
              <a:buClr>
                <a:schemeClr val="bg2"/>
              </a:buClr>
              <a:buFont typeface="+mj-lt"/>
              <a:buAutoNum type="alphaUcPeriod"/>
              <a:tabLst>
                <a:tab pos="5505450" algn="r"/>
              </a:tabLst>
              <a:defRPr b="0">
                <a:solidFill>
                  <a:schemeClr val="bg1"/>
                </a:solidFill>
              </a:defRPr>
            </a:lvl2pPr>
          </a:lstStyle>
          <a:p>
            <a:pPr lvl="0"/>
            <a:r>
              <a:rPr lang="en-US"/>
              <a:t>Edit Master text styles</a:t>
            </a:r>
          </a:p>
          <a:p>
            <a:pPr lvl="1"/>
            <a:r>
              <a:rPr lang="en-US"/>
              <a:t>Second level</a:t>
            </a:r>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84DC19D-3A9D-C44F-B84C-558BBDB69EF0}"/>
              </a:ext>
            </a:extLst>
          </p:cNvPr>
          <p:cNvSpPr txBox="1"/>
          <p:nvPr userDrawn="1"/>
        </p:nvSpPr>
        <p:spPr>
          <a:xfrm>
            <a:off x="302607" y="1394624"/>
            <a:ext cx="184731" cy="369332"/>
          </a:xfrm>
          <a:prstGeom prst="rect">
            <a:avLst/>
          </a:prstGeom>
          <a:noFill/>
        </p:spPr>
        <p:txBody>
          <a:bodyPr wrap="none" rtlCol="0">
            <a:spAutoFit/>
          </a:bodyPr>
          <a:lstStyle/>
          <a:p>
            <a:endParaRPr lang="en-AU"/>
          </a:p>
        </p:txBody>
      </p:sp>
      <p:pic>
        <p:nvPicPr>
          <p:cNvPr id="7" name="Picture 6">
            <a:extLst>
              <a:ext uri="{FF2B5EF4-FFF2-40B4-BE49-F238E27FC236}">
                <a16:creationId xmlns:a16="http://schemas.microsoft.com/office/drawing/2014/main" id="{E290F092-84A4-924B-A054-3A28ECF1984F}"/>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659032365"/>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6" name="Picture 5">
            <a:extLst>
              <a:ext uri="{FF2B5EF4-FFF2-40B4-BE49-F238E27FC236}">
                <a16:creationId xmlns:a16="http://schemas.microsoft.com/office/drawing/2014/main" id="{FB24F8DC-B891-114A-B2DD-9B0E484F16D0}"/>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826167200"/>
      </p:ext>
    </p:extLst>
  </p:cSld>
  <p:clrMapOvr>
    <a:masterClrMapping/>
  </p:clrMapOvr>
  <p:extLst>
    <p:ext uri="{DCECCB84-F9BA-43D5-87BE-67443E8EF086}">
      <p15:sldGuideLst xmlns:p15="http://schemas.microsoft.com/office/powerpoint/2012/main">
        <p15:guide id="4" orient="horz" pos="550">
          <p15:clr>
            <a:srgbClr val="FBAE40"/>
          </p15:clr>
        </p15:guide>
        <p15:guide id="5" pos="3795">
          <p15:clr>
            <a:srgbClr val="FBAE40"/>
          </p15:clr>
        </p15:guide>
        <p15:guide id="6" pos="39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6" name="Picture 5">
            <a:extLst>
              <a:ext uri="{FF2B5EF4-FFF2-40B4-BE49-F238E27FC236}">
                <a16:creationId xmlns:a16="http://schemas.microsoft.com/office/drawing/2014/main" id="{679A69A9-0D92-AA40-ACEA-1C9A077FE68E}"/>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098691077"/>
      </p:ext>
    </p:extLst>
  </p:cSld>
  <p:clrMapOvr>
    <a:masterClrMapping/>
  </p:clrMapOvr>
  <p:extLst>
    <p:ext uri="{DCECCB84-F9BA-43D5-87BE-67443E8EF086}">
      <p15:sldGuideLst xmlns:p15="http://schemas.microsoft.com/office/powerpoint/2012/main">
        <p15:guide id="6" orient="horz" pos="550">
          <p15:clr>
            <a:srgbClr val="FBAE40"/>
          </p15:clr>
        </p15:guide>
        <p15:guide id="7" pos="3897">
          <p15:clr>
            <a:srgbClr val="FBAE40"/>
          </p15:clr>
        </p15:guide>
        <p15:guide id="9" pos="37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3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3"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6" name="Picture 5">
            <a:extLst>
              <a:ext uri="{FF2B5EF4-FFF2-40B4-BE49-F238E27FC236}">
                <a16:creationId xmlns:a16="http://schemas.microsoft.com/office/drawing/2014/main" id="{5E3F9D8D-3B87-7040-A81A-C207DD323097}"/>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137584739"/>
      </p:ext>
    </p:extLst>
  </p:cSld>
  <p:clrMapOvr>
    <a:masterClrMapping/>
  </p:clrMapOvr>
  <p:extLst>
    <p:ext uri="{DCECCB84-F9BA-43D5-87BE-67443E8EF086}">
      <p15:sldGuideLst xmlns:p15="http://schemas.microsoft.com/office/powerpoint/2012/main">
        <p15:guide id="6" orient="horz" pos="550">
          <p15:clr>
            <a:srgbClr val="FBAE40"/>
          </p15:clr>
        </p15:guide>
        <p15:guide id="7" pos="2570">
          <p15:clr>
            <a:srgbClr val="FBAE40"/>
          </p15:clr>
        </p15:guide>
        <p15:guide id="8" pos="2683">
          <p15:clr>
            <a:srgbClr val="FBAE40"/>
          </p15:clr>
        </p15:guide>
        <p15:guide id="9" pos="4997">
          <p15:clr>
            <a:srgbClr val="FBAE40"/>
          </p15:clr>
        </p15:guide>
        <p15:guide id="10" pos="51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4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4" name="Rectangle 3">
            <a:extLst>
              <a:ext uri="{FF2B5EF4-FFF2-40B4-BE49-F238E27FC236}">
                <a16:creationId xmlns:a16="http://schemas.microsoft.com/office/drawing/2014/main" id="{0EDF335C-A268-CE4C-88B5-212D63F39D07}"/>
              </a:ext>
            </a:extLst>
          </p:cNvPr>
          <p:cNvSpPr/>
          <p:nvPr userDrawn="1"/>
        </p:nvSpPr>
        <p:spPr>
          <a:xfrm>
            <a:off x="479425" y="1665288"/>
            <a:ext cx="2663825" cy="74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0F127B8-6C45-DD40-BAFE-BE0DF23008E8}"/>
              </a:ext>
            </a:extLst>
          </p:cNvPr>
          <p:cNvSpPr/>
          <p:nvPr userDrawn="1"/>
        </p:nvSpPr>
        <p:spPr>
          <a:xfrm>
            <a:off x="3330575" y="1665288"/>
            <a:ext cx="2676525"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8B29244-DB91-AB4F-B0AD-C8680FF8A1AA}"/>
              </a:ext>
            </a:extLst>
          </p:cNvPr>
          <p:cNvSpPr/>
          <p:nvPr userDrawn="1"/>
        </p:nvSpPr>
        <p:spPr>
          <a:xfrm>
            <a:off x="6184902" y="1665288"/>
            <a:ext cx="26828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3313D4C-8E4F-E04D-80E3-98CEA1021ABA}"/>
              </a:ext>
            </a:extLst>
          </p:cNvPr>
          <p:cNvSpPr/>
          <p:nvPr userDrawn="1"/>
        </p:nvSpPr>
        <p:spPr>
          <a:xfrm>
            <a:off x="9055101" y="1665288"/>
            <a:ext cx="2657474" cy="746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9C2B2E3B-522E-9F45-87DC-52DC5D828136}"/>
              </a:ext>
            </a:extLst>
          </p:cNvPr>
          <p:cNvSpPr>
            <a:spLocks noGrp="1"/>
          </p:cNvSpPr>
          <p:nvPr>
            <p:ph type="body" sz="quarter" idx="18" hasCustomPrompt="1"/>
          </p:nvPr>
        </p:nvSpPr>
        <p:spPr>
          <a:xfrm>
            <a:off x="479425" y="1966913"/>
            <a:ext cx="2663825" cy="4306887"/>
          </a:xfrm>
        </p:spPr>
        <p:txBody>
          <a:bodyPr/>
          <a:lstStyle>
            <a:lvl1pPr>
              <a:defRPr sz="1600" b="1">
                <a:solidFill>
                  <a:schemeClr val="accent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19" name="Text Placeholder 5">
            <a:extLst>
              <a:ext uri="{FF2B5EF4-FFF2-40B4-BE49-F238E27FC236}">
                <a16:creationId xmlns:a16="http://schemas.microsoft.com/office/drawing/2014/main" id="{454E56DC-E790-7F46-A6C8-F36C2B993111}"/>
              </a:ext>
            </a:extLst>
          </p:cNvPr>
          <p:cNvSpPr>
            <a:spLocks noGrp="1"/>
          </p:cNvSpPr>
          <p:nvPr>
            <p:ph type="body" sz="quarter" idx="19" hasCustomPrompt="1"/>
          </p:nvPr>
        </p:nvSpPr>
        <p:spPr>
          <a:xfrm>
            <a:off x="3327880" y="1966913"/>
            <a:ext cx="2663825" cy="4306887"/>
          </a:xfrm>
        </p:spPr>
        <p:txBody>
          <a:bodyPr/>
          <a:lstStyle>
            <a:lvl1pPr>
              <a:defRPr sz="1600" b="1">
                <a:solidFill>
                  <a:schemeClr val="tx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0" name="Text Placeholder 5">
            <a:extLst>
              <a:ext uri="{FF2B5EF4-FFF2-40B4-BE49-F238E27FC236}">
                <a16:creationId xmlns:a16="http://schemas.microsoft.com/office/drawing/2014/main" id="{0439F337-62A0-584A-9E6E-85A30665639F}"/>
              </a:ext>
            </a:extLst>
          </p:cNvPr>
          <p:cNvSpPr>
            <a:spLocks noGrp="1"/>
          </p:cNvSpPr>
          <p:nvPr>
            <p:ph type="body" sz="quarter" idx="20" hasCustomPrompt="1"/>
          </p:nvPr>
        </p:nvSpPr>
        <p:spPr>
          <a:xfrm>
            <a:off x="6189491" y="1966913"/>
            <a:ext cx="2663825" cy="4306887"/>
          </a:xfrm>
        </p:spPr>
        <p:txBody>
          <a:bodyPr/>
          <a:lstStyle>
            <a:lvl1pPr>
              <a:defRPr sz="1600" b="1">
                <a:solidFill>
                  <a:schemeClr val="accent1"/>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1" name="Text Placeholder 5">
            <a:extLst>
              <a:ext uri="{FF2B5EF4-FFF2-40B4-BE49-F238E27FC236}">
                <a16:creationId xmlns:a16="http://schemas.microsoft.com/office/drawing/2014/main" id="{A5EE8E4A-D64E-F947-9D93-E9B0270015D7}"/>
              </a:ext>
            </a:extLst>
          </p:cNvPr>
          <p:cNvSpPr>
            <a:spLocks noGrp="1"/>
          </p:cNvSpPr>
          <p:nvPr>
            <p:ph type="body" sz="quarter" idx="21" hasCustomPrompt="1"/>
          </p:nvPr>
        </p:nvSpPr>
        <p:spPr>
          <a:xfrm>
            <a:off x="9051102" y="1966913"/>
            <a:ext cx="2663825" cy="4306887"/>
          </a:xfrm>
        </p:spPr>
        <p:txBody>
          <a:bodyPr/>
          <a:lstStyle>
            <a:lvl1pPr>
              <a:defRPr sz="1600" b="1">
                <a:solidFill>
                  <a:schemeClr val="accent3"/>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pic>
        <p:nvPicPr>
          <p:cNvPr id="13" name="Picture 12">
            <a:extLst>
              <a:ext uri="{FF2B5EF4-FFF2-40B4-BE49-F238E27FC236}">
                <a16:creationId xmlns:a16="http://schemas.microsoft.com/office/drawing/2014/main" id="{1962C48B-E497-D748-A9F8-C83C410CCA22}"/>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4246367004"/>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4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4" name="Rectangle 3">
            <a:extLst>
              <a:ext uri="{FF2B5EF4-FFF2-40B4-BE49-F238E27FC236}">
                <a16:creationId xmlns:a16="http://schemas.microsoft.com/office/drawing/2014/main" id="{0EDF335C-A268-CE4C-88B5-212D63F39D07}"/>
              </a:ext>
            </a:extLst>
          </p:cNvPr>
          <p:cNvSpPr/>
          <p:nvPr userDrawn="1"/>
        </p:nvSpPr>
        <p:spPr>
          <a:xfrm>
            <a:off x="479425" y="1665288"/>
            <a:ext cx="2663825" cy="74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0F127B8-6C45-DD40-BAFE-BE0DF23008E8}"/>
              </a:ext>
            </a:extLst>
          </p:cNvPr>
          <p:cNvSpPr/>
          <p:nvPr userDrawn="1"/>
        </p:nvSpPr>
        <p:spPr>
          <a:xfrm>
            <a:off x="3330575" y="1665288"/>
            <a:ext cx="2676525"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8B29244-DB91-AB4F-B0AD-C8680FF8A1AA}"/>
              </a:ext>
            </a:extLst>
          </p:cNvPr>
          <p:cNvSpPr/>
          <p:nvPr userDrawn="1"/>
        </p:nvSpPr>
        <p:spPr>
          <a:xfrm>
            <a:off x="6184902" y="1665288"/>
            <a:ext cx="26828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3313D4C-8E4F-E04D-80E3-98CEA1021ABA}"/>
              </a:ext>
            </a:extLst>
          </p:cNvPr>
          <p:cNvSpPr/>
          <p:nvPr userDrawn="1"/>
        </p:nvSpPr>
        <p:spPr>
          <a:xfrm>
            <a:off x="9055101" y="1665288"/>
            <a:ext cx="2657474" cy="746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9C2B2E3B-522E-9F45-87DC-52DC5D828136}"/>
              </a:ext>
            </a:extLst>
          </p:cNvPr>
          <p:cNvSpPr>
            <a:spLocks noGrp="1"/>
          </p:cNvSpPr>
          <p:nvPr>
            <p:ph type="body" sz="quarter" idx="18" hasCustomPrompt="1"/>
          </p:nvPr>
        </p:nvSpPr>
        <p:spPr>
          <a:xfrm>
            <a:off x="479425" y="1966913"/>
            <a:ext cx="2663825" cy="4306887"/>
          </a:xfrm>
        </p:spPr>
        <p:txBody>
          <a:bodyPr/>
          <a:lstStyle>
            <a:lvl1pPr>
              <a:defRPr sz="1600" b="1">
                <a:solidFill>
                  <a:schemeClr val="accent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19" name="Text Placeholder 5">
            <a:extLst>
              <a:ext uri="{FF2B5EF4-FFF2-40B4-BE49-F238E27FC236}">
                <a16:creationId xmlns:a16="http://schemas.microsoft.com/office/drawing/2014/main" id="{454E56DC-E790-7F46-A6C8-F36C2B993111}"/>
              </a:ext>
            </a:extLst>
          </p:cNvPr>
          <p:cNvSpPr>
            <a:spLocks noGrp="1"/>
          </p:cNvSpPr>
          <p:nvPr>
            <p:ph type="body" sz="quarter" idx="19" hasCustomPrompt="1"/>
          </p:nvPr>
        </p:nvSpPr>
        <p:spPr>
          <a:xfrm>
            <a:off x="3327880" y="1966913"/>
            <a:ext cx="2663825" cy="4306887"/>
          </a:xfrm>
        </p:spPr>
        <p:txBody>
          <a:bodyPr/>
          <a:lstStyle>
            <a:lvl1pPr>
              <a:defRPr sz="1600" b="1">
                <a:solidFill>
                  <a:schemeClr val="tx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0" name="Text Placeholder 5">
            <a:extLst>
              <a:ext uri="{FF2B5EF4-FFF2-40B4-BE49-F238E27FC236}">
                <a16:creationId xmlns:a16="http://schemas.microsoft.com/office/drawing/2014/main" id="{0439F337-62A0-584A-9E6E-85A30665639F}"/>
              </a:ext>
            </a:extLst>
          </p:cNvPr>
          <p:cNvSpPr>
            <a:spLocks noGrp="1"/>
          </p:cNvSpPr>
          <p:nvPr>
            <p:ph type="body" sz="quarter" idx="20" hasCustomPrompt="1"/>
          </p:nvPr>
        </p:nvSpPr>
        <p:spPr>
          <a:xfrm>
            <a:off x="6189491" y="1966913"/>
            <a:ext cx="2663825" cy="4306887"/>
          </a:xfrm>
        </p:spPr>
        <p:txBody>
          <a:bodyPr/>
          <a:lstStyle>
            <a:lvl1pPr>
              <a:defRPr sz="1600" b="1">
                <a:solidFill>
                  <a:schemeClr val="accent1"/>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1" name="Text Placeholder 5">
            <a:extLst>
              <a:ext uri="{FF2B5EF4-FFF2-40B4-BE49-F238E27FC236}">
                <a16:creationId xmlns:a16="http://schemas.microsoft.com/office/drawing/2014/main" id="{A5EE8E4A-D64E-F947-9D93-E9B0270015D7}"/>
              </a:ext>
            </a:extLst>
          </p:cNvPr>
          <p:cNvSpPr>
            <a:spLocks noGrp="1"/>
          </p:cNvSpPr>
          <p:nvPr>
            <p:ph type="body" sz="quarter" idx="21" hasCustomPrompt="1"/>
          </p:nvPr>
        </p:nvSpPr>
        <p:spPr>
          <a:xfrm>
            <a:off x="9051102" y="1966913"/>
            <a:ext cx="2663825" cy="4306887"/>
          </a:xfrm>
        </p:spPr>
        <p:txBody>
          <a:bodyPr/>
          <a:lstStyle>
            <a:lvl1pPr>
              <a:defRPr sz="1600" b="1">
                <a:solidFill>
                  <a:schemeClr val="accent3"/>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pic>
        <p:nvPicPr>
          <p:cNvPr id="13" name="Picture 12">
            <a:extLst>
              <a:ext uri="{FF2B5EF4-FFF2-40B4-BE49-F238E27FC236}">
                <a16:creationId xmlns:a16="http://schemas.microsoft.com/office/drawing/2014/main" id="{1962C48B-E497-D748-A9F8-C83C410CCA22}"/>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503754532"/>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 quot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5">
            <a:extLst>
              <a:ext uri="{FF2B5EF4-FFF2-40B4-BE49-F238E27FC236}">
                <a16:creationId xmlns:a16="http://schemas.microsoft.com/office/drawing/2014/main" id="{D25732D0-79DC-C64E-8F65-CD39493D037C}"/>
              </a:ext>
            </a:extLst>
          </p:cNvPr>
          <p:cNvSpPr/>
          <p:nvPr userDrawn="1"/>
        </p:nvSpPr>
        <p:spPr>
          <a:xfrm>
            <a:off x="9048750" y="1665288"/>
            <a:ext cx="2682873" cy="746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2366962"/>
          </a:xfrm>
        </p:spPr>
        <p:txBody>
          <a:bodyPr tIns="216000"/>
          <a:lstStyle>
            <a:lvl1pPr>
              <a:defRPr b="1" i="1">
                <a:solidFill>
                  <a:schemeClr val="tx2"/>
                </a:solidFill>
              </a:defRPr>
            </a:lvl1pPr>
            <a:lvl2pPr>
              <a:spcBef>
                <a:spcPts val="800"/>
              </a:spcBef>
              <a:defRPr sz="800" b="0">
                <a:solidFill>
                  <a:schemeClr val="tx2"/>
                </a:solid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8A3394EB-75B5-B646-A924-E95ADE6889C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914427344"/>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2 column + 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1020106"/>
          </a:xfrm>
          <a:solidFill>
            <a:schemeClr val="bg2"/>
          </a:solidFill>
        </p:spPr>
        <p:txBody>
          <a:bodyPr lIns="180000" tIns="180000" rIns="288000" bIns="180000">
            <a:spAutoFit/>
          </a:bodyPr>
          <a:lstStyle>
            <a:lvl1pPr>
              <a:defRPr b="1" i="1">
                <a:solidFill>
                  <a:schemeClr val="bg1"/>
                </a:solidFill>
              </a:defRPr>
            </a:lvl1pPr>
            <a:lvl2pPr>
              <a:spcBef>
                <a:spcPts val="800"/>
              </a:spcBef>
              <a:defRPr sz="800" b="0">
                <a:solidFill>
                  <a:schemeClr val="bg1"/>
                </a:solid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ADD01D3B-9993-E640-8F81-556EEEF3D21C}"/>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871473633"/>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1 column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7"/>
            <a:ext cx="5529370" cy="4610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7140575" y="1665288"/>
            <a:ext cx="5051425" cy="4610100"/>
          </a:xfrm>
          <a:solidFill>
            <a:schemeClr val="bg1">
              <a:lumMod val="95000"/>
            </a:schemeClr>
          </a:solidFill>
        </p:spPr>
        <p:txBody>
          <a:bodyPr anchor="ctr" anchorCtr="1"/>
          <a:lstStyle>
            <a:lvl1pPr>
              <a:defRPr sz="900">
                <a:solidFill>
                  <a:schemeClr val="tx1"/>
                </a:solidFill>
              </a:defRPr>
            </a:lvl1pPr>
          </a:lstStyle>
          <a:p>
            <a:r>
              <a:rPr lang="en-AU"/>
              <a:t>Click to insert image</a:t>
            </a:r>
          </a:p>
        </p:txBody>
      </p:sp>
      <p:pic>
        <p:nvPicPr>
          <p:cNvPr id="8" name="Picture 7">
            <a:extLst>
              <a:ext uri="{FF2B5EF4-FFF2-40B4-BE49-F238E27FC236}">
                <a16:creationId xmlns:a16="http://schemas.microsoft.com/office/drawing/2014/main" id="{7267E157-D1D9-5E48-ACC8-C1EC84C3E0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22647332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479425" y="1665288"/>
            <a:ext cx="11712575" cy="4610100"/>
          </a:xfrm>
          <a:solidFill>
            <a:schemeClr val="bg1">
              <a:lumMod val="95000"/>
            </a:schemeClr>
          </a:solidFill>
        </p:spPr>
        <p:txBody>
          <a:bodyPr anchor="ctr" anchorCtr="1"/>
          <a:lstStyle>
            <a:lvl1pPr>
              <a:defRPr sz="900">
                <a:solidFill>
                  <a:schemeClr val="tx1"/>
                </a:solidFill>
              </a:defRPr>
            </a:lvl1pPr>
          </a:lstStyle>
          <a:p>
            <a:r>
              <a:rPr lang="en-AU"/>
              <a:t>click insert image</a:t>
            </a:r>
          </a:p>
        </p:txBody>
      </p:sp>
      <p:pic>
        <p:nvPicPr>
          <p:cNvPr id="6" name="Picture 5">
            <a:extLst>
              <a:ext uri="{FF2B5EF4-FFF2-40B4-BE49-F238E27FC236}">
                <a16:creationId xmlns:a16="http://schemas.microsoft.com/office/drawing/2014/main" id="{D2A6C920-EA32-3A44-B168-3421B5E78218}"/>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78201575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3600450" cy="4608512"/>
          </a:xfrm>
        </p:spPr>
        <p:txBody>
          <a:bodyPr numCol="1"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5232400" y="1665288"/>
            <a:ext cx="6480175" cy="169277"/>
          </a:xfrm>
        </p:spPr>
        <p:txBody>
          <a:bodyPr>
            <a:spAutoFit/>
          </a:bodyPr>
          <a:lstStyle>
            <a:lvl1pPr>
              <a:defRPr sz="1100" b="1">
                <a:solidFill>
                  <a:schemeClr val="tx1"/>
                </a:solidFill>
              </a:defRPr>
            </a:lvl1pPr>
          </a:lstStyle>
          <a:p>
            <a:pPr lvl="0"/>
            <a:r>
              <a:rPr lang="en-US"/>
              <a:t>Edit Master text styles</a:t>
            </a:r>
          </a:p>
        </p:txBody>
      </p:sp>
      <p:pic>
        <p:nvPicPr>
          <p:cNvPr id="8" name="Picture 7">
            <a:extLst>
              <a:ext uri="{FF2B5EF4-FFF2-40B4-BE49-F238E27FC236}">
                <a16:creationId xmlns:a16="http://schemas.microsoft.com/office/drawing/2014/main" id="{C775FD07-BAB6-5B43-9470-1620BA2A35F5}"/>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619730270"/>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32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1665288"/>
            <a:ext cx="6480175" cy="169277"/>
          </a:xfrm>
        </p:spPr>
        <p:txBody>
          <a:bodyPr>
            <a:spAutoFit/>
          </a:bodyPr>
          <a:lstStyle>
            <a:lvl1pPr>
              <a:defRPr sz="1100" b="1">
                <a:solidFill>
                  <a:schemeClr val="tx1"/>
                </a:solidFill>
              </a:defRPr>
            </a:lvl1pPr>
          </a:lstStyle>
          <a:p>
            <a:pPr lvl="0"/>
            <a:r>
              <a:rPr lang="en-US"/>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a:t>Edit Master text styles</a:t>
            </a:r>
          </a:p>
        </p:txBody>
      </p:sp>
      <p:pic>
        <p:nvPicPr>
          <p:cNvPr id="8" name="Picture 7">
            <a:extLst>
              <a:ext uri="{FF2B5EF4-FFF2-40B4-BE49-F238E27FC236}">
                <a16:creationId xmlns:a16="http://schemas.microsoft.com/office/drawing/2014/main" id="{9D0D9BB6-8215-4440-A138-B64DB29E477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737825967"/>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27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5737810"/>
            <a:ext cx="6480175" cy="184666"/>
          </a:xfrm>
        </p:spPr>
        <p:txBody>
          <a:bodyPr anchor="b" anchorCtr="0">
            <a:spAutoFit/>
          </a:bodyPr>
          <a:lstStyle>
            <a:lvl1pPr>
              <a:defRPr sz="1200" b="1">
                <a:solidFill>
                  <a:schemeClr val="tx1"/>
                </a:solidFill>
              </a:defRPr>
            </a:lvl1pPr>
          </a:lstStyle>
          <a:p>
            <a:pPr lvl="0"/>
            <a:r>
              <a:rPr lang="en-US"/>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a:t>Edit Master text styles</a:t>
            </a:r>
          </a:p>
        </p:txBody>
      </p:sp>
      <p:pic>
        <p:nvPicPr>
          <p:cNvPr id="8" name="Picture 7">
            <a:extLst>
              <a:ext uri="{FF2B5EF4-FFF2-40B4-BE49-F238E27FC236}">
                <a16:creationId xmlns:a16="http://schemas.microsoft.com/office/drawing/2014/main" id="{12A5A1B9-84BB-F24E-A361-A5C2D495D7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529625662"/>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38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accent1"/>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accent1"/>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accent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accent3"/>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accent3"/>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accent2">
              <a:alpha val="60000"/>
            </a:schemeClr>
          </a:solidFill>
        </p:spPr>
        <p:txBody>
          <a:bodyPr anchor="ctr" anchorCtr="1"/>
          <a:lstStyle>
            <a:lvl1pPr algn="ctr">
              <a:defRPr sz="900">
                <a:solidFill>
                  <a:schemeClr val="bg1"/>
                </a:solidFill>
              </a:defRPr>
            </a:lvl1pPr>
          </a:lstStyle>
          <a:p>
            <a:r>
              <a:rPr lang="en-AU"/>
              <a:t>Click to insert image</a:t>
            </a:r>
          </a:p>
        </p:txBody>
      </p:sp>
      <p:pic>
        <p:nvPicPr>
          <p:cNvPr id="13" name="Picture 12">
            <a:extLst>
              <a:ext uri="{FF2B5EF4-FFF2-40B4-BE49-F238E27FC236}">
                <a16:creationId xmlns:a16="http://schemas.microsoft.com/office/drawing/2014/main" id="{8BF3D041-B5D9-2A47-A019-6ADC091FE2F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526893488"/>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bg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pic>
        <p:nvPicPr>
          <p:cNvPr id="26" name="Picture 25">
            <a:extLst>
              <a:ext uri="{FF2B5EF4-FFF2-40B4-BE49-F238E27FC236}">
                <a16:creationId xmlns:a16="http://schemas.microsoft.com/office/drawing/2014/main" id="{36AF2497-977F-7D43-ACFC-9A0D3B101586}"/>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591965700"/>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1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689741"/>
          </a:xfrm>
        </p:spPr>
        <p:txBody>
          <a:bodyPr/>
          <a:lstStyle>
            <a:lvl1pPr>
              <a:defRPr sz="5400">
                <a:solidFill>
                  <a:schemeClr val="bg1"/>
                </a:solidFill>
              </a:defRPr>
            </a:lvl1pPr>
          </a:lstStyle>
          <a:p>
            <a:r>
              <a:rPr lang="en-US"/>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4329547"/>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4658468"/>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4987389"/>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5316310"/>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3596200"/>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US"/>
              <a:t>Edit Master text styles</a:t>
            </a:r>
          </a:p>
          <a:p>
            <a:pPr lvl="1"/>
            <a:r>
              <a:rPr lang="en-US"/>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146956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 + quot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5">
            <a:extLst>
              <a:ext uri="{FF2B5EF4-FFF2-40B4-BE49-F238E27FC236}">
                <a16:creationId xmlns:a16="http://schemas.microsoft.com/office/drawing/2014/main" id="{D25732D0-79DC-C64E-8F65-CD39493D037C}"/>
              </a:ext>
            </a:extLst>
          </p:cNvPr>
          <p:cNvSpPr/>
          <p:nvPr userDrawn="1"/>
        </p:nvSpPr>
        <p:spPr>
          <a:xfrm>
            <a:off x="9048750" y="1665288"/>
            <a:ext cx="2682873" cy="746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2366962"/>
          </a:xfrm>
        </p:spPr>
        <p:txBody>
          <a:bodyPr tIns="216000"/>
          <a:lstStyle>
            <a:lvl1pPr>
              <a:defRPr b="1" i="1">
                <a:solidFill>
                  <a:schemeClr val="tx2"/>
                </a:solidFill>
              </a:defRPr>
            </a:lvl1pPr>
            <a:lvl2pPr>
              <a:spcBef>
                <a:spcPts val="800"/>
              </a:spcBef>
              <a:defRPr sz="800" b="0">
                <a:solidFill>
                  <a:schemeClr val="tx2"/>
                </a:solid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8A3394EB-75B5-B646-A924-E95ADE6889C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4124770134"/>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1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1354538"/>
          </a:xfrm>
        </p:spPr>
        <p:txBody>
          <a:bodyPr>
            <a:noAutofit/>
          </a:bodyPr>
          <a:lstStyle>
            <a:lvl1pPr>
              <a:defRPr sz="5400">
                <a:solidFill>
                  <a:schemeClr val="bg1"/>
                </a:solidFill>
              </a:defRPr>
            </a:lvl1pPr>
          </a:lstStyle>
          <a:p>
            <a:r>
              <a:rPr lang="en-US"/>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5251210"/>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5580131"/>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5909052"/>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6237973"/>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517863"/>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US"/>
              <a:t>Edit Master text styles</a:t>
            </a:r>
          </a:p>
          <a:p>
            <a:pPr lvl="1"/>
            <a:r>
              <a:rPr lang="en-US"/>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8806329" y="6273800"/>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425152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36A23B-1C0F-8842-934C-FA615EBF1543}"/>
              </a:ext>
            </a:extLst>
          </p:cNvPr>
          <p:cNvSpPr/>
          <p:nvPr userDrawn="1"/>
        </p:nvSpPr>
        <p:spPr>
          <a:xfrm>
            <a:off x="1" y="0"/>
            <a:ext cx="12192000" cy="359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033556"/>
            <a:ext cx="11233150" cy="689741"/>
          </a:xfrm>
        </p:spPr>
        <p:txBody>
          <a:bodyPr anchor="ctr" anchorCtr="0"/>
          <a:lstStyle>
            <a:lvl1pPr>
              <a:defRPr sz="5400">
                <a:solidFill>
                  <a:schemeClr val="bg1"/>
                </a:solidFill>
              </a:defRPr>
            </a:lvl1pPr>
          </a:lstStyle>
          <a:p>
            <a:r>
              <a:rPr lang="en-US"/>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8" name="Rectangle 7">
            <a:extLst>
              <a:ext uri="{FF2B5EF4-FFF2-40B4-BE49-F238E27FC236}">
                <a16:creationId xmlns:a16="http://schemas.microsoft.com/office/drawing/2014/main" id="{151341E6-A2BB-2047-B88F-7E0C90B79D4E}"/>
              </a:ext>
            </a:extLst>
          </p:cNvPr>
          <p:cNvSpPr/>
          <p:nvPr userDrawn="1"/>
        </p:nvSpPr>
        <p:spPr>
          <a:xfrm>
            <a:off x="9907439" y="4139939"/>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9479272" y="5056571"/>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9051104" y="5973204"/>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093079"/>
            <a:ext cx="6283188" cy="543739"/>
          </a:xfrm>
        </p:spPr>
        <p:txBody>
          <a:bodyPr wrap="square">
            <a:spAutoFit/>
          </a:bodyPr>
          <a:lstStyle>
            <a:lvl1pPr>
              <a:defRPr sz="1600" b="0">
                <a:solidFill>
                  <a:schemeClr val="tx2"/>
                </a:solidFill>
              </a:defRPr>
            </a:lvl1pPr>
            <a:lvl2pPr>
              <a:spcBef>
                <a:spcPts val="900"/>
              </a:spcBef>
              <a:defRPr sz="1100" b="0">
                <a:solidFill>
                  <a:schemeClr val="tx2"/>
                </a:solidFill>
              </a:defRPr>
            </a:lvl2pPr>
          </a:lstStyle>
          <a:p>
            <a:pPr lvl="0"/>
            <a:r>
              <a:rPr lang="en-US"/>
              <a:t>Edit Master text styles</a:t>
            </a:r>
          </a:p>
          <a:p>
            <a:pPr lvl="1"/>
            <a:r>
              <a:rPr lang="en-US"/>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tx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3023156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1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3203433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1B">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tx2"/>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tx2"/>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7117E4B-69D5-5442-AC41-85DBC1509736}"/>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7" name="Picture Placeholder 10">
            <a:extLst>
              <a:ext uri="{FF2B5EF4-FFF2-40B4-BE49-F238E27FC236}">
                <a16:creationId xmlns:a16="http://schemas.microsoft.com/office/drawing/2014/main" id="{DFB8D308-FA5D-314E-83C0-685A6F2BD9A1}"/>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1789434250"/>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2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50524298"/>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2B">
    <p:bg>
      <p:bgPr>
        <a:solidFill>
          <a:schemeClr val="accent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accent3"/>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accent3"/>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29EC9F52-887B-DA42-8F3E-04978450D8AA}"/>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7" name="Picture Placeholder 10">
            <a:extLst>
              <a:ext uri="{FF2B5EF4-FFF2-40B4-BE49-F238E27FC236}">
                <a16:creationId xmlns:a16="http://schemas.microsoft.com/office/drawing/2014/main" id="{052C4F74-1AF9-8246-8215-BF8DBD6C321B}"/>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1604482022"/>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A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E52C45-F777-0840-82A4-C8F47B23A90F}"/>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2241001677"/>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pic>
        <p:nvPicPr>
          <p:cNvPr id="7" name="Picture 6">
            <a:extLst>
              <a:ext uri="{FF2B5EF4-FFF2-40B4-BE49-F238E27FC236}">
                <a16:creationId xmlns:a16="http://schemas.microsoft.com/office/drawing/2014/main" id="{D7117B4E-7466-584E-8996-F8CB00B821F7}"/>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145663302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ppendix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729B08E0-D6EA-E941-8A66-F45BC3A20C36}"/>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36141429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ppendix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14AF796-9315-C84F-B7D1-2C5E103B8BCF}"/>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3979348438"/>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2 column + 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1020106"/>
          </a:xfrm>
          <a:solidFill>
            <a:schemeClr val="bg2"/>
          </a:solidFill>
        </p:spPr>
        <p:txBody>
          <a:bodyPr lIns="180000" tIns="180000" rIns="288000" bIns="180000">
            <a:spAutoFit/>
          </a:bodyPr>
          <a:lstStyle>
            <a:lvl1pPr>
              <a:defRPr b="1" i="1">
                <a:solidFill>
                  <a:schemeClr val="bg1"/>
                </a:solidFill>
              </a:defRPr>
            </a:lvl1pPr>
            <a:lvl2pPr>
              <a:spcBef>
                <a:spcPts val="800"/>
              </a:spcBef>
              <a:defRPr sz="800" b="0">
                <a:solidFill>
                  <a:schemeClr val="bg1"/>
                </a:solid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ADD01D3B-9993-E640-8F81-556EEEF3D21C}"/>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68887066"/>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tx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accent1"/>
                </a:solidFill>
                <a:effectLst/>
                <a:latin typeface="+mn-lt"/>
                <a:ea typeface="+mn-ea"/>
                <a:cs typeface="+mn-cs"/>
              </a:rPr>
              <a:t>General enquiries</a:t>
            </a:r>
            <a:r>
              <a:rPr lang="en-AU" sz="1100" b="1" kern="1200">
                <a:solidFill>
                  <a:schemeClr val="accent1"/>
                </a:solidFill>
                <a:effectLst/>
                <a:latin typeface="+mn-lt"/>
                <a:ea typeface="+mn-ea"/>
                <a:cs typeface="+mn-cs"/>
              </a:rPr>
              <a:t> </a:t>
            </a:r>
            <a:r>
              <a:rPr lang="en-AU" sz="1100" b="1" kern="1200">
                <a:solidFill>
                  <a:schemeClr val="tx1"/>
                </a:solidFill>
                <a:effectLst/>
                <a:latin typeface="+mn-lt"/>
                <a:ea typeface="+mn-ea"/>
                <a:cs typeface="+mn-cs"/>
              </a:rPr>
              <a:t>beta@pmc.gov.au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Media enquiries </a:t>
            </a:r>
            <a:r>
              <a:rPr lang="en-AU" sz="1100" b="1" kern="1200">
                <a:solidFill>
                  <a:schemeClr val="tx1"/>
                </a:solidFill>
                <a:effectLst/>
                <a:latin typeface="+mn-lt"/>
                <a:ea typeface="+mn-ea"/>
                <a:cs typeface="+mn-cs"/>
              </a:rPr>
              <a:t>media@pmc.gov.au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Find out more </a:t>
            </a:r>
            <a:r>
              <a:rPr lang="en-AU" sz="1100" b="1" kern="1200">
                <a:solidFill>
                  <a:schemeClr val="tx1"/>
                </a:solidFill>
                <a:effectLst/>
                <a:latin typeface="+mn-lt"/>
                <a:ea typeface="+mn-ea"/>
                <a:cs typeface="+mn-cs"/>
              </a:rPr>
              <a:t>pmc.gov.au/beta</a:t>
            </a:r>
            <a:endParaRPr lang="en-AU" sz="1100" kern="1200">
              <a:solidFill>
                <a:schemeClr val="tx1"/>
              </a:solidFill>
              <a:effectLst/>
              <a:latin typeface="+mn-lt"/>
              <a:ea typeface="+mn-ea"/>
              <a:cs typeface="+mn-cs"/>
            </a:endParaRPr>
          </a:p>
        </p:txBody>
      </p:sp>
    </p:spTree>
    <p:extLst>
      <p:ext uri="{BB962C8B-B14F-4D97-AF65-F5344CB8AC3E}">
        <p14:creationId xmlns:p14="http://schemas.microsoft.com/office/powerpoint/2010/main" val="3010021301"/>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solidFill>
                  <a:schemeClr val="bg1"/>
                </a:solidFill>
              </a:rPr>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bg2">
                    <a:lumMod val="20000"/>
                    <a:lumOff val="80000"/>
                  </a:schemeClr>
                </a:solidFill>
                <a:effectLst/>
                <a:latin typeface="+mn-lt"/>
                <a:ea typeface="+mn-ea"/>
                <a:cs typeface="+mn-cs"/>
              </a:rPr>
              <a:t>General enquiries</a:t>
            </a:r>
            <a:r>
              <a:rPr lang="en-AU" sz="1100" b="1" kern="1200">
                <a:solidFill>
                  <a:schemeClr val="bg2">
                    <a:lumMod val="20000"/>
                    <a:lumOff val="80000"/>
                  </a:schemeClr>
                </a:solidFill>
                <a:effectLst/>
                <a:latin typeface="+mn-lt"/>
                <a:ea typeface="+mn-ea"/>
                <a:cs typeface="+mn-cs"/>
              </a:rPr>
              <a:t> </a:t>
            </a:r>
            <a:r>
              <a:rPr lang="en-AU" sz="1100" b="1" kern="1200">
                <a:solidFill>
                  <a:schemeClr val="bg2"/>
                </a:solidFill>
                <a:effectLst/>
                <a:latin typeface="+mn-lt"/>
                <a:ea typeface="+mn-ea"/>
                <a:cs typeface="+mn-cs"/>
              </a:rPr>
              <a:t>beta@pmc.gov.au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Media enquiries </a:t>
            </a:r>
            <a:r>
              <a:rPr lang="en-AU" sz="1100" b="1" kern="1200">
                <a:solidFill>
                  <a:schemeClr val="bg2"/>
                </a:solidFill>
                <a:effectLst/>
                <a:latin typeface="+mn-lt"/>
                <a:ea typeface="+mn-ea"/>
                <a:cs typeface="+mn-cs"/>
              </a:rPr>
              <a:t>media@pmc.gov.au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Find out more </a:t>
            </a:r>
            <a:r>
              <a:rPr lang="en-AU" sz="1100" b="1" kern="1200">
                <a:solidFill>
                  <a:schemeClr val="bg2"/>
                </a:solidFill>
                <a:effectLst/>
                <a:latin typeface="+mn-lt"/>
                <a:ea typeface="+mn-ea"/>
                <a:cs typeface="+mn-cs"/>
              </a:rPr>
              <a:t>pmc.gov.au/beta</a:t>
            </a:r>
            <a:endParaRPr lang="en-AU" sz="1100" kern="1200">
              <a:solidFill>
                <a:schemeClr val="bg2"/>
              </a:solidFill>
              <a:effectLst/>
              <a:latin typeface="+mn-lt"/>
              <a:ea typeface="+mn-ea"/>
              <a:cs typeface="+mn-cs"/>
            </a:endParaRPr>
          </a:p>
        </p:txBody>
      </p:sp>
    </p:spTree>
    <p:extLst>
      <p:ext uri="{BB962C8B-B14F-4D97-AF65-F5344CB8AC3E}">
        <p14:creationId xmlns:p14="http://schemas.microsoft.com/office/powerpoint/2010/main" val="3929677610"/>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lumn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7"/>
            <a:ext cx="5529370" cy="4610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7140575" y="1665288"/>
            <a:ext cx="5051425" cy="4610100"/>
          </a:xfrm>
          <a:solidFill>
            <a:schemeClr val="bg1">
              <a:lumMod val="95000"/>
            </a:schemeClr>
          </a:solidFill>
        </p:spPr>
        <p:txBody>
          <a:bodyPr anchor="ctr" anchorCtr="1"/>
          <a:lstStyle>
            <a:lvl1pPr>
              <a:defRPr sz="900">
                <a:solidFill>
                  <a:schemeClr val="tx1"/>
                </a:solidFill>
              </a:defRPr>
            </a:lvl1pPr>
          </a:lstStyle>
          <a:p>
            <a:r>
              <a:rPr lang="en-AU"/>
              <a:t>Click to insert image</a:t>
            </a:r>
          </a:p>
        </p:txBody>
      </p:sp>
      <p:pic>
        <p:nvPicPr>
          <p:cNvPr id="8" name="Picture 7">
            <a:extLst>
              <a:ext uri="{FF2B5EF4-FFF2-40B4-BE49-F238E27FC236}">
                <a16:creationId xmlns:a16="http://schemas.microsoft.com/office/drawing/2014/main" id="{7267E157-D1D9-5E48-ACC8-C1EC84C3E0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89044174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479425" y="1665288"/>
            <a:ext cx="11712575" cy="4610100"/>
          </a:xfrm>
          <a:solidFill>
            <a:schemeClr val="bg1">
              <a:lumMod val="95000"/>
            </a:schemeClr>
          </a:solidFill>
        </p:spPr>
        <p:txBody>
          <a:bodyPr anchor="ctr" anchorCtr="1"/>
          <a:lstStyle>
            <a:lvl1pPr>
              <a:defRPr sz="900">
                <a:solidFill>
                  <a:schemeClr val="tx1"/>
                </a:solidFill>
              </a:defRPr>
            </a:lvl1pPr>
          </a:lstStyle>
          <a:p>
            <a:r>
              <a:rPr lang="en-AU"/>
              <a:t>click insert image</a:t>
            </a:r>
          </a:p>
        </p:txBody>
      </p:sp>
      <p:pic>
        <p:nvPicPr>
          <p:cNvPr id="6" name="Picture 5">
            <a:extLst>
              <a:ext uri="{FF2B5EF4-FFF2-40B4-BE49-F238E27FC236}">
                <a16:creationId xmlns:a16="http://schemas.microsoft.com/office/drawing/2014/main" id="{D2A6C920-EA32-3A44-B168-3421B5E78218}"/>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226962328"/>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3600450" cy="4608512"/>
          </a:xfrm>
        </p:spPr>
        <p:txBody>
          <a:bodyPr numCol="1"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5232400" y="1665288"/>
            <a:ext cx="6480175" cy="169277"/>
          </a:xfrm>
        </p:spPr>
        <p:txBody>
          <a:bodyPr>
            <a:spAutoFit/>
          </a:bodyPr>
          <a:lstStyle>
            <a:lvl1pPr>
              <a:defRPr sz="1100" b="1">
                <a:solidFill>
                  <a:schemeClr val="tx1"/>
                </a:solidFill>
              </a:defRPr>
            </a:lvl1pPr>
          </a:lstStyle>
          <a:p>
            <a:pPr lvl="0"/>
            <a:r>
              <a:rPr lang="en-US"/>
              <a:t>Edit Master text styles</a:t>
            </a:r>
          </a:p>
        </p:txBody>
      </p:sp>
      <p:pic>
        <p:nvPicPr>
          <p:cNvPr id="8" name="Picture 7">
            <a:extLst>
              <a:ext uri="{FF2B5EF4-FFF2-40B4-BE49-F238E27FC236}">
                <a16:creationId xmlns:a16="http://schemas.microsoft.com/office/drawing/2014/main" id="{C775FD07-BAB6-5B43-9470-1620BA2A35F5}"/>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790562616"/>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32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1665288"/>
            <a:ext cx="6480175" cy="169277"/>
          </a:xfrm>
        </p:spPr>
        <p:txBody>
          <a:bodyPr>
            <a:spAutoFit/>
          </a:bodyPr>
          <a:lstStyle>
            <a:lvl1pPr>
              <a:defRPr sz="1100" b="1">
                <a:solidFill>
                  <a:schemeClr val="tx1"/>
                </a:solidFill>
              </a:defRPr>
            </a:lvl1pPr>
          </a:lstStyle>
          <a:p>
            <a:pPr lvl="0"/>
            <a:r>
              <a:rPr lang="en-US"/>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a:t>Edit Master text styles</a:t>
            </a:r>
          </a:p>
        </p:txBody>
      </p:sp>
      <p:pic>
        <p:nvPicPr>
          <p:cNvPr id="8" name="Picture 7">
            <a:extLst>
              <a:ext uri="{FF2B5EF4-FFF2-40B4-BE49-F238E27FC236}">
                <a16:creationId xmlns:a16="http://schemas.microsoft.com/office/drawing/2014/main" id="{9D0D9BB6-8215-4440-A138-B64DB29E477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646640996"/>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27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BD983-707D-1F4C-8F21-2EA2780DD7E2}"/>
              </a:ext>
            </a:extLst>
          </p:cNvPr>
          <p:cNvSpPr>
            <a:spLocks noGrp="1"/>
          </p:cNvSpPr>
          <p:nvPr>
            <p:ph type="title"/>
          </p:nvPr>
        </p:nvSpPr>
        <p:spPr>
          <a:xfrm>
            <a:off x="479425" y="476250"/>
            <a:ext cx="11233150" cy="387798"/>
          </a:xfrm>
          <a:prstGeom prst="rect">
            <a:avLst/>
          </a:prstGeom>
        </p:spPr>
        <p:txBody>
          <a:bodyPr vert="horz" wrap="square" lIns="0" tIns="0" rIns="0" bIns="0" rtlCol="0" anchor="t" anchorCtr="0">
            <a:sp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3E4F35-A026-164B-B1A1-429DC337F3F7}"/>
              </a:ext>
            </a:extLst>
          </p:cNvPr>
          <p:cNvSpPr>
            <a:spLocks noGrp="1"/>
          </p:cNvSpPr>
          <p:nvPr>
            <p:ph type="body" idx="1"/>
          </p:nvPr>
        </p:nvSpPr>
        <p:spPr>
          <a:xfrm>
            <a:off x="479424" y="1665288"/>
            <a:ext cx="5437189" cy="44640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7E011CA9-921A-464C-B283-9681AA85DF9F}"/>
              </a:ext>
            </a:extLst>
          </p:cNvPr>
          <p:cNvSpPr>
            <a:spLocks noGrp="1"/>
          </p:cNvSpPr>
          <p:nvPr>
            <p:ph type="sldNum" sz="quarter" idx="4"/>
          </p:nvPr>
        </p:nvSpPr>
        <p:spPr>
          <a:xfrm>
            <a:off x="11299823" y="6532580"/>
            <a:ext cx="412751" cy="123111"/>
          </a:xfrm>
          <a:prstGeom prst="rect">
            <a:avLst/>
          </a:prstGeom>
        </p:spPr>
        <p:txBody>
          <a:bodyPr vert="horz" wrap="square" lIns="0" tIns="0" rIns="0" bIns="0" rtlCol="0" anchor="b" anchorCtr="0">
            <a:spAutoFit/>
          </a:bodyPr>
          <a:lstStyle>
            <a:lvl1pPr algn="r">
              <a:defRPr sz="800">
                <a:solidFill>
                  <a:schemeClr val="tx1">
                    <a:tint val="75000"/>
                  </a:schemeClr>
                </a:solidFill>
              </a:defRPr>
            </a:lvl1pPr>
          </a:lstStyle>
          <a:p>
            <a:fld id="{0500C9E6-702F-A843-8A04-80C500C6891A}" type="slidenum">
              <a:rPr lang="en-AU"/>
              <a:pPr/>
              <a:t>‹#›</a:t>
            </a:fld>
            <a:endParaRPr lang="en-AU"/>
          </a:p>
        </p:txBody>
      </p:sp>
    </p:spTree>
    <p:extLst>
      <p:ext uri="{BB962C8B-B14F-4D97-AF65-F5344CB8AC3E}">
        <p14:creationId xmlns:p14="http://schemas.microsoft.com/office/powerpoint/2010/main" val="760470175"/>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70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1400"/>
        </a:spcBef>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861">
          <p15:clr>
            <a:srgbClr val="F26B43"/>
          </p15:clr>
        </p15:guide>
        <p15:guide id="9" orient="horz" pos="300">
          <p15:clr>
            <a:srgbClr val="F26B43"/>
          </p15:clr>
        </p15:guide>
        <p15:guide id="10" pos="302">
          <p15:clr>
            <a:srgbClr val="F26B43"/>
          </p15:clr>
        </p15:guide>
        <p15:guide id="11" pos="7378">
          <p15:clr>
            <a:srgbClr val="F26B43"/>
          </p15:clr>
        </p15:guide>
        <p15:guide id="13" orient="horz" pos="1049">
          <p15:clr>
            <a:srgbClr val="F26B43"/>
          </p15:clr>
        </p15:guide>
        <p15:guide id="14" orient="horz" pos="4174">
          <p15:clr>
            <a:srgbClr val="F26B43"/>
          </p15:clr>
        </p15:guide>
        <p15:guide id="15" orient="horz" pos="12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BD983-707D-1F4C-8F21-2EA2780DD7E2}"/>
              </a:ext>
            </a:extLst>
          </p:cNvPr>
          <p:cNvSpPr>
            <a:spLocks noGrp="1"/>
          </p:cNvSpPr>
          <p:nvPr>
            <p:ph type="title"/>
          </p:nvPr>
        </p:nvSpPr>
        <p:spPr>
          <a:xfrm>
            <a:off x="479425" y="476250"/>
            <a:ext cx="11233150" cy="387798"/>
          </a:xfrm>
          <a:prstGeom prst="rect">
            <a:avLst/>
          </a:prstGeom>
        </p:spPr>
        <p:txBody>
          <a:bodyPr vert="horz" wrap="square" lIns="0" tIns="0" rIns="0" bIns="0" rtlCol="0" anchor="t" anchorCtr="0">
            <a:sp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3E4F35-A026-164B-B1A1-429DC337F3F7}"/>
              </a:ext>
            </a:extLst>
          </p:cNvPr>
          <p:cNvSpPr>
            <a:spLocks noGrp="1"/>
          </p:cNvSpPr>
          <p:nvPr>
            <p:ph type="body" idx="1"/>
          </p:nvPr>
        </p:nvSpPr>
        <p:spPr>
          <a:xfrm>
            <a:off x="479424" y="1665288"/>
            <a:ext cx="5437189" cy="44640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7E011CA9-921A-464C-B283-9681AA85DF9F}"/>
              </a:ext>
            </a:extLst>
          </p:cNvPr>
          <p:cNvSpPr>
            <a:spLocks noGrp="1"/>
          </p:cNvSpPr>
          <p:nvPr>
            <p:ph type="sldNum" sz="quarter" idx="4"/>
          </p:nvPr>
        </p:nvSpPr>
        <p:spPr>
          <a:xfrm>
            <a:off x="11299823" y="6532580"/>
            <a:ext cx="412751" cy="123111"/>
          </a:xfrm>
          <a:prstGeom prst="rect">
            <a:avLst/>
          </a:prstGeom>
        </p:spPr>
        <p:txBody>
          <a:bodyPr vert="horz" wrap="square" lIns="0" tIns="0" rIns="0" bIns="0" rtlCol="0" anchor="b" anchorCtr="0">
            <a:spAutoFit/>
          </a:bodyPr>
          <a:lstStyle>
            <a:lvl1pPr algn="r">
              <a:defRPr sz="800">
                <a:solidFill>
                  <a:schemeClr val="tx1">
                    <a:tint val="75000"/>
                  </a:schemeClr>
                </a:solidFill>
              </a:defRPr>
            </a:lvl1pPr>
          </a:lstStyle>
          <a:p>
            <a:fld id="{0500C9E6-702F-A843-8A04-80C500C6891A}" type="slidenum">
              <a:rPr lang="en-AU"/>
              <a:pPr/>
              <a:t>‹#›</a:t>
            </a:fld>
            <a:endParaRPr lang="en-AU"/>
          </a:p>
        </p:txBody>
      </p:sp>
    </p:spTree>
    <p:extLst>
      <p:ext uri="{BB962C8B-B14F-4D97-AF65-F5344CB8AC3E}">
        <p14:creationId xmlns:p14="http://schemas.microsoft.com/office/powerpoint/2010/main" val="28824837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70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1400"/>
        </a:spcBef>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861">
          <p15:clr>
            <a:srgbClr val="F26B43"/>
          </p15:clr>
        </p15:guide>
        <p15:guide id="9" orient="horz" pos="300">
          <p15:clr>
            <a:srgbClr val="F26B43"/>
          </p15:clr>
        </p15:guide>
        <p15:guide id="10" pos="302">
          <p15:clr>
            <a:srgbClr val="F26B43"/>
          </p15:clr>
        </p15:guide>
        <p15:guide id="11" pos="7378">
          <p15:clr>
            <a:srgbClr val="F26B43"/>
          </p15:clr>
        </p15:guide>
        <p15:guide id="13" orient="horz" pos="1049">
          <p15:clr>
            <a:srgbClr val="F26B43"/>
          </p15:clr>
        </p15:guide>
        <p15:guide id="14" orient="horz" pos="4174">
          <p15:clr>
            <a:srgbClr val="F26B43"/>
          </p15:clr>
        </p15:guide>
        <p15:guide id="15" orient="horz" pos="129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8.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5.xml"/><Relationship Id="rId7" Type="http://schemas.openxmlformats.org/officeDocument/2006/relationships/slide" Target="slide23.xml"/><Relationship Id="rId12" Type="http://schemas.openxmlformats.org/officeDocument/2006/relationships/slide" Target="slide56.xml"/><Relationship Id="rId2" Type="http://schemas.openxmlformats.org/officeDocument/2006/relationships/slide" Target="slide3.xml"/><Relationship Id="rId1" Type="http://schemas.openxmlformats.org/officeDocument/2006/relationships/slideLayout" Target="../slideLayouts/slideLayout25.xml"/><Relationship Id="rId6" Type="http://schemas.openxmlformats.org/officeDocument/2006/relationships/slide" Target="slide18.xml"/><Relationship Id="rId11" Type="http://schemas.openxmlformats.org/officeDocument/2006/relationships/slide" Target="slide54.xml"/><Relationship Id="rId5" Type="http://schemas.openxmlformats.org/officeDocument/2006/relationships/slide" Target="slide11.xml"/><Relationship Id="rId10" Type="http://schemas.openxmlformats.org/officeDocument/2006/relationships/slide" Target="slide43.xml"/><Relationship Id="rId4" Type="http://schemas.openxmlformats.org/officeDocument/2006/relationships/slide" Target="slide7.xml"/><Relationship Id="rId9" Type="http://schemas.openxmlformats.org/officeDocument/2006/relationships/slide" Target="slide3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8.xml"/><Relationship Id="rId4" Type="http://schemas.openxmlformats.org/officeDocument/2006/relationships/chart" Target="../charts/chart32.xml"/></Relationships>
</file>

<file path=ppt/slides/_rels/slide4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32FE-2576-4D4D-AA55-3D611C883448}"/>
              </a:ext>
            </a:extLst>
          </p:cNvPr>
          <p:cNvSpPr>
            <a:spLocks noGrp="1"/>
          </p:cNvSpPr>
          <p:nvPr>
            <p:ph type="title"/>
          </p:nvPr>
        </p:nvSpPr>
        <p:spPr>
          <a:xfrm>
            <a:off x="479425" y="2014234"/>
            <a:ext cx="11233150" cy="2105192"/>
          </a:xfrm>
        </p:spPr>
        <p:txBody>
          <a:bodyPr/>
          <a:lstStyle/>
          <a:p>
            <a:r>
              <a:rPr lang="en-AU" sz="4800"/>
              <a:t>Preparing for take-off</a:t>
            </a:r>
            <a:br>
              <a:rPr lang="en-AU" sz="4800"/>
            </a:br>
            <a:br>
              <a:rPr lang="en-AU" sz="4800"/>
            </a:br>
            <a:r>
              <a:rPr lang="en-AU" sz="2800" b="0"/>
              <a:t>Survey of Australians’ air travel behaviour, experience and attitudes</a:t>
            </a:r>
            <a:br>
              <a:rPr lang="en-AU" sz="2800" b="0"/>
            </a:br>
            <a:r>
              <a:rPr lang="en-AU" sz="2800" b="0"/>
              <a:t>Report Presentation</a:t>
            </a:r>
            <a:endParaRPr lang="en-AU" sz="2800" b="0">
              <a:cs typeface="Helvetica"/>
            </a:endParaRPr>
          </a:p>
        </p:txBody>
      </p:sp>
    </p:spTree>
    <p:extLst>
      <p:ext uri="{BB962C8B-B14F-4D97-AF65-F5344CB8AC3E}">
        <p14:creationId xmlns:p14="http://schemas.microsoft.com/office/powerpoint/2010/main" val="2415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3407375" y="905012"/>
            <a:ext cx="3060000" cy="403802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8" name="Group 137">
            <a:extLst>
              <a:ext uri="{FF2B5EF4-FFF2-40B4-BE49-F238E27FC236}">
                <a16:creationId xmlns:a16="http://schemas.microsoft.com/office/drawing/2014/main" id="{AC400068-861F-8518-DD3D-DC51F7461E70}"/>
              </a:ext>
            </a:extLst>
          </p:cNvPr>
          <p:cNvGrpSpPr>
            <a:grpSpLocks noChangeAspect="1"/>
          </p:cNvGrpSpPr>
          <p:nvPr/>
        </p:nvGrpSpPr>
        <p:grpSpPr>
          <a:xfrm>
            <a:off x="3228402" y="1450793"/>
            <a:ext cx="3278230" cy="2892279"/>
            <a:chOff x="-862013" y="7931151"/>
            <a:chExt cx="5487988" cy="4841875"/>
          </a:xfrm>
        </p:grpSpPr>
        <p:sp>
          <p:nvSpPr>
            <p:cNvPr id="128" name="Freeform 17">
              <a:extLst>
                <a:ext uri="{FF2B5EF4-FFF2-40B4-BE49-F238E27FC236}">
                  <a16:creationId xmlns:a16="http://schemas.microsoft.com/office/drawing/2014/main" id="{411423DA-BC25-EA63-FF2A-090368594F61}"/>
                </a:ext>
              </a:extLst>
            </p:cNvPr>
            <p:cNvSpPr>
              <a:spLocks/>
            </p:cNvSpPr>
            <p:nvPr/>
          </p:nvSpPr>
          <p:spPr bwMode="auto">
            <a:xfrm>
              <a:off x="3506787" y="12255501"/>
              <a:ext cx="611188" cy="517525"/>
            </a:xfrm>
            <a:custGeom>
              <a:avLst/>
              <a:gdLst>
                <a:gd name="T0" fmla="*/ 146 w 162"/>
                <a:gd name="T1" fmla="*/ 19 h 137"/>
                <a:gd name="T2" fmla="*/ 75 w 162"/>
                <a:gd name="T3" fmla="*/ 15 h 137"/>
                <a:gd name="T4" fmla="*/ 32 w 162"/>
                <a:gd name="T5" fmla="*/ 15 h 137"/>
                <a:gd name="T6" fmla="*/ 9 w 162"/>
                <a:gd name="T7" fmla="*/ 26 h 137"/>
                <a:gd name="T8" fmla="*/ 23 w 162"/>
                <a:gd name="T9" fmla="*/ 104 h 137"/>
                <a:gd name="T10" fmla="*/ 55 w 162"/>
                <a:gd name="T11" fmla="*/ 136 h 137"/>
                <a:gd name="T12" fmla="*/ 59 w 162"/>
                <a:gd name="T13" fmla="*/ 137 h 137"/>
                <a:gd name="T14" fmla="*/ 131 w 162"/>
                <a:gd name="T15" fmla="*/ 81 h 137"/>
                <a:gd name="T16" fmla="*/ 146 w 162"/>
                <a:gd name="T17" fmla="*/ 1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37">
                  <a:moveTo>
                    <a:pt x="146" y="19"/>
                  </a:moveTo>
                  <a:cubicBezTo>
                    <a:pt x="133" y="2"/>
                    <a:pt x="103" y="0"/>
                    <a:pt x="75" y="15"/>
                  </a:cubicBezTo>
                  <a:cubicBezTo>
                    <a:pt x="32" y="15"/>
                    <a:pt x="32" y="15"/>
                    <a:pt x="32" y="15"/>
                  </a:cubicBezTo>
                  <a:cubicBezTo>
                    <a:pt x="19" y="15"/>
                    <a:pt x="12" y="21"/>
                    <a:pt x="9" y="26"/>
                  </a:cubicBezTo>
                  <a:cubicBezTo>
                    <a:pt x="0" y="40"/>
                    <a:pt x="4" y="64"/>
                    <a:pt x="23" y="104"/>
                  </a:cubicBezTo>
                  <a:cubicBezTo>
                    <a:pt x="28" y="117"/>
                    <a:pt x="38" y="134"/>
                    <a:pt x="55" y="136"/>
                  </a:cubicBezTo>
                  <a:cubicBezTo>
                    <a:pt x="56" y="137"/>
                    <a:pt x="58" y="137"/>
                    <a:pt x="59" y="137"/>
                  </a:cubicBezTo>
                  <a:cubicBezTo>
                    <a:pt x="80" y="137"/>
                    <a:pt x="100" y="114"/>
                    <a:pt x="131" y="81"/>
                  </a:cubicBezTo>
                  <a:cubicBezTo>
                    <a:pt x="162" y="47"/>
                    <a:pt x="152" y="26"/>
                    <a:pt x="146" y="19"/>
                  </a:cubicBezTo>
                  <a:close/>
                </a:path>
              </a:pathLst>
            </a:custGeom>
            <a:solidFill>
              <a:schemeClr val="bg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 name="Freeform 18">
              <a:extLst>
                <a:ext uri="{FF2B5EF4-FFF2-40B4-BE49-F238E27FC236}">
                  <a16:creationId xmlns:a16="http://schemas.microsoft.com/office/drawing/2014/main" id="{4CFB0444-82AB-496E-AF9F-9D305AA9CB03}"/>
                </a:ext>
              </a:extLst>
            </p:cNvPr>
            <p:cNvSpPr>
              <a:spLocks/>
            </p:cNvSpPr>
            <p:nvPr/>
          </p:nvSpPr>
          <p:spPr bwMode="auto">
            <a:xfrm>
              <a:off x="-862013" y="8416926"/>
              <a:ext cx="2211388" cy="3402013"/>
            </a:xfrm>
            <a:custGeom>
              <a:avLst/>
              <a:gdLst>
                <a:gd name="T0" fmla="*/ 569 w 587"/>
                <a:gd name="T1" fmla="*/ 0 h 902"/>
                <a:gd name="T2" fmla="*/ 560 w 587"/>
                <a:gd name="T3" fmla="*/ 13 h 902"/>
                <a:gd name="T4" fmla="*/ 535 w 587"/>
                <a:gd name="T5" fmla="*/ 42 h 902"/>
                <a:gd name="T6" fmla="*/ 498 w 587"/>
                <a:gd name="T7" fmla="*/ 29 h 902"/>
                <a:gd name="T8" fmla="*/ 452 w 587"/>
                <a:gd name="T9" fmla="*/ 15 h 902"/>
                <a:gd name="T10" fmla="*/ 366 w 587"/>
                <a:gd name="T11" fmla="*/ 105 h 902"/>
                <a:gd name="T12" fmla="*/ 333 w 587"/>
                <a:gd name="T13" fmla="*/ 155 h 902"/>
                <a:gd name="T14" fmla="*/ 315 w 587"/>
                <a:gd name="T15" fmla="*/ 182 h 902"/>
                <a:gd name="T16" fmla="*/ 172 w 587"/>
                <a:gd name="T17" fmla="*/ 313 h 902"/>
                <a:gd name="T18" fmla="*/ 0 w 587"/>
                <a:gd name="T19" fmla="*/ 458 h 902"/>
                <a:gd name="T20" fmla="*/ 148 w 587"/>
                <a:gd name="T21" fmla="*/ 806 h 902"/>
                <a:gd name="T22" fmla="*/ 167 w 587"/>
                <a:gd name="T23" fmla="*/ 842 h 902"/>
                <a:gd name="T24" fmla="*/ 180 w 587"/>
                <a:gd name="T25" fmla="*/ 878 h 902"/>
                <a:gd name="T26" fmla="*/ 231 w 587"/>
                <a:gd name="T27" fmla="*/ 902 h 902"/>
                <a:gd name="T28" fmla="*/ 443 w 587"/>
                <a:gd name="T29" fmla="*/ 806 h 902"/>
                <a:gd name="T30" fmla="*/ 581 w 587"/>
                <a:gd name="T31" fmla="*/ 735 h 902"/>
                <a:gd name="T32" fmla="*/ 587 w 587"/>
                <a:gd name="T33" fmla="*/ 726 h 902"/>
                <a:gd name="T34" fmla="*/ 587 w 587"/>
                <a:gd name="T35" fmla="*/ 6 h 902"/>
                <a:gd name="T36" fmla="*/ 569 w 587"/>
                <a:gd name="T3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902">
                  <a:moveTo>
                    <a:pt x="569" y="0"/>
                  </a:moveTo>
                  <a:cubicBezTo>
                    <a:pt x="566" y="5"/>
                    <a:pt x="563" y="9"/>
                    <a:pt x="560" y="13"/>
                  </a:cubicBezTo>
                  <a:cubicBezTo>
                    <a:pt x="552" y="25"/>
                    <a:pt x="540" y="42"/>
                    <a:pt x="535" y="42"/>
                  </a:cubicBezTo>
                  <a:cubicBezTo>
                    <a:pt x="523" y="42"/>
                    <a:pt x="511" y="36"/>
                    <a:pt x="498" y="29"/>
                  </a:cubicBezTo>
                  <a:cubicBezTo>
                    <a:pt x="483" y="22"/>
                    <a:pt x="468" y="15"/>
                    <a:pt x="452" y="15"/>
                  </a:cubicBezTo>
                  <a:cubicBezTo>
                    <a:pt x="425" y="15"/>
                    <a:pt x="404" y="47"/>
                    <a:pt x="366" y="105"/>
                  </a:cubicBezTo>
                  <a:cubicBezTo>
                    <a:pt x="356" y="120"/>
                    <a:pt x="345" y="137"/>
                    <a:pt x="333" y="155"/>
                  </a:cubicBezTo>
                  <a:cubicBezTo>
                    <a:pt x="327" y="164"/>
                    <a:pt x="321" y="173"/>
                    <a:pt x="315" y="182"/>
                  </a:cubicBezTo>
                  <a:cubicBezTo>
                    <a:pt x="271" y="247"/>
                    <a:pt x="242" y="290"/>
                    <a:pt x="172" y="313"/>
                  </a:cubicBezTo>
                  <a:cubicBezTo>
                    <a:pt x="87" y="341"/>
                    <a:pt x="0" y="370"/>
                    <a:pt x="0" y="458"/>
                  </a:cubicBezTo>
                  <a:cubicBezTo>
                    <a:pt x="0" y="530"/>
                    <a:pt x="100" y="716"/>
                    <a:pt x="148" y="806"/>
                  </a:cubicBezTo>
                  <a:cubicBezTo>
                    <a:pt x="156" y="822"/>
                    <a:pt x="162" y="834"/>
                    <a:pt x="167" y="842"/>
                  </a:cubicBezTo>
                  <a:cubicBezTo>
                    <a:pt x="175" y="859"/>
                    <a:pt x="178" y="870"/>
                    <a:pt x="180" y="878"/>
                  </a:cubicBezTo>
                  <a:cubicBezTo>
                    <a:pt x="186" y="902"/>
                    <a:pt x="194" y="902"/>
                    <a:pt x="231" y="902"/>
                  </a:cubicBezTo>
                  <a:cubicBezTo>
                    <a:pt x="259" y="902"/>
                    <a:pt x="330" y="865"/>
                    <a:pt x="443" y="806"/>
                  </a:cubicBezTo>
                  <a:cubicBezTo>
                    <a:pt x="492" y="780"/>
                    <a:pt x="542" y="753"/>
                    <a:pt x="581" y="735"/>
                  </a:cubicBezTo>
                  <a:cubicBezTo>
                    <a:pt x="587" y="726"/>
                    <a:pt x="587" y="726"/>
                    <a:pt x="587" y="726"/>
                  </a:cubicBezTo>
                  <a:cubicBezTo>
                    <a:pt x="587" y="6"/>
                    <a:pt x="587" y="6"/>
                    <a:pt x="587" y="6"/>
                  </a:cubicBezTo>
                  <a:lnTo>
                    <a:pt x="569"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 name="Freeform 19">
              <a:extLst>
                <a:ext uri="{FF2B5EF4-FFF2-40B4-BE49-F238E27FC236}">
                  <a16:creationId xmlns:a16="http://schemas.microsoft.com/office/drawing/2014/main" id="{E89062CA-DCD4-3B1D-F439-A0BAAD751428}"/>
                </a:ext>
              </a:extLst>
            </p:cNvPr>
            <p:cNvSpPr>
              <a:spLocks/>
            </p:cNvSpPr>
            <p:nvPr/>
          </p:nvSpPr>
          <p:spPr bwMode="auto">
            <a:xfrm>
              <a:off x="1274762" y="10171114"/>
              <a:ext cx="1757363" cy="1847850"/>
            </a:xfrm>
            <a:custGeom>
              <a:avLst/>
              <a:gdLst>
                <a:gd name="T0" fmla="*/ 0 w 467"/>
                <a:gd name="T1" fmla="*/ 0 h 490"/>
                <a:gd name="T2" fmla="*/ 0 w 467"/>
                <a:gd name="T3" fmla="*/ 277 h 490"/>
                <a:gd name="T4" fmla="*/ 14 w 467"/>
                <a:gd name="T5" fmla="*/ 270 h 490"/>
                <a:gd name="T6" fmla="*/ 79 w 467"/>
                <a:gd name="T7" fmla="*/ 247 h 490"/>
                <a:gd name="T8" fmla="*/ 237 w 467"/>
                <a:gd name="T9" fmla="*/ 325 h 490"/>
                <a:gd name="T10" fmla="*/ 304 w 467"/>
                <a:gd name="T11" fmla="*/ 341 h 490"/>
                <a:gd name="T12" fmla="*/ 348 w 467"/>
                <a:gd name="T13" fmla="*/ 352 h 490"/>
                <a:gd name="T14" fmla="*/ 387 w 467"/>
                <a:gd name="T15" fmla="*/ 397 h 490"/>
                <a:gd name="T16" fmla="*/ 401 w 467"/>
                <a:gd name="T17" fmla="*/ 431 h 490"/>
                <a:gd name="T18" fmla="*/ 453 w 467"/>
                <a:gd name="T19" fmla="*/ 482 h 490"/>
                <a:gd name="T20" fmla="*/ 467 w 467"/>
                <a:gd name="T21" fmla="*/ 490 h 490"/>
                <a:gd name="T22" fmla="*/ 467 w 467"/>
                <a:gd name="T23" fmla="*/ 0 h 490"/>
                <a:gd name="T24" fmla="*/ 0 w 467"/>
                <a:gd name="T25"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90">
                  <a:moveTo>
                    <a:pt x="0" y="0"/>
                  </a:moveTo>
                  <a:cubicBezTo>
                    <a:pt x="0" y="277"/>
                    <a:pt x="0" y="277"/>
                    <a:pt x="0" y="277"/>
                  </a:cubicBezTo>
                  <a:cubicBezTo>
                    <a:pt x="14" y="270"/>
                    <a:pt x="14" y="270"/>
                    <a:pt x="14" y="270"/>
                  </a:cubicBezTo>
                  <a:cubicBezTo>
                    <a:pt x="55" y="251"/>
                    <a:pt x="72" y="247"/>
                    <a:pt x="79" y="247"/>
                  </a:cubicBezTo>
                  <a:cubicBezTo>
                    <a:pt x="131" y="247"/>
                    <a:pt x="184" y="273"/>
                    <a:pt x="237" y="325"/>
                  </a:cubicBezTo>
                  <a:cubicBezTo>
                    <a:pt x="268" y="355"/>
                    <a:pt x="286" y="349"/>
                    <a:pt x="304" y="341"/>
                  </a:cubicBezTo>
                  <a:cubicBezTo>
                    <a:pt x="317" y="334"/>
                    <a:pt x="325" y="330"/>
                    <a:pt x="348" y="352"/>
                  </a:cubicBezTo>
                  <a:cubicBezTo>
                    <a:pt x="383" y="387"/>
                    <a:pt x="383" y="387"/>
                    <a:pt x="387" y="397"/>
                  </a:cubicBezTo>
                  <a:cubicBezTo>
                    <a:pt x="389" y="403"/>
                    <a:pt x="392" y="412"/>
                    <a:pt x="401" y="431"/>
                  </a:cubicBezTo>
                  <a:cubicBezTo>
                    <a:pt x="412" y="451"/>
                    <a:pt x="430" y="469"/>
                    <a:pt x="453" y="482"/>
                  </a:cubicBezTo>
                  <a:cubicBezTo>
                    <a:pt x="467" y="490"/>
                    <a:pt x="467" y="490"/>
                    <a:pt x="467" y="490"/>
                  </a:cubicBezTo>
                  <a:cubicBezTo>
                    <a:pt x="467" y="0"/>
                    <a:pt x="467" y="0"/>
                    <a:pt x="467" y="0"/>
                  </a:cubicBezTo>
                  <a:lnTo>
                    <a:pt x="0" y="0"/>
                  </a:lnTo>
                  <a:close/>
                </a:path>
              </a:pathLst>
            </a:custGeom>
            <a:solidFill>
              <a:schemeClr val="bg2">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 name="Freeform 20">
              <a:extLst>
                <a:ext uri="{FF2B5EF4-FFF2-40B4-BE49-F238E27FC236}">
                  <a16:creationId xmlns:a16="http://schemas.microsoft.com/office/drawing/2014/main" id="{D97AD866-A928-CDE9-B158-59BAD75EC04B}"/>
                </a:ext>
              </a:extLst>
            </p:cNvPr>
            <p:cNvSpPr>
              <a:spLocks/>
            </p:cNvSpPr>
            <p:nvPr/>
          </p:nvSpPr>
          <p:spPr bwMode="auto">
            <a:xfrm>
              <a:off x="1274762" y="8129589"/>
              <a:ext cx="1320800" cy="2116138"/>
            </a:xfrm>
            <a:custGeom>
              <a:avLst/>
              <a:gdLst>
                <a:gd name="T0" fmla="*/ 342 w 351"/>
                <a:gd name="T1" fmla="*/ 192 h 561"/>
                <a:gd name="T2" fmla="*/ 277 w 351"/>
                <a:gd name="T3" fmla="*/ 173 h 561"/>
                <a:gd name="T4" fmla="*/ 225 w 351"/>
                <a:gd name="T5" fmla="*/ 115 h 561"/>
                <a:gd name="T6" fmla="*/ 251 w 351"/>
                <a:gd name="T7" fmla="*/ 54 h 561"/>
                <a:gd name="T8" fmla="*/ 268 w 351"/>
                <a:gd name="T9" fmla="*/ 17 h 561"/>
                <a:gd name="T10" fmla="*/ 174 w 351"/>
                <a:gd name="T11" fmla="*/ 6 h 561"/>
                <a:gd name="T12" fmla="*/ 106 w 351"/>
                <a:gd name="T13" fmla="*/ 10 h 561"/>
                <a:gd name="T14" fmla="*/ 2 w 351"/>
                <a:gd name="T15" fmla="*/ 76 h 561"/>
                <a:gd name="T16" fmla="*/ 0 w 351"/>
                <a:gd name="T17" fmla="*/ 79 h 561"/>
                <a:gd name="T18" fmla="*/ 0 w 351"/>
                <a:gd name="T19" fmla="*/ 561 h 561"/>
                <a:gd name="T20" fmla="*/ 351 w 351"/>
                <a:gd name="T21" fmla="*/ 561 h 561"/>
                <a:gd name="T22" fmla="*/ 351 w 351"/>
                <a:gd name="T23" fmla="*/ 194 h 561"/>
                <a:gd name="T24" fmla="*/ 342 w 351"/>
                <a:gd name="T25" fmla="*/ 192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561">
                  <a:moveTo>
                    <a:pt x="342" y="192"/>
                  </a:moveTo>
                  <a:cubicBezTo>
                    <a:pt x="316" y="188"/>
                    <a:pt x="294" y="182"/>
                    <a:pt x="277" y="173"/>
                  </a:cubicBezTo>
                  <a:cubicBezTo>
                    <a:pt x="247" y="159"/>
                    <a:pt x="229" y="138"/>
                    <a:pt x="225" y="115"/>
                  </a:cubicBezTo>
                  <a:cubicBezTo>
                    <a:pt x="222" y="95"/>
                    <a:pt x="231" y="74"/>
                    <a:pt x="251" y="54"/>
                  </a:cubicBezTo>
                  <a:cubicBezTo>
                    <a:pt x="262" y="43"/>
                    <a:pt x="274" y="30"/>
                    <a:pt x="268" y="17"/>
                  </a:cubicBezTo>
                  <a:cubicBezTo>
                    <a:pt x="260" y="0"/>
                    <a:pt x="230" y="1"/>
                    <a:pt x="174" y="6"/>
                  </a:cubicBezTo>
                  <a:cubicBezTo>
                    <a:pt x="152" y="8"/>
                    <a:pt x="128" y="10"/>
                    <a:pt x="106" y="10"/>
                  </a:cubicBezTo>
                  <a:cubicBezTo>
                    <a:pt x="57" y="10"/>
                    <a:pt x="26" y="43"/>
                    <a:pt x="2" y="76"/>
                  </a:cubicBezTo>
                  <a:cubicBezTo>
                    <a:pt x="0" y="79"/>
                    <a:pt x="0" y="79"/>
                    <a:pt x="0" y="79"/>
                  </a:cubicBezTo>
                  <a:cubicBezTo>
                    <a:pt x="0" y="561"/>
                    <a:pt x="0" y="561"/>
                    <a:pt x="0" y="561"/>
                  </a:cubicBezTo>
                  <a:cubicBezTo>
                    <a:pt x="351" y="561"/>
                    <a:pt x="351" y="561"/>
                    <a:pt x="351" y="561"/>
                  </a:cubicBezTo>
                  <a:cubicBezTo>
                    <a:pt x="351" y="194"/>
                    <a:pt x="351" y="194"/>
                    <a:pt x="351" y="194"/>
                  </a:cubicBezTo>
                  <a:lnTo>
                    <a:pt x="342" y="192"/>
                  </a:lnTo>
                  <a:close/>
                </a:path>
              </a:pathLst>
            </a:custGeom>
            <a:solidFill>
              <a:schemeClr val="bg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 name="Freeform 21">
              <a:extLst>
                <a:ext uri="{FF2B5EF4-FFF2-40B4-BE49-F238E27FC236}">
                  <a16:creationId xmlns:a16="http://schemas.microsoft.com/office/drawing/2014/main" id="{CA2EA403-CD29-BD29-E408-C38F5E0589F8}"/>
                </a:ext>
              </a:extLst>
            </p:cNvPr>
            <p:cNvSpPr>
              <a:spLocks/>
            </p:cNvSpPr>
            <p:nvPr/>
          </p:nvSpPr>
          <p:spPr bwMode="auto">
            <a:xfrm>
              <a:off x="2957512" y="10623551"/>
              <a:ext cx="1649413" cy="1357313"/>
            </a:xfrm>
            <a:custGeom>
              <a:avLst/>
              <a:gdLst>
                <a:gd name="T0" fmla="*/ 0 w 438"/>
                <a:gd name="T1" fmla="*/ 0 h 360"/>
                <a:gd name="T2" fmla="*/ 0 w 438"/>
                <a:gd name="T3" fmla="*/ 226 h 360"/>
                <a:gd name="T4" fmla="*/ 314 w 438"/>
                <a:gd name="T5" fmla="*/ 360 h 360"/>
                <a:gd name="T6" fmla="*/ 319 w 438"/>
                <a:gd name="T7" fmla="*/ 354 h 360"/>
                <a:gd name="T8" fmla="*/ 331 w 438"/>
                <a:gd name="T9" fmla="*/ 313 h 360"/>
                <a:gd name="T10" fmla="*/ 359 w 438"/>
                <a:gd name="T11" fmla="*/ 231 h 360"/>
                <a:gd name="T12" fmla="*/ 436 w 438"/>
                <a:gd name="T13" fmla="*/ 12 h 360"/>
                <a:gd name="T14" fmla="*/ 438 w 438"/>
                <a:gd name="T15" fmla="*/ 0 h 360"/>
                <a:gd name="T16" fmla="*/ 0 w 438"/>
                <a:gd name="T1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60">
                  <a:moveTo>
                    <a:pt x="0" y="0"/>
                  </a:moveTo>
                  <a:cubicBezTo>
                    <a:pt x="0" y="226"/>
                    <a:pt x="0" y="226"/>
                    <a:pt x="0" y="226"/>
                  </a:cubicBezTo>
                  <a:cubicBezTo>
                    <a:pt x="314" y="360"/>
                    <a:pt x="314" y="360"/>
                    <a:pt x="314" y="360"/>
                  </a:cubicBezTo>
                  <a:cubicBezTo>
                    <a:pt x="319" y="354"/>
                    <a:pt x="319" y="354"/>
                    <a:pt x="319" y="354"/>
                  </a:cubicBezTo>
                  <a:cubicBezTo>
                    <a:pt x="327" y="343"/>
                    <a:pt x="329" y="329"/>
                    <a:pt x="331" y="313"/>
                  </a:cubicBezTo>
                  <a:cubicBezTo>
                    <a:pt x="333" y="291"/>
                    <a:pt x="337" y="264"/>
                    <a:pt x="359" y="231"/>
                  </a:cubicBezTo>
                  <a:cubicBezTo>
                    <a:pt x="394" y="179"/>
                    <a:pt x="423" y="99"/>
                    <a:pt x="436" y="12"/>
                  </a:cubicBezTo>
                  <a:cubicBezTo>
                    <a:pt x="438" y="0"/>
                    <a:pt x="438" y="0"/>
                    <a:pt x="438" y="0"/>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3" name="Freeform 22">
              <a:extLst>
                <a:ext uri="{FF2B5EF4-FFF2-40B4-BE49-F238E27FC236}">
                  <a16:creationId xmlns:a16="http://schemas.microsoft.com/office/drawing/2014/main" id="{7C6DAAC9-9EBF-14A7-AFE6-24C917B62BF0}"/>
                </a:ext>
              </a:extLst>
            </p:cNvPr>
            <p:cNvSpPr>
              <a:spLocks/>
            </p:cNvSpPr>
            <p:nvPr/>
          </p:nvSpPr>
          <p:spPr bwMode="auto">
            <a:xfrm>
              <a:off x="2957512" y="11391901"/>
              <a:ext cx="1231900" cy="668338"/>
            </a:xfrm>
            <a:custGeom>
              <a:avLst/>
              <a:gdLst>
                <a:gd name="T0" fmla="*/ 0 w 327"/>
                <a:gd name="T1" fmla="*/ 0 h 177"/>
                <a:gd name="T2" fmla="*/ 0 w 327"/>
                <a:gd name="T3" fmla="*/ 155 h 177"/>
                <a:gd name="T4" fmla="*/ 6 w 327"/>
                <a:gd name="T5" fmla="*/ 158 h 177"/>
                <a:gd name="T6" fmla="*/ 80 w 327"/>
                <a:gd name="T7" fmla="*/ 177 h 177"/>
                <a:gd name="T8" fmla="*/ 134 w 327"/>
                <a:gd name="T9" fmla="*/ 166 h 177"/>
                <a:gd name="T10" fmla="*/ 196 w 327"/>
                <a:gd name="T11" fmla="*/ 158 h 177"/>
                <a:gd name="T12" fmla="*/ 268 w 327"/>
                <a:gd name="T13" fmla="*/ 167 h 177"/>
                <a:gd name="T14" fmla="*/ 319 w 327"/>
                <a:gd name="T15" fmla="*/ 150 h 177"/>
                <a:gd name="T16" fmla="*/ 327 w 327"/>
                <a:gd name="T17" fmla="*/ 139 h 177"/>
                <a:gd name="T18" fmla="*/ 0 w 327"/>
                <a:gd name="T1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177">
                  <a:moveTo>
                    <a:pt x="0" y="0"/>
                  </a:moveTo>
                  <a:cubicBezTo>
                    <a:pt x="0" y="155"/>
                    <a:pt x="0" y="155"/>
                    <a:pt x="0" y="155"/>
                  </a:cubicBezTo>
                  <a:cubicBezTo>
                    <a:pt x="6" y="158"/>
                    <a:pt x="6" y="158"/>
                    <a:pt x="6" y="158"/>
                  </a:cubicBezTo>
                  <a:cubicBezTo>
                    <a:pt x="29" y="171"/>
                    <a:pt x="55" y="177"/>
                    <a:pt x="80" y="177"/>
                  </a:cubicBezTo>
                  <a:cubicBezTo>
                    <a:pt x="99" y="177"/>
                    <a:pt x="118" y="173"/>
                    <a:pt x="134" y="166"/>
                  </a:cubicBezTo>
                  <a:cubicBezTo>
                    <a:pt x="163" y="151"/>
                    <a:pt x="174" y="154"/>
                    <a:pt x="196" y="158"/>
                  </a:cubicBezTo>
                  <a:cubicBezTo>
                    <a:pt x="211" y="162"/>
                    <a:pt x="233" y="167"/>
                    <a:pt x="268" y="167"/>
                  </a:cubicBezTo>
                  <a:cubicBezTo>
                    <a:pt x="294" y="167"/>
                    <a:pt x="309" y="161"/>
                    <a:pt x="319" y="150"/>
                  </a:cubicBezTo>
                  <a:cubicBezTo>
                    <a:pt x="327" y="139"/>
                    <a:pt x="327" y="139"/>
                    <a:pt x="327" y="139"/>
                  </a:cubicBezTo>
                  <a:lnTo>
                    <a:pt x="0" y="0"/>
                  </a:lnTo>
                  <a:close/>
                </a:path>
              </a:pathLst>
            </a:custGeom>
            <a:solidFill>
              <a:schemeClr val="bg2">
                <a:lumMod val="5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 name="Freeform 23">
              <a:extLst>
                <a:ext uri="{FF2B5EF4-FFF2-40B4-BE49-F238E27FC236}">
                  <a16:creationId xmlns:a16="http://schemas.microsoft.com/office/drawing/2014/main" id="{8374A412-A368-B1C4-7B63-5B4076573642}"/>
                </a:ext>
              </a:extLst>
            </p:cNvPr>
            <p:cNvSpPr>
              <a:spLocks/>
            </p:cNvSpPr>
            <p:nvPr/>
          </p:nvSpPr>
          <p:spPr bwMode="auto">
            <a:xfrm>
              <a:off x="2520950" y="7931151"/>
              <a:ext cx="2105025" cy="2767013"/>
            </a:xfrm>
            <a:custGeom>
              <a:avLst/>
              <a:gdLst>
                <a:gd name="T0" fmla="*/ 418 w 559"/>
                <a:gd name="T1" fmla="*/ 390 h 734"/>
                <a:gd name="T2" fmla="*/ 283 w 559"/>
                <a:gd name="T3" fmla="*/ 178 h 734"/>
                <a:gd name="T4" fmla="*/ 197 w 559"/>
                <a:gd name="T5" fmla="*/ 11 h 734"/>
                <a:gd name="T6" fmla="*/ 172 w 559"/>
                <a:gd name="T7" fmla="*/ 3 h 734"/>
                <a:gd name="T8" fmla="*/ 150 w 559"/>
                <a:gd name="T9" fmla="*/ 101 h 734"/>
                <a:gd name="T10" fmla="*/ 107 w 559"/>
                <a:gd name="T11" fmla="*/ 252 h 734"/>
                <a:gd name="T12" fmla="*/ 11 w 559"/>
                <a:gd name="T13" fmla="*/ 245 h 734"/>
                <a:gd name="T14" fmla="*/ 0 w 559"/>
                <a:gd name="T15" fmla="*/ 244 h 734"/>
                <a:gd name="T16" fmla="*/ 0 w 559"/>
                <a:gd name="T17" fmla="*/ 614 h 734"/>
                <a:gd name="T18" fmla="*/ 116 w 559"/>
                <a:gd name="T19" fmla="*/ 614 h 734"/>
                <a:gd name="T20" fmla="*/ 116 w 559"/>
                <a:gd name="T21" fmla="*/ 734 h 734"/>
                <a:gd name="T22" fmla="*/ 551 w 559"/>
                <a:gd name="T23" fmla="*/ 734 h 734"/>
                <a:gd name="T24" fmla="*/ 552 w 559"/>
                <a:gd name="T25" fmla="*/ 726 h 734"/>
                <a:gd name="T26" fmla="*/ 559 w 559"/>
                <a:gd name="T27" fmla="*/ 641 h 734"/>
                <a:gd name="T28" fmla="*/ 418 w 559"/>
                <a:gd name="T29" fmla="*/ 39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734">
                  <a:moveTo>
                    <a:pt x="418" y="390"/>
                  </a:moveTo>
                  <a:cubicBezTo>
                    <a:pt x="310" y="284"/>
                    <a:pt x="310" y="284"/>
                    <a:pt x="283" y="178"/>
                  </a:cubicBezTo>
                  <a:cubicBezTo>
                    <a:pt x="255" y="69"/>
                    <a:pt x="199" y="13"/>
                    <a:pt x="197" y="11"/>
                  </a:cubicBezTo>
                  <a:cubicBezTo>
                    <a:pt x="188" y="3"/>
                    <a:pt x="180" y="0"/>
                    <a:pt x="172" y="3"/>
                  </a:cubicBezTo>
                  <a:cubicBezTo>
                    <a:pt x="155" y="10"/>
                    <a:pt x="153" y="40"/>
                    <a:pt x="150" y="101"/>
                  </a:cubicBezTo>
                  <a:cubicBezTo>
                    <a:pt x="147" y="165"/>
                    <a:pt x="143" y="252"/>
                    <a:pt x="107" y="252"/>
                  </a:cubicBezTo>
                  <a:cubicBezTo>
                    <a:pt x="90" y="252"/>
                    <a:pt x="51" y="252"/>
                    <a:pt x="11" y="245"/>
                  </a:cubicBezTo>
                  <a:cubicBezTo>
                    <a:pt x="0" y="244"/>
                    <a:pt x="0" y="244"/>
                    <a:pt x="0" y="244"/>
                  </a:cubicBezTo>
                  <a:cubicBezTo>
                    <a:pt x="0" y="614"/>
                    <a:pt x="0" y="614"/>
                    <a:pt x="0" y="614"/>
                  </a:cubicBezTo>
                  <a:cubicBezTo>
                    <a:pt x="116" y="614"/>
                    <a:pt x="116" y="614"/>
                    <a:pt x="116" y="614"/>
                  </a:cubicBezTo>
                  <a:cubicBezTo>
                    <a:pt x="116" y="734"/>
                    <a:pt x="116" y="734"/>
                    <a:pt x="116" y="734"/>
                  </a:cubicBezTo>
                  <a:cubicBezTo>
                    <a:pt x="551" y="734"/>
                    <a:pt x="551" y="734"/>
                    <a:pt x="551" y="734"/>
                  </a:cubicBezTo>
                  <a:cubicBezTo>
                    <a:pt x="552" y="726"/>
                    <a:pt x="552" y="726"/>
                    <a:pt x="552" y="726"/>
                  </a:cubicBezTo>
                  <a:cubicBezTo>
                    <a:pt x="557" y="695"/>
                    <a:pt x="559" y="666"/>
                    <a:pt x="559" y="641"/>
                  </a:cubicBezTo>
                  <a:cubicBezTo>
                    <a:pt x="559" y="554"/>
                    <a:pt x="528" y="498"/>
                    <a:pt x="418" y="390"/>
                  </a:cubicBezTo>
                  <a:close/>
                </a:path>
              </a:pathLst>
            </a:custGeom>
            <a:solidFill>
              <a:schemeClr val="bg2">
                <a:lumMod val="5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title"/>
          </p:nvPr>
        </p:nvSpPr>
        <p:spPr/>
        <p:txBody>
          <a:bodyPr/>
          <a:lstStyle/>
          <a:p>
            <a:r>
              <a:rPr lang="en-AU"/>
              <a:t> Demographics of survey participants</a:t>
            </a:r>
          </a:p>
        </p:txBody>
      </p:sp>
      <p:sp>
        <p:nvSpPr>
          <p:cNvPr id="3" name="Slide Number Placeholder 2"/>
          <p:cNvSpPr>
            <a:spLocks noGrp="1"/>
          </p:cNvSpPr>
          <p:nvPr>
            <p:ph type="sldNum" sz="quarter" idx="12"/>
          </p:nvPr>
        </p:nvSpPr>
        <p:spPr/>
        <p:txBody>
          <a:bodyPr/>
          <a:lstStyle/>
          <a:p>
            <a:fld id="{0500C9E6-702F-A843-8A04-80C500C6891A}" type="slidenum">
              <a:rPr lang="en-AU" smtClean="0"/>
              <a:t>10</a:t>
            </a:fld>
            <a:endParaRPr lang="en-AU"/>
          </a:p>
        </p:txBody>
      </p:sp>
      <p:sp>
        <p:nvSpPr>
          <p:cNvPr id="6" name="Rectangle 5"/>
          <p:cNvSpPr/>
          <p:nvPr/>
        </p:nvSpPr>
        <p:spPr>
          <a:xfrm>
            <a:off x="479425" y="1394021"/>
            <a:ext cx="1220400" cy="14085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697965" y="1394021"/>
            <a:ext cx="1220400" cy="14085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2918365" y="4439097"/>
            <a:ext cx="1346400" cy="169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4264175" y="4439097"/>
            <a:ext cx="1346400" cy="169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5609985" y="4439097"/>
            <a:ext cx="1346400" cy="169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777E737-AE6A-ED16-389C-5DFAF489DCB5}"/>
              </a:ext>
            </a:extLst>
          </p:cNvPr>
          <p:cNvSpPr/>
          <p:nvPr/>
        </p:nvSpPr>
        <p:spPr>
          <a:xfrm>
            <a:off x="7885952" y="0"/>
            <a:ext cx="43094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13" name="Slide Number Placeholder 2">
            <a:extLst>
              <a:ext uri="{FF2B5EF4-FFF2-40B4-BE49-F238E27FC236}">
                <a16:creationId xmlns:a16="http://schemas.microsoft.com/office/drawing/2014/main" id="{CE661975-8C88-03BC-E198-92A2B9397315}"/>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10</a:t>
            </a:fld>
            <a:endParaRPr lang="en-AU">
              <a:solidFill>
                <a:srgbClr val="000000">
                  <a:tint val="75000"/>
                </a:srgbClr>
              </a:solidFill>
              <a:latin typeface="Helvetica"/>
            </a:endParaRPr>
          </a:p>
        </p:txBody>
      </p:sp>
      <p:sp>
        <p:nvSpPr>
          <p:cNvPr id="14" name="TextBox 13">
            <a:extLst>
              <a:ext uri="{FF2B5EF4-FFF2-40B4-BE49-F238E27FC236}">
                <a16:creationId xmlns:a16="http://schemas.microsoft.com/office/drawing/2014/main" id="{58A6276F-E545-7A11-C0B0-24C519119331}"/>
              </a:ext>
            </a:extLst>
          </p:cNvPr>
          <p:cNvSpPr txBox="1"/>
          <p:nvPr/>
        </p:nvSpPr>
        <p:spPr>
          <a:xfrm>
            <a:off x="9199742" y="1311422"/>
            <a:ext cx="2736401" cy="830997"/>
          </a:xfrm>
          <a:prstGeom prst="rect">
            <a:avLst/>
          </a:prstGeom>
          <a:noFill/>
          <a:ln w="28575">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chemeClr val="accent5"/>
                </a:solidFill>
                <a:effectLst/>
                <a:uLnTx/>
                <a:uFillTx/>
                <a:latin typeface="Helvetica"/>
                <a:ea typeface="+mn-ea"/>
                <a:cs typeface="+mn-cs"/>
              </a:rPr>
              <a:t>14% </a:t>
            </a:r>
            <a:r>
              <a:rPr kumimoji="0" lang="en-AU" sz="1600" b="1" i="0" u="none" strike="noStrike" kern="1200" cap="none" spc="0" normalizeH="0" baseline="0" noProof="0">
                <a:ln>
                  <a:noFill/>
                </a:ln>
                <a:solidFill>
                  <a:schemeClr val="bg1"/>
                </a:solidFill>
                <a:effectLst/>
                <a:uLnTx/>
                <a:uFillTx/>
                <a:latin typeface="Helvetica"/>
                <a:ea typeface="+mn-ea"/>
              </a:rPr>
              <a:t>mainly speak </a:t>
            </a:r>
            <a:r>
              <a:rPr lang="en-AU" sz="1600" b="1">
                <a:solidFill>
                  <a:schemeClr val="bg1"/>
                </a:solidFill>
                <a:latin typeface="Helvetica"/>
              </a:rPr>
              <a:t>a </a:t>
            </a:r>
            <a:r>
              <a:rPr kumimoji="0" lang="en-AU" sz="1600" b="1" i="0" u="none" strike="noStrike" kern="1200" cap="none" spc="0" normalizeH="0" baseline="0" noProof="0">
                <a:ln>
                  <a:noFill/>
                </a:ln>
                <a:solidFill>
                  <a:schemeClr val="bg1"/>
                </a:solidFill>
                <a:effectLst/>
                <a:uLnTx/>
                <a:uFillTx/>
                <a:latin typeface="Helvetica"/>
                <a:ea typeface="+mn-ea"/>
              </a:rPr>
              <a:t>language </a:t>
            </a:r>
            <a:r>
              <a:rPr lang="en-AU" sz="1600" b="1">
                <a:solidFill>
                  <a:schemeClr val="bg1"/>
                </a:solidFill>
                <a:latin typeface="Helvetica"/>
              </a:rPr>
              <a:t>other than English in their household</a:t>
            </a:r>
            <a:endParaRPr kumimoji="0" lang="en-AU" sz="1600" b="1" i="0" u="none" strike="noStrike" kern="1200" cap="none" spc="0" normalizeH="0" baseline="0" noProof="0">
              <a:ln>
                <a:noFill/>
              </a:ln>
              <a:solidFill>
                <a:schemeClr val="bg1"/>
              </a:solidFill>
              <a:effectLst/>
              <a:uLnTx/>
              <a:uFillTx/>
              <a:latin typeface="Helvetica"/>
              <a:cs typeface="Helvetica"/>
            </a:endParaRPr>
          </a:p>
        </p:txBody>
      </p:sp>
      <p:sp>
        <p:nvSpPr>
          <p:cNvPr id="15" name="TextBox 14">
            <a:extLst>
              <a:ext uri="{FF2B5EF4-FFF2-40B4-BE49-F238E27FC236}">
                <a16:creationId xmlns:a16="http://schemas.microsoft.com/office/drawing/2014/main" id="{90A96C0E-2F63-F6CC-69F4-40B0B39126B0}"/>
              </a:ext>
            </a:extLst>
          </p:cNvPr>
          <p:cNvSpPr txBox="1"/>
          <p:nvPr/>
        </p:nvSpPr>
        <p:spPr>
          <a:xfrm>
            <a:off x="9221267" y="250766"/>
            <a:ext cx="229566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chemeClr val="accent5"/>
                </a:solidFill>
                <a:effectLst/>
                <a:uLnTx/>
                <a:uFillTx/>
                <a:latin typeface="Helvetica"/>
                <a:ea typeface="+mn-ea"/>
                <a:cs typeface="+mn-cs"/>
              </a:rPr>
              <a:t>2% </a:t>
            </a:r>
            <a:r>
              <a:rPr kumimoji="0" lang="en-AU" sz="1600" b="1" i="0" u="none" strike="noStrike" kern="1200" cap="none" spc="0" normalizeH="0" baseline="0" noProof="0">
                <a:ln>
                  <a:noFill/>
                </a:ln>
                <a:solidFill>
                  <a:schemeClr val="bg1"/>
                </a:solidFill>
                <a:effectLst/>
                <a:uLnTx/>
                <a:uFillTx/>
                <a:latin typeface="Helvetica"/>
                <a:ea typeface="+mn-ea"/>
                <a:cs typeface="+mn-cs"/>
              </a:rPr>
              <a:t>identify as Aboriginal</a:t>
            </a:r>
            <a:r>
              <a:rPr kumimoji="0" lang="en-AU" sz="1600" b="1" i="0" u="none" strike="noStrike" kern="1200" cap="none" spc="0" normalizeH="0" noProof="0">
                <a:ln>
                  <a:noFill/>
                </a:ln>
                <a:solidFill>
                  <a:schemeClr val="bg1"/>
                </a:solidFill>
                <a:effectLst/>
                <a:uLnTx/>
                <a:uFillTx/>
                <a:latin typeface="Helvetica"/>
                <a:ea typeface="+mn-ea"/>
                <a:cs typeface="+mn-cs"/>
              </a:rPr>
              <a:t> and/or Torres Strait Islander</a:t>
            </a:r>
            <a:endParaRPr kumimoji="0" lang="en-US" sz="1800" b="0" i="0" u="none" strike="noStrike" kern="1200" cap="none" spc="0" normalizeH="0" baseline="0" noProof="0">
              <a:ln>
                <a:noFill/>
              </a:ln>
              <a:solidFill>
                <a:schemeClr val="bg1"/>
              </a:solidFill>
              <a:effectLst/>
              <a:uLnTx/>
              <a:uFillTx/>
              <a:latin typeface="Helvetica"/>
              <a:ea typeface="+mn-ea"/>
              <a:cs typeface="+mn-cs"/>
            </a:endParaRPr>
          </a:p>
        </p:txBody>
      </p:sp>
      <p:sp>
        <p:nvSpPr>
          <p:cNvPr id="16" name="TextBox 15">
            <a:extLst>
              <a:ext uri="{FF2B5EF4-FFF2-40B4-BE49-F238E27FC236}">
                <a16:creationId xmlns:a16="http://schemas.microsoft.com/office/drawing/2014/main" id="{C079E9F6-A6EB-CF84-4A25-96DC475FCA14}"/>
              </a:ext>
            </a:extLst>
          </p:cNvPr>
          <p:cNvSpPr txBox="1"/>
          <p:nvPr/>
        </p:nvSpPr>
        <p:spPr>
          <a:xfrm>
            <a:off x="549625" y="2239470"/>
            <a:ext cx="1080000" cy="540000"/>
          </a:xfrm>
          <a:prstGeom prst="rect">
            <a:avLst/>
          </a:prstGeom>
          <a:noFill/>
          <a:ln w="28575">
            <a:noFill/>
          </a:ln>
        </p:spPr>
        <p:txBody>
          <a:bodyPr wrap="square" lIns="0" tIns="0" rIns="0" bIns="0" rtlCol="0" anchor="ctr">
            <a:noAutofit/>
          </a:bodyPr>
          <a:lstStyle/>
          <a:p>
            <a:pPr algn="ctr">
              <a:lnSpc>
                <a:spcPct val="80000"/>
              </a:lnSpc>
              <a:defRPr/>
            </a:pPr>
            <a:r>
              <a:rPr kumimoji="0" lang="en-AU" sz="1600" b="1" i="0" u="none" strike="noStrike" kern="1200" cap="none" spc="0" normalizeH="0" baseline="0" noProof="0">
                <a:ln>
                  <a:noFill/>
                </a:ln>
                <a:solidFill>
                  <a:srgbClr val="000000"/>
                </a:solidFill>
                <a:effectLst/>
                <a:uLnTx/>
                <a:uFillTx/>
                <a:latin typeface="Helvetica"/>
                <a:ea typeface="+mn-ea"/>
                <a:cs typeface="+mn-cs"/>
              </a:rPr>
              <a:t>Female</a:t>
            </a:r>
            <a:endParaRPr lang="en-AU" sz="1600" b="1">
              <a:solidFill>
                <a:srgbClr val="000000"/>
              </a:solidFill>
              <a:latin typeface="Helvetica"/>
              <a:cs typeface="Helvetica"/>
            </a:endParaRPr>
          </a:p>
          <a:p>
            <a:pPr algn="ctr">
              <a:lnSpc>
                <a:spcPct val="80000"/>
              </a:lnSpc>
              <a:spcBef>
                <a:spcPts val="300"/>
              </a:spcBef>
              <a:defRPr/>
            </a:pPr>
            <a:r>
              <a:rPr kumimoji="0" lang="en-AU" sz="1400" b="1" i="0" u="none" strike="noStrike" kern="1200" cap="none" spc="0" normalizeH="0" baseline="0" noProof="0">
                <a:ln>
                  <a:noFill/>
                </a:ln>
                <a:solidFill>
                  <a:srgbClr val="117479"/>
                </a:solidFill>
                <a:effectLst/>
                <a:uLnTx/>
                <a:uFillTx/>
                <a:latin typeface="Helvetica"/>
                <a:ea typeface="+mn-ea"/>
                <a:cs typeface="+mn-cs"/>
              </a:rPr>
              <a:t>47%</a:t>
            </a:r>
            <a:endParaRPr lang="en-AU" sz="1400" b="1">
              <a:solidFill>
                <a:srgbClr val="117479"/>
              </a:solidFill>
              <a:latin typeface="Helvetica"/>
              <a:cs typeface="Helvetica"/>
            </a:endParaRPr>
          </a:p>
        </p:txBody>
      </p:sp>
      <p:sp>
        <p:nvSpPr>
          <p:cNvPr id="17" name="TextBox 16">
            <a:extLst>
              <a:ext uri="{FF2B5EF4-FFF2-40B4-BE49-F238E27FC236}">
                <a16:creationId xmlns:a16="http://schemas.microsoft.com/office/drawing/2014/main" id="{37A6AF3D-364E-38FD-C0AE-75A195569A1B}"/>
              </a:ext>
            </a:extLst>
          </p:cNvPr>
          <p:cNvSpPr txBox="1"/>
          <p:nvPr/>
        </p:nvSpPr>
        <p:spPr>
          <a:xfrm>
            <a:off x="1768165" y="2239470"/>
            <a:ext cx="1080000" cy="540000"/>
          </a:xfrm>
          <a:prstGeom prst="rect">
            <a:avLst/>
          </a:prstGeom>
          <a:noFill/>
          <a:ln w="28575">
            <a:noFill/>
          </a:ln>
        </p:spPr>
        <p:txBody>
          <a:bodyPr wrap="square" lIns="0" tIns="0" rIns="0" bIns="0" rtlCol="0" anchor="ctr">
            <a:noAutofit/>
          </a:bodyPr>
          <a:lstStyle/>
          <a:p>
            <a:pPr algn="ctr">
              <a:lnSpc>
                <a:spcPct val="80000"/>
              </a:lnSpc>
              <a:defRPr/>
            </a:pPr>
            <a:r>
              <a:rPr kumimoji="0" lang="en-AU" sz="1600" b="1" i="0" u="none" strike="noStrike" kern="1200" cap="none" spc="0" normalizeH="0" baseline="0" noProof="0">
                <a:ln>
                  <a:noFill/>
                </a:ln>
                <a:solidFill>
                  <a:srgbClr val="000000"/>
                </a:solidFill>
                <a:effectLst/>
                <a:uLnTx/>
                <a:uFillTx/>
                <a:latin typeface="Helvetica"/>
                <a:ea typeface="+mn-ea"/>
                <a:cs typeface="+mn-cs"/>
              </a:rPr>
              <a:t>Male</a:t>
            </a:r>
            <a:endParaRPr lang="en-AU" sz="1600" b="1">
              <a:solidFill>
                <a:srgbClr val="000000"/>
              </a:solidFill>
              <a:latin typeface="Helvetica"/>
              <a:cs typeface="Helvetica"/>
            </a:endParaRPr>
          </a:p>
          <a:p>
            <a:pPr algn="ctr">
              <a:lnSpc>
                <a:spcPct val="80000"/>
              </a:lnSpc>
              <a:spcBef>
                <a:spcPts val="300"/>
              </a:spcBef>
              <a:defRPr/>
            </a:pPr>
            <a:r>
              <a:rPr kumimoji="0" lang="en-AU" sz="1600" b="1" i="0" u="none" strike="noStrike" kern="1200" cap="none" spc="0" normalizeH="0" baseline="0" noProof="0">
                <a:ln>
                  <a:noFill/>
                </a:ln>
                <a:solidFill>
                  <a:srgbClr val="117479"/>
                </a:solidFill>
                <a:effectLst/>
                <a:uLnTx/>
                <a:uFillTx/>
                <a:latin typeface="Helvetica"/>
                <a:ea typeface="+mn-ea"/>
                <a:cs typeface="+mn-cs"/>
              </a:rPr>
              <a:t>51%</a:t>
            </a:r>
            <a:endParaRPr lang="en-AU" sz="1600" b="1">
              <a:solidFill>
                <a:srgbClr val="000000"/>
              </a:solidFill>
              <a:latin typeface="Helvetica"/>
              <a:cs typeface="Helvetica"/>
            </a:endParaRPr>
          </a:p>
        </p:txBody>
      </p:sp>
      <p:grpSp>
        <p:nvGrpSpPr>
          <p:cNvPr id="18" name="Group 17"/>
          <p:cNvGrpSpPr/>
          <p:nvPr/>
        </p:nvGrpSpPr>
        <p:grpSpPr>
          <a:xfrm>
            <a:off x="797234" y="1470845"/>
            <a:ext cx="599103" cy="647748"/>
            <a:chOff x="935039" y="1603376"/>
            <a:chExt cx="371475" cy="401637"/>
          </a:xfrm>
        </p:grpSpPr>
        <p:sp>
          <p:nvSpPr>
            <p:cNvPr id="19" name="Freeform 5"/>
            <p:cNvSpPr>
              <a:spLocks/>
            </p:cNvSpPr>
            <p:nvPr/>
          </p:nvSpPr>
          <p:spPr bwMode="auto">
            <a:xfrm>
              <a:off x="935039" y="1824038"/>
              <a:ext cx="371475" cy="180975"/>
            </a:xfrm>
            <a:custGeom>
              <a:avLst/>
              <a:gdLst>
                <a:gd name="T0" fmla="*/ 28 w 76"/>
                <a:gd name="T1" fmla="*/ 0 h 37"/>
                <a:gd name="T2" fmla="*/ 28 w 76"/>
                <a:gd name="T3" fmla="*/ 11 h 37"/>
                <a:gd name="T4" fmla="*/ 8 w 76"/>
                <a:gd name="T5" fmla="*/ 18 h 37"/>
                <a:gd name="T6" fmla="*/ 0 w 76"/>
                <a:gd name="T7" fmla="*/ 30 h 37"/>
                <a:gd name="T8" fmla="*/ 0 w 76"/>
                <a:gd name="T9" fmla="*/ 37 h 37"/>
                <a:gd name="T10" fmla="*/ 76 w 76"/>
                <a:gd name="T11" fmla="*/ 37 h 37"/>
                <a:gd name="T12" fmla="*/ 76 w 76"/>
                <a:gd name="T13" fmla="*/ 30 h 37"/>
                <a:gd name="T14" fmla="*/ 68 w 76"/>
                <a:gd name="T15" fmla="*/ 18 h 37"/>
                <a:gd name="T16" fmla="*/ 48 w 76"/>
                <a:gd name="T17" fmla="*/ 11 h 37"/>
                <a:gd name="T18" fmla="*/ 48 w 76"/>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37">
                  <a:moveTo>
                    <a:pt x="28" y="0"/>
                  </a:moveTo>
                  <a:cubicBezTo>
                    <a:pt x="28" y="11"/>
                    <a:pt x="28" y="11"/>
                    <a:pt x="28" y="11"/>
                  </a:cubicBezTo>
                  <a:cubicBezTo>
                    <a:pt x="8" y="18"/>
                    <a:pt x="8" y="18"/>
                    <a:pt x="8" y="18"/>
                  </a:cubicBezTo>
                  <a:cubicBezTo>
                    <a:pt x="3" y="20"/>
                    <a:pt x="0" y="25"/>
                    <a:pt x="0" y="30"/>
                  </a:cubicBezTo>
                  <a:cubicBezTo>
                    <a:pt x="0" y="37"/>
                    <a:pt x="0" y="37"/>
                    <a:pt x="0" y="37"/>
                  </a:cubicBezTo>
                  <a:cubicBezTo>
                    <a:pt x="76" y="37"/>
                    <a:pt x="76" y="37"/>
                    <a:pt x="76" y="37"/>
                  </a:cubicBezTo>
                  <a:cubicBezTo>
                    <a:pt x="76" y="30"/>
                    <a:pt x="76" y="30"/>
                    <a:pt x="76" y="30"/>
                  </a:cubicBezTo>
                  <a:cubicBezTo>
                    <a:pt x="76" y="25"/>
                    <a:pt x="73" y="20"/>
                    <a:pt x="68" y="18"/>
                  </a:cubicBezTo>
                  <a:cubicBezTo>
                    <a:pt x="48" y="11"/>
                    <a:pt x="48" y="11"/>
                    <a:pt x="48" y="11"/>
                  </a:cubicBezTo>
                  <a:cubicBezTo>
                    <a:pt x="48" y="0"/>
                    <a:pt x="48" y="0"/>
                    <a:pt x="48" y="0"/>
                  </a:cubicBezTo>
                </a:path>
              </a:pathLst>
            </a:custGeom>
            <a:noFill/>
            <a:ln w="19050" cap="flat">
              <a:solidFill>
                <a:srgbClr val="1E837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20" name="Oval 6"/>
            <p:cNvSpPr>
              <a:spLocks noChangeArrowheads="1"/>
            </p:cNvSpPr>
            <p:nvPr/>
          </p:nvSpPr>
          <p:spPr bwMode="auto">
            <a:xfrm>
              <a:off x="1022351" y="1603376"/>
              <a:ext cx="196850" cy="234950"/>
            </a:xfrm>
            <a:prstGeom prst="ellipse">
              <a:avLst/>
            </a:prstGeom>
            <a:noFill/>
            <a:ln w="19050" cap="flat">
              <a:solidFill>
                <a:srgbClr val="1E837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21" name="Freeform 7"/>
            <p:cNvSpPr>
              <a:spLocks/>
            </p:cNvSpPr>
            <p:nvPr/>
          </p:nvSpPr>
          <p:spPr bwMode="auto">
            <a:xfrm>
              <a:off x="1022351" y="1671638"/>
              <a:ext cx="192088" cy="44450"/>
            </a:xfrm>
            <a:custGeom>
              <a:avLst/>
              <a:gdLst>
                <a:gd name="T0" fmla="*/ 39 w 39"/>
                <a:gd name="T1" fmla="*/ 8 h 9"/>
                <a:gd name="T2" fmla="*/ 38 w 39"/>
                <a:gd name="T3" fmla="*/ 8 h 9"/>
                <a:gd name="T4" fmla="*/ 23 w 39"/>
                <a:gd name="T5" fmla="*/ 0 h 9"/>
                <a:gd name="T6" fmla="*/ 8 w 39"/>
                <a:gd name="T7" fmla="*/ 8 h 9"/>
                <a:gd name="T8" fmla="*/ 0 w 39"/>
                <a:gd name="T9" fmla="*/ 6 h 9"/>
              </a:gdLst>
              <a:ahLst/>
              <a:cxnLst>
                <a:cxn ang="0">
                  <a:pos x="T0" y="T1"/>
                </a:cxn>
                <a:cxn ang="0">
                  <a:pos x="T2" y="T3"/>
                </a:cxn>
                <a:cxn ang="0">
                  <a:pos x="T4" y="T5"/>
                </a:cxn>
                <a:cxn ang="0">
                  <a:pos x="T6" y="T7"/>
                </a:cxn>
                <a:cxn ang="0">
                  <a:pos x="T8" y="T9"/>
                </a:cxn>
              </a:cxnLst>
              <a:rect l="0" t="0" r="r" b="b"/>
              <a:pathLst>
                <a:path w="39" h="9">
                  <a:moveTo>
                    <a:pt x="39" y="8"/>
                  </a:moveTo>
                  <a:cubicBezTo>
                    <a:pt x="39" y="8"/>
                    <a:pt x="38" y="8"/>
                    <a:pt x="38" y="8"/>
                  </a:cubicBezTo>
                  <a:cubicBezTo>
                    <a:pt x="31" y="9"/>
                    <a:pt x="26" y="7"/>
                    <a:pt x="23" y="0"/>
                  </a:cubicBezTo>
                  <a:cubicBezTo>
                    <a:pt x="20" y="5"/>
                    <a:pt x="13" y="8"/>
                    <a:pt x="8" y="8"/>
                  </a:cubicBezTo>
                  <a:cubicBezTo>
                    <a:pt x="5" y="8"/>
                    <a:pt x="2" y="8"/>
                    <a:pt x="0" y="6"/>
                  </a:cubicBezTo>
                </a:path>
              </a:pathLst>
            </a:custGeom>
            <a:noFill/>
            <a:ln w="19050" cap="flat">
              <a:solidFill>
                <a:srgbClr val="1E837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grpSp>
      <p:sp>
        <p:nvSpPr>
          <p:cNvPr id="22" name="Freeform 63"/>
          <p:cNvSpPr>
            <a:spLocks/>
          </p:cNvSpPr>
          <p:nvPr/>
        </p:nvSpPr>
        <p:spPr bwMode="auto">
          <a:xfrm>
            <a:off x="1967971" y="1479492"/>
            <a:ext cx="625878" cy="639101"/>
          </a:xfrm>
          <a:custGeom>
            <a:avLst/>
            <a:gdLst>
              <a:gd name="T0" fmla="*/ 46 w 92"/>
              <a:gd name="T1" fmla="*/ 94 h 94"/>
              <a:gd name="T2" fmla="*/ 92 w 92"/>
              <a:gd name="T3" fmla="*/ 94 h 94"/>
              <a:gd name="T4" fmla="*/ 88 w 92"/>
              <a:gd name="T5" fmla="*/ 78 h 94"/>
              <a:gd name="T6" fmla="*/ 56 w 92"/>
              <a:gd name="T7" fmla="*/ 62 h 94"/>
              <a:gd name="T8" fmla="*/ 56 w 92"/>
              <a:gd name="T9" fmla="*/ 50 h 94"/>
              <a:gd name="T10" fmla="*/ 62 w 92"/>
              <a:gd name="T11" fmla="*/ 38 h 94"/>
              <a:gd name="T12" fmla="*/ 62 w 92"/>
              <a:gd name="T13" fmla="*/ 28 h 94"/>
              <a:gd name="T14" fmla="*/ 66 w 92"/>
              <a:gd name="T15" fmla="*/ 10 h 94"/>
              <a:gd name="T16" fmla="*/ 34 w 92"/>
              <a:gd name="T17" fmla="*/ 8 h 94"/>
              <a:gd name="T18" fmla="*/ 30 w 92"/>
              <a:gd name="T19" fmla="*/ 28 h 94"/>
              <a:gd name="T20" fmla="*/ 30 w 92"/>
              <a:gd name="T21" fmla="*/ 38 h 94"/>
              <a:gd name="T22" fmla="*/ 36 w 92"/>
              <a:gd name="T23" fmla="*/ 50 h 94"/>
              <a:gd name="T24" fmla="*/ 36 w 92"/>
              <a:gd name="T25" fmla="*/ 62 h 94"/>
              <a:gd name="T26" fmla="*/ 4 w 92"/>
              <a:gd name="T27" fmla="*/ 78 h 94"/>
              <a:gd name="T28" fmla="*/ 0 w 92"/>
              <a:gd name="T29" fmla="*/ 94 h 94"/>
              <a:gd name="T30" fmla="*/ 46 w 92"/>
              <a:gd name="T3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94">
                <a:moveTo>
                  <a:pt x="46" y="94"/>
                </a:moveTo>
                <a:cubicBezTo>
                  <a:pt x="92" y="94"/>
                  <a:pt x="92" y="94"/>
                  <a:pt x="92" y="94"/>
                </a:cubicBezTo>
                <a:cubicBezTo>
                  <a:pt x="92" y="94"/>
                  <a:pt x="92" y="86"/>
                  <a:pt x="88" y="78"/>
                </a:cubicBezTo>
                <a:cubicBezTo>
                  <a:pt x="85" y="72"/>
                  <a:pt x="72" y="68"/>
                  <a:pt x="56" y="62"/>
                </a:cubicBezTo>
                <a:cubicBezTo>
                  <a:pt x="56" y="50"/>
                  <a:pt x="56" y="50"/>
                  <a:pt x="56" y="50"/>
                </a:cubicBezTo>
                <a:cubicBezTo>
                  <a:pt x="56" y="50"/>
                  <a:pt x="62" y="46"/>
                  <a:pt x="62" y="38"/>
                </a:cubicBezTo>
                <a:cubicBezTo>
                  <a:pt x="64" y="38"/>
                  <a:pt x="66" y="30"/>
                  <a:pt x="62" y="28"/>
                </a:cubicBezTo>
                <a:cubicBezTo>
                  <a:pt x="62" y="27"/>
                  <a:pt x="67" y="17"/>
                  <a:pt x="66" y="10"/>
                </a:cubicBezTo>
                <a:cubicBezTo>
                  <a:pt x="64" y="0"/>
                  <a:pt x="36" y="0"/>
                  <a:pt x="34" y="8"/>
                </a:cubicBezTo>
                <a:cubicBezTo>
                  <a:pt x="22" y="8"/>
                  <a:pt x="30" y="26"/>
                  <a:pt x="30" y="28"/>
                </a:cubicBezTo>
                <a:cubicBezTo>
                  <a:pt x="26" y="30"/>
                  <a:pt x="28" y="38"/>
                  <a:pt x="30" y="38"/>
                </a:cubicBezTo>
                <a:cubicBezTo>
                  <a:pt x="30" y="46"/>
                  <a:pt x="36" y="50"/>
                  <a:pt x="36" y="50"/>
                </a:cubicBezTo>
                <a:cubicBezTo>
                  <a:pt x="36" y="62"/>
                  <a:pt x="36" y="62"/>
                  <a:pt x="36" y="62"/>
                </a:cubicBezTo>
                <a:cubicBezTo>
                  <a:pt x="20" y="68"/>
                  <a:pt x="7" y="72"/>
                  <a:pt x="4" y="78"/>
                </a:cubicBezTo>
                <a:cubicBezTo>
                  <a:pt x="0" y="86"/>
                  <a:pt x="0" y="94"/>
                  <a:pt x="0" y="94"/>
                </a:cubicBezTo>
                <a:lnTo>
                  <a:pt x="46" y="94"/>
                </a:lnTo>
                <a:close/>
              </a:path>
            </a:pathLst>
          </a:custGeom>
          <a:noFill/>
          <a:ln w="19050" cap="flat">
            <a:solidFill>
              <a:srgbClr val="1E837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graphicFrame>
        <p:nvGraphicFramePr>
          <p:cNvPr id="23" name="Chart 22"/>
          <p:cNvGraphicFramePr/>
          <p:nvPr>
            <p:extLst>
              <p:ext uri="{D42A27DB-BD31-4B8C-83A1-F6EECF244321}">
                <p14:modId xmlns:p14="http://schemas.microsoft.com/office/powerpoint/2010/main" val="2989609919"/>
              </p:ext>
            </p:extLst>
          </p:nvPr>
        </p:nvGraphicFramePr>
        <p:xfrm>
          <a:off x="479425" y="2802621"/>
          <a:ext cx="2438940" cy="3328476"/>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58A6276F-E545-7A11-C0B0-24C519119331}"/>
              </a:ext>
            </a:extLst>
          </p:cNvPr>
          <p:cNvSpPr txBox="1"/>
          <p:nvPr/>
        </p:nvSpPr>
        <p:spPr>
          <a:xfrm>
            <a:off x="9225326" y="2565345"/>
            <a:ext cx="2572589" cy="830997"/>
          </a:xfrm>
          <a:prstGeom prst="rect">
            <a:avLst/>
          </a:prstGeom>
          <a:noFill/>
          <a:ln w="28575">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20B9A3"/>
                </a:solidFill>
                <a:effectLst/>
                <a:uLnTx/>
                <a:uFillTx/>
                <a:latin typeface="Helvetica"/>
                <a:ea typeface="+mn-ea"/>
                <a:cs typeface="+mn-cs"/>
              </a:rPr>
              <a:t>48% </a:t>
            </a:r>
            <a:r>
              <a:rPr kumimoji="0" lang="en-AU" sz="1600" b="1" i="0" u="none" strike="noStrike" kern="1200" cap="none" spc="0" normalizeH="0" baseline="0" noProof="0">
                <a:ln>
                  <a:noFill/>
                </a:ln>
                <a:solidFill>
                  <a:srgbClr val="FFFFFF"/>
                </a:solidFill>
                <a:effectLst/>
                <a:uLnTx/>
                <a:uFillTx/>
                <a:latin typeface="Helvetica"/>
                <a:ea typeface="+mn-ea"/>
                <a:cs typeface="+mn-cs"/>
              </a:rPr>
              <a:t>have obtained an undergraduate or postgraduate degree</a:t>
            </a:r>
            <a:endParaRPr kumimoji="0" lang="en-AU" sz="1600" b="1" i="0" u="none" strike="noStrike" kern="1200" cap="none" spc="0" normalizeH="0" baseline="0" noProof="0">
              <a:ln>
                <a:noFill/>
              </a:ln>
              <a:solidFill>
                <a:srgbClr val="FFFFFF"/>
              </a:solidFill>
              <a:effectLst/>
              <a:uLnTx/>
              <a:uFillTx/>
              <a:latin typeface="Helvetica"/>
              <a:ea typeface="+mn-ea"/>
              <a:cs typeface="Helvetica"/>
            </a:endParaRPr>
          </a:p>
        </p:txBody>
      </p:sp>
      <p:sp>
        <p:nvSpPr>
          <p:cNvPr id="25" name="TextBox 24">
            <a:extLst>
              <a:ext uri="{FF2B5EF4-FFF2-40B4-BE49-F238E27FC236}">
                <a16:creationId xmlns:a16="http://schemas.microsoft.com/office/drawing/2014/main" id="{58A6276F-E545-7A11-C0B0-24C519119331}"/>
              </a:ext>
            </a:extLst>
          </p:cNvPr>
          <p:cNvSpPr txBox="1"/>
          <p:nvPr/>
        </p:nvSpPr>
        <p:spPr>
          <a:xfrm>
            <a:off x="9199742" y="3640496"/>
            <a:ext cx="2484513" cy="584775"/>
          </a:xfrm>
          <a:prstGeom prst="rect">
            <a:avLst/>
          </a:prstGeom>
          <a:noFill/>
          <a:ln w="28575">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20B9A3"/>
                </a:solidFill>
                <a:effectLst/>
                <a:uLnTx/>
                <a:uFillTx/>
                <a:latin typeface="Helvetica"/>
                <a:ea typeface="+mn-ea"/>
                <a:cs typeface="+mn-cs"/>
              </a:rPr>
              <a:t>64%</a:t>
            </a:r>
            <a:r>
              <a:rPr kumimoji="0" lang="en-AU" sz="1600" b="1" i="0" u="none" strike="noStrike" kern="1200" cap="none" spc="0" normalizeH="0" baseline="0" noProof="0">
                <a:ln>
                  <a:noFill/>
                </a:ln>
                <a:solidFill>
                  <a:srgbClr val="117479"/>
                </a:solidFill>
                <a:effectLst/>
                <a:uLnTx/>
                <a:uFillTx/>
                <a:latin typeface="Helvetica"/>
                <a:ea typeface="+mn-ea"/>
                <a:cs typeface="+mn-cs"/>
              </a:rPr>
              <a:t> </a:t>
            </a:r>
            <a:r>
              <a:rPr kumimoji="0" lang="en-AU" sz="1600" b="1" i="0" u="none" strike="noStrike" kern="1200" cap="none" spc="0" normalizeH="0" baseline="0" noProof="0">
                <a:ln>
                  <a:noFill/>
                </a:ln>
                <a:solidFill>
                  <a:srgbClr val="FFFFFF"/>
                </a:solidFill>
                <a:effectLst/>
                <a:uLnTx/>
                <a:uFillTx/>
                <a:latin typeface="Helvetica"/>
                <a:ea typeface="+mn-ea"/>
                <a:cs typeface="+mn-cs"/>
              </a:rPr>
              <a:t>have a household income above $90,000</a:t>
            </a:r>
            <a:endParaRPr kumimoji="0" lang="en-AU" sz="1600" b="1" i="0" u="none" strike="noStrike" kern="1200" cap="none" spc="0" normalizeH="0" baseline="0" noProof="0">
              <a:ln>
                <a:noFill/>
              </a:ln>
              <a:solidFill>
                <a:srgbClr val="FFFFFF"/>
              </a:solidFill>
              <a:effectLst/>
              <a:uLnTx/>
              <a:uFillTx/>
              <a:latin typeface="Helvetica"/>
              <a:ea typeface="+mn-ea"/>
              <a:cs typeface="Helvetica"/>
            </a:endParaRPr>
          </a:p>
        </p:txBody>
      </p:sp>
      <p:grpSp>
        <p:nvGrpSpPr>
          <p:cNvPr id="26" name="Group 25">
            <a:extLst>
              <a:ext uri="{FF2B5EF4-FFF2-40B4-BE49-F238E27FC236}">
                <a16:creationId xmlns:a16="http://schemas.microsoft.com/office/drawing/2014/main" id="{169F0FFF-21CB-06D6-D58E-2F05EB6C6821}"/>
              </a:ext>
            </a:extLst>
          </p:cNvPr>
          <p:cNvGrpSpPr/>
          <p:nvPr/>
        </p:nvGrpSpPr>
        <p:grpSpPr>
          <a:xfrm>
            <a:off x="8356589" y="3619812"/>
            <a:ext cx="772297" cy="782594"/>
            <a:chOff x="10286594" y="4528223"/>
            <a:chExt cx="772297" cy="782594"/>
          </a:xfrm>
        </p:grpSpPr>
        <p:sp>
          <p:nvSpPr>
            <p:cNvPr id="27" name="Oval 26">
              <a:extLst>
                <a:ext uri="{FF2B5EF4-FFF2-40B4-BE49-F238E27FC236}">
                  <a16:creationId xmlns:a16="http://schemas.microsoft.com/office/drawing/2014/main" id="{47A6252B-D5BF-1B71-ABBF-0A63972B5608}"/>
                </a:ext>
              </a:extLst>
            </p:cNvPr>
            <p:cNvSpPr/>
            <p:nvPr/>
          </p:nvSpPr>
          <p:spPr>
            <a:xfrm>
              <a:off x="10286594" y="4528223"/>
              <a:ext cx="772297" cy="782594"/>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0703" y="4727996"/>
              <a:ext cx="504077" cy="383047"/>
            </a:xfrm>
            <a:prstGeom prst="rect">
              <a:avLst/>
            </a:prstGeom>
          </p:spPr>
        </p:pic>
      </p:grpSp>
      <p:grpSp>
        <p:nvGrpSpPr>
          <p:cNvPr id="29" name="Group 28">
            <a:extLst>
              <a:ext uri="{FF2B5EF4-FFF2-40B4-BE49-F238E27FC236}">
                <a16:creationId xmlns:a16="http://schemas.microsoft.com/office/drawing/2014/main" id="{9A92B64D-872D-31B8-A368-4821D1872007}"/>
              </a:ext>
            </a:extLst>
          </p:cNvPr>
          <p:cNvGrpSpPr/>
          <p:nvPr/>
        </p:nvGrpSpPr>
        <p:grpSpPr>
          <a:xfrm>
            <a:off x="8342448" y="2512883"/>
            <a:ext cx="772297" cy="782594"/>
            <a:chOff x="7195510" y="4438889"/>
            <a:chExt cx="772297" cy="782594"/>
          </a:xfrm>
        </p:grpSpPr>
        <p:sp>
          <p:nvSpPr>
            <p:cNvPr id="30" name="Oval 29">
              <a:extLst>
                <a:ext uri="{FF2B5EF4-FFF2-40B4-BE49-F238E27FC236}">
                  <a16:creationId xmlns:a16="http://schemas.microsoft.com/office/drawing/2014/main" id="{47A6252B-D5BF-1B71-ABBF-0A63972B5608}"/>
                </a:ext>
              </a:extLst>
            </p:cNvPr>
            <p:cNvSpPr/>
            <p:nvPr/>
          </p:nvSpPr>
          <p:spPr>
            <a:xfrm>
              <a:off x="7195510" y="4438889"/>
              <a:ext cx="772297" cy="782594"/>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grpSp>
          <p:nvGrpSpPr>
            <p:cNvPr id="31" name="Group 30"/>
            <p:cNvGrpSpPr/>
            <p:nvPr/>
          </p:nvGrpSpPr>
          <p:grpSpPr>
            <a:xfrm>
              <a:off x="7307997" y="4649570"/>
              <a:ext cx="547321" cy="375871"/>
              <a:chOff x="2655888" y="4845050"/>
              <a:chExt cx="790575" cy="542925"/>
            </a:xfrm>
            <a:solidFill>
              <a:schemeClr val="bg1"/>
            </a:solidFill>
          </p:grpSpPr>
          <p:sp>
            <p:nvSpPr>
              <p:cNvPr id="32" name="Freeform 178"/>
              <p:cNvSpPr>
                <a:spLocks/>
              </p:cNvSpPr>
              <p:nvPr/>
            </p:nvSpPr>
            <p:spPr bwMode="auto">
              <a:xfrm>
                <a:off x="2655888" y="4845050"/>
                <a:ext cx="790575" cy="268288"/>
              </a:xfrm>
              <a:custGeom>
                <a:avLst/>
                <a:gdLst>
                  <a:gd name="T0" fmla="*/ 563 w 3044"/>
                  <a:gd name="T1" fmla="*/ 1033 h 1033"/>
                  <a:gd name="T2" fmla="*/ 0 w 3044"/>
                  <a:gd name="T3" fmla="*/ 734 h 1033"/>
                  <a:gd name="T4" fmla="*/ 1514 w 3044"/>
                  <a:gd name="T5" fmla="*/ 0 h 1033"/>
                  <a:gd name="T6" fmla="*/ 3044 w 3044"/>
                  <a:gd name="T7" fmla="*/ 734 h 1033"/>
                  <a:gd name="T8" fmla="*/ 2495 w 3044"/>
                  <a:gd name="T9" fmla="*/ 1027 h 1033"/>
                  <a:gd name="T10" fmla="*/ 2495 w 3044"/>
                  <a:gd name="T11" fmla="*/ 797 h 1033"/>
                  <a:gd name="T12" fmla="*/ 1522 w 3044"/>
                  <a:gd name="T13" fmla="*/ 595 h 1033"/>
                  <a:gd name="T14" fmla="*/ 564 w 3044"/>
                  <a:gd name="T15" fmla="*/ 803 h 1033"/>
                  <a:gd name="T16" fmla="*/ 563 w 3044"/>
                  <a:gd name="T17"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4" h="1033">
                    <a:moveTo>
                      <a:pt x="563" y="1033"/>
                    </a:moveTo>
                    <a:lnTo>
                      <a:pt x="0" y="734"/>
                    </a:lnTo>
                    <a:lnTo>
                      <a:pt x="1514" y="0"/>
                    </a:lnTo>
                    <a:lnTo>
                      <a:pt x="3044" y="734"/>
                    </a:lnTo>
                    <a:lnTo>
                      <a:pt x="2495" y="1027"/>
                    </a:lnTo>
                    <a:lnTo>
                      <a:pt x="2495" y="797"/>
                    </a:lnTo>
                    <a:cubicBezTo>
                      <a:pt x="2495" y="797"/>
                      <a:pt x="2093" y="595"/>
                      <a:pt x="1522" y="595"/>
                    </a:cubicBezTo>
                    <a:cubicBezTo>
                      <a:pt x="950" y="595"/>
                      <a:pt x="564" y="803"/>
                      <a:pt x="564" y="803"/>
                    </a:cubicBezTo>
                    <a:lnTo>
                      <a:pt x="563" y="10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46" b="0" i="0" u="none" strike="noStrike" kern="1200" cap="none" spc="0" normalizeH="0" baseline="0" noProof="0">
                  <a:ln>
                    <a:noFill/>
                  </a:ln>
                  <a:solidFill>
                    <a:srgbClr val="000000"/>
                  </a:solidFill>
                  <a:effectLst/>
                  <a:uLnTx/>
                  <a:uFillTx/>
                  <a:latin typeface="Helvetica"/>
                  <a:ea typeface="+mn-ea"/>
                  <a:cs typeface="+mn-cs"/>
                </a:endParaRPr>
              </a:p>
            </p:txBody>
          </p:sp>
          <p:sp>
            <p:nvSpPr>
              <p:cNvPr id="33" name="Freeform 179"/>
              <p:cNvSpPr>
                <a:spLocks/>
              </p:cNvSpPr>
              <p:nvPr/>
            </p:nvSpPr>
            <p:spPr bwMode="auto">
              <a:xfrm>
                <a:off x="2832101" y="5024438"/>
                <a:ext cx="441325" cy="207963"/>
              </a:xfrm>
              <a:custGeom>
                <a:avLst/>
                <a:gdLst>
                  <a:gd name="T0" fmla="*/ 1694 w 1694"/>
                  <a:gd name="T1" fmla="*/ 155 h 800"/>
                  <a:gd name="T2" fmla="*/ 844 w 1694"/>
                  <a:gd name="T3" fmla="*/ 0 h 800"/>
                  <a:gd name="T4" fmla="*/ 0 w 1694"/>
                  <a:gd name="T5" fmla="*/ 155 h 800"/>
                  <a:gd name="T6" fmla="*/ 0 w 1694"/>
                  <a:gd name="T7" fmla="*/ 671 h 800"/>
                  <a:gd name="T8" fmla="*/ 835 w 1694"/>
                  <a:gd name="T9" fmla="*/ 800 h 800"/>
                  <a:gd name="T10" fmla="*/ 1694 w 1694"/>
                  <a:gd name="T11" fmla="*/ 671 h 800"/>
                  <a:gd name="T12" fmla="*/ 1694 w 1694"/>
                  <a:gd name="T13" fmla="*/ 155 h 800"/>
                </a:gdLst>
                <a:ahLst/>
                <a:cxnLst>
                  <a:cxn ang="0">
                    <a:pos x="T0" y="T1"/>
                  </a:cxn>
                  <a:cxn ang="0">
                    <a:pos x="T2" y="T3"/>
                  </a:cxn>
                  <a:cxn ang="0">
                    <a:pos x="T4" y="T5"/>
                  </a:cxn>
                  <a:cxn ang="0">
                    <a:pos x="T6" y="T7"/>
                  </a:cxn>
                  <a:cxn ang="0">
                    <a:pos x="T8" y="T9"/>
                  </a:cxn>
                  <a:cxn ang="0">
                    <a:pos x="T10" y="T11"/>
                  </a:cxn>
                  <a:cxn ang="0">
                    <a:pos x="T12" y="T13"/>
                  </a:cxn>
                </a:cxnLst>
                <a:rect l="0" t="0" r="r" b="b"/>
                <a:pathLst>
                  <a:path w="1694" h="800">
                    <a:moveTo>
                      <a:pt x="1694" y="155"/>
                    </a:moveTo>
                    <a:cubicBezTo>
                      <a:pt x="1694" y="155"/>
                      <a:pt x="1323" y="0"/>
                      <a:pt x="844" y="0"/>
                    </a:cubicBezTo>
                    <a:cubicBezTo>
                      <a:pt x="455" y="0"/>
                      <a:pt x="0" y="155"/>
                      <a:pt x="0" y="155"/>
                    </a:cubicBezTo>
                    <a:lnTo>
                      <a:pt x="0" y="671"/>
                    </a:lnTo>
                    <a:lnTo>
                      <a:pt x="835" y="800"/>
                    </a:lnTo>
                    <a:lnTo>
                      <a:pt x="1694" y="671"/>
                    </a:lnTo>
                    <a:lnTo>
                      <a:pt x="1694"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46" b="0" i="0" u="none" strike="noStrike" kern="1200" cap="none" spc="0" normalizeH="0" baseline="0" noProof="0">
                  <a:ln>
                    <a:noFill/>
                  </a:ln>
                  <a:solidFill>
                    <a:srgbClr val="000000"/>
                  </a:solidFill>
                  <a:effectLst/>
                  <a:uLnTx/>
                  <a:uFillTx/>
                  <a:latin typeface="Helvetica"/>
                  <a:ea typeface="+mn-ea"/>
                  <a:cs typeface="+mn-cs"/>
                </a:endParaRPr>
              </a:p>
            </p:txBody>
          </p:sp>
          <p:sp>
            <p:nvSpPr>
              <p:cNvPr id="34" name="Rectangle 180"/>
              <p:cNvSpPr>
                <a:spLocks noChangeArrowheads="1"/>
              </p:cNvSpPr>
              <p:nvPr/>
            </p:nvSpPr>
            <p:spPr bwMode="auto">
              <a:xfrm>
                <a:off x="2716213" y="5060950"/>
                <a:ext cx="15875" cy="141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46" b="0" i="0" u="none" strike="noStrike" kern="1200" cap="none" spc="0" normalizeH="0" baseline="0" noProof="0">
                  <a:ln>
                    <a:noFill/>
                  </a:ln>
                  <a:solidFill>
                    <a:srgbClr val="000000"/>
                  </a:solidFill>
                  <a:effectLst/>
                  <a:uLnTx/>
                  <a:uFillTx/>
                  <a:latin typeface="Helvetica"/>
                  <a:ea typeface="+mn-ea"/>
                  <a:cs typeface="+mn-cs"/>
                </a:endParaRPr>
              </a:p>
            </p:txBody>
          </p:sp>
          <p:sp>
            <p:nvSpPr>
              <p:cNvPr id="35" name="Freeform 181"/>
              <p:cNvSpPr>
                <a:spLocks/>
              </p:cNvSpPr>
              <p:nvPr/>
            </p:nvSpPr>
            <p:spPr bwMode="auto">
              <a:xfrm>
                <a:off x="2698751" y="5143500"/>
                <a:ext cx="50800" cy="244475"/>
              </a:xfrm>
              <a:custGeom>
                <a:avLst/>
                <a:gdLst>
                  <a:gd name="T0" fmla="*/ 197 w 197"/>
                  <a:gd name="T1" fmla="*/ 939 h 939"/>
                  <a:gd name="T2" fmla="*/ 0 w 197"/>
                  <a:gd name="T3" fmla="*/ 939 h 939"/>
                  <a:gd name="T4" fmla="*/ 0 w 197"/>
                  <a:gd name="T5" fmla="*/ 151 h 939"/>
                  <a:gd name="T6" fmla="*/ 94 w 197"/>
                  <a:gd name="T7" fmla="*/ 0 h 939"/>
                  <a:gd name="T8" fmla="*/ 197 w 197"/>
                  <a:gd name="T9" fmla="*/ 151 h 939"/>
                  <a:gd name="T10" fmla="*/ 197 w 197"/>
                  <a:gd name="T11" fmla="*/ 939 h 939"/>
                </a:gdLst>
                <a:ahLst/>
                <a:cxnLst>
                  <a:cxn ang="0">
                    <a:pos x="T0" y="T1"/>
                  </a:cxn>
                  <a:cxn ang="0">
                    <a:pos x="T2" y="T3"/>
                  </a:cxn>
                  <a:cxn ang="0">
                    <a:pos x="T4" y="T5"/>
                  </a:cxn>
                  <a:cxn ang="0">
                    <a:pos x="T6" y="T7"/>
                  </a:cxn>
                  <a:cxn ang="0">
                    <a:pos x="T8" y="T9"/>
                  </a:cxn>
                  <a:cxn ang="0">
                    <a:pos x="T10" y="T11"/>
                  </a:cxn>
                </a:cxnLst>
                <a:rect l="0" t="0" r="r" b="b"/>
                <a:pathLst>
                  <a:path w="197" h="939">
                    <a:moveTo>
                      <a:pt x="197" y="939"/>
                    </a:moveTo>
                    <a:lnTo>
                      <a:pt x="0" y="939"/>
                    </a:lnTo>
                    <a:lnTo>
                      <a:pt x="0" y="151"/>
                    </a:lnTo>
                    <a:lnTo>
                      <a:pt x="94" y="0"/>
                    </a:lnTo>
                    <a:lnTo>
                      <a:pt x="197" y="151"/>
                    </a:lnTo>
                    <a:lnTo>
                      <a:pt x="197"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46" b="0" i="0" u="none" strike="noStrike" kern="1200" cap="none" spc="0" normalizeH="0" baseline="0" noProof="0">
                  <a:ln>
                    <a:noFill/>
                  </a:ln>
                  <a:solidFill>
                    <a:srgbClr val="000000"/>
                  </a:solidFill>
                  <a:effectLst/>
                  <a:uLnTx/>
                  <a:uFillTx/>
                  <a:latin typeface="Helvetica"/>
                  <a:ea typeface="+mn-ea"/>
                  <a:cs typeface="+mn-cs"/>
                </a:endParaRPr>
              </a:p>
            </p:txBody>
          </p:sp>
        </p:grpSp>
      </p:grpSp>
      <p:sp>
        <p:nvSpPr>
          <p:cNvPr id="36" name="TextBox 35"/>
          <p:cNvSpPr txBox="1"/>
          <p:nvPr/>
        </p:nvSpPr>
        <p:spPr>
          <a:xfrm>
            <a:off x="1035577" y="6279539"/>
            <a:ext cx="6184374" cy="338554"/>
          </a:xfrm>
          <a:prstGeom prst="rect">
            <a:avLst/>
          </a:prstGeom>
          <a:noFill/>
        </p:spPr>
        <p:txBody>
          <a:bodyPr wrap="square" rtlCol="0">
            <a:spAutoFit/>
          </a:bodyPr>
          <a:lstStyle/>
          <a:p>
            <a:r>
              <a:rPr lang="en-AU" sz="800"/>
              <a:t>“What is your age?” (n=4,008 – weighted); “What is your location?” (n=4,008 – weighted); “What kind of area do you live in?” (n=4,008 – weighted) “How do you describe your gender?” (n=4,008 – weighted)</a:t>
            </a:r>
          </a:p>
        </p:txBody>
      </p:sp>
      <p:sp>
        <p:nvSpPr>
          <p:cNvPr id="37" name="TextBox 36"/>
          <p:cNvSpPr txBox="1"/>
          <p:nvPr/>
        </p:nvSpPr>
        <p:spPr>
          <a:xfrm>
            <a:off x="7916318" y="5702530"/>
            <a:ext cx="4235135" cy="830997"/>
          </a:xfrm>
          <a:prstGeom prst="rect">
            <a:avLst/>
          </a:prstGeom>
          <a:noFill/>
        </p:spPr>
        <p:txBody>
          <a:bodyPr wrap="square" rtlCol="0">
            <a:spAutoFit/>
          </a:bodyPr>
          <a:lstStyle/>
          <a:p>
            <a:r>
              <a:rPr lang="en-AU" sz="800">
                <a:solidFill>
                  <a:schemeClr val="bg1"/>
                </a:solidFill>
              </a:rPr>
              <a:t>“Is English the main language spoken in your household?” (n=4,008 – weighted); “Do you identify as an Aboriginal and/or Torres Strait Islander person?” (n=4,008 – weighted); “What is the highest level of education you have completed?” (n=4,008 – weighted); “What is the total annual income of your household, before tax?” (n=4,008 – weighted); “</a:t>
            </a:r>
            <a:r>
              <a:rPr lang="en-US" sz="800">
                <a:solidFill>
                  <a:schemeClr val="bg1"/>
                </a:solidFill>
              </a:rPr>
              <a:t>How would you describe your level of confidence with using computers, smartphones or other electronic devices to do what you need to online?” (n=4,008 – weighted)</a:t>
            </a:r>
            <a:endParaRPr lang="en-AU" sz="800">
              <a:solidFill>
                <a:schemeClr val="bg1"/>
              </a:solidFill>
            </a:endParaRPr>
          </a:p>
        </p:txBody>
      </p:sp>
      <p:grpSp>
        <p:nvGrpSpPr>
          <p:cNvPr id="38" name="Group 37">
            <a:extLst>
              <a:ext uri="{FF2B5EF4-FFF2-40B4-BE49-F238E27FC236}">
                <a16:creationId xmlns:a16="http://schemas.microsoft.com/office/drawing/2014/main" id="{9A92B64D-872D-31B8-A368-4821D1872007}"/>
              </a:ext>
            </a:extLst>
          </p:cNvPr>
          <p:cNvGrpSpPr/>
          <p:nvPr/>
        </p:nvGrpSpPr>
        <p:grpSpPr>
          <a:xfrm>
            <a:off x="8342448" y="1377368"/>
            <a:ext cx="772297" cy="782594"/>
            <a:chOff x="7195510" y="4438889"/>
            <a:chExt cx="772297" cy="782594"/>
          </a:xfrm>
        </p:grpSpPr>
        <p:sp>
          <p:nvSpPr>
            <p:cNvPr id="39" name="Oval 38">
              <a:extLst>
                <a:ext uri="{FF2B5EF4-FFF2-40B4-BE49-F238E27FC236}">
                  <a16:creationId xmlns:a16="http://schemas.microsoft.com/office/drawing/2014/main" id="{47A6252B-D5BF-1B71-ABBF-0A63972B5608}"/>
                </a:ext>
              </a:extLst>
            </p:cNvPr>
            <p:cNvSpPr/>
            <p:nvPr/>
          </p:nvSpPr>
          <p:spPr>
            <a:xfrm>
              <a:off x="7195510" y="4438889"/>
              <a:ext cx="772297" cy="782594"/>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40" name="Rectangle 180"/>
            <p:cNvSpPr>
              <a:spLocks noChangeArrowheads="1"/>
            </p:cNvSpPr>
            <p:nvPr/>
          </p:nvSpPr>
          <p:spPr bwMode="auto">
            <a:xfrm>
              <a:off x="7349695" y="4799049"/>
              <a:ext cx="10990" cy="978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46" b="0" i="0" u="none" strike="noStrike" kern="1200" cap="none" spc="0" normalizeH="0" baseline="0" noProof="0">
                <a:ln>
                  <a:noFill/>
                </a:ln>
                <a:solidFill>
                  <a:srgbClr val="000000"/>
                </a:solidFill>
                <a:effectLst/>
                <a:uLnTx/>
                <a:uFillTx/>
                <a:latin typeface="Helvetica"/>
                <a:ea typeface="+mn-ea"/>
                <a:cs typeface="+mn-cs"/>
              </a:endParaRPr>
            </a:p>
          </p:txBody>
        </p:sp>
      </p:grpSp>
      <p:sp>
        <p:nvSpPr>
          <p:cNvPr id="41" name="Oval 40">
            <a:extLst>
              <a:ext uri="{FF2B5EF4-FFF2-40B4-BE49-F238E27FC236}">
                <a16:creationId xmlns:a16="http://schemas.microsoft.com/office/drawing/2014/main" id="{47A6252B-D5BF-1B71-ABBF-0A63972B5608}"/>
              </a:ext>
            </a:extLst>
          </p:cNvPr>
          <p:cNvSpPr/>
          <p:nvPr/>
        </p:nvSpPr>
        <p:spPr>
          <a:xfrm>
            <a:off x="8333538" y="270155"/>
            <a:ext cx="772297" cy="782594"/>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grpSp>
        <p:nvGrpSpPr>
          <p:cNvPr id="42" name="Group 41"/>
          <p:cNvGrpSpPr/>
          <p:nvPr/>
        </p:nvGrpSpPr>
        <p:grpSpPr>
          <a:xfrm>
            <a:off x="8475699" y="376214"/>
            <a:ext cx="494568" cy="526695"/>
            <a:chOff x="895350" y="1573213"/>
            <a:chExt cx="450850" cy="450851"/>
          </a:xfrm>
        </p:grpSpPr>
        <p:sp>
          <p:nvSpPr>
            <p:cNvPr id="43" name="Freeform 47"/>
            <p:cNvSpPr>
              <a:spLocks/>
            </p:cNvSpPr>
            <p:nvPr/>
          </p:nvSpPr>
          <p:spPr bwMode="auto">
            <a:xfrm>
              <a:off x="895350" y="1573213"/>
              <a:ext cx="450850" cy="387350"/>
            </a:xfrm>
            <a:custGeom>
              <a:avLst/>
              <a:gdLst>
                <a:gd name="T0" fmla="*/ 38 w 92"/>
                <a:gd name="T1" fmla="*/ 58 h 79"/>
                <a:gd name="T2" fmla="*/ 32 w 92"/>
                <a:gd name="T3" fmla="*/ 46 h 79"/>
                <a:gd name="T4" fmla="*/ 32 w 92"/>
                <a:gd name="T5" fmla="*/ 38 h 79"/>
                <a:gd name="T6" fmla="*/ 36 w 92"/>
                <a:gd name="T7" fmla="*/ 24 h 79"/>
                <a:gd name="T8" fmla="*/ 62 w 92"/>
                <a:gd name="T9" fmla="*/ 24 h 79"/>
                <a:gd name="T10" fmla="*/ 60 w 92"/>
                <a:gd name="T11" fmla="*/ 38 h 79"/>
                <a:gd name="T12" fmla="*/ 60 w 92"/>
                <a:gd name="T13" fmla="*/ 46 h 79"/>
                <a:gd name="T14" fmla="*/ 54 w 92"/>
                <a:gd name="T15" fmla="*/ 58 h 79"/>
                <a:gd name="T16" fmla="*/ 54 w 92"/>
                <a:gd name="T17" fmla="*/ 68 h 79"/>
                <a:gd name="T18" fmla="*/ 79 w 92"/>
                <a:gd name="T19" fmla="*/ 78 h 79"/>
                <a:gd name="T20" fmla="*/ 92 w 92"/>
                <a:gd name="T21" fmla="*/ 46 h 79"/>
                <a:gd name="T22" fmla="*/ 46 w 92"/>
                <a:gd name="T23" fmla="*/ 0 h 79"/>
                <a:gd name="T24" fmla="*/ 0 w 92"/>
                <a:gd name="T25" fmla="*/ 46 h 79"/>
                <a:gd name="T26" fmla="*/ 13 w 92"/>
                <a:gd name="T27" fmla="*/ 79 h 79"/>
                <a:gd name="T28" fmla="*/ 38 w 92"/>
                <a:gd name="T29" fmla="*/ 68 h 79"/>
                <a:gd name="T30" fmla="*/ 38 w 92"/>
                <a:gd name="T31"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79">
                  <a:moveTo>
                    <a:pt x="38" y="58"/>
                  </a:moveTo>
                  <a:cubicBezTo>
                    <a:pt x="38" y="58"/>
                    <a:pt x="32" y="56"/>
                    <a:pt x="32" y="46"/>
                  </a:cubicBezTo>
                  <a:cubicBezTo>
                    <a:pt x="29" y="46"/>
                    <a:pt x="29" y="38"/>
                    <a:pt x="32" y="38"/>
                  </a:cubicBezTo>
                  <a:cubicBezTo>
                    <a:pt x="32" y="37"/>
                    <a:pt x="26" y="22"/>
                    <a:pt x="36" y="24"/>
                  </a:cubicBezTo>
                  <a:cubicBezTo>
                    <a:pt x="38" y="16"/>
                    <a:pt x="60" y="16"/>
                    <a:pt x="62" y="24"/>
                  </a:cubicBezTo>
                  <a:cubicBezTo>
                    <a:pt x="64" y="30"/>
                    <a:pt x="60" y="37"/>
                    <a:pt x="60" y="38"/>
                  </a:cubicBezTo>
                  <a:cubicBezTo>
                    <a:pt x="63" y="38"/>
                    <a:pt x="63" y="46"/>
                    <a:pt x="60" y="46"/>
                  </a:cubicBezTo>
                  <a:cubicBezTo>
                    <a:pt x="60" y="56"/>
                    <a:pt x="54" y="58"/>
                    <a:pt x="54" y="58"/>
                  </a:cubicBezTo>
                  <a:cubicBezTo>
                    <a:pt x="54" y="68"/>
                    <a:pt x="54" y="68"/>
                    <a:pt x="54" y="68"/>
                  </a:cubicBezTo>
                  <a:cubicBezTo>
                    <a:pt x="64" y="72"/>
                    <a:pt x="74" y="75"/>
                    <a:pt x="79" y="78"/>
                  </a:cubicBezTo>
                  <a:cubicBezTo>
                    <a:pt x="87" y="70"/>
                    <a:pt x="92" y="59"/>
                    <a:pt x="92" y="46"/>
                  </a:cubicBezTo>
                  <a:cubicBezTo>
                    <a:pt x="92" y="21"/>
                    <a:pt x="72" y="0"/>
                    <a:pt x="46" y="0"/>
                  </a:cubicBezTo>
                  <a:cubicBezTo>
                    <a:pt x="21" y="0"/>
                    <a:pt x="0" y="21"/>
                    <a:pt x="0" y="46"/>
                  </a:cubicBezTo>
                  <a:cubicBezTo>
                    <a:pt x="0" y="59"/>
                    <a:pt x="5" y="70"/>
                    <a:pt x="13" y="79"/>
                  </a:cubicBezTo>
                  <a:cubicBezTo>
                    <a:pt x="19" y="75"/>
                    <a:pt x="29" y="72"/>
                    <a:pt x="38" y="68"/>
                  </a:cubicBezTo>
                  <a:lnTo>
                    <a:pt x="38" y="58"/>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4" name="Freeform 48"/>
            <p:cNvSpPr>
              <a:spLocks/>
            </p:cNvSpPr>
            <p:nvPr/>
          </p:nvSpPr>
          <p:spPr bwMode="auto">
            <a:xfrm>
              <a:off x="958850" y="1955801"/>
              <a:ext cx="322262" cy="68263"/>
            </a:xfrm>
            <a:custGeom>
              <a:avLst/>
              <a:gdLst>
                <a:gd name="T0" fmla="*/ 0 w 66"/>
                <a:gd name="T1" fmla="*/ 1 h 14"/>
                <a:gd name="T2" fmla="*/ 33 w 66"/>
                <a:gd name="T3" fmla="*/ 14 h 14"/>
                <a:gd name="T4" fmla="*/ 66 w 66"/>
                <a:gd name="T5" fmla="*/ 0 h 14"/>
              </a:gdLst>
              <a:ahLst/>
              <a:cxnLst>
                <a:cxn ang="0">
                  <a:pos x="T0" y="T1"/>
                </a:cxn>
                <a:cxn ang="0">
                  <a:pos x="T2" y="T3"/>
                </a:cxn>
                <a:cxn ang="0">
                  <a:pos x="T4" y="T5"/>
                </a:cxn>
              </a:cxnLst>
              <a:rect l="0" t="0" r="r" b="b"/>
              <a:pathLst>
                <a:path w="66" h="14">
                  <a:moveTo>
                    <a:pt x="0" y="1"/>
                  </a:moveTo>
                  <a:cubicBezTo>
                    <a:pt x="9" y="9"/>
                    <a:pt x="20" y="14"/>
                    <a:pt x="33" y="14"/>
                  </a:cubicBezTo>
                  <a:cubicBezTo>
                    <a:pt x="46" y="14"/>
                    <a:pt x="58" y="9"/>
                    <a:pt x="66" y="0"/>
                  </a:cubicBez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45" name="Group 44"/>
          <p:cNvGrpSpPr/>
          <p:nvPr/>
        </p:nvGrpSpPr>
        <p:grpSpPr>
          <a:xfrm>
            <a:off x="8478183" y="1486806"/>
            <a:ext cx="495872" cy="473152"/>
            <a:chOff x="5589588" y="3473450"/>
            <a:chExt cx="450850" cy="430213"/>
          </a:xfrm>
        </p:grpSpPr>
        <p:sp>
          <p:nvSpPr>
            <p:cNvPr id="46" name="Freeform 227"/>
            <p:cNvSpPr>
              <a:spLocks/>
            </p:cNvSpPr>
            <p:nvPr/>
          </p:nvSpPr>
          <p:spPr bwMode="auto">
            <a:xfrm>
              <a:off x="5688013" y="3727450"/>
              <a:ext cx="98425" cy="176213"/>
            </a:xfrm>
            <a:custGeom>
              <a:avLst/>
              <a:gdLst>
                <a:gd name="T0" fmla="*/ 0 w 20"/>
                <a:gd name="T1" fmla="*/ 0 h 36"/>
                <a:gd name="T2" fmla="*/ 0 w 20"/>
                <a:gd name="T3" fmla="*/ 12 h 36"/>
                <a:gd name="T4" fmla="*/ 4 w 20"/>
                <a:gd name="T5" fmla="*/ 18 h 36"/>
                <a:gd name="T6" fmla="*/ 4 w 20"/>
                <a:gd name="T7" fmla="*/ 36 h 36"/>
                <a:gd name="T8" fmla="*/ 16 w 20"/>
                <a:gd name="T9" fmla="*/ 36 h 36"/>
                <a:gd name="T10" fmla="*/ 16 w 20"/>
                <a:gd name="T11" fmla="*/ 18 h 36"/>
                <a:gd name="T12" fmla="*/ 20 w 20"/>
                <a:gd name="T13" fmla="*/ 12 h 36"/>
                <a:gd name="T14" fmla="*/ 20 w 20"/>
                <a:gd name="T15" fmla="*/ 0 h 36"/>
                <a:gd name="T16" fmla="*/ 0 w 20"/>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7" name="Oval 228"/>
            <p:cNvSpPr>
              <a:spLocks noChangeArrowheads="1"/>
            </p:cNvSpPr>
            <p:nvPr/>
          </p:nvSpPr>
          <p:spPr bwMode="auto">
            <a:xfrm>
              <a:off x="5707063" y="3630613"/>
              <a:ext cx="58737" cy="58738"/>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8" name="Freeform 229"/>
            <p:cNvSpPr>
              <a:spLocks/>
            </p:cNvSpPr>
            <p:nvPr/>
          </p:nvSpPr>
          <p:spPr bwMode="auto">
            <a:xfrm>
              <a:off x="5845175" y="3727450"/>
              <a:ext cx="96837" cy="176213"/>
            </a:xfrm>
            <a:custGeom>
              <a:avLst/>
              <a:gdLst>
                <a:gd name="T0" fmla="*/ 0 w 20"/>
                <a:gd name="T1" fmla="*/ 0 h 36"/>
                <a:gd name="T2" fmla="*/ 0 w 20"/>
                <a:gd name="T3" fmla="*/ 12 h 36"/>
                <a:gd name="T4" fmla="*/ 4 w 20"/>
                <a:gd name="T5" fmla="*/ 18 h 36"/>
                <a:gd name="T6" fmla="*/ 4 w 20"/>
                <a:gd name="T7" fmla="*/ 36 h 36"/>
                <a:gd name="T8" fmla="*/ 16 w 20"/>
                <a:gd name="T9" fmla="*/ 36 h 36"/>
                <a:gd name="T10" fmla="*/ 16 w 20"/>
                <a:gd name="T11" fmla="*/ 18 h 36"/>
                <a:gd name="T12" fmla="*/ 20 w 20"/>
                <a:gd name="T13" fmla="*/ 12 h 36"/>
                <a:gd name="T14" fmla="*/ 20 w 20"/>
                <a:gd name="T15" fmla="*/ 0 h 36"/>
                <a:gd name="T16" fmla="*/ 0 w 20"/>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9" name="Oval 230"/>
            <p:cNvSpPr>
              <a:spLocks noChangeArrowheads="1"/>
            </p:cNvSpPr>
            <p:nvPr/>
          </p:nvSpPr>
          <p:spPr bwMode="auto">
            <a:xfrm>
              <a:off x="5864225" y="3630613"/>
              <a:ext cx="58737" cy="58738"/>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0" name="Line 231"/>
            <p:cNvSpPr>
              <a:spLocks noChangeShapeType="1"/>
            </p:cNvSpPr>
            <p:nvPr/>
          </p:nvSpPr>
          <p:spPr bwMode="auto">
            <a:xfrm>
              <a:off x="5648325" y="3689350"/>
              <a:ext cx="0" cy="21431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1" name="Line 232"/>
            <p:cNvSpPr>
              <a:spLocks noChangeShapeType="1"/>
            </p:cNvSpPr>
            <p:nvPr/>
          </p:nvSpPr>
          <p:spPr bwMode="auto">
            <a:xfrm>
              <a:off x="5981700" y="3689350"/>
              <a:ext cx="0" cy="21431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2" name="Freeform 233"/>
            <p:cNvSpPr>
              <a:spLocks/>
            </p:cNvSpPr>
            <p:nvPr/>
          </p:nvSpPr>
          <p:spPr bwMode="auto">
            <a:xfrm>
              <a:off x="5589588" y="3473450"/>
              <a:ext cx="450850" cy="204788"/>
            </a:xfrm>
            <a:custGeom>
              <a:avLst/>
              <a:gdLst>
                <a:gd name="T0" fmla="*/ 0 w 284"/>
                <a:gd name="T1" fmla="*/ 129 h 129"/>
                <a:gd name="T2" fmla="*/ 142 w 284"/>
                <a:gd name="T3" fmla="*/ 0 h 129"/>
                <a:gd name="T4" fmla="*/ 284 w 284"/>
                <a:gd name="T5" fmla="*/ 129 h 129"/>
              </a:gdLst>
              <a:ahLst/>
              <a:cxnLst>
                <a:cxn ang="0">
                  <a:pos x="T0" y="T1"/>
                </a:cxn>
                <a:cxn ang="0">
                  <a:pos x="T2" y="T3"/>
                </a:cxn>
                <a:cxn ang="0">
                  <a:pos x="T4" y="T5"/>
                </a:cxn>
              </a:cxnLst>
              <a:rect l="0" t="0" r="r" b="b"/>
              <a:pathLst>
                <a:path w="284" h="129">
                  <a:moveTo>
                    <a:pt x="0" y="129"/>
                  </a:moveTo>
                  <a:lnTo>
                    <a:pt x="142" y="0"/>
                  </a:lnTo>
                  <a:lnTo>
                    <a:pt x="284" y="129"/>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
        <p:nvSpPr>
          <p:cNvPr id="53" name="Oval 52">
            <a:extLst>
              <a:ext uri="{FF2B5EF4-FFF2-40B4-BE49-F238E27FC236}">
                <a16:creationId xmlns:a16="http://schemas.microsoft.com/office/drawing/2014/main" id="{47A6252B-D5BF-1B71-ABBF-0A63972B5608}"/>
              </a:ext>
            </a:extLst>
          </p:cNvPr>
          <p:cNvSpPr/>
          <p:nvPr/>
        </p:nvSpPr>
        <p:spPr>
          <a:xfrm>
            <a:off x="8357014" y="4685938"/>
            <a:ext cx="772297" cy="782594"/>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grpSp>
        <p:nvGrpSpPr>
          <p:cNvPr id="54" name="Group 53"/>
          <p:cNvGrpSpPr/>
          <p:nvPr/>
        </p:nvGrpSpPr>
        <p:grpSpPr>
          <a:xfrm>
            <a:off x="8534745" y="4810324"/>
            <a:ext cx="459848" cy="485351"/>
            <a:chOff x="3740151" y="1573213"/>
            <a:chExt cx="454025" cy="458788"/>
          </a:xfrm>
        </p:grpSpPr>
        <p:sp>
          <p:nvSpPr>
            <p:cNvPr id="55" name="Freeform 54"/>
            <p:cNvSpPr>
              <a:spLocks/>
            </p:cNvSpPr>
            <p:nvPr/>
          </p:nvSpPr>
          <p:spPr bwMode="auto">
            <a:xfrm>
              <a:off x="3740151" y="1573213"/>
              <a:ext cx="325438" cy="419100"/>
            </a:xfrm>
            <a:custGeom>
              <a:avLst/>
              <a:gdLst>
                <a:gd name="T0" fmla="*/ 66 w 66"/>
                <a:gd name="T1" fmla="*/ 84 h 84"/>
                <a:gd name="T2" fmla="*/ 6 w 66"/>
                <a:gd name="T3" fmla="*/ 84 h 84"/>
                <a:gd name="T4" fmla="*/ 0 w 66"/>
                <a:gd name="T5" fmla="*/ 78 h 84"/>
                <a:gd name="T6" fmla="*/ 0 w 66"/>
                <a:gd name="T7" fmla="*/ 6 h 84"/>
                <a:gd name="T8" fmla="*/ 6 w 66"/>
                <a:gd name="T9" fmla="*/ 0 h 84"/>
                <a:gd name="T10" fmla="*/ 58 w 66"/>
                <a:gd name="T11" fmla="*/ 0 h 84"/>
                <a:gd name="T12" fmla="*/ 64 w 66"/>
                <a:gd name="T13" fmla="*/ 6 h 84"/>
                <a:gd name="T14" fmla="*/ 64 w 66"/>
                <a:gd name="T15" fmla="*/ 6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4">
                  <a:moveTo>
                    <a:pt x="66" y="84"/>
                  </a:moveTo>
                  <a:cubicBezTo>
                    <a:pt x="6" y="84"/>
                    <a:pt x="6" y="84"/>
                    <a:pt x="6" y="84"/>
                  </a:cubicBezTo>
                  <a:cubicBezTo>
                    <a:pt x="3" y="84"/>
                    <a:pt x="0" y="81"/>
                    <a:pt x="0" y="78"/>
                  </a:cubicBezTo>
                  <a:cubicBezTo>
                    <a:pt x="0" y="6"/>
                    <a:pt x="0" y="6"/>
                    <a:pt x="0" y="6"/>
                  </a:cubicBezTo>
                  <a:cubicBezTo>
                    <a:pt x="0" y="3"/>
                    <a:pt x="3" y="0"/>
                    <a:pt x="6" y="0"/>
                  </a:cubicBezTo>
                  <a:cubicBezTo>
                    <a:pt x="58" y="0"/>
                    <a:pt x="58" y="0"/>
                    <a:pt x="58" y="0"/>
                  </a:cubicBezTo>
                  <a:cubicBezTo>
                    <a:pt x="61" y="0"/>
                    <a:pt x="64" y="3"/>
                    <a:pt x="64" y="6"/>
                  </a:cubicBezTo>
                  <a:cubicBezTo>
                    <a:pt x="64" y="60"/>
                    <a:pt x="64" y="60"/>
                    <a:pt x="64" y="60"/>
                  </a:cubicBez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6" name="Freeform 55"/>
            <p:cNvSpPr>
              <a:spLocks/>
            </p:cNvSpPr>
            <p:nvPr/>
          </p:nvSpPr>
          <p:spPr bwMode="auto">
            <a:xfrm>
              <a:off x="3779838" y="1612900"/>
              <a:ext cx="246063" cy="300038"/>
            </a:xfrm>
            <a:custGeom>
              <a:avLst/>
              <a:gdLst>
                <a:gd name="T0" fmla="*/ 155 w 155"/>
                <a:gd name="T1" fmla="*/ 189 h 189"/>
                <a:gd name="T2" fmla="*/ 0 w 155"/>
                <a:gd name="T3" fmla="*/ 189 h 189"/>
                <a:gd name="T4" fmla="*/ 0 w 155"/>
                <a:gd name="T5" fmla="*/ 0 h 189"/>
                <a:gd name="T6" fmla="*/ 149 w 155"/>
                <a:gd name="T7" fmla="*/ 0 h 189"/>
                <a:gd name="T8" fmla="*/ 149 w 155"/>
                <a:gd name="T9" fmla="*/ 145 h 189"/>
              </a:gdLst>
              <a:ahLst/>
              <a:cxnLst>
                <a:cxn ang="0">
                  <a:pos x="T0" y="T1"/>
                </a:cxn>
                <a:cxn ang="0">
                  <a:pos x="T2" y="T3"/>
                </a:cxn>
                <a:cxn ang="0">
                  <a:pos x="T4" y="T5"/>
                </a:cxn>
                <a:cxn ang="0">
                  <a:pos x="T6" y="T7"/>
                </a:cxn>
                <a:cxn ang="0">
                  <a:pos x="T8" y="T9"/>
                </a:cxn>
              </a:cxnLst>
              <a:rect l="0" t="0" r="r" b="b"/>
              <a:pathLst>
                <a:path w="155" h="189">
                  <a:moveTo>
                    <a:pt x="155" y="189"/>
                  </a:moveTo>
                  <a:lnTo>
                    <a:pt x="0" y="189"/>
                  </a:lnTo>
                  <a:lnTo>
                    <a:pt x="0" y="0"/>
                  </a:lnTo>
                  <a:lnTo>
                    <a:pt x="149" y="0"/>
                  </a:lnTo>
                  <a:lnTo>
                    <a:pt x="149" y="145"/>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7" name="Freeform 56"/>
            <p:cNvSpPr>
              <a:spLocks/>
            </p:cNvSpPr>
            <p:nvPr/>
          </p:nvSpPr>
          <p:spPr bwMode="auto">
            <a:xfrm>
              <a:off x="4056063" y="1763713"/>
              <a:ext cx="138113" cy="268288"/>
            </a:xfrm>
            <a:custGeom>
              <a:avLst/>
              <a:gdLst>
                <a:gd name="T0" fmla="*/ 28 w 28"/>
                <a:gd name="T1" fmla="*/ 54 h 54"/>
                <a:gd name="T2" fmla="*/ 16 w 28"/>
                <a:gd name="T3" fmla="*/ 38 h 54"/>
                <a:gd name="T4" fmla="*/ 16 w 28"/>
                <a:gd name="T5" fmla="*/ 20 h 54"/>
                <a:gd name="T6" fmla="*/ 0 w 28"/>
                <a:gd name="T7" fmla="*/ 0 h 54"/>
              </a:gdLst>
              <a:ahLst/>
              <a:cxnLst>
                <a:cxn ang="0">
                  <a:pos x="T0" y="T1"/>
                </a:cxn>
                <a:cxn ang="0">
                  <a:pos x="T2" y="T3"/>
                </a:cxn>
                <a:cxn ang="0">
                  <a:pos x="T4" y="T5"/>
                </a:cxn>
                <a:cxn ang="0">
                  <a:pos x="T6" y="T7"/>
                </a:cxn>
              </a:cxnLst>
              <a:rect l="0" t="0" r="r" b="b"/>
              <a:pathLst>
                <a:path w="28" h="54">
                  <a:moveTo>
                    <a:pt x="28" y="54"/>
                  </a:moveTo>
                  <a:cubicBezTo>
                    <a:pt x="16" y="38"/>
                    <a:pt x="16" y="38"/>
                    <a:pt x="16" y="38"/>
                  </a:cubicBezTo>
                  <a:cubicBezTo>
                    <a:pt x="16" y="20"/>
                    <a:pt x="16" y="20"/>
                    <a:pt x="16" y="20"/>
                  </a:cubicBezTo>
                  <a:cubicBezTo>
                    <a:pt x="16" y="13"/>
                    <a:pt x="8" y="7"/>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8" name="Freeform 57"/>
            <p:cNvSpPr>
              <a:spLocks/>
            </p:cNvSpPr>
            <p:nvPr/>
          </p:nvSpPr>
          <p:spPr bwMode="auto">
            <a:xfrm>
              <a:off x="3990976" y="1838325"/>
              <a:ext cx="104775" cy="193675"/>
            </a:xfrm>
            <a:custGeom>
              <a:avLst/>
              <a:gdLst>
                <a:gd name="T0" fmla="*/ 17 w 21"/>
                <a:gd name="T1" fmla="*/ 11 h 39"/>
                <a:gd name="T2" fmla="*/ 8 w 21"/>
                <a:gd name="T3" fmla="*/ 2 h 39"/>
                <a:gd name="T4" fmla="*/ 2 w 21"/>
                <a:gd name="T5" fmla="*/ 2 h 39"/>
                <a:gd name="T6" fmla="*/ 2 w 21"/>
                <a:gd name="T7" fmla="*/ 8 h 39"/>
                <a:gd name="T8" fmla="*/ 13 w 21"/>
                <a:gd name="T9" fmla="*/ 21 h 39"/>
                <a:gd name="T10" fmla="*/ 13 w 21"/>
                <a:gd name="T11" fmla="*/ 25 h 39"/>
                <a:gd name="T12" fmla="*/ 21 w 2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1" h="39">
                  <a:moveTo>
                    <a:pt x="17" y="11"/>
                  </a:moveTo>
                  <a:cubicBezTo>
                    <a:pt x="8" y="2"/>
                    <a:pt x="8" y="2"/>
                    <a:pt x="8" y="2"/>
                  </a:cubicBezTo>
                  <a:cubicBezTo>
                    <a:pt x="6" y="0"/>
                    <a:pt x="4" y="0"/>
                    <a:pt x="2" y="2"/>
                  </a:cubicBezTo>
                  <a:cubicBezTo>
                    <a:pt x="0" y="4"/>
                    <a:pt x="1" y="7"/>
                    <a:pt x="2" y="8"/>
                  </a:cubicBezTo>
                  <a:cubicBezTo>
                    <a:pt x="13" y="21"/>
                    <a:pt x="13" y="21"/>
                    <a:pt x="13" y="21"/>
                  </a:cubicBezTo>
                  <a:cubicBezTo>
                    <a:pt x="13" y="21"/>
                    <a:pt x="13" y="21"/>
                    <a:pt x="13" y="25"/>
                  </a:cubicBezTo>
                  <a:cubicBezTo>
                    <a:pt x="13" y="29"/>
                    <a:pt x="21" y="39"/>
                    <a:pt x="21" y="39"/>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9" name="Line 137"/>
            <p:cNvSpPr>
              <a:spLocks noChangeShapeType="1"/>
            </p:cNvSpPr>
            <p:nvPr/>
          </p:nvSpPr>
          <p:spPr bwMode="auto">
            <a:xfrm>
              <a:off x="3848101" y="1952625"/>
              <a:ext cx="79375" cy="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0" name="Oval 59"/>
            <p:cNvSpPr>
              <a:spLocks noChangeArrowheads="1"/>
            </p:cNvSpPr>
            <p:nvPr/>
          </p:nvSpPr>
          <p:spPr bwMode="auto">
            <a:xfrm>
              <a:off x="3808413" y="1943100"/>
              <a:ext cx="20638" cy="19050"/>
            </a:xfrm>
            <a:prstGeom prst="ellipse">
              <a:avLst/>
            </a:prstGeom>
            <a:noFill/>
            <a:ln w="19050">
              <a:solidFill>
                <a:schemeClr val="bg1"/>
              </a:solidFill>
              <a:round/>
              <a:headEnd/>
              <a:tailEnd/>
            </a:ln>
          </p:spPr>
          <p:txBody>
            <a:bodyPr vert="horz" wrap="square" lIns="82953" tIns="41476" rIns="82953" bIns="41476" numCol="1" anchor="t" anchorCtr="0" compatLnSpc="1">
              <a:prstTxWarp prst="textNoShape">
                <a:avLst/>
              </a:prstTxWarp>
            </a:bodyPr>
            <a:lstStyle/>
            <a:p>
              <a:endParaRPr lang="en-AU" sz="1633"/>
            </a:p>
          </p:txBody>
        </p:sp>
        <p:sp>
          <p:nvSpPr>
            <p:cNvPr id="61" name="Oval 60"/>
            <p:cNvSpPr>
              <a:spLocks noChangeArrowheads="1"/>
            </p:cNvSpPr>
            <p:nvPr/>
          </p:nvSpPr>
          <p:spPr bwMode="auto">
            <a:xfrm>
              <a:off x="3946526" y="1943100"/>
              <a:ext cx="20638" cy="19050"/>
            </a:xfrm>
            <a:prstGeom prst="ellipse">
              <a:avLst/>
            </a:prstGeom>
            <a:noFill/>
            <a:ln w="19050">
              <a:solidFill>
                <a:schemeClr val="bg1"/>
              </a:solidFill>
              <a:round/>
              <a:headEnd/>
              <a:tailEnd/>
            </a:ln>
          </p:spPr>
          <p:txBody>
            <a:bodyPr vert="horz" wrap="square" lIns="82953" tIns="41476" rIns="82953" bIns="41476" numCol="1" anchor="t" anchorCtr="0" compatLnSpc="1">
              <a:prstTxWarp prst="textNoShape">
                <a:avLst/>
              </a:prstTxWarp>
            </a:bodyPr>
            <a:lstStyle/>
            <a:p>
              <a:endParaRPr lang="en-AU" sz="1633"/>
            </a:p>
          </p:txBody>
        </p:sp>
        <p:sp>
          <p:nvSpPr>
            <p:cNvPr id="62" name="Line 140"/>
            <p:cNvSpPr>
              <a:spLocks noChangeShapeType="1"/>
            </p:cNvSpPr>
            <p:nvPr/>
          </p:nvSpPr>
          <p:spPr bwMode="auto">
            <a:xfrm>
              <a:off x="3829051" y="1831975"/>
              <a:ext cx="138113" cy="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3" name="Line 141"/>
            <p:cNvSpPr>
              <a:spLocks noChangeShapeType="1"/>
            </p:cNvSpPr>
            <p:nvPr/>
          </p:nvSpPr>
          <p:spPr bwMode="auto">
            <a:xfrm>
              <a:off x="3829051" y="1792288"/>
              <a:ext cx="138113" cy="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4" name="Line 142"/>
            <p:cNvSpPr>
              <a:spLocks noChangeShapeType="1"/>
            </p:cNvSpPr>
            <p:nvPr/>
          </p:nvSpPr>
          <p:spPr bwMode="auto">
            <a:xfrm>
              <a:off x="3829051" y="1752600"/>
              <a:ext cx="138113" cy="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5" name="Line 143"/>
            <p:cNvSpPr>
              <a:spLocks noChangeShapeType="1"/>
            </p:cNvSpPr>
            <p:nvPr/>
          </p:nvSpPr>
          <p:spPr bwMode="auto">
            <a:xfrm>
              <a:off x="3829051" y="1712913"/>
              <a:ext cx="138113" cy="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6" name="Line 144"/>
            <p:cNvSpPr>
              <a:spLocks noChangeShapeType="1"/>
            </p:cNvSpPr>
            <p:nvPr/>
          </p:nvSpPr>
          <p:spPr bwMode="auto">
            <a:xfrm>
              <a:off x="3829051" y="1673225"/>
              <a:ext cx="77788" cy="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sp>
        <p:nvSpPr>
          <p:cNvPr id="67" name="TextBox 66">
            <a:extLst>
              <a:ext uri="{FF2B5EF4-FFF2-40B4-BE49-F238E27FC236}">
                <a16:creationId xmlns:a16="http://schemas.microsoft.com/office/drawing/2014/main" id="{58A6276F-E545-7A11-C0B0-24C519119331}"/>
              </a:ext>
            </a:extLst>
          </p:cNvPr>
          <p:cNvSpPr txBox="1"/>
          <p:nvPr/>
        </p:nvSpPr>
        <p:spPr>
          <a:xfrm>
            <a:off x="9236261" y="4505159"/>
            <a:ext cx="2686438" cy="1077218"/>
          </a:xfrm>
          <a:prstGeom prst="rect">
            <a:avLst/>
          </a:prstGeom>
          <a:noFill/>
          <a:ln w="28575">
            <a:noFill/>
          </a:ln>
        </p:spPr>
        <p:txBody>
          <a:bodyPr wrap="square" lIns="91440" tIns="45720" rIns="91440" bIns="45720" rtlCol="0" anchor="t">
            <a:spAutoFit/>
          </a:bodyPr>
          <a:lstStyle/>
          <a:p>
            <a:pPr lvl="0">
              <a:defRPr/>
            </a:pPr>
            <a:r>
              <a:rPr kumimoji="0" lang="en-AU" sz="1600" b="1" i="0" u="none" strike="noStrike" kern="1200" cap="none" spc="0" normalizeH="0" baseline="0" noProof="0">
                <a:ln>
                  <a:noFill/>
                </a:ln>
                <a:solidFill>
                  <a:srgbClr val="20B9A3"/>
                </a:solidFill>
                <a:effectLst/>
                <a:uLnTx/>
                <a:uFillTx/>
                <a:latin typeface="Helvetica"/>
                <a:ea typeface="+mn-ea"/>
                <a:cs typeface="+mn-cs"/>
              </a:rPr>
              <a:t>81%</a:t>
            </a:r>
            <a:r>
              <a:rPr kumimoji="0" lang="en-AU" sz="1600" b="1" i="0" u="none" strike="noStrike" kern="1200" cap="none" spc="0" normalizeH="0" baseline="0" noProof="0">
                <a:ln>
                  <a:noFill/>
                </a:ln>
                <a:solidFill>
                  <a:srgbClr val="117479"/>
                </a:solidFill>
                <a:effectLst/>
                <a:uLnTx/>
                <a:uFillTx/>
                <a:latin typeface="Helvetica"/>
                <a:ea typeface="+mn-ea"/>
                <a:cs typeface="+mn-cs"/>
              </a:rPr>
              <a:t> </a:t>
            </a:r>
            <a:r>
              <a:rPr kumimoji="0" lang="en-AU" sz="1600" b="1" i="0" u="none" strike="noStrike" kern="1200" cap="none" spc="0" normalizeH="0" baseline="0" noProof="0">
                <a:ln>
                  <a:noFill/>
                </a:ln>
                <a:solidFill>
                  <a:srgbClr val="FFFFFF"/>
                </a:solidFill>
                <a:effectLst/>
                <a:uLnTx/>
                <a:uFillTx/>
                <a:latin typeface="Helvetica"/>
                <a:ea typeface="+mn-ea"/>
                <a:cs typeface="+mn-cs"/>
              </a:rPr>
              <a:t>feel confident</a:t>
            </a:r>
            <a:r>
              <a:rPr kumimoji="0" lang="en-AU" sz="1600" b="1" i="0" u="none" strike="noStrike" kern="1200" cap="none" spc="0" normalizeH="0" noProof="0">
                <a:ln>
                  <a:noFill/>
                </a:ln>
                <a:solidFill>
                  <a:srgbClr val="FFFFFF"/>
                </a:solidFill>
                <a:effectLst/>
                <a:uLnTx/>
                <a:uFillTx/>
                <a:latin typeface="Helvetica"/>
                <a:ea typeface="+mn-ea"/>
                <a:cs typeface="+mn-cs"/>
              </a:rPr>
              <a:t> or very confident </a:t>
            </a:r>
            <a:r>
              <a:rPr lang="en-US" sz="1600" b="1">
                <a:solidFill>
                  <a:srgbClr val="FFFFFF"/>
                </a:solidFill>
              </a:rPr>
              <a:t>with using electronic devices to do what they need to online</a:t>
            </a:r>
            <a:endParaRPr kumimoji="0" lang="en-AU" sz="1600" b="1" i="0" u="none" strike="noStrike" kern="1200" cap="none" spc="0" normalizeH="0" baseline="0" noProof="0">
              <a:ln>
                <a:noFill/>
              </a:ln>
              <a:solidFill>
                <a:srgbClr val="FFFFFF"/>
              </a:solidFill>
              <a:effectLst/>
              <a:uLnTx/>
              <a:uFillTx/>
              <a:latin typeface="Helvetica"/>
              <a:ea typeface="+mn-ea"/>
              <a:cs typeface="Helvetica"/>
            </a:endParaRPr>
          </a:p>
        </p:txBody>
      </p:sp>
      <p:grpSp>
        <p:nvGrpSpPr>
          <p:cNvPr id="68" name="Group 67"/>
          <p:cNvGrpSpPr>
            <a:grpSpLocks noChangeAspect="1"/>
          </p:cNvGrpSpPr>
          <p:nvPr/>
        </p:nvGrpSpPr>
        <p:grpSpPr>
          <a:xfrm>
            <a:off x="3321565" y="4623820"/>
            <a:ext cx="540000" cy="545794"/>
            <a:chOff x="2782889" y="2519363"/>
            <a:chExt cx="450850" cy="450850"/>
          </a:xfrm>
        </p:grpSpPr>
        <p:sp>
          <p:nvSpPr>
            <p:cNvPr id="69" name="Line 57"/>
            <p:cNvSpPr>
              <a:spLocks noChangeShapeType="1"/>
            </p:cNvSpPr>
            <p:nvPr/>
          </p:nvSpPr>
          <p:spPr bwMode="auto">
            <a:xfrm>
              <a:off x="2782889" y="2970213"/>
              <a:ext cx="450850"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0" name="Rectangle 58"/>
            <p:cNvSpPr>
              <a:spLocks noChangeArrowheads="1"/>
            </p:cNvSpPr>
            <p:nvPr/>
          </p:nvSpPr>
          <p:spPr bwMode="auto">
            <a:xfrm>
              <a:off x="2921001" y="2597150"/>
              <a:ext cx="174625" cy="373063"/>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1" name="Rectangle 59"/>
            <p:cNvSpPr>
              <a:spLocks noChangeArrowheads="1"/>
            </p:cNvSpPr>
            <p:nvPr/>
          </p:nvSpPr>
          <p:spPr bwMode="auto">
            <a:xfrm>
              <a:off x="3135314" y="2773363"/>
              <a:ext cx="77788" cy="196850"/>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2" name="Rectangle 60"/>
            <p:cNvSpPr>
              <a:spLocks noChangeArrowheads="1"/>
            </p:cNvSpPr>
            <p:nvPr/>
          </p:nvSpPr>
          <p:spPr bwMode="auto">
            <a:xfrm>
              <a:off x="2803526" y="2773363"/>
              <a:ext cx="77788" cy="196850"/>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3" name="Line 61"/>
            <p:cNvSpPr>
              <a:spLocks noChangeShapeType="1"/>
            </p:cNvSpPr>
            <p:nvPr/>
          </p:nvSpPr>
          <p:spPr bwMode="auto">
            <a:xfrm flipV="1">
              <a:off x="2862264" y="2754313"/>
              <a:ext cx="0" cy="1905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4" name="Line 62"/>
            <p:cNvSpPr>
              <a:spLocks noChangeShapeType="1"/>
            </p:cNvSpPr>
            <p:nvPr/>
          </p:nvSpPr>
          <p:spPr bwMode="auto">
            <a:xfrm flipV="1">
              <a:off x="3154364" y="2754313"/>
              <a:ext cx="0" cy="1905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5" name="Rectangle 63"/>
            <p:cNvSpPr>
              <a:spLocks noChangeArrowheads="1"/>
            </p:cNvSpPr>
            <p:nvPr/>
          </p:nvSpPr>
          <p:spPr bwMode="auto">
            <a:xfrm>
              <a:off x="2979739" y="2557463"/>
              <a:ext cx="58738" cy="39688"/>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6" name="Line 64"/>
            <p:cNvSpPr>
              <a:spLocks noChangeShapeType="1"/>
            </p:cNvSpPr>
            <p:nvPr/>
          </p:nvSpPr>
          <p:spPr bwMode="auto">
            <a:xfrm flipV="1">
              <a:off x="3017839" y="2519363"/>
              <a:ext cx="0" cy="3810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7" name="Line 65"/>
            <p:cNvSpPr>
              <a:spLocks noChangeShapeType="1"/>
            </p:cNvSpPr>
            <p:nvPr/>
          </p:nvSpPr>
          <p:spPr bwMode="auto">
            <a:xfrm>
              <a:off x="2959101" y="2655888"/>
              <a:ext cx="98425"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8" name="Line 66"/>
            <p:cNvSpPr>
              <a:spLocks noChangeShapeType="1"/>
            </p:cNvSpPr>
            <p:nvPr/>
          </p:nvSpPr>
          <p:spPr bwMode="auto">
            <a:xfrm>
              <a:off x="2959101" y="2714625"/>
              <a:ext cx="98425"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9" name="Line 67"/>
            <p:cNvSpPr>
              <a:spLocks noChangeShapeType="1"/>
            </p:cNvSpPr>
            <p:nvPr/>
          </p:nvSpPr>
          <p:spPr bwMode="auto">
            <a:xfrm>
              <a:off x="2959101" y="2773363"/>
              <a:ext cx="98425"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0" name="Line 68"/>
            <p:cNvSpPr>
              <a:spLocks noChangeShapeType="1"/>
            </p:cNvSpPr>
            <p:nvPr/>
          </p:nvSpPr>
          <p:spPr bwMode="auto">
            <a:xfrm>
              <a:off x="2959101" y="2832100"/>
              <a:ext cx="98425"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1" name="Line 69"/>
            <p:cNvSpPr>
              <a:spLocks noChangeShapeType="1"/>
            </p:cNvSpPr>
            <p:nvPr/>
          </p:nvSpPr>
          <p:spPr bwMode="auto">
            <a:xfrm>
              <a:off x="2959101" y="2890838"/>
              <a:ext cx="98425"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82" name="Group 81"/>
          <p:cNvGrpSpPr>
            <a:grpSpLocks noChangeAspect="1"/>
          </p:cNvGrpSpPr>
          <p:nvPr/>
        </p:nvGrpSpPr>
        <p:grpSpPr>
          <a:xfrm>
            <a:off x="4667375" y="4630596"/>
            <a:ext cx="540000" cy="532243"/>
            <a:chOff x="6540501" y="1666875"/>
            <a:chExt cx="449263" cy="361951"/>
          </a:xfrm>
        </p:grpSpPr>
        <p:sp>
          <p:nvSpPr>
            <p:cNvPr id="83" name="Line 465"/>
            <p:cNvSpPr>
              <a:spLocks noChangeShapeType="1"/>
            </p:cNvSpPr>
            <p:nvPr/>
          </p:nvSpPr>
          <p:spPr bwMode="auto">
            <a:xfrm>
              <a:off x="6540501" y="2028825"/>
              <a:ext cx="449263"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4" name="Rectangle 466"/>
            <p:cNvSpPr>
              <a:spLocks noChangeArrowheads="1"/>
            </p:cNvSpPr>
            <p:nvPr/>
          </p:nvSpPr>
          <p:spPr bwMode="auto">
            <a:xfrm>
              <a:off x="6599238" y="1833563"/>
              <a:ext cx="331788" cy="195263"/>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5" name="Freeform 467"/>
            <p:cNvSpPr>
              <a:spLocks/>
            </p:cNvSpPr>
            <p:nvPr/>
          </p:nvSpPr>
          <p:spPr bwMode="auto">
            <a:xfrm>
              <a:off x="6540501" y="1666875"/>
              <a:ext cx="449263" cy="166688"/>
            </a:xfrm>
            <a:custGeom>
              <a:avLst/>
              <a:gdLst>
                <a:gd name="T0" fmla="*/ 141 w 283"/>
                <a:gd name="T1" fmla="*/ 0 h 105"/>
                <a:gd name="T2" fmla="*/ 0 w 283"/>
                <a:gd name="T3" fmla="*/ 105 h 105"/>
                <a:gd name="T4" fmla="*/ 283 w 283"/>
                <a:gd name="T5" fmla="*/ 105 h 105"/>
                <a:gd name="T6" fmla="*/ 141 w 283"/>
                <a:gd name="T7" fmla="*/ 0 h 105"/>
              </a:gdLst>
              <a:ahLst/>
              <a:cxnLst>
                <a:cxn ang="0">
                  <a:pos x="T0" y="T1"/>
                </a:cxn>
                <a:cxn ang="0">
                  <a:pos x="T2" y="T3"/>
                </a:cxn>
                <a:cxn ang="0">
                  <a:pos x="T4" y="T5"/>
                </a:cxn>
                <a:cxn ang="0">
                  <a:pos x="T6" y="T7"/>
                </a:cxn>
              </a:cxnLst>
              <a:rect l="0" t="0" r="r" b="b"/>
              <a:pathLst>
                <a:path w="283" h="105">
                  <a:moveTo>
                    <a:pt x="141" y="0"/>
                  </a:moveTo>
                  <a:lnTo>
                    <a:pt x="0" y="105"/>
                  </a:lnTo>
                  <a:lnTo>
                    <a:pt x="283" y="105"/>
                  </a:lnTo>
                  <a:lnTo>
                    <a:pt x="141" y="0"/>
                  </a:lnTo>
                  <a:close/>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6" name="Freeform 468"/>
            <p:cNvSpPr>
              <a:spLocks/>
            </p:cNvSpPr>
            <p:nvPr/>
          </p:nvSpPr>
          <p:spPr bwMode="auto">
            <a:xfrm>
              <a:off x="6872288" y="1695450"/>
              <a:ext cx="58738" cy="98425"/>
            </a:xfrm>
            <a:custGeom>
              <a:avLst/>
              <a:gdLst>
                <a:gd name="T0" fmla="*/ 37 w 37"/>
                <a:gd name="T1" fmla="*/ 62 h 62"/>
                <a:gd name="T2" fmla="*/ 37 w 37"/>
                <a:gd name="T3" fmla="*/ 0 h 62"/>
                <a:gd name="T4" fmla="*/ 0 w 37"/>
                <a:gd name="T5" fmla="*/ 0 h 62"/>
                <a:gd name="T6" fmla="*/ 0 w 37"/>
                <a:gd name="T7" fmla="*/ 34 h 62"/>
              </a:gdLst>
              <a:ahLst/>
              <a:cxnLst>
                <a:cxn ang="0">
                  <a:pos x="T0" y="T1"/>
                </a:cxn>
                <a:cxn ang="0">
                  <a:pos x="T2" y="T3"/>
                </a:cxn>
                <a:cxn ang="0">
                  <a:pos x="T4" y="T5"/>
                </a:cxn>
                <a:cxn ang="0">
                  <a:pos x="T6" y="T7"/>
                </a:cxn>
              </a:cxnLst>
              <a:rect l="0" t="0" r="r" b="b"/>
              <a:pathLst>
                <a:path w="37" h="62">
                  <a:moveTo>
                    <a:pt x="37" y="62"/>
                  </a:moveTo>
                  <a:lnTo>
                    <a:pt x="37" y="0"/>
                  </a:lnTo>
                  <a:lnTo>
                    <a:pt x="0" y="0"/>
                  </a:lnTo>
                  <a:lnTo>
                    <a:pt x="0" y="34"/>
                  </a:lnTo>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7" name="Rectangle 469"/>
            <p:cNvSpPr>
              <a:spLocks noChangeArrowheads="1"/>
            </p:cNvSpPr>
            <p:nvPr/>
          </p:nvSpPr>
          <p:spPr bwMode="auto">
            <a:xfrm>
              <a:off x="6657976" y="1892300"/>
              <a:ext cx="58738" cy="96838"/>
            </a:xfrm>
            <a:prstGeom prst="rect">
              <a:avLst/>
            </a:pr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8" name="Rectangle 470"/>
            <p:cNvSpPr>
              <a:spLocks noChangeArrowheads="1"/>
            </p:cNvSpPr>
            <p:nvPr/>
          </p:nvSpPr>
          <p:spPr bwMode="auto">
            <a:xfrm>
              <a:off x="6775451" y="1892300"/>
              <a:ext cx="96838" cy="58738"/>
            </a:xfrm>
            <a:prstGeom prst="rect">
              <a:avLst/>
            </a:pr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9" name="Rectangle 471"/>
            <p:cNvSpPr>
              <a:spLocks noChangeArrowheads="1"/>
            </p:cNvSpPr>
            <p:nvPr/>
          </p:nvSpPr>
          <p:spPr bwMode="auto">
            <a:xfrm>
              <a:off x="6637338" y="1989138"/>
              <a:ext cx="98425" cy="39688"/>
            </a:xfrm>
            <a:prstGeom prst="rect">
              <a:avLst/>
            </a:pr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90" name="Group 89"/>
          <p:cNvGrpSpPr>
            <a:grpSpLocks noChangeAspect="1"/>
          </p:cNvGrpSpPr>
          <p:nvPr/>
        </p:nvGrpSpPr>
        <p:grpSpPr>
          <a:xfrm>
            <a:off x="6013185" y="4670938"/>
            <a:ext cx="540000" cy="451559"/>
            <a:chOff x="9356726" y="2516188"/>
            <a:chExt cx="430213" cy="450850"/>
          </a:xfrm>
        </p:grpSpPr>
        <p:sp>
          <p:nvSpPr>
            <p:cNvPr id="91" name="Line 250"/>
            <p:cNvSpPr>
              <a:spLocks noChangeShapeType="1"/>
            </p:cNvSpPr>
            <p:nvPr/>
          </p:nvSpPr>
          <p:spPr bwMode="auto">
            <a:xfrm flipH="1">
              <a:off x="9356726" y="2516188"/>
              <a:ext cx="138113" cy="45085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2" name="Line 251"/>
            <p:cNvSpPr>
              <a:spLocks noChangeShapeType="1"/>
            </p:cNvSpPr>
            <p:nvPr/>
          </p:nvSpPr>
          <p:spPr bwMode="auto">
            <a:xfrm>
              <a:off x="9718676" y="2736850"/>
              <a:ext cx="68263" cy="230188"/>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3" name="Line 252"/>
            <p:cNvSpPr>
              <a:spLocks noChangeShapeType="1"/>
            </p:cNvSpPr>
            <p:nvPr/>
          </p:nvSpPr>
          <p:spPr bwMode="auto">
            <a:xfrm>
              <a:off x="9572626" y="2887663"/>
              <a:ext cx="0" cy="79375"/>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4" name="Line 253"/>
            <p:cNvSpPr>
              <a:spLocks noChangeShapeType="1"/>
            </p:cNvSpPr>
            <p:nvPr/>
          </p:nvSpPr>
          <p:spPr bwMode="auto">
            <a:xfrm>
              <a:off x="9572626" y="2790825"/>
              <a:ext cx="0" cy="3810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5" name="Line 254"/>
            <p:cNvSpPr>
              <a:spLocks noChangeShapeType="1"/>
            </p:cNvSpPr>
            <p:nvPr/>
          </p:nvSpPr>
          <p:spPr bwMode="auto">
            <a:xfrm>
              <a:off x="9572626" y="2516188"/>
              <a:ext cx="0" cy="39688"/>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6" name="Freeform 255"/>
            <p:cNvSpPr>
              <a:spLocks/>
            </p:cNvSpPr>
            <p:nvPr/>
          </p:nvSpPr>
          <p:spPr bwMode="auto">
            <a:xfrm>
              <a:off x="9553576" y="2555875"/>
              <a:ext cx="200025" cy="273050"/>
            </a:xfrm>
            <a:custGeom>
              <a:avLst/>
              <a:gdLst>
                <a:gd name="T0" fmla="*/ 41 w 41"/>
                <a:gd name="T1" fmla="*/ 20 h 56"/>
                <a:gd name="T2" fmla="*/ 20 w 41"/>
                <a:gd name="T3" fmla="*/ 56 h 56"/>
                <a:gd name="T4" fmla="*/ 0 w 41"/>
                <a:gd name="T5" fmla="*/ 20 h 56"/>
                <a:gd name="T6" fmla="*/ 20 w 41"/>
                <a:gd name="T7" fmla="*/ 0 h 56"/>
                <a:gd name="T8" fmla="*/ 41 w 41"/>
                <a:gd name="T9" fmla="*/ 20 h 56"/>
              </a:gdLst>
              <a:ahLst/>
              <a:cxnLst>
                <a:cxn ang="0">
                  <a:pos x="T0" y="T1"/>
                </a:cxn>
                <a:cxn ang="0">
                  <a:pos x="T2" y="T3"/>
                </a:cxn>
                <a:cxn ang="0">
                  <a:pos x="T4" y="T5"/>
                </a:cxn>
                <a:cxn ang="0">
                  <a:pos x="T6" y="T7"/>
                </a:cxn>
                <a:cxn ang="0">
                  <a:pos x="T8" y="T9"/>
                </a:cxn>
              </a:cxnLst>
              <a:rect l="0" t="0" r="r" b="b"/>
              <a:pathLst>
                <a:path w="41" h="56">
                  <a:moveTo>
                    <a:pt x="41" y="20"/>
                  </a:moveTo>
                  <a:cubicBezTo>
                    <a:pt x="41" y="32"/>
                    <a:pt x="20" y="56"/>
                    <a:pt x="20" y="56"/>
                  </a:cubicBezTo>
                  <a:cubicBezTo>
                    <a:pt x="20" y="56"/>
                    <a:pt x="0" y="32"/>
                    <a:pt x="0" y="20"/>
                  </a:cubicBezTo>
                  <a:cubicBezTo>
                    <a:pt x="0" y="9"/>
                    <a:pt x="9" y="0"/>
                    <a:pt x="20" y="0"/>
                  </a:cubicBezTo>
                  <a:cubicBezTo>
                    <a:pt x="32" y="0"/>
                    <a:pt x="41" y="9"/>
                    <a:pt x="41" y="20"/>
                  </a:cubicBezTo>
                  <a:close/>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7" name="Oval 256"/>
            <p:cNvSpPr>
              <a:spLocks noChangeArrowheads="1"/>
            </p:cNvSpPr>
            <p:nvPr/>
          </p:nvSpPr>
          <p:spPr bwMode="auto">
            <a:xfrm>
              <a:off x="9617076" y="2619375"/>
              <a:ext cx="73025" cy="73025"/>
            </a:xfrm>
            <a:prstGeom prst="ellipse">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
        <p:nvSpPr>
          <p:cNvPr id="98" name="TextBox 97">
            <a:extLst>
              <a:ext uri="{FF2B5EF4-FFF2-40B4-BE49-F238E27FC236}">
                <a16:creationId xmlns:a16="http://schemas.microsoft.com/office/drawing/2014/main" id="{C079E9F6-A6EB-CF84-4A25-96DC475FCA14}"/>
              </a:ext>
            </a:extLst>
          </p:cNvPr>
          <p:cNvSpPr txBox="1"/>
          <p:nvPr/>
        </p:nvSpPr>
        <p:spPr>
          <a:xfrm>
            <a:off x="2943565" y="5274345"/>
            <a:ext cx="1296000" cy="738664"/>
          </a:xfrm>
          <a:prstGeom prst="rect">
            <a:avLst/>
          </a:prstGeom>
          <a:noFill/>
          <a:ln w="28575">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rgbClr val="117479"/>
                </a:solidFill>
                <a:latin typeface="Helvetica"/>
              </a:rPr>
              <a:t>65</a:t>
            </a:r>
            <a:r>
              <a:rPr kumimoji="0" lang="en-AU" sz="1400" b="1" i="0" u="none" strike="noStrike" kern="1200" cap="none" spc="0" normalizeH="0" baseline="0" noProof="0">
                <a:ln>
                  <a:noFill/>
                </a:ln>
                <a:solidFill>
                  <a:srgbClr val="117479"/>
                </a:solidFill>
                <a:effectLst/>
                <a:uLnTx/>
                <a:uFillTx/>
                <a:latin typeface="Helvetica"/>
                <a:ea typeface="+mn-ea"/>
                <a:cs typeface="+mn-cs"/>
              </a:rPr>
              <a:t>% </a:t>
            </a:r>
            <a:r>
              <a:rPr kumimoji="0" lang="en-AU" sz="1400" b="1" i="0" u="none" strike="noStrike" kern="1200" cap="none" spc="0" normalizeH="0" baseline="0" noProof="0">
                <a:ln>
                  <a:noFill/>
                </a:ln>
                <a:effectLst/>
                <a:uLnTx/>
                <a:uFillTx/>
                <a:latin typeface="Helvetica"/>
                <a:ea typeface="+mn-ea"/>
                <a:cs typeface="+mn-cs"/>
              </a:rPr>
              <a:t>live in a metropolitan area</a:t>
            </a:r>
            <a:endParaRPr kumimoji="0" lang="en-AU" sz="1400" b="1" i="0" u="none" strike="noStrike" kern="1200" cap="none" spc="0" normalizeH="0" baseline="0" noProof="0">
              <a:ln>
                <a:noFill/>
              </a:ln>
              <a:solidFill>
                <a:srgbClr val="117479"/>
              </a:solidFill>
              <a:effectLst/>
              <a:uLnTx/>
              <a:uFillTx/>
              <a:latin typeface="Helvetica"/>
              <a:ea typeface="+mn-ea"/>
              <a:cs typeface="Helvetica"/>
            </a:endParaRPr>
          </a:p>
        </p:txBody>
      </p:sp>
      <p:sp>
        <p:nvSpPr>
          <p:cNvPr id="99" name="TextBox 98">
            <a:extLst>
              <a:ext uri="{FF2B5EF4-FFF2-40B4-BE49-F238E27FC236}">
                <a16:creationId xmlns:a16="http://schemas.microsoft.com/office/drawing/2014/main" id="{C079E9F6-A6EB-CF84-4A25-96DC475FCA14}"/>
              </a:ext>
            </a:extLst>
          </p:cNvPr>
          <p:cNvSpPr txBox="1"/>
          <p:nvPr/>
        </p:nvSpPr>
        <p:spPr>
          <a:xfrm>
            <a:off x="4289375" y="5274345"/>
            <a:ext cx="1296000" cy="738664"/>
          </a:xfrm>
          <a:prstGeom prst="rect">
            <a:avLst/>
          </a:prstGeom>
          <a:noFill/>
          <a:ln w="28575">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AU" sz="1400" b="1" i="0" u="none" strike="noStrike" kern="1200" cap="none" spc="0" normalizeH="0" baseline="0" noProof="0">
                <a:ln>
                  <a:noFill/>
                </a:ln>
                <a:solidFill>
                  <a:srgbClr val="117479"/>
                </a:solidFill>
                <a:effectLst/>
                <a:uLnTx/>
                <a:uFillTx/>
                <a:latin typeface="Helvetica"/>
                <a:ea typeface="+mn-ea"/>
                <a:cs typeface="+mn-cs"/>
              </a:rPr>
              <a:t>34% </a:t>
            </a:r>
            <a:r>
              <a:rPr kumimoji="0" lang="en-AU" sz="1400" b="1" i="0" u="none" strike="noStrike" kern="1200" cap="none" spc="0" normalizeH="0" baseline="0" noProof="0">
                <a:ln>
                  <a:noFill/>
                </a:ln>
                <a:effectLst/>
                <a:uLnTx/>
                <a:uFillTx/>
                <a:latin typeface="Helvetica"/>
                <a:ea typeface="+mn-ea"/>
                <a:cs typeface="+mn-cs"/>
              </a:rPr>
              <a:t>live in a regional</a:t>
            </a:r>
            <a:r>
              <a:rPr kumimoji="0" lang="en-AU" sz="1400" b="1" i="0" u="none" strike="noStrike" kern="1200" cap="none" spc="0" normalizeH="0" noProof="0">
                <a:ln>
                  <a:noFill/>
                </a:ln>
                <a:effectLst/>
                <a:uLnTx/>
                <a:uFillTx/>
                <a:latin typeface="Helvetica"/>
                <a:ea typeface="+mn-ea"/>
                <a:cs typeface="+mn-cs"/>
              </a:rPr>
              <a:t> or rural area</a:t>
            </a:r>
            <a:endParaRPr kumimoji="0" lang="en-AU" sz="1400" b="1" i="0" u="none" strike="noStrike" kern="1200" cap="none" spc="0" normalizeH="0" baseline="0" noProof="0">
              <a:ln>
                <a:noFill/>
              </a:ln>
              <a:solidFill>
                <a:srgbClr val="117479"/>
              </a:solidFill>
              <a:effectLst/>
              <a:uLnTx/>
              <a:uFillTx/>
              <a:latin typeface="Helvetica"/>
              <a:ea typeface="+mn-ea"/>
              <a:cs typeface="Helvetica"/>
            </a:endParaRPr>
          </a:p>
        </p:txBody>
      </p:sp>
      <p:sp>
        <p:nvSpPr>
          <p:cNvPr id="100" name="TextBox 99">
            <a:extLst>
              <a:ext uri="{FF2B5EF4-FFF2-40B4-BE49-F238E27FC236}">
                <a16:creationId xmlns:a16="http://schemas.microsoft.com/office/drawing/2014/main" id="{C079E9F6-A6EB-CF84-4A25-96DC475FCA14}"/>
              </a:ext>
            </a:extLst>
          </p:cNvPr>
          <p:cNvSpPr txBox="1"/>
          <p:nvPr/>
        </p:nvSpPr>
        <p:spPr>
          <a:xfrm>
            <a:off x="5552112" y="5274345"/>
            <a:ext cx="1462146" cy="738664"/>
          </a:xfrm>
          <a:prstGeom prst="rect">
            <a:avLst/>
          </a:prstGeom>
          <a:noFill/>
          <a:ln w="28575">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spc="-30">
                <a:solidFill>
                  <a:srgbClr val="117479"/>
                </a:solidFill>
                <a:latin typeface="Helvetica"/>
              </a:rPr>
              <a:t>1</a:t>
            </a:r>
            <a:r>
              <a:rPr kumimoji="0" lang="en-AU" sz="1400" b="1" i="0" u="none" strike="noStrike" kern="1200" cap="none" spc="-30" normalizeH="0" baseline="0" noProof="0">
                <a:ln>
                  <a:noFill/>
                </a:ln>
                <a:solidFill>
                  <a:srgbClr val="117479"/>
                </a:solidFill>
                <a:effectLst/>
                <a:uLnTx/>
                <a:uFillTx/>
                <a:latin typeface="Helvetica"/>
              </a:rPr>
              <a:t>% </a:t>
            </a:r>
            <a:r>
              <a:rPr kumimoji="0" lang="en-AU" sz="1400" b="1" i="0" u="none" strike="noStrike" kern="1200" cap="none" spc="-30" normalizeH="0" baseline="0" noProof="0">
                <a:ln>
                  <a:noFill/>
                </a:ln>
                <a:effectLst/>
                <a:uLnTx/>
                <a:uFillTx/>
                <a:latin typeface="Helvetica"/>
              </a:rPr>
              <a:t>live in a remote or very remote area</a:t>
            </a:r>
            <a:endParaRPr kumimoji="0" lang="en-AU" sz="1400" b="1" i="0" u="none" strike="noStrike" kern="1200" cap="none" spc="-30" normalizeH="0" baseline="0" noProof="0">
              <a:ln>
                <a:noFill/>
              </a:ln>
              <a:solidFill>
                <a:srgbClr val="117479"/>
              </a:solidFill>
              <a:effectLst/>
              <a:uLnTx/>
              <a:uFillTx/>
              <a:latin typeface="Helvetica"/>
              <a:cs typeface="Helvetica"/>
            </a:endParaRPr>
          </a:p>
        </p:txBody>
      </p:sp>
      <p:sp>
        <p:nvSpPr>
          <p:cNvPr id="102" name="TextBox 101">
            <a:extLst>
              <a:ext uri="{FF2B5EF4-FFF2-40B4-BE49-F238E27FC236}">
                <a16:creationId xmlns:a16="http://schemas.microsoft.com/office/drawing/2014/main" id="{C079E9F6-A6EB-CF84-4A25-96DC475FCA14}"/>
              </a:ext>
            </a:extLst>
          </p:cNvPr>
          <p:cNvSpPr txBox="1"/>
          <p:nvPr/>
        </p:nvSpPr>
        <p:spPr>
          <a:xfrm>
            <a:off x="5833185" y="4064282"/>
            <a:ext cx="360000"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2%</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103" name="TextBox 102">
            <a:extLst>
              <a:ext uri="{FF2B5EF4-FFF2-40B4-BE49-F238E27FC236}">
                <a16:creationId xmlns:a16="http://schemas.microsoft.com/office/drawing/2014/main" id="{C079E9F6-A6EB-CF84-4A25-96DC475FCA14}"/>
              </a:ext>
            </a:extLst>
          </p:cNvPr>
          <p:cNvSpPr txBox="1"/>
          <p:nvPr/>
        </p:nvSpPr>
        <p:spPr>
          <a:xfrm>
            <a:off x="5552112" y="3668805"/>
            <a:ext cx="360000"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26%</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104" name="TextBox 103">
            <a:extLst>
              <a:ext uri="{FF2B5EF4-FFF2-40B4-BE49-F238E27FC236}">
                <a16:creationId xmlns:a16="http://schemas.microsoft.com/office/drawing/2014/main" id="{C079E9F6-A6EB-CF84-4A25-96DC475FCA14}"/>
              </a:ext>
            </a:extLst>
          </p:cNvPr>
          <p:cNvSpPr txBox="1"/>
          <p:nvPr/>
        </p:nvSpPr>
        <p:spPr>
          <a:xfrm>
            <a:off x="5811795" y="3227443"/>
            <a:ext cx="360000"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30%</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105" name="TextBox 104">
            <a:extLst>
              <a:ext uri="{FF2B5EF4-FFF2-40B4-BE49-F238E27FC236}">
                <a16:creationId xmlns:a16="http://schemas.microsoft.com/office/drawing/2014/main" id="{C079E9F6-A6EB-CF84-4A25-96DC475FCA14}"/>
              </a:ext>
            </a:extLst>
          </p:cNvPr>
          <p:cNvSpPr txBox="1"/>
          <p:nvPr/>
        </p:nvSpPr>
        <p:spPr>
          <a:xfrm>
            <a:off x="5636710" y="2417164"/>
            <a:ext cx="360000"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20%</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106" name="TextBox 105">
            <a:extLst>
              <a:ext uri="{FF2B5EF4-FFF2-40B4-BE49-F238E27FC236}">
                <a16:creationId xmlns:a16="http://schemas.microsoft.com/office/drawing/2014/main" id="{C079E9F6-A6EB-CF84-4A25-96DC475FCA14}"/>
              </a:ext>
            </a:extLst>
          </p:cNvPr>
          <p:cNvSpPr txBox="1"/>
          <p:nvPr/>
        </p:nvSpPr>
        <p:spPr>
          <a:xfrm>
            <a:off x="4714935" y="2245459"/>
            <a:ext cx="360000"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1%</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107" name="TextBox 106">
            <a:extLst>
              <a:ext uri="{FF2B5EF4-FFF2-40B4-BE49-F238E27FC236}">
                <a16:creationId xmlns:a16="http://schemas.microsoft.com/office/drawing/2014/main" id="{C079E9F6-A6EB-CF84-4A25-96DC475FCA14}"/>
              </a:ext>
            </a:extLst>
          </p:cNvPr>
          <p:cNvSpPr txBox="1"/>
          <p:nvPr/>
        </p:nvSpPr>
        <p:spPr>
          <a:xfrm>
            <a:off x="3743678" y="2768551"/>
            <a:ext cx="360000"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11%</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108" name="TextBox 107">
            <a:extLst>
              <a:ext uri="{FF2B5EF4-FFF2-40B4-BE49-F238E27FC236}">
                <a16:creationId xmlns:a16="http://schemas.microsoft.com/office/drawing/2014/main" id="{C079E9F6-A6EB-CF84-4A25-96DC475FCA14}"/>
              </a:ext>
            </a:extLst>
          </p:cNvPr>
          <p:cNvSpPr txBox="1"/>
          <p:nvPr/>
        </p:nvSpPr>
        <p:spPr>
          <a:xfrm>
            <a:off x="4842110" y="3025742"/>
            <a:ext cx="360000"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7%</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grpSp>
        <p:nvGrpSpPr>
          <p:cNvPr id="109" name="Group 108"/>
          <p:cNvGrpSpPr/>
          <p:nvPr/>
        </p:nvGrpSpPr>
        <p:grpSpPr>
          <a:xfrm>
            <a:off x="6146654" y="3548083"/>
            <a:ext cx="599931" cy="396000"/>
            <a:chOff x="6146654" y="3548083"/>
            <a:chExt cx="599931" cy="396000"/>
          </a:xfrm>
          <a:solidFill>
            <a:schemeClr val="bg2">
              <a:lumMod val="60000"/>
              <a:lumOff val="40000"/>
            </a:schemeClr>
          </a:solidFill>
        </p:grpSpPr>
        <p:cxnSp>
          <p:nvCxnSpPr>
            <p:cNvPr id="110" name="Straight Connector 109"/>
            <p:cNvCxnSpPr/>
            <p:nvPr/>
          </p:nvCxnSpPr>
          <p:spPr>
            <a:xfrm flipH="1" flipV="1">
              <a:off x="6146654" y="3647127"/>
              <a:ext cx="420253" cy="104655"/>
            </a:xfrm>
            <a:prstGeom prst="line">
              <a:avLst/>
            </a:prstGeom>
            <a:grpFill/>
            <a:ln w="19050">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C079E9F6-A6EB-CF84-4A25-96DC475FCA14}"/>
                </a:ext>
              </a:extLst>
            </p:cNvPr>
            <p:cNvSpPr txBox="1">
              <a:spLocks noChangeAspect="1"/>
            </p:cNvSpPr>
            <p:nvPr/>
          </p:nvSpPr>
          <p:spPr>
            <a:xfrm>
              <a:off x="6350585" y="3548083"/>
              <a:ext cx="396000" cy="396000"/>
            </a:xfrm>
            <a:prstGeom prst="ellipse">
              <a:avLst/>
            </a:prstGeom>
            <a:solidFill>
              <a:schemeClr val="bg2"/>
            </a:solidFill>
            <a:ln w="9525">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2%</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grpSp>
      <p:sp>
        <p:nvSpPr>
          <p:cNvPr id="113" name="AutoShape 3">
            <a:extLst>
              <a:ext uri="{FF2B5EF4-FFF2-40B4-BE49-F238E27FC236}">
                <a16:creationId xmlns:a16="http://schemas.microsoft.com/office/drawing/2014/main" id="{0AA247EE-A8EB-7835-AF51-1B3EB3581842}"/>
              </a:ext>
            </a:extLst>
          </p:cNvPr>
          <p:cNvSpPr>
            <a:spLocks noChangeAspect="1" noChangeArrowheads="1" noTextEdit="1"/>
          </p:cNvSpPr>
          <p:nvPr/>
        </p:nvSpPr>
        <p:spPr bwMode="auto">
          <a:xfrm>
            <a:off x="28575" y="8913935"/>
            <a:ext cx="1213485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7" name="AutoShape 15">
            <a:extLst>
              <a:ext uri="{FF2B5EF4-FFF2-40B4-BE49-F238E27FC236}">
                <a16:creationId xmlns:a16="http://schemas.microsoft.com/office/drawing/2014/main" id="{1D106E30-F824-C719-349E-A84B9CB801FE}"/>
              </a:ext>
            </a:extLst>
          </p:cNvPr>
          <p:cNvSpPr>
            <a:spLocks noChangeAspect="1" noChangeArrowheads="1" noTextEdit="1"/>
          </p:cNvSpPr>
          <p:nvPr/>
        </p:nvSpPr>
        <p:spPr bwMode="auto">
          <a:xfrm>
            <a:off x="-865188" y="7934326"/>
            <a:ext cx="12134851"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54176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75DE-4C32-4444-995B-47AA70EE1048}"/>
              </a:ext>
            </a:extLst>
          </p:cNvPr>
          <p:cNvSpPr>
            <a:spLocks noGrp="1"/>
          </p:cNvSpPr>
          <p:nvPr>
            <p:ph type="title"/>
          </p:nvPr>
        </p:nvSpPr>
        <p:spPr>
          <a:xfrm>
            <a:off x="479425" y="1671207"/>
            <a:ext cx="11233150" cy="664797"/>
          </a:xfrm>
        </p:spPr>
        <p:txBody>
          <a:bodyPr/>
          <a:lstStyle/>
          <a:p>
            <a:r>
              <a:rPr lang="en-AU"/>
              <a:t>Australians’ travel behaviour</a:t>
            </a:r>
            <a:endParaRPr lang="en-US"/>
          </a:p>
        </p:txBody>
      </p:sp>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6FAA3-5F10-EC41-882E-FB4187E570D3}" type="slidenum">
              <a:rPr kumimoji="0" lang="en-AU" sz="800" b="0" i="0" u="none" strike="noStrike" kern="1200" cap="none" spc="0" normalizeH="0" baseline="0" noProof="0">
                <a:ln>
                  <a:noFill/>
                </a:ln>
                <a:solidFill>
                  <a:srgbClr val="142E3B"/>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800" b="0" i="0" u="none" strike="noStrike" kern="1200" cap="none" spc="0" normalizeH="0" baseline="0" noProof="0">
              <a:ln>
                <a:noFill/>
              </a:ln>
              <a:solidFill>
                <a:srgbClr val="142E3B"/>
              </a:solidFill>
              <a:effectLst/>
              <a:uLnTx/>
              <a:uFillTx/>
              <a:latin typeface="Helvetica"/>
              <a:ea typeface="+mn-ea"/>
              <a:cs typeface="+mn-cs"/>
            </a:endParaRPr>
          </a:p>
        </p:txBody>
      </p:sp>
      <p:pic>
        <p:nvPicPr>
          <p:cNvPr id="7" name="Picture Placeholder 8">
            <a:extLst>
              <a:ext uri="{FF2B5EF4-FFF2-40B4-BE49-F238E27FC236}">
                <a16:creationId xmlns:a16="http://schemas.microsoft.com/office/drawing/2014/main" id="{EB7B2DE1-7209-9499-1F13-BB557AB392B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228461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2934-03CC-79A7-6676-415134823C9A}"/>
              </a:ext>
            </a:extLst>
          </p:cNvPr>
          <p:cNvSpPr>
            <a:spLocks noGrp="1"/>
          </p:cNvSpPr>
          <p:nvPr>
            <p:ph type="title"/>
          </p:nvPr>
        </p:nvSpPr>
        <p:spPr/>
        <p:txBody>
          <a:bodyPr/>
          <a:lstStyle/>
          <a:p>
            <a:r>
              <a:rPr lang="en-GB">
                <a:cs typeface="Helvetica"/>
              </a:rPr>
              <a:t>Australian modes of travel</a:t>
            </a:r>
            <a:endParaRPr lang="en-GB">
              <a:highlight>
                <a:srgbClr val="FFFF00"/>
              </a:highlight>
              <a:cs typeface="Helvetica"/>
            </a:endParaRPr>
          </a:p>
        </p:txBody>
      </p:sp>
      <p:sp>
        <p:nvSpPr>
          <p:cNvPr id="3" name="Slide Number Placeholder 2">
            <a:extLst>
              <a:ext uri="{FF2B5EF4-FFF2-40B4-BE49-F238E27FC236}">
                <a16:creationId xmlns:a16="http://schemas.microsoft.com/office/drawing/2014/main" id="{FDBCBE62-9ECE-BC4F-DAC2-A325E0873C96}"/>
              </a:ext>
            </a:extLst>
          </p:cNvPr>
          <p:cNvSpPr>
            <a:spLocks noGrp="1"/>
          </p:cNvSpPr>
          <p:nvPr>
            <p:ph type="sldNum" sz="quarter" idx="12"/>
          </p:nvPr>
        </p:nvSpPr>
        <p:spPr/>
        <p:txBody>
          <a:bodyPr/>
          <a:lstStyle/>
          <a:p>
            <a:fld id="{0500C9E6-702F-A843-8A04-80C500C6891A}" type="slidenum">
              <a:rPr lang="en-AU"/>
              <a:t>12</a:t>
            </a:fld>
            <a:endParaRPr lang="en-AU"/>
          </a:p>
        </p:txBody>
      </p:sp>
      <p:sp>
        <p:nvSpPr>
          <p:cNvPr id="4" name="Text Placeholder 3">
            <a:extLst>
              <a:ext uri="{FF2B5EF4-FFF2-40B4-BE49-F238E27FC236}">
                <a16:creationId xmlns:a16="http://schemas.microsoft.com/office/drawing/2014/main" id="{2C3B0DE9-9E50-8F96-7A5A-4569236DDAFF}"/>
              </a:ext>
            </a:extLst>
          </p:cNvPr>
          <p:cNvSpPr>
            <a:spLocks noGrp="1"/>
          </p:cNvSpPr>
          <p:nvPr>
            <p:ph type="body" sz="quarter" idx="13"/>
          </p:nvPr>
        </p:nvSpPr>
        <p:spPr/>
        <p:txBody>
          <a:bodyPr vert="horz" lIns="0" tIns="0" rIns="0" bIns="0" rtlCol="0" anchor="t">
            <a:spAutoFit/>
          </a:bodyPr>
          <a:lstStyle/>
          <a:p>
            <a:r>
              <a:rPr lang="en-GB">
                <a:cs typeface="Helvetica"/>
              </a:rPr>
              <a:t>In the last 12 months, 56% of Australians travelled by air at least once</a:t>
            </a:r>
            <a:endParaRPr lang="en-GB"/>
          </a:p>
        </p:txBody>
      </p:sp>
      <p:sp>
        <p:nvSpPr>
          <p:cNvPr id="12" name="TextBox 11"/>
          <p:cNvSpPr txBox="1"/>
          <p:nvPr/>
        </p:nvSpPr>
        <p:spPr>
          <a:xfrm>
            <a:off x="1172095" y="6375862"/>
            <a:ext cx="9601200" cy="338554"/>
          </a:xfrm>
          <a:prstGeom prst="rect">
            <a:avLst/>
          </a:prstGeom>
          <a:noFill/>
        </p:spPr>
        <p:txBody>
          <a:bodyPr wrap="square" rtlCol="0">
            <a:spAutoFit/>
          </a:bodyPr>
          <a:lstStyle/>
          <a:p>
            <a:r>
              <a:rPr lang="en-AU" sz="800"/>
              <a:t>Initial survey question: “In the last 12 months, have you used any of the following types of transport?” (n=7,631 – weighted); “</a:t>
            </a:r>
            <a:r>
              <a:rPr lang="en-US" sz="800"/>
              <a:t>When did you last take a commercial flight that departed from an Australian airport?” (n=7,631 – weighted)</a:t>
            </a:r>
            <a:endParaRPr lang="en-AU" sz="800"/>
          </a:p>
        </p:txBody>
      </p:sp>
      <p:graphicFrame>
        <p:nvGraphicFramePr>
          <p:cNvPr id="11" name="Chart 10"/>
          <p:cNvGraphicFramePr/>
          <p:nvPr>
            <p:extLst>
              <p:ext uri="{D42A27DB-BD31-4B8C-83A1-F6EECF244321}">
                <p14:modId xmlns:p14="http://schemas.microsoft.com/office/powerpoint/2010/main" val="3186282761"/>
              </p:ext>
            </p:extLst>
          </p:nvPr>
        </p:nvGraphicFramePr>
        <p:xfrm>
          <a:off x="3396498" y="1420484"/>
          <a:ext cx="9866228" cy="4488654"/>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p:cNvGrpSpPr/>
          <p:nvPr/>
        </p:nvGrpSpPr>
        <p:grpSpPr>
          <a:xfrm>
            <a:off x="6591290" y="4970400"/>
            <a:ext cx="323595" cy="314281"/>
            <a:chOff x="3713162" y="4473575"/>
            <a:chExt cx="449262" cy="371476"/>
          </a:xfrm>
        </p:grpSpPr>
        <p:sp>
          <p:nvSpPr>
            <p:cNvPr id="14" name="Freeform 288"/>
            <p:cNvSpPr>
              <a:spLocks/>
            </p:cNvSpPr>
            <p:nvPr/>
          </p:nvSpPr>
          <p:spPr bwMode="auto">
            <a:xfrm>
              <a:off x="3713162" y="4767263"/>
              <a:ext cx="449262" cy="77788"/>
            </a:xfrm>
            <a:custGeom>
              <a:avLst/>
              <a:gdLst>
                <a:gd name="T0" fmla="*/ 92 w 92"/>
                <a:gd name="T1" fmla="*/ 16 h 16"/>
                <a:gd name="T2" fmla="*/ 92 w 92"/>
                <a:gd name="T3" fmla="*/ 8 h 16"/>
                <a:gd name="T4" fmla="*/ 76 w 92"/>
                <a:gd name="T5" fmla="*/ 0 h 16"/>
                <a:gd name="T6" fmla="*/ 76 w 92"/>
                <a:gd name="T7" fmla="*/ 0 h 16"/>
                <a:gd name="T8" fmla="*/ 61 w 92"/>
                <a:gd name="T9" fmla="*/ 8 h 16"/>
                <a:gd name="T10" fmla="*/ 47 w 92"/>
                <a:gd name="T11" fmla="*/ 0 h 16"/>
                <a:gd name="T12" fmla="*/ 47 w 92"/>
                <a:gd name="T13" fmla="*/ 0 h 16"/>
                <a:gd name="T14" fmla="*/ 32 w 92"/>
                <a:gd name="T15" fmla="*/ 8 h 16"/>
                <a:gd name="T16" fmla="*/ 18 w 92"/>
                <a:gd name="T17" fmla="*/ 0 h 16"/>
                <a:gd name="T18" fmla="*/ 18 w 92"/>
                <a:gd name="T19" fmla="*/ 0 h 16"/>
                <a:gd name="T20" fmla="*/ 0 w 92"/>
                <a:gd name="T21" fmla="*/ 8 h 16"/>
                <a:gd name="T22" fmla="*/ 0 w 92"/>
                <a:gd name="T23" fmla="*/ 16 h 16"/>
                <a:gd name="T24" fmla="*/ 92 w 9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16">
                  <a:moveTo>
                    <a:pt x="92" y="16"/>
                  </a:moveTo>
                  <a:cubicBezTo>
                    <a:pt x="92" y="8"/>
                    <a:pt x="92" y="8"/>
                    <a:pt x="92" y="8"/>
                  </a:cubicBezTo>
                  <a:cubicBezTo>
                    <a:pt x="82" y="10"/>
                    <a:pt x="76" y="0"/>
                    <a:pt x="76" y="0"/>
                  </a:cubicBezTo>
                  <a:cubicBezTo>
                    <a:pt x="76" y="0"/>
                    <a:pt x="76" y="0"/>
                    <a:pt x="76" y="0"/>
                  </a:cubicBezTo>
                  <a:cubicBezTo>
                    <a:pt x="76" y="0"/>
                    <a:pt x="71" y="8"/>
                    <a:pt x="61" y="8"/>
                  </a:cubicBezTo>
                  <a:cubicBezTo>
                    <a:pt x="52" y="8"/>
                    <a:pt x="47" y="0"/>
                    <a:pt x="47" y="0"/>
                  </a:cubicBezTo>
                  <a:cubicBezTo>
                    <a:pt x="47" y="0"/>
                    <a:pt x="47" y="0"/>
                    <a:pt x="47" y="0"/>
                  </a:cubicBezTo>
                  <a:cubicBezTo>
                    <a:pt x="47" y="0"/>
                    <a:pt x="42" y="8"/>
                    <a:pt x="32" y="8"/>
                  </a:cubicBezTo>
                  <a:cubicBezTo>
                    <a:pt x="23" y="8"/>
                    <a:pt x="18" y="0"/>
                    <a:pt x="18" y="0"/>
                  </a:cubicBezTo>
                  <a:cubicBezTo>
                    <a:pt x="18" y="0"/>
                    <a:pt x="18" y="0"/>
                    <a:pt x="18" y="0"/>
                  </a:cubicBezTo>
                  <a:cubicBezTo>
                    <a:pt x="18" y="0"/>
                    <a:pt x="10" y="10"/>
                    <a:pt x="0" y="8"/>
                  </a:cubicBezTo>
                  <a:cubicBezTo>
                    <a:pt x="0" y="16"/>
                    <a:pt x="0" y="16"/>
                    <a:pt x="0" y="16"/>
                  </a:cubicBezTo>
                  <a:lnTo>
                    <a:pt x="92" y="16"/>
                  </a:lnTo>
                  <a:close/>
                </a:path>
              </a:pathLst>
            </a:custGeom>
            <a:noFill/>
            <a:ln w="28575"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5" name="Freeform 289"/>
            <p:cNvSpPr>
              <a:spLocks/>
            </p:cNvSpPr>
            <p:nvPr/>
          </p:nvSpPr>
          <p:spPr bwMode="auto">
            <a:xfrm>
              <a:off x="3732212" y="4687888"/>
              <a:ext cx="430212" cy="117475"/>
            </a:xfrm>
            <a:custGeom>
              <a:avLst/>
              <a:gdLst>
                <a:gd name="T0" fmla="*/ 237 w 271"/>
                <a:gd name="T1" fmla="*/ 68 h 74"/>
                <a:gd name="T2" fmla="*/ 271 w 271"/>
                <a:gd name="T3" fmla="*/ 0 h 74"/>
                <a:gd name="T4" fmla="*/ 25 w 271"/>
                <a:gd name="T5" fmla="*/ 0 h 74"/>
                <a:gd name="T6" fmla="*/ 0 w 271"/>
                <a:gd name="T7" fmla="*/ 74 h 74"/>
              </a:gdLst>
              <a:ahLst/>
              <a:cxnLst>
                <a:cxn ang="0">
                  <a:pos x="T0" y="T1"/>
                </a:cxn>
                <a:cxn ang="0">
                  <a:pos x="T2" y="T3"/>
                </a:cxn>
                <a:cxn ang="0">
                  <a:pos x="T4" y="T5"/>
                </a:cxn>
                <a:cxn ang="0">
                  <a:pos x="T6" y="T7"/>
                </a:cxn>
              </a:cxnLst>
              <a:rect l="0" t="0" r="r" b="b"/>
              <a:pathLst>
                <a:path w="271" h="74">
                  <a:moveTo>
                    <a:pt x="237" y="68"/>
                  </a:moveTo>
                  <a:lnTo>
                    <a:pt x="271" y="0"/>
                  </a:lnTo>
                  <a:lnTo>
                    <a:pt x="25" y="0"/>
                  </a:lnTo>
                  <a:lnTo>
                    <a:pt x="0" y="74"/>
                  </a:lnTo>
                </a:path>
              </a:pathLst>
            </a:custGeom>
            <a:noFill/>
            <a:ln w="28575"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6" name="Freeform 290"/>
            <p:cNvSpPr>
              <a:spLocks/>
            </p:cNvSpPr>
            <p:nvPr/>
          </p:nvSpPr>
          <p:spPr bwMode="auto">
            <a:xfrm>
              <a:off x="3732212" y="4551363"/>
              <a:ext cx="390525" cy="136525"/>
            </a:xfrm>
            <a:custGeom>
              <a:avLst/>
              <a:gdLst>
                <a:gd name="T0" fmla="*/ 179 w 246"/>
                <a:gd name="T1" fmla="*/ 0 h 86"/>
                <a:gd name="T2" fmla="*/ 34 w 246"/>
                <a:gd name="T3" fmla="*/ 0 h 86"/>
                <a:gd name="T4" fmla="*/ 0 w 246"/>
                <a:gd name="T5" fmla="*/ 37 h 86"/>
                <a:gd name="T6" fmla="*/ 62 w 246"/>
                <a:gd name="T7" fmla="*/ 37 h 86"/>
                <a:gd name="T8" fmla="*/ 49 w 246"/>
                <a:gd name="T9" fmla="*/ 86 h 86"/>
                <a:gd name="T10" fmla="*/ 246 w 246"/>
                <a:gd name="T11" fmla="*/ 86 h 86"/>
                <a:gd name="T12" fmla="*/ 179 w 24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46" h="86">
                  <a:moveTo>
                    <a:pt x="179" y="0"/>
                  </a:moveTo>
                  <a:lnTo>
                    <a:pt x="34" y="0"/>
                  </a:lnTo>
                  <a:lnTo>
                    <a:pt x="0" y="37"/>
                  </a:lnTo>
                  <a:lnTo>
                    <a:pt x="62" y="37"/>
                  </a:lnTo>
                  <a:lnTo>
                    <a:pt x="49" y="86"/>
                  </a:lnTo>
                  <a:lnTo>
                    <a:pt x="246" y="86"/>
                  </a:lnTo>
                  <a:lnTo>
                    <a:pt x="179" y="0"/>
                  </a:lnTo>
                  <a:close/>
                </a:path>
              </a:pathLst>
            </a:custGeom>
            <a:noFill/>
            <a:ln w="28575"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7" name="Freeform 291"/>
            <p:cNvSpPr>
              <a:spLocks/>
            </p:cNvSpPr>
            <p:nvPr/>
          </p:nvSpPr>
          <p:spPr bwMode="auto">
            <a:xfrm>
              <a:off x="3887787" y="4591050"/>
              <a:ext cx="206375" cy="58738"/>
            </a:xfrm>
            <a:custGeom>
              <a:avLst/>
              <a:gdLst>
                <a:gd name="T0" fmla="*/ 99 w 130"/>
                <a:gd name="T1" fmla="*/ 0 h 37"/>
                <a:gd name="T2" fmla="*/ 0 w 130"/>
                <a:gd name="T3" fmla="*/ 0 h 37"/>
                <a:gd name="T4" fmla="*/ 37 w 130"/>
                <a:gd name="T5" fmla="*/ 37 h 37"/>
                <a:gd name="T6" fmla="*/ 130 w 130"/>
                <a:gd name="T7" fmla="*/ 37 h 37"/>
              </a:gdLst>
              <a:ahLst/>
              <a:cxnLst>
                <a:cxn ang="0">
                  <a:pos x="T0" y="T1"/>
                </a:cxn>
                <a:cxn ang="0">
                  <a:pos x="T2" y="T3"/>
                </a:cxn>
                <a:cxn ang="0">
                  <a:pos x="T4" y="T5"/>
                </a:cxn>
                <a:cxn ang="0">
                  <a:pos x="T6" y="T7"/>
                </a:cxn>
              </a:cxnLst>
              <a:rect l="0" t="0" r="r" b="b"/>
              <a:pathLst>
                <a:path w="130" h="37">
                  <a:moveTo>
                    <a:pt x="99" y="0"/>
                  </a:moveTo>
                  <a:lnTo>
                    <a:pt x="0" y="0"/>
                  </a:lnTo>
                  <a:lnTo>
                    <a:pt x="37" y="37"/>
                  </a:lnTo>
                  <a:lnTo>
                    <a:pt x="130" y="37"/>
                  </a:lnTo>
                </a:path>
              </a:pathLst>
            </a:custGeom>
            <a:noFill/>
            <a:ln w="28575"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 name="Line 292"/>
            <p:cNvSpPr>
              <a:spLocks noChangeShapeType="1"/>
            </p:cNvSpPr>
            <p:nvPr/>
          </p:nvSpPr>
          <p:spPr bwMode="auto">
            <a:xfrm flipH="1" flipV="1">
              <a:off x="3878262" y="4473575"/>
              <a:ext cx="79375" cy="77788"/>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9" name="Group 18"/>
          <p:cNvGrpSpPr/>
          <p:nvPr/>
        </p:nvGrpSpPr>
        <p:grpSpPr>
          <a:xfrm>
            <a:off x="5588296" y="5423623"/>
            <a:ext cx="384399" cy="258095"/>
            <a:chOff x="3713162" y="1714500"/>
            <a:chExt cx="449263" cy="312738"/>
          </a:xfrm>
        </p:grpSpPr>
        <p:sp>
          <p:nvSpPr>
            <p:cNvPr id="20" name="Freeform 111"/>
            <p:cNvSpPr>
              <a:spLocks/>
            </p:cNvSpPr>
            <p:nvPr/>
          </p:nvSpPr>
          <p:spPr bwMode="auto">
            <a:xfrm>
              <a:off x="3751262" y="1968500"/>
              <a:ext cx="117475" cy="58738"/>
            </a:xfrm>
            <a:custGeom>
              <a:avLst/>
              <a:gdLst>
                <a:gd name="T0" fmla="*/ 24 w 24"/>
                <a:gd name="T1" fmla="*/ 0 h 12"/>
                <a:gd name="T2" fmla="*/ 12 w 24"/>
                <a:gd name="T3" fmla="*/ 12 h 12"/>
                <a:gd name="T4" fmla="*/ 0 w 24"/>
                <a:gd name="T5" fmla="*/ 0 h 12"/>
              </a:gdLst>
              <a:ahLst/>
              <a:cxnLst>
                <a:cxn ang="0">
                  <a:pos x="T0" y="T1"/>
                </a:cxn>
                <a:cxn ang="0">
                  <a:pos x="T2" y="T3"/>
                </a:cxn>
                <a:cxn ang="0">
                  <a:pos x="T4" y="T5"/>
                </a:cxn>
              </a:cxnLst>
              <a:rect l="0" t="0" r="r" b="b"/>
              <a:pathLst>
                <a:path w="24" h="12">
                  <a:moveTo>
                    <a:pt x="24" y="0"/>
                  </a:moveTo>
                  <a:cubicBezTo>
                    <a:pt x="24" y="7"/>
                    <a:pt x="19" y="12"/>
                    <a:pt x="12" y="12"/>
                  </a:cubicBezTo>
                  <a:cubicBezTo>
                    <a:pt x="5" y="12"/>
                    <a:pt x="0" y="7"/>
                    <a:pt x="0" y="0"/>
                  </a:cubicBez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 name="Freeform 112"/>
            <p:cNvSpPr>
              <a:spLocks/>
            </p:cNvSpPr>
            <p:nvPr/>
          </p:nvSpPr>
          <p:spPr bwMode="auto">
            <a:xfrm>
              <a:off x="3990975" y="1881188"/>
              <a:ext cx="171450" cy="68263"/>
            </a:xfrm>
            <a:custGeom>
              <a:avLst/>
              <a:gdLst>
                <a:gd name="T0" fmla="*/ 10 w 35"/>
                <a:gd name="T1" fmla="*/ 0 h 14"/>
                <a:gd name="T2" fmla="*/ 19 w 35"/>
                <a:gd name="T3" fmla="*/ 0 h 14"/>
                <a:gd name="T4" fmla="*/ 35 w 35"/>
                <a:gd name="T5" fmla="*/ 14 h 14"/>
                <a:gd name="T6" fmla="*/ 0 w 35"/>
                <a:gd name="T7" fmla="*/ 14 h 14"/>
              </a:gdLst>
              <a:ahLst/>
              <a:cxnLst>
                <a:cxn ang="0">
                  <a:pos x="T0" y="T1"/>
                </a:cxn>
                <a:cxn ang="0">
                  <a:pos x="T2" y="T3"/>
                </a:cxn>
                <a:cxn ang="0">
                  <a:pos x="T4" y="T5"/>
                </a:cxn>
                <a:cxn ang="0">
                  <a:pos x="T6" y="T7"/>
                </a:cxn>
              </a:cxnLst>
              <a:rect l="0" t="0" r="r" b="b"/>
              <a:pathLst>
                <a:path w="35" h="14">
                  <a:moveTo>
                    <a:pt x="10" y="0"/>
                  </a:moveTo>
                  <a:cubicBezTo>
                    <a:pt x="19" y="0"/>
                    <a:pt x="19" y="0"/>
                    <a:pt x="19" y="0"/>
                  </a:cubicBezTo>
                  <a:cubicBezTo>
                    <a:pt x="28" y="0"/>
                    <a:pt x="35" y="6"/>
                    <a:pt x="35" y="14"/>
                  </a:cubicBezTo>
                  <a:cubicBezTo>
                    <a:pt x="0" y="14"/>
                    <a:pt x="0" y="14"/>
                    <a:pt x="0" y="14"/>
                  </a:cubicBez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 name="Freeform 113"/>
            <p:cNvSpPr>
              <a:spLocks/>
            </p:cNvSpPr>
            <p:nvPr/>
          </p:nvSpPr>
          <p:spPr bwMode="auto">
            <a:xfrm>
              <a:off x="3732212" y="1812925"/>
              <a:ext cx="195262" cy="58738"/>
            </a:xfrm>
            <a:custGeom>
              <a:avLst/>
              <a:gdLst>
                <a:gd name="T0" fmla="*/ 40 w 40"/>
                <a:gd name="T1" fmla="*/ 8 h 12"/>
                <a:gd name="T2" fmla="*/ 36 w 40"/>
                <a:gd name="T3" fmla="*/ 12 h 12"/>
                <a:gd name="T4" fmla="*/ 8 w 40"/>
                <a:gd name="T5" fmla="*/ 12 h 12"/>
                <a:gd name="T6" fmla="*/ 0 w 40"/>
                <a:gd name="T7" fmla="*/ 4 h 12"/>
                <a:gd name="T8" fmla="*/ 0 w 40"/>
                <a:gd name="T9" fmla="*/ 0 h 12"/>
                <a:gd name="T10" fmla="*/ 40 w 40"/>
                <a:gd name="T11" fmla="*/ 0 h 12"/>
                <a:gd name="T12" fmla="*/ 40 w 4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40" h="12">
                  <a:moveTo>
                    <a:pt x="40" y="8"/>
                  </a:moveTo>
                  <a:cubicBezTo>
                    <a:pt x="40" y="10"/>
                    <a:pt x="38" y="12"/>
                    <a:pt x="36" y="12"/>
                  </a:cubicBezTo>
                  <a:cubicBezTo>
                    <a:pt x="8" y="12"/>
                    <a:pt x="8" y="12"/>
                    <a:pt x="8" y="12"/>
                  </a:cubicBezTo>
                  <a:cubicBezTo>
                    <a:pt x="0" y="4"/>
                    <a:pt x="0" y="4"/>
                    <a:pt x="0" y="4"/>
                  </a:cubicBezTo>
                  <a:cubicBezTo>
                    <a:pt x="0" y="0"/>
                    <a:pt x="0" y="0"/>
                    <a:pt x="0" y="0"/>
                  </a:cubicBezTo>
                  <a:cubicBezTo>
                    <a:pt x="40" y="0"/>
                    <a:pt x="40" y="0"/>
                    <a:pt x="40" y="0"/>
                  </a:cubicBezTo>
                  <a:lnTo>
                    <a:pt x="40" y="8"/>
                  </a:lnTo>
                  <a:close/>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 name="Freeform 114"/>
            <p:cNvSpPr>
              <a:spLocks/>
            </p:cNvSpPr>
            <p:nvPr/>
          </p:nvSpPr>
          <p:spPr bwMode="auto">
            <a:xfrm>
              <a:off x="4044950" y="1744663"/>
              <a:ext cx="39687" cy="77788"/>
            </a:xfrm>
            <a:custGeom>
              <a:avLst/>
              <a:gdLst>
                <a:gd name="T0" fmla="*/ 8 w 8"/>
                <a:gd name="T1" fmla="*/ 16 h 16"/>
                <a:gd name="T2" fmla="*/ 0 w 8"/>
                <a:gd name="T3" fmla="*/ 8 h 16"/>
                <a:gd name="T4" fmla="*/ 8 w 8"/>
                <a:gd name="T5" fmla="*/ 0 h 16"/>
                <a:gd name="T6" fmla="*/ 8 w 8"/>
                <a:gd name="T7" fmla="*/ 16 h 16"/>
              </a:gdLst>
              <a:ahLst/>
              <a:cxnLst>
                <a:cxn ang="0">
                  <a:pos x="T0" y="T1"/>
                </a:cxn>
                <a:cxn ang="0">
                  <a:pos x="T2" y="T3"/>
                </a:cxn>
                <a:cxn ang="0">
                  <a:pos x="T4" y="T5"/>
                </a:cxn>
                <a:cxn ang="0">
                  <a:pos x="T6" y="T7"/>
                </a:cxn>
              </a:cxnLst>
              <a:rect l="0" t="0" r="r" b="b"/>
              <a:pathLst>
                <a:path w="8" h="16">
                  <a:moveTo>
                    <a:pt x="8" y="16"/>
                  </a:moveTo>
                  <a:cubicBezTo>
                    <a:pt x="4" y="16"/>
                    <a:pt x="0" y="12"/>
                    <a:pt x="0" y="8"/>
                  </a:cubicBezTo>
                  <a:cubicBezTo>
                    <a:pt x="0" y="4"/>
                    <a:pt x="4" y="0"/>
                    <a:pt x="8" y="0"/>
                  </a:cubicBezTo>
                  <a:lnTo>
                    <a:pt x="8" y="16"/>
                  </a:lnTo>
                  <a:close/>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4" name="Freeform 115"/>
            <p:cNvSpPr>
              <a:spLocks/>
            </p:cNvSpPr>
            <p:nvPr/>
          </p:nvSpPr>
          <p:spPr bwMode="auto">
            <a:xfrm>
              <a:off x="3713162" y="1714500"/>
              <a:ext cx="331787" cy="254000"/>
            </a:xfrm>
            <a:custGeom>
              <a:avLst/>
              <a:gdLst>
                <a:gd name="T0" fmla="*/ 56 w 68"/>
                <a:gd name="T1" fmla="*/ 0 h 52"/>
                <a:gd name="T2" fmla="*/ 62 w 68"/>
                <a:gd name="T3" fmla="*/ 0 h 52"/>
                <a:gd name="T4" fmla="*/ 68 w 68"/>
                <a:gd name="T5" fmla="*/ 6 h 52"/>
                <a:gd name="T6" fmla="*/ 68 w 68"/>
                <a:gd name="T7" fmla="*/ 28 h 52"/>
                <a:gd name="T8" fmla="*/ 44 w 68"/>
                <a:gd name="T9" fmla="*/ 52 h 52"/>
                <a:gd name="T10" fmla="*/ 0 w 68"/>
                <a:gd name="T11" fmla="*/ 52 h 52"/>
                <a:gd name="T12" fmla="*/ 20 w 68"/>
                <a:gd name="T13" fmla="*/ 32 h 52"/>
                <a:gd name="T14" fmla="*/ 30 w 68"/>
                <a:gd name="T15" fmla="*/ 32 h 52"/>
                <a:gd name="T16" fmla="*/ 50 w 68"/>
                <a:gd name="T17" fmla="*/ 50 h 52"/>
                <a:gd name="T18" fmla="*/ 50 w 68"/>
                <a:gd name="T1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2">
                  <a:moveTo>
                    <a:pt x="56" y="0"/>
                  </a:moveTo>
                  <a:cubicBezTo>
                    <a:pt x="62" y="0"/>
                    <a:pt x="62" y="0"/>
                    <a:pt x="62" y="0"/>
                  </a:cubicBezTo>
                  <a:cubicBezTo>
                    <a:pt x="65" y="0"/>
                    <a:pt x="68" y="3"/>
                    <a:pt x="68" y="6"/>
                  </a:cubicBezTo>
                  <a:cubicBezTo>
                    <a:pt x="68" y="28"/>
                    <a:pt x="68" y="28"/>
                    <a:pt x="68" y="28"/>
                  </a:cubicBezTo>
                  <a:cubicBezTo>
                    <a:pt x="68" y="41"/>
                    <a:pt x="57" y="52"/>
                    <a:pt x="44" y="52"/>
                  </a:cubicBezTo>
                  <a:cubicBezTo>
                    <a:pt x="0" y="52"/>
                    <a:pt x="0" y="52"/>
                    <a:pt x="0" y="52"/>
                  </a:cubicBezTo>
                  <a:cubicBezTo>
                    <a:pt x="0" y="41"/>
                    <a:pt x="9" y="32"/>
                    <a:pt x="20" y="32"/>
                  </a:cubicBezTo>
                  <a:cubicBezTo>
                    <a:pt x="30" y="32"/>
                    <a:pt x="30" y="32"/>
                    <a:pt x="30" y="32"/>
                  </a:cubicBezTo>
                  <a:cubicBezTo>
                    <a:pt x="40" y="32"/>
                    <a:pt x="49" y="40"/>
                    <a:pt x="50" y="50"/>
                  </a:cubicBezTo>
                  <a:cubicBezTo>
                    <a:pt x="50" y="51"/>
                    <a:pt x="50" y="51"/>
                    <a:pt x="50" y="51"/>
                  </a:cubicBez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 name="Freeform 116"/>
            <p:cNvSpPr>
              <a:spLocks/>
            </p:cNvSpPr>
            <p:nvPr/>
          </p:nvSpPr>
          <p:spPr bwMode="auto">
            <a:xfrm>
              <a:off x="4025902" y="1949450"/>
              <a:ext cx="117475" cy="77788"/>
            </a:xfrm>
            <a:custGeom>
              <a:avLst/>
              <a:gdLst>
                <a:gd name="T0" fmla="*/ 1 w 24"/>
                <a:gd name="T1" fmla="*/ 0 h 16"/>
                <a:gd name="T2" fmla="*/ 0 w 24"/>
                <a:gd name="T3" fmla="*/ 4 h 16"/>
                <a:gd name="T4" fmla="*/ 12 w 24"/>
                <a:gd name="T5" fmla="*/ 16 h 16"/>
                <a:gd name="T6" fmla="*/ 24 w 24"/>
                <a:gd name="T7" fmla="*/ 4 h 16"/>
                <a:gd name="T8" fmla="*/ 23 w 24"/>
                <a:gd name="T9" fmla="*/ 0 h 16"/>
              </a:gdLst>
              <a:ahLst/>
              <a:cxnLst>
                <a:cxn ang="0">
                  <a:pos x="T0" y="T1"/>
                </a:cxn>
                <a:cxn ang="0">
                  <a:pos x="T2" y="T3"/>
                </a:cxn>
                <a:cxn ang="0">
                  <a:pos x="T4" y="T5"/>
                </a:cxn>
                <a:cxn ang="0">
                  <a:pos x="T6" y="T7"/>
                </a:cxn>
                <a:cxn ang="0">
                  <a:pos x="T8" y="T9"/>
                </a:cxn>
              </a:cxnLst>
              <a:rect l="0" t="0" r="r" b="b"/>
              <a:pathLst>
                <a:path w="24" h="16">
                  <a:moveTo>
                    <a:pt x="1" y="0"/>
                  </a:moveTo>
                  <a:cubicBezTo>
                    <a:pt x="0" y="1"/>
                    <a:pt x="0" y="3"/>
                    <a:pt x="0" y="4"/>
                  </a:cubicBezTo>
                  <a:cubicBezTo>
                    <a:pt x="0" y="11"/>
                    <a:pt x="5" y="16"/>
                    <a:pt x="12" y="16"/>
                  </a:cubicBezTo>
                  <a:cubicBezTo>
                    <a:pt x="19" y="16"/>
                    <a:pt x="24" y="11"/>
                    <a:pt x="24" y="4"/>
                  </a:cubicBezTo>
                  <a:cubicBezTo>
                    <a:pt x="24" y="3"/>
                    <a:pt x="24" y="1"/>
                    <a:pt x="23" y="0"/>
                  </a:cubicBez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26" name="Group 25"/>
          <p:cNvGrpSpPr/>
          <p:nvPr/>
        </p:nvGrpSpPr>
        <p:grpSpPr>
          <a:xfrm flipH="1">
            <a:off x="7269475" y="4273386"/>
            <a:ext cx="379845" cy="226306"/>
            <a:chOff x="1835150" y="6389688"/>
            <a:chExt cx="449262" cy="274638"/>
          </a:xfrm>
        </p:grpSpPr>
        <p:sp>
          <p:nvSpPr>
            <p:cNvPr id="27" name="Freeform 250"/>
            <p:cNvSpPr>
              <a:spLocks/>
            </p:cNvSpPr>
            <p:nvPr/>
          </p:nvSpPr>
          <p:spPr bwMode="auto">
            <a:xfrm>
              <a:off x="2020887" y="6389688"/>
              <a:ext cx="77787" cy="58738"/>
            </a:xfrm>
            <a:custGeom>
              <a:avLst/>
              <a:gdLst>
                <a:gd name="T0" fmla="*/ 16 w 16"/>
                <a:gd name="T1" fmla="*/ 8 h 12"/>
                <a:gd name="T2" fmla="*/ 8 w 16"/>
                <a:gd name="T3" fmla="*/ 0 h 12"/>
                <a:gd name="T4" fmla="*/ 0 w 16"/>
                <a:gd name="T5" fmla="*/ 8 h 12"/>
                <a:gd name="T6" fmla="*/ 0 w 16"/>
                <a:gd name="T7" fmla="*/ 12 h 12"/>
                <a:gd name="T8" fmla="*/ 16 w 16"/>
                <a:gd name="T9" fmla="*/ 12 h 12"/>
                <a:gd name="T10" fmla="*/ 16 w 16"/>
                <a:gd name="T11" fmla="*/ 8 h 12"/>
              </a:gdLst>
              <a:ahLst/>
              <a:cxnLst>
                <a:cxn ang="0">
                  <a:pos x="T0" y="T1"/>
                </a:cxn>
                <a:cxn ang="0">
                  <a:pos x="T2" y="T3"/>
                </a:cxn>
                <a:cxn ang="0">
                  <a:pos x="T4" y="T5"/>
                </a:cxn>
                <a:cxn ang="0">
                  <a:pos x="T6" y="T7"/>
                </a:cxn>
                <a:cxn ang="0">
                  <a:pos x="T8" y="T9"/>
                </a:cxn>
                <a:cxn ang="0">
                  <a:pos x="T10" y="T11"/>
                </a:cxn>
              </a:cxnLst>
              <a:rect l="0" t="0" r="r" b="b"/>
              <a:pathLst>
                <a:path w="16" h="12">
                  <a:moveTo>
                    <a:pt x="16" y="8"/>
                  </a:moveTo>
                  <a:cubicBezTo>
                    <a:pt x="16" y="4"/>
                    <a:pt x="12" y="0"/>
                    <a:pt x="8" y="0"/>
                  </a:cubicBezTo>
                  <a:cubicBezTo>
                    <a:pt x="4" y="0"/>
                    <a:pt x="0" y="4"/>
                    <a:pt x="0" y="8"/>
                  </a:cubicBezTo>
                  <a:cubicBezTo>
                    <a:pt x="0" y="12"/>
                    <a:pt x="0" y="12"/>
                    <a:pt x="0" y="12"/>
                  </a:cubicBezTo>
                  <a:cubicBezTo>
                    <a:pt x="16" y="12"/>
                    <a:pt x="16" y="12"/>
                    <a:pt x="16" y="12"/>
                  </a:cubicBezTo>
                  <a:lnTo>
                    <a:pt x="16" y="8"/>
                  </a:lnTo>
                  <a:close/>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8" name="Oval 251"/>
            <p:cNvSpPr>
              <a:spLocks noChangeArrowheads="1"/>
            </p:cNvSpPr>
            <p:nvPr/>
          </p:nvSpPr>
          <p:spPr bwMode="auto">
            <a:xfrm>
              <a:off x="1873250" y="6586538"/>
              <a:ext cx="79375" cy="77788"/>
            </a:xfrm>
            <a:prstGeom prst="ellipse">
              <a:avLst/>
            </a:pr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9" name="Line 252"/>
            <p:cNvSpPr>
              <a:spLocks noChangeShapeType="1"/>
            </p:cNvSpPr>
            <p:nvPr/>
          </p:nvSpPr>
          <p:spPr bwMode="auto">
            <a:xfrm>
              <a:off x="2225675" y="6624638"/>
              <a:ext cx="58737"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 name="Oval 253"/>
            <p:cNvSpPr>
              <a:spLocks noChangeArrowheads="1"/>
            </p:cNvSpPr>
            <p:nvPr/>
          </p:nvSpPr>
          <p:spPr bwMode="auto">
            <a:xfrm>
              <a:off x="2147887" y="6586538"/>
              <a:ext cx="77787" cy="77788"/>
            </a:xfrm>
            <a:prstGeom prst="ellipse">
              <a:avLst/>
            </a:pr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 name="Line 254"/>
            <p:cNvSpPr>
              <a:spLocks noChangeShapeType="1"/>
            </p:cNvSpPr>
            <p:nvPr/>
          </p:nvSpPr>
          <p:spPr bwMode="auto">
            <a:xfrm>
              <a:off x="1952625" y="6624638"/>
              <a:ext cx="195262"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 name="Freeform 255"/>
            <p:cNvSpPr>
              <a:spLocks/>
            </p:cNvSpPr>
            <p:nvPr/>
          </p:nvSpPr>
          <p:spPr bwMode="auto">
            <a:xfrm>
              <a:off x="1835150" y="6448425"/>
              <a:ext cx="430212" cy="176213"/>
            </a:xfrm>
            <a:custGeom>
              <a:avLst/>
              <a:gdLst>
                <a:gd name="T0" fmla="*/ 88 w 88"/>
                <a:gd name="T1" fmla="*/ 36 h 36"/>
                <a:gd name="T2" fmla="*/ 88 w 88"/>
                <a:gd name="T3" fmla="*/ 22 h 36"/>
                <a:gd name="T4" fmla="*/ 82 w 88"/>
                <a:gd name="T5" fmla="*/ 16 h 36"/>
                <a:gd name="T6" fmla="*/ 76 w 88"/>
                <a:gd name="T7" fmla="*/ 16 h 36"/>
                <a:gd name="T8" fmla="*/ 68 w 88"/>
                <a:gd name="T9" fmla="*/ 0 h 36"/>
                <a:gd name="T10" fmla="*/ 30 w 88"/>
                <a:gd name="T11" fmla="*/ 0 h 36"/>
                <a:gd name="T12" fmla="*/ 22 w 88"/>
                <a:gd name="T13" fmla="*/ 16 h 36"/>
                <a:gd name="T14" fmla="*/ 6 w 88"/>
                <a:gd name="T15" fmla="*/ 16 h 36"/>
                <a:gd name="T16" fmla="*/ 0 w 88"/>
                <a:gd name="T17" fmla="*/ 22 h 36"/>
                <a:gd name="T18" fmla="*/ 0 w 88"/>
                <a:gd name="T19" fmla="*/ 36 h 36"/>
                <a:gd name="T20" fmla="*/ 8 w 88"/>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6">
                  <a:moveTo>
                    <a:pt x="88" y="36"/>
                  </a:moveTo>
                  <a:cubicBezTo>
                    <a:pt x="88" y="22"/>
                    <a:pt x="88" y="22"/>
                    <a:pt x="88" y="22"/>
                  </a:cubicBezTo>
                  <a:cubicBezTo>
                    <a:pt x="88" y="19"/>
                    <a:pt x="85" y="16"/>
                    <a:pt x="82" y="16"/>
                  </a:cubicBezTo>
                  <a:cubicBezTo>
                    <a:pt x="76" y="16"/>
                    <a:pt x="76" y="16"/>
                    <a:pt x="76" y="16"/>
                  </a:cubicBezTo>
                  <a:cubicBezTo>
                    <a:pt x="68" y="0"/>
                    <a:pt x="68" y="0"/>
                    <a:pt x="68" y="0"/>
                  </a:cubicBezTo>
                  <a:cubicBezTo>
                    <a:pt x="30" y="0"/>
                    <a:pt x="30" y="0"/>
                    <a:pt x="30" y="0"/>
                  </a:cubicBezTo>
                  <a:cubicBezTo>
                    <a:pt x="22" y="16"/>
                    <a:pt x="22" y="16"/>
                    <a:pt x="22" y="16"/>
                  </a:cubicBezTo>
                  <a:cubicBezTo>
                    <a:pt x="6" y="16"/>
                    <a:pt x="6" y="16"/>
                    <a:pt x="6" y="16"/>
                  </a:cubicBezTo>
                  <a:cubicBezTo>
                    <a:pt x="3" y="16"/>
                    <a:pt x="0" y="19"/>
                    <a:pt x="0" y="22"/>
                  </a:cubicBezTo>
                  <a:cubicBezTo>
                    <a:pt x="0" y="36"/>
                    <a:pt x="0" y="36"/>
                    <a:pt x="0" y="36"/>
                  </a:cubicBezTo>
                  <a:cubicBezTo>
                    <a:pt x="8" y="36"/>
                    <a:pt x="8" y="36"/>
                    <a:pt x="8" y="36"/>
                  </a:cubicBez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 name="Freeform 256"/>
            <p:cNvSpPr>
              <a:spLocks/>
            </p:cNvSpPr>
            <p:nvPr/>
          </p:nvSpPr>
          <p:spPr bwMode="auto">
            <a:xfrm>
              <a:off x="1990725" y="6488113"/>
              <a:ext cx="39687" cy="39688"/>
            </a:xfrm>
            <a:custGeom>
              <a:avLst/>
              <a:gdLst>
                <a:gd name="T0" fmla="*/ 0 w 25"/>
                <a:gd name="T1" fmla="*/ 25 h 25"/>
                <a:gd name="T2" fmla="*/ 13 w 25"/>
                <a:gd name="T3" fmla="*/ 0 h 25"/>
                <a:gd name="T4" fmla="*/ 25 w 25"/>
                <a:gd name="T5" fmla="*/ 0 h 25"/>
              </a:gdLst>
              <a:ahLst/>
              <a:cxnLst>
                <a:cxn ang="0">
                  <a:pos x="T0" y="T1"/>
                </a:cxn>
                <a:cxn ang="0">
                  <a:pos x="T2" y="T3"/>
                </a:cxn>
                <a:cxn ang="0">
                  <a:pos x="T4" y="T5"/>
                </a:cxn>
              </a:cxnLst>
              <a:rect l="0" t="0" r="r" b="b"/>
              <a:pathLst>
                <a:path w="25" h="25">
                  <a:moveTo>
                    <a:pt x="0" y="25"/>
                  </a:moveTo>
                  <a:lnTo>
                    <a:pt x="13" y="0"/>
                  </a:lnTo>
                  <a:lnTo>
                    <a:pt x="25"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34" name="Group 33"/>
          <p:cNvGrpSpPr/>
          <p:nvPr/>
        </p:nvGrpSpPr>
        <p:grpSpPr>
          <a:xfrm flipH="1">
            <a:off x="8603428" y="3533619"/>
            <a:ext cx="407578" cy="190481"/>
            <a:chOff x="9345612" y="5510213"/>
            <a:chExt cx="450850" cy="214313"/>
          </a:xfrm>
        </p:grpSpPr>
        <p:sp>
          <p:nvSpPr>
            <p:cNvPr id="35" name="Oval 160"/>
            <p:cNvSpPr>
              <a:spLocks noChangeArrowheads="1"/>
            </p:cNvSpPr>
            <p:nvPr/>
          </p:nvSpPr>
          <p:spPr bwMode="auto">
            <a:xfrm>
              <a:off x="9385300" y="5646738"/>
              <a:ext cx="77787" cy="77788"/>
            </a:xfrm>
            <a:prstGeom prst="ellipse">
              <a:avLst/>
            </a:pr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 name="Line 161"/>
            <p:cNvSpPr>
              <a:spLocks noChangeShapeType="1"/>
            </p:cNvSpPr>
            <p:nvPr/>
          </p:nvSpPr>
          <p:spPr bwMode="auto">
            <a:xfrm>
              <a:off x="9698037" y="5686425"/>
              <a:ext cx="98425"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 name="Oval 162"/>
            <p:cNvSpPr>
              <a:spLocks noChangeArrowheads="1"/>
            </p:cNvSpPr>
            <p:nvPr/>
          </p:nvSpPr>
          <p:spPr bwMode="auto">
            <a:xfrm>
              <a:off x="9620250" y="5646738"/>
              <a:ext cx="77787" cy="77788"/>
            </a:xfrm>
            <a:prstGeom prst="ellipse">
              <a:avLst/>
            </a:pr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 name="Line 163"/>
            <p:cNvSpPr>
              <a:spLocks noChangeShapeType="1"/>
            </p:cNvSpPr>
            <p:nvPr/>
          </p:nvSpPr>
          <p:spPr bwMode="auto">
            <a:xfrm>
              <a:off x="9463087" y="5686425"/>
              <a:ext cx="157162"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 name="Freeform 164"/>
            <p:cNvSpPr>
              <a:spLocks/>
            </p:cNvSpPr>
            <p:nvPr/>
          </p:nvSpPr>
          <p:spPr bwMode="auto">
            <a:xfrm>
              <a:off x="9345612" y="5510213"/>
              <a:ext cx="431800" cy="176213"/>
            </a:xfrm>
            <a:custGeom>
              <a:avLst/>
              <a:gdLst>
                <a:gd name="T0" fmla="*/ 88 w 88"/>
                <a:gd name="T1" fmla="*/ 36 h 36"/>
                <a:gd name="T2" fmla="*/ 88 w 88"/>
                <a:gd name="T3" fmla="*/ 16 h 36"/>
                <a:gd name="T4" fmla="*/ 80 w 88"/>
                <a:gd name="T5" fmla="*/ 16 h 36"/>
                <a:gd name="T6" fmla="*/ 52 w 88"/>
                <a:gd name="T7" fmla="*/ 0 h 36"/>
                <a:gd name="T8" fmla="*/ 30 w 88"/>
                <a:gd name="T9" fmla="*/ 0 h 36"/>
                <a:gd name="T10" fmla="*/ 22 w 88"/>
                <a:gd name="T11" fmla="*/ 16 h 36"/>
                <a:gd name="T12" fmla="*/ 6 w 88"/>
                <a:gd name="T13" fmla="*/ 16 h 36"/>
                <a:gd name="T14" fmla="*/ 0 w 88"/>
                <a:gd name="T15" fmla="*/ 22 h 36"/>
                <a:gd name="T16" fmla="*/ 0 w 88"/>
                <a:gd name="T17" fmla="*/ 36 h 36"/>
                <a:gd name="T18" fmla="*/ 8 w 88"/>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6">
                  <a:moveTo>
                    <a:pt x="88" y="36"/>
                  </a:moveTo>
                  <a:cubicBezTo>
                    <a:pt x="88" y="16"/>
                    <a:pt x="88" y="16"/>
                    <a:pt x="88" y="16"/>
                  </a:cubicBezTo>
                  <a:cubicBezTo>
                    <a:pt x="80" y="16"/>
                    <a:pt x="80" y="16"/>
                    <a:pt x="80" y="16"/>
                  </a:cubicBezTo>
                  <a:cubicBezTo>
                    <a:pt x="52" y="0"/>
                    <a:pt x="52" y="0"/>
                    <a:pt x="52" y="0"/>
                  </a:cubicBezTo>
                  <a:cubicBezTo>
                    <a:pt x="30" y="0"/>
                    <a:pt x="30" y="0"/>
                    <a:pt x="30" y="0"/>
                  </a:cubicBezTo>
                  <a:cubicBezTo>
                    <a:pt x="22" y="16"/>
                    <a:pt x="22" y="16"/>
                    <a:pt x="22" y="16"/>
                  </a:cubicBezTo>
                  <a:cubicBezTo>
                    <a:pt x="6" y="16"/>
                    <a:pt x="6" y="16"/>
                    <a:pt x="6" y="16"/>
                  </a:cubicBezTo>
                  <a:cubicBezTo>
                    <a:pt x="3" y="16"/>
                    <a:pt x="0" y="19"/>
                    <a:pt x="0" y="22"/>
                  </a:cubicBezTo>
                  <a:cubicBezTo>
                    <a:pt x="0" y="36"/>
                    <a:pt x="0" y="36"/>
                    <a:pt x="0" y="36"/>
                  </a:cubicBezTo>
                  <a:cubicBezTo>
                    <a:pt x="8" y="36"/>
                    <a:pt x="8" y="36"/>
                    <a:pt x="8" y="36"/>
                  </a:cubicBez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0" name="Freeform 165"/>
            <p:cNvSpPr>
              <a:spLocks/>
            </p:cNvSpPr>
            <p:nvPr/>
          </p:nvSpPr>
          <p:spPr bwMode="auto">
            <a:xfrm>
              <a:off x="9502775" y="5548313"/>
              <a:ext cx="39687" cy="39688"/>
            </a:xfrm>
            <a:custGeom>
              <a:avLst/>
              <a:gdLst>
                <a:gd name="T0" fmla="*/ 0 w 25"/>
                <a:gd name="T1" fmla="*/ 25 h 25"/>
                <a:gd name="T2" fmla="*/ 12 w 25"/>
                <a:gd name="T3" fmla="*/ 0 h 25"/>
                <a:gd name="T4" fmla="*/ 25 w 25"/>
                <a:gd name="T5" fmla="*/ 0 h 25"/>
              </a:gdLst>
              <a:ahLst/>
              <a:cxnLst>
                <a:cxn ang="0">
                  <a:pos x="T0" y="T1"/>
                </a:cxn>
                <a:cxn ang="0">
                  <a:pos x="T2" y="T3"/>
                </a:cxn>
                <a:cxn ang="0">
                  <a:pos x="T4" y="T5"/>
                </a:cxn>
              </a:cxnLst>
              <a:rect l="0" t="0" r="r" b="b"/>
              <a:pathLst>
                <a:path w="25" h="25">
                  <a:moveTo>
                    <a:pt x="0" y="25"/>
                  </a:moveTo>
                  <a:lnTo>
                    <a:pt x="12" y="0"/>
                  </a:lnTo>
                  <a:lnTo>
                    <a:pt x="25"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1" name="Line 166"/>
            <p:cNvSpPr>
              <a:spLocks noChangeShapeType="1"/>
            </p:cNvSpPr>
            <p:nvPr/>
          </p:nvSpPr>
          <p:spPr bwMode="auto">
            <a:xfrm flipV="1">
              <a:off x="9756775" y="5548313"/>
              <a:ext cx="0" cy="39688"/>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2" name="Line 167"/>
            <p:cNvSpPr>
              <a:spLocks noChangeShapeType="1"/>
            </p:cNvSpPr>
            <p:nvPr/>
          </p:nvSpPr>
          <p:spPr bwMode="auto">
            <a:xfrm flipV="1">
              <a:off x="9737725" y="5538788"/>
              <a:ext cx="58737" cy="15875"/>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43" name="Group 42"/>
          <p:cNvGrpSpPr/>
          <p:nvPr/>
        </p:nvGrpSpPr>
        <p:grpSpPr>
          <a:xfrm flipH="1">
            <a:off x="8672789" y="3087953"/>
            <a:ext cx="343943" cy="271352"/>
            <a:chOff x="2773362" y="5411788"/>
            <a:chExt cx="450850" cy="312738"/>
          </a:xfrm>
        </p:grpSpPr>
        <p:sp>
          <p:nvSpPr>
            <p:cNvPr id="44" name="Oval 332"/>
            <p:cNvSpPr>
              <a:spLocks noChangeArrowheads="1"/>
            </p:cNvSpPr>
            <p:nvPr/>
          </p:nvSpPr>
          <p:spPr bwMode="auto">
            <a:xfrm>
              <a:off x="2832100" y="5646738"/>
              <a:ext cx="77787" cy="77788"/>
            </a:xfrm>
            <a:prstGeom prst="ellipse">
              <a:avLst/>
            </a:pr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5" name="Oval 333"/>
            <p:cNvSpPr>
              <a:spLocks noChangeArrowheads="1"/>
            </p:cNvSpPr>
            <p:nvPr/>
          </p:nvSpPr>
          <p:spPr bwMode="auto">
            <a:xfrm>
              <a:off x="3048000" y="5646738"/>
              <a:ext cx="77787" cy="77788"/>
            </a:xfrm>
            <a:prstGeom prst="ellipse">
              <a:avLst/>
            </a:pr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6" name="Line 334"/>
            <p:cNvSpPr>
              <a:spLocks noChangeShapeType="1"/>
            </p:cNvSpPr>
            <p:nvPr/>
          </p:nvSpPr>
          <p:spPr bwMode="auto">
            <a:xfrm>
              <a:off x="2909887" y="5686425"/>
              <a:ext cx="138112"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7" name="Line 335"/>
            <p:cNvSpPr>
              <a:spLocks noChangeShapeType="1"/>
            </p:cNvSpPr>
            <p:nvPr/>
          </p:nvSpPr>
          <p:spPr bwMode="auto">
            <a:xfrm>
              <a:off x="2773362" y="5686425"/>
              <a:ext cx="58737"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8" name="Freeform 336"/>
            <p:cNvSpPr>
              <a:spLocks/>
            </p:cNvSpPr>
            <p:nvPr/>
          </p:nvSpPr>
          <p:spPr bwMode="auto">
            <a:xfrm>
              <a:off x="2792412" y="5411788"/>
              <a:ext cx="431800" cy="274638"/>
            </a:xfrm>
            <a:custGeom>
              <a:avLst/>
              <a:gdLst>
                <a:gd name="T0" fmla="*/ 68 w 88"/>
                <a:gd name="T1" fmla="*/ 56 h 56"/>
                <a:gd name="T2" fmla="*/ 84 w 88"/>
                <a:gd name="T3" fmla="*/ 56 h 56"/>
                <a:gd name="T4" fmla="*/ 87 w 88"/>
                <a:gd name="T5" fmla="*/ 55 h 56"/>
                <a:gd name="T6" fmla="*/ 88 w 88"/>
                <a:gd name="T7" fmla="*/ 52 h 56"/>
                <a:gd name="T8" fmla="*/ 88 w 88"/>
                <a:gd name="T9" fmla="*/ 4 h 56"/>
                <a:gd name="T10" fmla="*/ 84 w 88"/>
                <a:gd name="T11" fmla="*/ 0 h 56"/>
                <a:gd name="T12" fmla="*/ 24 w 88"/>
                <a:gd name="T13" fmla="*/ 0 h 56"/>
                <a:gd name="T14" fmla="*/ 20 w 88"/>
                <a:gd name="T15" fmla="*/ 4 h 56"/>
                <a:gd name="T16" fmla="*/ 20 w 88"/>
                <a:gd name="T17" fmla="*/ 32 h 56"/>
                <a:gd name="T18" fmla="*/ 4 w 88"/>
                <a:gd name="T19" fmla="*/ 32 h 56"/>
                <a:gd name="T20" fmla="*/ 0 w 88"/>
                <a:gd name="T21" fmla="*/ 36 h 56"/>
                <a:gd name="T22" fmla="*/ 0 w 88"/>
                <a:gd name="T2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68" y="56"/>
                  </a:moveTo>
                  <a:cubicBezTo>
                    <a:pt x="84" y="56"/>
                    <a:pt x="84" y="56"/>
                    <a:pt x="84" y="56"/>
                  </a:cubicBezTo>
                  <a:cubicBezTo>
                    <a:pt x="85" y="56"/>
                    <a:pt x="86" y="56"/>
                    <a:pt x="87" y="55"/>
                  </a:cubicBezTo>
                  <a:cubicBezTo>
                    <a:pt x="88" y="54"/>
                    <a:pt x="88" y="53"/>
                    <a:pt x="88" y="52"/>
                  </a:cubicBezTo>
                  <a:cubicBezTo>
                    <a:pt x="88" y="4"/>
                    <a:pt x="88" y="4"/>
                    <a:pt x="88" y="4"/>
                  </a:cubicBezTo>
                  <a:cubicBezTo>
                    <a:pt x="88" y="2"/>
                    <a:pt x="86" y="0"/>
                    <a:pt x="84" y="0"/>
                  </a:cubicBezTo>
                  <a:cubicBezTo>
                    <a:pt x="24" y="0"/>
                    <a:pt x="24" y="0"/>
                    <a:pt x="24" y="0"/>
                  </a:cubicBezTo>
                  <a:cubicBezTo>
                    <a:pt x="22" y="0"/>
                    <a:pt x="20" y="2"/>
                    <a:pt x="20" y="4"/>
                  </a:cubicBezTo>
                  <a:cubicBezTo>
                    <a:pt x="20" y="32"/>
                    <a:pt x="20" y="32"/>
                    <a:pt x="20" y="32"/>
                  </a:cubicBezTo>
                  <a:cubicBezTo>
                    <a:pt x="4" y="32"/>
                    <a:pt x="4" y="32"/>
                    <a:pt x="4" y="32"/>
                  </a:cubicBezTo>
                  <a:cubicBezTo>
                    <a:pt x="2" y="32"/>
                    <a:pt x="0" y="34"/>
                    <a:pt x="0" y="36"/>
                  </a:cubicBezTo>
                  <a:cubicBezTo>
                    <a:pt x="0" y="56"/>
                    <a:pt x="0" y="56"/>
                    <a:pt x="0" y="56"/>
                  </a:cubicBez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9" name="Freeform 337"/>
            <p:cNvSpPr>
              <a:spLocks/>
            </p:cNvSpPr>
            <p:nvPr/>
          </p:nvSpPr>
          <p:spPr bwMode="auto">
            <a:xfrm>
              <a:off x="2930525" y="5489575"/>
              <a:ext cx="19050" cy="39688"/>
            </a:xfrm>
            <a:custGeom>
              <a:avLst/>
              <a:gdLst>
                <a:gd name="T0" fmla="*/ 0 w 12"/>
                <a:gd name="T1" fmla="*/ 25 h 25"/>
                <a:gd name="T2" fmla="*/ 0 w 12"/>
                <a:gd name="T3" fmla="*/ 0 h 25"/>
                <a:gd name="T4" fmla="*/ 12 w 12"/>
                <a:gd name="T5" fmla="*/ 0 h 25"/>
              </a:gdLst>
              <a:ahLst/>
              <a:cxnLst>
                <a:cxn ang="0">
                  <a:pos x="T0" y="T1"/>
                </a:cxn>
                <a:cxn ang="0">
                  <a:pos x="T2" y="T3"/>
                </a:cxn>
                <a:cxn ang="0">
                  <a:pos x="T4" y="T5"/>
                </a:cxn>
              </a:cxnLst>
              <a:rect l="0" t="0" r="r" b="b"/>
              <a:pathLst>
                <a:path w="12" h="25">
                  <a:moveTo>
                    <a:pt x="0" y="25"/>
                  </a:moveTo>
                  <a:lnTo>
                    <a:pt x="0" y="0"/>
                  </a:lnTo>
                  <a:lnTo>
                    <a:pt x="12"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0" name="Freeform 338"/>
            <p:cNvSpPr>
              <a:spLocks/>
            </p:cNvSpPr>
            <p:nvPr/>
          </p:nvSpPr>
          <p:spPr bwMode="auto">
            <a:xfrm>
              <a:off x="2989262" y="5489575"/>
              <a:ext cx="19050" cy="39688"/>
            </a:xfrm>
            <a:custGeom>
              <a:avLst/>
              <a:gdLst>
                <a:gd name="T0" fmla="*/ 0 w 12"/>
                <a:gd name="T1" fmla="*/ 25 h 25"/>
                <a:gd name="T2" fmla="*/ 0 w 12"/>
                <a:gd name="T3" fmla="*/ 0 h 25"/>
                <a:gd name="T4" fmla="*/ 12 w 12"/>
                <a:gd name="T5" fmla="*/ 0 h 25"/>
              </a:gdLst>
              <a:ahLst/>
              <a:cxnLst>
                <a:cxn ang="0">
                  <a:pos x="T0" y="T1"/>
                </a:cxn>
                <a:cxn ang="0">
                  <a:pos x="T2" y="T3"/>
                </a:cxn>
                <a:cxn ang="0">
                  <a:pos x="T4" y="T5"/>
                </a:cxn>
              </a:cxnLst>
              <a:rect l="0" t="0" r="r" b="b"/>
              <a:pathLst>
                <a:path w="12" h="25">
                  <a:moveTo>
                    <a:pt x="0" y="25"/>
                  </a:moveTo>
                  <a:lnTo>
                    <a:pt x="0" y="0"/>
                  </a:lnTo>
                  <a:lnTo>
                    <a:pt x="12"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1" name="Freeform 339"/>
            <p:cNvSpPr>
              <a:spLocks/>
            </p:cNvSpPr>
            <p:nvPr/>
          </p:nvSpPr>
          <p:spPr bwMode="auto">
            <a:xfrm>
              <a:off x="3048000" y="5489575"/>
              <a:ext cx="19050" cy="39688"/>
            </a:xfrm>
            <a:custGeom>
              <a:avLst/>
              <a:gdLst>
                <a:gd name="T0" fmla="*/ 0 w 12"/>
                <a:gd name="T1" fmla="*/ 25 h 25"/>
                <a:gd name="T2" fmla="*/ 0 w 12"/>
                <a:gd name="T3" fmla="*/ 0 h 25"/>
                <a:gd name="T4" fmla="*/ 12 w 12"/>
                <a:gd name="T5" fmla="*/ 0 h 25"/>
              </a:gdLst>
              <a:ahLst/>
              <a:cxnLst>
                <a:cxn ang="0">
                  <a:pos x="T0" y="T1"/>
                </a:cxn>
                <a:cxn ang="0">
                  <a:pos x="T2" y="T3"/>
                </a:cxn>
                <a:cxn ang="0">
                  <a:pos x="T4" y="T5"/>
                </a:cxn>
              </a:cxnLst>
              <a:rect l="0" t="0" r="r" b="b"/>
              <a:pathLst>
                <a:path w="12" h="25">
                  <a:moveTo>
                    <a:pt x="0" y="25"/>
                  </a:moveTo>
                  <a:lnTo>
                    <a:pt x="0" y="0"/>
                  </a:lnTo>
                  <a:lnTo>
                    <a:pt x="12"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2" name="Freeform 340"/>
            <p:cNvSpPr>
              <a:spLocks/>
            </p:cNvSpPr>
            <p:nvPr/>
          </p:nvSpPr>
          <p:spPr bwMode="auto">
            <a:xfrm>
              <a:off x="3106737" y="5489575"/>
              <a:ext cx="19050" cy="39688"/>
            </a:xfrm>
            <a:custGeom>
              <a:avLst/>
              <a:gdLst>
                <a:gd name="T0" fmla="*/ 0 w 12"/>
                <a:gd name="T1" fmla="*/ 25 h 25"/>
                <a:gd name="T2" fmla="*/ 0 w 12"/>
                <a:gd name="T3" fmla="*/ 0 h 25"/>
                <a:gd name="T4" fmla="*/ 12 w 12"/>
                <a:gd name="T5" fmla="*/ 0 h 25"/>
              </a:gdLst>
              <a:ahLst/>
              <a:cxnLst>
                <a:cxn ang="0">
                  <a:pos x="T0" y="T1"/>
                </a:cxn>
                <a:cxn ang="0">
                  <a:pos x="T2" y="T3"/>
                </a:cxn>
                <a:cxn ang="0">
                  <a:pos x="T4" y="T5"/>
                </a:cxn>
              </a:cxnLst>
              <a:rect l="0" t="0" r="r" b="b"/>
              <a:pathLst>
                <a:path w="12" h="25">
                  <a:moveTo>
                    <a:pt x="0" y="25"/>
                  </a:moveTo>
                  <a:lnTo>
                    <a:pt x="0" y="0"/>
                  </a:lnTo>
                  <a:lnTo>
                    <a:pt x="12"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3" name="Freeform 341"/>
            <p:cNvSpPr>
              <a:spLocks/>
            </p:cNvSpPr>
            <p:nvPr/>
          </p:nvSpPr>
          <p:spPr bwMode="auto">
            <a:xfrm>
              <a:off x="3165475" y="5489575"/>
              <a:ext cx="19050" cy="39688"/>
            </a:xfrm>
            <a:custGeom>
              <a:avLst/>
              <a:gdLst>
                <a:gd name="T0" fmla="*/ 0 w 12"/>
                <a:gd name="T1" fmla="*/ 25 h 25"/>
                <a:gd name="T2" fmla="*/ 0 w 12"/>
                <a:gd name="T3" fmla="*/ 0 h 25"/>
                <a:gd name="T4" fmla="*/ 12 w 12"/>
                <a:gd name="T5" fmla="*/ 0 h 25"/>
              </a:gdLst>
              <a:ahLst/>
              <a:cxnLst>
                <a:cxn ang="0">
                  <a:pos x="T0" y="T1"/>
                </a:cxn>
                <a:cxn ang="0">
                  <a:pos x="T2" y="T3"/>
                </a:cxn>
                <a:cxn ang="0">
                  <a:pos x="T4" y="T5"/>
                </a:cxn>
              </a:cxnLst>
              <a:rect l="0" t="0" r="r" b="b"/>
              <a:pathLst>
                <a:path w="12" h="25">
                  <a:moveTo>
                    <a:pt x="0" y="25"/>
                  </a:moveTo>
                  <a:lnTo>
                    <a:pt x="0" y="0"/>
                  </a:lnTo>
                  <a:lnTo>
                    <a:pt x="12"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4" name="Line 342"/>
            <p:cNvSpPr>
              <a:spLocks noChangeShapeType="1"/>
            </p:cNvSpPr>
            <p:nvPr/>
          </p:nvSpPr>
          <p:spPr bwMode="auto">
            <a:xfrm>
              <a:off x="2921000" y="5451475"/>
              <a:ext cx="38100" cy="0"/>
            </a:xfrm>
            <a:prstGeom prst="line">
              <a:avLst/>
            </a:prstGeom>
            <a:noFill/>
            <a:ln w="28575"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5" name="Line 343"/>
            <p:cNvSpPr>
              <a:spLocks noChangeShapeType="1"/>
            </p:cNvSpPr>
            <p:nvPr/>
          </p:nvSpPr>
          <p:spPr bwMode="auto">
            <a:xfrm>
              <a:off x="3135312" y="5451475"/>
              <a:ext cx="39687" cy="0"/>
            </a:xfrm>
            <a:prstGeom prst="line">
              <a:avLst/>
            </a:prstGeom>
            <a:noFill/>
            <a:ln w="28575"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6" name="Line 344"/>
            <p:cNvSpPr>
              <a:spLocks noChangeShapeType="1"/>
            </p:cNvSpPr>
            <p:nvPr/>
          </p:nvSpPr>
          <p:spPr bwMode="auto">
            <a:xfrm>
              <a:off x="2792412" y="5607050"/>
              <a:ext cx="431800"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57" name="Group 56"/>
          <p:cNvGrpSpPr/>
          <p:nvPr/>
        </p:nvGrpSpPr>
        <p:grpSpPr>
          <a:xfrm flipH="1">
            <a:off x="11533875" y="1956783"/>
            <a:ext cx="357397" cy="205392"/>
            <a:chOff x="8407400" y="5510213"/>
            <a:chExt cx="449262" cy="214313"/>
          </a:xfrm>
        </p:grpSpPr>
        <p:sp>
          <p:nvSpPr>
            <p:cNvPr id="58" name="Oval 154"/>
            <p:cNvSpPr>
              <a:spLocks noChangeArrowheads="1"/>
            </p:cNvSpPr>
            <p:nvPr/>
          </p:nvSpPr>
          <p:spPr bwMode="auto">
            <a:xfrm>
              <a:off x="8447087" y="5646738"/>
              <a:ext cx="77787" cy="77788"/>
            </a:xfrm>
            <a:prstGeom prst="ellipse">
              <a:avLst/>
            </a:pr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9" name="Line 155"/>
            <p:cNvSpPr>
              <a:spLocks noChangeShapeType="1"/>
            </p:cNvSpPr>
            <p:nvPr/>
          </p:nvSpPr>
          <p:spPr bwMode="auto">
            <a:xfrm>
              <a:off x="8797925" y="5686425"/>
              <a:ext cx="58737"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0" name="Oval 156"/>
            <p:cNvSpPr>
              <a:spLocks noChangeArrowheads="1"/>
            </p:cNvSpPr>
            <p:nvPr/>
          </p:nvSpPr>
          <p:spPr bwMode="auto">
            <a:xfrm>
              <a:off x="8720137" y="5646738"/>
              <a:ext cx="77787" cy="77788"/>
            </a:xfrm>
            <a:prstGeom prst="ellipse">
              <a:avLst/>
            </a:pr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1" name="Line 157"/>
            <p:cNvSpPr>
              <a:spLocks noChangeShapeType="1"/>
            </p:cNvSpPr>
            <p:nvPr/>
          </p:nvSpPr>
          <p:spPr bwMode="auto">
            <a:xfrm>
              <a:off x="8524875" y="5686425"/>
              <a:ext cx="195262"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2" name="Freeform 158"/>
            <p:cNvSpPr>
              <a:spLocks/>
            </p:cNvSpPr>
            <p:nvPr/>
          </p:nvSpPr>
          <p:spPr bwMode="auto">
            <a:xfrm>
              <a:off x="8407400" y="5510213"/>
              <a:ext cx="430212" cy="176213"/>
            </a:xfrm>
            <a:custGeom>
              <a:avLst/>
              <a:gdLst>
                <a:gd name="T0" fmla="*/ 88 w 88"/>
                <a:gd name="T1" fmla="*/ 36 h 36"/>
                <a:gd name="T2" fmla="*/ 88 w 88"/>
                <a:gd name="T3" fmla="*/ 22 h 36"/>
                <a:gd name="T4" fmla="*/ 82 w 88"/>
                <a:gd name="T5" fmla="*/ 16 h 36"/>
                <a:gd name="T6" fmla="*/ 76 w 88"/>
                <a:gd name="T7" fmla="*/ 16 h 36"/>
                <a:gd name="T8" fmla="*/ 68 w 88"/>
                <a:gd name="T9" fmla="*/ 0 h 36"/>
                <a:gd name="T10" fmla="*/ 30 w 88"/>
                <a:gd name="T11" fmla="*/ 0 h 36"/>
                <a:gd name="T12" fmla="*/ 22 w 88"/>
                <a:gd name="T13" fmla="*/ 16 h 36"/>
                <a:gd name="T14" fmla="*/ 6 w 88"/>
                <a:gd name="T15" fmla="*/ 16 h 36"/>
                <a:gd name="T16" fmla="*/ 0 w 88"/>
                <a:gd name="T17" fmla="*/ 22 h 36"/>
                <a:gd name="T18" fmla="*/ 0 w 88"/>
                <a:gd name="T19" fmla="*/ 36 h 36"/>
                <a:gd name="T20" fmla="*/ 8 w 88"/>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6">
                  <a:moveTo>
                    <a:pt x="88" y="36"/>
                  </a:moveTo>
                  <a:cubicBezTo>
                    <a:pt x="88" y="22"/>
                    <a:pt x="88" y="22"/>
                    <a:pt x="88" y="22"/>
                  </a:cubicBezTo>
                  <a:cubicBezTo>
                    <a:pt x="88" y="19"/>
                    <a:pt x="85" y="16"/>
                    <a:pt x="82" y="16"/>
                  </a:cubicBezTo>
                  <a:cubicBezTo>
                    <a:pt x="76" y="16"/>
                    <a:pt x="76" y="16"/>
                    <a:pt x="76" y="16"/>
                  </a:cubicBezTo>
                  <a:cubicBezTo>
                    <a:pt x="68" y="0"/>
                    <a:pt x="68" y="0"/>
                    <a:pt x="68" y="0"/>
                  </a:cubicBezTo>
                  <a:cubicBezTo>
                    <a:pt x="30" y="0"/>
                    <a:pt x="30" y="0"/>
                    <a:pt x="30" y="0"/>
                  </a:cubicBezTo>
                  <a:cubicBezTo>
                    <a:pt x="22" y="16"/>
                    <a:pt x="22" y="16"/>
                    <a:pt x="22" y="16"/>
                  </a:cubicBezTo>
                  <a:cubicBezTo>
                    <a:pt x="6" y="16"/>
                    <a:pt x="6" y="16"/>
                    <a:pt x="6" y="16"/>
                  </a:cubicBezTo>
                  <a:cubicBezTo>
                    <a:pt x="3" y="16"/>
                    <a:pt x="0" y="19"/>
                    <a:pt x="0" y="22"/>
                  </a:cubicBezTo>
                  <a:cubicBezTo>
                    <a:pt x="0" y="36"/>
                    <a:pt x="0" y="36"/>
                    <a:pt x="0" y="36"/>
                  </a:cubicBezTo>
                  <a:cubicBezTo>
                    <a:pt x="8" y="36"/>
                    <a:pt x="8" y="36"/>
                    <a:pt x="8" y="36"/>
                  </a:cubicBez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3" name="Freeform 159"/>
            <p:cNvSpPr>
              <a:spLocks/>
            </p:cNvSpPr>
            <p:nvPr/>
          </p:nvSpPr>
          <p:spPr bwMode="auto">
            <a:xfrm>
              <a:off x="8564562" y="5548313"/>
              <a:ext cx="38100" cy="39688"/>
            </a:xfrm>
            <a:custGeom>
              <a:avLst/>
              <a:gdLst>
                <a:gd name="T0" fmla="*/ 0 w 24"/>
                <a:gd name="T1" fmla="*/ 25 h 25"/>
                <a:gd name="T2" fmla="*/ 12 w 24"/>
                <a:gd name="T3" fmla="*/ 0 h 25"/>
                <a:gd name="T4" fmla="*/ 24 w 24"/>
                <a:gd name="T5" fmla="*/ 0 h 25"/>
              </a:gdLst>
              <a:ahLst/>
              <a:cxnLst>
                <a:cxn ang="0">
                  <a:pos x="T0" y="T1"/>
                </a:cxn>
                <a:cxn ang="0">
                  <a:pos x="T2" y="T3"/>
                </a:cxn>
                <a:cxn ang="0">
                  <a:pos x="T4" y="T5"/>
                </a:cxn>
              </a:cxnLst>
              <a:rect l="0" t="0" r="r" b="b"/>
              <a:pathLst>
                <a:path w="24" h="25">
                  <a:moveTo>
                    <a:pt x="0" y="25"/>
                  </a:moveTo>
                  <a:lnTo>
                    <a:pt x="12" y="0"/>
                  </a:lnTo>
                  <a:lnTo>
                    <a:pt x="24"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
        <p:nvSpPr>
          <p:cNvPr id="6" name="TextBox 5">
            <a:extLst>
              <a:ext uri="{FF2B5EF4-FFF2-40B4-BE49-F238E27FC236}">
                <a16:creationId xmlns:a16="http://schemas.microsoft.com/office/drawing/2014/main" id="{A3C8431E-7F29-2E18-097F-2A266AF87469}"/>
              </a:ext>
            </a:extLst>
          </p:cNvPr>
          <p:cNvSpPr txBox="1"/>
          <p:nvPr/>
        </p:nvSpPr>
        <p:spPr>
          <a:xfrm>
            <a:off x="476250" y="2162175"/>
            <a:ext cx="250507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Helvetica"/>
              </a:rPr>
              <a:t>Commercial aviation was the third most popular mode of transport in the last 12 months.</a:t>
            </a:r>
          </a:p>
          <a:p>
            <a:endParaRPr lang="en-US" sz="1400">
              <a:cs typeface="Helvetica"/>
            </a:endParaRPr>
          </a:p>
          <a:p>
            <a:r>
              <a:rPr lang="en-US" sz="1400">
                <a:cs typeface="Helvetica"/>
              </a:rPr>
              <a:t>Four out of 5 Australians (80%) had taken at least one commercial flight in the past 5 years. </a:t>
            </a:r>
          </a:p>
        </p:txBody>
      </p:sp>
    </p:spTree>
    <p:extLst>
      <p:ext uri="{BB962C8B-B14F-4D97-AF65-F5344CB8AC3E}">
        <p14:creationId xmlns:p14="http://schemas.microsoft.com/office/powerpoint/2010/main" val="129733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777E737-AE6A-ED16-389C-5DFAF489DCB5}"/>
              </a:ext>
            </a:extLst>
          </p:cNvPr>
          <p:cNvSpPr/>
          <p:nvPr/>
        </p:nvSpPr>
        <p:spPr>
          <a:xfrm>
            <a:off x="5794131" y="-15976"/>
            <a:ext cx="6397869" cy="68739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 name="Title 1"/>
          <p:cNvSpPr>
            <a:spLocks noGrp="1"/>
          </p:cNvSpPr>
          <p:nvPr>
            <p:ph type="title"/>
          </p:nvPr>
        </p:nvSpPr>
        <p:spPr>
          <a:xfrm>
            <a:off x="486846" y="355653"/>
            <a:ext cx="5588866" cy="775597"/>
          </a:xfrm>
        </p:spPr>
        <p:txBody>
          <a:bodyPr/>
          <a:lstStyle/>
          <a:p>
            <a:r>
              <a:rPr lang="en-AU"/>
              <a:t>Frequency and purpose </a:t>
            </a:r>
            <a:br>
              <a:rPr lang="en-AU"/>
            </a:br>
            <a:r>
              <a:rPr lang="en-AU"/>
              <a:t>of air travel</a:t>
            </a:r>
          </a:p>
        </p:txBody>
      </p:sp>
      <p:sp>
        <p:nvSpPr>
          <p:cNvPr id="3" name="Slide Number Placeholder 2"/>
          <p:cNvSpPr>
            <a:spLocks noGrp="1"/>
          </p:cNvSpPr>
          <p:nvPr>
            <p:ph type="sldNum" sz="quarter" idx="12"/>
          </p:nvPr>
        </p:nvSpPr>
        <p:spPr>
          <a:xfrm>
            <a:off x="10895376" y="6532580"/>
            <a:ext cx="412751" cy="123111"/>
          </a:xfrm>
        </p:spPr>
        <p:txBody>
          <a:bodyPr/>
          <a:lstStyle/>
          <a:p>
            <a:fld id="{0500C9E6-702F-A843-8A04-80C500C6891A}" type="slidenum">
              <a:rPr lang="en-AU" smtClean="0"/>
              <a:t>13</a:t>
            </a:fld>
            <a:endParaRPr lang="en-AU"/>
          </a:p>
        </p:txBody>
      </p:sp>
      <p:graphicFrame>
        <p:nvGraphicFramePr>
          <p:cNvPr id="18" name="Chart 17"/>
          <p:cNvGraphicFramePr/>
          <p:nvPr>
            <p:extLst>
              <p:ext uri="{D42A27DB-BD31-4B8C-83A1-F6EECF244321}">
                <p14:modId xmlns:p14="http://schemas.microsoft.com/office/powerpoint/2010/main" val="1389665538"/>
              </p:ext>
            </p:extLst>
          </p:nvPr>
        </p:nvGraphicFramePr>
        <p:xfrm>
          <a:off x="569224" y="2038640"/>
          <a:ext cx="4920962" cy="3918277"/>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58A6276F-E545-7A11-C0B0-24C519119331}"/>
              </a:ext>
            </a:extLst>
          </p:cNvPr>
          <p:cNvSpPr txBox="1"/>
          <p:nvPr/>
        </p:nvSpPr>
        <p:spPr>
          <a:xfrm>
            <a:off x="6668431" y="257165"/>
            <a:ext cx="4814321" cy="523220"/>
          </a:xfrm>
          <a:prstGeom prst="rect">
            <a:avLst/>
          </a:prstGeom>
          <a:noFill/>
          <a:ln w="28575">
            <a:noFill/>
          </a:ln>
        </p:spPr>
        <p:txBody>
          <a:bodyPr wrap="square" lIns="91440" tIns="45720" rIns="91440" bIns="45720" rtlCol="0" anchor="t">
            <a:spAutoFit/>
          </a:bodyPr>
          <a:lstStyle/>
          <a:p>
            <a:pPr>
              <a:defRPr/>
            </a:pPr>
            <a:r>
              <a:rPr lang="en-AU" sz="1400" b="1">
                <a:solidFill>
                  <a:srgbClr val="FFFFFF"/>
                </a:solidFill>
                <a:latin typeface="Helvetica"/>
              </a:rPr>
              <a:t>The majority of respondents flew domestically on their most recent flight</a:t>
            </a:r>
            <a:endParaRPr lang="en-AU" sz="1400" b="1">
              <a:solidFill>
                <a:srgbClr val="FFFFFF"/>
              </a:solidFill>
              <a:latin typeface="Helvetica"/>
              <a:cs typeface="Helvetica"/>
            </a:endParaRPr>
          </a:p>
        </p:txBody>
      </p:sp>
      <p:grpSp>
        <p:nvGrpSpPr>
          <p:cNvPr id="20" name="Group 19"/>
          <p:cNvGrpSpPr/>
          <p:nvPr/>
        </p:nvGrpSpPr>
        <p:grpSpPr>
          <a:xfrm>
            <a:off x="6274195" y="500915"/>
            <a:ext cx="5398211" cy="2585736"/>
            <a:chOff x="6438900" y="615285"/>
            <a:chExt cx="5542532" cy="2674255"/>
          </a:xfrm>
        </p:grpSpPr>
        <p:graphicFrame>
          <p:nvGraphicFramePr>
            <p:cNvPr id="21" name="Chart 20"/>
            <p:cNvGraphicFramePr/>
            <p:nvPr>
              <p:extLst>
                <p:ext uri="{D42A27DB-BD31-4B8C-83A1-F6EECF244321}">
                  <p14:modId xmlns:p14="http://schemas.microsoft.com/office/powerpoint/2010/main" val="1935088817"/>
                </p:ext>
              </p:extLst>
            </p:nvPr>
          </p:nvGraphicFramePr>
          <p:xfrm>
            <a:off x="6438900" y="615285"/>
            <a:ext cx="5542532" cy="2674255"/>
          </p:xfrm>
          <a:graphic>
            <a:graphicData uri="http://schemas.openxmlformats.org/drawingml/2006/chart">
              <c:chart xmlns:c="http://schemas.openxmlformats.org/drawingml/2006/chart" xmlns:r="http://schemas.openxmlformats.org/officeDocument/2006/relationships" r:id="rId3"/>
            </a:graphicData>
          </a:graphic>
        </p:graphicFrame>
        <p:sp>
          <p:nvSpPr>
            <p:cNvPr id="22" name="Freeform 21"/>
            <p:cNvSpPr>
              <a:spLocks/>
            </p:cNvSpPr>
            <p:nvPr/>
          </p:nvSpPr>
          <p:spPr bwMode="auto">
            <a:xfrm>
              <a:off x="8077963" y="1021799"/>
              <a:ext cx="2250068" cy="2170570"/>
            </a:xfrm>
            <a:custGeom>
              <a:avLst/>
              <a:gdLst>
                <a:gd name="connsiteX0" fmla="*/ 0 w 1454989"/>
                <a:gd name="connsiteY0" fmla="*/ 0 h 1529751"/>
                <a:gd name="connsiteX1" fmla="*/ 1454989 w 1454989"/>
                <a:gd name="connsiteY1" fmla="*/ 0 h 1529751"/>
                <a:gd name="connsiteX2" fmla="*/ 1454989 w 1454989"/>
                <a:gd name="connsiteY2" fmla="*/ 1529751 h 1529751"/>
                <a:gd name="connsiteX3" fmla="*/ 0 w 1454989"/>
                <a:gd name="connsiteY3" fmla="*/ 1529751 h 1529751"/>
                <a:gd name="connsiteX4" fmla="*/ 0 w 1454989"/>
                <a:gd name="connsiteY4" fmla="*/ 0 h 1529751"/>
                <a:gd name="connsiteX5" fmla="*/ 1282047 w 1454989"/>
                <a:gd name="connsiteY5" fmla="*/ 16415 h 1529751"/>
                <a:gd name="connsiteX6" fmla="*/ 1171992 w 1454989"/>
                <a:gd name="connsiteY6" fmla="*/ 65661 h 1529751"/>
                <a:gd name="connsiteX7" fmla="*/ 983327 w 1454989"/>
                <a:gd name="connsiteY7" fmla="*/ 262642 h 1529751"/>
                <a:gd name="connsiteX8" fmla="*/ 8559 w 1454989"/>
                <a:gd name="connsiteY8" fmla="*/ 426793 h 1529751"/>
                <a:gd name="connsiteX9" fmla="*/ 668886 w 1454989"/>
                <a:gd name="connsiteY9" fmla="*/ 590944 h 1529751"/>
                <a:gd name="connsiteX10" fmla="*/ 291556 w 1454989"/>
                <a:gd name="connsiteY10" fmla="*/ 984907 h 1529751"/>
                <a:gd name="connsiteX11" fmla="*/ 134336 w 1454989"/>
                <a:gd name="connsiteY11" fmla="*/ 984907 h 1529751"/>
                <a:gd name="connsiteX12" fmla="*/ 8559 w 1454989"/>
                <a:gd name="connsiteY12" fmla="*/ 1116228 h 1529751"/>
                <a:gd name="connsiteX13" fmla="*/ 228668 w 1454989"/>
                <a:gd name="connsiteY13" fmla="*/ 1280379 h 1529751"/>
                <a:gd name="connsiteX14" fmla="*/ 385889 w 1454989"/>
                <a:gd name="connsiteY14" fmla="*/ 1510190 h 1529751"/>
                <a:gd name="connsiteX15" fmla="*/ 511665 w 1454989"/>
                <a:gd name="connsiteY15" fmla="*/ 1378869 h 1529751"/>
                <a:gd name="connsiteX16" fmla="*/ 511665 w 1454989"/>
                <a:gd name="connsiteY16" fmla="*/ 1214718 h 1529751"/>
                <a:gd name="connsiteX17" fmla="*/ 888995 w 1454989"/>
                <a:gd name="connsiteY17" fmla="*/ 820756 h 1529751"/>
                <a:gd name="connsiteX18" fmla="*/ 1046216 w 1454989"/>
                <a:gd name="connsiteY18" fmla="*/ 1510190 h 1529751"/>
                <a:gd name="connsiteX19" fmla="*/ 1203436 w 1454989"/>
                <a:gd name="connsiteY19" fmla="*/ 492453 h 1529751"/>
                <a:gd name="connsiteX20" fmla="*/ 1392101 w 1454989"/>
                <a:gd name="connsiteY20" fmla="*/ 295472 h 1529751"/>
                <a:gd name="connsiteX21" fmla="*/ 1392101 w 1454989"/>
                <a:gd name="connsiteY21" fmla="*/ 65661 h 1529751"/>
                <a:gd name="connsiteX22" fmla="*/ 1282047 w 1454989"/>
                <a:gd name="connsiteY22" fmla="*/ 16415 h 152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4989" h="1529751">
                  <a:moveTo>
                    <a:pt x="0" y="0"/>
                  </a:moveTo>
                  <a:lnTo>
                    <a:pt x="1454989" y="0"/>
                  </a:lnTo>
                  <a:lnTo>
                    <a:pt x="1454989" y="1529751"/>
                  </a:lnTo>
                  <a:lnTo>
                    <a:pt x="0" y="1529751"/>
                  </a:lnTo>
                  <a:lnTo>
                    <a:pt x="0" y="0"/>
                  </a:lnTo>
                  <a:close/>
                  <a:moveTo>
                    <a:pt x="1282047" y="16415"/>
                  </a:moveTo>
                  <a:cubicBezTo>
                    <a:pt x="1242741" y="16415"/>
                    <a:pt x="1203436" y="32831"/>
                    <a:pt x="1171992" y="65661"/>
                  </a:cubicBezTo>
                  <a:cubicBezTo>
                    <a:pt x="983327" y="262642"/>
                    <a:pt x="983327" y="262642"/>
                    <a:pt x="983327" y="262642"/>
                  </a:cubicBezTo>
                  <a:cubicBezTo>
                    <a:pt x="228668" y="262642"/>
                    <a:pt x="8559" y="229812"/>
                    <a:pt x="8559" y="426793"/>
                  </a:cubicBezTo>
                  <a:cubicBezTo>
                    <a:pt x="8559" y="607359"/>
                    <a:pt x="244390" y="525284"/>
                    <a:pt x="668886" y="590944"/>
                  </a:cubicBezTo>
                  <a:cubicBezTo>
                    <a:pt x="291556" y="984907"/>
                    <a:pt x="291556" y="984907"/>
                    <a:pt x="291556" y="984907"/>
                  </a:cubicBezTo>
                  <a:cubicBezTo>
                    <a:pt x="134336" y="984907"/>
                    <a:pt x="134336" y="984907"/>
                    <a:pt x="134336" y="984907"/>
                  </a:cubicBezTo>
                  <a:cubicBezTo>
                    <a:pt x="71448" y="984907"/>
                    <a:pt x="8559" y="1050567"/>
                    <a:pt x="8559" y="1116228"/>
                  </a:cubicBezTo>
                  <a:cubicBezTo>
                    <a:pt x="8559" y="1231133"/>
                    <a:pt x="102892" y="1231133"/>
                    <a:pt x="228668" y="1280379"/>
                  </a:cubicBezTo>
                  <a:cubicBezTo>
                    <a:pt x="260112" y="1395284"/>
                    <a:pt x="275834" y="1510190"/>
                    <a:pt x="385889" y="1510190"/>
                  </a:cubicBezTo>
                  <a:cubicBezTo>
                    <a:pt x="448777" y="1510190"/>
                    <a:pt x="511665" y="1444530"/>
                    <a:pt x="511665" y="1378869"/>
                  </a:cubicBezTo>
                  <a:cubicBezTo>
                    <a:pt x="511665" y="1214718"/>
                    <a:pt x="511665" y="1214718"/>
                    <a:pt x="511665" y="1214718"/>
                  </a:cubicBezTo>
                  <a:cubicBezTo>
                    <a:pt x="888995" y="820756"/>
                    <a:pt x="888995" y="820756"/>
                    <a:pt x="888995" y="820756"/>
                  </a:cubicBezTo>
                  <a:cubicBezTo>
                    <a:pt x="951883" y="1263964"/>
                    <a:pt x="873273" y="1510190"/>
                    <a:pt x="1046216" y="1510190"/>
                  </a:cubicBezTo>
                  <a:cubicBezTo>
                    <a:pt x="1250602" y="1510190"/>
                    <a:pt x="1203436" y="1313209"/>
                    <a:pt x="1203436" y="492453"/>
                  </a:cubicBezTo>
                  <a:cubicBezTo>
                    <a:pt x="1392101" y="295472"/>
                    <a:pt x="1392101" y="295472"/>
                    <a:pt x="1392101" y="295472"/>
                  </a:cubicBezTo>
                  <a:cubicBezTo>
                    <a:pt x="1454989" y="229812"/>
                    <a:pt x="1454989" y="131321"/>
                    <a:pt x="1392101" y="65661"/>
                  </a:cubicBezTo>
                  <a:cubicBezTo>
                    <a:pt x="1360657" y="32831"/>
                    <a:pt x="1321352" y="16415"/>
                    <a:pt x="1282047" y="16415"/>
                  </a:cubicBezTo>
                  <a:close/>
                </a:path>
              </a:pathLst>
            </a:custGeom>
            <a:solidFill>
              <a:schemeClr val="tx2"/>
            </a:solidFill>
            <a:ln w="12700" cap="rnd">
              <a:solidFill>
                <a:schemeClr val="tx2"/>
              </a:solidFill>
              <a:prstDash val="solid"/>
              <a:round/>
              <a:headEnd/>
              <a:tailEnd/>
            </a:ln>
          </p:spPr>
          <p:txBody>
            <a:bodyPr vert="horz" wrap="square" lIns="82953" tIns="41476" rIns="82953" bIns="41476"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grpSp>
      <p:sp>
        <p:nvSpPr>
          <p:cNvPr id="23" name="TextBox 22">
            <a:extLst>
              <a:ext uri="{FF2B5EF4-FFF2-40B4-BE49-F238E27FC236}">
                <a16:creationId xmlns:a16="http://schemas.microsoft.com/office/drawing/2014/main" id="{58A6276F-E545-7A11-C0B0-24C519119331}"/>
              </a:ext>
            </a:extLst>
          </p:cNvPr>
          <p:cNvSpPr txBox="1"/>
          <p:nvPr/>
        </p:nvSpPr>
        <p:spPr>
          <a:xfrm>
            <a:off x="6668431" y="3506364"/>
            <a:ext cx="4814321" cy="523220"/>
          </a:xfrm>
          <a:prstGeom prst="rect">
            <a:avLst/>
          </a:prstGeom>
          <a:noFill/>
          <a:ln w="28575">
            <a:noFill/>
          </a:ln>
        </p:spPr>
        <p:txBody>
          <a:bodyPr wrap="square" lIns="91440" tIns="45720" rIns="91440" bIns="45720" rtlCol="0" anchor="t">
            <a:spAutoFit/>
          </a:bodyPr>
          <a:lstStyle/>
          <a:p>
            <a:pPr>
              <a:defRPr/>
            </a:pPr>
            <a:r>
              <a:rPr lang="en-AU" sz="1400" b="1">
                <a:solidFill>
                  <a:srgbClr val="FFFFFF"/>
                </a:solidFill>
                <a:latin typeface="Helvetica"/>
              </a:rPr>
              <a:t>The main purpose of people’s most recent flight was leisure</a:t>
            </a:r>
            <a:endParaRPr lang="en-AU" sz="1400" b="1">
              <a:solidFill>
                <a:srgbClr val="FFFFFF"/>
              </a:solidFill>
              <a:latin typeface="Helvetica"/>
              <a:cs typeface="Helvetica"/>
            </a:endParaRPr>
          </a:p>
        </p:txBody>
      </p:sp>
      <p:graphicFrame>
        <p:nvGraphicFramePr>
          <p:cNvPr id="24" name="Chart 23"/>
          <p:cNvGraphicFramePr/>
          <p:nvPr>
            <p:extLst>
              <p:ext uri="{D42A27DB-BD31-4B8C-83A1-F6EECF244321}">
                <p14:modId xmlns:p14="http://schemas.microsoft.com/office/powerpoint/2010/main" val="2941477035"/>
              </p:ext>
            </p:extLst>
          </p:nvPr>
        </p:nvGraphicFramePr>
        <p:xfrm>
          <a:off x="6363630" y="3874044"/>
          <a:ext cx="5283510" cy="2243895"/>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Straight Connector 24"/>
          <p:cNvCxnSpPr/>
          <p:nvPr/>
        </p:nvCxnSpPr>
        <p:spPr>
          <a:xfrm>
            <a:off x="6589300" y="3272351"/>
            <a:ext cx="481869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6846" y="6025496"/>
            <a:ext cx="4867669" cy="461665"/>
          </a:xfrm>
          <a:prstGeom prst="rect">
            <a:avLst/>
          </a:prstGeom>
          <a:noFill/>
        </p:spPr>
        <p:txBody>
          <a:bodyPr wrap="square" rtlCol="0">
            <a:spAutoFit/>
          </a:bodyPr>
          <a:lstStyle/>
          <a:p>
            <a:r>
              <a:rPr lang="en-US" sz="800"/>
              <a:t>“How many commercial flights from an Australian airport have you taken in the last 12 months (between 28 August 2024 to 27 August 2025)? Either to travel within Australia or to go overseas.” (n=4,008 - weighted)</a:t>
            </a:r>
            <a:endParaRPr lang="en-AU" sz="800"/>
          </a:p>
        </p:txBody>
      </p:sp>
      <p:sp>
        <p:nvSpPr>
          <p:cNvPr id="27" name="TextBox 26"/>
          <p:cNvSpPr txBox="1"/>
          <p:nvPr/>
        </p:nvSpPr>
        <p:spPr>
          <a:xfrm>
            <a:off x="6332682" y="6256328"/>
            <a:ext cx="5485817" cy="338554"/>
          </a:xfrm>
          <a:prstGeom prst="rect">
            <a:avLst/>
          </a:prstGeom>
          <a:noFill/>
        </p:spPr>
        <p:txBody>
          <a:bodyPr wrap="square" rtlCol="0">
            <a:spAutoFit/>
          </a:bodyPr>
          <a:lstStyle/>
          <a:p>
            <a:r>
              <a:rPr lang="en-US" sz="800">
                <a:solidFill>
                  <a:schemeClr val="bg1"/>
                </a:solidFill>
              </a:rPr>
              <a:t>“What best describes your most recent flight from an Australian airport?”(n=4,008, weighted) and “What was the main purpose of your most recent trip involving flights from an Australian airport?“ (n=4,008 - weighted)</a:t>
            </a:r>
            <a:endParaRPr lang="en-AU" sz="800">
              <a:solidFill>
                <a:schemeClr val="bg1"/>
              </a:solidFill>
            </a:endParaRPr>
          </a:p>
        </p:txBody>
      </p:sp>
      <p:sp>
        <p:nvSpPr>
          <p:cNvPr id="29" name="TextBox 28">
            <a:extLst>
              <a:ext uri="{FF2B5EF4-FFF2-40B4-BE49-F238E27FC236}">
                <a16:creationId xmlns:a16="http://schemas.microsoft.com/office/drawing/2014/main" id="{58A6276F-E545-7A11-C0B0-24C519119331}"/>
              </a:ext>
            </a:extLst>
          </p:cNvPr>
          <p:cNvSpPr txBox="1"/>
          <p:nvPr/>
        </p:nvSpPr>
        <p:spPr>
          <a:xfrm>
            <a:off x="489019" y="1629568"/>
            <a:ext cx="5609402" cy="523220"/>
          </a:xfrm>
          <a:prstGeom prst="rect">
            <a:avLst/>
          </a:prstGeom>
          <a:noFill/>
          <a:ln w="28575">
            <a:noFill/>
          </a:ln>
        </p:spPr>
        <p:txBody>
          <a:bodyPr wrap="square" lIns="91440" tIns="45720" rIns="91440" bIns="45720" rtlCol="0" anchor="t">
            <a:spAutoFit/>
          </a:bodyPr>
          <a:lstStyle/>
          <a:p>
            <a:pPr>
              <a:defRPr/>
            </a:pPr>
            <a:r>
              <a:rPr lang="en-AU" sz="1400" b="1"/>
              <a:t>Most respondents took between two and six flights </a:t>
            </a:r>
          </a:p>
          <a:p>
            <a:pPr>
              <a:defRPr/>
            </a:pPr>
            <a:r>
              <a:rPr lang="en-AU" sz="1400" b="1"/>
              <a:t>in the last 12 months.</a:t>
            </a:r>
            <a:endParaRPr lang="en-AU" sz="1400" b="1">
              <a:latin typeface="Helvetica"/>
              <a:cs typeface="Helvetica"/>
            </a:endParaRPr>
          </a:p>
        </p:txBody>
      </p:sp>
    </p:spTree>
    <p:extLst>
      <p:ext uri="{BB962C8B-B14F-4D97-AF65-F5344CB8AC3E}">
        <p14:creationId xmlns:p14="http://schemas.microsoft.com/office/powerpoint/2010/main" val="139020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777E737-AE6A-ED16-389C-5DFAF489DCB5}"/>
              </a:ext>
            </a:extLst>
          </p:cNvPr>
          <p:cNvSpPr/>
          <p:nvPr/>
        </p:nvSpPr>
        <p:spPr>
          <a:xfrm>
            <a:off x="8422461" y="0"/>
            <a:ext cx="380374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 name="Title 1"/>
          <p:cNvSpPr>
            <a:spLocks noGrp="1"/>
          </p:cNvSpPr>
          <p:nvPr>
            <p:ph type="title"/>
          </p:nvPr>
        </p:nvSpPr>
        <p:spPr>
          <a:xfrm>
            <a:off x="479425" y="415131"/>
            <a:ext cx="11233150" cy="387798"/>
          </a:xfrm>
        </p:spPr>
        <p:txBody>
          <a:bodyPr/>
          <a:lstStyle/>
          <a:p>
            <a:r>
              <a:rPr lang="en-AU"/>
              <a:t>Australians’ departure location and airlines</a:t>
            </a:r>
          </a:p>
        </p:txBody>
      </p:sp>
      <p:sp>
        <p:nvSpPr>
          <p:cNvPr id="3" name="Slide Number Placeholder 2"/>
          <p:cNvSpPr>
            <a:spLocks noGrp="1"/>
          </p:cNvSpPr>
          <p:nvPr>
            <p:ph type="sldNum" sz="quarter" idx="12"/>
          </p:nvPr>
        </p:nvSpPr>
        <p:spPr/>
        <p:txBody>
          <a:bodyPr/>
          <a:lstStyle/>
          <a:p>
            <a:fld id="{0500C9E6-702F-A843-8A04-80C500C6891A}" type="slidenum">
              <a:rPr lang="en-AU" smtClean="0"/>
              <a:t>14</a:t>
            </a:fld>
            <a:endParaRPr lang="en-AU"/>
          </a:p>
        </p:txBody>
      </p:sp>
      <p:sp>
        <p:nvSpPr>
          <p:cNvPr id="6" name="Rectangle 5"/>
          <p:cNvSpPr/>
          <p:nvPr/>
        </p:nvSpPr>
        <p:spPr>
          <a:xfrm>
            <a:off x="481016" y="1208291"/>
            <a:ext cx="7801338" cy="307777"/>
          </a:xfrm>
          <a:prstGeom prst="rect">
            <a:avLst/>
          </a:prstGeom>
        </p:spPr>
        <p:txBody>
          <a:bodyPr wrap="square" lIns="91440" tIns="45720" rIns="91440" bIns="45720" anchor="t">
            <a:spAutoFit/>
          </a:bodyPr>
          <a:lstStyle/>
          <a:p>
            <a:r>
              <a:rPr lang="en-AU" sz="1400" b="1"/>
              <a:t>Most people departed from Sydney or Melbourne airport for their most recent flight.</a:t>
            </a:r>
          </a:p>
        </p:txBody>
      </p:sp>
      <p:grpSp>
        <p:nvGrpSpPr>
          <p:cNvPr id="20" name="Group 19">
            <a:extLst>
              <a:ext uri="{FF2B5EF4-FFF2-40B4-BE49-F238E27FC236}">
                <a16:creationId xmlns:a16="http://schemas.microsoft.com/office/drawing/2014/main" id="{9228B95A-5EFC-89AE-D682-A140D06DBA2C}"/>
              </a:ext>
            </a:extLst>
          </p:cNvPr>
          <p:cNvGrpSpPr/>
          <p:nvPr/>
        </p:nvGrpSpPr>
        <p:grpSpPr>
          <a:xfrm>
            <a:off x="430411" y="1835730"/>
            <a:ext cx="7463065" cy="4318442"/>
            <a:chOff x="1144168" y="1984162"/>
            <a:chExt cx="3629729" cy="2074673"/>
          </a:xfrm>
        </p:grpSpPr>
        <p:sp>
          <p:nvSpPr>
            <p:cNvPr id="21" name="TextBox 20">
              <a:extLst>
                <a:ext uri="{FF2B5EF4-FFF2-40B4-BE49-F238E27FC236}">
                  <a16:creationId xmlns:a16="http://schemas.microsoft.com/office/drawing/2014/main" id="{61C00370-CFE4-C6FE-A770-665FB34A3F2A}"/>
                </a:ext>
              </a:extLst>
            </p:cNvPr>
            <p:cNvSpPr txBox="1"/>
            <p:nvPr/>
          </p:nvSpPr>
          <p:spPr>
            <a:xfrm>
              <a:off x="1144168" y="3319138"/>
              <a:ext cx="402537" cy="125683"/>
            </a:xfrm>
            <a:prstGeom prst="rect">
              <a:avLst/>
            </a:prstGeom>
            <a:noFill/>
          </p:spPr>
          <p:txBody>
            <a:bodyPr wrap="square" lIns="91440" tIns="45720" rIns="0" bIns="45720" rtlCol="0" anchor="t">
              <a:spAutoFit/>
            </a:bodyPr>
            <a:lstStyle>
              <a:defPPr>
                <a:defRPr lang="en-US"/>
              </a:defPPr>
              <a:lvl1pPr marR="0" lvl="0" indent="0" algn="r" fontAlgn="auto">
                <a:lnSpc>
                  <a:spcPct val="100000"/>
                </a:lnSpc>
                <a:spcBef>
                  <a:spcPts val="0"/>
                </a:spcBef>
                <a:spcAft>
                  <a:spcPts val="0"/>
                </a:spcAft>
                <a:buClrTx/>
                <a:buSzTx/>
                <a:buFontTx/>
                <a:buNone/>
                <a:tabLst/>
                <a:defRPr kumimoji="0" sz="1600" b="1" i="0" u="none" strike="noStrike" cap="none" spc="0" normalizeH="0" baseline="0">
                  <a:ln>
                    <a:noFill/>
                  </a:ln>
                  <a:effectLst/>
                  <a:uLnTx/>
                  <a:uFillTx/>
                  <a:latin typeface="Helvetic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0000"/>
                  </a:solidFill>
                  <a:effectLst/>
                  <a:uLnTx/>
                  <a:uFillTx/>
                  <a:latin typeface="Helvetica"/>
                  <a:ea typeface="+mn-ea"/>
                  <a:cs typeface="+mn-cs"/>
                </a:rPr>
                <a:t>Perth </a:t>
              </a:r>
              <a:r>
                <a:rPr lang="en-AU" sz="1100">
                  <a:solidFill>
                    <a:srgbClr val="1E837A"/>
                  </a:solidFill>
                </a:rPr>
                <a:t>10</a:t>
              </a:r>
              <a:r>
                <a:rPr kumimoji="0" lang="en-AU" sz="1100" b="1" i="0" u="none" strike="noStrike" kern="1200" cap="none" spc="0" normalizeH="0" baseline="0" noProof="0">
                  <a:ln>
                    <a:noFill/>
                  </a:ln>
                  <a:solidFill>
                    <a:srgbClr val="1E837A"/>
                  </a:solidFill>
                  <a:effectLst/>
                  <a:uLnTx/>
                  <a:uFillTx/>
                  <a:latin typeface="Helvetica"/>
                  <a:ea typeface="+mn-ea"/>
                  <a:cs typeface="+mn-cs"/>
                </a:rPr>
                <a:t>%</a:t>
              </a:r>
              <a:endParaRPr kumimoji="0" lang="en-AU" sz="1100" b="1" i="0" u="none" strike="noStrike" kern="1200" cap="none" spc="0" normalizeH="0" baseline="0" noProof="0">
                <a:ln>
                  <a:noFill/>
                </a:ln>
                <a:solidFill>
                  <a:srgbClr val="1E837A"/>
                </a:solidFill>
                <a:effectLst/>
                <a:uLnTx/>
                <a:uFillTx/>
                <a:latin typeface="Helvetica"/>
                <a:ea typeface="+mn-ea"/>
                <a:cs typeface="Helvetica"/>
              </a:endParaRPr>
            </a:p>
          </p:txBody>
        </p:sp>
        <p:sp>
          <p:nvSpPr>
            <p:cNvPr id="22" name="TextBox 21">
              <a:extLst>
                <a:ext uri="{FF2B5EF4-FFF2-40B4-BE49-F238E27FC236}">
                  <a16:creationId xmlns:a16="http://schemas.microsoft.com/office/drawing/2014/main" id="{C25578F3-88BD-FFE7-4837-8BB17A6DA519}"/>
                </a:ext>
              </a:extLst>
            </p:cNvPr>
            <p:cNvSpPr txBox="1"/>
            <p:nvPr/>
          </p:nvSpPr>
          <p:spPr>
            <a:xfrm>
              <a:off x="4076292" y="3395150"/>
              <a:ext cx="528815" cy="125683"/>
            </a:xfrm>
            <a:prstGeom prst="rect">
              <a:avLst/>
            </a:prstGeom>
            <a:noFill/>
          </p:spPr>
          <p:txBody>
            <a:bodyPr wrap="square" lIns="0" tIns="45720" rIns="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0000"/>
                  </a:solidFill>
                  <a:effectLst/>
                  <a:uLnTx/>
                  <a:uFillTx/>
                  <a:latin typeface="Helvetica"/>
                  <a:ea typeface="+mn-ea"/>
                  <a:cs typeface="+mn-cs"/>
                </a:rPr>
                <a:t>Sydney </a:t>
              </a:r>
              <a:r>
                <a:rPr kumimoji="0" lang="en-AU" sz="1100" b="1" i="0" u="none" strike="noStrike" kern="1200" cap="none" spc="0" normalizeH="0" baseline="0" noProof="0">
                  <a:ln>
                    <a:noFill/>
                  </a:ln>
                  <a:solidFill>
                    <a:srgbClr val="117479"/>
                  </a:solidFill>
                  <a:effectLst/>
                  <a:uLnTx/>
                  <a:uFillTx/>
                  <a:latin typeface="Helvetica"/>
                  <a:ea typeface="+mn-ea"/>
                  <a:cs typeface="+mn-cs"/>
                </a:rPr>
                <a:t>27%</a:t>
              </a:r>
              <a:endParaRPr kumimoji="0" lang="en-US" sz="1100" b="0" i="0" u="none" strike="noStrike" kern="1200" cap="none" spc="0" normalizeH="0" baseline="0" noProof="0">
                <a:ln>
                  <a:noFill/>
                </a:ln>
                <a:solidFill>
                  <a:srgbClr val="117479"/>
                </a:solidFill>
                <a:effectLst/>
                <a:uLnTx/>
                <a:uFillTx/>
                <a:latin typeface="Helvetica"/>
                <a:ea typeface="+mn-ea"/>
                <a:cs typeface="Helvetica"/>
              </a:endParaRPr>
            </a:p>
          </p:txBody>
        </p:sp>
        <p:sp>
          <p:nvSpPr>
            <p:cNvPr id="23" name="TextBox 22">
              <a:extLst>
                <a:ext uri="{FF2B5EF4-FFF2-40B4-BE49-F238E27FC236}">
                  <a16:creationId xmlns:a16="http://schemas.microsoft.com/office/drawing/2014/main" id="{A9377015-EE0C-8A5F-4521-2650C838E0B0}"/>
                </a:ext>
              </a:extLst>
            </p:cNvPr>
            <p:cNvSpPr txBox="1"/>
            <p:nvPr/>
          </p:nvSpPr>
          <p:spPr>
            <a:xfrm>
              <a:off x="4082909" y="3060490"/>
              <a:ext cx="690988" cy="115487"/>
            </a:xfrm>
            <a:prstGeom prst="rect">
              <a:avLst/>
            </a:prstGeom>
            <a:noFill/>
          </p:spPr>
          <p:txBody>
            <a:bodyPr wrap="square" lIns="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0000"/>
                  </a:solidFill>
                  <a:effectLst/>
                  <a:uLnTx/>
                  <a:uFillTx/>
                  <a:latin typeface="Helvetica"/>
                  <a:ea typeface="+mn-ea"/>
                  <a:cs typeface="+mn-cs"/>
                </a:rPr>
                <a:t>Brisbane </a:t>
              </a:r>
              <a:r>
                <a:rPr kumimoji="0" lang="en-AU" sz="1100" b="1" i="0" u="none" strike="noStrike" kern="1200" cap="none" spc="0" normalizeH="0" baseline="0" noProof="0">
                  <a:ln>
                    <a:noFill/>
                  </a:ln>
                  <a:solidFill>
                    <a:srgbClr val="117479"/>
                  </a:solidFill>
                  <a:effectLst/>
                  <a:uLnTx/>
                  <a:uFillTx/>
                  <a:latin typeface="Helvetica"/>
                  <a:ea typeface="+mn-ea"/>
                  <a:cs typeface="+mn-cs"/>
                </a:rPr>
                <a:t>15% </a:t>
              </a:r>
              <a:endParaRPr kumimoji="0" lang="en-US" sz="1100" b="0" i="0" u="none" strike="noStrike" kern="1200" cap="none" spc="0" normalizeH="0" baseline="0" noProof="0">
                <a:ln>
                  <a:noFill/>
                </a:ln>
                <a:solidFill>
                  <a:srgbClr val="117479"/>
                </a:solidFill>
                <a:effectLst/>
                <a:uLnTx/>
                <a:uFillTx/>
                <a:latin typeface="Helvetica"/>
                <a:ea typeface="+mn-ea"/>
                <a:cs typeface="Helvetica"/>
              </a:endParaRPr>
            </a:p>
          </p:txBody>
        </p:sp>
        <p:sp>
          <p:nvSpPr>
            <p:cNvPr id="24" name="TextBox 23">
              <a:extLst>
                <a:ext uri="{FF2B5EF4-FFF2-40B4-BE49-F238E27FC236}">
                  <a16:creationId xmlns:a16="http://schemas.microsoft.com/office/drawing/2014/main" id="{E225E6A8-A0A8-96D5-FDDD-B036957F6467}"/>
                </a:ext>
              </a:extLst>
            </p:cNvPr>
            <p:cNvSpPr txBox="1"/>
            <p:nvPr/>
          </p:nvSpPr>
          <p:spPr>
            <a:xfrm>
              <a:off x="2855121" y="3760155"/>
              <a:ext cx="500299" cy="125683"/>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tab pos="982663" algn="l"/>
                  <a:tab pos="1165225" algn="l"/>
                </a:tabLst>
                <a:defRPr/>
              </a:pPr>
              <a:r>
                <a:rPr kumimoji="0" lang="en-AU" sz="1100" b="1" i="0" u="none" strike="noStrike" kern="1200" cap="none" spc="0" normalizeH="0" baseline="0" noProof="0">
                  <a:ln>
                    <a:noFill/>
                  </a:ln>
                  <a:solidFill>
                    <a:srgbClr val="000000"/>
                  </a:solidFill>
                  <a:effectLst/>
                  <a:uLnTx/>
                  <a:uFillTx/>
                  <a:latin typeface="Helvetica"/>
                  <a:ea typeface="+mn-ea"/>
                  <a:cs typeface="+mn-cs"/>
                </a:rPr>
                <a:t>Adelaide </a:t>
              </a:r>
              <a:r>
                <a:rPr lang="en-AU" sz="1100" b="1">
                  <a:solidFill>
                    <a:srgbClr val="1E837A"/>
                  </a:solidFill>
                  <a:latin typeface="Helvetica"/>
                </a:rPr>
                <a:t>7</a:t>
              </a:r>
              <a:r>
                <a:rPr kumimoji="0" lang="en-AU" sz="1100" b="1" i="0" u="none" strike="noStrike" kern="1200" cap="none" spc="0" normalizeH="0" baseline="0" noProof="0">
                  <a:ln>
                    <a:noFill/>
                  </a:ln>
                  <a:solidFill>
                    <a:srgbClr val="1E837A"/>
                  </a:solidFill>
                  <a:effectLst/>
                  <a:uLnTx/>
                  <a:uFillTx/>
                  <a:latin typeface="Helvetica"/>
                  <a:ea typeface="+mn-ea"/>
                  <a:cs typeface="+mn-cs"/>
                </a:rPr>
                <a:t>%</a:t>
              </a:r>
              <a:r>
                <a:rPr kumimoji="0" lang="en-AU" sz="1100" b="1" i="0" u="none" strike="noStrike" kern="1200" cap="none" spc="0" normalizeH="0" baseline="0" noProof="0">
                  <a:ln>
                    <a:noFill/>
                  </a:ln>
                  <a:solidFill>
                    <a:srgbClr val="000000"/>
                  </a:solidFill>
                  <a:effectLst/>
                  <a:uLnTx/>
                  <a:uFillTx/>
                  <a:latin typeface="Helvetica"/>
                  <a:ea typeface="+mn-ea"/>
                  <a:cs typeface="+mn-cs"/>
                </a:rPr>
                <a:t> </a:t>
              </a:r>
              <a:endParaRPr kumimoji="0" lang="en-AU" sz="1100" b="1" i="0" u="none" strike="noStrike" kern="1200" cap="none" spc="0" normalizeH="0" baseline="0" noProof="0">
                <a:ln>
                  <a:noFill/>
                </a:ln>
                <a:solidFill>
                  <a:srgbClr val="000000"/>
                </a:solidFill>
                <a:effectLst/>
                <a:uLnTx/>
                <a:uFillTx/>
                <a:latin typeface="Helvetica"/>
                <a:ea typeface="+mn-ea"/>
                <a:cs typeface="Helvetica"/>
              </a:endParaRPr>
            </a:p>
          </p:txBody>
        </p:sp>
        <p:sp>
          <p:nvSpPr>
            <p:cNvPr id="25" name="TextBox 24">
              <a:extLst>
                <a:ext uri="{FF2B5EF4-FFF2-40B4-BE49-F238E27FC236}">
                  <a16:creationId xmlns:a16="http://schemas.microsoft.com/office/drawing/2014/main" id="{AC08EE7E-9DB2-E0C4-4743-347E964C83CB}"/>
                </a:ext>
              </a:extLst>
            </p:cNvPr>
            <p:cNvSpPr txBox="1"/>
            <p:nvPr/>
          </p:nvSpPr>
          <p:spPr>
            <a:xfrm>
              <a:off x="3906447" y="3604157"/>
              <a:ext cx="687531" cy="125683"/>
            </a:xfrm>
            <a:prstGeom prst="rect">
              <a:avLst/>
            </a:prstGeom>
            <a:noFill/>
          </p:spPr>
          <p:txBody>
            <a:bodyPr wrap="square" lIns="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0000"/>
                  </a:solidFill>
                  <a:effectLst/>
                  <a:uLnTx/>
                  <a:uFillTx/>
                  <a:latin typeface="Helvetica"/>
                  <a:ea typeface="+mn-ea"/>
                  <a:cs typeface="+mn-cs"/>
                </a:rPr>
                <a:t>Melbourne </a:t>
              </a:r>
              <a:r>
                <a:rPr kumimoji="0" lang="en-AU" sz="1100" b="1" i="0" u="none" strike="noStrike" kern="1200" cap="none" spc="0" normalizeH="0" baseline="0" noProof="0">
                  <a:ln>
                    <a:noFill/>
                  </a:ln>
                  <a:solidFill>
                    <a:srgbClr val="1E837A"/>
                  </a:solidFill>
                  <a:effectLst/>
                  <a:uLnTx/>
                  <a:uFillTx/>
                  <a:latin typeface="Helvetica"/>
                  <a:ea typeface="+mn-ea"/>
                  <a:cs typeface="+mn-cs"/>
                </a:rPr>
                <a:t>26%</a:t>
              </a:r>
              <a:endParaRPr kumimoji="0" lang="en-AU" sz="1100" b="1" i="0" u="none" strike="noStrike" kern="1200" cap="none" spc="0" normalizeH="0" baseline="0" noProof="0">
                <a:ln>
                  <a:noFill/>
                </a:ln>
                <a:solidFill>
                  <a:srgbClr val="1E837A"/>
                </a:solidFill>
                <a:effectLst/>
                <a:uLnTx/>
                <a:uFillTx/>
                <a:latin typeface="Helvetica"/>
                <a:ea typeface="+mn-ea"/>
                <a:cs typeface="Helvetica"/>
              </a:endParaRPr>
            </a:p>
          </p:txBody>
        </p:sp>
        <p:sp>
          <p:nvSpPr>
            <p:cNvPr id="26" name="Freeform 344">
              <a:extLst>
                <a:ext uri="{FF2B5EF4-FFF2-40B4-BE49-F238E27FC236}">
                  <a16:creationId xmlns:a16="http://schemas.microsoft.com/office/drawing/2014/main" id="{74DE4DB4-EFBE-9500-88C9-9E6D821040B9}"/>
                </a:ext>
              </a:extLst>
            </p:cNvPr>
            <p:cNvSpPr>
              <a:spLocks noChangeAspect="1"/>
            </p:cNvSpPr>
            <p:nvPr/>
          </p:nvSpPr>
          <p:spPr bwMode="auto">
            <a:xfrm>
              <a:off x="1803991" y="1984162"/>
              <a:ext cx="2240499" cy="1771985"/>
            </a:xfrm>
            <a:custGeom>
              <a:avLst/>
              <a:gdLst>
                <a:gd name="T0" fmla="*/ 78 w 104"/>
                <a:gd name="T1" fmla="*/ 4 h 84"/>
                <a:gd name="T2" fmla="*/ 84 w 104"/>
                <a:gd name="T3" fmla="*/ 16 h 84"/>
                <a:gd name="T4" fmla="*/ 94 w 104"/>
                <a:gd name="T5" fmla="*/ 32 h 84"/>
                <a:gd name="T6" fmla="*/ 104 w 104"/>
                <a:gd name="T7" fmla="*/ 50 h 84"/>
                <a:gd name="T8" fmla="*/ 98 w 104"/>
                <a:gd name="T9" fmla="*/ 72 h 84"/>
                <a:gd name="T10" fmla="*/ 92 w 104"/>
                <a:gd name="T11" fmla="*/ 82 h 84"/>
                <a:gd name="T12" fmla="*/ 82 w 104"/>
                <a:gd name="T13" fmla="*/ 82 h 84"/>
                <a:gd name="T14" fmla="*/ 70 w 104"/>
                <a:gd name="T15" fmla="*/ 78 h 84"/>
                <a:gd name="T16" fmla="*/ 66 w 104"/>
                <a:gd name="T17" fmla="*/ 72 h 84"/>
                <a:gd name="T18" fmla="*/ 58 w 104"/>
                <a:gd name="T19" fmla="*/ 70 h 84"/>
                <a:gd name="T20" fmla="*/ 46 w 104"/>
                <a:gd name="T21" fmla="*/ 64 h 84"/>
                <a:gd name="T22" fmla="*/ 16 w 104"/>
                <a:gd name="T23" fmla="*/ 78 h 84"/>
                <a:gd name="T24" fmla="*/ 12 w 104"/>
                <a:gd name="T25" fmla="*/ 74 h 84"/>
                <a:gd name="T26" fmla="*/ 0 w 104"/>
                <a:gd name="T27" fmla="*/ 46 h 84"/>
                <a:gd name="T28" fmla="*/ 12 w 104"/>
                <a:gd name="T29" fmla="*/ 36 h 84"/>
                <a:gd name="T30" fmla="*/ 24 w 104"/>
                <a:gd name="T31" fmla="*/ 24 h 84"/>
                <a:gd name="T32" fmla="*/ 32 w 104"/>
                <a:gd name="T33" fmla="*/ 14 h 84"/>
                <a:gd name="T34" fmla="*/ 38 w 104"/>
                <a:gd name="T35" fmla="*/ 16 h 84"/>
                <a:gd name="T36" fmla="*/ 48 w 104"/>
                <a:gd name="T37" fmla="*/ 8 h 84"/>
                <a:gd name="T38" fmla="*/ 58 w 104"/>
                <a:gd name="T39" fmla="*/ 10 h 84"/>
                <a:gd name="T40" fmla="*/ 60 w 104"/>
                <a:gd name="T41" fmla="*/ 20 h 84"/>
                <a:gd name="T42" fmla="*/ 72 w 104"/>
                <a:gd name="T43" fmla="*/ 22 h 84"/>
                <a:gd name="T44" fmla="*/ 78 w 104"/>
                <a:gd name="T45"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84">
                  <a:moveTo>
                    <a:pt x="78" y="4"/>
                  </a:moveTo>
                  <a:cubicBezTo>
                    <a:pt x="78" y="4"/>
                    <a:pt x="82" y="8"/>
                    <a:pt x="84" y="16"/>
                  </a:cubicBezTo>
                  <a:cubicBezTo>
                    <a:pt x="86" y="24"/>
                    <a:pt x="86" y="24"/>
                    <a:pt x="94" y="32"/>
                  </a:cubicBezTo>
                  <a:cubicBezTo>
                    <a:pt x="102" y="40"/>
                    <a:pt x="104" y="44"/>
                    <a:pt x="104" y="50"/>
                  </a:cubicBezTo>
                  <a:cubicBezTo>
                    <a:pt x="104" y="56"/>
                    <a:pt x="102" y="66"/>
                    <a:pt x="98" y="72"/>
                  </a:cubicBezTo>
                  <a:cubicBezTo>
                    <a:pt x="94" y="78"/>
                    <a:pt x="98" y="82"/>
                    <a:pt x="92" y="82"/>
                  </a:cubicBezTo>
                  <a:cubicBezTo>
                    <a:pt x="86" y="82"/>
                    <a:pt x="86" y="80"/>
                    <a:pt x="82" y="82"/>
                  </a:cubicBezTo>
                  <a:cubicBezTo>
                    <a:pt x="78" y="84"/>
                    <a:pt x="72" y="82"/>
                    <a:pt x="70" y="78"/>
                  </a:cubicBezTo>
                  <a:cubicBezTo>
                    <a:pt x="68" y="74"/>
                    <a:pt x="70" y="76"/>
                    <a:pt x="66" y="72"/>
                  </a:cubicBezTo>
                  <a:cubicBezTo>
                    <a:pt x="62" y="68"/>
                    <a:pt x="62" y="74"/>
                    <a:pt x="58" y="70"/>
                  </a:cubicBezTo>
                  <a:cubicBezTo>
                    <a:pt x="54" y="66"/>
                    <a:pt x="50" y="64"/>
                    <a:pt x="46" y="64"/>
                  </a:cubicBezTo>
                  <a:cubicBezTo>
                    <a:pt x="42" y="64"/>
                    <a:pt x="20" y="78"/>
                    <a:pt x="16" y="78"/>
                  </a:cubicBezTo>
                  <a:cubicBezTo>
                    <a:pt x="12" y="78"/>
                    <a:pt x="14" y="78"/>
                    <a:pt x="12" y="74"/>
                  </a:cubicBezTo>
                  <a:cubicBezTo>
                    <a:pt x="10" y="70"/>
                    <a:pt x="0" y="52"/>
                    <a:pt x="0" y="46"/>
                  </a:cubicBezTo>
                  <a:cubicBezTo>
                    <a:pt x="0" y="40"/>
                    <a:pt x="6" y="38"/>
                    <a:pt x="12" y="36"/>
                  </a:cubicBezTo>
                  <a:cubicBezTo>
                    <a:pt x="18" y="34"/>
                    <a:pt x="20" y="30"/>
                    <a:pt x="24" y="24"/>
                  </a:cubicBezTo>
                  <a:cubicBezTo>
                    <a:pt x="28" y="18"/>
                    <a:pt x="30" y="14"/>
                    <a:pt x="32" y="14"/>
                  </a:cubicBezTo>
                  <a:cubicBezTo>
                    <a:pt x="34" y="14"/>
                    <a:pt x="36" y="16"/>
                    <a:pt x="38" y="16"/>
                  </a:cubicBezTo>
                  <a:cubicBezTo>
                    <a:pt x="40" y="16"/>
                    <a:pt x="42" y="8"/>
                    <a:pt x="48" y="8"/>
                  </a:cubicBezTo>
                  <a:cubicBezTo>
                    <a:pt x="54" y="8"/>
                    <a:pt x="62" y="6"/>
                    <a:pt x="58" y="10"/>
                  </a:cubicBezTo>
                  <a:cubicBezTo>
                    <a:pt x="54" y="14"/>
                    <a:pt x="56" y="18"/>
                    <a:pt x="60" y="20"/>
                  </a:cubicBezTo>
                  <a:cubicBezTo>
                    <a:pt x="64" y="22"/>
                    <a:pt x="70" y="22"/>
                    <a:pt x="72" y="22"/>
                  </a:cubicBezTo>
                  <a:cubicBezTo>
                    <a:pt x="78" y="22"/>
                    <a:pt x="74" y="0"/>
                    <a:pt x="78" y="4"/>
                  </a:cubicBezTo>
                  <a:close/>
                </a:path>
              </a:pathLst>
            </a:custGeom>
            <a:noFill/>
            <a:ln w="57150" cap="rnd">
              <a:solidFill>
                <a:schemeClr val="tx1">
                  <a:lumMod val="75000"/>
                  <a:lumOff val="2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7" name="Freeform 345">
              <a:extLst>
                <a:ext uri="{FF2B5EF4-FFF2-40B4-BE49-F238E27FC236}">
                  <a16:creationId xmlns:a16="http://schemas.microsoft.com/office/drawing/2014/main" id="{8ECAFB97-46E6-F4BB-ABFA-AE646BE45B0C}"/>
                </a:ext>
              </a:extLst>
            </p:cNvPr>
            <p:cNvSpPr>
              <a:spLocks noChangeAspect="1"/>
            </p:cNvSpPr>
            <p:nvPr/>
          </p:nvSpPr>
          <p:spPr bwMode="auto">
            <a:xfrm>
              <a:off x="3609812" y="3825307"/>
              <a:ext cx="250699" cy="233528"/>
            </a:xfrm>
            <a:custGeom>
              <a:avLst/>
              <a:gdLst>
                <a:gd name="T0" fmla="*/ 6 w 14"/>
                <a:gd name="T1" fmla="*/ 2 h 12"/>
                <a:gd name="T2" fmla="*/ 10 w 14"/>
                <a:gd name="T3" fmla="*/ 6 h 12"/>
                <a:gd name="T4" fmla="*/ 2 w 14"/>
                <a:gd name="T5" fmla="*/ 8 h 12"/>
                <a:gd name="T6" fmla="*/ 2 w 14"/>
                <a:gd name="T7" fmla="*/ 2 h 12"/>
                <a:gd name="T8" fmla="*/ 6 w 14"/>
                <a:gd name="T9" fmla="*/ 2 h 12"/>
              </a:gdLst>
              <a:ahLst/>
              <a:cxnLst>
                <a:cxn ang="0">
                  <a:pos x="T0" y="T1"/>
                </a:cxn>
                <a:cxn ang="0">
                  <a:pos x="T2" y="T3"/>
                </a:cxn>
                <a:cxn ang="0">
                  <a:pos x="T4" y="T5"/>
                </a:cxn>
                <a:cxn ang="0">
                  <a:pos x="T6" y="T7"/>
                </a:cxn>
                <a:cxn ang="0">
                  <a:pos x="T8" y="T9"/>
                </a:cxn>
              </a:cxnLst>
              <a:rect l="0" t="0" r="r" b="b"/>
              <a:pathLst>
                <a:path w="14" h="12">
                  <a:moveTo>
                    <a:pt x="6" y="2"/>
                  </a:moveTo>
                  <a:cubicBezTo>
                    <a:pt x="10" y="0"/>
                    <a:pt x="14" y="2"/>
                    <a:pt x="10" y="6"/>
                  </a:cubicBezTo>
                  <a:cubicBezTo>
                    <a:pt x="6" y="10"/>
                    <a:pt x="4" y="12"/>
                    <a:pt x="2" y="8"/>
                  </a:cubicBezTo>
                  <a:cubicBezTo>
                    <a:pt x="0" y="4"/>
                    <a:pt x="0" y="2"/>
                    <a:pt x="2" y="2"/>
                  </a:cubicBezTo>
                  <a:cubicBezTo>
                    <a:pt x="4" y="2"/>
                    <a:pt x="6" y="2"/>
                    <a:pt x="6" y="2"/>
                  </a:cubicBezTo>
                  <a:close/>
                </a:path>
              </a:pathLst>
            </a:custGeom>
            <a:noFill/>
            <a:ln w="57150" cap="rnd">
              <a:solidFill>
                <a:schemeClr val="tx1">
                  <a:lumMod val="75000"/>
                  <a:lumOff val="2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cxnSp>
          <p:nvCxnSpPr>
            <p:cNvPr id="28" name="Straight Arrow Connector 27">
              <a:extLst>
                <a:ext uri="{FF2B5EF4-FFF2-40B4-BE49-F238E27FC236}">
                  <a16:creationId xmlns:a16="http://schemas.microsoft.com/office/drawing/2014/main" id="{4064987E-DD6D-C72F-72F6-D9B5B27A04BF}"/>
                </a:ext>
              </a:extLst>
            </p:cNvPr>
            <p:cNvCxnSpPr>
              <a:cxnSpLocks/>
            </p:cNvCxnSpPr>
            <p:nvPr/>
          </p:nvCxnSpPr>
          <p:spPr>
            <a:xfrm rot="16200000">
              <a:off x="1709723" y="3048214"/>
              <a:ext cx="0" cy="809850"/>
            </a:xfrm>
            <a:prstGeom prst="straightConnector1">
              <a:avLst/>
            </a:prstGeom>
            <a:ln w="38100">
              <a:solidFill>
                <a:schemeClr val="bg2"/>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5101F22-8D3D-FE77-959B-C4488D76D007}"/>
                </a:ext>
              </a:extLst>
            </p:cNvPr>
            <p:cNvCxnSpPr>
              <a:cxnSpLocks/>
            </p:cNvCxnSpPr>
            <p:nvPr/>
          </p:nvCxnSpPr>
          <p:spPr>
            <a:xfrm flipV="1">
              <a:off x="3125857" y="3446256"/>
              <a:ext cx="0" cy="313899"/>
            </a:xfrm>
            <a:prstGeom prst="straightConnector1">
              <a:avLst/>
            </a:prstGeom>
            <a:ln w="38100">
              <a:solidFill>
                <a:schemeClr val="bg2"/>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63B853-29B1-DDE3-778C-61D0165A4DCF}"/>
                </a:ext>
              </a:extLst>
            </p:cNvPr>
            <p:cNvCxnSpPr>
              <a:cxnSpLocks/>
            </p:cNvCxnSpPr>
            <p:nvPr/>
          </p:nvCxnSpPr>
          <p:spPr>
            <a:xfrm flipH="1">
              <a:off x="3643738" y="3667682"/>
              <a:ext cx="371227" cy="0"/>
            </a:xfrm>
            <a:prstGeom prst="straightConnector1">
              <a:avLst/>
            </a:prstGeom>
            <a:ln w="38100">
              <a:solidFill>
                <a:schemeClr val="bg2"/>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16FAD2C-2049-8CBB-299B-4C19D3663FBE}"/>
                </a:ext>
              </a:extLst>
            </p:cNvPr>
            <p:cNvCxnSpPr>
              <a:cxnSpLocks/>
            </p:cNvCxnSpPr>
            <p:nvPr/>
          </p:nvCxnSpPr>
          <p:spPr>
            <a:xfrm flipH="1">
              <a:off x="3906447" y="3463443"/>
              <a:ext cx="260739" cy="0"/>
            </a:xfrm>
            <a:prstGeom prst="straightConnector1">
              <a:avLst/>
            </a:prstGeom>
            <a:ln w="38100">
              <a:solidFill>
                <a:schemeClr val="bg2"/>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DF9DEDB-FFC0-2214-0808-320470FE8ED1}"/>
                </a:ext>
              </a:extLst>
            </p:cNvPr>
            <p:cNvCxnSpPr>
              <a:cxnSpLocks/>
            </p:cNvCxnSpPr>
            <p:nvPr/>
          </p:nvCxnSpPr>
          <p:spPr>
            <a:xfrm flipH="1">
              <a:off x="4014966" y="3123353"/>
              <a:ext cx="246304" cy="0"/>
            </a:xfrm>
            <a:prstGeom prst="straightConnector1">
              <a:avLst/>
            </a:prstGeom>
            <a:ln w="38100">
              <a:solidFill>
                <a:schemeClr val="bg2"/>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E225E6A8-A0A8-96D5-FDDD-B036957F6467}"/>
              </a:ext>
            </a:extLst>
          </p:cNvPr>
          <p:cNvSpPr txBox="1"/>
          <p:nvPr/>
        </p:nvSpPr>
        <p:spPr>
          <a:xfrm>
            <a:off x="3289690" y="3584675"/>
            <a:ext cx="1601433" cy="261610"/>
          </a:xfrm>
          <a:prstGeom prst="rect">
            <a:avLst/>
          </a:prstGeom>
          <a:solidFill>
            <a:schemeClr val="accent5">
              <a:lumMod val="20000"/>
              <a:lumOff val="80000"/>
            </a:schemeClr>
          </a:solidFill>
          <a:ln>
            <a:solidFill>
              <a:schemeClr val="accent5">
                <a:lumMod val="20000"/>
                <a:lumOff val="80000"/>
              </a:schemeClr>
            </a:solidFill>
          </a:ln>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tab pos="982663" algn="l"/>
                <a:tab pos="1165225" algn="l"/>
              </a:tabLst>
              <a:defRPr/>
            </a:pPr>
            <a:r>
              <a:rPr kumimoji="0" lang="en-AU" sz="1100" b="1" i="0" u="none" strike="noStrike" kern="1200" cap="none" spc="0" normalizeH="0" baseline="0" noProof="0">
                <a:ln>
                  <a:noFill/>
                </a:ln>
                <a:solidFill>
                  <a:srgbClr val="000000"/>
                </a:solidFill>
                <a:effectLst/>
                <a:uLnTx/>
                <a:uFillTx/>
                <a:latin typeface="Helvetica"/>
                <a:ea typeface="+mn-ea"/>
                <a:cs typeface="+mn-cs"/>
              </a:rPr>
              <a:t>Other airports:  </a:t>
            </a:r>
            <a:r>
              <a:rPr kumimoji="0" lang="en-AU" sz="1100" b="1" i="0" u="none" strike="noStrike" kern="1200" cap="none" spc="0" normalizeH="0" baseline="0" noProof="0">
                <a:ln>
                  <a:noFill/>
                </a:ln>
                <a:solidFill>
                  <a:srgbClr val="117479"/>
                </a:solidFill>
                <a:effectLst/>
                <a:uLnTx/>
                <a:uFillTx/>
                <a:latin typeface="Helvetica"/>
                <a:ea typeface="+mn-ea"/>
                <a:cs typeface="+mn-cs"/>
              </a:rPr>
              <a:t>11</a:t>
            </a:r>
            <a:r>
              <a:rPr kumimoji="0" lang="en-AU" sz="1100" b="1" i="0" u="none" strike="noStrike" kern="1200" cap="none" spc="0" normalizeH="0" baseline="0" noProof="0">
                <a:ln>
                  <a:noFill/>
                </a:ln>
                <a:solidFill>
                  <a:srgbClr val="1E837A"/>
                </a:solidFill>
                <a:effectLst/>
                <a:uLnTx/>
                <a:uFillTx/>
                <a:latin typeface="Helvetica"/>
                <a:ea typeface="+mn-ea"/>
                <a:cs typeface="+mn-cs"/>
              </a:rPr>
              <a:t>%</a:t>
            </a:r>
            <a:r>
              <a:rPr kumimoji="0" lang="en-AU" sz="1100" b="1" i="0" u="none" strike="noStrike" kern="1200" cap="none" spc="0" normalizeH="0" baseline="0" noProof="0">
                <a:ln>
                  <a:noFill/>
                </a:ln>
                <a:solidFill>
                  <a:srgbClr val="000000"/>
                </a:solidFill>
                <a:effectLst/>
                <a:uLnTx/>
                <a:uFillTx/>
                <a:latin typeface="Helvetica"/>
                <a:ea typeface="+mn-ea"/>
                <a:cs typeface="+mn-cs"/>
              </a:rPr>
              <a:t> </a:t>
            </a:r>
            <a:endParaRPr kumimoji="0" lang="en-AU" sz="1100" b="1" i="0" u="none" strike="noStrike" kern="1200" cap="none" spc="0" normalizeH="0" baseline="0" noProof="0">
              <a:ln>
                <a:noFill/>
              </a:ln>
              <a:solidFill>
                <a:srgbClr val="000000"/>
              </a:solidFill>
              <a:effectLst/>
              <a:uLnTx/>
              <a:uFillTx/>
              <a:latin typeface="Helvetica"/>
              <a:ea typeface="+mn-ea"/>
              <a:cs typeface="Helvetica"/>
            </a:endParaRPr>
          </a:p>
        </p:txBody>
      </p:sp>
      <p:sp>
        <p:nvSpPr>
          <p:cNvPr id="34" name="TextBox 33"/>
          <p:cNvSpPr txBox="1"/>
          <p:nvPr/>
        </p:nvSpPr>
        <p:spPr>
          <a:xfrm>
            <a:off x="1054949" y="6339345"/>
            <a:ext cx="47560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Helvetica"/>
                <a:ea typeface="+mn-ea"/>
                <a:cs typeface="+mn-cs"/>
              </a:rPr>
              <a:t>“Which Australian airport did you depart from?” (n=4,008 – weighted)</a:t>
            </a:r>
          </a:p>
        </p:txBody>
      </p:sp>
      <p:sp>
        <p:nvSpPr>
          <p:cNvPr id="35" name="Slide Number Placeholder 2">
            <a:extLst>
              <a:ext uri="{FF2B5EF4-FFF2-40B4-BE49-F238E27FC236}">
                <a16:creationId xmlns:a16="http://schemas.microsoft.com/office/drawing/2014/main" id="{686517F4-6747-5941-BA4B-2CBA28985C46}"/>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14</a:t>
            </a:fld>
            <a:endParaRPr lang="en-AU">
              <a:solidFill>
                <a:srgbClr val="000000">
                  <a:tint val="75000"/>
                </a:srgbClr>
              </a:solidFill>
              <a:latin typeface="Helvetica"/>
            </a:endParaRPr>
          </a:p>
        </p:txBody>
      </p:sp>
      <p:sp>
        <p:nvSpPr>
          <p:cNvPr id="37" name="TextBox 36">
            <a:extLst>
              <a:ext uri="{FF2B5EF4-FFF2-40B4-BE49-F238E27FC236}">
                <a16:creationId xmlns:a16="http://schemas.microsoft.com/office/drawing/2014/main" id="{58A6276F-E545-7A11-C0B0-24C519119331}"/>
              </a:ext>
            </a:extLst>
          </p:cNvPr>
          <p:cNvSpPr txBox="1"/>
          <p:nvPr/>
        </p:nvSpPr>
        <p:spPr>
          <a:xfrm>
            <a:off x="8839803" y="457778"/>
            <a:ext cx="3332344" cy="276999"/>
          </a:xfrm>
          <a:prstGeom prst="rect">
            <a:avLst/>
          </a:prstGeom>
          <a:noFill/>
          <a:ln w="28575">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FFFFFF"/>
                </a:solidFill>
                <a:effectLst/>
                <a:uLnTx/>
                <a:uFillTx/>
                <a:latin typeface="Helvetica"/>
                <a:ea typeface="+mn-ea"/>
              </a:rPr>
              <a:t>Top 10 Airlines most used by Australians</a:t>
            </a:r>
            <a:endParaRPr kumimoji="0" lang="en-AU" sz="1200" b="1" i="0" u="none" strike="noStrike" kern="1200" cap="none" spc="0" normalizeH="0" baseline="0" noProof="0">
              <a:ln>
                <a:noFill/>
              </a:ln>
              <a:solidFill>
                <a:srgbClr val="FFFFFF"/>
              </a:solidFill>
              <a:effectLst/>
              <a:uLnTx/>
              <a:uFillTx/>
              <a:latin typeface="Helvetica"/>
              <a:ea typeface="+mn-ea"/>
              <a:cs typeface="Helvetica"/>
            </a:endParaRPr>
          </a:p>
        </p:txBody>
      </p:sp>
      <p:graphicFrame>
        <p:nvGraphicFramePr>
          <p:cNvPr id="38" name="Chart 37"/>
          <p:cNvGraphicFramePr/>
          <p:nvPr>
            <p:extLst>
              <p:ext uri="{D42A27DB-BD31-4B8C-83A1-F6EECF244321}">
                <p14:modId xmlns:p14="http://schemas.microsoft.com/office/powerpoint/2010/main" val="1617849193"/>
              </p:ext>
            </p:extLst>
          </p:nvPr>
        </p:nvGraphicFramePr>
        <p:xfrm>
          <a:off x="8956454" y="751857"/>
          <a:ext cx="2939487" cy="566071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8916934" y="6321925"/>
            <a:ext cx="327506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schemeClr val="bg1"/>
                </a:solidFill>
                <a:effectLst/>
                <a:uLnTx/>
                <a:uFillTx/>
                <a:latin typeface="Helvetica"/>
                <a:ea typeface="+mn-ea"/>
                <a:cs typeface="+mn-cs"/>
              </a:rPr>
              <a:t>“Which airline</a:t>
            </a:r>
            <a:r>
              <a:rPr kumimoji="0" lang="en-AU" sz="800" b="0" i="0" u="none" strike="noStrike" kern="1200" cap="none" spc="0" normalizeH="0" noProof="0">
                <a:ln>
                  <a:noFill/>
                </a:ln>
                <a:solidFill>
                  <a:schemeClr val="bg1"/>
                </a:solidFill>
                <a:effectLst/>
                <a:uLnTx/>
                <a:uFillTx/>
                <a:latin typeface="Helvetica"/>
                <a:ea typeface="+mn-ea"/>
                <a:cs typeface="+mn-cs"/>
              </a:rPr>
              <a:t> did you fly with?” </a:t>
            </a:r>
            <a:r>
              <a:rPr kumimoji="0" lang="en-AU" sz="800" b="0" i="0" u="none" strike="noStrike" kern="1200" cap="none" spc="0" normalizeH="0" baseline="0" noProof="0">
                <a:ln>
                  <a:noFill/>
                </a:ln>
                <a:solidFill>
                  <a:schemeClr val="bg1"/>
                </a:solidFill>
                <a:effectLst/>
                <a:uLnTx/>
                <a:uFillTx/>
                <a:latin typeface="Helvetica"/>
                <a:ea typeface="+mn-ea"/>
                <a:cs typeface="+mn-cs"/>
              </a:rPr>
              <a:t>(n=4,008 – weighted)</a:t>
            </a:r>
          </a:p>
        </p:txBody>
      </p:sp>
      <p:sp>
        <p:nvSpPr>
          <p:cNvPr id="40" name="TextBox 39">
            <a:extLst>
              <a:ext uri="{FF2B5EF4-FFF2-40B4-BE49-F238E27FC236}">
                <a16:creationId xmlns:a16="http://schemas.microsoft.com/office/drawing/2014/main" id="{A9377015-EE0C-8A5F-4521-2650C838E0B0}"/>
              </a:ext>
            </a:extLst>
          </p:cNvPr>
          <p:cNvSpPr txBox="1"/>
          <p:nvPr/>
        </p:nvSpPr>
        <p:spPr>
          <a:xfrm>
            <a:off x="6533853" y="4258834"/>
            <a:ext cx="1420735" cy="261610"/>
          </a:xfrm>
          <a:prstGeom prst="rect">
            <a:avLst/>
          </a:prstGeom>
          <a:noFill/>
        </p:spPr>
        <p:txBody>
          <a:bodyPr wrap="square" lIns="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0000"/>
                </a:solidFill>
                <a:effectLst/>
                <a:uLnTx/>
                <a:uFillTx/>
                <a:latin typeface="Helvetica"/>
                <a:ea typeface="+mn-ea"/>
                <a:cs typeface="+mn-cs"/>
              </a:rPr>
              <a:t>Gold Coast </a:t>
            </a:r>
            <a:r>
              <a:rPr lang="en-AU" sz="1100" b="1">
                <a:solidFill>
                  <a:srgbClr val="117479"/>
                </a:solidFill>
                <a:latin typeface="Helvetica"/>
              </a:rPr>
              <a:t>2</a:t>
            </a:r>
            <a:r>
              <a:rPr kumimoji="0" lang="en-AU" sz="1100" b="1" i="0" u="none" strike="noStrike" kern="1200" cap="none" spc="0" normalizeH="0" baseline="0" noProof="0">
                <a:ln>
                  <a:noFill/>
                </a:ln>
                <a:solidFill>
                  <a:srgbClr val="117479"/>
                </a:solidFill>
                <a:effectLst/>
                <a:uLnTx/>
                <a:uFillTx/>
                <a:latin typeface="Helvetica"/>
                <a:ea typeface="+mn-ea"/>
                <a:cs typeface="+mn-cs"/>
              </a:rPr>
              <a:t>% </a:t>
            </a:r>
            <a:endParaRPr kumimoji="0" lang="en-US" sz="1100" b="0" i="0" u="none" strike="noStrike" kern="1200" cap="none" spc="0" normalizeH="0" baseline="0" noProof="0">
              <a:ln>
                <a:noFill/>
              </a:ln>
              <a:solidFill>
                <a:srgbClr val="117479"/>
              </a:solidFill>
              <a:effectLst/>
              <a:uLnTx/>
              <a:uFillTx/>
              <a:latin typeface="Helvetica"/>
              <a:ea typeface="+mn-ea"/>
              <a:cs typeface="Helvetica"/>
            </a:endParaRPr>
          </a:p>
        </p:txBody>
      </p:sp>
      <p:cxnSp>
        <p:nvCxnSpPr>
          <p:cNvPr id="41" name="Straight Arrow Connector 40">
            <a:extLst>
              <a:ext uri="{FF2B5EF4-FFF2-40B4-BE49-F238E27FC236}">
                <a16:creationId xmlns:a16="http://schemas.microsoft.com/office/drawing/2014/main" id="{6DF9DEDB-FFC0-2214-0808-320470FE8ED1}"/>
              </a:ext>
            </a:extLst>
          </p:cNvPr>
          <p:cNvCxnSpPr>
            <a:cxnSpLocks/>
          </p:cNvCxnSpPr>
          <p:nvPr/>
        </p:nvCxnSpPr>
        <p:spPr>
          <a:xfrm flipH="1">
            <a:off x="6285498" y="4392037"/>
            <a:ext cx="506424" cy="0"/>
          </a:xfrm>
          <a:prstGeom prst="straightConnector1">
            <a:avLst/>
          </a:prstGeom>
          <a:ln w="38100">
            <a:solidFill>
              <a:schemeClr val="bg2"/>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377015-EE0C-8A5F-4521-2650C838E0B0}"/>
              </a:ext>
            </a:extLst>
          </p:cNvPr>
          <p:cNvSpPr txBox="1"/>
          <p:nvPr/>
        </p:nvSpPr>
        <p:spPr>
          <a:xfrm>
            <a:off x="6212372" y="4919499"/>
            <a:ext cx="1420735" cy="261610"/>
          </a:xfrm>
          <a:prstGeom prst="rect">
            <a:avLst/>
          </a:prstGeom>
          <a:noFill/>
        </p:spPr>
        <p:txBody>
          <a:bodyPr wrap="square" lIns="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0000"/>
                </a:solidFill>
                <a:effectLst/>
                <a:uLnTx/>
                <a:uFillTx/>
                <a:latin typeface="Helvetica"/>
                <a:ea typeface="+mn-ea"/>
                <a:cs typeface="+mn-cs"/>
              </a:rPr>
              <a:t>Canberra </a:t>
            </a:r>
            <a:r>
              <a:rPr lang="en-AU" sz="1100" b="1">
                <a:solidFill>
                  <a:srgbClr val="117479"/>
                </a:solidFill>
                <a:latin typeface="Helvetica"/>
              </a:rPr>
              <a:t>2</a:t>
            </a:r>
            <a:r>
              <a:rPr kumimoji="0" lang="en-AU" sz="1100" b="1" i="0" u="none" strike="noStrike" kern="1200" cap="none" spc="0" normalizeH="0" baseline="0" noProof="0">
                <a:ln>
                  <a:noFill/>
                </a:ln>
                <a:solidFill>
                  <a:srgbClr val="117479"/>
                </a:solidFill>
                <a:effectLst/>
                <a:uLnTx/>
                <a:uFillTx/>
                <a:latin typeface="Helvetica"/>
                <a:ea typeface="+mn-ea"/>
                <a:cs typeface="+mn-cs"/>
              </a:rPr>
              <a:t>% </a:t>
            </a:r>
            <a:endParaRPr kumimoji="0" lang="en-US" sz="1100" b="0" i="0" u="none" strike="noStrike" kern="1200" cap="none" spc="0" normalizeH="0" baseline="0" noProof="0">
              <a:ln>
                <a:noFill/>
              </a:ln>
              <a:solidFill>
                <a:srgbClr val="117479"/>
              </a:solidFill>
              <a:effectLst/>
              <a:uLnTx/>
              <a:uFillTx/>
              <a:latin typeface="Helvetica"/>
              <a:ea typeface="+mn-ea"/>
              <a:cs typeface="Helvetica"/>
            </a:endParaRPr>
          </a:p>
        </p:txBody>
      </p:sp>
      <p:cxnSp>
        <p:nvCxnSpPr>
          <p:cNvPr id="43" name="Straight Arrow Connector 42">
            <a:extLst>
              <a:ext uri="{FF2B5EF4-FFF2-40B4-BE49-F238E27FC236}">
                <a16:creationId xmlns:a16="http://schemas.microsoft.com/office/drawing/2014/main" id="{6DF9DEDB-FFC0-2214-0808-320470FE8ED1}"/>
              </a:ext>
            </a:extLst>
          </p:cNvPr>
          <p:cNvCxnSpPr>
            <a:cxnSpLocks/>
          </p:cNvCxnSpPr>
          <p:nvPr/>
        </p:nvCxnSpPr>
        <p:spPr>
          <a:xfrm flipH="1" flipV="1">
            <a:off x="5897366" y="5025077"/>
            <a:ext cx="648000" cy="0"/>
          </a:xfrm>
          <a:prstGeom prst="straightConnector1">
            <a:avLst/>
          </a:prstGeom>
          <a:ln w="38100">
            <a:solidFill>
              <a:schemeClr val="bg2"/>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9377015-EE0C-8A5F-4521-2650C838E0B0}"/>
              </a:ext>
            </a:extLst>
          </p:cNvPr>
          <p:cNvSpPr txBox="1"/>
          <p:nvPr/>
        </p:nvSpPr>
        <p:spPr>
          <a:xfrm>
            <a:off x="5683369" y="5817020"/>
            <a:ext cx="1420735" cy="261610"/>
          </a:xfrm>
          <a:prstGeom prst="rect">
            <a:avLst/>
          </a:prstGeom>
          <a:noFill/>
        </p:spPr>
        <p:txBody>
          <a:bodyPr wrap="square" lIns="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0000"/>
                </a:solidFill>
                <a:effectLst/>
                <a:uLnTx/>
                <a:uFillTx/>
                <a:latin typeface="Helvetica"/>
                <a:ea typeface="+mn-ea"/>
                <a:cs typeface="+mn-cs"/>
              </a:rPr>
              <a:t>Hobart </a:t>
            </a:r>
            <a:r>
              <a:rPr lang="en-AU" sz="1100" b="1" noProof="0">
                <a:solidFill>
                  <a:srgbClr val="117479"/>
                </a:solidFill>
                <a:latin typeface="Helvetica"/>
              </a:rPr>
              <a:t>1</a:t>
            </a:r>
            <a:r>
              <a:rPr kumimoji="0" lang="en-AU" sz="1100" b="1" i="0" u="none" strike="noStrike" kern="1200" cap="none" spc="0" normalizeH="0" baseline="0" noProof="0">
                <a:ln>
                  <a:noFill/>
                </a:ln>
                <a:solidFill>
                  <a:srgbClr val="117479"/>
                </a:solidFill>
                <a:effectLst/>
                <a:uLnTx/>
                <a:uFillTx/>
                <a:latin typeface="Helvetica"/>
                <a:ea typeface="+mn-ea"/>
                <a:cs typeface="+mn-cs"/>
              </a:rPr>
              <a:t>% </a:t>
            </a:r>
            <a:endParaRPr kumimoji="0" lang="en-US" sz="1100" b="0" i="0" u="none" strike="noStrike" kern="1200" cap="none" spc="0" normalizeH="0" baseline="0" noProof="0">
              <a:ln>
                <a:noFill/>
              </a:ln>
              <a:solidFill>
                <a:srgbClr val="117479"/>
              </a:solidFill>
              <a:effectLst/>
              <a:uLnTx/>
              <a:uFillTx/>
              <a:latin typeface="Helvetica"/>
              <a:ea typeface="+mn-ea"/>
              <a:cs typeface="Helvetica"/>
            </a:endParaRPr>
          </a:p>
        </p:txBody>
      </p:sp>
      <p:cxnSp>
        <p:nvCxnSpPr>
          <p:cNvPr id="45" name="Straight Arrow Connector 44">
            <a:extLst>
              <a:ext uri="{FF2B5EF4-FFF2-40B4-BE49-F238E27FC236}">
                <a16:creationId xmlns:a16="http://schemas.microsoft.com/office/drawing/2014/main" id="{6DF9DEDB-FFC0-2214-0808-320470FE8ED1}"/>
              </a:ext>
            </a:extLst>
          </p:cNvPr>
          <p:cNvCxnSpPr>
            <a:cxnSpLocks/>
          </p:cNvCxnSpPr>
          <p:nvPr/>
        </p:nvCxnSpPr>
        <p:spPr>
          <a:xfrm flipH="1">
            <a:off x="5719905" y="5936342"/>
            <a:ext cx="506424" cy="0"/>
          </a:xfrm>
          <a:prstGeom prst="straightConnector1">
            <a:avLst/>
          </a:prstGeom>
          <a:ln w="38100">
            <a:solidFill>
              <a:schemeClr val="bg2"/>
            </a:solidFill>
            <a:headEnd type="none" w="lg" len="lg"/>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24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77E737-AE6A-ED16-389C-5DFAF489DCB5}"/>
              </a:ext>
            </a:extLst>
          </p:cNvPr>
          <p:cNvSpPr/>
          <p:nvPr/>
        </p:nvSpPr>
        <p:spPr>
          <a:xfrm>
            <a:off x="5860212" y="0"/>
            <a:ext cx="63317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 name="Title 1"/>
          <p:cNvSpPr>
            <a:spLocks noGrp="1"/>
          </p:cNvSpPr>
          <p:nvPr>
            <p:ph type="title"/>
          </p:nvPr>
        </p:nvSpPr>
        <p:spPr>
          <a:xfrm>
            <a:off x="479425" y="433838"/>
            <a:ext cx="11233150" cy="775597"/>
          </a:xfrm>
        </p:spPr>
        <p:txBody>
          <a:bodyPr/>
          <a:lstStyle/>
          <a:p>
            <a:r>
              <a:rPr lang="en-AU"/>
              <a:t>Australians’ ticket purchasing </a:t>
            </a:r>
            <a:br>
              <a:rPr lang="en-AU"/>
            </a:br>
            <a:r>
              <a:rPr lang="en-AU"/>
              <a:t>behaviour</a:t>
            </a:r>
          </a:p>
        </p:txBody>
      </p:sp>
      <p:sp>
        <p:nvSpPr>
          <p:cNvPr id="3" name="Slide Number Placeholder 2"/>
          <p:cNvSpPr>
            <a:spLocks noGrp="1"/>
          </p:cNvSpPr>
          <p:nvPr>
            <p:ph type="sldNum" sz="quarter" idx="12"/>
          </p:nvPr>
        </p:nvSpPr>
        <p:spPr/>
        <p:txBody>
          <a:bodyPr/>
          <a:lstStyle/>
          <a:p>
            <a:fld id="{0500C9E6-702F-A843-8A04-80C500C6891A}" type="slidenum">
              <a:rPr lang="en-AU" smtClean="0"/>
              <a:t>15</a:t>
            </a:fld>
            <a:endParaRPr lang="en-AU"/>
          </a:p>
        </p:txBody>
      </p:sp>
      <p:graphicFrame>
        <p:nvGraphicFramePr>
          <p:cNvPr id="6" name="Chart 5"/>
          <p:cNvGraphicFramePr/>
          <p:nvPr>
            <p:extLst>
              <p:ext uri="{D42A27DB-BD31-4B8C-83A1-F6EECF244321}">
                <p14:modId xmlns:p14="http://schemas.microsoft.com/office/powerpoint/2010/main" val="3113013669"/>
              </p:ext>
            </p:extLst>
          </p:nvPr>
        </p:nvGraphicFramePr>
        <p:xfrm>
          <a:off x="479425" y="1700082"/>
          <a:ext cx="4886902" cy="4385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3336337380"/>
              </p:ext>
            </p:extLst>
          </p:nvPr>
        </p:nvGraphicFramePr>
        <p:xfrm>
          <a:off x="5983910" y="994665"/>
          <a:ext cx="6208089" cy="525284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983909" y="627312"/>
            <a:ext cx="5799685" cy="523220"/>
          </a:xfrm>
          <a:prstGeom prst="rect">
            <a:avLst/>
          </a:prstGeom>
        </p:spPr>
        <p:txBody>
          <a:bodyPr wrap="square" lIns="91440" tIns="45720" rIns="91440" bIns="45720" anchor="t">
            <a:spAutoFit/>
          </a:bodyPr>
          <a:lstStyle/>
          <a:p>
            <a:r>
              <a:rPr lang="en-AU" sz="1400" b="1">
                <a:solidFill>
                  <a:schemeClr val="bg1"/>
                </a:solidFill>
              </a:rPr>
              <a:t>Most travellers purchased their tickets via the airline website or app in the last 12 months</a:t>
            </a:r>
          </a:p>
        </p:txBody>
      </p:sp>
      <p:sp>
        <p:nvSpPr>
          <p:cNvPr id="10" name="TextBox 9"/>
          <p:cNvSpPr txBox="1"/>
          <p:nvPr/>
        </p:nvSpPr>
        <p:spPr>
          <a:xfrm>
            <a:off x="483736" y="6086036"/>
            <a:ext cx="4810009" cy="338554"/>
          </a:xfrm>
          <a:prstGeom prst="rect">
            <a:avLst/>
          </a:prstGeom>
          <a:noFill/>
        </p:spPr>
        <p:txBody>
          <a:bodyPr wrap="square" rtlCol="0">
            <a:spAutoFit/>
          </a:bodyPr>
          <a:lstStyle/>
          <a:p>
            <a:r>
              <a:rPr lang="en-US" sz="800"/>
              <a:t>“What best describes the class of your ticket? If you are unsure, please select your best guess” (n=4,008 - weighted)</a:t>
            </a:r>
            <a:endParaRPr lang="en-AU" sz="800"/>
          </a:p>
        </p:txBody>
      </p:sp>
      <p:sp>
        <p:nvSpPr>
          <p:cNvPr id="11" name="Rectangle 10"/>
          <p:cNvSpPr/>
          <p:nvPr/>
        </p:nvSpPr>
        <p:spPr>
          <a:xfrm>
            <a:off x="5983909" y="6317136"/>
            <a:ext cx="2866490" cy="215444"/>
          </a:xfrm>
          <a:prstGeom prst="rect">
            <a:avLst/>
          </a:prstGeom>
        </p:spPr>
        <p:txBody>
          <a:bodyPr wrap="none">
            <a:spAutoFit/>
          </a:bodyPr>
          <a:lstStyle/>
          <a:p>
            <a:r>
              <a:rPr lang="en-US" sz="800">
                <a:solidFill>
                  <a:schemeClr val="bg1"/>
                </a:solidFill>
              </a:rPr>
              <a:t>“How did you purchase your ticket?” (n=4,008 – weighted)</a:t>
            </a:r>
            <a:endParaRPr lang="en-AU" sz="800">
              <a:solidFill>
                <a:schemeClr val="bg1"/>
              </a:solidFill>
            </a:endParaRPr>
          </a:p>
        </p:txBody>
      </p:sp>
      <p:sp>
        <p:nvSpPr>
          <p:cNvPr id="12" name="TextBox 11">
            <a:extLst>
              <a:ext uri="{FF2B5EF4-FFF2-40B4-BE49-F238E27FC236}">
                <a16:creationId xmlns:a16="http://schemas.microsoft.com/office/drawing/2014/main" id="{58A6276F-E545-7A11-C0B0-24C519119331}"/>
              </a:ext>
            </a:extLst>
          </p:cNvPr>
          <p:cNvSpPr txBox="1"/>
          <p:nvPr/>
        </p:nvSpPr>
        <p:spPr>
          <a:xfrm>
            <a:off x="479425" y="1284397"/>
            <a:ext cx="4814321" cy="523220"/>
          </a:xfrm>
          <a:prstGeom prst="rect">
            <a:avLst/>
          </a:prstGeom>
          <a:noFill/>
          <a:ln w="28575">
            <a:noFill/>
          </a:ln>
        </p:spPr>
        <p:txBody>
          <a:bodyPr wrap="square" lIns="91440" tIns="45720" rIns="91440" bIns="45720" rtlCol="0" anchor="t">
            <a:spAutoFit/>
          </a:bodyPr>
          <a:lstStyle/>
          <a:p>
            <a:pPr>
              <a:defRPr/>
            </a:pPr>
            <a:r>
              <a:rPr lang="en-US" sz="1400" b="1"/>
              <a:t>9 out of 10 Australians flew economy class </a:t>
            </a:r>
          </a:p>
          <a:p>
            <a:pPr>
              <a:defRPr/>
            </a:pPr>
            <a:r>
              <a:rPr lang="en-US" sz="1400" b="1"/>
              <a:t>in the last 12 months.</a:t>
            </a:r>
            <a:endParaRPr lang="en-AU" sz="1400" b="1">
              <a:latin typeface="Helvetica"/>
              <a:cs typeface="Helvetica"/>
            </a:endParaRPr>
          </a:p>
        </p:txBody>
      </p:sp>
    </p:spTree>
    <p:extLst>
      <p:ext uri="{BB962C8B-B14F-4D97-AF65-F5344CB8AC3E}">
        <p14:creationId xmlns:p14="http://schemas.microsoft.com/office/powerpoint/2010/main" val="45585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77E737-AE6A-ED16-389C-5DFAF489DCB5}"/>
              </a:ext>
            </a:extLst>
          </p:cNvPr>
          <p:cNvSpPr/>
          <p:nvPr/>
        </p:nvSpPr>
        <p:spPr>
          <a:xfrm>
            <a:off x="6701882" y="0"/>
            <a:ext cx="549011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 name="Title 1"/>
          <p:cNvSpPr>
            <a:spLocks noGrp="1"/>
          </p:cNvSpPr>
          <p:nvPr>
            <p:ph type="title"/>
          </p:nvPr>
        </p:nvSpPr>
        <p:spPr/>
        <p:txBody>
          <a:bodyPr/>
          <a:lstStyle/>
          <a:p>
            <a:r>
              <a:rPr lang="en-AU"/>
              <a:t>Barriers to air travel</a:t>
            </a:r>
          </a:p>
        </p:txBody>
      </p:sp>
      <p:sp>
        <p:nvSpPr>
          <p:cNvPr id="3" name="Slide Number Placeholder 2"/>
          <p:cNvSpPr>
            <a:spLocks noGrp="1"/>
          </p:cNvSpPr>
          <p:nvPr>
            <p:ph type="sldNum" sz="quarter" idx="12"/>
          </p:nvPr>
        </p:nvSpPr>
        <p:spPr/>
        <p:txBody>
          <a:bodyPr/>
          <a:lstStyle/>
          <a:p>
            <a:fld id="{0500C9E6-702F-A843-8A04-80C500C6891A}" type="slidenum">
              <a:rPr lang="en-AU" smtClean="0"/>
              <a:t>16</a:t>
            </a:fld>
            <a:endParaRPr lang="en-AU"/>
          </a:p>
        </p:txBody>
      </p:sp>
      <p:graphicFrame>
        <p:nvGraphicFramePr>
          <p:cNvPr id="6" name="Chart 5"/>
          <p:cNvGraphicFramePr/>
          <p:nvPr>
            <p:extLst>
              <p:ext uri="{D42A27DB-BD31-4B8C-83A1-F6EECF244321}">
                <p14:modId xmlns:p14="http://schemas.microsoft.com/office/powerpoint/2010/main" val="883198925"/>
              </p:ext>
            </p:extLst>
          </p:nvPr>
        </p:nvGraphicFramePr>
        <p:xfrm>
          <a:off x="479425" y="1668570"/>
          <a:ext cx="5990890" cy="45763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445313428"/>
              </p:ext>
            </p:extLst>
          </p:nvPr>
        </p:nvGraphicFramePr>
        <p:xfrm>
          <a:off x="6846425" y="1136832"/>
          <a:ext cx="4866149" cy="510810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133993" y="6301747"/>
            <a:ext cx="5434075" cy="338554"/>
          </a:xfrm>
          <a:prstGeom prst="rect">
            <a:avLst/>
          </a:prstGeom>
          <a:noFill/>
        </p:spPr>
        <p:txBody>
          <a:bodyPr wrap="square" rtlCol="0">
            <a:spAutoFit/>
          </a:bodyPr>
          <a:lstStyle/>
          <a:p>
            <a:r>
              <a:rPr lang="en-AU" sz="800"/>
              <a:t>“</a:t>
            </a:r>
            <a:r>
              <a:rPr lang="en-US" sz="800"/>
              <a:t>What are the reasons you have not flown commercial to or from an Australian airport within the last 12 months? (Select all that apply)” (n=3,106 – weighted. ‘Select all’-type questions may not sum to 100%)</a:t>
            </a:r>
          </a:p>
        </p:txBody>
      </p:sp>
      <p:sp>
        <p:nvSpPr>
          <p:cNvPr id="9" name="TextBox 8">
            <a:extLst>
              <a:ext uri="{FF2B5EF4-FFF2-40B4-BE49-F238E27FC236}">
                <a16:creationId xmlns:a16="http://schemas.microsoft.com/office/drawing/2014/main" id="{58A6276F-E545-7A11-C0B0-24C519119331}"/>
              </a:ext>
            </a:extLst>
          </p:cNvPr>
          <p:cNvSpPr txBox="1"/>
          <p:nvPr/>
        </p:nvSpPr>
        <p:spPr>
          <a:xfrm>
            <a:off x="370261" y="1137172"/>
            <a:ext cx="5996740" cy="523220"/>
          </a:xfrm>
          <a:prstGeom prst="rect">
            <a:avLst/>
          </a:prstGeom>
          <a:noFill/>
          <a:ln w="28575">
            <a:noFill/>
          </a:ln>
        </p:spPr>
        <p:txBody>
          <a:bodyPr wrap="square" lIns="91440" tIns="45720" rIns="91440" bIns="45720" rtlCol="0" anchor="t">
            <a:spAutoFit/>
          </a:bodyPr>
          <a:lstStyle/>
          <a:p>
            <a:pPr>
              <a:defRPr/>
            </a:pPr>
            <a:r>
              <a:rPr lang="en-US" sz="1400" b="1"/>
              <a:t>The key barrier to air travel is cost, noting that most did not fly because they had no reason to. </a:t>
            </a:r>
            <a:endParaRPr lang="en-AU" sz="1400" b="1">
              <a:latin typeface="Helvetica"/>
              <a:cs typeface="Helvetica"/>
            </a:endParaRPr>
          </a:p>
        </p:txBody>
      </p:sp>
      <p:sp>
        <p:nvSpPr>
          <p:cNvPr id="11" name="TextBox 10">
            <a:extLst>
              <a:ext uri="{FF2B5EF4-FFF2-40B4-BE49-F238E27FC236}">
                <a16:creationId xmlns:a16="http://schemas.microsoft.com/office/drawing/2014/main" id="{58A6276F-E545-7A11-C0B0-24C519119331}"/>
              </a:ext>
            </a:extLst>
          </p:cNvPr>
          <p:cNvSpPr txBox="1"/>
          <p:nvPr/>
        </p:nvSpPr>
        <p:spPr>
          <a:xfrm>
            <a:off x="7110752" y="474652"/>
            <a:ext cx="4543440" cy="584775"/>
          </a:xfrm>
          <a:prstGeom prst="rect">
            <a:avLst/>
          </a:prstGeom>
          <a:noFill/>
          <a:ln w="28575">
            <a:noFill/>
          </a:ln>
        </p:spPr>
        <p:txBody>
          <a:bodyPr wrap="square" lIns="91440" tIns="45720" rIns="91440" bIns="45720" rtlCol="0" anchor="t">
            <a:spAutoFit/>
          </a:bodyPr>
          <a:lstStyle/>
          <a:p>
            <a:pPr lvl="0" algn="ctr">
              <a:defRPr/>
            </a:pPr>
            <a:r>
              <a:rPr lang="en-US" sz="1600" b="1">
                <a:solidFill>
                  <a:schemeClr val="bg1"/>
                </a:solidFill>
                <a:latin typeface="Helvetica"/>
                <a:cs typeface="Helvetica"/>
              </a:rPr>
              <a:t>80% of Australians travelled by air </a:t>
            </a:r>
          </a:p>
          <a:p>
            <a:pPr lvl="0" algn="ctr">
              <a:defRPr/>
            </a:pPr>
            <a:r>
              <a:rPr lang="en-US" sz="1600" b="1">
                <a:solidFill>
                  <a:schemeClr val="bg1"/>
                </a:solidFill>
                <a:latin typeface="Helvetica"/>
                <a:cs typeface="Helvetica"/>
              </a:rPr>
              <a:t>in the last 5 years</a:t>
            </a:r>
            <a:endParaRPr kumimoji="0" lang="en-AU" sz="1600" b="1" i="0" u="none" strike="noStrike" kern="1200" cap="none" spc="0" normalizeH="0" baseline="0" noProof="0">
              <a:ln>
                <a:noFill/>
              </a:ln>
              <a:solidFill>
                <a:schemeClr val="bg1"/>
              </a:solidFill>
              <a:effectLst/>
              <a:uLnTx/>
              <a:uFillTx/>
              <a:latin typeface="Helvetica"/>
              <a:cs typeface="Helvetica"/>
            </a:endParaRPr>
          </a:p>
        </p:txBody>
      </p:sp>
      <p:sp>
        <p:nvSpPr>
          <p:cNvPr id="4" name="TextBox 3"/>
          <p:cNvSpPr txBox="1"/>
          <p:nvPr/>
        </p:nvSpPr>
        <p:spPr>
          <a:xfrm>
            <a:off x="6846425" y="6301747"/>
            <a:ext cx="5078353" cy="338554"/>
          </a:xfrm>
          <a:prstGeom prst="rect">
            <a:avLst/>
          </a:prstGeom>
          <a:noFill/>
        </p:spPr>
        <p:txBody>
          <a:bodyPr wrap="square" rtlCol="0">
            <a:spAutoFit/>
          </a:bodyPr>
          <a:lstStyle/>
          <a:p>
            <a:r>
              <a:rPr lang="en-AU" sz="800">
                <a:solidFill>
                  <a:schemeClr val="bg1"/>
                </a:solidFill>
              </a:rPr>
              <a:t>“</a:t>
            </a:r>
            <a:r>
              <a:rPr lang="en-US" sz="800">
                <a:solidFill>
                  <a:schemeClr val="bg1"/>
                </a:solidFill>
              </a:rPr>
              <a:t>When did you last take a commercial flight that departed from an Australian airport?” </a:t>
            </a:r>
            <a:br>
              <a:rPr lang="en-US" sz="800">
                <a:solidFill>
                  <a:schemeClr val="bg1"/>
                </a:solidFill>
              </a:rPr>
            </a:br>
            <a:r>
              <a:rPr lang="en-US" sz="800">
                <a:solidFill>
                  <a:schemeClr val="bg1"/>
                </a:solidFill>
              </a:rPr>
              <a:t>(n=7,631 – weighted)</a:t>
            </a:r>
            <a:endParaRPr lang="en-AU" sz="800">
              <a:solidFill>
                <a:schemeClr val="bg1"/>
              </a:solidFill>
            </a:endParaRPr>
          </a:p>
        </p:txBody>
      </p:sp>
    </p:spTree>
    <p:extLst>
      <p:ext uri="{BB962C8B-B14F-4D97-AF65-F5344CB8AC3E}">
        <p14:creationId xmlns:p14="http://schemas.microsoft.com/office/powerpoint/2010/main" val="2616870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erson's body&#10;&#10;AI-generated content may be incorrect.">
            <a:extLst>
              <a:ext uri="{FF2B5EF4-FFF2-40B4-BE49-F238E27FC236}">
                <a16:creationId xmlns:a16="http://schemas.microsoft.com/office/drawing/2014/main" id="{3E7FA45A-6E47-5DE1-E9A4-5E30652A7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388" y="1097279"/>
            <a:ext cx="9265922" cy="5212081"/>
          </a:xfrm>
          <a:prstGeom prst="rect">
            <a:avLst/>
          </a:prstGeom>
        </p:spPr>
      </p:pic>
      <p:sp>
        <p:nvSpPr>
          <p:cNvPr id="2" name="Title 1">
            <a:extLst>
              <a:ext uri="{FF2B5EF4-FFF2-40B4-BE49-F238E27FC236}">
                <a16:creationId xmlns:a16="http://schemas.microsoft.com/office/drawing/2014/main" id="{C4149199-CB4A-B876-72B2-6576B34232DB}"/>
              </a:ext>
            </a:extLst>
          </p:cNvPr>
          <p:cNvSpPr>
            <a:spLocks noGrp="1"/>
          </p:cNvSpPr>
          <p:nvPr>
            <p:ph type="title"/>
          </p:nvPr>
        </p:nvSpPr>
        <p:spPr/>
        <p:txBody>
          <a:bodyPr/>
          <a:lstStyle/>
          <a:p>
            <a:r>
              <a:rPr lang="en-US">
                <a:highlight>
                  <a:srgbClr val="FFFFFF"/>
                </a:highlight>
                <a:cs typeface="Helvetica"/>
              </a:rPr>
              <a:t>Frequency of disruptions and complaints over the last 12 month</a:t>
            </a:r>
          </a:p>
        </p:txBody>
      </p:sp>
      <p:sp>
        <p:nvSpPr>
          <p:cNvPr id="3" name="Slide Number Placeholder 2">
            <a:extLst>
              <a:ext uri="{FF2B5EF4-FFF2-40B4-BE49-F238E27FC236}">
                <a16:creationId xmlns:a16="http://schemas.microsoft.com/office/drawing/2014/main" id="{976213B6-2A05-C641-A803-4E305A7AB09C}"/>
              </a:ext>
            </a:extLst>
          </p:cNvPr>
          <p:cNvSpPr>
            <a:spLocks noGrp="1"/>
          </p:cNvSpPr>
          <p:nvPr>
            <p:ph type="sldNum" sz="quarter" idx="12"/>
          </p:nvPr>
        </p:nvSpPr>
        <p:spPr/>
        <p:txBody>
          <a:bodyPr/>
          <a:lstStyle/>
          <a:p>
            <a:fld id="{0500C9E6-702F-A843-8A04-80C500C6891A}" type="slidenum">
              <a:rPr lang="en-AU"/>
              <a:t>17</a:t>
            </a:fld>
            <a:endParaRPr lang="en-AU"/>
          </a:p>
        </p:txBody>
      </p:sp>
      <p:sp>
        <p:nvSpPr>
          <p:cNvPr id="7" name="TextBox 6">
            <a:extLst>
              <a:ext uri="{FF2B5EF4-FFF2-40B4-BE49-F238E27FC236}">
                <a16:creationId xmlns:a16="http://schemas.microsoft.com/office/drawing/2014/main" id="{9EF94BE6-1C9A-1EC1-7CF8-4C7FF8998E54}"/>
              </a:ext>
            </a:extLst>
          </p:cNvPr>
          <p:cNvSpPr txBox="1"/>
          <p:nvPr/>
        </p:nvSpPr>
        <p:spPr>
          <a:xfrm>
            <a:off x="7436558" y="6486517"/>
            <a:ext cx="4074050" cy="215444"/>
          </a:xfrm>
          <a:prstGeom prst="rect">
            <a:avLst/>
          </a:prstGeom>
          <a:noFill/>
        </p:spPr>
        <p:txBody>
          <a:bodyPr wrap="square" lIns="91440" tIns="45720" rIns="91440" bIns="45720" rtlCol="0" anchor="t">
            <a:spAutoFit/>
          </a:bodyPr>
          <a:lstStyle/>
          <a:p>
            <a:r>
              <a:rPr lang="en-AU" sz="800"/>
              <a:t>Percentages are weighted and refer to percent of total sample, not preceding branch.</a:t>
            </a:r>
            <a:endParaRPr lang="en-US" sz="800">
              <a:cs typeface="Helvetica"/>
            </a:endParaRPr>
          </a:p>
        </p:txBody>
      </p:sp>
      <p:sp>
        <p:nvSpPr>
          <p:cNvPr id="9" name="Rectangle 8">
            <a:extLst>
              <a:ext uri="{FF2B5EF4-FFF2-40B4-BE49-F238E27FC236}">
                <a16:creationId xmlns:a16="http://schemas.microsoft.com/office/drawing/2014/main" id="{278B0809-A486-3CE1-4DF4-191DF287B0AA}"/>
              </a:ext>
            </a:extLst>
          </p:cNvPr>
          <p:cNvSpPr/>
          <p:nvPr/>
        </p:nvSpPr>
        <p:spPr>
          <a:xfrm>
            <a:off x="583989" y="1712859"/>
            <a:ext cx="2462882" cy="1815882"/>
          </a:xfrm>
          <a:prstGeom prst="rect">
            <a:avLst/>
          </a:prstGeom>
        </p:spPr>
        <p:txBody>
          <a:bodyPr wrap="square" lIns="91440" tIns="45720" rIns="91440" bIns="45720" anchor="t">
            <a:spAutoFit/>
          </a:bodyPr>
          <a:lstStyle/>
          <a:p>
            <a:r>
              <a:rPr lang="en-AU" sz="1400">
                <a:cs typeface="Helvetica"/>
              </a:rPr>
              <a:t>Of the people who flew in the last 12 months, 1 in 2 (55%) experienced a disruption to their air travel.</a:t>
            </a:r>
          </a:p>
          <a:p>
            <a:endParaRPr lang="en-AU" sz="1400">
              <a:cs typeface="Helvetica"/>
            </a:endParaRPr>
          </a:p>
          <a:p>
            <a:r>
              <a:rPr lang="en-AU" sz="1400">
                <a:cs typeface="Helvetica"/>
              </a:rPr>
              <a:t>Fewer than one in 10 (8%) lodged a complaint.</a:t>
            </a:r>
          </a:p>
          <a:p>
            <a:endParaRPr lang="en-AU" sz="1400">
              <a:cs typeface="Helvetica"/>
            </a:endParaRPr>
          </a:p>
        </p:txBody>
      </p:sp>
    </p:spTree>
    <p:extLst>
      <p:ext uri="{BB962C8B-B14F-4D97-AF65-F5344CB8AC3E}">
        <p14:creationId xmlns:p14="http://schemas.microsoft.com/office/powerpoint/2010/main" val="119236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75DE-4C32-4444-995B-47AA70EE1048}"/>
              </a:ext>
            </a:extLst>
          </p:cNvPr>
          <p:cNvSpPr>
            <a:spLocks noGrp="1"/>
          </p:cNvSpPr>
          <p:nvPr>
            <p:ph type="title"/>
          </p:nvPr>
        </p:nvSpPr>
        <p:spPr>
          <a:xfrm>
            <a:off x="479425" y="1671207"/>
            <a:ext cx="11233150" cy="1994392"/>
          </a:xfrm>
        </p:spPr>
        <p:txBody>
          <a:bodyPr/>
          <a:lstStyle/>
          <a:p>
            <a:r>
              <a:rPr lang="en-AU" dirty="0"/>
              <a:t>Australians’ experience travelling </a:t>
            </a:r>
            <a:br>
              <a:rPr lang="en-AU" dirty="0"/>
            </a:br>
            <a:r>
              <a:rPr lang="en-AU" dirty="0"/>
              <a:t>with a disability, medical</a:t>
            </a:r>
            <a:br>
              <a:rPr lang="en-AU" dirty="0"/>
            </a:br>
            <a:r>
              <a:rPr lang="en-AU" dirty="0"/>
              <a:t>condition or injury</a:t>
            </a:r>
            <a:endParaRPr lang="en-US" dirty="0"/>
          </a:p>
        </p:txBody>
      </p:sp>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6FAA3-5F10-EC41-882E-FB4187E570D3}" type="slidenum">
              <a:rPr kumimoji="0" lang="en-AU" sz="800" b="0" i="0" u="none" strike="noStrike" kern="1200" cap="none" spc="0" normalizeH="0" baseline="0" noProof="0">
                <a:ln>
                  <a:noFill/>
                </a:ln>
                <a:solidFill>
                  <a:srgbClr val="142E3B"/>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800" b="0" i="0" u="none" strike="noStrike" kern="1200" cap="none" spc="0" normalizeH="0" baseline="0" noProof="0">
              <a:ln>
                <a:noFill/>
              </a:ln>
              <a:solidFill>
                <a:srgbClr val="142E3B"/>
              </a:solidFill>
              <a:effectLst/>
              <a:uLnTx/>
              <a:uFillTx/>
              <a:latin typeface="Helvetica"/>
              <a:ea typeface="+mn-ea"/>
              <a:cs typeface="+mn-cs"/>
            </a:endParaRPr>
          </a:p>
        </p:txBody>
      </p:sp>
      <p:pic>
        <p:nvPicPr>
          <p:cNvPr id="7" name="Picture Placeholder 8">
            <a:extLst>
              <a:ext uri="{FF2B5EF4-FFF2-40B4-BE49-F238E27FC236}">
                <a16:creationId xmlns:a16="http://schemas.microsoft.com/office/drawing/2014/main" id="{9B22427A-668B-9661-053A-A40C886039F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89065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1A1B-F9DE-49F4-4745-EDD3A3D4A3F2}"/>
              </a:ext>
            </a:extLst>
          </p:cNvPr>
          <p:cNvSpPr>
            <a:spLocks noGrp="1"/>
          </p:cNvSpPr>
          <p:nvPr>
            <p:ph type="title"/>
          </p:nvPr>
        </p:nvSpPr>
        <p:spPr/>
        <p:txBody>
          <a:bodyPr/>
          <a:lstStyle/>
          <a:p>
            <a:r>
              <a:rPr lang="en-GB" dirty="0">
                <a:cs typeface="Helvetica"/>
              </a:rPr>
              <a:t>Disability demographics</a:t>
            </a:r>
            <a:endParaRPr lang="en-GB" dirty="0"/>
          </a:p>
        </p:txBody>
      </p:sp>
      <p:sp>
        <p:nvSpPr>
          <p:cNvPr id="3" name="Slide Number Placeholder 2">
            <a:extLst>
              <a:ext uri="{FF2B5EF4-FFF2-40B4-BE49-F238E27FC236}">
                <a16:creationId xmlns:a16="http://schemas.microsoft.com/office/drawing/2014/main" id="{CD602F8A-3936-7B80-D425-E5D0BC90FF07}"/>
              </a:ext>
            </a:extLst>
          </p:cNvPr>
          <p:cNvSpPr>
            <a:spLocks noGrp="1"/>
          </p:cNvSpPr>
          <p:nvPr>
            <p:ph type="sldNum" sz="quarter" idx="12"/>
          </p:nvPr>
        </p:nvSpPr>
        <p:spPr/>
        <p:txBody>
          <a:bodyPr/>
          <a:lstStyle/>
          <a:p>
            <a:fld id="{0500C9E6-702F-A843-8A04-80C500C6891A}" type="slidenum">
              <a:rPr lang="en-AU"/>
              <a:t>19</a:t>
            </a:fld>
            <a:endParaRPr lang="en-AU"/>
          </a:p>
        </p:txBody>
      </p:sp>
      <p:sp>
        <p:nvSpPr>
          <p:cNvPr id="7" name="Rectangle 6">
            <a:extLst>
              <a:ext uri="{FF2B5EF4-FFF2-40B4-BE49-F238E27FC236}">
                <a16:creationId xmlns:a16="http://schemas.microsoft.com/office/drawing/2014/main" id="{1D0D9882-1B5A-ECB5-E959-5C10E50FC666}"/>
              </a:ext>
            </a:extLst>
          </p:cNvPr>
          <p:cNvSpPr/>
          <p:nvPr/>
        </p:nvSpPr>
        <p:spPr>
          <a:xfrm>
            <a:off x="6441098" y="0"/>
            <a:ext cx="57538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bg1"/>
              </a:solidFill>
              <a:effectLst/>
              <a:uLnTx/>
              <a:uFillTx/>
              <a:latin typeface="Helvetica"/>
              <a:ea typeface="+mn-ea"/>
              <a:cs typeface="+mn-cs"/>
            </a:endParaRPr>
          </a:p>
        </p:txBody>
      </p:sp>
      <p:sp>
        <p:nvSpPr>
          <p:cNvPr id="13" name="TextBox 12">
            <a:extLst>
              <a:ext uri="{FF2B5EF4-FFF2-40B4-BE49-F238E27FC236}">
                <a16:creationId xmlns:a16="http://schemas.microsoft.com/office/drawing/2014/main" id="{F464B80E-0B2D-B0C6-106C-2EE3713A6142}"/>
              </a:ext>
            </a:extLst>
          </p:cNvPr>
          <p:cNvSpPr txBox="1"/>
          <p:nvPr/>
        </p:nvSpPr>
        <p:spPr>
          <a:xfrm>
            <a:off x="7611614" y="1713819"/>
            <a:ext cx="4367157" cy="1077218"/>
          </a:xfrm>
          <a:prstGeom prst="rect">
            <a:avLst/>
          </a:prstGeom>
          <a:noFill/>
          <a:ln w="28575">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20B9A3"/>
                </a:solidFill>
                <a:effectLst/>
                <a:uLnTx/>
                <a:uFillTx/>
                <a:latin typeface="Helvetica"/>
                <a:ea typeface="+mn-ea"/>
                <a:cs typeface="+mn-cs"/>
              </a:rPr>
              <a:t>40%</a:t>
            </a:r>
            <a:r>
              <a:rPr kumimoji="0" lang="en-AU" sz="1600" b="1" i="0" u="none" strike="noStrike" kern="1200" cap="none" spc="0" normalizeH="0" baseline="0" noProof="0">
                <a:ln>
                  <a:noFill/>
                </a:ln>
                <a:solidFill>
                  <a:srgbClr val="117479"/>
                </a:solidFill>
                <a:effectLst/>
                <a:uLnTx/>
                <a:uFillTx/>
                <a:latin typeface="Helvetica"/>
                <a:ea typeface="+mn-ea"/>
                <a:cs typeface="+mn-cs"/>
              </a:rPr>
              <a:t> </a:t>
            </a:r>
            <a:r>
              <a:rPr kumimoji="0" lang="en-AU" sz="1600" b="1" i="0" u="none" strike="noStrike" kern="1200" cap="none" spc="0" normalizeH="0" baseline="0" noProof="0">
                <a:ln>
                  <a:noFill/>
                </a:ln>
                <a:solidFill>
                  <a:schemeClr val="bg1"/>
                </a:solidFill>
                <a:effectLst/>
                <a:uLnTx/>
                <a:uFillTx/>
                <a:latin typeface="Helvetica"/>
                <a:ea typeface="+mn-ea"/>
              </a:rPr>
              <a:t>said their disability, medical condition or injury impacted their ability </a:t>
            </a:r>
            <a:r>
              <a:rPr lang="en-AU" sz="1600" b="1">
                <a:solidFill>
                  <a:srgbClr val="20B9A3"/>
                </a:solidFill>
                <a:latin typeface="Helvetica"/>
              </a:rPr>
              <a:t>to access or use airports</a:t>
            </a:r>
            <a:r>
              <a:rPr kumimoji="0" lang="en-AU" sz="1600" b="1" i="0" u="none" strike="noStrike" kern="1200" cap="none" spc="0" normalizeH="0" baseline="0" noProof="0">
                <a:ln>
                  <a:noFill/>
                </a:ln>
                <a:solidFill>
                  <a:schemeClr val="bg1"/>
                </a:solidFill>
                <a:effectLst/>
                <a:uLnTx/>
                <a:uFillTx/>
                <a:latin typeface="Helvetica"/>
                <a:ea typeface="+mn-ea"/>
              </a:rPr>
              <a:t> to a mild</a:t>
            </a:r>
            <a:r>
              <a:rPr lang="en-AU" sz="1600" b="1">
                <a:solidFill>
                  <a:schemeClr val="bg1"/>
                </a:solidFill>
                <a:latin typeface="Helvetica"/>
              </a:rPr>
              <a:t> (28%), </a:t>
            </a:r>
            <a:r>
              <a:rPr kumimoji="0" lang="en-AU" sz="1600" b="1" i="0" u="none" strike="noStrike" kern="1200" cap="none" spc="0" normalizeH="0" baseline="0" noProof="0">
                <a:ln>
                  <a:noFill/>
                </a:ln>
                <a:solidFill>
                  <a:schemeClr val="bg1"/>
                </a:solidFill>
                <a:effectLst/>
                <a:uLnTx/>
                <a:uFillTx/>
                <a:latin typeface="Helvetica"/>
                <a:ea typeface="+mn-ea"/>
              </a:rPr>
              <a:t>moderate </a:t>
            </a:r>
            <a:r>
              <a:rPr lang="en-AU" sz="1600" b="1">
                <a:solidFill>
                  <a:schemeClr val="bg1"/>
                </a:solidFill>
                <a:latin typeface="Helvetica"/>
              </a:rPr>
              <a:t>(10%) </a:t>
            </a:r>
            <a:r>
              <a:rPr kumimoji="0" lang="en-AU" sz="1600" b="1" i="0" u="none" strike="noStrike" kern="1200" cap="none" spc="0" normalizeH="0" baseline="0" noProof="0">
                <a:ln>
                  <a:noFill/>
                </a:ln>
                <a:solidFill>
                  <a:schemeClr val="bg1"/>
                </a:solidFill>
                <a:effectLst/>
                <a:uLnTx/>
                <a:uFillTx/>
                <a:latin typeface="Helvetica"/>
                <a:ea typeface="+mn-ea"/>
              </a:rPr>
              <a:t>or severe</a:t>
            </a:r>
            <a:r>
              <a:rPr kumimoji="0" lang="en-AU" sz="1600" b="1" i="0" u="none" strike="noStrike" kern="1200" cap="none" spc="0" normalizeH="0" noProof="0">
                <a:ln>
                  <a:noFill/>
                </a:ln>
                <a:solidFill>
                  <a:schemeClr val="bg1"/>
                </a:solidFill>
                <a:effectLst/>
                <a:uLnTx/>
                <a:uFillTx/>
                <a:latin typeface="Helvetica"/>
                <a:ea typeface="+mn-ea"/>
              </a:rPr>
              <a:t> degree</a:t>
            </a:r>
            <a:r>
              <a:rPr lang="en-AU" sz="1600" b="1">
                <a:solidFill>
                  <a:schemeClr val="bg1"/>
                </a:solidFill>
                <a:latin typeface="Helvetica"/>
              </a:rPr>
              <a:t> (2%).</a:t>
            </a:r>
            <a:endParaRPr kumimoji="0" lang="en-AU" sz="1600" b="1" i="0" u="none" strike="noStrike" kern="1200" cap="none" spc="0" normalizeH="0" baseline="0" noProof="0">
              <a:ln>
                <a:noFill/>
              </a:ln>
              <a:solidFill>
                <a:schemeClr val="bg1"/>
              </a:solidFill>
              <a:effectLst/>
              <a:uLnTx/>
              <a:uFillTx/>
              <a:latin typeface="Helvetica"/>
              <a:ea typeface="+mn-ea"/>
              <a:cs typeface="Helvetica"/>
            </a:endParaRPr>
          </a:p>
        </p:txBody>
      </p:sp>
      <p:sp>
        <p:nvSpPr>
          <p:cNvPr id="17" name="TextBox 16">
            <a:extLst>
              <a:ext uri="{FF2B5EF4-FFF2-40B4-BE49-F238E27FC236}">
                <a16:creationId xmlns:a16="http://schemas.microsoft.com/office/drawing/2014/main" id="{13846557-FD2B-5B57-0F25-C7A1378DF843}"/>
              </a:ext>
            </a:extLst>
          </p:cNvPr>
          <p:cNvSpPr txBox="1"/>
          <p:nvPr/>
        </p:nvSpPr>
        <p:spPr>
          <a:xfrm>
            <a:off x="7611614" y="3698687"/>
            <a:ext cx="4242888" cy="1077218"/>
          </a:xfrm>
          <a:prstGeom prst="rect">
            <a:avLst/>
          </a:prstGeom>
          <a:noFill/>
          <a:ln w="28575">
            <a:noFill/>
          </a:ln>
        </p:spPr>
        <p:txBody>
          <a:bodyPr wrap="square" lIns="91440" tIns="45720" rIns="91440" bIns="45720" rtlCol="0" anchor="t">
            <a:spAutoFit/>
          </a:bodyPr>
          <a:lstStyle/>
          <a:p>
            <a:pPr>
              <a:defRPr/>
            </a:pPr>
            <a:r>
              <a:rPr kumimoji="0" lang="en-AU" sz="1600" b="1" i="0" u="none" strike="noStrike" kern="1200" cap="none" spc="0" normalizeH="0" baseline="0" noProof="0">
                <a:ln>
                  <a:noFill/>
                </a:ln>
                <a:solidFill>
                  <a:srgbClr val="20B9A3"/>
                </a:solidFill>
                <a:effectLst/>
                <a:uLnTx/>
                <a:uFillTx/>
                <a:latin typeface="Helvetica"/>
                <a:ea typeface="+mn-ea"/>
                <a:cs typeface="+mn-cs"/>
              </a:rPr>
              <a:t>38%</a:t>
            </a:r>
            <a:r>
              <a:rPr kumimoji="0" lang="en-AU" sz="1600" b="1" i="0" u="none" strike="noStrike" kern="1200" cap="none" spc="0" normalizeH="0" baseline="0" noProof="0">
                <a:ln>
                  <a:noFill/>
                </a:ln>
                <a:solidFill>
                  <a:srgbClr val="117479"/>
                </a:solidFill>
                <a:effectLst/>
                <a:uLnTx/>
                <a:uFillTx/>
                <a:latin typeface="Helvetica"/>
                <a:ea typeface="+mn-ea"/>
                <a:cs typeface="+mn-cs"/>
              </a:rPr>
              <a:t> </a:t>
            </a:r>
            <a:r>
              <a:rPr kumimoji="0" lang="en-AU" sz="1600" b="1" i="0" u="none" strike="noStrike" kern="1200" cap="none" spc="0" normalizeH="0" baseline="0" noProof="0">
                <a:ln>
                  <a:noFill/>
                </a:ln>
                <a:solidFill>
                  <a:schemeClr val="bg1"/>
                </a:solidFill>
                <a:effectLst/>
                <a:uLnTx/>
                <a:uFillTx/>
                <a:latin typeface="Helvetica"/>
                <a:ea typeface="+mn-ea"/>
              </a:rPr>
              <a:t>said their disability, medical condition or injury impacted their ability </a:t>
            </a:r>
            <a:r>
              <a:rPr lang="en-AU" sz="1600" b="1">
                <a:solidFill>
                  <a:srgbClr val="20B9A3"/>
                </a:solidFill>
                <a:latin typeface="Helvetica"/>
              </a:rPr>
              <a:t>to travel on an aircraft </a:t>
            </a:r>
            <a:r>
              <a:rPr lang="en-AU" sz="1600" b="1">
                <a:solidFill>
                  <a:schemeClr val="bg1"/>
                </a:solidFill>
              </a:rPr>
              <a:t>to a mild (28%), moderate (9%) or severe degree (1%).</a:t>
            </a:r>
            <a:endParaRPr lang="en-AU" sz="1600" b="1">
              <a:solidFill>
                <a:schemeClr val="bg1"/>
              </a:solidFill>
              <a:cs typeface="Helvetica"/>
            </a:endParaRPr>
          </a:p>
        </p:txBody>
      </p:sp>
      <p:sp>
        <p:nvSpPr>
          <p:cNvPr id="5" name="TextBox 4"/>
          <p:cNvSpPr txBox="1"/>
          <p:nvPr/>
        </p:nvSpPr>
        <p:spPr>
          <a:xfrm>
            <a:off x="1068423" y="4054750"/>
            <a:ext cx="4443125" cy="584775"/>
          </a:xfrm>
          <a:prstGeom prst="rect">
            <a:avLst/>
          </a:prstGeom>
          <a:noFill/>
        </p:spPr>
        <p:txBody>
          <a:bodyPr wrap="square" rtlCol="0">
            <a:spAutoFit/>
          </a:bodyPr>
          <a:lstStyle/>
          <a:p>
            <a:r>
              <a:rPr lang="en-AU" sz="1600"/>
              <a:t>who flew in the last 12 months identified as having a disability, medical condition or injury.</a:t>
            </a:r>
          </a:p>
        </p:txBody>
      </p:sp>
      <p:sp>
        <p:nvSpPr>
          <p:cNvPr id="18" name="Oval 17">
            <a:extLst>
              <a:ext uri="{FF2B5EF4-FFF2-40B4-BE49-F238E27FC236}">
                <a16:creationId xmlns:a16="http://schemas.microsoft.com/office/drawing/2014/main" id="{47A6252B-D5BF-1B71-ABBF-0A63972B5608}"/>
              </a:ext>
            </a:extLst>
          </p:cNvPr>
          <p:cNvSpPr/>
          <p:nvPr/>
        </p:nvSpPr>
        <p:spPr>
          <a:xfrm>
            <a:off x="6702092" y="3870585"/>
            <a:ext cx="772297" cy="782594"/>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0" name="Oval 19">
            <a:extLst>
              <a:ext uri="{FF2B5EF4-FFF2-40B4-BE49-F238E27FC236}">
                <a16:creationId xmlns:a16="http://schemas.microsoft.com/office/drawing/2014/main" id="{47A6252B-D5BF-1B71-ABBF-0A63972B5608}"/>
              </a:ext>
            </a:extLst>
          </p:cNvPr>
          <p:cNvSpPr/>
          <p:nvPr/>
        </p:nvSpPr>
        <p:spPr>
          <a:xfrm>
            <a:off x="6702092" y="1834484"/>
            <a:ext cx="772297" cy="782594"/>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84" name="TextBox 83"/>
          <p:cNvSpPr txBox="1"/>
          <p:nvPr/>
        </p:nvSpPr>
        <p:spPr>
          <a:xfrm>
            <a:off x="6617217" y="6124285"/>
            <a:ext cx="5470176" cy="461665"/>
          </a:xfrm>
          <a:prstGeom prst="rect">
            <a:avLst/>
          </a:prstGeom>
          <a:noFill/>
        </p:spPr>
        <p:txBody>
          <a:bodyPr wrap="square" rtlCol="0">
            <a:spAutoFit/>
          </a:bodyPr>
          <a:lstStyle/>
          <a:p>
            <a:r>
              <a:rPr lang="en-US" sz="800">
                <a:solidFill>
                  <a:schemeClr val="bg1"/>
                </a:solidFill>
              </a:rPr>
              <a:t>“How much does your disability, medical condition or injury impact your ability to access or use airports?” (n=1,028 – weighted); “How much does your disability, medical condition or injury impact your ability to travel on an aircraft?” (n=1,028 – weighted)</a:t>
            </a:r>
            <a:endParaRPr lang="en-AU" sz="800">
              <a:solidFill>
                <a:schemeClr val="bg1"/>
              </a:solidFill>
            </a:endParaRPr>
          </a:p>
        </p:txBody>
      </p:sp>
      <p:grpSp>
        <p:nvGrpSpPr>
          <p:cNvPr id="85" name="Group 84"/>
          <p:cNvGrpSpPr/>
          <p:nvPr/>
        </p:nvGrpSpPr>
        <p:grpSpPr>
          <a:xfrm>
            <a:off x="6901740" y="2020563"/>
            <a:ext cx="372999" cy="410445"/>
            <a:chOff x="7499351" y="1577975"/>
            <a:chExt cx="411162" cy="452438"/>
          </a:xfrm>
        </p:grpSpPr>
        <p:sp>
          <p:nvSpPr>
            <p:cNvPr id="86" name="Rectangle 85"/>
            <p:cNvSpPr>
              <a:spLocks noChangeArrowheads="1"/>
            </p:cNvSpPr>
            <p:nvPr/>
          </p:nvSpPr>
          <p:spPr bwMode="auto">
            <a:xfrm>
              <a:off x="7626351" y="1793875"/>
              <a:ext cx="157163" cy="79375"/>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7" name="Line 39"/>
            <p:cNvSpPr>
              <a:spLocks noChangeShapeType="1"/>
            </p:cNvSpPr>
            <p:nvPr/>
          </p:nvSpPr>
          <p:spPr bwMode="auto">
            <a:xfrm flipV="1">
              <a:off x="7705726" y="1735138"/>
              <a:ext cx="0" cy="587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8" name="Rectangle 87"/>
            <p:cNvSpPr>
              <a:spLocks noChangeArrowheads="1"/>
            </p:cNvSpPr>
            <p:nvPr/>
          </p:nvSpPr>
          <p:spPr bwMode="auto">
            <a:xfrm>
              <a:off x="7607301" y="1597025"/>
              <a:ext cx="196850" cy="138113"/>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9" name="Line 41"/>
            <p:cNvSpPr>
              <a:spLocks noChangeShapeType="1"/>
            </p:cNvSpPr>
            <p:nvPr/>
          </p:nvSpPr>
          <p:spPr bwMode="auto">
            <a:xfrm>
              <a:off x="7666038" y="1597025"/>
              <a:ext cx="0" cy="13811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0" name="Line 42"/>
            <p:cNvSpPr>
              <a:spLocks noChangeShapeType="1"/>
            </p:cNvSpPr>
            <p:nvPr/>
          </p:nvSpPr>
          <p:spPr bwMode="auto">
            <a:xfrm>
              <a:off x="7743826" y="1597025"/>
              <a:ext cx="0" cy="13811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1" name="Freeform 90"/>
            <p:cNvSpPr>
              <a:spLocks/>
            </p:cNvSpPr>
            <p:nvPr/>
          </p:nvSpPr>
          <p:spPr bwMode="auto">
            <a:xfrm>
              <a:off x="7851776" y="1612900"/>
              <a:ext cx="11113" cy="107950"/>
            </a:xfrm>
            <a:custGeom>
              <a:avLst/>
              <a:gdLst>
                <a:gd name="T0" fmla="*/ 0 w 2"/>
                <a:gd name="T1" fmla="*/ 0 h 22"/>
                <a:gd name="T2" fmla="*/ 2 w 2"/>
                <a:gd name="T3" fmla="*/ 11 h 22"/>
                <a:gd name="T4" fmla="*/ 0 w 2"/>
                <a:gd name="T5" fmla="*/ 22 h 22"/>
              </a:gdLst>
              <a:ahLst/>
              <a:cxnLst>
                <a:cxn ang="0">
                  <a:pos x="T0" y="T1"/>
                </a:cxn>
                <a:cxn ang="0">
                  <a:pos x="T2" y="T3"/>
                </a:cxn>
                <a:cxn ang="0">
                  <a:pos x="T4" y="T5"/>
                </a:cxn>
              </a:cxnLst>
              <a:rect l="0" t="0" r="r" b="b"/>
              <a:pathLst>
                <a:path w="2" h="22">
                  <a:moveTo>
                    <a:pt x="0" y="0"/>
                  </a:moveTo>
                  <a:cubicBezTo>
                    <a:pt x="1" y="3"/>
                    <a:pt x="2" y="7"/>
                    <a:pt x="2" y="11"/>
                  </a:cubicBezTo>
                  <a:cubicBezTo>
                    <a:pt x="2" y="15"/>
                    <a:pt x="1" y="19"/>
                    <a:pt x="0" y="22"/>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2" name="Freeform 91"/>
            <p:cNvSpPr>
              <a:spLocks/>
            </p:cNvSpPr>
            <p:nvPr/>
          </p:nvSpPr>
          <p:spPr bwMode="auto">
            <a:xfrm>
              <a:off x="7891463" y="1577975"/>
              <a:ext cx="19050" cy="177800"/>
            </a:xfrm>
            <a:custGeom>
              <a:avLst/>
              <a:gdLst>
                <a:gd name="T0" fmla="*/ 0 w 4"/>
                <a:gd name="T1" fmla="*/ 0 h 36"/>
                <a:gd name="T2" fmla="*/ 4 w 4"/>
                <a:gd name="T3" fmla="*/ 18 h 36"/>
                <a:gd name="T4" fmla="*/ 0 w 4"/>
                <a:gd name="T5" fmla="*/ 36 h 36"/>
              </a:gdLst>
              <a:ahLst/>
              <a:cxnLst>
                <a:cxn ang="0">
                  <a:pos x="T0" y="T1"/>
                </a:cxn>
                <a:cxn ang="0">
                  <a:pos x="T2" y="T3"/>
                </a:cxn>
                <a:cxn ang="0">
                  <a:pos x="T4" y="T5"/>
                </a:cxn>
              </a:cxnLst>
              <a:rect l="0" t="0" r="r" b="b"/>
              <a:pathLst>
                <a:path w="4" h="36">
                  <a:moveTo>
                    <a:pt x="0" y="0"/>
                  </a:moveTo>
                  <a:cubicBezTo>
                    <a:pt x="3" y="5"/>
                    <a:pt x="4" y="12"/>
                    <a:pt x="4" y="18"/>
                  </a:cubicBezTo>
                  <a:cubicBezTo>
                    <a:pt x="4" y="24"/>
                    <a:pt x="3" y="30"/>
                    <a:pt x="0" y="3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3" name="Freeform 92"/>
            <p:cNvSpPr>
              <a:spLocks/>
            </p:cNvSpPr>
            <p:nvPr/>
          </p:nvSpPr>
          <p:spPr bwMode="auto">
            <a:xfrm>
              <a:off x="7548563" y="1612900"/>
              <a:ext cx="9525" cy="107950"/>
            </a:xfrm>
            <a:custGeom>
              <a:avLst/>
              <a:gdLst>
                <a:gd name="T0" fmla="*/ 2 w 2"/>
                <a:gd name="T1" fmla="*/ 0 h 22"/>
                <a:gd name="T2" fmla="*/ 0 w 2"/>
                <a:gd name="T3" fmla="*/ 11 h 22"/>
                <a:gd name="T4" fmla="*/ 2 w 2"/>
                <a:gd name="T5" fmla="*/ 22 h 22"/>
              </a:gdLst>
              <a:ahLst/>
              <a:cxnLst>
                <a:cxn ang="0">
                  <a:pos x="T0" y="T1"/>
                </a:cxn>
                <a:cxn ang="0">
                  <a:pos x="T2" y="T3"/>
                </a:cxn>
                <a:cxn ang="0">
                  <a:pos x="T4" y="T5"/>
                </a:cxn>
              </a:cxnLst>
              <a:rect l="0" t="0" r="r" b="b"/>
              <a:pathLst>
                <a:path w="2" h="22">
                  <a:moveTo>
                    <a:pt x="2" y="0"/>
                  </a:moveTo>
                  <a:cubicBezTo>
                    <a:pt x="1" y="3"/>
                    <a:pt x="0" y="7"/>
                    <a:pt x="0" y="11"/>
                  </a:cubicBezTo>
                  <a:cubicBezTo>
                    <a:pt x="0" y="15"/>
                    <a:pt x="1" y="19"/>
                    <a:pt x="2" y="22"/>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4" name="Freeform 93"/>
            <p:cNvSpPr>
              <a:spLocks/>
            </p:cNvSpPr>
            <p:nvPr/>
          </p:nvSpPr>
          <p:spPr bwMode="auto">
            <a:xfrm>
              <a:off x="7499351" y="1577975"/>
              <a:ext cx="20638" cy="177800"/>
            </a:xfrm>
            <a:custGeom>
              <a:avLst/>
              <a:gdLst>
                <a:gd name="T0" fmla="*/ 4 w 4"/>
                <a:gd name="T1" fmla="*/ 0 h 36"/>
                <a:gd name="T2" fmla="*/ 0 w 4"/>
                <a:gd name="T3" fmla="*/ 18 h 36"/>
                <a:gd name="T4" fmla="*/ 4 w 4"/>
                <a:gd name="T5" fmla="*/ 36 h 36"/>
              </a:gdLst>
              <a:ahLst/>
              <a:cxnLst>
                <a:cxn ang="0">
                  <a:pos x="T0" y="T1"/>
                </a:cxn>
                <a:cxn ang="0">
                  <a:pos x="T2" y="T3"/>
                </a:cxn>
                <a:cxn ang="0">
                  <a:pos x="T4" y="T5"/>
                </a:cxn>
              </a:cxnLst>
              <a:rect l="0" t="0" r="r" b="b"/>
              <a:pathLst>
                <a:path w="4" h="36">
                  <a:moveTo>
                    <a:pt x="4" y="0"/>
                  </a:moveTo>
                  <a:cubicBezTo>
                    <a:pt x="1" y="5"/>
                    <a:pt x="0" y="12"/>
                    <a:pt x="0" y="18"/>
                  </a:cubicBezTo>
                  <a:cubicBezTo>
                    <a:pt x="0" y="24"/>
                    <a:pt x="1" y="30"/>
                    <a:pt x="4" y="3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5" name="Freeform 94"/>
            <p:cNvSpPr>
              <a:spLocks/>
            </p:cNvSpPr>
            <p:nvPr/>
          </p:nvSpPr>
          <p:spPr bwMode="auto">
            <a:xfrm>
              <a:off x="7529513" y="1873250"/>
              <a:ext cx="352425" cy="157163"/>
            </a:xfrm>
            <a:custGeom>
              <a:avLst/>
              <a:gdLst>
                <a:gd name="T0" fmla="*/ 24 w 222"/>
                <a:gd name="T1" fmla="*/ 0 h 99"/>
                <a:gd name="T2" fmla="*/ 197 w 222"/>
                <a:gd name="T3" fmla="*/ 0 h 99"/>
                <a:gd name="T4" fmla="*/ 222 w 222"/>
                <a:gd name="T5" fmla="*/ 99 h 99"/>
                <a:gd name="T6" fmla="*/ 0 w 222"/>
                <a:gd name="T7" fmla="*/ 99 h 99"/>
                <a:gd name="T8" fmla="*/ 24 w 222"/>
                <a:gd name="T9" fmla="*/ 0 h 99"/>
              </a:gdLst>
              <a:ahLst/>
              <a:cxnLst>
                <a:cxn ang="0">
                  <a:pos x="T0" y="T1"/>
                </a:cxn>
                <a:cxn ang="0">
                  <a:pos x="T2" y="T3"/>
                </a:cxn>
                <a:cxn ang="0">
                  <a:pos x="T4" y="T5"/>
                </a:cxn>
                <a:cxn ang="0">
                  <a:pos x="T6" y="T7"/>
                </a:cxn>
                <a:cxn ang="0">
                  <a:pos x="T8" y="T9"/>
                </a:cxn>
              </a:cxnLst>
              <a:rect l="0" t="0" r="r" b="b"/>
              <a:pathLst>
                <a:path w="222" h="99">
                  <a:moveTo>
                    <a:pt x="24" y="0"/>
                  </a:moveTo>
                  <a:lnTo>
                    <a:pt x="197" y="0"/>
                  </a:lnTo>
                  <a:lnTo>
                    <a:pt x="222" y="99"/>
                  </a:lnTo>
                  <a:lnTo>
                    <a:pt x="0" y="99"/>
                  </a:lnTo>
                  <a:lnTo>
                    <a:pt x="24" y="0"/>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6" name="Rectangle 95"/>
            <p:cNvSpPr>
              <a:spLocks noChangeArrowheads="1"/>
            </p:cNvSpPr>
            <p:nvPr/>
          </p:nvSpPr>
          <p:spPr bwMode="auto">
            <a:xfrm>
              <a:off x="7666038" y="1931988"/>
              <a:ext cx="77788" cy="98425"/>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
        <p:nvSpPr>
          <p:cNvPr id="99" name="Freeform 98"/>
          <p:cNvSpPr>
            <a:spLocks/>
          </p:cNvSpPr>
          <p:nvPr/>
        </p:nvSpPr>
        <p:spPr bwMode="auto">
          <a:xfrm>
            <a:off x="6879410" y="4054750"/>
            <a:ext cx="409003" cy="410444"/>
          </a:xfrm>
          <a:custGeom>
            <a:avLst/>
            <a:gdLst>
              <a:gd name="T0" fmla="*/ 88 w 92"/>
              <a:gd name="T1" fmla="*/ 4 h 92"/>
              <a:gd name="T2" fmla="*/ 74 w 92"/>
              <a:gd name="T3" fmla="*/ 4 h 92"/>
              <a:gd name="T4" fmla="*/ 62 w 92"/>
              <a:gd name="T5" fmla="*/ 16 h 92"/>
              <a:gd name="T6" fmla="*/ 0 w 92"/>
              <a:gd name="T7" fmla="*/ 26 h 92"/>
              <a:gd name="T8" fmla="*/ 42 w 92"/>
              <a:gd name="T9" fmla="*/ 36 h 92"/>
              <a:gd name="T10" fmla="*/ 18 w 92"/>
              <a:gd name="T11" fmla="*/ 60 h 92"/>
              <a:gd name="T12" fmla="*/ 8 w 92"/>
              <a:gd name="T13" fmla="*/ 60 h 92"/>
              <a:gd name="T14" fmla="*/ 0 w 92"/>
              <a:gd name="T15" fmla="*/ 68 h 92"/>
              <a:gd name="T16" fmla="*/ 14 w 92"/>
              <a:gd name="T17" fmla="*/ 78 h 92"/>
              <a:gd name="T18" fmla="*/ 24 w 92"/>
              <a:gd name="T19" fmla="*/ 92 h 92"/>
              <a:gd name="T20" fmla="*/ 32 w 92"/>
              <a:gd name="T21" fmla="*/ 84 h 92"/>
              <a:gd name="T22" fmla="*/ 32 w 92"/>
              <a:gd name="T23" fmla="*/ 74 h 92"/>
              <a:gd name="T24" fmla="*/ 56 w 92"/>
              <a:gd name="T25" fmla="*/ 50 h 92"/>
              <a:gd name="T26" fmla="*/ 66 w 92"/>
              <a:gd name="T27" fmla="*/ 92 h 92"/>
              <a:gd name="T28" fmla="*/ 76 w 92"/>
              <a:gd name="T29" fmla="*/ 30 h 92"/>
              <a:gd name="T30" fmla="*/ 88 w 92"/>
              <a:gd name="T31" fmla="*/ 18 h 92"/>
              <a:gd name="T32" fmla="*/ 88 w 92"/>
              <a:gd name="T3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88" y="4"/>
                </a:moveTo>
                <a:cubicBezTo>
                  <a:pt x="84" y="0"/>
                  <a:pt x="78" y="0"/>
                  <a:pt x="74" y="4"/>
                </a:cubicBezTo>
                <a:cubicBezTo>
                  <a:pt x="62" y="16"/>
                  <a:pt x="62" y="16"/>
                  <a:pt x="62" y="16"/>
                </a:cubicBezTo>
                <a:cubicBezTo>
                  <a:pt x="14" y="16"/>
                  <a:pt x="0" y="14"/>
                  <a:pt x="0" y="26"/>
                </a:cubicBezTo>
                <a:cubicBezTo>
                  <a:pt x="0" y="37"/>
                  <a:pt x="15" y="32"/>
                  <a:pt x="42" y="36"/>
                </a:cubicBezTo>
                <a:cubicBezTo>
                  <a:pt x="18" y="60"/>
                  <a:pt x="18" y="60"/>
                  <a:pt x="18" y="60"/>
                </a:cubicBezTo>
                <a:cubicBezTo>
                  <a:pt x="8" y="60"/>
                  <a:pt x="8" y="60"/>
                  <a:pt x="8" y="60"/>
                </a:cubicBezTo>
                <a:cubicBezTo>
                  <a:pt x="4" y="60"/>
                  <a:pt x="0" y="64"/>
                  <a:pt x="0" y="68"/>
                </a:cubicBezTo>
                <a:cubicBezTo>
                  <a:pt x="0" y="75"/>
                  <a:pt x="6" y="75"/>
                  <a:pt x="14" y="78"/>
                </a:cubicBezTo>
                <a:cubicBezTo>
                  <a:pt x="16" y="85"/>
                  <a:pt x="17" y="92"/>
                  <a:pt x="24" y="92"/>
                </a:cubicBezTo>
                <a:cubicBezTo>
                  <a:pt x="28" y="92"/>
                  <a:pt x="32" y="88"/>
                  <a:pt x="32" y="84"/>
                </a:cubicBezTo>
                <a:cubicBezTo>
                  <a:pt x="32" y="74"/>
                  <a:pt x="32" y="74"/>
                  <a:pt x="32" y="74"/>
                </a:cubicBezTo>
                <a:cubicBezTo>
                  <a:pt x="56" y="50"/>
                  <a:pt x="56" y="50"/>
                  <a:pt x="56" y="50"/>
                </a:cubicBezTo>
                <a:cubicBezTo>
                  <a:pt x="60" y="77"/>
                  <a:pt x="55" y="92"/>
                  <a:pt x="66" y="92"/>
                </a:cubicBezTo>
                <a:cubicBezTo>
                  <a:pt x="79" y="92"/>
                  <a:pt x="76" y="80"/>
                  <a:pt x="76" y="30"/>
                </a:cubicBezTo>
                <a:cubicBezTo>
                  <a:pt x="88" y="18"/>
                  <a:pt x="88" y="18"/>
                  <a:pt x="88" y="18"/>
                </a:cubicBezTo>
                <a:cubicBezTo>
                  <a:pt x="92" y="14"/>
                  <a:pt x="92" y="8"/>
                  <a:pt x="88" y="4"/>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 name="Rectangle 3"/>
          <p:cNvSpPr/>
          <p:nvPr/>
        </p:nvSpPr>
        <p:spPr>
          <a:xfrm>
            <a:off x="803394" y="3136612"/>
            <a:ext cx="4647474" cy="584775"/>
          </a:xfrm>
          <a:prstGeom prst="rect">
            <a:avLst/>
          </a:prstGeom>
        </p:spPr>
        <p:txBody>
          <a:bodyPr wrap="square" lIns="91440" tIns="45720" rIns="91440" bIns="45720" anchor="t">
            <a:spAutoFit/>
          </a:bodyPr>
          <a:lstStyle/>
          <a:p>
            <a:pPr algn="ctr">
              <a:spcAft>
                <a:spcPts val="600"/>
              </a:spcAft>
            </a:pPr>
            <a:r>
              <a:rPr lang="en-AU" sz="3200" b="1">
                <a:solidFill>
                  <a:schemeClr val="accent1"/>
                </a:solidFill>
              </a:rPr>
              <a:t>1 out of 4 people (24%)</a:t>
            </a:r>
            <a:endParaRPr lang="en-AU" sz="3200" b="1">
              <a:solidFill>
                <a:schemeClr val="accent1"/>
              </a:solidFill>
              <a:cs typeface="Helvetica"/>
            </a:endParaRPr>
          </a:p>
        </p:txBody>
      </p:sp>
      <p:sp>
        <p:nvSpPr>
          <p:cNvPr id="9" name="TextBox 8"/>
          <p:cNvSpPr txBox="1"/>
          <p:nvPr/>
        </p:nvSpPr>
        <p:spPr>
          <a:xfrm>
            <a:off x="479426" y="6124639"/>
            <a:ext cx="5295410" cy="338554"/>
          </a:xfrm>
          <a:prstGeom prst="rect">
            <a:avLst/>
          </a:prstGeom>
          <a:noFill/>
        </p:spPr>
        <p:txBody>
          <a:bodyPr wrap="square" rtlCol="0">
            <a:spAutoFit/>
          </a:bodyPr>
          <a:lstStyle/>
          <a:p>
            <a:r>
              <a:rPr lang="en-US" sz="800"/>
              <a:t>“Do you have a disability, health condition or injury that has lasted, or is likely to last, 6 months or more?” (n=4,008 – weighted)</a:t>
            </a:r>
            <a:endParaRPr lang="en-AU" sz="800"/>
          </a:p>
        </p:txBody>
      </p:sp>
      <p:grpSp>
        <p:nvGrpSpPr>
          <p:cNvPr id="51" name="Group 50">
            <a:extLst>
              <a:ext uri="{FF2B5EF4-FFF2-40B4-BE49-F238E27FC236}">
                <a16:creationId xmlns:a16="http://schemas.microsoft.com/office/drawing/2014/main" id="{E0475009-F537-FE83-2AD3-841E27FDC67A}"/>
              </a:ext>
            </a:extLst>
          </p:cNvPr>
          <p:cNvGrpSpPr/>
          <p:nvPr/>
        </p:nvGrpSpPr>
        <p:grpSpPr>
          <a:xfrm>
            <a:off x="2592279" y="1632486"/>
            <a:ext cx="385153" cy="1155767"/>
            <a:chOff x="6019800" y="3200399"/>
            <a:chExt cx="155626" cy="452819"/>
          </a:xfrm>
          <a:solidFill>
            <a:schemeClr val="bg1"/>
          </a:solidFill>
        </p:grpSpPr>
        <p:sp>
          <p:nvSpPr>
            <p:cNvPr id="52" name="Graphic 16">
              <a:extLst>
                <a:ext uri="{FF2B5EF4-FFF2-40B4-BE49-F238E27FC236}">
                  <a16:creationId xmlns:a16="http://schemas.microsoft.com/office/drawing/2014/main" id="{FACD95B1-E41F-0B89-7E4C-93678990EEB0}"/>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 name="Graphic 16">
              <a:extLst>
                <a:ext uri="{FF2B5EF4-FFF2-40B4-BE49-F238E27FC236}">
                  <a16:creationId xmlns:a16="http://schemas.microsoft.com/office/drawing/2014/main" id="{837C9A58-B700-60B8-7BDB-DA31F492BFE3}"/>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4" name="Graphic 16">
              <a:extLst>
                <a:ext uri="{FF2B5EF4-FFF2-40B4-BE49-F238E27FC236}">
                  <a16:creationId xmlns:a16="http://schemas.microsoft.com/office/drawing/2014/main" id="{8EB9CA8A-87E6-472D-3D34-095B13979D97}"/>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 name="Graphic 16">
              <a:extLst>
                <a:ext uri="{FF2B5EF4-FFF2-40B4-BE49-F238E27FC236}">
                  <a16:creationId xmlns:a16="http://schemas.microsoft.com/office/drawing/2014/main" id="{416C27B5-DB33-CCC6-C462-4DFDD0E48832}"/>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 name="Graphic 16">
              <a:extLst>
                <a:ext uri="{FF2B5EF4-FFF2-40B4-BE49-F238E27FC236}">
                  <a16:creationId xmlns:a16="http://schemas.microsoft.com/office/drawing/2014/main" id="{C7091074-5592-469D-D7A3-B0AA0C5ED872}"/>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7" name="Group 56">
            <a:extLst>
              <a:ext uri="{FF2B5EF4-FFF2-40B4-BE49-F238E27FC236}">
                <a16:creationId xmlns:a16="http://schemas.microsoft.com/office/drawing/2014/main" id="{C40CC2BC-E9E5-0EFD-90C3-256786FF6FA3}"/>
              </a:ext>
            </a:extLst>
          </p:cNvPr>
          <p:cNvGrpSpPr/>
          <p:nvPr/>
        </p:nvGrpSpPr>
        <p:grpSpPr>
          <a:xfrm>
            <a:off x="1941037" y="1633328"/>
            <a:ext cx="385153" cy="1155766"/>
            <a:chOff x="6019800" y="3200399"/>
            <a:chExt cx="155626" cy="452819"/>
          </a:xfrm>
          <a:solidFill>
            <a:schemeClr val="accent1"/>
          </a:solidFill>
        </p:grpSpPr>
        <p:sp>
          <p:nvSpPr>
            <p:cNvPr id="58" name="Graphic 16">
              <a:extLst>
                <a:ext uri="{FF2B5EF4-FFF2-40B4-BE49-F238E27FC236}">
                  <a16:creationId xmlns:a16="http://schemas.microsoft.com/office/drawing/2014/main" id="{1AB9929F-2286-A6D4-C289-4BD37E9408D1}"/>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effectLst/>
                <a:uLnTx/>
                <a:uFillTx/>
                <a:latin typeface="Helvetica"/>
                <a:ea typeface="+mn-ea"/>
                <a:cs typeface="+mn-cs"/>
              </a:endParaRPr>
            </a:p>
          </p:txBody>
        </p:sp>
        <p:sp>
          <p:nvSpPr>
            <p:cNvPr id="59" name="Graphic 16">
              <a:extLst>
                <a:ext uri="{FF2B5EF4-FFF2-40B4-BE49-F238E27FC236}">
                  <a16:creationId xmlns:a16="http://schemas.microsoft.com/office/drawing/2014/main" id="{990C6F9F-CE54-68D3-CED3-8E50E7481517}"/>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0" name="Graphic 16">
              <a:extLst>
                <a:ext uri="{FF2B5EF4-FFF2-40B4-BE49-F238E27FC236}">
                  <a16:creationId xmlns:a16="http://schemas.microsoft.com/office/drawing/2014/main" id="{79879471-2203-ADA2-BA47-D2185A763D85}"/>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1" name="Graphic 16">
              <a:extLst>
                <a:ext uri="{FF2B5EF4-FFF2-40B4-BE49-F238E27FC236}">
                  <a16:creationId xmlns:a16="http://schemas.microsoft.com/office/drawing/2014/main" id="{4E3043EA-AF3A-479F-6887-C54A1DE2D8A2}"/>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2" name="Graphic 16">
              <a:extLst>
                <a:ext uri="{FF2B5EF4-FFF2-40B4-BE49-F238E27FC236}">
                  <a16:creationId xmlns:a16="http://schemas.microsoft.com/office/drawing/2014/main" id="{A639B550-C0E1-A0DD-3A4F-DA832FD0268B}"/>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63" name="Group 62">
            <a:extLst>
              <a:ext uri="{FF2B5EF4-FFF2-40B4-BE49-F238E27FC236}">
                <a16:creationId xmlns:a16="http://schemas.microsoft.com/office/drawing/2014/main" id="{E0475009-F537-FE83-2AD3-841E27FDC67A}"/>
              </a:ext>
            </a:extLst>
          </p:cNvPr>
          <p:cNvGrpSpPr/>
          <p:nvPr/>
        </p:nvGrpSpPr>
        <p:grpSpPr>
          <a:xfrm>
            <a:off x="3289986" y="1632486"/>
            <a:ext cx="385153" cy="1155767"/>
            <a:chOff x="6019800" y="3200399"/>
            <a:chExt cx="155626" cy="452819"/>
          </a:xfrm>
          <a:solidFill>
            <a:schemeClr val="bg1"/>
          </a:solidFill>
        </p:grpSpPr>
        <p:sp>
          <p:nvSpPr>
            <p:cNvPr id="64" name="Graphic 16">
              <a:extLst>
                <a:ext uri="{FF2B5EF4-FFF2-40B4-BE49-F238E27FC236}">
                  <a16:creationId xmlns:a16="http://schemas.microsoft.com/office/drawing/2014/main" id="{FACD95B1-E41F-0B89-7E4C-93678990EEB0}"/>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 name="Graphic 16">
              <a:extLst>
                <a:ext uri="{FF2B5EF4-FFF2-40B4-BE49-F238E27FC236}">
                  <a16:creationId xmlns:a16="http://schemas.microsoft.com/office/drawing/2014/main" id="{837C9A58-B700-60B8-7BDB-DA31F492BFE3}"/>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 name="Graphic 16">
              <a:extLst>
                <a:ext uri="{FF2B5EF4-FFF2-40B4-BE49-F238E27FC236}">
                  <a16:creationId xmlns:a16="http://schemas.microsoft.com/office/drawing/2014/main" id="{8EB9CA8A-87E6-472D-3D34-095B13979D97}"/>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 name="Graphic 16">
              <a:extLst>
                <a:ext uri="{FF2B5EF4-FFF2-40B4-BE49-F238E27FC236}">
                  <a16:creationId xmlns:a16="http://schemas.microsoft.com/office/drawing/2014/main" id="{416C27B5-DB33-CCC6-C462-4DFDD0E48832}"/>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 name="Graphic 16">
              <a:extLst>
                <a:ext uri="{FF2B5EF4-FFF2-40B4-BE49-F238E27FC236}">
                  <a16:creationId xmlns:a16="http://schemas.microsoft.com/office/drawing/2014/main" id="{C7091074-5592-469D-D7A3-B0AA0C5ED872}"/>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69" name="Group 68">
            <a:extLst>
              <a:ext uri="{FF2B5EF4-FFF2-40B4-BE49-F238E27FC236}">
                <a16:creationId xmlns:a16="http://schemas.microsoft.com/office/drawing/2014/main" id="{E0475009-F537-FE83-2AD3-841E27FDC67A}"/>
              </a:ext>
            </a:extLst>
          </p:cNvPr>
          <p:cNvGrpSpPr/>
          <p:nvPr/>
        </p:nvGrpSpPr>
        <p:grpSpPr>
          <a:xfrm>
            <a:off x="3956248" y="1633328"/>
            <a:ext cx="385153" cy="1155767"/>
            <a:chOff x="6019800" y="3200399"/>
            <a:chExt cx="155626" cy="452819"/>
          </a:xfrm>
          <a:solidFill>
            <a:schemeClr val="bg1"/>
          </a:solidFill>
        </p:grpSpPr>
        <p:sp>
          <p:nvSpPr>
            <p:cNvPr id="70" name="Graphic 16">
              <a:extLst>
                <a:ext uri="{FF2B5EF4-FFF2-40B4-BE49-F238E27FC236}">
                  <a16:creationId xmlns:a16="http://schemas.microsoft.com/office/drawing/2014/main" id="{FACD95B1-E41F-0B89-7E4C-93678990EEB0}"/>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 name="Graphic 16">
              <a:extLst>
                <a:ext uri="{FF2B5EF4-FFF2-40B4-BE49-F238E27FC236}">
                  <a16:creationId xmlns:a16="http://schemas.microsoft.com/office/drawing/2014/main" id="{837C9A58-B700-60B8-7BDB-DA31F492BFE3}"/>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 name="Graphic 16">
              <a:extLst>
                <a:ext uri="{FF2B5EF4-FFF2-40B4-BE49-F238E27FC236}">
                  <a16:creationId xmlns:a16="http://schemas.microsoft.com/office/drawing/2014/main" id="{8EB9CA8A-87E6-472D-3D34-095B13979D97}"/>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 name="Graphic 16">
              <a:extLst>
                <a:ext uri="{FF2B5EF4-FFF2-40B4-BE49-F238E27FC236}">
                  <a16:creationId xmlns:a16="http://schemas.microsoft.com/office/drawing/2014/main" id="{416C27B5-DB33-CCC6-C462-4DFDD0E48832}"/>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 name="Graphic 16">
              <a:extLst>
                <a:ext uri="{FF2B5EF4-FFF2-40B4-BE49-F238E27FC236}">
                  <a16:creationId xmlns:a16="http://schemas.microsoft.com/office/drawing/2014/main" id="{C7091074-5592-469D-D7A3-B0AA0C5ED872}"/>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spTree>
    <p:extLst>
      <p:ext uri="{BB962C8B-B14F-4D97-AF65-F5344CB8AC3E}">
        <p14:creationId xmlns:p14="http://schemas.microsoft.com/office/powerpoint/2010/main" val="199000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54374B-C8FE-9942-81AA-E026547385EC}"/>
              </a:ext>
            </a:extLst>
          </p:cNvPr>
          <p:cNvSpPr>
            <a:spLocks noGrp="1"/>
          </p:cNvSpPr>
          <p:nvPr>
            <p:ph type="title"/>
          </p:nvPr>
        </p:nvSpPr>
        <p:spPr/>
        <p:txBody>
          <a:bodyPr/>
          <a:lstStyle/>
          <a:p>
            <a:r>
              <a:rPr lang="en-AU"/>
              <a:t>Table of contents</a:t>
            </a:r>
          </a:p>
        </p:txBody>
      </p:sp>
      <p:sp>
        <p:nvSpPr>
          <p:cNvPr id="3" name="Slide Number Placeholder 2">
            <a:extLst>
              <a:ext uri="{FF2B5EF4-FFF2-40B4-BE49-F238E27FC236}">
                <a16:creationId xmlns:a16="http://schemas.microsoft.com/office/drawing/2014/main" id="{ADFDD39B-A293-454A-9790-7778418DEC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FFFFFF"/>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a:ln>
                <a:noFill/>
              </a:ln>
              <a:solidFill>
                <a:srgbClr val="FFFFFF"/>
              </a:solidFill>
              <a:effectLst/>
              <a:uLnTx/>
              <a:uFillTx/>
              <a:latin typeface="Helvetica"/>
              <a:ea typeface="+mn-ea"/>
              <a:cs typeface="+mn-cs"/>
            </a:endParaRPr>
          </a:p>
        </p:txBody>
      </p:sp>
      <p:sp>
        <p:nvSpPr>
          <p:cNvPr id="7" name="Text Placeholder 6">
            <a:extLst>
              <a:ext uri="{FF2B5EF4-FFF2-40B4-BE49-F238E27FC236}">
                <a16:creationId xmlns:a16="http://schemas.microsoft.com/office/drawing/2014/main" id="{65A50C67-8466-6C44-9F5C-0B5C63B6F1A6}"/>
              </a:ext>
            </a:extLst>
          </p:cNvPr>
          <p:cNvSpPr>
            <a:spLocks noGrp="1"/>
          </p:cNvSpPr>
          <p:nvPr>
            <p:ph type="body" sz="quarter" idx="14"/>
          </p:nvPr>
        </p:nvSpPr>
        <p:spPr>
          <a:xfrm>
            <a:off x="479424" y="1163290"/>
            <a:ext cx="6053262" cy="4821998"/>
          </a:xfrm>
        </p:spPr>
        <p:txBody>
          <a:bodyPr/>
          <a:lstStyle/>
          <a:p>
            <a:r>
              <a:rPr lang="en-AU" sz="1600" b="0" dirty="0"/>
              <a:t>Executive Summary – </a:t>
            </a:r>
            <a:r>
              <a:rPr lang="en-AU" sz="1600" b="0" dirty="0">
                <a:hlinkClick r:id="rId2" action="ppaction://hlinksldjump"/>
              </a:rPr>
              <a:t>slides 3-4</a:t>
            </a:r>
            <a:endParaRPr lang="en-AU" sz="1600" b="0" dirty="0"/>
          </a:p>
          <a:p>
            <a:r>
              <a:rPr lang="en-AU" sz="1600" b="0" dirty="0"/>
              <a:t>Policy context – </a:t>
            </a:r>
            <a:r>
              <a:rPr lang="en-AU" sz="1600" b="0" dirty="0">
                <a:hlinkClick r:id="rId3" action="ppaction://hlinksldjump"/>
              </a:rPr>
              <a:t>slides 5-6</a:t>
            </a:r>
            <a:endParaRPr lang="en-AU" sz="1600" b="0" dirty="0"/>
          </a:p>
          <a:p>
            <a:r>
              <a:rPr lang="en-AU" sz="1600" b="0" dirty="0"/>
              <a:t>What we did – </a:t>
            </a:r>
            <a:r>
              <a:rPr lang="en-AU" sz="1600" b="0" dirty="0">
                <a:hlinkClick r:id="rId4" action="ppaction://hlinksldjump"/>
              </a:rPr>
              <a:t>slides 7-10</a:t>
            </a:r>
            <a:endParaRPr lang="en-AU" sz="1600" b="0" dirty="0"/>
          </a:p>
          <a:p>
            <a:r>
              <a:rPr lang="en-AU" sz="1600" b="0" dirty="0"/>
              <a:t>Australians’ travel behaviour – </a:t>
            </a:r>
            <a:r>
              <a:rPr lang="en-AU" sz="1600" b="0" dirty="0">
                <a:hlinkClick r:id="rId5" action="ppaction://hlinksldjump"/>
              </a:rPr>
              <a:t>slides 11-17</a:t>
            </a:r>
            <a:endParaRPr lang="en-AU" sz="1600" b="0" dirty="0"/>
          </a:p>
          <a:p>
            <a:r>
              <a:rPr lang="en-US" sz="1600" b="0" dirty="0"/>
              <a:t>Australians’ experience travelling with a </a:t>
            </a:r>
            <a:br>
              <a:rPr lang="en-US" sz="1600" b="0" dirty="0"/>
            </a:br>
            <a:r>
              <a:rPr lang="en-US" sz="1600" b="0" dirty="0"/>
              <a:t>disability, health condition or injury – </a:t>
            </a:r>
            <a:r>
              <a:rPr lang="en-US" sz="1600" b="0" dirty="0">
                <a:hlinkClick r:id="rId6" action="ppaction://hlinksldjump"/>
              </a:rPr>
              <a:t>slides 18-22</a:t>
            </a:r>
            <a:endParaRPr lang="en-US" sz="1600" b="0" dirty="0"/>
          </a:p>
          <a:p>
            <a:r>
              <a:rPr lang="en-AU" sz="1600" b="0" dirty="0"/>
              <a:t>Satisfaction with air travel – </a:t>
            </a:r>
            <a:r>
              <a:rPr lang="en-AU" sz="1600" b="0" dirty="0">
                <a:hlinkClick r:id="rId7" action="ppaction://hlinksldjump"/>
              </a:rPr>
              <a:t>slides 23-29</a:t>
            </a:r>
            <a:endParaRPr lang="en-AU" sz="1600" b="0" dirty="0"/>
          </a:p>
          <a:p>
            <a:r>
              <a:rPr lang="en-US" sz="1600" b="0" dirty="0"/>
              <a:t>Knowledge of aviation consumer rights </a:t>
            </a:r>
            <a:r>
              <a:rPr lang="en-AU" sz="1600" b="0" dirty="0"/>
              <a:t>– </a:t>
            </a:r>
            <a:r>
              <a:rPr lang="en-AU" sz="1600" b="0" dirty="0">
                <a:hlinkClick r:id="rId8" action="ppaction://hlinksldjump"/>
              </a:rPr>
              <a:t>slides 30-36</a:t>
            </a:r>
            <a:endParaRPr lang="en-AU" sz="1600" b="0" dirty="0"/>
          </a:p>
          <a:p>
            <a:r>
              <a:rPr lang="en-AU" sz="1600" b="0" dirty="0"/>
              <a:t>Disruptions – </a:t>
            </a:r>
            <a:r>
              <a:rPr lang="en-AU" sz="1600" b="0" dirty="0">
                <a:hlinkClick r:id="rId9" action="ppaction://hlinksldjump"/>
              </a:rPr>
              <a:t>slides 37-42</a:t>
            </a:r>
            <a:endParaRPr lang="en-AU" sz="1600" b="0" dirty="0"/>
          </a:p>
          <a:p>
            <a:r>
              <a:rPr lang="en-AU" sz="1600" b="0" dirty="0"/>
              <a:t>Complaints – </a:t>
            </a:r>
            <a:r>
              <a:rPr lang="en-AU" sz="1600" b="0" dirty="0">
                <a:hlinkClick r:id="rId10" action="ppaction://hlinksldjump"/>
              </a:rPr>
              <a:t>slides 43-53</a:t>
            </a:r>
            <a:endParaRPr lang="en-AU" sz="1600" b="0" dirty="0"/>
          </a:p>
          <a:p>
            <a:r>
              <a:rPr lang="en-AU" sz="1600" b="0" dirty="0"/>
              <a:t>General insights – </a:t>
            </a:r>
            <a:r>
              <a:rPr lang="en-AU" sz="1600" b="0" dirty="0">
                <a:hlinkClick r:id="rId11" action="ppaction://hlinksldjump"/>
              </a:rPr>
              <a:t>slides 54-55</a:t>
            </a:r>
            <a:endParaRPr lang="en-AU" sz="1600" b="0" dirty="0"/>
          </a:p>
          <a:p>
            <a:r>
              <a:rPr lang="en-AU" sz="1600" b="0" dirty="0"/>
              <a:t>Conclusion – </a:t>
            </a:r>
            <a:r>
              <a:rPr lang="en-AU" sz="1600" b="0" dirty="0">
                <a:hlinkClick r:id="rId12" action="ppaction://hlinksldjump"/>
              </a:rPr>
              <a:t>slides 56-57</a:t>
            </a:r>
            <a:r>
              <a:rPr lang="en-AU" sz="1600" b="0" dirty="0"/>
              <a:t>	</a:t>
            </a:r>
          </a:p>
          <a:p>
            <a:endParaRPr lang="en-AU" dirty="0"/>
          </a:p>
        </p:txBody>
      </p:sp>
      <p:sp>
        <p:nvSpPr>
          <p:cNvPr id="5" name="Graphic 92">
            <a:extLst>
              <a:ext uri="{FF2B5EF4-FFF2-40B4-BE49-F238E27FC236}">
                <a16:creationId xmlns:a16="http://schemas.microsoft.com/office/drawing/2014/main" id="{110D7E99-1E4E-E943-BF48-2696C500F285}"/>
              </a:ext>
            </a:extLst>
          </p:cNvPr>
          <p:cNvSpPr>
            <a:spLocks noChangeAspect="1"/>
          </p:cNvSpPr>
          <p:nvPr/>
        </p:nvSpPr>
        <p:spPr>
          <a:xfrm>
            <a:off x="7794801" y="2505131"/>
            <a:ext cx="3917773" cy="3632308"/>
          </a:xfrm>
          <a:custGeom>
            <a:avLst/>
            <a:gdLst>
              <a:gd name="connsiteX0" fmla="*/ 979894 w 979893"/>
              <a:gd name="connsiteY0" fmla="*/ 473774 h 908494"/>
              <a:gd name="connsiteX1" fmla="*/ 421067 w 979893"/>
              <a:gd name="connsiteY1" fmla="*/ 862870 h 908494"/>
              <a:gd name="connsiteX2" fmla="*/ 39116 w 979893"/>
              <a:gd name="connsiteY2" fmla="*/ 625507 h 908494"/>
              <a:gd name="connsiteX3" fmla="*/ 39116 w 979893"/>
              <a:gd name="connsiteY3" fmla="*/ 547211 h 908494"/>
              <a:gd name="connsiteX4" fmla="*/ 422396 w 979893"/>
              <a:gd name="connsiteY4" fmla="*/ 780574 h 908494"/>
              <a:gd name="connsiteX5" fmla="*/ 979894 w 979893"/>
              <a:gd name="connsiteY5" fmla="*/ 392335 h 908494"/>
              <a:gd name="connsiteX6" fmla="*/ 979894 w 979893"/>
              <a:gd name="connsiteY6" fmla="*/ 345758 h 908494"/>
              <a:gd name="connsiteX7" fmla="*/ 420972 w 979893"/>
              <a:gd name="connsiteY7" fmla="*/ 735044 h 908494"/>
              <a:gd name="connsiteX8" fmla="*/ 39116 w 979893"/>
              <a:gd name="connsiteY8" fmla="*/ 502444 h 908494"/>
              <a:gd name="connsiteX9" fmla="*/ 39116 w 979893"/>
              <a:gd name="connsiteY9" fmla="*/ 415290 h 908494"/>
              <a:gd name="connsiteX10" fmla="*/ 422491 w 979893"/>
              <a:gd name="connsiteY10" fmla="*/ 644462 h 908494"/>
              <a:gd name="connsiteX11" fmla="*/ 979704 w 979893"/>
              <a:gd name="connsiteY11" fmla="*/ 252413 h 908494"/>
              <a:gd name="connsiteX12" fmla="*/ 557498 w 979893"/>
              <a:gd name="connsiteY12" fmla="*/ 0 h 908494"/>
              <a:gd name="connsiteX13" fmla="*/ 2184 w 979893"/>
              <a:gd name="connsiteY13" fmla="*/ 390811 h 908494"/>
              <a:gd name="connsiteX14" fmla="*/ 1139 w 979893"/>
              <a:gd name="connsiteY14" fmla="*/ 390811 h 908494"/>
              <a:gd name="connsiteX15" fmla="*/ 1139 w 979893"/>
              <a:gd name="connsiteY15" fmla="*/ 391573 h 908494"/>
              <a:gd name="connsiteX16" fmla="*/ 0 w 979893"/>
              <a:gd name="connsiteY16" fmla="*/ 392049 h 908494"/>
              <a:gd name="connsiteX17" fmla="*/ 760 w 979893"/>
              <a:gd name="connsiteY17" fmla="*/ 392049 h 908494"/>
              <a:gd name="connsiteX18" fmla="*/ 760 w 979893"/>
              <a:gd name="connsiteY18" fmla="*/ 646652 h 908494"/>
              <a:gd name="connsiteX19" fmla="*/ 422301 w 979893"/>
              <a:gd name="connsiteY19" fmla="*/ 908495 h 908494"/>
              <a:gd name="connsiteX20" fmla="*/ 979894 w 979893"/>
              <a:gd name="connsiteY20" fmla="*/ 520160 h 908494"/>
              <a:gd name="connsiteX21" fmla="*/ 559112 w 979893"/>
              <a:gd name="connsiteY21" fmla="*/ 45149 h 908494"/>
              <a:gd name="connsiteX22" fmla="*/ 909827 w 979893"/>
              <a:gd name="connsiteY22" fmla="*/ 254699 h 908494"/>
              <a:gd name="connsiteX23" fmla="*/ 420877 w 979893"/>
              <a:gd name="connsiteY23" fmla="*/ 599123 h 908494"/>
              <a:gd name="connsiteX24" fmla="*/ 70162 w 979893"/>
              <a:gd name="connsiteY24" fmla="*/ 389573 h 90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9893" h="908494">
                <a:moveTo>
                  <a:pt x="979894" y="473774"/>
                </a:moveTo>
                <a:lnTo>
                  <a:pt x="421067" y="862870"/>
                </a:lnTo>
                <a:lnTo>
                  <a:pt x="39116" y="625507"/>
                </a:lnTo>
                <a:lnTo>
                  <a:pt x="39116" y="547211"/>
                </a:lnTo>
                <a:lnTo>
                  <a:pt x="422396" y="780574"/>
                </a:lnTo>
                <a:lnTo>
                  <a:pt x="979894" y="392335"/>
                </a:lnTo>
                <a:lnTo>
                  <a:pt x="979894" y="345758"/>
                </a:lnTo>
                <a:lnTo>
                  <a:pt x="420972" y="735044"/>
                </a:lnTo>
                <a:lnTo>
                  <a:pt x="39116" y="502444"/>
                </a:lnTo>
                <a:lnTo>
                  <a:pt x="39116" y="415290"/>
                </a:lnTo>
                <a:lnTo>
                  <a:pt x="422491" y="644462"/>
                </a:lnTo>
                <a:lnTo>
                  <a:pt x="979704" y="252413"/>
                </a:lnTo>
                <a:lnTo>
                  <a:pt x="557498" y="0"/>
                </a:lnTo>
                <a:lnTo>
                  <a:pt x="2184" y="390811"/>
                </a:lnTo>
                <a:lnTo>
                  <a:pt x="1139" y="390811"/>
                </a:lnTo>
                <a:lnTo>
                  <a:pt x="1139" y="391573"/>
                </a:lnTo>
                <a:lnTo>
                  <a:pt x="0" y="392049"/>
                </a:lnTo>
                <a:lnTo>
                  <a:pt x="760" y="392049"/>
                </a:lnTo>
                <a:lnTo>
                  <a:pt x="760" y="646652"/>
                </a:lnTo>
                <a:lnTo>
                  <a:pt x="422301" y="908495"/>
                </a:lnTo>
                <a:lnTo>
                  <a:pt x="979894" y="520160"/>
                </a:lnTo>
                <a:close/>
                <a:moveTo>
                  <a:pt x="559112" y="45149"/>
                </a:moveTo>
                <a:lnTo>
                  <a:pt x="909827" y="254699"/>
                </a:lnTo>
                <a:lnTo>
                  <a:pt x="420877" y="599123"/>
                </a:lnTo>
                <a:lnTo>
                  <a:pt x="70162" y="389573"/>
                </a:lnTo>
                <a:close/>
              </a:path>
            </a:pathLst>
          </a:custGeom>
          <a:solidFill>
            <a:schemeClr val="accent5"/>
          </a:solidFill>
          <a:ln w="9433" cap="flat">
            <a:noFill/>
            <a:prstDash val="solid"/>
            <a:miter/>
          </a:ln>
        </p:spPr>
        <p:txBody>
          <a:bodyPr rtlCol="0" anchor="ctr"/>
          <a:lstStyle/>
          <a:p>
            <a:endParaRPr lang="en-AU"/>
          </a:p>
        </p:txBody>
      </p:sp>
    </p:spTree>
    <p:extLst>
      <p:ext uri="{BB962C8B-B14F-4D97-AF65-F5344CB8AC3E}">
        <p14:creationId xmlns:p14="http://schemas.microsoft.com/office/powerpoint/2010/main" val="2873453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77E737-AE6A-ED16-389C-5DFAF489DCB5}"/>
              </a:ext>
            </a:extLst>
          </p:cNvPr>
          <p:cNvSpPr/>
          <p:nvPr/>
        </p:nvSpPr>
        <p:spPr>
          <a:xfrm>
            <a:off x="6419211" y="0"/>
            <a:ext cx="5806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a:xfrm>
            <a:off x="479425" y="366645"/>
            <a:ext cx="5866143" cy="775597"/>
          </a:xfrm>
        </p:spPr>
        <p:txBody>
          <a:bodyPr/>
          <a:lstStyle/>
          <a:p>
            <a:r>
              <a:rPr lang="en-AU"/>
              <a:t>Experience flying with a disability, health condition or injury</a:t>
            </a: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graphicFrame>
        <p:nvGraphicFramePr>
          <p:cNvPr id="8" name="Chart 7"/>
          <p:cNvGraphicFramePr/>
          <p:nvPr>
            <p:extLst>
              <p:ext uri="{D42A27DB-BD31-4B8C-83A1-F6EECF244321}">
                <p14:modId xmlns:p14="http://schemas.microsoft.com/office/powerpoint/2010/main" val="1225586311"/>
              </p:ext>
            </p:extLst>
          </p:nvPr>
        </p:nvGraphicFramePr>
        <p:xfrm>
          <a:off x="6600254" y="642504"/>
          <a:ext cx="5549527" cy="524893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374248" y="1408458"/>
            <a:ext cx="5854718" cy="2554545"/>
          </a:xfrm>
          <a:prstGeom prst="rect">
            <a:avLst/>
          </a:prstGeom>
          <a:noFill/>
          <a:ln>
            <a:noFill/>
          </a:ln>
        </p:spPr>
        <p:txBody>
          <a:bodyPr wrap="square" lIns="91440" tIns="45720" rIns="91440" bIns="45720" rtlCol="0" anchor="t">
            <a:spAutoFit/>
          </a:bodyPr>
          <a:lstStyle/>
          <a:p>
            <a:pPr>
              <a:spcAft>
                <a:spcPts val="600"/>
              </a:spcAft>
            </a:pPr>
            <a:r>
              <a:rPr lang="en-AU" sz="1400"/>
              <a:t>While most Australians who flew with a mobility aid did not encounter any issues (56%), the main issues encountered were unclear directions for collection (18%) and limited space or storage (15%).</a:t>
            </a:r>
          </a:p>
          <a:p>
            <a:pPr>
              <a:spcAft>
                <a:spcPts val="600"/>
              </a:spcAft>
            </a:pPr>
            <a:r>
              <a:rPr lang="en-AU" sz="1400"/>
              <a:t>Those who did receive any kind of assistance were either satisfied (45%) or very satisfied (35%) with the assistance provided, and most found the process of receiving it an easy experience (57%).</a:t>
            </a:r>
            <a:endParaRPr lang="en-AU" sz="1400">
              <a:cs typeface="Helvetica"/>
            </a:endParaRPr>
          </a:p>
          <a:p>
            <a:pPr>
              <a:spcAft>
                <a:spcPts val="600"/>
              </a:spcAft>
            </a:pPr>
            <a:r>
              <a:rPr lang="en-AU" sz="1400"/>
              <a:t>Assistance was mainly provided by airline staff (68%).</a:t>
            </a:r>
            <a:endParaRPr lang="en-AU" sz="1400">
              <a:cs typeface="Helvetica"/>
            </a:endParaRPr>
          </a:p>
          <a:p>
            <a:pPr>
              <a:spcAft>
                <a:spcPts val="600"/>
              </a:spcAft>
            </a:pPr>
            <a:r>
              <a:rPr lang="en-AU" sz="1400"/>
              <a:t>Of those who sought information about available assistance, 39% found it difficult or very difficult to access this information. </a:t>
            </a:r>
            <a:endParaRPr lang="en-AU" sz="1400">
              <a:cs typeface="Helvetica"/>
            </a:endParaRPr>
          </a:p>
          <a:p>
            <a:endParaRPr lang="en-AU" sz="1400"/>
          </a:p>
        </p:txBody>
      </p:sp>
      <p:sp>
        <p:nvSpPr>
          <p:cNvPr id="16" name="TextBox 15"/>
          <p:cNvSpPr txBox="1"/>
          <p:nvPr/>
        </p:nvSpPr>
        <p:spPr>
          <a:xfrm>
            <a:off x="6523555" y="5793090"/>
            <a:ext cx="5796590" cy="954107"/>
          </a:xfrm>
          <a:prstGeom prst="rect">
            <a:avLst/>
          </a:prstGeom>
          <a:noFill/>
        </p:spPr>
        <p:txBody>
          <a:bodyPr wrap="square" rtlCol="0">
            <a:spAutoFit/>
          </a:bodyPr>
          <a:lstStyle/>
          <a:p>
            <a:r>
              <a:rPr lang="en-US" sz="800">
                <a:solidFill>
                  <a:schemeClr val="bg1"/>
                </a:solidFill>
              </a:rPr>
              <a:t>“Thinking about your most recent flight, did you: seek information about available assistance; request assistance; receive assistance; fly with a mobility aid (e.g. your own powered or manual wheelchair, walker); fly with an assistance animal” (n=1,027 – weighted); “did you experience any problems when flying with your mobility aid on your most recent flight…?” (n=45 – weighted); “how satisfied or dissatisfied were you with the assistance provided?” (n=145) – weighted); “How easy or difficult was it to access information about available assistance?” (n=145 – weighted); “How easy or difficult was the process to receive assistance?’ (n=145 – weighted); “Who did you receive assistance from? Select all that apply.” (n=145 – weighted). </a:t>
            </a:r>
            <a:endParaRPr lang="en-AU" sz="800">
              <a:solidFill>
                <a:schemeClr val="bg1"/>
              </a:solidFill>
            </a:endParaRPr>
          </a:p>
        </p:txBody>
      </p:sp>
      <p:graphicFrame>
        <p:nvGraphicFramePr>
          <p:cNvPr id="15" name="Table 14">
            <a:extLst>
              <a:ext uri="{FF2B5EF4-FFF2-40B4-BE49-F238E27FC236}">
                <a16:creationId xmlns:a16="http://schemas.microsoft.com/office/drawing/2014/main" id="{EA6D629D-C811-FE2F-2C7C-E87C41924AF7}"/>
              </a:ext>
            </a:extLst>
          </p:cNvPr>
          <p:cNvGraphicFramePr>
            <a:graphicFrameLocks noGrp="1"/>
          </p:cNvGraphicFramePr>
          <p:nvPr>
            <p:extLst>
              <p:ext uri="{D42A27DB-BD31-4B8C-83A1-F6EECF244321}">
                <p14:modId xmlns:p14="http://schemas.microsoft.com/office/powerpoint/2010/main" val="1608441305"/>
              </p:ext>
            </p:extLst>
          </p:nvPr>
        </p:nvGraphicFramePr>
        <p:xfrm>
          <a:off x="479425" y="4503967"/>
          <a:ext cx="5639077" cy="1914064"/>
        </p:xfrm>
        <a:graphic>
          <a:graphicData uri="http://schemas.openxmlformats.org/drawingml/2006/table">
            <a:tbl>
              <a:tblPr bandRow="1">
                <a:tableStyleId>{5C22544A-7EE6-4342-B048-85BDC9FD1C3A}</a:tableStyleId>
              </a:tblPr>
              <a:tblGrid>
                <a:gridCol w="5639077">
                  <a:extLst>
                    <a:ext uri="{9D8B030D-6E8A-4147-A177-3AD203B41FA5}">
                      <a16:colId xmlns:a16="http://schemas.microsoft.com/office/drawing/2014/main" val="1428752186"/>
                    </a:ext>
                  </a:extLst>
                </a:gridCol>
              </a:tblGrid>
              <a:tr h="1914064">
                <a:tc>
                  <a:txBody>
                    <a:bodyPr/>
                    <a:lstStyle/>
                    <a:p>
                      <a:pPr>
                        <a:spcBef>
                          <a:spcPts val="0"/>
                        </a:spcBef>
                        <a:spcAft>
                          <a:spcPts val="800"/>
                        </a:spcAft>
                      </a:pPr>
                      <a:endParaRPr lang="en-US" sz="1000" i="1">
                        <a:solidFill>
                          <a:schemeClr val="tx1"/>
                        </a:solidFill>
                      </a:endParaRPr>
                    </a:p>
                  </a:txBody>
                  <a:tcPr anchor="ctr">
                    <a:lnL>
                      <a:noFill/>
                    </a:lnL>
                    <a:lnR>
                      <a:noFill/>
                    </a:lnR>
                    <a:lnT>
                      <a:noFill/>
                    </a:lnT>
                    <a:lnB>
                      <a:noFill/>
                    </a:lnB>
                    <a:solidFill>
                      <a:srgbClr val="E2E2E3"/>
                    </a:solidFill>
                  </a:tcPr>
                </a:tc>
                <a:extLst>
                  <a:ext uri="{0D108BD9-81ED-4DB2-BD59-A6C34878D82A}">
                    <a16:rowId xmlns:a16="http://schemas.microsoft.com/office/drawing/2014/main" val="440135002"/>
                  </a:ext>
                </a:extLst>
              </a:tr>
            </a:tbl>
          </a:graphicData>
        </a:graphic>
      </p:graphicFrame>
      <p:grpSp>
        <p:nvGrpSpPr>
          <p:cNvPr id="17" name="Group 16"/>
          <p:cNvGrpSpPr/>
          <p:nvPr/>
        </p:nvGrpSpPr>
        <p:grpSpPr>
          <a:xfrm>
            <a:off x="649970" y="5117882"/>
            <a:ext cx="585988" cy="588051"/>
            <a:chOff x="4651388" y="4503560"/>
            <a:chExt cx="449271" cy="588051"/>
          </a:xfrm>
        </p:grpSpPr>
        <p:sp>
          <p:nvSpPr>
            <p:cNvPr id="18" name="Freeform 271"/>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Oval 272"/>
            <p:cNvSpPr>
              <a:spLocks noChangeArrowheads="1"/>
            </p:cNvSpPr>
            <p:nvPr/>
          </p:nvSpPr>
          <p:spPr bwMode="auto">
            <a:xfrm>
              <a:off x="4973659" y="4785162"/>
              <a:ext cx="98425" cy="128377"/>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Freeform 273"/>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Oval 274"/>
            <p:cNvSpPr>
              <a:spLocks noChangeArrowheads="1"/>
            </p:cNvSpPr>
            <p:nvPr/>
          </p:nvSpPr>
          <p:spPr bwMode="auto">
            <a:xfrm>
              <a:off x="4679969" y="4785162"/>
              <a:ext cx="98425" cy="128377"/>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Freeform 275"/>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Oval 276"/>
            <p:cNvSpPr>
              <a:spLocks noChangeArrowheads="1"/>
            </p:cNvSpPr>
            <p:nvPr/>
          </p:nvSpPr>
          <p:spPr bwMode="auto">
            <a:xfrm>
              <a:off x="4827602" y="4861774"/>
              <a:ext cx="98425" cy="128377"/>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Freeform 277"/>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 name="Line 278"/>
            <p:cNvSpPr>
              <a:spLocks noChangeShapeType="1"/>
            </p:cNvSpPr>
            <p:nvPr/>
          </p:nvSpPr>
          <p:spPr bwMode="auto">
            <a:xfrm>
              <a:off x="4808541" y="4555324"/>
              <a:ext cx="1365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6" name="Line 279"/>
            <p:cNvSpPr>
              <a:spLocks noChangeShapeType="1"/>
            </p:cNvSpPr>
            <p:nvPr/>
          </p:nvSpPr>
          <p:spPr bwMode="auto">
            <a:xfrm>
              <a:off x="4808550" y="4607090"/>
              <a:ext cx="1365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 name="Line 280"/>
            <p:cNvSpPr>
              <a:spLocks noChangeShapeType="1"/>
            </p:cNvSpPr>
            <p:nvPr/>
          </p:nvSpPr>
          <p:spPr bwMode="auto">
            <a:xfrm>
              <a:off x="4808541" y="4659343"/>
              <a:ext cx="1365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4" name="Rectangle 3"/>
          <p:cNvSpPr/>
          <p:nvPr/>
        </p:nvSpPr>
        <p:spPr>
          <a:xfrm>
            <a:off x="1447610" y="4586427"/>
            <a:ext cx="4566564" cy="1815882"/>
          </a:xfrm>
          <a:prstGeom prst="rect">
            <a:avLst/>
          </a:prstGeom>
        </p:spPr>
        <p:txBody>
          <a:bodyPr wrap="square" lIns="91440" tIns="45720" rIns="91440" bIns="45720" anchor="t">
            <a:spAutoFit/>
          </a:bodyPr>
          <a:lstStyle/>
          <a:p>
            <a:pPr lvl="0"/>
            <a:r>
              <a:rPr lang="en-AU" sz="1400">
                <a:solidFill>
                  <a:srgbClr val="000000"/>
                </a:solidFill>
              </a:rPr>
              <a:t>‘</a:t>
            </a:r>
            <a:r>
              <a:rPr lang="en-US" sz="1400" i="1">
                <a:solidFill>
                  <a:srgbClr val="000000"/>
                </a:solidFill>
              </a:rPr>
              <a:t>Overall, the services are already helpful, but I think they could be made even better by adding more staff during peak travel times, offering clearer signage and digital guidance in multiple languages, and providing a smoother way to request real-time assistance through mobile apps</a:t>
            </a:r>
            <a:r>
              <a:rPr lang="en-US" sz="1400">
                <a:solidFill>
                  <a:srgbClr val="000000"/>
                </a:solidFill>
              </a:rPr>
              <a:t>.’</a:t>
            </a:r>
          </a:p>
          <a:p>
            <a:pPr lvl="0"/>
            <a:endParaRPr lang="en-AU" sz="1400">
              <a:solidFill>
                <a:srgbClr val="000000"/>
              </a:solidFill>
            </a:endParaRPr>
          </a:p>
          <a:p>
            <a:pPr lvl="0"/>
            <a:r>
              <a:rPr lang="en-AU" sz="1400" i="1">
                <a:solidFill>
                  <a:srgbClr val="000000"/>
                </a:solidFill>
              </a:rPr>
              <a:t>Male, 55-64, VIC</a:t>
            </a:r>
          </a:p>
        </p:txBody>
      </p:sp>
    </p:spTree>
    <p:extLst>
      <p:ext uri="{BB962C8B-B14F-4D97-AF65-F5344CB8AC3E}">
        <p14:creationId xmlns:p14="http://schemas.microsoft.com/office/powerpoint/2010/main" val="358599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336510-A72B-44B9-6B19-972E09AB4701}"/>
              </a:ext>
            </a:extLst>
          </p:cNvPr>
          <p:cNvSpPr/>
          <p:nvPr/>
        </p:nvSpPr>
        <p:spPr>
          <a:xfrm>
            <a:off x="6849832" y="0"/>
            <a:ext cx="544388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 name="Title 1">
            <a:extLst>
              <a:ext uri="{FF2B5EF4-FFF2-40B4-BE49-F238E27FC236}">
                <a16:creationId xmlns:a16="http://schemas.microsoft.com/office/drawing/2014/main" id="{5B4227FE-57A0-1EDD-948C-60C84FBF1F11}"/>
              </a:ext>
            </a:extLst>
          </p:cNvPr>
          <p:cNvSpPr>
            <a:spLocks noGrp="1"/>
          </p:cNvSpPr>
          <p:nvPr>
            <p:ph type="title"/>
          </p:nvPr>
        </p:nvSpPr>
        <p:spPr>
          <a:xfrm>
            <a:off x="479425" y="359601"/>
            <a:ext cx="6370407" cy="387798"/>
          </a:xfrm>
        </p:spPr>
        <p:txBody>
          <a:bodyPr/>
          <a:lstStyle/>
          <a:p>
            <a:r>
              <a:rPr lang="en-AU">
                <a:cs typeface="Helvetica"/>
              </a:rPr>
              <a:t>Knowledge of assistance services</a:t>
            </a:r>
            <a:endParaRPr lang="en-US"/>
          </a:p>
        </p:txBody>
      </p:sp>
      <p:sp>
        <p:nvSpPr>
          <p:cNvPr id="3" name="Slide Number Placeholder 2">
            <a:extLst>
              <a:ext uri="{FF2B5EF4-FFF2-40B4-BE49-F238E27FC236}">
                <a16:creationId xmlns:a16="http://schemas.microsoft.com/office/drawing/2014/main" id="{EA78091D-7C34-7D84-84E0-8AD6C02EF8A6}"/>
              </a:ext>
            </a:extLst>
          </p:cNvPr>
          <p:cNvSpPr>
            <a:spLocks noGrp="1"/>
          </p:cNvSpPr>
          <p:nvPr>
            <p:ph type="sldNum" sz="quarter" idx="12"/>
          </p:nvPr>
        </p:nvSpPr>
        <p:spPr/>
        <p:txBody>
          <a:bodyPr/>
          <a:lstStyle/>
          <a:p>
            <a:fld id="{0500C9E6-702F-A843-8A04-80C500C6891A}" type="slidenum">
              <a:rPr lang="en-AU"/>
              <a:t>21</a:t>
            </a:fld>
            <a:endParaRPr lang="en-AU"/>
          </a:p>
        </p:txBody>
      </p:sp>
      <p:sp>
        <p:nvSpPr>
          <p:cNvPr id="9" name="Text Placeholder 3">
            <a:extLst>
              <a:ext uri="{FF2B5EF4-FFF2-40B4-BE49-F238E27FC236}">
                <a16:creationId xmlns:a16="http://schemas.microsoft.com/office/drawing/2014/main" id="{D79F035C-F7CA-57A6-F443-B780374E48DA}"/>
              </a:ext>
            </a:extLst>
          </p:cNvPr>
          <p:cNvSpPr>
            <a:spLocks noGrp="1"/>
          </p:cNvSpPr>
          <p:nvPr>
            <p:ph type="body" sz="quarter" idx="13"/>
          </p:nvPr>
        </p:nvSpPr>
        <p:spPr>
          <a:xfrm>
            <a:off x="530911" y="1342111"/>
            <a:ext cx="5234192" cy="1969770"/>
          </a:xfrm>
        </p:spPr>
        <p:txBody>
          <a:bodyPr vert="horz" wrap="square" lIns="0" tIns="0" rIns="0" bIns="0" rtlCol="0" anchor="t">
            <a:spAutoFit/>
          </a:bodyPr>
          <a:lstStyle/>
          <a:p>
            <a:r>
              <a:rPr lang="en-US" sz="1400"/>
              <a:t>Respondents with an identified disability, health condition or injury were asked about their knowledge of assistance services available when travelling by air.</a:t>
            </a:r>
          </a:p>
          <a:p>
            <a:endParaRPr lang="en-US" sz="1400"/>
          </a:p>
          <a:p>
            <a:r>
              <a:rPr lang="en-AU" sz="1400"/>
              <a:t>Only 1 in 5 people (20%) with a disability, health condition or injury indicated they have a moderate-to-high level of knowledge about the assistance available to them. </a:t>
            </a:r>
          </a:p>
          <a:p>
            <a:r>
              <a:rPr lang="en-AU" sz="1400">
                <a:solidFill>
                  <a:srgbClr val="000000"/>
                </a:solidFill>
              </a:rPr>
              <a:t> </a:t>
            </a:r>
            <a:endParaRPr lang="en-AU" sz="1400">
              <a:solidFill>
                <a:srgbClr val="000000"/>
              </a:solidFill>
              <a:cs typeface="Helvetica"/>
            </a:endParaRPr>
          </a:p>
          <a:p>
            <a:endParaRPr lang="en-AU" sz="1600"/>
          </a:p>
        </p:txBody>
      </p:sp>
      <p:sp>
        <p:nvSpPr>
          <p:cNvPr id="11" name="TextBox 10">
            <a:extLst>
              <a:ext uri="{FF2B5EF4-FFF2-40B4-BE49-F238E27FC236}">
                <a16:creationId xmlns:a16="http://schemas.microsoft.com/office/drawing/2014/main" id="{143EE9E6-157C-8850-8768-91C858E7646E}"/>
              </a:ext>
            </a:extLst>
          </p:cNvPr>
          <p:cNvSpPr txBox="1"/>
          <p:nvPr/>
        </p:nvSpPr>
        <p:spPr>
          <a:xfrm>
            <a:off x="6982916" y="5940654"/>
            <a:ext cx="5090685" cy="369332"/>
          </a:xfrm>
          <a:prstGeom prst="rect">
            <a:avLst/>
          </a:prstGeom>
          <a:noFill/>
        </p:spPr>
        <p:txBody>
          <a:bodyPr wrap="square" lIns="0" tIns="0" rIns="0" bIns="0" rtlCol="0">
            <a:spAutoFit/>
          </a:bodyPr>
          <a:lstStyle/>
          <a:p>
            <a:pPr lvl="0">
              <a:defRPr/>
            </a:pPr>
            <a:r>
              <a:rPr kumimoji="0" lang="en-AU" sz="800" b="0" i="0" u="none" strike="noStrike" kern="1200" cap="none" spc="0" normalizeH="0" baseline="0" noProof="0">
                <a:ln>
                  <a:noFill/>
                </a:ln>
                <a:solidFill>
                  <a:schemeClr val="bg1"/>
                </a:solidFill>
                <a:effectLst/>
                <a:uLnTx/>
                <a:uFillTx/>
                <a:latin typeface="Helvetica"/>
                <a:ea typeface="+mn-ea"/>
                <a:cs typeface="+mn-cs"/>
              </a:rPr>
              <a:t>“</a:t>
            </a:r>
            <a:r>
              <a:rPr lang="en-US" sz="800">
                <a:solidFill>
                  <a:schemeClr val="bg1"/>
                </a:solidFill>
              </a:rPr>
              <a:t>Airports and airlines have assistance services available to support passengers with specific needs, to help them navigate the airport and aircraft safely and comfortably.</a:t>
            </a:r>
            <a:r>
              <a:rPr kumimoji="0" lang="en-AU" sz="800" b="0" i="0" u="none" strike="noStrike" kern="1200" cap="none" spc="0" normalizeH="0" baseline="0" noProof="0">
                <a:ln>
                  <a:noFill/>
                </a:ln>
                <a:solidFill>
                  <a:schemeClr val="bg1"/>
                </a:solidFill>
                <a:effectLst/>
                <a:uLnTx/>
                <a:uFillTx/>
                <a:latin typeface="Helvetica"/>
                <a:ea typeface="+mn-ea"/>
                <a:cs typeface="+mn-cs"/>
              </a:rPr>
              <a:t>before booking your most recent flight…how much did you know about: the assistance available</a:t>
            </a:r>
            <a:r>
              <a:rPr kumimoji="0" lang="en-AU" sz="800" b="0" i="0" u="none" strike="noStrike" kern="1200" cap="none" spc="0" normalizeH="0" noProof="0">
                <a:ln>
                  <a:noFill/>
                </a:ln>
                <a:solidFill>
                  <a:schemeClr val="bg1"/>
                </a:solidFill>
                <a:effectLst/>
                <a:uLnTx/>
                <a:uFillTx/>
                <a:latin typeface="Helvetica"/>
                <a:ea typeface="+mn-ea"/>
                <a:cs typeface="+mn-cs"/>
              </a:rPr>
              <a:t> to you; how to access assistance services (n=1,027 – weighted) </a:t>
            </a:r>
            <a:r>
              <a:rPr kumimoji="0" lang="en-AU" sz="800" b="0" i="0" u="none" strike="noStrike" kern="1200" cap="none" spc="0" normalizeH="0" baseline="0" noProof="0">
                <a:ln>
                  <a:noFill/>
                </a:ln>
                <a:solidFill>
                  <a:schemeClr val="bg1"/>
                </a:solidFill>
                <a:effectLst/>
                <a:uLnTx/>
                <a:uFillTx/>
                <a:latin typeface="Helvetica"/>
                <a:ea typeface="+mn-ea"/>
                <a:cs typeface="+mn-cs"/>
              </a:rPr>
              <a:t> </a:t>
            </a:r>
          </a:p>
        </p:txBody>
      </p:sp>
      <p:graphicFrame>
        <p:nvGraphicFramePr>
          <p:cNvPr id="13" name="Chart 12">
            <a:extLst>
              <a:ext uri="{FF2B5EF4-FFF2-40B4-BE49-F238E27FC236}">
                <a16:creationId xmlns:a16="http://schemas.microsoft.com/office/drawing/2014/main" id="{E5A80FE0-52A8-9A4E-DC3A-0C8A9F6D0E7D}"/>
              </a:ext>
            </a:extLst>
          </p:cNvPr>
          <p:cNvGraphicFramePr/>
          <p:nvPr>
            <p:extLst>
              <p:ext uri="{D42A27DB-BD31-4B8C-83A1-F6EECF244321}">
                <p14:modId xmlns:p14="http://schemas.microsoft.com/office/powerpoint/2010/main" val="2376259278"/>
              </p:ext>
            </p:extLst>
          </p:nvPr>
        </p:nvGraphicFramePr>
        <p:xfrm>
          <a:off x="6849832" y="648763"/>
          <a:ext cx="5223769"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a:extLst>
              <a:ext uri="{FF2B5EF4-FFF2-40B4-BE49-F238E27FC236}">
                <a16:creationId xmlns:a16="http://schemas.microsoft.com/office/drawing/2014/main" id="{7E1CB876-4F52-84F6-C54D-5F1EE334223C}"/>
              </a:ext>
            </a:extLst>
          </p:cNvPr>
          <p:cNvGraphicFramePr>
            <a:graphicFrameLocks noGrp="1"/>
          </p:cNvGraphicFramePr>
          <p:nvPr>
            <p:extLst>
              <p:ext uri="{D42A27DB-BD31-4B8C-83A1-F6EECF244321}">
                <p14:modId xmlns:p14="http://schemas.microsoft.com/office/powerpoint/2010/main" val="440954511"/>
              </p:ext>
            </p:extLst>
          </p:nvPr>
        </p:nvGraphicFramePr>
        <p:xfrm>
          <a:off x="530911" y="4214072"/>
          <a:ext cx="5779948" cy="1392249"/>
        </p:xfrm>
        <a:graphic>
          <a:graphicData uri="http://schemas.openxmlformats.org/drawingml/2006/table">
            <a:tbl>
              <a:tblPr bandRow="1">
                <a:tableStyleId>{5C22544A-7EE6-4342-B048-85BDC9FD1C3A}</a:tableStyleId>
              </a:tblPr>
              <a:tblGrid>
                <a:gridCol w="5779948">
                  <a:extLst>
                    <a:ext uri="{9D8B030D-6E8A-4147-A177-3AD203B41FA5}">
                      <a16:colId xmlns:a16="http://schemas.microsoft.com/office/drawing/2014/main" val="1428752186"/>
                    </a:ext>
                  </a:extLst>
                </a:gridCol>
              </a:tblGrid>
              <a:tr h="1392249">
                <a:tc>
                  <a:txBody>
                    <a:bodyPr/>
                    <a:lstStyle/>
                    <a:p>
                      <a:pPr>
                        <a:spcBef>
                          <a:spcPts val="0"/>
                        </a:spcBef>
                        <a:spcAft>
                          <a:spcPts val="800"/>
                        </a:spcAft>
                      </a:pPr>
                      <a:endParaRPr lang="en-US" sz="1000" i="1">
                        <a:solidFill>
                          <a:schemeClr val="tx1"/>
                        </a:solidFill>
                      </a:endParaRPr>
                    </a:p>
                  </a:txBody>
                  <a:tcPr anchor="ctr">
                    <a:lnL>
                      <a:noFill/>
                    </a:lnL>
                    <a:lnR>
                      <a:noFill/>
                    </a:lnR>
                    <a:lnT>
                      <a:noFill/>
                    </a:lnT>
                    <a:lnB>
                      <a:noFill/>
                    </a:lnB>
                    <a:solidFill>
                      <a:srgbClr val="E2E2E3"/>
                    </a:solidFill>
                  </a:tcPr>
                </a:tc>
                <a:extLst>
                  <a:ext uri="{0D108BD9-81ED-4DB2-BD59-A6C34878D82A}">
                    <a16:rowId xmlns:a16="http://schemas.microsoft.com/office/drawing/2014/main" val="440135002"/>
                  </a:ext>
                </a:extLst>
              </a:tr>
            </a:tbl>
          </a:graphicData>
        </a:graphic>
      </p:graphicFrame>
      <p:grpSp>
        <p:nvGrpSpPr>
          <p:cNvPr id="27" name="Group 26">
            <a:extLst>
              <a:ext uri="{FF2B5EF4-FFF2-40B4-BE49-F238E27FC236}">
                <a16:creationId xmlns:a16="http://schemas.microsoft.com/office/drawing/2014/main" id="{00E0F067-D7F1-C484-CA12-FA858763DD5C}"/>
              </a:ext>
            </a:extLst>
          </p:cNvPr>
          <p:cNvGrpSpPr/>
          <p:nvPr/>
        </p:nvGrpSpPr>
        <p:grpSpPr>
          <a:xfrm>
            <a:off x="701457" y="4585449"/>
            <a:ext cx="690973" cy="649493"/>
            <a:chOff x="4651388" y="4503560"/>
            <a:chExt cx="449271" cy="588051"/>
          </a:xfrm>
        </p:grpSpPr>
        <p:sp>
          <p:nvSpPr>
            <p:cNvPr id="17" name="Freeform 271">
              <a:extLst>
                <a:ext uri="{FF2B5EF4-FFF2-40B4-BE49-F238E27FC236}">
                  <a16:creationId xmlns:a16="http://schemas.microsoft.com/office/drawing/2014/main" id="{3DDACAD0-F0FF-3BF0-3FBA-7F8294F31E8C}"/>
                </a:ext>
              </a:extLst>
            </p:cNvPr>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Oval 272">
              <a:extLst>
                <a:ext uri="{FF2B5EF4-FFF2-40B4-BE49-F238E27FC236}">
                  <a16:creationId xmlns:a16="http://schemas.microsoft.com/office/drawing/2014/main" id="{34138AD1-951F-6B9A-497E-904267B3CA87}"/>
                </a:ext>
              </a:extLst>
            </p:cNvPr>
            <p:cNvSpPr>
              <a:spLocks noChangeArrowheads="1"/>
            </p:cNvSpPr>
            <p:nvPr/>
          </p:nvSpPr>
          <p:spPr bwMode="auto">
            <a:xfrm>
              <a:off x="4973659" y="4785162"/>
              <a:ext cx="98425" cy="128377"/>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Freeform 273">
              <a:extLst>
                <a:ext uri="{FF2B5EF4-FFF2-40B4-BE49-F238E27FC236}">
                  <a16:creationId xmlns:a16="http://schemas.microsoft.com/office/drawing/2014/main" id="{4D0EF7F9-B7AC-605F-5DD9-171CC39D4491}"/>
                </a:ext>
              </a:extLst>
            </p:cNvPr>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Oval 274">
              <a:extLst>
                <a:ext uri="{FF2B5EF4-FFF2-40B4-BE49-F238E27FC236}">
                  <a16:creationId xmlns:a16="http://schemas.microsoft.com/office/drawing/2014/main" id="{C06ABCD6-0603-00B1-CD0D-F5679B6BAF31}"/>
                </a:ext>
              </a:extLst>
            </p:cNvPr>
            <p:cNvSpPr>
              <a:spLocks noChangeArrowheads="1"/>
            </p:cNvSpPr>
            <p:nvPr/>
          </p:nvSpPr>
          <p:spPr bwMode="auto">
            <a:xfrm>
              <a:off x="4679969" y="4785162"/>
              <a:ext cx="98425" cy="128377"/>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Freeform 275">
              <a:extLst>
                <a:ext uri="{FF2B5EF4-FFF2-40B4-BE49-F238E27FC236}">
                  <a16:creationId xmlns:a16="http://schemas.microsoft.com/office/drawing/2014/main" id="{DB980BEA-42AE-5D34-2E52-C0DE6D530447}"/>
                </a:ext>
              </a:extLst>
            </p:cNvPr>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Oval 276">
              <a:extLst>
                <a:ext uri="{FF2B5EF4-FFF2-40B4-BE49-F238E27FC236}">
                  <a16:creationId xmlns:a16="http://schemas.microsoft.com/office/drawing/2014/main" id="{ADF4F5DE-B32A-2979-5A6A-D069A25C0654}"/>
                </a:ext>
              </a:extLst>
            </p:cNvPr>
            <p:cNvSpPr>
              <a:spLocks noChangeArrowheads="1"/>
            </p:cNvSpPr>
            <p:nvPr/>
          </p:nvSpPr>
          <p:spPr bwMode="auto">
            <a:xfrm>
              <a:off x="4827602" y="4861774"/>
              <a:ext cx="98425" cy="128377"/>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Freeform 277">
              <a:extLst>
                <a:ext uri="{FF2B5EF4-FFF2-40B4-BE49-F238E27FC236}">
                  <a16:creationId xmlns:a16="http://schemas.microsoft.com/office/drawing/2014/main" id="{57DA7E9E-BABF-7283-1889-DA3588F3D81B}"/>
                </a:ext>
              </a:extLst>
            </p:cNvPr>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Line 278">
              <a:extLst>
                <a:ext uri="{FF2B5EF4-FFF2-40B4-BE49-F238E27FC236}">
                  <a16:creationId xmlns:a16="http://schemas.microsoft.com/office/drawing/2014/main" id="{A7C6BDF1-35D3-9142-2E10-540864B707D6}"/>
                </a:ext>
              </a:extLst>
            </p:cNvPr>
            <p:cNvSpPr>
              <a:spLocks noChangeShapeType="1"/>
            </p:cNvSpPr>
            <p:nvPr/>
          </p:nvSpPr>
          <p:spPr bwMode="auto">
            <a:xfrm>
              <a:off x="4808541" y="4555324"/>
              <a:ext cx="1365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 name="Line 279">
              <a:extLst>
                <a:ext uri="{FF2B5EF4-FFF2-40B4-BE49-F238E27FC236}">
                  <a16:creationId xmlns:a16="http://schemas.microsoft.com/office/drawing/2014/main" id="{E15A6587-6D72-EAD1-2EF6-95374A3FFF69}"/>
                </a:ext>
              </a:extLst>
            </p:cNvPr>
            <p:cNvSpPr>
              <a:spLocks noChangeShapeType="1"/>
            </p:cNvSpPr>
            <p:nvPr/>
          </p:nvSpPr>
          <p:spPr bwMode="auto">
            <a:xfrm>
              <a:off x="4808550" y="4607090"/>
              <a:ext cx="1365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6" name="Line 280">
              <a:extLst>
                <a:ext uri="{FF2B5EF4-FFF2-40B4-BE49-F238E27FC236}">
                  <a16:creationId xmlns:a16="http://schemas.microsoft.com/office/drawing/2014/main" id="{2602EAD4-1389-C39C-50F6-EB28B6D57371}"/>
                </a:ext>
              </a:extLst>
            </p:cNvPr>
            <p:cNvSpPr>
              <a:spLocks noChangeShapeType="1"/>
            </p:cNvSpPr>
            <p:nvPr/>
          </p:nvSpPr>
          <p:spPr bwMode="auto">
            <a:xfrm>
              <a:off x="4808541" y="4659343"/>
              <a:ext cx="1365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9" name="Rectangle 28">
            <a:extLst>
              <a:ext uri="{FF2B5EF4-FFF2-40B4-BE49-F238E27FC236}">
                <a16:creationId xmlns:a16="http://schemas.microsoft.com/office/drawing/2014/main" id="{E284E107-8302-097F-3B9F-676A5AB7AB60}"/>
              </a:ext>
            </a:extLst>
          </p:cNvPr>
          <p:cNvSpPr/>
          <p:nvPr/>
        </p:nvSpPr>
        <p:spPr>
          <a:xfrm>
            <a:off x="1504857" y="4381917"/>
            <a:ext cx="4693575" cy="954107"/>
          </a:xfrm>
          <a:prstGeom prst="rect">
            <a:avLst/>
          </a:prstGeom>
        </p:spPr>
        <p:txBody>
          <a:bodyPr wrap="square" lIns="91440" tIns="45720" rIns="91440" bIns="45720" anchor="t">
            <a:spAutoFit/>
          </a:bodyPr>
          <a:lstStyle/>
          <a:p>
            <a:r>
              <a:rPr lang="en-US" sz="1400" i="1"/>
              <a:t>‘[I suggest] </a:t>
            </a:r>
            <a:r>
              <a:rPr lang="en-US" sz="1400" i="1">
                <a:ea typeface="+mn-lt"/>
                <a:cs typeface="+mn-lt"/>
              </a:rPr>
              <a:t>higher profile of information for disabled people... I thought I just had to cope as best as I could.</a:t>
            </a:r>
            <a:r>
              <a:rPr lang="en-US" sz="1400">
                <a:ea typeface="+mn-lt"/>
                <a:cs typeface="+mn-lt"/>
              </a:rPr>
              <a:t>’</a:t>
            </a:r>
          </a:p>
          <a:p>
            <a:pPr lvl="0"/>
            <a:endParaRPr lang="en-AU" sz="1400">
              <a:solidFill>
                <a:srgbClr val="000000"/>
              </a:solidFill>
            </a:endParaRPr>
          </a:p>
          <a:p>
            <a:r>
              <a:rPr lang="en-AU" sz="1400" i="1">
                <a:solidFill>
                  <a:srgbClr val="000000"/>
                </a:solidFill>
              </a:rPr>
              <a:t>Female, 55-64, ACT</a:t>
            </a:r>
            <a:endParaRPr lang="en-AU" sz="1400" i="1">
              <a:solidFill>
                <a:srgbClr val="000000"/>
              </a:solidFill>
              <a:cs typeface="Helvetica"/>
            </a:endParaRPr>
          </a:p>
        </p:txBody>
      </p:sp>
    </p:spTree>
    <p:extLst>
      <p:ext uri="{BB962C8B-B14F-4D97-AF65-F5344CB8AC3E}">
        <p14:creationId xmlns:p14="http://schemas.microsoft.com/office/powerpoint/2010/main" val="2797722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a:xfrm>
            <a:off x="479425" y="476250"/>
            <a:ext cx="11233150" cy="775597"/>
          </a:xfrm>
        </p:spPr>
        <p:txBody>
          <a:bodyPr/>
          <a:lstStyle/>
          <a:p>
            <a:r>
              <a:rPr lang="en-AU"/>
              <a:t>Suggestions to improve the experience for those with disability,  health condition or injury</a:t>
            </a: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7"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9425" y="1244600"/>
            <a:ext cx="11233150" cy="307777"/>
          </a:xfrm>
        </p:spPr>
        <p:txBody>
          <a:bodyPr vert="horz" lIns="0" tIns="0" rIns="0" bIns="0" rtlCol="0" anchor="t">
            <a:spAutoFit/>
          </a:bodyPr>
          <a:lstStyle/>
          <a:p>
            <a:r>
              <a:rPr lang="en-AU">
                <a:ea typeface="+mn-lt"/>
                <a:cs typeface="+mn-lt"/>
              </a:rPr>
              <a:t>We analysed free text responses and grouped them into 9 themes ranked by frequency</a:t>
            </a:r>
            <a:endParaRPr lang="en-US"/>
          </a:p>
        </p:txBody>
      </p:sp>
      <p:grpSp>
        <p:nvGrpSpPr>
          <p:cNvPr id="20" name="Group 19">
            <a:extLst>
              <a:ext uri="{FF2B5EF4-FFF2-40B4-BE49-F238E27FC236}">
                <a16:creationId xmlns:a16="http://schemas.microsoft.com/office/drawing/2014/main" id="{70F45E4D-5286-BB46-DED2-B749706AE469}"/>
              </a:ext>
            </a:extLst>
          </p:cNvPr>
          <p:cNvGrpSpPr>
            <a:grpSpLocks noChangeAspect="1"/>
          </p:cNvGrpSpPr>
          <p:nvPr/>
        </p:nvGrpSpPr>
        <p:grpSpPr>
          <a:xfrm>
            <a:off x="5955297" y="2978195"/>
            <a:ext cx="282074" cy="820727"/>
            <a:chOff x="6019800" y="3200399"/>
            <a:chExt cx="644403" cy="1874978"/>
          </a:xfrm>
          <a:solidFill>
            <a:schemeClr val="bg1"/>
          </a:solidFill>
        </p:grpSpPr>
        <p:sp>
          <p:nvSpPr>
            <p:cNvPr id="15" name="Graphic 88">
              <a:extLst>
                <a:ext uri="{FF2B5EF4-FFF2-40B4-BE49-F238E27FC236}">
                  <a16:creationId xmlns:a16="http://schemas.microsoft.com/office/drawing/2014/main" id="{F52E9456-F41C-9E00-63B1-0187F321DD29}"/>
                </a:ext>
              </a:extLst>
            </p:cNvPr>
            <p:cNvSpPr>
              <a:spLocks noChangeAspect="1"/>
            </p:cNvSpPr>
            <p:nvPr/>
          </p:nvSpPr>
          <p:spPr>
            <a:xfrm>
              <a:off x="6110001" y="3200399"/>
              <a:ext cx="440243" cy="467758"/>
            </a:xfrm>
            <a:custGeom>
              <a:avLst/>
              <a:gdLst>
                <a:gd name="connsiteX0" fmla="*/ 220122 w 440243"/>
                <a:gd name="connsiteY0" fmla="*/ 359298 h 467758"/>
                <a:gd name="connsiteX1" fmla="*/ 102080 w 440243"/>
                <a:gd name="connsiteY1" fmla="*/ 233879 h 467758"/>
                <a:gd name="connsiteX2" fmla="*/ 220122 w 440243"/>
                <a:gd name="connsiteY2" fmla="*/ 108460 h 467758"/>
                <a:gd name="connsiteX3" fmla="*/ 338163 w 440243"/>
                <a:gd name="connsiteY3" fmla="*/ 233879 h 467758"/>
                <a:gd name="connsiteX4" fmla="*/ 220122 w 440243"/>
                <a:gd name="connsiteY4" fmla="*/ 359298 h 467758"/>
                <a:gd name="connsiteX5" fmla="*/ 220122 w 440243"/>
                <a:gd name="connsiteY5" fmla="*/ 0 h 467758"/>
                <a:gd name="connsiteX6" fmla="*/ 0 w 440243"/>
                <a:gd name="connsiteY6" fmla="*/ 233879 h 467758"/>
                <a:gd name="connsiteX7" fmla="*/ 220122 w 440243"/>
                <a:gd name="connsiteY7" fmla="*/ 467758 h 467758"/>
                <a:gd name="connsiteX8" fmla="*/ 440243 w 440243"/>
                <a:gd name="connsiteY8" fmla="*/ 233879 h 467758"/>
                <a:gd name="connsiteX9" fmla="*/ 220122 w 440243"/>
                <a:gd name="connsiteY9" fmla="*/ 0 h 4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243" h="467758">
                  <a:moveTo>
                    <a:pt x="220122" y="359298"/>
                  </a:moveTo>
                  <a:cubicBezTo>
                    <a:pt x="154929" y="359298"/>
                    <a:pt x="102080" y="303146"/>
                    <a:pt x="102080" y="233879"/>
                  </a:cubicBezTo>
                  <a:cubicBezTo>
                    <a:pt x="102080" y="164612"/>
                    <a:pt x="154929" y="108460"/>
                    <a:pt x="220122" y="108460"/>
                  </a:cubicBezTo>
                  <a:cubicBezTo>
                    <a:pt x="285314" y="108460"/>
                    <a:pt x="338163" y="164612"/>
                    <a:pt x="338163" y="233879"/>
                  </a:cubicBezTo>
                  <a:cubicBezTo>
                    <a:pt x="338163" y="303146"/>
                    <a:pt x="285314" y="359298"/>
                    <a:pt x="220122" y="359298"/>
                  </a:cubicBezTo>
                  <a:moveTo>
                    <a:pt x="220122" y="0"/>
                  </a:moveTo>
                  <a:cubicBezTo>
                    <a:pt x="98552" y="0"/>
                    <a:pt x="0" y="104711"/>
                    <a:pt x="0" y="233879"/>
                  </a:cubicBezTo>
                  <a:cubicBezTo>
                    <a:pt x="0" y="363047"/>
                    <a:pt x="98552" y="467758"/>
                    <a:pt x="220122" y="467758"/>
                  </a:cubicBezTo>
                  <a:cubicBezTo>
                    <a:pt x="341691" y="467758"/>
                    <a:pt x="440243" y="363047"/>
                    <a:pt x="440243" y="233879"/>
                  </a:cubicBezTo>
                  <a:cubicBezTo>
                    <a:pt x="440039" y="104801"/>
                    <a:pt x="341607" y="217"/>
                    <a:pt x="220122" y="0"/>
                  </a:cubicBezTo>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6" name="Graphic 88">
              <a:extLst>
                <a:ext uri="{FF2B5EF4-FFF2-40B4-BE49-F238E27FC236}">
                  <a16:creationId xmlns:a16="http://schemas.microsoft.com/office/drawing/2014/main" id="{0E3D0ECA-883B-AD20-1A59-779E019D5625}"/>
                </a:ext>
              </a:extLst>
            </p:cNvPr>
            <p:cNvSpPr>
              <a:spLocks noChangeAspect="1"/>
            </p:cNvSpPr>
            <p:nvPr/>
          </p:nvSpPr>
          <p:spPr>
            <a:xfrm>
              <a:off x="6200574" y="3784112"/>
              <a:ext cx="102451" cy="1291265"/>
            </a:xfrm>
            <a:custGeom>
              <a:avLst/>
              <a:gdLst>
                <a:gd name="connsiteX0" fmla="*/ 0 w 102451"/>
                <a:gd name="connsiteY0" fmla="*/ 0 h 1291265"/>
                <a:gd name="connsiteX1" fmla="*/ 102451 w 102451"/>
                <a:gd name="connsiteY1" fmla="*/ 0 h 1291265"/>
                <a:gd name="connsiteX2" fmla="*/ 102451 w 102451"/>
                <a:gd name="connsiteY2" fmla="*/ 1291266 h 1291265"/>
                <a:gd name="connsiteX3" fmla="*/ 0 w 102451"/>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451" h="1291265">
                  <a:moveTo>
                    <a:pt x="0" y="0"/>
                  </a:moveTo>
                  <a:lnTo>
                    <a:pt x="102451" y="0"/>
                  </a:lnTo>
                  <a:lnTo>
                    <a:pt x="102451"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7" name="Graphic 88">
              <a:extLst>
                <a:ext uri="{FF2B5EF4-FFF2-40B4-BE49-F238E27FC236}">
                  <a16:creationId xmlns:a16="http://schemas.microsoft.com/office/drawing/2014/main" id="{74B2A20A-BC43-B53D-0E64-E92F9A485FA4}"/>
                </a:ext>
              </a:extLst>
            </p:cNvPr>
            <p:cNvSpPr>
              <a:spLocks noChangeAspect="1"/>
            </p:cNvSpPr>
            <p:nvPr/>
          </p:nvSpPr>
          <p:spPr>
            <a:xfrm>
              <a:off x="6381348" y="3784112"/>
              <a:ext cx="102080" cy="1291265"/>
            </a:xfrm>
            <a:custGeom>
              <a:avLst/>
              <a:gdLst>
                <a:gd name="connsiteX0" fmla="*/ 0 w 102080"/>
                <a:gd name="connsiteY0" fmla="*/ 0 h 1291265"/>
                <a:gd name="connsiteX1" fmla="*/ 102080 w 102080"/>
                <a:gd name="connsiteY1" fmla="*/ 0 h 1291265"/>
                <a:gd name="connsiteX2" fmla="*/ 102080 w 102080"/>
                <a:gd name="connsiteY2" fmla="*/ 1291266 h 1291265"/>
                <a:gd name="connsiteX3" fmla="*/ 0 w 102080"/>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080" h="1291265">
                  <a:moveTo>
                    <a:pt x="0" y="0"/>
                  </a:moveTo>
                  <a:lnTo>
                    <a:pt x="102080" y="0"/>
                  </a:lnTo>
                  <a:lnTo>
                    <a:pt x="102080"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8" name="Graphic 88">
              <a:extLst>
                <a:ext uri="{FF2B5EF4-FFF2-40B4-BE49-F238E27FC236}">
                  <a16:creationId xmlns:a16="http://schemas.microsoft.com/office/drawing/2014/main" id="{1EE52AF3-6AAA-F262-6732-F9B8F814318C}"/>
                </a:ext>
              </a:extLst>
            </p:cNvPr>
            <p:cNvSpPr>
              <a:spLocks noChangeAspect="1"/>
            </p:cNvSpPr>
            <p:nvPr/>
          </p:nvSpPr>
          <p:spPr>
            <a:xfrm>
              <a:off x="6562123" y="3784112"/>
              <a:ext cx="102080" cy="551765"/>
            </a:xfrm>
            <a:custGeom>
              <a:avLst/>
              <a:gdLst>
                <a:gd name="connsiteX0" fmla="*/ 0 w 102080"/>
                <a:gd name="connsiteY0" fmla="*/ 0 h 551765"/>
                <a:gd name="connsiteX1" fmla="*/ 102080 w 102080"/>
                <a:gd name="connsiteY1" fmla="*/ 0 h 551765"/>
                <a:gd name="connsiteX2" fmla="*/ 102080 w 102080"/>
                <a:gd name="connsiteY2" fmla="*/ 551766 h 551765"/>
                <a:gd name="connsiteX3" fmla="*/ 0 w 102080"/>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080" h="551765">
                  <a:moveTo>
                    <a:pt x="0" y="0"/>
                  </a:moveTo>
                  <a:lnTo>
                    <a:pt x="102080" y="0"/>
                  </a:lnTo>
                  <a:lnTo>
                    <a:pt x="102080"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9" name="Graphic 88">
              <a:extLst>
                <a:ext uri="{FF2B5EF4-FFF2-40B4-BE49-F238E27FC236}">
                  <a16:creationId xmlns:a16="http://schemas.microsoft.com/office/drawing/2014/main" id="{09D0F73D-F613-82FB-973A-1BDF9229E61C}"/>
                </a:ext>
              </a:extLst>
            </p:cNvPr>
            <p:cNvSpPr>
              <a:spLocks noChangeAspect="1"/>
            </p:cNvSpPr>
            <p:nvPr/>
          </p:nvSpPr>
          <p:spPr>
            <a:xfrm>
              <a:off x="6019800" y="3784112"/>
              <a:ext cx="102451" cy="551765"/>
            </a:xfrm>
            <a:custGeom>
              <a:avLst/>
              <a:gdLst>
                <a:gd name="connsiteX0" fmla="*/ 0 w 102451"/>
                <a:gd name="connsiteY0" fmla="*/ 0 h 551765"/>
                <a:gd name="connsiteX1" fmla="*/ 102451 w 102451"/>
                <a:gd name="connsiteY1" fmla="*/ 0 h 551765"/>
                <a:gd name="connsiteX2" fmla="*/ 102451 w 102451"/>
                <a:gd name="connsiteY2" fmla="*/ 551766 h 551765"/>
                <a:gd name="connsiteX3" fmla="*/ 0 w 102451"/>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451" h="551765">
                  <a:moveTo>
                    <a:pt x="0" y="0"/>
                  </a:moveTo>
                  <a:lnTo>
                    <a:pt x="102451" y="0"/>
                  </a:lnTo>
                  <a:lnTo>
                    <a:pt x="102451"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24" name="TextBox 23">
            <a:extLst>
              <a:ext uri="{FF2B5EF4-FFF2-40B4-BE49-F238E27FC236}">
                <a16:creationId xmlns:a16="http://schemas.microsoft.com/office/drawing/2014/main" id="{16D16D30-F63D-FA54-BF12-28E8D143AC58}"/>
              </a:ext>
            </a:extLst>
          </p:cNvPr>
          <p:cNvSpPr txBox="1"/>
          <p:nvPr/>
        </p:nvSpPr>
        <p:spPr>
          <a:xfrm>
            <a:off x="6934199" y="1819140"/>
            <a:ext cx="4541815" cy="4324261"/>
          </a:xfrm>
          <a:prstGeom prst="rect">
            <a:avLst/>
          </a:prstGeom>
          <a:noFill/>
        </p:spPr>
        <p:txBody>
          <a:bodyPr wrap="square" lIns="0" tIns="0" rIns="0" bIns="0" rtlCol="0" anchor="t">
            <a:spAutoFit/>
          </a:bodyPr>
          <a:lstStyle/>
          <a:p>
            <a:pPr>
              <a:defRPr/>
            </a:pPr>
            <a:r>
              <a:rPr lang="en-AU" sz="1100" b="1">
                <a:solidFill>
                  <a:srgbClr val="000000"/>
                </a:solidFill>
              </a:rPr>
              <a:t>6. Boarding and disembarking</a:t>
            </a:r>
            <a:endParaRPr lang="en-AU" sz="1100">
              <a:solidFill>
                <a:srgbClr val="000000"/>
              </a:solidFill>
              <a:cs typeface="Helvetica"/>
            </a:endParaRPr>
          </a:p>
          <a:p>
            <a:pPr>
              <a:spcBef>
                <a:spcPts val="600"/>
              </a:spcBef>
              <a:defRPr/>
            </a:pPr>
            <a:r>
              <a:rPr lang="en-AU" sz="1100">
                <a:solidFill>
                  <a:srgbClr val="000000"/>
                </a:solidFill>
              </a:rPr>
              <a:t>Respondents believe priority boarding is poorly handled and note the inconsistency of </a:t>
            </a:r>
            <a:r>
              <a:rPr lang="en-AU" sz="1100">
                <a:solidFill>
                  <a:srgbClr val="000000"/>
                </a:solidFill>
                <a:ea typeface="+mn-lt"/>
                <a:cs typeface="+mn-lt"/>
              </a:rPr>
              <a:t>aerobridge </a:t>
            </a:r>
            <a:r>
              <a:rPr lang="en-AU" sz="1100">
                <a:solidFill>
                  <a:srgbClr val="000000"/>
                </a:solidFill>
              </a:rPr>
              <a:t>vs stairs leads to access issues.</a:t>
            </a:r>
            <a:endParaRPr lang="en-AU" sz="1100"/>
          </a:p>
          <a:p>
            <a:pPr>
              <a:spcBef>
                <a:spcPts val="600"/>
              </a:spcBef>
              <a:defRPr/>
            </a:pPr>
            <a:endParaRPr lang="en-AU" sz="1100">
              <a:solidFill>
                <a:srgbClr val="000000"/>
              </a:solidFill>
              <a:latin typeface="Helvetica"/>
            </a:endParaRPr>
          </a:p>
          <a:p>
            <a:pPr>
              <a:defRPr/>
            </a:pPr>
            <a:r>
              <a:rPr lang="en-AU" sz="1100" b="1">
                <a:solidFill>
                  <a:srgbClr val="000000"/>
                </a:solidFill>
              </a:rPr>
              <a:t>7. Seating</a:t>
            </a:r>
            <a:endParaRPr lang="en-AU" sz="1100">
              <a:solidFill>
                <a:srgbClr val="000000"/>
              </a:solidFill>
              <a:cs typeface="Helvetica"/>
            </a:endParaRPr>
          </a:p>
          <a:p>
            <a:pPr>
              <a:spcBef>
                <a:spcPts val="600"/>
              </a:spcBef>
              <a:defRPr/>
            </a:pPr>
            <a:r>
              <a:rPr lang="en-AU" sz="1100">
                <a:solidFill>
                  <a:srgbClr val="000000"/>
                </a:solidFill>
              </a:rPr>
              <a:t>Respondents noted uncomfortable or inadequate seating on aircraft or in the airport.</a:t>
            </a:r>
            <a:endParaRPr lang="en-AU" sz="1100"/>
          </a:p>
          <a:p>
            <a:pPr>
              <a:spcBef>
                <a:spcPts val="600"/>
              </a:spcBef>
              <a:defRPr/>
            </a:pPr>
            <a:endParaRPr lang="en-AU" sz="1100">
              <a:solidFill>
                <a:srgbClr val="000000"/>
              </a:solidFill>
              <a:cs typeface="Helvetica"/>
            </a:endParaRPr>
          </a:p>
          <a:p>
            <a:pPr>
              <a:defRPr/>
            </a:pPr>
            <a:r>
              <a:rPr lang="en-AU" sz="1100" b="1">
                <a:solidFill>
                  <a:srgbClr val="000000"/>
                </a:solidFill>
              </a:rPr>
              <a:t>8. Security</a:t>
            </a:r>
            <a:endParaRPr lang="en-AU" sz="1100">
              <a:solidFill>
                <a:srgbClr val="000000"/>
              </a:solidFill>
              <a:cs typeface="Helvetica"/>
            </a:endParaRPr>
          </a:p>
          <a:p>
            <a:pPr>
              <a:spcBef>
                <a:spcPts val="600"/>
              </a:spcBef>
              <a:defRPr/>
            </a:pPr>
            <a:r>
              <a:rPr lang="en-AU" sz="1100">
                <a:solidFill>
                  <a:srgbClr val="000000"/>
                </a:solidFill>
              </a:rPr>
              <a:t>Respondents needed greater support from security staff including priority lines and accommodations for screening with medical devices/mobility aids. </a:t>
            </a:r>
            <a:endParaRPr lang="en-AU" sz="1100"/>
          </a:p>
          <a:p>
            <a:pPr>
              <a:spcBef>
                <a:spcPts val="600"/>
              </a:spcBef>
              <a:defRPr/>
            </a:pPr>
            <a:r>
              <a:rPr lang="en-AU" sz="1100">
                <a:solidFill>
                  <a:srgbClr val="000000"/>
                </a:solidFill>
              </a:rPr>
              <a:t> </a:t>
            </a:r>
            <a:endParaRPr lang="en-AU" sz="1100">
              <a:solidFill>
                <a:srgbClr val="000000"/>
              </a:solidFill>
              <a:cs typeface="Helvetica"/>
            </a:endParaRPr>
          </a:p>
          <a:p>
            <a:pPr>
              <a:defRPr/>
            </a:pPr>
            <a:r>
              <a:rPr lang="en-AU" sz="1100" b="1">
                <a:solidFill>
                  <a:srgbClr val="000000"/>
                </a:solidFill>
              </a:rPr>
              <a:t>9. Supporting infrastructure </a:t>
            </a:r>
            <a:endParaRPr lang="en-AU" sz="1100">
              <a:solidFill>
                <a:srgbClr val="000000"/>
              </a:solidFill>
              <a:cs typeface="Helvetica"/>
            </a:endParaRPr>
          </a:p>
          <a:p>
            <a:pPr>
              <a:spcBef>
                <a:spcPts val="600"/>
              </a:spcBef>
              <a:defRPr/>
            </a:pPr>
            <a:r>
              <a:rPr lang="en-AU" sz="1100">
                <a:solidFill>
                  <a:srgbClr val="000000"/>
                </a:solidFill>
              </a:rPr>
              <a:t>Respondents noted the lack of public transport, long-term parking and accessible pick-up/drop-off at airports. </a:t>
            </a:r>
            <a:endParaRPr lang="en-AU" sz="1100"/>
          </a:p>
          <a:p>
            <a:pPr>
              <a:spcBef>
                <a:spcPts val="600"/>
              </a:spcBef>
              <a:defRPr/>
            </a:pPr>
            <a:endParaRPr lang="en-AU" sz="1100">
              <a:solidFill>
                <a:srgbClr val="000000"/>
              </a:solidFill>
              <a:latin typeface="Helvetica"/>
            </a:endParaRPr>
          </a:p>
          <a:p>
            <a:pPr>
              <a:defRPr/>
            </a:pPr>
            <a:r>
              <a:rPr lang="en-AU" sz="1100" b="1">
                <a:solidFill>
                  <a:srgbClr val="000000"/>
                </a:solidFill>
              </a:rPr>
              <a:t>Other</a:t>
            </a:r>
            <a:endParaRPr lang="en-AU" sz="1100">
              <a:solidFill>
                <a:srgbClr val="000000"/>
              </a:solidFill>
              <a:cs typeface="Helvetica"/>
            </a:endParaRPr>
          </a:p>
          <a:p>
            <a:pPr>
              <a:spcBef>
                <a:spcPts val="600"/>
              </a:spcBef>
              <a:defRPr/>
            </a:pPr>
            <a:r>
              <a:rPr lang="en-AU" sz="1100">
                <a:solidFill>
                  <a:srgbClr val="000000"/>
                </a:solidFill>
              </a:rPr>
              <a:t>Respondents also highlighted more general issues related to disruptions, airline pricing and airport amenities.</a:t>
            </a:r>
            <a:endParaRPr lang="en-AU" sz="1100">
              <a:cs typeface="Helvetica"/>
            </a:endParaRPr>
          </a:p>
          <a:p>
            <a:pPr>
              <a:spcBef>
                <a:spcPts val="600"/>
              </a:spcBef>
              <a:defRPr/>
            </a:pPr>
            <a:endParaRPr lang="en-AU" sz="1100" b="0" i="0" u="none" strike="noStrike" kern="1200" cap="none" spc="0" normalizeH="0" baseline="0" noProof="0">
              <a:ln>
                <a:noFill/>
              </a:ln>
              <a:solidFill>
                <a:srgbClr val="000000"/>
              </a:solidFill>
              <a:effectLst/>
              <a:uLnTx/>
              <a:uFillTx/>
              <a:latin typeface="Helvetica"/>
              <a:cs typeface="Helvetica"/>
            </a:endParaRPr>
          </a:p>
        </p:txBody>
      </p:sp>
      <p:sp>
        <p:nvSpPr>
          <p:cNvPr id="9" name="TextBox 8">
            <a:extLst>
              <a:ext uri="{FF2B5EF4-FFF2-40B4-BE49-F238E27FC236}">
                <a16:creationId xmlns:a16="http://schemas.microsoft.com/office/drawing/2014/main" id="{46BA0DFE-D779-D812-9764-8D9365558F1B}"/>
              </a:ext>
            </a:extLst>
          </p:cNvPr>
          <p:cNvSpPr txBox="1"/>
          <p:nvPr/>
        </p:nvSpPr>
        <p:spPr>
          <a:xfrm>
            <a:off x="3315754" y="6424094"/>
            <a:ext cx="5595606" cy="215444"/>
          </a:xfrm>
          <a:prstGeom prst="rect">
            <a:avLst/>
          </a:prstGeom>
          <a:noFill/>
        </p:spPr>
        <p:txBody>
          <a:bodyPr wrap="square" lIns="91440" tIns="45720" rIns="91440" bIns="45720" rtlCol="0" anchor="t">
            <a:spAutoFit/>
          </a:bodyPr>
          <a:lstStyle/>
          <a:p>
            <a:pPr>
              <a:defRPr/>
            </a:pPr>
            <a:r>
              <a:rPr lang="en-AU" sz="800">
                <a:solidFill>
                  <a:srgbClr val="000000"/>
                </a:solidFill>
                <a:latin typeface="Helvetica"/>
              </a:rPr>
              <a:t>“</a:t>
            </a:r>
            <a:r>
              <a:rPr lang="en-AU" sz="800">
                <a:solidFill>
                  <a:srgbClr val="000000"/>
                </a:solidFill>
                <a:ea typeface="+mn-lt"/>
                <a:cs typeface="+mn-lt"/>
              </a:rPr>
              <a:t>Do you have any suggestions to improve the airport and airline assistance services in the future?”</a:t>
            </a:r>
            <a:r>
              <a:rPr lang="en-US" sz="800">
                <a:solidFill>
                  <a:srgbClr val="000000"/>
                </a:solidFill>
              </a:rPr>
              <a:t> (</a:t>
            </a:r>
            <a:r>
              <a:rPr lang="en-AU" sz="800">
                <a:solidFill>
                  <a:srgbClr val="000000"/>
                </a:solidFill>
                <a:latin typeface="Helvetica"/>
              </a:rPr>
              <a:t>n=961)</a:t>
            </a:r>
            <a:endParaRPr lang="en-US" sz="800">
              <a:cs typeface="Helvetica"/>
            </a:endParaRPr>
          </a:p>
        </p:txBody>
      </p:sp>
      <p:sp>
        <p:nvSpPr>
          <p:cNvPr id="35" name="TextBox 34">
            <a:extLst>
              <a:ext uri="{FF2B5EF4-FFF2-40B4-BE49-F238E27FC236}">
                <a16:creationId xmlns:a16="http://schemas.microsoft.com/office/drawing/2014/main" id="{16D16D30-F63D-FA54-BF12-28E8D143AC58}"/>
              </a:ext>
            </a:extLst>
          </p:cNvPr>
          <p:cNvSpPr txBox="1"/>
          <p:nvPr/>
        </p:nvSpPr>
        <p:spPr>
          <a:xfrm>
            <a:off x="1343025" y="1819140"/>
            <a:ext cx="4091682" cy="4832092"/>
          </a:xfrm>
          <a:prstGeom prst="rect">
            <a:avLst/>
          </a:prstGeom>
          <a:noFill/>
        </p:spPr>
        <p:txBody>
          <a:bodyPr wrap="square" lIns="0" tIns="0" rIns="0" bIns="0" rtlCol="0" anchor="t">
            <a:spAutoFit/>
          </a:bodyPr>
          <a:lstStyle/>
          <a:p>
            <a:pPr>
              <a:defRPr/>
            </a:pPr>
            <a:r>
              <a:rPr lang="en-AU" sz="1100" b="1">
                <a:cs typeface="Helvetica"/>
              </a:rPr>
              <a:t>1. Staffing and assistance</a:t>
            </a:r>
          </a:p>
          <a:p>
            <a:pPr>
              <a:spcBef>
                <a:spcPts val="600"/>
              </a:spcBef>
              <a:defRPr/>
            </a:pPr>
            <a:r>
              <a:rPr lang="en-AU" sz="1100">
                <a:solidFill>
                  <a:srgbClr val="000000"/>
                </a:solidFill>
                <a:latin typeface="Helvetica"/>
              </a:rPr>
              <a:t>Respondents wanted more staff available for assistance noting long waits or lack of access, even if the assistance was pre-booked. Respondents also said that central information points/kiosks and specialised/trained staff would help.</a:t>
            </a:r>
            <a:endParaRPr lang="en-AU" sz="1100">
              <a:solidFill>
                <a:srgbClr val="000000"/>
              </a:solidFill>
              <a:latin typeface="Helvetica"/>
              <a:cs typeface="Helvetica"/>
            </a:endParaRPr>
          </a:p>
          <a:p>
            <a:pPr>
              <a:spcBef>
                <a:spcPts val="600"/>
              </a:spcBef>
              <a:defRPr/>
            </a:pPr>
            <a:endParaRPr lang="en-AU" sz="1100">
              <a:solidFill>
                <a:srgbClr val="000000"/>
              </a:solidFill>
              <a:latin typeface="Helvetica"/>
            </a:endParaRPr>
          </a:p>
          <a:p>
            <a:pPr>
              <a:defRPr/>
            </a:pPr>
            <a:r>
              <a:rPr lang="en-AU" sz="1100" b="1">
                <a:solidFill>
                  <a:srgbClr val="000000"/>
                </a:solidFill>
                <a:cs typeface="Helvetica"/>
              </a:rPr>
              <a:t>2. Information on how to access support</a:t>
            </a:r>
            <a:endParaRPr lang="en-AU" sz="1100" b="1">
              <a:solidFill>
                <a:srgbClr val="000000"/>
              </a:solidFill>
            </a:endParaRPr>
          </a:p>
          <a:p>
            <a:pPr>
              <a:spcBef>
                <a:spcPts val="600"/>
              </a:spcBef>
              <a:defRPr/>
            </a:pPr>
            <a:r>
              <a:rPr lang="en-AU" sz="1100">
                <a:solidFill>
                  <a:srgbClr val="000000"/>
                </a:solidFill>
                <a:cs typeface="Helvetica"/>
              </a:rPr>
              <a:t>Respondents believed the available assistance was poorly advertised both at the time of booking and at the airport.</a:t>
            </a:r>
          </a:p>
          <a:p>
            <a:pPr>
              <a:spcBef>
                <a:spcPts val="600"/>
              </a:spcBef>
              <a:defRPr/>
            </a:pPr>
            <a:endParaRPr lang="en-AU" sz="1100">
              <a:solidFill>
                <a:srgbClr val="000000"/>
              </a:solidFill>
              <a:cs typeface="Helvetica"/>
            </a:endParaRPr>
          </a:p>
          <a:p>
            <a:pPr>
              <a:defRPr/>
            </a:pPr>
            <a:r>
              <a:rPr lang="en-AU" sz="1100" b="1">
                <a:solidFill>
                  <a:srgbClr val="000000"/>
                </a:solidFill>
              </a:rPr>
              <a:t>3. Mobility</a:t>
            </a:r>
            <a:endParaRPr lang="en-AU" sz="1100" b="1">
              <a:cs typeface="Helvetica"/>
            </a:endParaRPr>
          </a:p>
          <a:p>
            <a:pPr>
              <a:spcBef>
                <a:spcPts val="600"/>
              </a:spcBef>
              <a:defRPr/>
            </a:pPr>
            <a:r>
              <a:rPr lang="en-AU" sz="1100">
                <a:solidFill>
                  <a:srgbClr val="000000"/>
                </a:solidFill>
              </a:rPr>
              <a:t>Respondents described barriers to airport mobility including stairs for boarding and disembarking (especially when replacing aerobridges), lack of travelators, large distances to gate and long times on their feet with limited seating.</a:t>
            </a:r>
            <a:endParaRPr lang="en-AU" sz="1100">
              <a:solidFill>
                <a:srgbClr val="000000"/>
              </a:solidFill>
              <a:cs typeface="Helvetica"/>
            </a:endParaRPr>
          </a:p>
          <a:p>
            <a:pPr>
              <a:spcBef>
                <a:spcPts val="600"/>
              </a:spcBef>
              <a:defRPr/>
            </a:pPr>
            <a:r>
              <a:rPr lang="en-AU" sz="1100">
                <a:solidFill>
                  <a:srgbClr val="000000"/>
                </a:solidFill>
              </a:rPr>
              <a:t> </a:t>
            </a:r>
            <a:endParaRPr lang="en-AU" sz="1100">
              <a:solidFill>
                <a:srgbClr val="000000"/>
              </a:solidFill>
              <a:cs typeface="Helvetica"/>
            </a:endParaRPr>
          </a:p>
          <a:p>
            <a:pPr>
              <a:defRPr/>
            </a:pPr>
            <a:r>
              <a:rPr lang="en-AU" sz="1100" b="1">
                <a:solidFill>
                  <a:srgbClr val="000000"/>
                </a:solidFill>
              </a:rPr>
              <a:t>4. Baggage</a:t>
            </a:r>
            <a:endParaRPr lang="en-US" sz="1100"/>
          </a:p>
          <a:p>
            <a:pPr>
              <a:spcBef>
                <a:spcPts val="600"/>
              </a:spcBef>
              <a:defRPr/>
            </a:pPr>
            <a:r>
              <a:rPr lang="en-AU" sz="1100">
                <a:solidFill>
                  <a:srgbClr val="000000"/>
                </a:solidFill>
              </a:rPr>
              <a:t>Respondents wanted additional help with carrying/lifting baggage and noted weight limits may impact them disproportionately. </a:t>
            </a:r>
            <a:endParaRPr lang="en-AU" sz="1100">
              <a:solidFill>
                <a:srgbClr val="000000"/>
              </a:solidFill>
              <a:cs typeface="Helvetica"/>
            </a:endParaRPr>
          </a:p>
          <a:p>
            <a:pPr>
              <a:spcBef>
                <a:spcPts val="600"/>
              </a:spcBef>
              <a:defRPr/>
            </a:pPr>
            <a:endParaRPr lang="en-AU" sz="1100">
              <a:solidFill>
                <a:srgbClr val="000000"/>
              </a:solidFill>
              <a:latin typeface="Helvetica"/>
            </a:endParaRPr>
          </a:p>
          <a:p>
            <a:pPr>
              <a:defRPr/>
            </a:pPr>
            <a:r>
              <a:rPr lang="en-AU" sz="1100" b="1">
                <a:solidFill>
                  <a:srgbClr val="000000"/>
                </a:solidFill>
                <a:cs typeface="Helvetica"/>
              </a:rPr>
              <a:t>5. Wayfinding and announcements</a:t>
            </a:r>
            <a:endParaRPr lang="en-AU" sz="1100" b="1">
              <a:solidFill>
                <a:srgbClr val="000000"/>
              </a:solidFill>
            </a:endParaRPr>
          </a:p>
          <a:p>
            <a:pPr>
              <a:spcBef>
                <a:spcPts val="600"/>
              </a:spcBef>
              <a:defRPr/>
            </a:pPr>
            <a:r>
              <a:rPr lang="en-AU" sz="1100">
                <a:solidFill>
                  <a:srgbClr val="000000"/>
                </a:solidFill>
                <a:cs typeface="Helvetica"/>
              </a:rPr>
              <a:t>Respondents said a lack of signage, including disability specific-signage and unclear loudspeaker announcements were barriers.</a:t>
            </a:r>
          </a:p>
          <a:p>
            <a:pPr>
              <a:spcBef>
                <a:spcPts val="600"/>
              </a:spcBef>
              <a:defRPr/>
            </a:pPr>
            <a:endParaRPr lang="en-AU" sz="1100" b="0" i="0" u="none" strike="noStrike" kern="1200" cap="none" spc="0" normalizeH="0" baseline="0" noProof="0">
              <a:ln>
                <a:noFill/>
              </a:ln>
              <a:solidFill>
                <a:srgbClr val="000000"/>
              </a:solidFill>
              <a:effectLst/>
              <a:uLnTx/>
              <a:uFillTx/>
              <a:latin typeface="Helvetica"/>
              <a:cs typeface="Helvetica"/>
            </a:endParaRPr>
          </a:p>
        </p:txBody>
      </p:sp>
      <p:grpSp>
        <p:nvGrpSpPr>
          <p:cNvPr id="14" name="Group 13"/>
          <p:cNvGrpSpPr/>
          <p:nvPr/>
        </p:nvGrpSpPr>
        <p:grpSpPr>
          <a:xfrm>
            <a:off x="715213" y="4898180"/>
            <a:ext cx="409003" cy="357158"/>
            <a:chOff x="2786063" y="1636713"/>
            <a:chExt cx="450850" cy="393700"/>
          </a:xfrm>
        </p:grpSpPr>
        <p:sp>
          <p:nvSpPr>
            <p:cNvPr id="21" name="Freeform 20"/>
            <p:cNvSpPr>
              <a:spLocks/>
            </p:cNvSpPr>
            <p:nvPr/>
          </p:nvSpPr>
          <p:spPr bwMode="auto">
            <a:xfrm>
              <a:off x="2786063" y="1716088"/>
              <a:ext cx="450850" cy="314325"/>
            </a:xfrm>
            <a:custGeom>
              <a:avLst/>
              <a:gdLst>
                <a:gd name="T0" fmla="*/ 92 w 92"/>
                <a:gd name="T1" fmla="*/ 12 h 64"/>
                <a:gd name="T2" fmla="*/ 80 w 92"/>
                <a:gd name="T3" fmla="*/ 0 h 64"/>
                <a:gd name="T4" fmla="*/ 12 w 92"/>
                <a:gd name="T5" fmla="*/ 0 h 64"/>
                <a:gd name="T6" fmla="*/ 0 w 92"/>
                <a:gd name="T7" fmla="*/ 12 h 64"/>
                <a:gd name="T8" fmla="*/ 0 w 92"/>
                <a:gd name="T9" fmla="*/ 52 h 64"/>
                <a:gd name="T10" fmla="*/ 12 w 92"/>
                <a:gd name="T11" fmla="*/ 64 h 64"/>
                <a:gd name="T12" fmla="*/ 80 w 92"/>
                <a:gd name="T13" fmla="*/ 64 h 64"/>
                <a:gd name="T14" fmla="*/ 92 w 92"/>
                <a:gd name="T15" fmla="*/ 52 h 64"/>
                <a:gd name="T16" fmla="*/ 92 w 92"/>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4">
                  <a:moveTo>
                    <a:pt x="92" y="12"/>
                  </a:moveTo>
                  <a:cubicBezTo>
                    <a:pt x="92" y="5"/>
                    <a:pt x="87" y="0"/>
                    <a:pt x="80" y="0"/>
                  </a:cubicBezTo>
                  <a:cubicBezTo>
                    <a:pt x="12" y="0"/>
                    <a:pt x="12" y="0"/>
                    <a:pt x="12" y="0"/>
                  </a:cubicBezTo>
                  <a:cubicBezTo>
                    <a:pt x="5" y="0"/>
                    <a:pt x="0" y="5"/>
                    <a:pt x="0" y="12"/>
                  </a:cubicBezTo>
                  <a:cubicBezTo>
                    <a:pt x="0" y="52"/>
                    <a:pt x="0" y="52"/>
                    <a:pt x="0" y="52"/>
                  </a:cubicBezTo>
                  <a:cubicBezTo>
                    <a:pt x="0" y="59"/>
                    <a:pt x="5" y="64"/>
                    <a:pt x="12" y="64"/>
                  </a:cubicBezTo>
                  <a:cubicBezTo>
                    <a:pt x="80" y="64"/>
                    <a:pt x="80" y="64"/>
                    <a:pt x="80" y="64"/>
                  </a:cubicBezTo>
                  <a:cubicBezTo>
                    <a:pt x="87" y="64"/>
                    <a:pt x="92" y="59"/>
                    <a:pt x="92" y="52"/>
                  </a:cubicBezTo>
                  <a:lnTo>
                    <a:pt x="92" y="1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 name="Freeform 21"/>
            <p:cNvSpPr>
              <a:spLocks/>
            </p:cNvSpPr>
            <p:nvPr/>
          </p:nvSpPr>
          <p:spPr bwMode="auto">
            <a:xfrm>
              <a:off x="2943226" y="1636713"/>
              <a:ext cx="136525" cy="79375"/>
            </a:xfrm>
            <a:custGeom>
              <a:avLst/>
              <a:gdLst>
                <a:gd name="T0" fmla="*/ 0 w 28"/>
                <a:gd name="T1" fmla="*/ 16 h 16"/>
                <a:gd name="T2" fmla="*/ 0 w 28"/>
                <a:gd name="T3" fmla="*/ 8 h 16"/>
                <a:gd name="T4" fmla="*/ 8 w 28"/>
                <a:gd name="T5" fmla="*/ 0 h 16"/>
                <a:gd name="T6" fmla="*/ 20 w 28"/>
                <a:gd name="T7" fmla="*/ 0 h 16"/>
                <a:gd name="T8" fmla="*/ 28 w 28"/>
                <a:gd name="T9" fmla="*/ 8 h 16"/>
                <a:gd name="T10" fmla="*/ 28 w 28"/>
                <a:gd name="T11" fmla="*/ 16 h 16"/>
              </a:gdLst>
              <a:ahLst/>
              <a:cxnLst>
                <a:cxn ang="0">
                  <a:pos x="T0" y="T1"/>
                </a:cxn>
                <a:cxn ang="0">
                  <a:pos x="T2" y="T3"/>
                </a:cxn>
                <a:cxn ang="0">
                  <a:pos x="T4" y="T5"/>
                </a:cxn>
                <a:cxn ang="0">
                  <a:pos x="T6" y="T7"/>
                </a:cxn>
                <a:cxn ang="0">
                  <a:pos x="T8" y="T9"/>
                </a:cxn>
                <a:cxn ang="0">
                  <a:pos x="T10" y="T11"/>
                </a:cxn>
              </a:cxnLst>
              <a:rect l="0" t="0" r="r" b="b"/>
              <a:pathLst>
                <a:path w="28" h="16">
                  <a:moveTo>
                    <a:pt x="0" y="16"/>
                  </a:moveTo>
                  <a:cubicBezTo>
                    <a:pt x="0" y="8"/>
                    <a:pt x="0" y="8"/>
                    <a:pt x="0" y="8"/>
                  </a:cubicBezTo>
                  <a:cubicBezTo>
                    <a:pt x="0" y="4"/>
                    <a:pt x="4" y="0"/>
                    <a:pt x="8" y="0"/>
                  </a:cubicBezTo>
                  <a:cubicBezTo>
                    <a:pt x="20" y="0"/>
                    <a:pt x="20" y="0"/>
                    <a:pt x="20" y="0"/>
                  </a:cubicBezTo>
                  <a:cubicBezTo>
                    <a:pt x="24" y="0"/>
                    <a:pt x="28" y="4"/>
                    <a:pt x="28" y="8"/>
                  </a:cubicBezTo>
                  <a:cubicBezTo>
                    <a:pt x="28" y="16"/>
                    <a:pt x="28" y="16"/>
                    <a:pt x="28"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 name="Line 95"/>
            <p:cNvSpPr>
              <a:spLocks noChangeShapeType="1"/>
            </p:cNvSpPr>
            <p:nvPr/>
          </p:nvSpPr>
          <p:spPr bwMode="auto">
            <a:xfrm>
              <a:off x="315912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 name="Line 96"/>
            <p:cNvSpPr>
              <a:spLocks noChangeShapeType="1"/>
            </p:cNvSpPr>
            <p:nvPr/>
          </p:nvSpPr>
          <p:spPr bwMode="auto">
            <a:xfrm>
              <a:off x="310038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 name="Line 97"/>
            <p:cNvSpPr>
              <a:spLocks noChangeShapeType="1"/>
            </p:cNvSpPr>
            <p:nvPr/>
          </p:nvSpPr>
          <p:spPr bwMode="auto">
            <a:xfrm>
              <a:off x="292417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 name="Line 98"/>
            <p:cNvSpPr>
              <a:spLocks noChangeShapeType="1"/>
            </p:cNvSpPr>
            <p:nvPr/>
          </p:nvSpPr>
          <p:spPr bwMode="auto">
            <a:xfrm>
              <a:off x="286543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28" name="Group 27"/>
          <p:cNvGrpSpPr/>
          <p:nvPr/>
        </p:nvGrpSpPr>
        <p:grpSpPr>
          <a:xfrm>
            <a:off x="6333396" y="3617204"/>
            <a:ext cx="409002" cy="419085"/>
            <a:chOff x="3727451" y="1577975"/>
            <a:chExt cx="450850" cy="461963"/>
          </a:xfrm>
        </p:grpSpPr>
        <p:sp>
          <p:nvSpPr>
            <p:cNvPr id="29" name="Freeform 28"/>
            <p:cNvSpPr>
              <a:spLocks/>
            </p:cNvSpPr>
            <p:nvPr/>
          </p:nvSpPr>
          <p:spPr bwMode="auto">
            <a:xfrm>
              <a:off x="3825876" y="1617663"/>
              <a:ext cx="254000" cy="58738"/>
            </a:xfrm>
            <a:custGeom>
              <a:avLst/>
              <a:gdLst>
                <a:gd name="T0" fmla="*/ 52 w 52"/>
                <a:gd name="T1" fmla="*/ 12 h 12"/>
                <a:gd name="T2" fmla="*/ 0 w 52"/>
                <a:gd name="T3" fmla="*/ 12 h 12"/>
                <a:gd name="T4" fmla="*/ 0 w 52"/>
                <a:gd name="T5" fmla="*/ 8 h 12"/>
                <a:gd name="T6" fmla="*/ 8 w 52"/>
                <a:gd name="T7" fmla="*/ 0 h 12"/>
                <a:gd name="T8" fmla="*/ 44 w 52"/>
                <a:gd name="T9" fmla="*/ 0 h 12"/>
                <a:gd name="T10" fmla="*/ 52 w 52"/>
                <a:gd name="T11" fmla="*/ 8 h 12"/>
                <a:gd name="T12" fmla="*/ 52 w 5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2" h="12">
                  <a:moveTo>
                    <a:pt x="52" y="12"/>
                  </a:moveTo>
                  <a:cubicBezTo>
                    <a:pt x="0" y="12"/>
                    <a:pt x="0" y="12"/>
                    <a:pt x="0" y="12"/>
                  </a:cubicBezTo>
                  <a:cubicBezTo>
                    <a:pt x="0" y="8"/>
                    <a:pt x="0" y="8"/>
                    <a:pt x="0" y="8"/>
                  </a:cubicBezTo>
                  <a:cubicBezTo>
                    <a:pt x="0" y="4"/>
                    <a:pt x="4" y="0"/>
                    <a:pt x="8" y="0"/>
                  </a:cubicBezTo>
                  <a:cubicBezTo>
                    <a:pt x="44" y="0"/>
                    <a:pt x="44" y="0"/>
                    <a:pt x="44" y="0"/>
                  </a:cubicBezTo>
                  <a:cubicBezTo>
                    <a:pt x="48" y="0"/>
                    <a:pt x="52" y="4"/>
                    <a:pt x="52" y="8"/>
                  </a:cubicBezTo>
                  <a:lnTo>
                    <a:pt x="52" y="1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 name="Oval 29"/>
            <p:cNvSpPr>
              <a:spLocks noChangeArrowheads="1"/>
            </p:cNvSpPr>
            <p:nvPr/>
          </p:nvSpPr>
          <p:spPr bwMode="auto">
            <a:xfrm>
              <a:off x="3913188" y="1725613"/>
              <a:ext cx="77788" cy="79375"/>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 name="Freeform 30"/>
            <p:cNvSpPr>
              <a:spLocks/>
            </p:cNvSpPr>
            <p:nvPr/>
          </p:nvSpPr>
          <p:spPr bwMode="auto">
            <a:xfrm>
              <a:off x="3884613" y="1833563"/>
              <a:ext cx="136525" cy="196850"/>
            </a:xfrm>
            <a:custGeom>
              <a:avLst/>
              <a:gdLst>
                <a:gd name="T0" fmla="*/ 28 w 28"/>
                <a:gd name="T1" fmla="*/ 0 h 40"/>
                <a:gd name="T2" fmla="*/ 0 w 28"/>
                <a:gd name="T3" fmla="*/ 0 h 40"/>
                <a:gd name="T4" fmla="*/ 8 w 28"/>
                <a:gd name="T5" fmla="*/ 23 h 40"/>
                <a:gd name="T6" fmla="*/ 8 w 28"/>
                <a:gd name="T7" fmla="*/ 40 h 40"/>
                <a:gd name="T8" fmla="*/ 20 w 28"/>
                <a:gd name="T9" fmla="*/ 40 h 40"/>
                <a:gd name="T10" fmla="*/ 20 w 28"/>
                <a:gd name="T11" fmla="*/ 23 h 40"/>
                <a:gd name="T12" fmla="*/ 28 w 2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28" y="0"/>
                  </a:moveTo>
                  <a:cubicBezTo>
                    <a:pt x="0" y="0"/>
                    <a:pt x="0" y="0"/>
                    <a:pt x="0" y="0"/>
                  </a:cubicBezTo>
                  <a:cubicBezTo>
                    <a:pt x="0" y="16"/>
                    <a:pt x="4" y="19"/>
                    <a:pt x="8" y="23"/>
                  </a:cubicBezTo>
                  <a:cubicBezTo>
                    <a:pt x="8" y="40"/>
                    <a:pt x="8" y="40"/>
                    <a:pt x="8" y="40"/>
                  </a:cubicBezTo>
                  <a:cubicBezTo>
                    <a:pt x="20" y="40"/>
                    <a:pt x="20" y="40"/>
                    <a:pt x="20" y="40"/>
                  </a:cubicBezTo>
                  <a:cubicBezTo>
                    <a:pt x="20" y="23"/>
                    <a:pt x="20" y="23"/>
                    <a:pt x="20" y="23"/>
                  </a:cubicBezTo>
                  <a:cubicBezTo>
                    <a:pt x="24" y="19"/>
                    <a:pt x="28" y="16"/>
                    <a:pt x="28" y="0"/>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 name="Line 24"/>
            <p:cNvSpPr>
              <a:spLocks noChangeShapeType="1"/>
            </p:cNvSpPr>
            <p:nvPr/>
          </p:nvSpPr>
          <p:spPr bwMode="auto">
            <a:xfrm>
              <a:off x="4079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 name="Line 25"/>
            <p:cNvSpPr>
              <a:spLocks noChangeShapeType="1"/>
            </p:cNvSpPr>
            <p:nvPr/>
          </p:nvSpPr>
          <p:spPr bwMode="auto">
            <a:xfrm>
              <a:off x="3825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 name="Line 26"/>
            <p:cNvSpPr>
              <a:spLocks noChangeShapeType="1"/>
            </p:cNvSpPr>
            <p:nvPr/>
          </p:nvSpPr>
          <p:spPr bwMode="auto">
            <a:xfrm>
              <a:off x="4119563"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 name="Line 27"/>
            <p:cNvSpPr>
              <a:spLocks noChangeShapeType="1"/>
            </p:cNvSpPr>
            <p:nvPr/>
          </p:nvSpPr>
          <p:spPr bwMode="auto">
            <a:xfrm flipV="1">
              <a:off x="411956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 name="Line 28"/>
            <p:cNvSpPr>
              <a:spLocks noChangeShapeType="1"/>
            </p:cNvSpPr>
            <p:nvPr/>
          </p:nvSpPr>
          <p:spPr bwMode="auto">
            <a:xfrm>
              <a:off x="411956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 name="Line 29"/>
            <p:cNvSpPr>
              <a:spLocks noChangeShapeType="1"/>
            </p:cNvSpPr>
            <p:nvPr/>
          </p:nvSpPr>
          <p:spPr bwMode="auto">
            <a:xfrm flipH="1">
              <a:off x="3727451"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 name="Line 30"/>
            <p:cNvSpPr>
              <a:spLocks noChangeShapeType="1"/>
            </p:cNvSpPr>
            <p:nvPr/>
          </p:nvSpPr>
          <p:spPr bwMode="auto">
            <a:xfrm flipH="1" flipV="1">
              <a:off x="373221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0" name="Line 31"/>
            <p:cNvSpPr>
              <a:spLocks noChangeShapeType="1"/>
            </p:cNvSpPr>
            <p:nvPr/>
          </p:nvSpPr>
          <p:spPr bwMode="auto">
            <a:xfrm flipH="1">
              <a:off x="373221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1" name="Rectangle 40"/>
            <p:cNvSpPr>
              <a:spLocks noChangeArrowheads="1"/>
            </p:cNvSpPr>
            <p:nvPr/>
          </p:nvSpPr>
          <p:spPr bwMode="auto">
            <a:xfrm>
              <a:off x="3922713" y="1577975"/>
              <a:ext cx="58738" cy="39688"/>
            </a:xfrm>
            <a:prstGeom prst="rect">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42" name="Group 41"/>
          <p:cNvGrpSpPr/>
          <p:nvPr/>
        </p:nvGrpSpPr>
        <p:grpSpPr>
          <a:xfrm>
            <a:off x="769437" y="3930957"/>
            <a:ext cx="338355" cy="409690"/>
            <a:chOff x="9444038" y="1577975"/>
            <a:chExt cx="354013" cy="455613"/>
          </a:xfrm>
        </p:grpSpPr>
        <p:sp>
          <p:nvSpPr>
            <p:cNvPr id="43" name="Freeform 42"/>
            <p:cNvSpPr>
              <a:spLocks/>
            </p:cNvSpPr>
            <p:nvPr/>
          </p:nvSpPr>
          <p:spPr bwMode="auto">
            <a:xfrm>
              <a:off x="9523413" y="1687513"/>
              <a:ext cx="274638" cy="306388"/>
            </a:xfrm>
            <a:custGeom>
              <a:avLst/>
              <a:gdLst>
                <a:gd name="T0" fmla="*/ 0 w 56"/>
                <a:gd name="T1" fmla="*/ 0 h 62"/>
                <a:gd name="T2" fmla="*/ 6 w 56"/>
                <a:gd name="T3" fmla="*/ 46 h 62"/>
                <a:gd name="T4" fmla="*/ 40 w 56"/>
                <a:gd name="T5" fmla="*/ 40 h 62"/>
                <a:gd name="T6" fmla="*/ 48 w 56"/>
                <a:gd name="T7" fmla="*/ 62 h 62"/>
                <a:gd name="T8" fmla="*/ 56 w 56"/>
                <a:gd name="T9" fmla="*/ 60 h 62"/>
              </a:gdLst>
              <a:ahLst/>
              <a:cxnLst>
                <a:cxn ang="0">
                  <a:pos x="T0" y="T1"/>
                </a:cxn>
                <a:cxn ang="0">
                  <a:pos x="T2" y="T3"/>
                </a:cxn>
                <a:cxn ang="0">
                  <a:pos x="T4" y="T5"/>
                </a:cxn>
                <a:cxn ang="0">
                  <a:pos x="T6" y="T7"/>
                </a:cxn>
                <a:cxn ang="0">
                  <a:pos x="T8" y="T9"/>
                </a:cxn>
              </a:cxnLst>
              <a:rect l="0" t="0" r="r" b="b"/>
              <a:pathLst>
                <a:path w="56" h="62">
                  <a:moveTo>
                    <a:pt x="0" y="0"/>
                  </a:moveTo>
                  <a:cubicBezTo>
                    <a:pt x="6" y="46"/>
                    <a:pt x="6" y="46"/>
                    <a:pt x="6" y="46"/>
                  </a:cubicBezTo>
                  <a:cubicBezTo>
                    <a:pt x="6" y="46"/>
                    <a:pt x="36" y="40"/>
                    <a:pt x="40" y="40"/>
                  </a:cubicBezTo>
                  <a:cubicBezTo>
                    <a:pt x="44" y="40"/>
                    <a:pt x="46" y="62"/>
                    <a:pt x="48" y="62"/>
                  </a:cubicBezTo>
                  <a:cubicBezTo>
                    <a:pt x="50" y="62"/>
                    <a:pt x="56" y="60"/>
                    <a:pt x="56" y="6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4" name="Freeform 43"/>
            <p:cNvSpPr>
              <a:spLocks/>
            </p:cNvSpPr>
            <p:nvPr/>
          </p:nvSpPr>
          <p:spPr bwMode="auto">
            <a:xfrm>
              <a:off x="9444038" y="1816100"/>
              <a:ext cx="215900" cy="217488"/>
            </a:xfrm>
            <a:custGeom>
              <a:avLst/>
              <a:gdLst>
                <a:gd name="T0" fmla="*/ 20 w 44"/>
                <a:gd name="T1" fmla="*/ 0 h 44"/>
                <a:gd name="T2" fmla="*/ 18 w 44"/>
                <a:gd name="T3" fmla="*/ 0 h 44"/>
                <a:gd name="T4" fmla="*/ 0 w 44"/>
                <a:gd name="T5" fmla="*/ 22 h 44"/>
                <a:gd name="T6" fmla="*/ 22 w 44"/>
                <a:gd name="T7" fmla="*/ 44 h 44"/>
                <a:gd name="T8" fmla="*/ 44 w 44"/>
                <a:gd name="T9" fmla="*/ 22 h 44"/>
                <a:gd name="T10" fmla="*/ 44 w 44"/>
                <a:gd name="T11" fmla="*/ 16 h 44"/>
              </a:gdLst>
              <a:ahLst/>
              <a:cxnLst>
                <a:cxn ang="0">
                  <a:pos x="T0" y="T1"/>
                </a:cxn>
                <a:cxn ang="0">
                  <a:pos x="T2" y="T3"/>
                </a:cxn>
                <a:cxn ang="0">
                  <a:pos x="T4" y="T5"/>
                </a:cxn>
                <a:cxn ang="0">
                  <a:pos x="T6" y="T7"/>
                </a:cxn>
                <a:cxn ang="0">
                  <a:pos x="T8" y="T9"/>
                </a:cxn>
                <a:cxn ang="0">
                  <a:pos x="T10" y="T11"/>
                </a:cxn>
              </a:cxnLst>
              <a:rect l="0" t="0" r="r" b="b"/>
              <a:pathLst>
                <a:path w="44" h="44">
                  <a:moveTo>
                    <a:pt x="20" y="0"/>
                  </a:moveTo>
                  <a:cubicBezTo>
                    <a:pt x="19" y="0"/>
                    <a:pt x="18" y="0"/>
                    <a:pt x="18" y="0"/>
                  </a:cubicBezTo>
                  <a:cubicBezTo>
                    <a:pt x="8" y="2"/>
                    <a:pt x="0" y="11"/>
                    <a:pt x="0" y="22"/>
                  </a:cubicBezTo>
                  <a:cubicBezTo>
                    <a:pt x="0" y="34"/>
                    <a:pt x="10" y="44"/>
                    <a:pt x="22" y="44"/>
                  </a:cubicBezTo>
                  <a:cubicBezTo>
                    <a:pt x="34" y="44"/>
                    <a:pt x="44" y="34"/>
                    <a:pt x="44" y="22"/>
                  </a:cubicBezTo>
                  <a:cubicBezTo>
                    <a:pt x="44" y="16"/>
                    <a:pt x="44" y="16"/>
                    <a:pt x="44" y="16"/>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5" name="Oval 44"/>
            <p:cNvSpPr>
              <a:spLocks noChangeArrowheads="1"/>
            </p:cNvSpPr>
            <p:nvPr/>
          </p:nvSpPr>
          <p:spPr bwMode="auto">
            <a:xfrm>
              <a:off x="9464676" y="1577975"/>
              <a:ext cx="107950" cy="10953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6" name="Line 20"/>
            <p:cNvSpPr>
              <a:spLocks noChangeShapeType="1"/>
            </p:cNvSpPr>
            <p:nvPr/>
          </p:nvSpPr>
          <p:spPr bwMode="auto">
            <a:xfrm flipV="1">
              <a:off x="9532938" y="1785938"/>
              <a:ext cx="117475" cy="3016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47" name="Group 46"/>
          <p:cNvGrpSpPr/>
          <p:nvPr/>
        </p:nvGrpSpPr>
        <p:grpSpPr>
          <a:xfrm>
            <a:off x="695163" y="5774184"/>
            <a:ext cx="407563" cy="355718"/>
            <a:chOff x="3722689" y="1636713"/>
            <a:chExt cx="449263" cy="392113"/>
          </a:xfrm>
        </p:grpSpPr>
        <p:sp>
          <p:nvSpPr>
            <p:cNvPr id="48" name="Freeform 232"/>
            <p:cNvSpPr>
              <a:spLocks/>
            </p:cNvSpPr>
            <p:nvPr/>
          </p:nvSpPr>
          <p:spPr bwMode="auto">
            <a:xfrm>
              <a:off x="3722689" y="1636713"/>
              <a:ext cx="449263" cy="392113"/>
            </a:xfrm>
            <a:custGeom>
              <a:avLst/>
              <a:gdLst>
                <a:gd name="T0" fmla="*/ 0 w 283"/>
                <a:gd name="T1" fmla="*/ 229 h 247"/>
                <a:gd name="T2" fmla="*/ 74 w 283"/>
                <a:gd name="T3" fmla="*/ 247 h 247"/>
                <a:gd name="T4" fmla="*/ 142 w 283"/>
                <a:gd name="T5" fmla="*/ 229 h 247"/>
                <a:gd name="T6" fmla="*/ 209 w 283"/>
                <a:gd name="T7" fmla="*/ 247 h 247"/>
                <a:gd name="T8" fmla="*/ 283 w 283"/>
                <a:gd name="T9" fmla="*/ 229 h 247"/>
                <a:gd name="T10" fmla="*/ 271 w 283"/>
                <a:gd name="T11" fmla="*/ 0 h 247"/>
                <a:gd name="T12" fmla="*/ 203 w 283"/>
                <a:gd name="T13" fmla="*/ 19 h 247"/>
                <a:gd name="T14" fmla="*/ 142 w 283"/>
                <a:gd name="T15" fmla="*/ 0 h 247"/>
                <a:gd name="T16" fmla="*/ 80 w 283"/>
                <a:gd name="T17" fmla="*/ 19 h 247"/>
                <a:gd name="T18" fmla="*/ 12 w 283"/>
                <a:gd name="T19" fmla="*/ 0 h 247"/>
                <a:gd name="T20" fmla="*/ 0 w 283"/>
                <a:gd name="T21" fmla="*/ 22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47">
                  <a:moveTo>
                    <a:pt x="0" y="229"/>
                  </a:moveTo>
                  <a:lnTo>
                    <a:pt x="74" y="247"/>
                  </a:lnTo>
                  <a:lnTo>
                    <a:pt x="142" y="229"/>
                  </a:lnTo>
                  <a:lnTo>
                    <a:pt x="209" y="247"/>
                  </a:lnTo>
                  <a:lnTo>
                    <a:pt x="283" y="229"/>
                  </a:lnTo>
                  <a:lnTo>
                    <a:pt x="271" y="0"/>
                  </a:lnTo>
                  <a:lnTo>
                    <a:pt x="203" y="19"/>
                  </a:lnTo>
                  <a:lnTo>
                    <a:pt x="142" y="0"/>
                  </a:lnTo>
                  <a:lnTo>
                    <a:pt x="80" y="19"/>
                  </a:lnTo>
                  <a:lnTo>
                    <a:pt x="12" y="0"/>
                  </a:lnTo>
                  <a:lnTo>
                    <a:pt x="0" y="229"/>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9" name="Line 233"/>
            <p:cNvSpPr>
              <a:spLocks noChangeShapeType="1"/>
            </p:cNvSpPr>
            <p:nvPr/>
          </p:nvSpPr>
          <p:spPr bwMode="auto">
            <a:xfrm>
              <a:off x="4044951" y="1735138"/>
              <a:ext cx="39688"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0" name="Line 234"/>
            <p:cNvSpPr>
              <a:spLocks noChangeShapeType="1"/>
            </p:cNvSpPr>
            <p:nvPr/>
          </p:nvSpPr>
          <p:spPr bwMode="auto">
            <a:xfrm flipV="1">
              <a:off x="4044951" y="1735138"/>
              <a:ext cx="39688"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1" name="Line 235"/>
            <p:cNvSpPr>
              <a:spLocks noChangeShapeType="1"/>
            </p:cNvSpPr>
            <p:nvPr/>
          </p:nvSpPr>
          <p:spPr bwMode="auto">
            <a:xfrm flipV="1">
              <a:off x="3800476" y="1901825"/>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2" name="Line 236"/>
            <p:cNvSpPr>
              <a:spLocks noChangeShapeType="1"/>
            </p:cNvSpPr>
            <p:nvPr/>
          </p:nvSpPr>
          <p:spPr bwMode="auto">
            <a:xfrm flipV="1">
              <a:off x="3859214" y="1843088"/>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3" name="Line 237"/>
            <p:cNvSpPr>
              <a:spLocks noChangeShapeType="1"/>
            </p:cNvSpPr>
            <p:nvPr/>
          </p:nvSpPr>
          <p:spPr bwMode="auto">
            <a:xfrm>
              <a:off x="4075114" y="1803400"/>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4" name="Line 238"/>
            <p:cNvSpPr>
              <a:spLocks noChangeShapeType="1"/>
            </p:cNvSpPr>
            <p:nvPr/>
          </p:nvSpPr>
          <p:spPr bwMode="auto">
            <a:xfrm>
              <a:off x="3986214" y="1852613"/>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5" name="Line 239"/>
            <p:cNvSpPr>
              <a:spLocks noChangeShapeType="1"/>
            </p:cNvSpPr>
            <p:nvPr/>
          </p:nvSpPr>
          <p:spPr bwMode="auto">
            <a:xfrm>
              <a:off x="3927476" y="1812925"/>
              <a:ext cx="206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6" name="Line 240"/>
            <p:cNvSpPr>
              <a:spLocks noChangeShapeType="1"/>
            </p:cNvSpPr>
            <p:nvPr/>
          </p:nvSpPr>
          <p:spPr bwMode="auto">
            <a:xfrm flipV="1">
              <a:off x="4054476" y="1871663"/>
              <a:ext cx="11113"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57" name="Group 56"/>
          <p:cNvGrpSpPr/>
          <p:nvPr/>
        </p:nvGrpSpPr>
        <p:grpSpPr>
          <a:xfrm flipH="1">
            <a:off x="6281126" y="4560588"/>
            <a:ext cx="490900" cy="303313"/>
            <a:chOff x="895350" y="5451475"/>
            <a:chExt cx="450850" cy="273051"/>
          </a:xfrm>
        </p:grpSpPr>
        <p:sp>
          <p:nvSpPr>
            <p:cNvPr id="58" name="Oval 876"/>
            <p:cNvSpPr>
              <a:spLocks noChangeArrowheads="1"/>
            </p:cNvSpPr>
            <p:nvPr/>
          </p:nvSpPr>
          <p:spPr bwMode="auto">
            <a:xfrm>
              <a:off x="9540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9" name="Line 877"/>
            <p:cNvSpPr>
              <a:spLocks noChangeShapeType="1"/>
            </p:cNvSpPr>
            <p:nvPr/>
          </p:nvSpPr>
          <p:spPr bwMode="auto">
            <a:xfrm>
              <a:off x="1247775" y="5686425"/>
              <a:ext cx="984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0" name="Oval 878"/>
            <p:cNvSpPr>
              <a:spLocks noChangeArrowheads="1"/>
            </p:cNvSpPr>
            <p:nvPr/>
          </p:nvSpPr>
          <p:spPr bwMode="auto">
            <a:xfrm>
              <a:off x="11699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1" name="Line 879"/>
            <p:cNvSpPr>
              <a:spLocks noChangeShapeType="1"/>
            </p:cNvSpPr>
            <p:nvPr/>
          </p:nvSpPr>
          <p:spPr bwMode="auto">
            <a:xfrm>
              <a:off x="1031875" y="5686425"/>
              <a:ext cx="138112"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2" name="Line 880"/>
            <p:cNvSpPr>
              <a:spLocks noChangeShapeType="1"/>
            </p:cNvSpPr>
            <p:nvPr/>
          </p:nvSpPr>
          <p:spPr bwMode="auto">
            <a:xfrm>
              <a:off x="895350" y="5686425"/>
              <a:ext cx="58737"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3" name="Freeform 881"/>
            <p:cNvSpPr>
              <a:spLocks/>
            </p:cNvSpPr>
            <p:nvPr/>
          </p:nvSpPr>
          <p:spPr bwMode="auto">
            <a:xfrm>
              <a:off x="914400" y="5489575"/>
              <a:ext cx="411162" cy="196850"/>
            </a:xfrm>
            <a:custGeom>
              <a:avLst/>
              <a:gdLst>
                <a:gd name="T0" fmla="*/ 84 w 84"/>
                <a:gd name="T1" fmla="*/ 40 h 40"/>
                <a:gd name="T2" fmla="*/ 84 w 84"/>
                <a:gd name="T3" fmla="*/ 16 h 40"/>
                <a:gd name="T4" fmla="*/ 76 w 84"/>
                <a:gd name="T5" fmla="*/ 16 h 40"/>
                <a:gd name="T6" fmla="*/ 56 w 84"/>
                <a:gd name="T7" fmla="*/ 0 h 40"/>
                <a:gd name="T8" fmla="*/ 26 w 84"/>
                <a:gd name="T9" fmla="*/ 0 h 40"/>
                <a:gd name="T10" fmla="*/ 18 w 84"/>
                <a:gd name="T11" fmla="*/ 16 h 40"/>
                <a:gd name="T12" fmla="*/ 0 w 84"/>
                <a:gd name="T13" fmla="*/ 16 h 40"/>
                <a:gd name="T14" fmla="*/ 0 w 84"/>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0">
                  <a:moveTo>
                    <a:pt x="84" y="40"/>
                  </a:moveTo>
                  <a:cubicBezTo>
                    <a:pt x="84" y="16"/>
                    <a:pt x="84" y="16"/>
                    <a:pt x="84" y="16"/>
                  </a:cubicBezTo>
                  <a:cubicBezTo>
                    <a:pt x="76" y="16"/>
                    <a:pt x="76" y="16"/>
                    <a:pt x="76" y="16"/>
                  </a:cubicBezTo>
                  <a:cubicBezTo>
                    <a:pt x="74" y="7"/>
                    <a:pt x="65" y="0"/>
                    <a:pt x="56" y="0"/>
                  </a:cubicBezTo>
                  <a:cubicBezTo>
                    <a:pt x="26" y="0"/>
                    <a:pt x="26" y="0"/>
                    <a:pt x="26" y="0"/>
                  </a:cubicBezTo>
                  <a:cubicBezTo>
                    <a:pt x="18" y="16"/>
                    <a:pt x="18" y="16"/>
                    <a:pt x="18" y="16"/>
                  </a:cubicBezTo>
                  <a:cubicBezTo>
                    <a:pt x="0" y="16"/>
                    <a:pt x="0" y="16"/>
                    <a:pt x="0" y="16"/>
                  </a:cubicBezTo>
                  <a:cubicBezTo>
                    <a:pt x="0" y="40"/>
                    <a:pt x="0" y="40"/>
                    <a:pt x="0" y="4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4" name="Freeform 882"/>
            <p:cNvSpPr>
              <a:spLocks/>
            </p:cNvSpPr>
            <p:nvPr/>
          </p:nvSpPr>
          <p:spPr bwMode="auto">
            <a:xfrm>
              <a:off x="1052513" y="5529263"/>
              <a:ext cx="38100" cy="39688"/>
            </a:xfrm>
            <a:custGeom>
              <a:avLst/>
              <a:gdLst>
                <a:gd name="T0" fmla="*/ 0 w 24"/>
                <a:gd name="T1" fmla="*/ 25 h 25"/>
                <a:gd name="T2" fmla="*/ 12 w 24"/>
                <a:gd name="T3" fmla="*/ 0 h 25"/>
                <a:gd name="T4" fmla="*/ 24 w 24"/>
                <a:gd name="T5" fmla="*/ 0 h 25"/>
              </a:gdLst>
              <a:ahLst/>
              <a:cxnLst>
                <a:cxn ang="0">
                  <a:pos x="T0" y="T1"/>
                </a:cxn>
                <a:cxn ang="0">
                  <a:pos x="T2" y="T3"/>
                </a:cxn>
                <a:cxn ang="0">
                  <a:pos x="T4" y="T5"/>
                </a:cxn>
              </a:cxnLst>
              <a:rect l="0" t="0" r="r" b="b"/>
              <a:pathLst>
                <a:path w="24" h="25">
                  <a:moveTo>
                    <a:pt x="0" y="25"/>
                  </a:moveTo>
                  <a:lnTo>
                    <a:pt x="12" y="0"/>
                  </a:lnTo>
                  <a:lnTo>
                    <a:pt x="24"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5" name="Line 883"/>
            <p:cNvSpPr>
              <a:spLocks noChangeShapeType="1"/>
            </p:cNvSpPr>
            <p:nvPr/>
          </p:nvSpPr>
          <p:spPr bwMode="auto">
            <a:xfrm>
              <a:off x="10525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6" name="Line 884"/>
            <p:cNvSpPr>
              <a:spLocks noChangeShapeType="1"/>
            </p:cNvSpPr>
            <p:nvPr/>
          </p:nvSpPr>
          <p:spPr bwMode="auto">
            <a:xfrm>
              <a:off x="101282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7" name="Line 885"/>
            <p:cNvSpPr>
              <a:spLocks noChangeShapeType="1"/>
            </p:cNvSpPr>
            <p:nvPr/>
          </p:nvSpPr>
          <p:spPr bwMode="auto">
            <a:xfrm>
              <a:off x="97313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8" name="Line 886"/>
            <p:cNvSpPr>
              <a:spLocks noChangeShapeType="1"/>
            </p:cNvSpPr>
            <p:nvPr/>
          </p:nvSpPr>
          <p:spPr bwMode="auto">
            <a:xfrm>
              <a:off x="10906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9" name="Line 887"/>
            <p:cNvSpPr>
              <a:spLocks noChangeShapeType="1"/>
            </p:cNvSpPr>
            <p:nvPr/>
          </p:nvSpPr>
          <p:spPr bwMode="auto">
            <a:xfrm>
              <a:off x="1130300"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0" name="Line 888"/>
            <p:cNvSpPr>
              <a:spLocks noChangeShapeType="1"/>
            </p:cNvSpPr>
            <p:nvPr/>
          </p:nvSpPr>
          <p:spPr bwMode="auto">
            <a:xfrm>
              <a:off x="11699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1" name="Line 889"/>
            <p:cNvSpPr>
              <a:spLocks noChangeShapeType="1"/>
            </p:cNvSpPr>
            <p:nvPr/>
          </p:nvSpPr>
          <p:spPr bwMode="auto">
            <a:xfrm>
              <a:off x="12080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2" name="Line 890"/>
            <p:cNvSpPr>
              <a:spLocks noChangeShapeType="1"/>
            </p:cNvSpPr>
            <p:nvPr/>
          </p:nvSpPr>
          <p:spPr bwMode="auto">
            <a:xfrm>
              <a:off x="124777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3" name="Line 891"/>
            <p:cNvSpPr>
              <a:spLocks noChangeShapeType="1"/>
            </p:cNvSpPr>
            <p:nvPr/>
          </p:nvSpPr>
          <p:spPr bwMode="auto">
            <a:xfrm>
              <a:off x="128746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4" name="Freeform 892"/>
            <p:cNvSpPr>
              <a:spLocks/>
            </p:cNvSpPr>
            <p:nvPr/>
          </p:nvSpPr>
          <p:spPr bwMode="auto">
            <a:xfrm>
              <a:off x="1071563" y="5451475"/>
              <a:ext cx="68262" cy="38100"/>
            </a:xfrm>
            <a:custGeom>
              <a:avLst/>
              <a:gdLst>
                <a:gd name="T0" fmla="*/ 0 w 14"/>
                <a:gd name="T1" fmla="*/ 8 h 8"/>
                <a:gd name="T2" fmla="*/ 2 w 14"/>
                <a:gd name="T3" fmla="*/ 0 h 8"/>
                <a:gd name="T4" fmla="*/ 10 w 14"/>
                <a:gd name="T5" fmla="*/ 0 h 8"/>
                <a:gd name="T6" fmla="*/ 14 w 14"/>
                <a:gd name="T7" fmla="*/ 8 h 8"/>
              </a:gdLst>
              <a:ahLst/>
              <a:cxnLst>
                <a:cxn ang="0">
                  <a:pos x="T0" y="T1"/>
                </a:cxn>
                <a:cxn ang="0">
                  <a:pos x="T2" y="T3"/>
                </a:cxn>
                <a:cxn ang="0">
                  <a:pos x="T4" y="T5"/>
                </a:cxn>
                <a:cxn ang="0">
                  <a:pos x="T6" y="T7"/>
                </a:cxn>
              </a:cxnLst>
              <a:rect l="0" t="0" r="r" b="b"/>
              <a:pathLst>
                <a:path w="14" h="8">
                  <a:moveTo>
                    <a:pt x="0" y="8"/>
                  </a:moveTo>
                  <a:cubicBezTo>
                    <a:pt x="0" y="8"/>
                    <a:pt x="2" y="0"/>
                    <a:pt x="2" y="0"/>
                  </a:cubicBezTo>
                  <a:cubicBezTo>
                    <a:pt x="10" y="0"/>
                    <a:pt x="10" y="0"/>
                    <a:pt x="10" y="0"/>
                  </a:cubicBezTo>
                  <a:cubicBezTo>
                    <a:pt x="14" y="8"/>
                    <a:pt x="14" y="8"/>
                    <a:pt x="14" y="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75" name="Group 74"/>
          <p:cNvGrpSpPr/>
          <p:nvPr/>
        </p:nvGrpSpPr>
        <p:grpSpPr>
          <a:xfrm>
            <a:off x="6368759" y="1889951"/>
            <a:ext cx="407566" cy="410444"/>
            <a:chOff x="8431213" y="1577975"/>
            <a:chExt cx="449263" cy="452438"/>
          </a:xfrm>
        </p:grpSpPr>
        <p:sp>
          <p:nvSpPr>
            <p:cNvPr id="76" name="Oval 75"/>
            <p:cNvSpPr>
              <a:spLocks noChangeArrowheads="1"/>
            </p:cNvSpPr>
            <p:nvPr/>
          </p:nvSpPr>
          <p:spPr bwMode="auto">
            <a:xfrm>
              <a:off x="8478838"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7" name="Oval 76"/>
            <p:cNvSpPr>
              <a:spLocks noChangeArrowheads="1"/>
            </p:cNvSpPr>
            <p:nvPr/>
          </p:nvSpPr>
          <p:spPr bwMode="auto">
            <a:xfrm>
              <a:off x="8753476"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8" name="Line 15"/>
            <p:cNvSpPr>
              <a:spLocks noChangeShapeType="1"/>
            </p:cNvSpPr>
            <p:nvPr/>
          </p:nvSpPr>
          <p:spPr bwMode="auto">
            <a:xfrm>
              <a:off x="8558213" y="1990725"/>
              <a:ext cx="1952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9" name="Freeform 78"/>
            <p:cNvSpPr>
              <a:spLocks/>
            </p:cNvSpPr>
            <p:nvPr/>
          </p:nvSpPr>
          <p:spPr bwMode="auto">
            <a:xfrm>
              <a:off x="8509001" y="1833563"/>
              <a:ext cx="58738" cy="39688"/>
            </a:xfrm>
            <a:custGeom>
              <a:avLst/>
              <a:gdLst>
                <a:gd name="T0" fmla="*/ 37 w 37"/>
                <a:gd name="T1" fmla="*/ 0 h 25"/>
                <a:gd name="T2" fmla="*/ 18 w 37"/>
                <a:gd name="T3" fmla="*/ 0 h 25"/>
                <a:gd name="T4" fmla="*/ 0 w 37"/>
                <a:gd name="T5" fmla="*/ 25 h 25"/>
              </a:gdLst>
              <a:ahLst/>
              <a:cxnLst>
                <a:cxn ang="0">
                  <a:pos x="T0" y="T1"/>
                </a:cxn>
                <a:cxn ang="0">
                  <a:pos x="T2" y="T3"/>
                </a:cxn>
                <a:cxn ang="0">
                  <a:pos x="T4" y="T5"/>
                </a:cxn>
              </a:cxnLst>
              <a:rect l="0" t="0" r="r" b="b"/>
              <a:pathLst>
                <a:path w="37" h="25">
                  <a:moveTo>
                    <a:pt x="37" y="0"/>
                  </a:moveTo>
                  <a:lnTo>
                    <a:pt x="18" y="0"/>
                  </a:lnTo>
                  <a:lnTo>
                    <a:pt x="0" y="25"/>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0" name="Freeform 79"/>
            <p:cNvSpPr>
              <a:spLocks/>
            </p:cNvSpPr>
            <p:nvPr/>
          </p:nvSpPr>
          <p:spPr bwMode="auto">
            <a:xfrm>
              <a:off x="8431213" y="1793875"/>
              <a:ext cx="176213" cy="196850"/>
            </a:xfrm>
            <a:custGeom>
              <a:avLst/>
              <a:gdLst>
                <a:gd name="T0" fmla="*/ 30 w 111"/>
                <a:gd name="T1" fmla="*/ 124 h 124"/>
                <a:gd name="T2" fmla="*/ 0 w 111"/>
                <a:gd name="T3" fmla="*/ 124 h 124"/>
                <a:gd name="T4" fmla="*/ 0 w 111"/>
                <a:gd name="T5" fmla="*/ 69 h 124"/>
                <a:gd name="T6" fmla="*/ 24 w 111"/>
                <a:gd name="T7" fmla="*/ 44 h 124"/>
                <a:gd name="T8" fmla="*/ 55 w 111"/>
                <a:gd name="T9" fmla="*/ 0 h 124"/>
                <a:gd name="T10" fmla="*/ 111 w 111"/>
                <a:gd name="T11" fmla="*/ 0 h 124"/>
                <a:gd name="T12" fmla="*/ 111 w 111"/>
                <a:gd name="T13" fmla="*/ 100 h 124"/>
              </a:gdLst>
              <a:ahLst/>
              <a:cxnLst>
                <a:cxn ang="0">
                  <a:pos x="T0" y="T1"/>
                </a:cxn>
                <a:cxn ang="0">
                  <a:pos x="T2" y="T3"/>
                </a:cxn>
                <a:cxn ang="0">
                  <a:pos x="T4" y="T5"/>
                </a:cxn>
                <a:cxn ang="0">
                  <a:pos x="T6" y="T7"/>
                </a:cxn>
                <a:cxn ang="0">
                  <a:pos x="T8" y="T9"/>
                </a:cxn>
                <a:cxn ang="0">
                  <a:pos x="T10" y="T11"/>
                </a:cxn>
                <a:cxn ang="0">
                  <a:pos x="T12" y="T13"/>
                </a:cxn>
              </a:cxnLst>
              <a:rect l="0" t="0" r="r" b="b"/>
              <a:pathLst>
                <a:path w="111" h="124">
                  <a:moveTo>
                    <a:pt x="30" y="124"/>
                  </a:moveTo>
                  <a:lnTo>
                    <a:pt x="0" y="124"/>
                  </a:lnTo>
                  <a:lnTo>
                    <a:pt x="0" y="69"/>
                  </a:lnTo>
                  <a:lnTo>
                    <a:pt x="24" y="44"/>
                  </a:lnTo>
                  <a:lnTo>
                    <a:pt x="55" y="0"/>
                  </a:lnTo>
                  <a:lnTo>
                    <a:pt x="111" y="0"/>
                  </a:lnTo>
                  <a:lnTo>
                    <a:pt x="111" y="10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1" name="Freeform 80"/>
            <p:cNvSpPr>
              <a:spLocks/>
            </p:cNvSpPr>
            <p:nvPr/>
          </p:nvSpPr>
          <p:spPr bwMode="auto">
            <a:xfrm>
              <a:off x="8431213" y="1952625"/>
              <a:ext cx="449263" cy="38100"/>
            </a:xfrm>
            <a:custGeom>
              <a:avLst/>
              <a:gdLst>
                <a:gd name="T0" fmla="*/ 0 w 283"/>
                <a:gd name="T1" fmla="*/ 0 h 24"/>
                <a:gd name="T2" fmla="*/ 283 w 283"/>
                <a:gd name="T3" fmla="*/ 0 h 24"/>
                <a:gd name="T4" fmla="*/ 283 w 283"/>
                <a:gd name="T5" fmla="*/ 24 h 24"/>
                <a:gd name="T6" fmla="*/ 253 w 283"/>
                <a:gd name="T7" fmla="*/ 24 h 24"/>
              </a:gdLst>
              <a:ahLst/>
              <a:cxnLst>
                <a:cxn ang="0">
                  <a:pos x="T0" y="T1"/>
                </a:cxn>
                <a:cxn ang="0">
                  <a:pos x="T2" y="T3"/>
                </a:cxn>
                <a:cxn ang="0">
                  <a:pos x="T4" y="T5"/>
                </a:cxn>
                <a:cxn ang="0">
                  <a:pos x="T6" y="T7"/>
                </a:cxn>
              </a:cxnLst>
              <a:rect l="0" t="0" r="r" b="b"/>
              <a:pathLst>
                <a:path w="283" h="24">
                  <a:moveTo>
                    <a:pt x="0" y="0"/>
                  </a:moveTo>
                  <a:lnTo>
                    <a:pt x="283" y="0"/>
                  </a:lnTo>
                  <a:lnTo>
                    <a:pt x="283" y="24"/>
                  </a:lnTo>
                  <a:lnTo>
                    <a:pt x="253" y="24"/>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2" name="Freeform 81"/>
            <p:cNvSpPr>
              <a:spLocks/>
            </p:cNvSpPr>
            <p:nvPr/>
          </p:nvSpPr>
          <p:spPr bwMode="auto">
            <a:xfrm>
              <a:off x="8450263" y="1577975"/>
              <a:ext cx="411163" cy="374650"/>
            </a:xfrm>
            <a:custGeom>
              <a:avLst/>
              <a:gdLst>
                <a:gd name="T0" fmla="*/ 148 w 259"/>
                <a:gd name="T1" fmla="*/ 0 h 236"/>
                <a:gd name="T2" fmla="*/ 0 w 259"/>
                <a:gd name="T3" fmla="*/ 0 h 236"/>
                <a:gd name="T4" fmla="*/ 0 w 259"/>
                <a:gd name="T5" fmla="*/ 62 h 236"/>
                <a:gd name="T6" fmla="*/ 111 w 259"/>
                <a:gd name="T7" fmla="*/ 62 h 236"/>
                <a:gd name="T8" fmla="*/ 185 w 259"/>
                <a:gd name="T9" fmla="*/ 236 h 236"/>
                <a:gd name="T10" fmla="*/ 259 w 259"/>
                <a:gd name="T11" fmla="*/ 236 h 236"/>
                <a:gd name="T12" fmla="*/ 148 w 259"/>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59" h="236">
                  <a:moveTo>
                    <a:pt x="148" y="0"/>
                  </a:moveTo>
                  <a:lnTo>
                    <a:pt x="0" y="0"/>
                  </a:lnTo>
                  <a:lnTo>
                    <a:pt x="0" y="62"/>
                  </a:lnTo>
                  <a:lnTo>
                    <a:pt x="111" y="62"/>
                  </a:lnTo>
                  <a:lnTo>
                    <a:pt x="185" y="236"/>
                  </a:lnTo>
                  <a:lnTo>
                    <a:pt x="259" y="236"/>
                  </a:lnTo>
                  <a:lnTo>
                    <a:pt x="148" y="0"/>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3" name="Freeform 82"/>
            <p:cNvSpPr>
              <a:spLocks/>
            </p:cNvSpPr>
            <p:nvPr/>
          </p:nvSpPr>
          <p:spPr bwMode="auto">
            <a:xfrm>
              <a:off x="8528051" y="1735138"/>
              <a:ext cx="58738" cy="58738"/>
            </a:xfrm>
            <a:custGeom>
              <a:avLst/>
              <a:gdLst>
                <a:gd name="T0" fmla="*/ 0 w 12"/>
                <a:gd name="T1" fmla="*/ 6 h 12"/>
                <a:gd name="T2" fmla="*/ 6 w 12"/>
                <a:gd name="T3" fmla="*/ 0 h 12"/>
                <a:gd name="T4" fmla="*/ 12 w 12"/>
                <a:gd name="T5" fmla="*/ 6 h 12"/>
                <a:gd name="T6" fmla="*/ 12 w 12"/>
                <a:gd name="T7" fmla="*/ 12 h 12"/>
                <a:gd name="T8" fmla="*/ 0 w 12"/>
                <a:gd name="T9" fmla="*/ 12 h 12"/>
                <a:gd name="T10" fmla="*/ 0 w 12"/>
                <a:gd name="T11" fmla="*/ 6 h 12"/>
              </a:gdLst>
              <a:ahLst/>
              <a:cxnLst>
                <a:cxn ang="0">
                  <a:pos x="T0" y="T1"/>
                </a:cxn>
                <a:cxn ang="0">
                  <a:pos x="T2" y="T3"/>
                </a:cxn>
                <a:cxn ang="0">
                  <a:pos x="T4" y="T5"/>
                </a:cxn>
                <a:cxn ang="0">
                  <a:pos x="T6" y="T7"/>
                </a:cxn>
                <a:cxn ang="0">
                  <a:pos x="T8" y="T9"/>
                </a:cxn>
                <a:cxn ang="0">
                  <a:pos x="T10" y="T11"/>
                </a:cxn>
              </a:cxnLst>
              <a:rect l="0" t="0" r="r" b="b"/>
              <a:pathLst>
                <a:path w="12" h="12">
                  <a:moveTo>
                    <a:pt x="0" y="6"/>
                  </a:moveTo>
                  <a:cubicBezTo>
                    <a:pt x="0" y="3"/>
                    <a:pt x="3" y="0"/>
                    <a:pt x="6" y="0"/>
                  </a:cubicBezTo>
                  <a:cubicBezTo>
                    <a:pt x="9" y="0"/>
                    <a:pt x="12" y="3"/>
                    <a:pt x="12" y="6"/>
                  </a:cubicBezTo>
                  <a:cubicBezTo>
                    <a:pt x="12" y="12"/>
                    <a:pt x="12" y="12"/>
                    <a:pt x="12" y="12"/>
                  </a:cubicBezTo>
                  <a:cubicBezTo>
                    <a:pt x="0" y="12"/>
                    <a:pt x="0" y="12"/>
                    <a:pt x="0" y="12"/>
                  </a:cubicBezTo>
                  <a:lnTo>
                    <a:pt x="0" y="6"/>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84" name="Group 83"/>
          <p:cNvGrpSpPr/>
          <p:nvPr/>
        </p:nvGrpSpPr>
        <p:grpSpPr>
          <a:xfrm>
            <a:off x="695163" y="1827897"/>
            <a:ext cx="490559" cy="435864"/>
            <a:chOff x="5595938" y="4842212"/>
            <a:chExt cx="450850" cy="431801"/>
          </a:xfrm>
        </p:grpSpPr>
        <p:sp>
          <p:nvSpPr>
            <p:cNvPr id="85" name="Freeform 414"/>
            <p:cNvSpPr>
              <a:spLocks/>
            </p:cNvSpPr>
            <p:nvPr/>
          </p:nvSpPr>
          <p:spPr bwMode="auto">
            <a:xfrm>
              <a:off x="5781676" y="5013662"/>
              <a:ext cx="79375" cy="68263"/>
            </a:xfrm>
            <a:custGeom>
              <a:avLst/>
              <a:gdLst>
                <a:gd name="T0" fmla="*/ 50 w 50"/>
                <a:gd name="T1" fmla="*/ 43 h 43"/>
                <a:gd name="T2" fmla="*/ 0 w 50"/>
                <a:gd name="T3" fmla="*/ 28 h 43"/>
                <a:gd name="T4" fmla="*/ 0 w 50"/>
                <a:gd name="T5" fmla="*/ 0 h 43"/>
              </a:gdLst>
              <a:ahLst/>
              <a:cxnLst>
                <a:cxn ang="0">
                  <a:pos x="T0" y="T1"/>
                </a:cxn>
                <a:cxn ang="0">
                  <a:pos x="T2" y="T3"/>
                </a:cxn>
                <a:cxn ang="0">
                  <a:pos x="T4" y="T5"/>
                </a:cxn>
              </a:cxnLst>
              <a:rect l="0" t="0" r="r" b="b"/>
              <a:pathLst>
                <a:path w="50" h="43">
                  <a:moveTo>
                    <a:pt x="50" y="43"/>
                  </a:moveTo>
                  <a:lnTo>
                    <a:pt x="0" y="28"/>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6" name="Freeform 415"/>
            <p:cNvSpPr>
              <a:spLocks/>
            </p:cNvSpPr>
            <p:nvPr/>
          </p:nvSpPr>
          <p:spPr bwMode="auto">
            <a:xfrm>
              <a:off x="5595938" y="5013662"/>
              <a:ext cx="206375" cy="142875"/>
            </a:xfrm>
            <a:custGeom>
              <a:avLst/>
              <a:gdLst>
                <a:gd name="T0" fmla="*/ 22 w 42"/>
                <a:gd name="T1" fmla="*/ 0 h 29"/>
                <a:gd name="T2" fmla="*/ 22 w 42"/>
                <a:gd name="T3" fmla="*/ 9 h 29"/>
                <a:gd name="T4" fmla="*/ 6 w 42"/>
                <a:gd name="T5" fmla="*/ 14 h 29"/>
                <a:gd name="T6" fmla="*/ 0 w 42"/>
                <a:gd name="T7" fmla="*/ 23 h 29"/>
                <a:gd name="T8" fmla="*/ 0 w 42"/>
                <a:gd name="T9" fmla="*/ 29 h 29"/>
                <a:gd name="T10" fmla="*/ 42 w 42"/>
                <a:gd name="T11" fmla="*/ 29 h 29"/>
              </a:gdLst>
              <a:ahLst/>
              <a:cxnLst>
                <a:cxn ang="0">
                  <a:pos x="T0" y="T1"/>
                </a:cxn>
                <a:cxn ang="0">
                  <a:pos x="T2" y="T3"/>
                </a:cxn>
                <a:cxn ang="0">
                  <a:pos x="T4" y="T5"/>
                </a:cxn>
                <a:cxn ang="0">
                  <a:pos x="T6" y="T7"/>
                </a:cxn>
                <a:cxn ang="0">
                  <a:pos x="T8" y="T9"/>
                </a:cxn>
                <a:cxn ang="0">
                  <a:pos x="T10" y="T11"/>
                </a:cxn>
              </a:cxnLst>
              <a:rect l="0" t="0" r="r" b="b"/>
              <a:pathLst>
                <a:path w="42" h="29">
                  <a:moveTo>
                    <a:pt x="22" y="0"/>
                  </a:moveTo>
                  <a:cubicBezTo>
                    <a:pt x="22" y="9"/>
                    <a:pt x="22" y="9"/>
                    <a:pt x="22" y="9"/>
                  </a:cubicBezTo>
                  <a:cubicBezTo>
                    <a:pt x="6" y="14"/>
                    <a:pt x="6" y="14"/>
                    <a:pt x="6" y="14"/>
                  </a:cubicBezTo>
                  <a:cubicBezTo>
                    <a:pt x="3" y="16"/>
                    <a:pt x="0" y="19"/>
                    <a:pt x="0" y="23"/>
                  </a:cubicBezTo>
                  <a:cubicBezTo>
                    <a:pt x="0" y="29"/>
                    <a:pt x="0" y="29"/>
                    <a:pt x="0" y="29"/>
                  </a:cubicBezTo>
                  <a:cubicBezTo>
                    <a:pt x="42" y="29"/>
                    <a:pt x="42" y="29"/>
                    <a:pt x="42" y="29"/>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7" name="Oval 416"/>
            <p:cNvSpPr>
              <a:spLocks noChangeArrowheads="1"/>
            </p:cNvSpPr>
            <p:nvPr/>
          </p:nvSpPr>
          <p:spPr bwMode="auto">
            <a:xfrm>
              <a:off x="5664201" y="4842212"/>
              <a:ext cx="157163" cy="180975"/>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8" name="Freeform 417"/>
            <p:cNvSpPr>
              <a:spLocks/>
            </p:cNvSpPr>
            <p:nvPr/>
          </p:nvSpPr>
          <p:spPr bwMode="auto">
            <a:xfrm>
              <a:off x="5664201" y="4896187"/>
              <a:ext cx="152400" cy="34925"/>
            </a:xfrm>
            <a:custGeom>
              <a:avLst/>
              <a:gdLst>
                <a:gd name="T0" fmla="*/ 31 w 31"/>
                <a:gd name="T1" fmla="*/ 6 h 7"/>
                <a:gd name="T2" fmla="*/ 30 w 31"/>
                <a:gd name="T3" fmla="*/ 6 h 7"/>
                <a:gd name="T4" fmla="*/ 18 w 31"/>
                <a:gd name="T5" fmla="*/ 0 h 7"/>
                <a:gd name="T6" fmla="*/ 6 w 31"/>
                <a:gd name="T7" fmla="*/ 6 h 7"/>
                <a:gd name="T8" fmla="*/ 0 w 31"/>
                <a:gd name="T9" fmla="*/ 4 h 7"/>
              </a:gdLst>
              <a:ahLst/>
              <a:cxnLst>
                <a:cxn ang="0">
                  <a:pos x="T0" y="T1"/>
                </a:cxn>
                <a:cxn ang="0">
                  <a:pos x="T2" y="T3"/>
                </a:cxn>
                <a:cxn ang="0">
                  <a:pos x="T4" y="T5"/>
                </a:cxn>
                <a:cxn ang="0">
                  <a:pos x="T6" y="T7"/>
                </a:cxn>
                <a:cxn ang="0">
                  <a:pos x="T8" y="T9"/>
                </a:cxn>
              </a:cxnLst>
              <a:rect l="0" t="0" r="r" b="b"/>
              <a:pathLst>
                <a:path w="31" h="7">
                  <a:moveTo>
                    <a:pt x="31" y="6"/>
                  </a:moveTo>
                  <a:cubicBezTo>
                    <a:pt x="31" y="6"/>
                    <a:pt x="30" y="6"/>
                    <a:pt x="30" y="6"/>
                  </a:cubicBezTo>
                  <a:cubicBezTo>
                    <a:pt x="25" y="7"/>
                    <a:pt x="21" y="5"/>
                    <a:pt x="18" y="0"/>
                  </a:cubicBezTo>
                  <a:cubicBezTo>
                    <a:pt x="16" y="3"/>
                    <a:pt x="11" y="6"/>
                    <a:pt x="6" y="6"/>
                  </a:cubicBezTo>
                  <a:cubicBezTo>
                    <a:pt x="4" y="6"/>
                    <a:pt x="2" y="5"/>
                    <a:pt x="0" y="4"/>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9" name="Line 418"/>
            <p:cNvSpPr>
              <a:spLocks noChangeShapeType="1"/>
            </p:cNvSpPr>
            <p:nvPr/>
          </p:nvSpPr>
          <p:spPr bwMode="auto">
            <a:xfrm flipV="1">
              <a:off x="5910263" y="5013662"/>
              <a:ext cx="0" cy="2381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0" name="Freeform 419"/>
            <p:cNvSpPr>
              <a:spLocks/>
            </p:cNvSpPr>
            <p:nvPr/>
          </p:nvSpPr>
          <p:spPr bwMode="auto">
            <a:xfrm>
              <a:off x="5870576" y="4842212"/>
              <a:ext cx="77788" cy="180975"/>
            </a:xfrm>
            <a:custGeom>
              <a:avLst/>
              <a:gdLst>
                <a:gd name="T0" fmla="*/ 0 w 16"/>
                <a:gd name="T1" fmla="*/ 0 h 37"/>
                <a:gd name="T2" fmla="*/ 16 w 16"/>
                <a:gd name="T3" fmla="*/ 18 h 37"/>
                <a:gd name="T4" fmla="*/ 0 w 16"/>
                <a:gd name="T5" fmla="*/ 37 h 37"/>
              </a:gdLst>
              <a:ahLst/>
              <a:cxnLst>
                <a:cxn ang="0">
                  <a:pos x="T0" y="T1"/>
                </a:cxn>
                <a:cxn ang="0">
                  <a:pos x="T2" y="T3"/>
                </a:cxn>
                <a:cxn ang="0">
                  <a:pos x="T4" y="T5"/>
                </a:cxn>
              </a:cxnLst>
              <a:rect l="0" t="0" r="r" b="b"/>
              <a:pathLst>
                <a:path w="16" h="37">
                  <a:moveTo>
                    <a:pt x="0" y="0"/>
                  </a:moveTo>
                  <a:cubicBezTo>
                    <a:pt x="8" y="0"/>
                    <a:pt x="16" y="8"/>
                    <a:pt x="16" y="18"/>
                  </a:cubicBezTo>
                  <a:cubicBezTo>
                    <a:pt x="16" y="29"/>
                    <a:pt x="8" y="37"/>
                    <a:pt x="0" y="37"/>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1" name="Freeform 420"/>
            <p:cNvSpPr>
              <a:spLocks/>
            </p:cNvSpPr>
            <p:nvPr/>
          </p:nvSpPr>
          <p:spPr bwMode="auto">
            <a:xfrm>
              <a:off x="5880101" y="4896187"/>
              <a:ext cx="63500" cy="34925"/>
            </a:xfrm>
            <a:custGeom>
              <a:avLst/>
              <a:gdLst>
                <a:gd name="T0" fmla="*/ 13 w 13"/>
                <a:gd name="T1" fmla="*/ 6 h 7"/>
                <a:gd name="T2" fmla="*/ 12 w 13"/>
                <a:gd name="T3" fmla="*/ 6 h 7"/>
                <a:gd name="T4" fmla="*/ 0 w 13"/>
                <a:gd name="T5" fmla="*/ 0 h 7"/>
              </a:gdLst>
              <a:ahLst/>
              <a:cxnLst>
                <a:cxn ang="0">
                  <a:pos x="T0" y="T1"/>
                </a:cxn>
                <a:cxn ang="0">
                  <a:pos x="T2" y="T3"/>
                </a:cxn>
                <a:cxn ang="0">
                  <a:pos x="T4" y="T5"/>
                </a:cxn>
              </a:cxnLst>
              <a:rect l="0" t="0" r="r" b="b"/>
              <a:pathLst>
                <a:path w="13" h="7">
                  <a:moveTo>
                    <a:pt x="13" y="6"/>
                  </a:moveTo>
                  <a:cubicBezTo>
                    <a:pt x="13" y="6"/>
                    <a:pt x="12" y="6"/>
                    <a:pt x="12" y="6"/>
                  </a:cubicBezTo>
                  <a:cubicBezTo>
                    <a:pt x="7" y="7"/>
                    <a:pt x="3" y="5"/>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2" name="Freeform 421"/>
            <p:cNvSpPr>
              <a:spLocks/>
            </p:cNvSpPr>
            <p:nvPr/>
          </p:nvSpPr>
          <p:spPr bwMode="auto">
            <a:xfrm>
              <a:off x="5983288" y="5107325"/>
              <a:ext cx="63500" cy="49213"/>
            </a:xfrm>
            <a:custGeom>
              <a:avLst/>
              <a:gdLst>
                <a:gd name="T0" fmla="*/ 40 w 40"/>
                <a:gd name="T1" fmla="*/ 0 h 31"/>
                <a:gd name="T2" fmla="*/ 40 w 40"/>
                <a:gd name="T3" fmla="*/ 31 h 31"/>
                <a:gd name="T4" fmla="*/ 0 w 40"/>
                <a:gd name="T5" fmla="*/ 31 h 31"/>
              </a:gdLst>
              <a:ahLst/>
              <a:cxnLst>
                <a:cxn ang="0">
                  <a:pos x="T0" y="T1"/>
                </a:cxn>
                <a:cxn ang="0">
                  <a:pos x="T2" y="T3"/>
                </a:cxn>
                <a:cxn ang="0">
                  <a:pos x="T4" y="T5"/>
                </a:cxn>
              </a:cxnLst>
              <a:rect l="0" t="0" r="r" b="b"/>
              <a:pathLst>
                <a:path w="40" h="31">
                  <a:moveTo>
                    <a:pt x="40" y="0"/>
                  </a:moveTo>
                  <a:lnTo>
                    <a:pt x="40" y="31"/>
                  </a:lnTo>
                  <a:lnTo>
                    <a:pt x="0" y="31"/>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3" name="Freeform 422"/>
            <p:cNvSpPr>
              <a:spLocks/>
            </p:cNvSpPr>
            <p:nvPr/>
          </p:nvSpPr>
          <p:spPr bwMode="auto">
            <a:xfrm>
              <a:off x="5861051" y="5096212"/>
              <a:ext cx="171450" cy="60325"/>
            </a:xfrm>
            <a:custGeom>
              <a:avLst/>
              <a:gdLst>
                <a:gd name="T0" fmla="*/ 0 w 35"/>
                <a:gd name="T1" fmla="*/ 12 h 12"/>
                <a:gd name="T2" fmla="*/ 17 w 35"/>
                <a:gd name="T3" fmla="*/ 0 h 12"/>
                <a:gd name="T4" fmla="*/ 35 w 35"/>
                <a:gd name="T5" fmla="*/ 12 h 12"/>
              </a:gdLst>
              <a:ahLst/>
              <a:cxnLst>
                <a:cxn ang="0">
                  <a:pos x="T0" y="T1"/>
                </a:cxn>
                <a:cxn ang="0">
                  <a:pos x="T2" y="T3"/>
                </a:cxn>
                <a:cxn ang="0">
                  <a:pos x="T4" y="T5"/>
                </a:cxn>
              </a:cxnLst>
              <a:rect l="0" t="0" r="r" b="b"/>
              <a:pathLst>
                <a:path w="35" h="12">
                  <a:moveTo>
                    <a:pt x="0" y="12"/>
                  </a:moveTo>
                  <a:cubicBezTo>
                    <a:pt x="3" y="5"/>
                    <a:pt x="9" y="0"/>
                    <a:pt x="17" y="0"/>
                  </a:cubicBezTo>
                  <a:cubicBezTo>
                    <a:pt x="25" y="0"/>
                    <a:pt x="33" y="5"/>
                    <a:pt x="35" y="12"/>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4" name="Freeform 423"/>
            <p:cNvSpPr>
              <a:spLocks/>
            </p:cNvSpPr>
            <p:nvPr/>
          </p:nvSpPr>
          <p:spPr bwMode="auto">
            <a:xfrm>
              <a:off x="5851526" y="5215275"/>
              <a:ext cx="63500" cy="47625"/>
            </a:xfrm>
            <a:custGeom>
              <a:avLst/>
              <a:gdLst>
                <a:gd name="T0" fmla="*/ 0 w 40"/>
                <a:gd name="T1" fmla="*/ 30 h 30"/>
                <a:gd name="T2" fmla="*/ 0 w 40"/>
                <a:gd name="T3" fmla="*/ 0 h 30"/>
                <a:gd name="T4" fmla="*/ 40 w 40"/>
                <a:gd name="T5" fmla="*/ 0 h 30"/>
              </a:gdLst>
              <a:ahLst/>
              <a:cxnLst>
                <a:cxn ang="0">
                  <a:pos x="T0" y="T1"/>
                </a:cxn>
                <a:cxn ang="0">
                  <a:pos x="T2" y="T3"/>
                </a:cxn>
                <a:cxn ang="0">
                  <a:pos x="T4" y="T5"/>
                </a:cxn>
              </a:cxnLst>
              <a:rect l="0" t="0" r="r" b="b"/>
              <a:pathLst>
                <a:path w="40" h="30">
                  <a:moveTo>
                    <a:pt x="0" y="30"/>
                  </a:moveTo>
                  <a:lnTo>
                    <a:pt x="0" y="0"/>
                  </a:lnTo>
                  <a:lnTo>
                    <a:pt x="4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5" name="Freeform 424"/>
            <p:cNvSpPr>
              <a:spLocks/>
            </p:cNvSpPr>
            <p:nvPr/>
          </p:nvSpPr>
          <p:spPr bwMode="auto">
            <a:xfrm>
              <a:off x="5865813" y="5215275"/>
              <a:ext cx="171450" cy="58738"/>
            </a:xfrm>
            <a:custGeom>
              <a:avLst/>
              <a:gdLst>
                <a:gd name="T0" fmla="*/ 35 w 35"/>
                <a:gd name="T1" fmla="*/ 0 h 12"/>
                <a:gd name="T2" fmla="*/ 18 w 35"/>
                <a:gd name="T3" fmla="*/ 12 h 12"/>
                <a:gd name="T4" fmla="*/ 0 w 35"/>
                <a:gd name="T5" fmla="*/ 0 h 12"/>
              </a:gdLst>
              <a:ahLst/>
              <a:cxnLst>
                <a:cxn ang="0">
                  <a:pos x="T0" y="T1"/>
                </a:cxn>
                <a:cxn ang="0">
                  <a:pos x="T2" y="T3"/>
                </a:cxn>
                <a:cxn ang="0">
                  <a:pos x="T4" y="T5"/>
                </a:cxn>
              </a:cxnLst>
              <a:rect l="0" t="0" r="r" b="b"/>
              <a:pathLst>
                <a:path w="35" h="12">
                  <a:moveTo>
                    <a:pt x="35" y="0"/>
                  </a:moveTo>
                  <a:cubicBezTo>
                    <a:pt x="33" y="7"/>
                    <a:pt x="26" y="12"/>
                    <a:pt x="18" y="12"/>
                  </a:cubicBezTo>
                  <a:cubicBezTo>
                    <a:pt x="10" y="12"/>
                    <a:pt x="3" y="7"/>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96" name="Group 95"/>
          <p:cNvGrpSpPr/>
          <p:nvPr/>
        </p:nvGrpSpPr>
        <p:grpSpPr>
          <a:xfrm>
            <a:off x="708514" y="3031648"/>
            <a:ext cx="407562" cy="377320"/>
            <a:chOff x="904875" y="6281738"/>
            <a:chExt cx="449262" cy="415925"/>
          </a:xfrm>
        </p:grpSpPr>
        <p:sp>
          <p:nvSpPr>
            <p:cNvPr id="97" name="Freeform 115"/>
            <p:cNvSpPr>
              <a:spLocks/>
            </p:cNvSpPr>
            <p:nvPr/>
          </p:nvSpPr>
          <p:spPr bwMode="auto">
            <a:xfrm>
              <a:off x="904875" y="6281738"/>
              <a:ext cx="449262" cy="415925"/>
            </a:xfrm>
            <a:custGeom>
              <a:avLst/>
              <a:gdLst>
                <a:gd name="T0" fmla="*/ 92 w 92"/>
                <a:gd name="T1" fmla="*/ 37 h 85"/>
                <a:gd name="T2" fmla="*/ 46 w 92"/>
                <a:gd name="T3" fmla="*/ 75 h 85"/>
                <a:gd name="T4" fmla="*/ 30 w 92"/>
                <a:gd name="T5" fmla="*/ 72 h 85"/>
                <a:gd name="T6" fmla="*/ 4 w 92"/>
                <a:gd name="T7" fmla="*/ 85 h 85"/>
                <a:gd name="T8" fmla="*/ 14 w 92"/>
                <a:gd name="T9" fmla="*/ 64 h 85"/>
                <a:gd name="T10" fmla="*/ 0 w 92"/>
                <a:gd name="T11" fmla="*/ 37 h 85"/>
                <a:gd name="T12" fmla="*/ 46 w 92"/>
                <a:gd name="T13" fmla="*/ 0 h 85"/>
                <a:gd name="T14" fmla="*/ 92 w 92"/>
                <a:gd name="T15" fmla="*/ 37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5">
                  <a:moveTo>
                    <a:pt x="92" y="37"/>
                  </a:moveTo>
                  <a:cubicBezTo>
                    <a:pt x="92" y="58"/>
                    <a:pt x="72" y="75"/>
                    <a:pt x="46" y="75"/>
                  </a:cubicBezTo>
                  <a:cubicBezTo>
                    <a:pt x="40" y="75"/>
                    <a:pt x="35" y="74"/>
                    <a:pt x="30" y="72"/>
                  </a:cubicBezTo>
                  <a:cubicBezTo>
                    <a:pt x="4" y="85"/>
                    <a:pt x="4" y="85"/>
                    <a:pt x="4" y="85"/>
                  </a:cubicBezTo>
                  <a:cubicBezTo>
                    <a:pt x="14" y="64"/>
                    <a:pt x="14" y="64"/>
                    <a:pt x="14" y="64"/>
                  </a:cubicBezTo>
                  <a:cubicBezTo>
                    <a:pt x="5" y="57"/>
                    <a:pt x="0" y="48"/>
                    <a:pt x="0" y="37"/>
                  </a:cubicBezTo>
                  <a:cubicBezTo>
                    <a:pt x="0" y="16"/>
                    <a:pt x="21" y="0"/>
                    <a:pt x="46" y="0"/>
                  </a:cubicBezTo>
                  <a:cubicBezTo>
                    <a:pt x="72" y="0"/>
                    <a:pt x="92" y="16"/>
                    <a:pt x="92" y="37"/>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8" name="Freeform 116"/>
            <p:cNvSpPr>
              <a:spLocks/>
            </p:cNvSpPr>
            <p:nvPr/>
          </p:nvSpPr>
          <p:spPr bwMode="auto">
            <a:xfrm>
              <a:off x="1100137" y="6418263"/>
              <a:ext cx="39687" cy="117475"/>
            </a:xfrm>
            <a:custGeom>
              <a:avLst/>
              <a:gdLst>
                <a:gd name="T0" fmla="*/ 25 w 25"/>
                <a:gd name="T1" fmla="*/ 74 h 74"/>
                <a:gd name="T2" fmla="*/ 25 w 25"/>
                <a:gd name="T3" fmla="*/ 0 h 74"/>
                <a:gd name="T4" fmla="*/ 0 w 25"/>
                <a:gd name="T5" fmla="*/ 0 h 74"/>
              </a:gdLst>
              <a:ahLst/>
              <a:cxnLst>
                <a:cxn ang="0">
                  <a:pos x="T0" y="T1"/>
                </a:cxn>
                <a:cxn ang="0">
                  <a:pos x="T2" y="T3"/>
                </a:cxn>
                <a:cxn ang="0">
                  <a:pos x="T4" y="T5"/>
                </a:cxn>
              </a:cxnLst>
              <a:rect l="0" t="0" r="r" b="b"/>
              <a:pathLst>
                <a:path w="25" h="74">
                  <a:moveTo>
                    <a:pt x="25" y="74"/>
                  </a:moveTo>
                  <a:lnTo>
                    <a:pt x="25" y="0"/>
                  </a:lnTo>
                  <a:lnTo>
                    <a:pt x="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9" name="Line 117"/>
            <p:cNvSpPr>
              <a:spLocks noChangeShapeType="1"/>
            </p:cNvSpPr>
            <p:nvPr/>
          </p:nvSpPr>
          <p:spPr bwMode="auto">
            <a:xfrm>
              <a:off x="1100137" y="6535738"/>
              <a:ext cx="77787"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00" name="Freeform 118"/>
            <p:cNvSpPr>
              <a:spLocks/>
            </p:cNvSpPr>
            <p:nvPr/>
          </p:nvSpPr>
          <p:spPr bwMode="auto">
            <a:xfrm>
              <a:off x="1119187" y="6350001"/>
              <a:ext cx="20637" cy="20638"/>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01" name="Group 100"/>
          <p:cNvGrpSpPr/>
          <p:nvPr/>
        </p:nvGrpSpPr>
        <p:grpSpPr>
          <a:xfrm>
            <a:off x="6386947" y="2761328"/>
            <a:ext cx="292100" cy="411884"/>
            <a:chOff x="5673725" y="1577975"/>
            <a:chExt cx="292100" cy="454026"/>
          </a:xfrm>
        </p:grpSpPr>
        <p:sp>
          <p:nvSpPr>
            <p:cNvPr id="102" name="Line 50"/>
            <p:cNvSpPr>
              <a:spLocks noChangeShapeType="1"/>
            </p:cNvSpPr>
            <p:nvPr/>
          </p:nvSpPr>
          <p:spPr bwMode="auto">
            <a:xfrm>
              <a:off x="5711825" y="1577975"/>
              <a:ext cx="0" cy="2365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03" name="Line 51"/>
            <p:cNvSpPr>
              <a:spLocks noChangeShapeType="1"/>
            </p:cNvSpPr>
            <p:nvPr/>
          </p:nvSpPr>
          <p:spPr bwMode="auto">
            <a:xfrm>
              <a:off x="5927725" y="1577975"/>
              <a:ext cx="0" cy="2365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04" name="Line 52"/>
            <p:cNvSpPr>
              <a:spLocks noChangeShapeType="1"/>
            </p:cNvSpPr>
            <p:nvPr/>
          </p:nvSpPr>
          <p:spPr bwMode="auto">
            <a:xfrm>
              <a:off x="5711825" y="1598613"/>
              <a:ext cx="21590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05" name="Line 53"/>
            <p:cNvSpPr>
              <a:spLocks noChangeShapeType="1"/>
            </p:cNvSpPr>
            <p:nvPr/>
          </p:nvSpPr>
          <p:spPr bwMode="auto">
            <a:xfrm>
              <a:off x="5711825" y="1657350"/>
              <a:ext cx="21590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06" name="Line 54"/>
            <p:cNvSpPr>
              <a:spLocks noChangeShapeType="1"/>
            </p:cNvSpPr>
            <p:nvPr/>
          </p:nvSpPr>
          <p:spPr bwMode="auto">
            <a:xfrm>
              <a:off x="5711825" y="1697038"/>
              <a:ext cx="21590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07" name="Line 55"/>
            <p:cNvSpPr>
              <a:spLocks noChangeShapeType="1"/>
            </p:cNvSpPr>
            <p:nvPr/>
          </p:nvSpPr>
          <p:spPr bwMode="auto">
            <a:xfrm>
              <a:off x="5711825" y="1755775"/>
              <a:ext cx="21590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08" name="Line 56"/>
            <p:cNvSpPr>
              <a:spLocks noChangeShapeType="1"/>
            </p:cNvSpPr>
            <p:nvPr/>
          </p:nvSpPr>
          <p:spPr bwMode="auto">
            <a:xfrm>
              <a:off x="5711825" y="1814513"/>
              <a:ext cx="21590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09" name="Freeform 108"/>
            <p:cNvSpPr>
              <a:spLocks/>
            </p:cNvSpPr>
            <p:nvPr/>
          </p:nvSpPr>
          <p:spPr bwMode="auto">
            <a:xfrm>
              <a:off x="5673725" y="1814513"/>
              <a:ext cx="292100" cy="58738"/>
            </a:xfrm>
            <a:custGeom>
              <a:avLst/>
              <a:gdLst>
                <a:gd name="T0" fmla="*/ 24 w 184"/>
                <a:gd name="T1" fmla="*/ 0 h 37"/>
                <a:gd name="T2" fmla="*/ 0 w 184"/>
                <a:gd name="T3" fmla="*/ 37 h 37"/>
                <a:gd name="T4" fmla="*/ 184 w 184"/>
                <a:gd name="T5" fmla="*/ 37 h 37"/>
                <a:gd name="T6" fmla="*/ 160 w 184"/>
                <a:gd name="T7" fmla="*/ 0 h 37"/>
              </a:gdLst>
              <a:ahLst/>
              <a:cxnLst>
                <a:cxn ang="0">
                  <a:pos x="T0" y="T1"/>
                </a:cxn>
                <a:cxn ang="0">
                  <a:pos x="T2" y="T3"/>
                </a:cxn>
                <a:cxn ang="0">
                  <a:pos x="T4" y="T5"/>
                </a:cxn>
                <a:cxn ang="0">
                  <a:pos x="T6" y="T7"/>
                </a:cxn>
              </a:cxnLst>
              <a:rect l="0" t="0" r="r" b="b"/>
              <a:pathLst>
                <a:path w="184" h="37">
                  <a:moveTo>
                    <a:pt x="24" y="0"/>
                  </a:moveTo>
                  <a:lnTo>
                    <a:pt x="0" y="37"/>
                  </a:lnTo>
                  <a:lnTo>
                    <a:pt x="184" y="37"/>
                  </a:lnTo>
                  <a:lnTo>
                    <a:pt x="16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10" name="Line 58"/>
            <p:cNvSpPr>
              <a:spLocks noChangeShapeType="1"/>
            </p:cNvSpPr>
            <p:nvPr/>
          </p:nvSpPr>
          <p:spPr bwMode="auto">
            <a:xfrm>
              <a:off x="5673725" y="1912938"/>
              <a:ext cx="0" cy="11906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11" name="Line 59"/>
            <p:cNvSpPr>
              <a:spLocks noChangeShapeType="1"/>
            </p:cNvSpPr>
            <p:nvPr/>
          </p:nvSpPr>
          <p:spPr bwMode="auto">
            <a:xfrm>
              <a:off x="5965825" y="1912938"/>
              <a:ext cx="0" cy="11906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12" name="Rectangle 111"/>
            <p:cNvSpPr>
              <a:spLocks noChangeArrowheads="1"/>
            </p:cNvSpPr>
            <p:nvPr/>
          </p:nvSpPr>
          <p:spPr bwMode="auto">
            <a:xfrm>
              <a:off x="5673725" y="1873250"/>
              <a:ext cx="292100" cy="39688"/>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13" name="Line 61"/>
            <p:cNvSpPr>
              <a:spLocks noChangeShapeType="1"/>
            </p:cNvSpPr>
            <p:nvPr/>
          </p:nvSpPr>
          <p:spPr bwMode="auto">
            <a:xfrm>
              <a:off x="5711825" y="1912938"/>
              <a:ext cx="0"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14" name="Line 62"/>
            <p:cNvSpPr>
              <a:spLocks noChangeShapeType="1"/>
            </p:cNvSpPr>
            <p:nvPr/>
          </p:nvSpPr>
          <p:spPr bwMode="auto">
            <a:xfrm>
              <a:off x="5927725" y="1912938"/>
              <a:ext cx="0"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spTree>
    <p:extLst>
      <p:ext uri="{BB962C8B-B14F-4D97-AF65-F5344CB8AC3E}">
        <p14:creationId xmlns:p14="http://schemas.microsoft.com/office/powerpoint/2010/main" val="2883461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75DE-4C32-4444-995B-47AA70EE1048}"/>
              </a:ext>
            </a:extLst>
          </p:cNvPr>
          <p:cNvSpPr>
            <a:spLocks noGrp="1"/>
          </p:cNvSpPr>
          <p:nvPr>
            <p:ph type="title"/>
          </p:nvPr>
        </p:nvSpPr>
        <p:spPr>
          <a:xfrm>
            <a:off x="479425" y="1671207"/>
            <a:ext cx="11233150" cy="664797"/>
          </a:xfrm>
        </p:spPr>
        <p:txBody>
          <a:bodyPr/>
          <a:lstStyle/>
          <a:p>
            <a:r>
              <a:rPr lang="en-AU"/>
              <a:t>Satisfaction with air travel</a:t>
            </a:r>
            <a:endParaRPr lang="en-US"/>
          </a:p>
        </p:txBody>
      </p:sp>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6FAA3-5F10-EC41-882E-FB4187E570D3}" type="slidenum">
              <a:rPr kumimoji="0" lang="en-AU" sz="800" b="0" i="0" u="none" strike="noStrike" kern="1200" cap="none" spc="0" normalizeH="0" baseline="0" noProof="0">
                <a:ln>
                  <a:noFill/>
                </a:ln>
                <a:solidFill>
                  <a:srgbClr val="142E3B"/>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800" b="0" i="0" u="none" strike="noStrike" kern="1200" cap="none" spc="0" normalizeH="0" baseline="0" noProof="0">
              <a:ln>
                <a:noFill/>
              </a:ln>
              <a:solidFill>
                <a:srgbClr val="142E3B"/>
              </a:solidFill>
              <a:effectLst/>
              <a:uLnTx/>
              <a:uFillTx/>
              <a:latin typeface="Helvetica"/>
              <a:ea typeface="+mn-ea"/>
              <a:cs typeface="+mn-cs"/>
            </a:endParaRPr>
          </a:p>
        </p:txBody>
      </p:sp>
      <p:pic>
        <p:nvPicPr>
          <p:cNvPr id="7" name="Picture Placeholder 8">
            <a:extLst>
              <a:ext uri="{FF2B5EF4-FFF2-40B4-BE49-F238E27FC236}">
                <a16:creationId xmlns:a16="http://schemas.microsoft.com/office/drawing/2014/main" id="{F66839E0-4ED5-45FF-5A1D-29E27F32B2A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3252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00EBEC8-66D2-69BE-2B85-5BFA45D2B106}"/>
              </a:ext>
            </a:extLst>
          </p:cNvPr>
          <p:cNvSpPr/>
          <p:nvPr/>
        </p:nvSpPr>
        <p:spPr>
          <a:xfrm>
            <a:off x="6849832" y="0"/>
            <a:ext cx="544388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a:xfrm>
            <a:off x="493832" y="415269"/>
            <a:ext cx="6120999" cy="775597"/>
          </a:xfrm>
        </p:spPr>
        <p:txBody>
          <a:bodyPr/>
          <a:lstStyle/>
          <a:p>
            <a:r>
              <a:rPr lang="en-AU"/>
              <a:t>Satisfaction with airlines and airports</a:t>
            </a:r>
            <a:endParaRPr lang="en-AU">
              <a:cs typeface="Helvetica"/>
            </a:endParaRP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5" name="Text Placeholder 6">
            <a:extLst>
              <a:ext uri="{FF2B5EF4-FFF2-40B4-BE49-F238E27FC236}">
                <a16:creationId xmlns:a16="http://schemas.microsoft.com/office/drawing/2014/main" id="{A7E573C3-92DA-0ED8-9B78-9E233BBA01C6}"/>
              </a:ext>
            </a:extLst>
          </p:cNvPr>
          <p:cNvSpPr>
            <a:spLocks noGrp="1"/>
          </p:cNvSpPr>
          <p:nvPr>
            <p:ph type="body" sz="quarter" idx="13"/>
          </p:nvPr>
        </p:nvSpPr>
        <p:spPr>
          <a:xfrm>
            <a:off x="7211057" y="1304038"/>
            <a:ext cx="4756831" cy="430887"/>
          </a:xfrm>
        </p:spPr>
        <p:txBody>
          <a:bodyPr vert="horz" wrap="square" lIns="0" tIns="0" rIns="0" bIns="0" rtlCol="0" anchor="t">
            <a:spAutoFit/>
          </a:bodyPr>
          <a:lstStyle/>
          <a:p>
            <a:r>
              <a:rPr lang="en-AU" sz="1400" b="1">
                <a:solidFill>
                  <a:srgbClr val="FFFFFF"/>
                </a:solidFill>
                <a:cs typeface="Helvetica"/>
              </a:rPr>
              <a:t>Overall net satisfaction with airlines and airports across most recent flight and all flights in the past 12 months</a:t>
            </a:r>
          </a:p>
        </p:txBody>
      </p:sp>
      <p:sp>
        <p:nvSpPr>
          <p:cNvPr id="142" name="Text Placeholder 6">
            <a:extLst>
              <a:ext uri="{FF2B5EF4-FFF2-40B4-BE49-F238E27FC236}">
                <a16:creationId xmlns:a16="http://schemas.microsoft.com/office/drawing/2014/main" id="{84C61490-B80B-2646-B3EB-BCD44370C1AD}"/>
              </a:ext>
            </a:extLst>
          </p:cNvPr>
          <p:cNvSpPr>
            <a:spLocks noGrp="1"/>
          </p:cNvSpPr>
          <p:nvPr>
            <p:ph type="body" sz="quarter" idx="4294967295"/>
          </p:nvPr>
        </p:nvSpPr>
        <p:spPr>
          <a:xfrm>
            <a:off x="665623" y="4325496"/>
            <a:ext cx="5132973" cy="923330"/>
          </a:xfrm>
        </p:spPr>
        <p:txBody>
          <a:bodyPr vert="horz" wrap="square" lIns="0" tIns="0" rIns="0" bIns="0" rtlCol="0" anchor="t">
            <a:spAutoFit/>
          </a:bodyPr>
          <a:lstStyle/>
          <a:p>
            <a:r>
              <a:rPr lang="en-US" sz="1200" dirty="0">
                <a:solidFill>
                  <a:srgbClr val="000000"/>
                </a:solidFill>
              </a:rPr>
              <a:t>There was minimal difference between Australians’ experiences of airlines vs airports and most recent flight vs all flights in the last year. This is likely due to the recency bias (where we recall recent events in greater detail) and the conceptual similarity of airlines and airports in the minds of respondents leading to a clustering effect.</a:t>
            </a:r>
            <a:endParaRPr lang="en-US" sz="1200" dirty="0">
              <a:solidFill>
                <a:srgbClr val="000000"/>
              </a:solidFill>
              <a:cs typeface="Helvetica"/>
            </a:endParaRPr>
          </a:p>
        </p:txBody>
      </p:sp>
      <p:sp>
        <p:nvSpPr>
          <p:cNvPr id="143" name="TextBox 142">
            <a:extLst>
              <a:ext uri="{FF2B5EF4-FFF2-40B4-BE49-F238E27FC236}">
                <a16:creationId xmlns:a16="http://schemas.microsoft.com/office/drawing/2014/main" id="{9FD8349A-95E2-4E41-84C6-3D120E34F187}"/>
              </a:ext>
            </a:extLst>
          </p:cNvPr>
          <p:cNvSpPr txBox="1"/>
          <p:nvPr/>
        </p:nvSpPr>
        <p:spPr>
          <a:xfrm>
            <a:off x="662973" y="5743406"/>
            <a:ext cx="5568150" cy="615553"/>
          </a:xfrm>
          <a:prstGeom prst="rect">
            <a:avLst/>
          </a:prstGeom>
          <a:noFill/>
        </p:spPr>
        <p:txBody>
          <a:bodyPr wrap="square" lIns="0" tIns="0" rIns="0" bIns="0" rtlCol="0" anchor="t">
            <a:spAutoFit/>
          </a:bodyPr>
          <a:lstStyle/>
          <a:p>
            <a:pPr lvl="0">
              <a:defRPr/>
            </a:pPr>
            <a:r>
              <a:rPr kumimoji="0" lang="en-AU" sz="800" b="0" i="0" u="none" strike="noStrike" kern="1200" cap="none" spc="0" normalizeH="0" baseline="0" noProof="0">
                <a:ln>
                  <a:noFill/>
                </a:ln>
                <a:effectLst/>
                <a:uLnTx/>
                <a:uFillTx/>
                <a:latin typeface="Helvetica"/>
                <a:ea typeface="+mn-ea"/>
                <a:cs typeface="+mn-cs"/>
              </a:rPr>
              <a:t>“</a:t>
            </a:r>
            <a:r>
              <a:rPr lang="en-US" sz="800"/>
              <a:t>Overall, how satisfied or dissatisfied were you with [relevant airline]?” (n=4,008 – weighted)</a:t>
            </a:r>
            <a:r>
              <a:rPr kumimoji="0" lang="en-AU" sz="800" b="0" i="0" u="none" strike="noStrike" kern="1200" cap="none" spc="0" normalizeH="0" baseline="0" noProof="0">
                <a:ln>
                  <a:noFill/>
                </a:ln>
                <a:effectLst/>
                <a:uLnTx/>
                <a:uFillTx/>
                <a:latin typeface="Helvetica"/>
                <a:ea typeface="+mn-ea"/>
                <a:cs typeface="+mn-cs"/>
              </a:rPr>
              <a:t>; “</a:t>
            </a:r>
            <a:r>
              <a:rPr lang="en-US" sz="800"/>
              <a:t>Overall, how satisfied or dissatisfied were you with [relevant airport]?”  (n=4,008 – weighted); “Thinking about all the flights you have taken departing from Australian airports over the last 12 months: Overall, how satisfied or dissatisfied were you with: - The departure airports” (n=3,200 – weighted); “Thinking about all the flights you have taken departing from Australian airports over the last 12 months: Overall, how satisfied or dissatisfied were you with: - The airlines” (n=3,200 – weighted)</a:t>
            </a:r>
            <a:endParaRPr kumimoji="0" lang="en-AU" sz="800" b="0" i="0" u="none" strike="noStrike" kern="1200" cap="none" spc="0" normalizeH="0" baseline="0" noProof="0">
              <a:ln>
                <a:noFill/>
              </a:ln>
              <a:effectLst/>
              <a:uLnTx/>
              <a:uFillTx/>
              <a:latin typeface="Helvetica"/>
            </a:endParaRPr>
          </a:p>
        </p:txBody>
      </p:sp>
      <p:grpSp>
        <p:nvGrpSpPr>
          <p:cNvPr id="4" name="Group 3">
            <a:extLst>
              <a:ext uri="{FF2B5EF4-FFF2-40B4-BE49-F238E27FC236}">
                <a16:creationId xmlns:a16="http://schemas.microsoft.com/office/drawing/2014/main" id="{DD6CFD84-CE51-D04F-A760-5DF9271A6642}"/>
              </a:ext>
            </a:extLst>
          </p:cNvPr>
          <p:cNvGrpSpPr/>
          <p:nvPr/>
        </p:nvGrpSpPr>
        <p:grpSpPr>
          <a:xfrm>
            <a:off x="1573877" y="1516764"/>
            <a:ext cx="385153" cy="1155767"/>
            <a:chOff x="6019800" y="3200399"/>
            <a:chExt cx="155626" cy="452819"/>
          </a:xfrm>
          <a:solidFill>
            <a:schemeClr val="accent1"/>
          </a:solidFill>
        </p:grpSpPr>
        <p:sp>
          <p:nvSpPr>
            <p:cNvPr id="31" name="Graphic 16">
              <a:extLst>
                <a:ext uri="{FF2B5EF4-FFF2-40B4-BE49-F238E27FC236}">
                  <a16:creationId xmlns:a16="http://schemas.microsoft.com/office/drawing/2014/main" id="{F9193082-BBE3-9DB5-6E0B-E176F7CB5A4F}"/>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2" name="Graphic 16">
              <a:extLst>
                <a:ext uri="{FF2B5EF4-FFF2-40B4-BE49-F238E27FC236}">
                  <a16:creationId xmlns:a16="http://schemas.microsoft.com/office/drawing/2014/main" id="{0DF7B1E3-8312-C470-EBEA-923B7F6B05AA}"/>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3" name="Graphic 16">
              <a:extLst>
                <a:ext uri="{FF2B5EF4-FFF2-40B4-BE49-F238E27FC236}">
                  <a16:creationId xmlns:a16="http://schemas.microsoft.com/office/drawing/2014/main" id="{7FE9530E-7C46-1831-FCF5-5E63386F9A01}"/>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4" name="Graphic 16">
              <a:extLst>
                <a:ext uri="{FF2B5EF4-FFF2-40B4-BE49-F238E27FC236}">
                  <a16:creationId xmlns:a16="http://schemas.microsoft.com/office/drawing/2014/main" id="{5405DACC-8087-9F3E-40A1-20534E80DCB1}"/>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5" name="Graphic 16">
              <a:extLst>
                <a:ext uri="{FF2B5EF4-FFF2-40B4-BE49-F238E27FC236}">
                  <a16:creationId xmlns:a16="http://schemas.microsoft.com/office/drawing/2014/main" id="{1323F08C-B00C-4794-A6BB-1273A588ACD7}"/>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7" name="Group 6">
            <a:extLst>
              <a:ext uri="{FF2B5EF4-FFF2-40B4-BE49-F238E27FC236}">
                <a16:creationId xmlns:a16="http://schemas.microsoft.com/office/drawing/2014/main" id="{1999FCA5-DCC7-0051-90B6-8FBA33B4FFCF}"/>
              </a:ext>
            </a:extLst>
          </p:cNvPr>
          <p:cNvGrpSpPr/>
          <p:nvPr/>
        </p:nvGrpSpPr>
        <p:grpSpPr>
          <a:xfrm>
            <a:off x="3023415" y="1516764"/>
            <a:ext cx="385153" cy="1155767"/>
            <a:chOff x="6019800" y="3200399"/>
            <a:chExt cx="155626" cy="452819"/>
          </a:xfrm>
          <a:solidFill>
            <a:schemeClr val="accent1"/>
          </a:solidFill>
        </p:grpSpPr>
        <p:sp>
          <p:nvSpPr>
            <p:cNvPr id="26" name="Graphic 16">
              <a:extLst>
                <a:ext uri="{FF2B5EF4-FFF2-40B4-BE49-F238E27FC236}">
                  <a16:creationId xmlns:a16="http://schemas.microsoft.com/office/drawing/2014/main" id="{D96CC2AC-FB4B-B6E1-0584-D64D48065D0A}"/>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effectLst/>
                <a:uLnTx/>
                <a:uFillTx/>
                <a:latin typeface="Helvetica"/>
                <a:ea typeface="+mn-ea"/>
                <a:cs typeface="+mn-cs"/>
              </a:endParaRPr>
            </a:p>
          </p:txBody>
        </p:sp>
        <p:sp>
          <p:nvSpPr>
            <p:cNvPr id="27" name="Graphic 16">
              <a:extLst>
                <a:ext uri="{FF2B5EF4-FFF2-40B4-BE49-F238E27FC236}">
                  <a16:creationId xmlns:a16="http://schemas.microsoft.com/office/drawing/2014/main" id="{939FCF42-A920-DB7D-D4FD-C1A592A32998}"/>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8" name="Graphic 16">
              <a:extLst>
                <a:ext uri="{FF2B5EF4-FFF2-40B4-BE49-F238E27FC236}">
                  <a16:creationId xmlns:a16="http://schemas.microsoft.com/office/drawing/2014/main" id="{29B28E15-23BC-20CE-8EE3-DE251102E5DB}"/>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9" name="Graphic 16">
              <a:extLst>
                <a:ext uri="{FF2B5EF4-FFF2-40B4-BE49-F238E27FC236}">
                  <a16:creationId xmlns:a16="http://schemas.microsoft.com/office/drawing/2014/main" id="{A0CD78BC-3829-AD0F-3AD5-475F0B9C1DAF}"/>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0" name="Graphic 16">
              <a:extLst>
                <a:ext uri="{FF2B5EF4-FFF2-40B4-BE49-F238E27FC236}">
                  <a16:creationId xmlns:a16="http://schemas.microsoft.com/office/drawing/2014/main" id="{494AC11B-B6B4-995E-7A6F-98A2F5EB7A69}"/>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9" name="Group 8">
            <a:extLst>
              <a:ext uri="{FF2B5EF4-FFF2-40B4-BE49-F238E27FC236}">
                <a16:creationId xmlns:a16="http://schemas.microsoft.com/office/drawing/2014/main" id="{31836280-CFD0-6238-1ACE-C5F590CA8DD5}"/>
              </a:ext>
            </a:extLst>
          </p:cNvPr>
          <p:cNvGrpSpPr/>
          <p:nvPr/>
        </p:nvGrpSpPr>
        <p:grpSpPr>
          <a:xfrm>
            <a:off x="2298645" y="1516764"/>
            <a:ext cx="385153" cy="1155767"/>
            <a:chOff x="6019800" y="3200399"/>
            <a:chExt cx="155626" cy="452819"/>
          </a:xfrm>
          <a:solidFill>
            <a:schemeClr val="accent1"/>
          </a:solidFill>
        </p:grpSpPr>
        <p:sp>
          <p:nvSpPr>
            <p:cNvPr id="16" name="Graphic 16">
              <a:extLst>
                <a:ext uri="{FF2B5EF4-FFF2-40B4-BE49-F238E27FC236}">
                  <a16:creationId xmlns:a16="http://schemas.microsoft.com/office/drawing/2014/main" id="{BE08255A-B548-1300-D205-6F4FF524119E}"/>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7" name="Graphic 16">
              <a:extLst>
                <a:ext uri="{FF2B5EF4-FFF2-40B4-BE49-F238E27FC236}">
                  <a16:creationId xmlns:a16="http://schemas.microsoft.com/office/drawing/2014/main" id="{93D91B19-ED41-95F4-764F-477AFEEFB71F}"/>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8" name="Graphic 16">
              <a:extLst>
                <a:ext uri="{FF2B5EF4-FFF2-40B4-BE49-F238E27FC236}">
                  <a16:creationId xmlns:a16="http://schemas.microsoft.com/office/drawing/2014/main" id="{918800A9-D004-721E-7A25-D8F0323731A2}"/>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9" name="Graphic 16">
              <a:extLst>
                <a:ext uri="{FF2B5EF4-FFF2-40B4-BE49-F238E27FC236}">
                  <a16:creationId xmlns:a16="http://schemas.microsoft.com/office/drawing/2014/main" id="{2430E64B-BFD9-579A-CF03-76D48F40741E}"/>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0" name="Graphic 16">
              <a:extLst>
                <a:ext uri="{FF2B5EF4-FFF2-40B4-BE49-F238E27FC236}">
                  <a16:creationId xmlns:a16="http://schemas.microsoft.com/office/drawing/2014/main" id="{916DA244-4041-4D4D-D365-6E88F0EE8F89}"/>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0" name="Group 9">
            <a:extLst>
              <a:ext uri="{FF2B5EF4-FFF2-40B4-BE49-F238E27FC236}">
                <a16:creationId xmlns:a16="http://schemas.microsoft.com/office/drawing/2014/main" id="{E0475009-F537-FE83-2AD3-841E27FDC67A}"/>
              </a:ext>
            </a:extLst>
          </p:cNvPr>
          <p:cNvGrpSpPr/>
          <p:nvPr/>
        </p:nvGrpSpPr>
        <p:grpSpPr>
          <a:xfrm>
            <a:off x="4472953" y="1516764"/>
            <a:ext cx="385153" cy="1155767"/>
            <a:chOff x="6019800" y="3200399"/>
            <a:chExt cx="155626" cy="452819"/>
          </a:xfrm>
          <a:solidFill>
            <a:schemeClr val="bg1"/>
          </a:solidFill>
        </p:grpSpPr>
        <p:sp>
          <p:nvSpPr>
            <p:cNvPr id="11" name="Graphic 16">
              <a:extLst>
                <a:ext uri="{FF2B5EF4-FFF2-40B4-BE49-F238E27FC236}">
                  <a16:creationId xmlns:a16="http://schemas.microsoft.com/office/drawing/2014/main" id="{FACD95B1-E41F-0B89-7E4C-93678990EEB0}"/>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2" name="Graphic 16">
              <a:extLst>
                <a:ext uri="{FF2B5EF4-FFF2-40B4-BE49-F238E27FC236}">
                  <a16:creationId xmlns:a16="http://schemas.microsoft.com/office/drawing/2014/main" id="{837C9A58-B700-60B8-7BDB-DA31F492BFE3}"/>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3" name="Graphic 16">
              <a:extLst>
                <a:ext uri="{FF2B5EF4-FFF2-40B4-BE49-F238E27FC236}">
                  <a16:creationId xmlns:a16="http://schemas.microsoft.com/office/drawing/2014/main" id="{8EB9CA8A-87E6-472D-3D34-095B13979D97}"/>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4" name="Graphic 16">
              <a:extLst>
                <a:ext uri="{FF2B5EF4-FFF2-40B4-BE49-F238E27FC236}">
                  <a16:creationId xmlns:a16="http://schemas.microsoft.com/office/drawing/2014/main" id="{416C27B5-DB33-CCC6-C462-4DFDD0E48832}"/>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5" name="Graphic 16">
              <a:extLst>
                <a:ext uri="{FF2B5EF4-FFF2-40B4-BE49-F238E27FC236}">
                  <a16:creationId xmlns:a16="http://schemas.microsoft.com/office/drawing/2014/main" id="{C7091074-5592-469D-D7A3-B0AA0C5ED872}"/>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38" name="TextBox 37">
            <a:extLst>
              <a:ext uri="{FF2B5EF4-FFF2-40B4-BE49-F238E27FC236}">
                <a16:creationId xmlns:a16="http://schemas.microsoft.com/office/drawing/2014/main" id="{89A74450-46E6-885B-7B02-2AACD6D02BB8}"/>
              </a:ext>
            </a:extLst>
          </p:cNvPr>
          <p:cNvSpPr txBox="1"/>
          <p:nvPr/>
        </p:nvSpPr>
        <p:spPr>
          <a:xfrm>
            <a:off x="576250" y="2998429"/>
            <a:ext cx="5243823" cy="892552"/>
          </a:xfrm>
          <a:prstGeom prst="rect">
            <a:avLst/>
          </a:prstGeom>
          <a:noFill/>
        </p:spPr>
        <p:txBody>
          <a:bodyPr wrap="square" lIns="91440" tIns="45720" rIns="91440" bIns="45720" rtlCol="0" anchor="t">
            <a:spAutoFit/>
          </a:bodyPr>
          <a:lstStyle/>
          <a:p>
            <a:pPr lvl="0" algn="ctr">
              <a:defRPr/>
            </a:pPr>
            <a:r>
              <a:rPr lang="en-AU" sz="3600" b="1">
                <a:solidFill>
                  <a:schemeClr val="accent1"/>
                </a:solidFill>
              </a:rPr>
              <a:t>4/5 people (77%-78%) </a:t>
            </a:r>
            <a:endParaRPr lang="en-AU" sz="3600" b="1">
              <a:solidFill>
                <a:schemeClr val="accent1"/>
              </a:solidFill>
              <a:cs typeface="Helvetica"/>
            </a:endParaRPr>
          </a:p>
          <a:p>
            <a:pPr algn="ctr">
              <a:defRPr/>
            </a:pPr>
            <a:r>
              <a:rPr lang="en-AU" sz="1600"/>
              <a:t>were satisfied with the air travel experience</a:t>
            </a:r>
            <a:endParaRPr lang="en-AU" sz="1600">
              <a:cs typeface="Helvetica"/>
            </a:endParaRPr>
          </a:p>
        </p:txBody>
      </p:sp>
      <p:grpSp>
        <p:nvGrpSpPr>
          <p:cNvPr id="39" name="Group 38">
            <a:extLst>
              <a:ext uri="{FF2B5EF4-FFF2-40B4-BE49-F238E27FC236}">
                <a16:creationId xmlns:a16="http://schemas.microsoft.com/office/drawing/2014/main" id="{C40CC2BC-E9E5-0EFD-90C3-256786FF6FA3}"/>
              </a:ext>
            </a:extLst>
          </p:cNvPr>
          <p:cNvGrpSpPr/>
          <p:nvPr/>
        </p:nvGrpSpPr>
        <p:grpSpPr>
          <a:xfrm>
            <a:off x="3746833" y="1516764"/>
            <a:ext cx="385153" cy="1155766"/>
            <a:chOff x="6019800" y="3200399"/>
            <a:chExt cx="155626" cy="452819"/>
          </a:xfrm>
          <a:solidFill>
            <a:schemeClr val="accent1"/>
          </a:solidFill>
        </p:grpSpPr>
        <p:sp>
          <p:nvSpPr>
            <p:cNvPr id="40" name="Graphic 16">
              <a:extLst>
                <a:ext uri="{FF2B5EF4-FFF2-40B4-BE49-F238E27FC236}">
                  <a16:creationId xmlns:a16="http://schemas.microsoft.com/office/drawing/2014/main" id="{1AB9929F-2286-A6D4-C289-4BD37E9408D1}"/>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effectLst/>
                <a:uLnTx/>
                <a:uFillTx/>
                <a:latin typeface="Helvetica"/>
                <a:ea typeface="+mn-ea"/>
                <a:cs typeface="+mn-cs"/>
              </a:endParaRPr>
            </a:p>
          </p:txBody>
        </p:sp>
        <p:sp>
          <p:nvSpPr>
            <p:cNvPr id="41" name="Graphic 16">
              <a:extLst>
                <a:ext uri="{FF2B5EF4-FFF2-40B4-BE49-F238E27FC236}">
                  <a16:creationId xmlns:a16="http://schemas.microsoft.com/office/drawing/2014/main" id="{990C6F9F-CE54-68D3-CED3-8E50E7481517}"/>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2" name="Graphic 16">
              <a:extLst>
                <a:ext uri="{FF2B5EF4-FFF2-40B4-BE49-F238E27FC236}">
                  <a16:creationId xmlns:a16="http://schemas.microsoft.com/office/drawing/2014/main" id="{79879471-2203-ADA2-BA47-D2185A763D85}"/>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3" name="Graphic 16">
              <a:extLst>
                <a:ext uri="{FF2B5EF4-FFF2-40B4-BE49-F238E27FC236}">
                  <a16:creationId xmlns:a16="http://schemas.microsoft.com/office/drawing/2014/main" id="{4E3043EA-AF3A-479F-6887-C54A1DE2D8A2}"/>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4" name="Graphic 16">
              <a:extLst>
                <a:ext uri="{FF2B5EF4-FFF2-40B4-BE49-F238E27FC236}">
                  <a16:creationId xmlns:a16="http://schemas.microsoft.com/office/drawing/2014/main" id="{A639B550-C0E1-A0DD-3A4F-DA832FD0268B}"/>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aphicFrame>
        <p:nvGraphicFramePr>
          <p:cNvPr id="21" name="Chart 20"/>
          <p:cNvGraphicFramePr/>
          <p:nvPr>
            <p:extLst>
              <p:ext uri="{D42A27DB-BD31-4B8C-83A1-F6EECF244321}">
                <p14:modId xmlns:p14="http://schemas.microsoft.com/office/powerpoint/2010/main" val="2786302753"/>
              </p:ext>
            </p:extLst>
          </p:nvPr>
        </p:nvGraphicFramePr>
        <p:xfrm>
          <a:off x="7157260" y="1805096"/>
          <a:ext cx="4803673" cy="4331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6651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250CB2-0E63-73D6-02F4-9CB1943DDEAE}"/>
              </a:ext>
            </a:extLst>
          </p:cNvPr>
          <p:cNvGrpSpPr>
            <a:grpSpLocks noChangeAspect="1"/>
          </p:cNvGrpSpPr>
          <p:nvPr/>
        </p:nvGrpSpPr>
        <p:grpSpPr>
          <a:xfrm>
            <a:off x="1344805" y="2645018"/>
            <a:ext cx="4080394" cy="3600000"/>
            <a:chOff x="-862013" y="7931151"/>
            <a:chExt cx="5487988" cy="4841875"/>
          </a:xfrm>
        </p:grpSpPr>
        <p:sp>
          <p:nvSpPr>
            <p:cNvPr id="5" name="Freeform 17">
              <a:extLst>
                <a:ext uri="{FF2B5EF4-FFF2-40B4-BE49-F238E27FC236}">
                  <a16:creationId xmlns:a16="http://schemas.microsoft.com/office/drawing/2014/main" id="{2DBB8824-28DA-5639-BC6E-5F360CD5EBB6}"/>
                </a:ext>
              </a:extLst>
            </p:cNvPr>
            <p:cNvSpPr>
              <a:spLocks/>
            </p:cNvSpPr>
            <p:nvPr/>
          </p:nvSpPr>
          <p:spPr bwMode="auto">
            <a:xfrm>
              <a:off x="3506787" y="12255501"/>
              <a:ext cx="611188" cy="517525"/>
            </a:xfrm>
            <a:custGeom>
              <a:avLst/>
              <a:gdLst>
                <a:gd name="T0" fmla="*/ 146 w 162"/>
                <a:gd name="T1" fmla="*/ 19 h 137"/>
                <a:gd name="T2" fmla="*/ 75 w 162"/>
                <a:gd name="T3" fmla="*/ 15 h 137"/>
                <a:gd name="T4" fmla="*/ 32 w 162"/>
                <a:gd name="T5" fmla="*/ 15 h 137"/>
                <a:gd name="T6" fmla="*/ 9 w 162"/>
                <a:gd name="T7" fmla="*/ 26 h 137"/>
                <a:gd name="T8" fmla="*/ 23 w 162"/>
                <a:gd name="T9" fmla="*/ 104 h 137"/>
                <a:gd name="T10" fmla="*/ 55 w 162"/>
                <a:gd name="T11" fmla="*/ 136 h 137"/>
                <a:gd name="T12" fmla="*/ 59 w 162"/>
                <a:gd name="T13" fmla="*/ 137 h 137"/>
                <a:gd name="T14" fmla="*/ 131 w 162"/>
                <a:gd name="T15" fmla="*/ 81 h 137"/>
                <a:gd name="T16" fmla="*/ 146 w 162"/>
                <a:gd name="T17" fmla="*/ 1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37">
                  <a:moveTo>
                    <a:pt x="146" y="19"/>
                  </a:moveTo>
                  <a:cubicBezTo>
                    <a:pt x="133" y="2"/>
                    <a:pt x="103" y="0"/>
                    <a:pt x="75" y="15"/>
                  </a:cubicBezTo>
                  <a:cubicBezTo>
                    <a:pt x="32" y="15"/>
                    <a:pt x="32" y="15"/>
                    <a:pt x="32" y="15"/>
                  </a:cubicBezTo>
                  <a:cubicBezTo>
                    <a:pt x="19" y="15"/>
                    <a:pt x="12" y="21"/>
                    <a:pt x="9" y="26"/>
                  </a:cubicBezTo>
                  <a:cubicBezTo>
                    <a:pt x="0" y="40"/>
                    <a:pt x="4" y="64"/>
                    <a:pt x="23" y="104"/>
                  </a:cubicBezTo>
                  <a:cubicBezTo>
                    <a:pt x="28" y="117"/>
                    <a:pt x="38" y="134"/>
                    <a:pt x="55" y="136"/>
                  </a:cubicBezTo>
                  <a:cubicBezTo>
                    <a:pt x="56" y="137"/>
                    <a:pt x="58" y="137"/>
                    <a:pt x="59" y="137"/>
                  </a:cubicBezTo>
                  <a:cubicBezTo>
                    <a:pt x="80" y="137"/>
                    <a:pt x="100" y="114"/>
                    <a:pt x="131" y="81"/>
                  </a:cubicBezTo>
                  <a:cubicBezTo>
                    <a:pt x="162" y="47"/>
                    <a:pt x="152" y="26"/>
                    <a:pt x="146" y="19"/>
                  </a:cubicBezTo>
                  <a:close/>
                </a:path>
              </a:pathLst>
            </a:custGeom>
            <a:solidFill>
              <a:schemeClr val="bg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 name="Freeform 18">
              <a:extLst>
                <a:ext uri="{FF2B5EF4-FFF2-40B4-BE49-F238E27FC236}">
                  <a16:creationId xmlns:a16="http://schemas.microsoft.com/office/drawing/2014/main" id="{7F273D93-DE31-D8BA-32A4-DC87975D4E9F}"/>
                </a:ext>
              </a:extLst>
            </p:cNvPr>
            <p:cNvSpPr>
              <a:spLocks/>
            </p:cNvSpPr>
            <p:nvPr/>
          </p:nvSpPr>
          <p:spPr bwMode="auto">
            <a:xfrm>
              <a:off x="-862013" y="8416926"/>
              <a:ext cx="2211388" cy="3402013"/>
            </a:xfrm>
            <a:custGeom>
              <a:avLst/>
              <a:gdLst>
                <a:gd name="T0" fmla="*/ 569 w 587"/>
                <a:gd name="T1" fmla="*/ 0 h 902"/>
                <a:gd name="T2" fmla="*/ 560 w 587"/>
                <a:gd name="T3" fmla="*/ 13 h 902"/>
                <a:gd name="T4" fmla="*/ 535 w 587"/>
                <a:gd name="T5" fmla="*/ 42 h 902"/>
                <a:gd name="T6" fmla="*/ 498 w 587"/>
                <a:gd name="T7" fmla="*/ 29 h 902"/>
                <a:gd name="T8" fmla="*/ 452 w 587"/>
                <a:gd name="T9" fmla="*/ 15 h 902"/>
                <a:gd name="T10" fmla="*/ 366 w 587"/>
                <a:gd name="T11" fmla="*/ 105 h 902"/>
                <a:gd name="T12" fmla="*/ 333 w 587"/>
                <a:gd name="T13" fmla="*/ 155 h 902"/>
                <a:gd name="T14" fmla="*/ 315 w 587"/>
                <a:gd name="T15" fmla="*/ 182 h 902"/>
                <a:gd name="T16" fmla="*/ 172 w 587"/>
                <a:gd name="T17" fmla="*/ 313 h 902"/>
                <a:gd name="T18" fmla="*/ 0 w 587"/>
                <a:gd name="T19" fmla="*/ 458 h 902"/>
                <a:gd name="T20" fmla="*/ 148 w 587"/>
                <a:gd name="T21" fmla="*/ 806 h 902"/>
                <a:gd name="T22" fmla="*/ 167 w 587"/>
                <a:gd name="T23" fmla="*/ 842 h 902"/>
                <a:gd name="T24" fmla="*/ 180 w 587"/>
                <a:gd name="T25" fmla="*/ 878 h 902"/>
                <a:gd name="T26" fmla="*/ 231 w 587"/>
                <a:gd name="T27" fmla="*/ 902 h 902"/>
                <a:gd name="T28" fmla="*/ 443 w 587"/>
                <a:gd name="T29" fmla="*/ 806 h 902"/>
                <a:gd name="T30" fmla="*/ 581 w 587"/>
                <a:gd name="T31" fmla="*/ 735 h 902"/>
                <a:gd name="T32" fmla="*/ 587 w 587"/>
                <a:gd name="T33" fmla="*/ 726 h 902"/>
                <a:gd name="T34" fmla="*/ 587 w 587"/>
                <a:gd name="T35" fmla="*/ 6 h 902"/>
                <a:gd name="T36" fmla="*/ 569 w 587"/>
                <a:gd name="T3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902">
                  <a:moveTo>
                    <a:pt x="569" y="0"/>
                  </a:moveTo>
                  <a:cubicBezTo>
                    <a:pt x="566" y="5"/>
                    <a:pt x="563" y="9"/>
                    <a:pt x="560" y="13"/>
                  </a:cubicBezTo>
                  <a:cubicBezTo>
                    <a:pt x="552" y="25"/>
                    <a:pt x="540" y="42"/>
                    <a:pt x="535" y="42"/>
                  </a:cubicBezTo>
                  <a:cubicBezTo>
                    <a:pt x="523" y="42"/>
                    <a:pt x="511" y="36"/>
                    <a:pt x="498" y="29"/>
                  </a:cubicBezTo>
                  <a:cubicBezTo>
                    <a:pt x="483" y="22"/>
                    <a:pt x="468" y="15"/>
                    <a:pt x="452" y="15"/>
                  </a:cubicBezTo>
                  <a:cubicBezTo>
                    <a:pt x="425" y="15"/>
                    <a:pt x="404" y="47"/>
                    <a:pt x="366" y="105"/>
                  </a:cubicBezTo>
                  <a:cubicBezTo>
                    <a:pt x="356" y="120"/>
                    <a:pt x="345" y="137"/>
                    <a:pt x="333" y="155"/>
                  </a:cubicBezTo>
                  <a:cubicBezTo>
                    <a:pt x="327" y="164"/>
                    <a:pt x="321" y="173"/>
                    <a:pt x="315" y="182"/>
                  </a:cubicBezTo>
                  <a:cubicBezTo>
                    <a:pt x="271" y="247"/>
                    <a:pt x="242" y="290"/>
                    <a:pt x="172" y="313"/>
                  </a:cubicBezTo>
                  <a:cubicBezTo>
                    <a:pt x="87" y="341"/>
                    <a:pt x="0" y="370"/>
                    <a:pt x="0" y="458"/>
                  </a:cubicBezTo>
                  <a:cubicBezTo>
                    <a:pt x="0" y="530"/>
                    <a:pt x="100" y="716"/>
                    <a:pt x="148" y="806"/>
                  </a:cubicBezTo>
                  <a:cubicBezTo>
                    <a:pt x="156" y="822"/>
                    <a:pt x="162" y="834"/>
                    <a:pt x="167" y="842"/>
                  </a:cubicBezTo>
                  <a:cubicBezTo>
                    <a:pt x="175" y="859"/>
                    <a:pt x="178" y="870"/>
                    <a:pt x="180" y="878"/>
                  </a:cubicBezTo>
                  <a:cubicBezTo>
                    <a:pt x="186" y="902"/>
                    <a:pt x="194" y="902"/>
                    <a:pt x="231" y="902"/>
                  </a:cubicBezTo>
                  <a:cubicBezTo>
                    <a:pt x="259" y="902"/>
                    <a:pt x="330" y="865"/>
                    <a:pt x="443" y="806"/>
                  </a:cubicBezTo>
                  <a:cubicBezTo>
                    <a:pt x="492" y="780"/>
                    <a:pt x="542" y="753"/>
                    <a:pt x="581" y="735"/>
                  </a:cubicBezTo>
                  <a:cubicBezTo>
                    <a:pt x="587" y="726"/>
                    <a:pt x="587" y="726"/>
                    <a:pt x="587" y="726"/>
                  </a:cubicBezTo>
                  <a:cubicBezTo>
                    <a:pt x="587" y="6"/>
                    <a:pt x="587" y="6"/>
                    <a:pt x="587" y="6"/>
                  </a:cubicBezTo>
                  <a:lnTo>
                    <a:pt x="569" y="0"/>
                  </a:lnTo>
                  <a:close/>
                </a:path>
              </a:pathLst>
            </a:custGeom>
            <a:solidFill>
              <a:schemeClr val="bg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 name="Freeform 19">
              <a:extLst>
                <a:ext uri="{FF2B5EF4-FFF2-40B4-BE49-F238E27FC236}">
                  <a16:creationId xmlns:a16="http://schemas.microsoft.com/office/drawing/2014/main" id="{3355AFED-75D0-9DFD-DB5D-434828D56C0A}"/>
                </a:ext>
              </a:extLst>
            </p:cNvPr>
            <p:cNvSpPr>
              <a:spLocks/>
            </p:cNvSpPr>
            <p:nvPr/>
          </p:nvSpPr>
          <p:spPr bwMode="auto">
            <a:xfrm>
              <a:off x="1274762" y="10171114"/>
              <a:ext cx="1757363" cy="1847850"/>
            </a:xfrm>
            <a:custGeom>
              <a:avLst/>
              <a:gdLst>
                <a:gd name="T0" fmla="*/ 0 w 467"/>
                <a:gd name="T1" fmla="*/ 0 h 490"/>
                <a:gd name="T2" fmla="*/ 0 w 467"/>
                <a:gd name="T3" fmla="*/ 277 h 490"/>
                <a:gd name="T4" fmla="*/ 14 w 467"/>
                <a:gd name="T5" fmla="*/ 270 h 490"/>
                <a:gd name="T6" fmla="*/ 79 w 467"/>
                <a:gd name="T7" fmla="*/ 247 h 490"/>
                <a:gd name="T8" fmla="*/ 237 w 467"/>
                <a:gd name="T9" fmla="*/ 325 h 490"/>
                <a:gd name="T10" fmla="*/ 304 w 467"/>
                <a:gd name="T11" fmla="*/ 341 h 490"/>
                <a:gd name="T12" fmla="*/ 348 w 467"/>
                <a:gd name="T13" fmla="*/ 352 h 490"/>
                <a:gd name="T14" fmla="*/ 387 w 467"/>
                <a:gd name="T15" fmla="*/ 397 h 490"/>
                <a:gd name="T16" fmla="*/ 401 w 467"/>
                <a:gd name="T17" fmla="*/ 431 h 490"/>
                <a:gd name="T18" fmla="*/ 453 w 467"/>
                <a:gd name="T19" fmla="*/ 482 h 490"/>
                <a:gd name="T20" fmla="*/ 467 w 467"/>
                <a:gd name="T21" fmla="*/ 490 h 490"/>
                <a:gd name="T22" fmla="*/ 467 w 467"/>
                <a:gd name="T23" fmla="*/ 0 h 490"/>
                <a:gd name="T24" fmla="*/ 0 w 467"/>
                <a:gd name="T25"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90">
                  <a:moveTo>
                    <a:pt x="0" y="0"/>
                  </a:moveTo>
                  <a:cubicBezTo>
                    <a:pt x="0" y="277"/>
                    <a:pt x="0" y="277"/>
                    <a:pt x="0" y="277"/>
                  </a:cubicBezTo>
                  <a:cubicBezTo>
                    <a:pt x="14" y="270"/>
                    <a:pt x="14" y="270"/>
                    <a:pt x="14" y="270"/>
                  </a:cubicBezTo>
                  <a:cubicBezTo>
                    <a:pt x="55" y="251"/>
                    <a:pt x="72" y="247"/>
                    <a:pt x="79" y="247"/>
                  </a:cubicBezTo>
                  <a:cubicBezTo>
                    <a:pt x="131" y="247"/>
                    <a:pt x="184" y="273"/>
                    <a:pt x="237" y="325"/>
                  </a:cubicBezTo>
                  <a:cubicBezTo>
                    <a:pt x="268" y="355"/>
                    <a:pt x="286" y="349"/>
                    <a:pt x="304" y="341"/>
                  </a:cubicBezTo>
                  <a:cubicBezTo>
                    <a:pt x="317" y="334"/>
                    <a:pt x="325" y="330"/>
                    <a:pt x="348" y="352"/>
                  </a:cubicBezTo>
                  <a:cubicBezTo>
                    <a:pt x="383" y="387"/>
                    <a:pt x="383" y="387"/>
                    <a:pt x="387" y="397"/>
                  </a:cubicBezTo>
                  <a:cubicBezTo>
                    <a:pt x="389" y="403"/>
                    <a:pt x="392" y="412"/>
                    <a:pt x="401" y="431"/>
                  </a:cubicBezTo>
                  <a:cubicBezTo>
                    <a:pt x="412" y="451"/>
                    <a:pt x="430" y="469"/>
                    <a:pt x="453" y="482"/>
                  </a:cubicBezTo>
                  <a:cubicBezTo>
                    <a:pt x="467" y="490"/>
                    <a:pt x="467" y="490"/>
                    <a:pt x="467" y="490"/>
                  </a:cubicBezTo>
                  <a:cubicBezTo>
                    <a:pt x="467" y="0"/>
                    <a:pt x="467" y="0"/>
                    <a:pt x="467" y="0"/>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20">
              <a:extLst>
                <a:ext uri="{FF2B5EF4-FFF2-40B4-BE49-F238E27FC236}">
                  <a16:creationId xmlns:a16="http://schemas.microsoft.com/office/drawing/2014/main" id="{09222B56-E816-9EB0-F54D-5F0708A2B497}"/>
                </a:ext>
              </a:extLst>
            </p:cNvPr>
            <p:cNvSpPr>
              <a:spLocks/>
            </p:cNvSpPr>
            <p:nvPr/>
          </p:nvSpPr>
          <p:spPr bwMode="auto">
            <a:xfrm>
              <a:off x="1274762" y="8129589"/>
              <a:ext cx="1320800" cy="2116138"/>
            </a:xfrm>
            <a:custGeom>
              <a:avLst/>
              <a:gdLst>
                <a:gd name="T0" fmla="*/ 342 w 351"/>
                <a:gd name="T1" fmla="*/ 192 h 561"/>
                <a:gd name="T2" fmla="*/ 277 w 351"/>
                <a:gd name="T3" fmla="*/ 173 h 561"/>
                <a:gd name="T4" fmla="*/ 225 w 351"/>
                <a:gd name="T5" fmla="*/ 115 h 561"/>
                <a:gd name="T6" fmla="*/ 251 w 351"/>
                <a:gd name="T7" fmla="*/ 54 h 561"/>
                <a:gd name="T8" fmla="*/ 268 w 351"/>
                <a:gd name="T9" fmla="*/ 17 h 561"/>
                <a:gd name="T10" fmla="*/ 174 w 351"/>
                <a:gd name="T11" fmla="*/ 6 h 561"/>
                <a:gd name="T12" fmla="*/ 106 w 351"/>
                <a:gd name="T13" fmla="*/ 10 h 561"/>
                <a:gd name="T14" fmla="*/ 2 w 351"/>
                <a:gd name="T15" fmla="*/ 76 h 561"/>
                <a:gd name="T16" fmla="*/ 0 w 351"/>
                <a:gd name="T17" fmla="*/ 79 h 561"/>
                <a:gd name="T18" fmla="*/ 0 w 351"/>
                <a:gd name="T19" fmla="*/ 561 h 561"/>
                <a:gd name="T20" fmla="*/ 351 w 351"/>
                <a:gd name="T21" fmla="*/ 561 h 561"/>
                <a:gd name="T22" fmla="*/ 351 w 351"/>
                <a:gd name="T23" fmla="*/ 194 h 561"/>
                <a:gd name="T24" fmla="*/ 342 w 351"/>
                <a:gd name="T25" fmla="*/ 192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561">
                  <a:moveTo>
                    <a:pt x="342" y="192"/>
                  </a:moveTo>
                  <a:cubicBezTo>
                    <a:pt x="316" y="188"/>
                    <a:pt x="294" y="182"/>
                    <a:pt x="277" y="173"/>
                  </a:cubicBezTo>
                  <a:cubicBezTo>
                    <a:pt x="247" y="159"/>
                    <a:pt x="229" y="138"/>
                    <a:pt x="225" y="115"/>
                  </a:cubicBezTo>
                  <a:cubicBezTo>
                    <a:pt x="222" y="95"/>
                    <a:pt x="231" y="74"/>
                    <a:pt x="251" y="54"/>
                  </a:cubicBezTo>
                  <a:cubicBezTo>
                    <a:pt x="262" y="43"/>
                    <a:pt x="274" y="30"/>
                    <a:pt x="268" y="17"/>
                  </a:cubicBezTo>
                  <a:cubicBezTo>
                    <a:pt x="260" y="0"/>
                    <a:pt x="230" y="1"/>
                    <a:pt x="174" y="6"/>
                  </a:cubicBezTo>
                  <a:cubicBezTo>
                    <a:pt x="152" y="8"/>
                    <a:pt x="128" y="10"/>
                    <a:pt x="106" y="10"/>
                  </a:cubicBezTo>
                  <a:cubicBezTo>
                    <a:pt x="57" y="10"/>
                    <a:pt x="26" y="43"/>
                    <a:pt x="2" y="76"/>
                  </a:cubicBezTo>
                  <a:cubicBezTo>
                    <a:pt x="0" y="79"/>
                    <a:pt x="0" y="79"/>
                    <a:pt x="0" y="79"/>
                  </a:cubicBezTo>
                  <a:cubicBezTo>
                    <a:pt x="0" y="561"/>
                    <a:pt x="0" y="561"/>
                    <a:pt x="0" y="561"/>
                  </a:cubicBezTo>
                  <a:cubicBezTo>
                    <a:pt x="351" y="561"/>
                    <a:pt x="351" y="561"/>
                    <a:pt x="351" y="561"/>
                  </a:cubicBezTo>
                  <a:cubicBezTo>
                    <a:pt x="351" y="194"/>
                    <a:pt x="351" y="194"/>
                    <a:pt x="351" y="194"/>
                  </a:cubicBezTo>
                  <a:lnTo>
                    <a:pt x="342" y="192"/>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Freeform 21">
              <a:extLst>
                <a:ext uri="{FF2B5EF4-FFF2-40B4-BE49-F238E27FC236}">
                  <a16:creationId xmlns:a16="http://schemas.microsoft.com/office/drawing/2014/main" id="{54D87BA4-9A85-1539-9EDB-D2028E3C6836}"/>
                </a:ext>
              </a:extLst>
            </p:cNvPr>
            <p:cNvSpPr>
              <a:spLocks/>
            </p:cNvSpPr>
            <p:nvPr/>
          </p:nvSpPr>
          <p:spPr bwMode="auto">
            <a:xfrm>
              <a:off x="2957512" y="10623551"/>
              <a:ext cx="1649413" cy="1357313"/>
            </a:xfrm>
            <a:custGeom>
              <a:avLst/>
              <a:gdLst>
                <a:gd name="T0" fmla="*/ 0 w 438"/>
                <a:gd name="T1" fmla="*/ 0 h 360"/>
                <a:gd name="T2" fmla="*/ 0 w 438"/>
                <a:gd name="T3" fmla="*/ 226 h 360"/>
                <a:gd name="T4" fmla="*/ 314 w 438"/>
                <a:gd name="T5" fmla="*/ 360 h 360"/>
                <a:gd name="T6" fmla="*/ 319 w 438"/>
                <a:gd name="T7" fmla="*/ 354 h 360"/>
                <a:gd name="T8" fmla="*/ 331 w 438"/>
                <a:gd name="T9" fmla="*/ 313 h 360"/>
                <a:gd name="T10" fmla="*/ 359 w 438"/>
                <a:gd name="T11" fmla="*/ 231 h 360"/>
                <a:gd name="T12" fmla="*/ 436 w 438"/>
                <a:gd name="T13" fmla="*/ 12 h 360"/>
                <a:gd name="T14" fmla="*/ 438 w 438"/>
                <a:gd name="T15" fmla="*/ 0 h 360"/>
                <a:gd name="T16" fmla="*/ 0 w 438"/>
                <a:gd name="T1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60">
                  <a:moveTo>
                    <a:pt x="0" y="0"/>
                  </a:moveTo>
                  <a:cubicBezTo>
                    <a:pt x="0" y="226"/>
                    <a:pt x="0" y="226"/>
                    <a:pt x="0" y="226"/>
                  </a:cubicBezTo>
                  <a:cubicBezTo>
                    <a:pt x="314" y="360"/>
                    <a:pt x="314" y="360"/>
                    <a:pt x="314" y="360"/>
                  </a:cubicBezTo>
                  <a:cubicBezTo>
                    <a:pt x="319" y="354"/>
                    <a:pt x="319" y="354"/>
                    <a:pt x="319" y="354"/>
                  </a:cubicBezTo>
                  <a:cubicBezTo>
                    <a:pt x="327" y="343"/>
                    <a:pt x="329" y="329"/>
                    <a:pt x="331" y="313"/>
                  </a:cubicBezTo>
                  <a:cubicBezTo>
                    <a:pt x="333" y="291"/>
                    <a:pt x="337" y="264"/>
                    <a:pt x="359" y="231"/>
                  </a:cubicBezTo>
                  <a:cubicBezTo>
                    <a:pt x="394" y="179"/>
                    <a:pt x="423" y="99"/>
                    <a:pt x="436" y="12"/>
                  </a:cubicBezTo>
                  <a:cubicBezTo>
                    <a:pt x="438" y="0"/>
                    <a:pt x="438" y="0"/>
                    <a:pt x="438" y="0"/>
                  </a:cubicBezTo>
                  <a:lnTo>
                    <a:pt x="0"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22">
              <a:extLst>
                <a:ext uri="{FF2B5EF4-FFF2-40B4-BE49-F238E27FC236}">
                  <a16:creationId xmlns:a16="http://schemas.microsoft.com/office/drawing/2014/main" id="{8F99B9B1-9B35-08F4-0501-C62B9D68CA49}"/>
                </a:ext>
              </a:extLst>
            </p:cNvPr>
            <p:cNvSpPr>
              <a:spLocks/>
            </p:cNvSpPr>
            <p:nvPr/>
          </p:nvSpPr>
          <p:spPr bwMode="auto">
            <a:xfrm>
              <a:off x="2957512" y="11391901"/>
              <a:ext cx="1231900" cy="668338"/>
            </a:xfrm>
            <a:custGeom>
              <a:avLst/>
              <a:gdLst>
                <a:gd name="T0" fmla="*/ 0 w 327"/>
                <a:gd name="T1" fmla="*/ 0 h 177"/>
                <a:gd name="T2" fmla="*/ 0 w 327"/>
                <a:gd name="T3" fmla="*/ 155 h 177"/>
                <a:gd name="T4" fmla="*/ 6 w 327"/>
                <a:gd name="T5" fmla="*/ 158 h 177"/>
                <a:gd name="T6" fmla="*/ 80 w 327"/>
                <a:gd name="T7" fmla="*/ 177 h 177"/>
                <a:gd name="T8" fmla="*/ 134 w 327"/>
                <a:gd name="T9" fmla="*/ 166 h 177"/>
                <a:gd name="T10" fmla="*/ 196 w 327"/>
                <a:gd name="T11" fmla="*/ 158 h 177"/>
                <a:gd name="T12" fmla="*/ 268 w 327"/>
                <a:gd name="T13" fmla="*/ 167 h 177"/>
                <a:gd name="T14" fmla="*/ 319 w 327"/>
                <a:gd name="T15" fmla="*/ 150 h 177"/>
                <a:gd name="T16" fmla="*/ 327 w 327"/>
                <a:gd name="T17" fmla="*/ 139 h 177"/>
                <a:gd name="T18" fmla="*/ 0 w 327"/>
                <a:gd name="T1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177">
                  <a:moveTo>
                    <a:pt x="0" y="0"/>
                  </a:moveTo>
                  <a:cubicBezTo>
                    <a:pt x="0" y="155"/>
                    <a:pt x="0" y="155"/>
                    <a:pt x="0" y="155"/>
                  </a:cubicBezTo>
                  <a:cubicBezTo>
                    <a:pt x="6" y="158"/>
                    <a:pt x="6" y="158"/>
                    <a:pt x="6" y="158"/>
                  </a:cubicBezTo>
                  <a:cubicBezTo>
                    <a:pt x="29" y="171"/>
                    <a:pt x="55" y="177"/>
                    <a:pt x="80" y="177"/>
                  </a:cubicBezTo>
                  <a:cubicBezTo>
                    <a:pt x="99" y="177"/>
                    <a:pt x="118" y="173"/>
                    <a:pt x="134" y="166"/>
                  </a:cubicBezTo>
                  <a:cubicBezTo>
                    <a:pt x="163" y="151"/>
                    <a:pt x="174" y="154"/>
                    <a:pt x="196" y="158"/>
                  </a:cubicBezTo>
                  <a:cubicBezTo>
                    <a:pt x="211" y="162"/>
                    <a:pt x="233" y="167"/>
                    <a:pt x="268" y="167"/>
                  </a:cubicBezTo>
                  <a:cubicBezTo>
                    <a:pt x="294" y="167"/>
                    <a:pt x="309" y="161"/>
                    <a:pt x="319" y="150"/>
                  </a:cubicBezTo>
                  <a:cubicBezTo>
                    <a:pt x="327" y="139"/>
                    <a:pt x="327" y="139"/>
                    <a:pt x="327" y="139"/>
                  </a:cubicBezTo>
                  <a:lnTo>
                    <a:pt x="0" y="0"/>
                  </a:lnTo>
                  <a:close/>
                </a:path>
              </a:pathLst>
            </a:custGeom>
            <a:solidFill>
              <a:schemeClr val="bg2">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23">
              <a:extLst>
                <a:ext uri="{FF2B5EF4-FFF2-40B4-BE49-F238E27FC236}">
                  <a16:creationId xmlns:a16="http://schemas.microsoft.com/office/drawing/2014/main" id="{FAA22940-6FD7-F896-785B-2399A614C8D4}"/>
                </a:ext>
              </a:extLst>
            </p:cNvPr>
            <p:cNvSpPr>
              <a:spLocks/>
            </p:cNvSpPr>
            <p:nvPr/>
          </p:nvSpPr>
          <p:spPr bwMode="auto">
            <a:xfrm>
              <a:off x="2520950" y="7931151"/>
              <a:ext cx="2105025" cy="2767013"/>
            </a:xfrm>
            <a:custGeom>
              <a:avLst/>
              <a:gdLst>
                <a:gd name="T0" fmla="*/ 418 w 559"/>
                <a:gd name="T1" fmla="*/ 390 h 734"/>
                <a:gd name="T2" fmla="*/ 283 w 559"/>
                <a:gd name="T3" fmla="*/ 178 h 734"/>
                <a:gd name="T4" fmla="*/ 197 w 559"/>
                <a:gd name="T5" fmla="*/ 11 h 734"/>
                <a:gd name="T6" fmla="*/ 172 w 559"/>
                <a:gd name="T7" fmla="*/ 3 h 734"/>
                <a:gd name="T8" fmla="*/ 150 w 559"/>
                <a:gd name="T9" fmla="*/ 101 h 734"/>
                <a:gd name="T10" fmla="*/ 107 w 559"/>
                <a:gd name="T11" fmla="*/ 252 h 734"/>
                <a:gd name="T12" fmla="*/ 11 w 559"/>
                <a:gd name="T13" fmla="*/ 245 h 734"/>
                <a:gd name="T14" fmla="*/ 0 w 559"/>
                <a:gd name="T15" fmla="*/ 244 h 734"/>
                <a:gd name="T16" fmla="*/ 0 w 559"/>
                <a:gd name="T17" fmla="*/ 614 h 734"/>
                <a:gd name="T18" fmla="*/ 116 w 559"/>
                <a:gd name="T19" fmla="*/ 614 h 734"/>
                <a:gd name="T20" fmla="*/ 116 w 559"/>
                <a:gd name="T21" fmla="*/ 734 h 734"/>
                <a:gd name="T22" fmla="*/ 551 w 559"/>
                <a:gd name="T23" fmla="*/ 734 h 734"/>
                <a:gd name="T24" fmla="*/ 552 w 559"/>
                <a:gd name="T25" fmla="*/ 726 h 734"/>
                <a:gd name="T26" fmla="*/ 559 w 559"/>
                <a:gd name="T27" fmla="*/ 641 h 734"/>
                <a:gd name="T28" fmla="*/ 418 w 559"/>
                <a:gd name="T29" fmla="*/ 39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734">
                  <a:moveTo>
                    <a:pt x="418" y="390"/>
                  </a:moveTo>
                  <a:cubicBezTo>
                    <a:pt x="310" y="284"/>
                    <a:pt x="310" y="284"/>
                    <a:pt x="283" y="178"/>
                  </a:cubicBezTo>
                  <a:cubicBezTo>
                    <a:pt x="255" y="69"/>
                    <a:pt x="199" y="13"/>
                    <a:pt x="197" y="11"/>
                  </a:cubicBezTo>
                  <a:cubicBezTo>
                    <a:pt x="188" y="3"/>
                    <a:pt x="180" y="0"/>
                    <a:pt x="172" y="3"/>
                  </a:cubicBezTo>
                  <a:cubicBezTo>
                    <a:pt x="155" y="10"/>
                    <a:pt x="153" y="40"/>
                    <a:pt x="150" y="101"/>
                  </a:cubicBezTo>
                  <a:cubicBezTo>
                    <a:pt x="147" y="165"/>
                    <a:pt x="143" y="252"/>
                    <a:pt x="107" y="252"/>
                  </a:cubicBezTo>
                  <a:cubicBezTo>
                    <a:pt x="90" y="252"/>
                    <a:pt x="51" y="252"/>
                    <a:pt x="11" y="245"/>
                  </a:cubicBezTo>
                  <a:cubicBezTo>
                    <a:pt x="0" y="244"/>
                    <a:pt x="0" y="244"/>
                    <a:pt x="0" y="244"/>
                  </a:cubicBezTo>
                  <a:cubicBezTo>
                    <a:pt x="0" y="614"/>
                    <a:pt x="0" y="614"/>
                    <a:pt x="0" y="614"/>
                  </a:cubicBezTo>
                  <a:cubicBezTo>
                    <a:pt x="116" y="614"/>
                    <a:pt x="116" y="614"/>
                    <a:pt x="116" y="614"/>
                  </a:cubicBezTo>
                  <a:cubicBezTo>
                    <a:pt x="116" y="734"/>
                    <a:pt x="116" y="734"/>
                    <a:pt x="116" y="734"/>
                  </a:cubicBezTo>
                  <a:cubicBezTo>
                    <a:pt x="551" y="734"/>
                    <a:pt x="551" y="734"/>
                    <a:pt x="551" y="734"/>
                  </a:cubicBezTo>
                  <a:cubicBezTo>
                    <a:pt x="552" y="726"/>
                    <a:pt x="552" y="726"/>
                    <a:pt x="552" y="726"/>
                  </a:cubicBezTo>
                  <a:cubicBezTo>
                    <a:pt x="557" y="695"/>
                    <a:pt x="559" y="666"/>
                    <a:pt x="559" y="641"/>
                  </a:cubicBezTo>
                  <a:cubicBezTo>
                    <a:pt x="559" y="554"/>
                    <a:pt x="528" y="498"/>
                    <a:pt x="418" y="390"/>
                  </a:cubicBezTo>
                  <a:close/>
                </a:path>
              </a:pathLst>
            </a:custGeom>
            <a:solidFill>
              <a:schemeClr val="bg2">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41" name="Rectangle 40">
            <a:extLst>
              <a:ext uri="{FF2B5EF4-FFF2-40B4-BE49-F238E27FC236}">
                <a16:creationId xmlns:a16="http://schemas.microsoft.com/office/drawing/2014/main" id="{300EBEC8-66D2-69BE-2B85-5BFA45D2B106}"/>
              </a:ext>
            </a:extLst>
          </p:cNvPr>
          <p:cNvSpPr/>
          <p:nvPr/>
        </p:nvSpPr>
        <p:spPr>
          <a:xfrm>
            <a:off x="6849832" y="0"/>
            <a:ext cx="544388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b="1">
              <a:solidFill>
                <a:srgbClr val="FFFFFF"/>
              </a:solidFill>
              <a:cs typeface="Helvetica"/>
            </a:endParaRPr>
          </a:p>
        </p:txBody>
      </p:sp>
      <p:sp>
        <p:nvSpPr>
          <p:cNvPr id="2" name="Title 1"/>
          <p:cNvSpPr>
            <a:spLocks noGrp="1"/>
          </p:cNvSpPr>
          <p:nvPr>
            <p:ph type="title"/>
          </p:nvPr>
        </p:nvSpPr>
        <p:spPr>
          <a:xfrm>
            <a:off x="473674" y="387177"/>
            <a:ext cx="6318190" cy="775597"/>
          </a:xfrm>
        </p:spPr>
        <p:txBody>
          <a:bodyPr/>
          <a:lstStyle/>
          <a:p>
            <a:r>
              <a:rPr lang="en-AU"/>
              <a:t>Air travel satisfaction differs by location and airline</a:t>
            </a:r>
          </a:p>
        </p:txBody>
      </p:sp>
      <p:sp>
        <p:nvSpPr>
          <p:cNvPr id="3" name="Slide Number Placeholder 2"/>
          <p:cNvSpPr>
            <a:spLocks noGrp="1"/>
          </p:cNvSpPr>
          <p:nvPr>
            <p:ph type="sldNum" sz="quarter" idx="12"/>
          </p:nvPr>
        </p:nvSpPr>
        <p:spPr/>
        <p:txBody>
          <a:bodyPr/>
          <a:lstStyle/>
          <a:p>
            <a:fld id="{0500C9E6-702F-A843-8A04-80C500C6891A}" type="slidenum">
              <a:rPr lang="en-AU" smtClean="0"/>
              <a:t>25</a:t>
            </a:fld>
            <a:endParaRPr lang="en-AU"/>
          </a:p>
        </p:txBody>
      </p:sp>
      <p:sp>
        <p:nvSpPr>
          <p:cNvPr id="20" name="TextBox 19">
            <a:extLst>
              <a:ext uri="{FF2B5EF4-FFF2-40B4-BE49-F238E27FC236}">
                <a16:creationId xmlns:a16="http://schemas.microsoft.com/office/drawing/2014/main" id="{C079E9F6-A6EB-CF84-4A25-96DC475FCA14}"/>
              </a:ext>
            </a:extLst>
          </p:cNvPr>
          <p:cNvSpPr txBox="1"/>
          <p:nvPr/>
        </p:nvSpPr>
        <p:spPr>
          <a:xfrm>
            <a:off x="4385088" y="5433549"/>
            <a:ext cx="433929"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73%</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21" name="TextBox 20">
            <a:extLst>
              <a:ext uri="{FF2B5EF4-FFF2-40B4-BE49-F238E27FC236}">
                <a16:creationId xmlns:a16="http://schemas.microsoft.com/office/drawing/2014/main" id="{C079E9F6-A6EB-CF84-4A25-96DC475FCA14}"/>
              </a:ext>
            </a:extLst>
          </p:cNvPr>
          <p:cNvSpPr txBox="1"/>
          <p:nvPr/>
        </p:nvSpPr>
        <p:spPr>
          <a:xfrm>
            <a:off x="4602223" y="4973229"/>
            <a:ext cx="426947"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82%</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22" name="TextBox 21">
            <a:extLst>
              <a:ext uri="{FF2B5EF4-FFF2-40B4-BE49-F238E27FC236}">
                <a16:creationId xmlns:a16="http://schemas.microsoft.com/office/drawing/2014/main" id="{C079E9F6-A6EB-CF84-4A25-96DC475FCA14}"/>
              </a:ext>
            </a:extLst>
          </p:cNvPr>
          <p:cNvSpPr txBox="1"/>
          <p:nvPr/>
        </p:nvSpPr>
        <p:spPr>
          <a:xfrm>
            <a:off x="4550633" y="4072900"/>
            <a:ext cx="400890"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73%</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23" name="TextBox 22">
            <a:extLst>
              <a:ext uri="{FF2B5EF4-FFF2-40B4-BE49-F238E27FC236}">
                <a16:creationId xmlns:a16="http://schemas.microsoft.com/office/drawing/2014/main" id="{C079E9F6-A6EB-CF84-4A25-96DC475FCA14}"/>
              </a:ext>
            </a:extLst>
          </p:cNvPr>
          <p:cNvSpPr txBox="1"/>
          <p:nvPr/>
        </p:nvSpPr>
        <p:spPr>
          <a:xfrm>
            <a:off x="3206486" y="3743883"/>
            <a:ext cx="367568"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84%</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24" name="TextBox 23">
            <a:extLst>
              <a:ext uri="{FF2B5EF4-FFF2-40B4-BE49-F238E27FC236}">
                <a16:creationId xmlns:a16="http://schemas.microsoft.com/office/drawing/2014/main" id="{C079E9F6-A6EB-CF84-4A25-96DC475FCA14}"/>
              </a:ext>
            </a:extLst>
          </p:cNvPr>
          <p:cNvSpPr txBox="1"/>
          <p:nvPr/>
        </p:nvSpPr>
        <p:spPr>
          <a:xfrm>
            <a:off x="1955321" y="4224318"/>
            <a:ext cx="385869"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71%</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25" name="TextBox 24">
            <a:extLst>
              <a:ext uri="{FF2B5EF4-FFF2-40B4-BE49-F238E27FC236}">
                <a16:creationId xmlns:a16="http://schemas.microsoft.com/office/drawing/2014/main" id="{C079E9F6-A6EB-CF84-4A25-96DC475FCA14}"/>
              </a:ext>
            </a:extLst>
          </p:cNvPr>
          <p:cNvSpPr txBox="1"/>
          <p:nvPr/>
        </p:nvSpPr>
        <p:spPr>
          <a:xfrm>
            <a:off x="3321361" y="4661962"/>
            <a:ext cx="430579"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91%</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grpSp>
        <p:nvGrpSpPr>
          <p:cNvPr id="26" name="Group 25"/>
          <p:cNvGrpSpPr/>
          <p:nvPr/>
        </p:nvGrpSpPr>
        <p:grpSpPr>
          <a:xfrm>
            <a:off x="5029174" y="5312283"/>
            <a:ext cx="754302" cy="505192"/>
            <a:chOff x="6146654" y="3548083"/>
            <a:chExt cx="648374" cy="436256"/>
          </a:xfrm>
          <a:solidFill>
            <a:schemeClr val="accent1"/>
          </a:solidFill>
        </p:grpSpPr>
        <p:cxnSp>
          <p:nvCxnSpPr>
            <p:cNvPr id="27" name="Straight Connector 26"/>
            <p:cNvCxnSpPr/>
            <p:nvPr/>
          </p:nvCxnSpPr>
          <p:spPr>
            <a:xfrm flipH="1" flipV="1">
              <a:off x="6146654" y="3647127"/>
              <a:ext cx="420253" cy="104655"/>
            </a:xfrm>
            <a:prstGeom prst="line">
              <a:avLst/>
            </a:prstGeom>
            <a:grpFill/>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079E9F6-A6EB-CF84-4A25-96DC475FCA14}"/>
                </a:ext>
              </a:extLst>
            </p:cNvPr>
            <p:cNvSpPr txBox="1">
              <a:spLocks noChangeAspect="1"/>
            </p:cNvSpPr>
            <p:nvPr/>
          </p:nvSpPr>
          <p:spPr>
            <a:xfrm>
              <a:off x="6350585" y="3548083"/>
              <a:ext cx="444443" cy="436256"/>
            </a:xfrm>
            <a:prstGeom prst="ellipse">
              <a:avLst/>
            </a:prstGeom>
            <a:grpFill/>
            <a:ln w="9525">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84%</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grpSp>
      <p:sp>
        <p:nvSpPr>
          <p:cNvPr id="39" name="TextBox 38">
            <a:extLst>
              <a:ext uri="{FF2B5EF4-FFF2-40B4-BE49-F238E27FC236}">
                <a16:creationId xmlns:a16="http://schemas.microsoft.com/office/drawing/2014/main" id="{C079E9F6-A6EB-CF84-4A25-96DC475FCA14}"/>
              </a:ext>
            </a:extLst>
          </p:cNvPr>
          <p:cNvSpPr txBox="1"/>
          <p:nvPr/>
        </p:nvSpPr>
        <p:spPr>
          <a:xfrm>
            <a:off x="4602223" y="5924609"/>
            <a:ext cx="377177" cy="215444"/>
          </a:xfrm>
          <a:prstGeom prst="rect">
            <a:avLst/>
          </a:prstGeom>
          <a:noFill/>
          <a:ln w="28575">
            <a:noFill/>
          </a:ln>
        </p:spPr>
        <p:txBody>
          <a:bodyPr wrap="square" lIns="0" tIns="0" rIns="0" bIns="0" rtlCol="0" anchor="ctr">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AU" sz="1400" b="1">
                <a:solidFill>
                  <a:schemeClr val="bg1"/>
                </a:solidFill>
                <a:latin typeface="Helvetica"/>
              </a:rPr>
              <a:t>77%</a:t>
            </a:r>
            <a:endParaRPr kumimoji="0" lang="en-AU" sz="1400" b="1" i="0" u="none" strike="noStrike" kern="1200" cap="none" spc="0" normalizeH="0" baseline="0" noProof="0">
              <a:ln>
                <a:noFill/>
              </a:ln>
              <a:solidFill>
                <a:schemeClr val="bg1"/>
              </a:solidFill>
              <a:effectLst/>
              <a:uLnTx/>
              <a:uFillTx/>
              <a:latin typeface="Helvetica"/>
              <a:cs typeface="Helvetica"/>
            </a:endParaRPr>
          </a:p>
        </p:txBody>
      </p:sp>
      <p:sp>
        <p:nvSpPr>
          <p:cNvPr id="42" name="Rectangle 41"/>
          <p:cNvSpPr/>
          <p:nvPr/>
        </p:nvSpPr>
        <p:spPr>
          <a:xfrm>
            <a:off x="6997805" y="387177"/>
            <a:ext cx="5055079" cy="1231106"/>
          </a:xfrm>
          <a:prstGeom prst="rect">
            <a:avLst/>
          </a:prstGeom>
        </p:spPr>
        <p:txBody>
          <a:bodyPr wrap="square" lIns="91440" tIns="45720" rIns="91440" bIns="45720" anchor="t">
            <a:spAutoFit/>
          </a:bodyPr>
          <a:lstStyle/>
          <a:p>
            <a:pPr marL="285750" indent="-285750">
              <a:buFont typeface="Arial" panose="020B0604020202020204" pitchFamily="34" charset="0"/>
              <a:buChar char="•"/>
            </a:pPr>
            <a:endParaRPr lang="en-AU" sz="1400">
              <a:solidFill>
                <a:schemeClr val="bg1"/>
              </a:solidFill>
            </a:endParaRPr>
          </a:p>
          <a:p>
            <a:r>
              <a:rPr lang="en-AU" sz="1400">
                <a:solidFill>
                  <a:schemeClr val="bg1"/>
                </a:solidFill>
              </a:rPr>
              <a:t>Australians’ satisfaction with domestic airlines (Virgin Australia, Qantas, Jetstar and QantasLink) was almost 15 percentage</a:t>
            </a:r>
            <a:r>
              <a:rPr lang="en-AU"/>
              <a:t> </a:t>
            </a:r>
            <a:r>
              <a:rPr lang="en-AU" sz="1400">
                <a:solidFill>
                  <a:schemeClr val="bg1"/>
                </a:solidFill>
              </a:rPr>
              <a:t>points lower compared to international airlines when travelling on international flights.**</a:t>
            </a:r>
            <a:endParaRPr lang="en-AU" sz="1400">
              <a:solidFill>
                <a:schemeClr val="bg1"/>
              </a:solidFill>
              <a:cs typeface="Helvetica"/>
            </a:endParaRPr>
          </a:p>
        </p:txBody>
      </p:sp>
      <p:sp>
        <p:nvSpPr>
          <p:cNvPr id="45" name="Rectangle 44"/>
          <p:cNvSpPr/>
          <p:nvPr/>
        </p:nvSpPr>
        <p:spPr>
          <a:xfrm>
            <a:off x="403711" y="1345816"/>
            <a:ext cx="5962583" cy="954107"/>
          </a:xfrm>
          <a:prstGeom prst="rect">
            <a:avLst/>
          </a:prstGeom>
        </p:spPr>
        <p:txBody>
          <a:bodyPr wrap="square" lIns="91440" tIns="45720" rIns="91440" bIns="45720" anchor="t">
            <a:spAutoFit/>
          </a:bodyPr>
          <a:lstStyle/>
          <a:p>
            <a:r>
              <a:rPr lang="en-AU" sz="1400"/>
              <a:t>Compared to the rest of Australia, satisfaction with airports is lower in Victoria and Western Australia, and higher in New South Wales and South Australia.* There was no difference in airline satisfaction among states and territories.</a:t>
            </a:r>
          </a:p>
        </p:txBody>
      </p:sp>
      <p:graphicFrame>
        <p:nvGraphicFramePr>
          <p:cNvPr id="48" name="Chart 47"/>
          <p:cNvGraphicFramePr/>
          <p:nvPr>
            <p:extLst>
              <p:ext uri="{D42A27DB-BD31-4B8C-83A1-F6EECF244321}">
                <p14:modId xmlns:p14="http://schemas.microsoft.com/office/powerpoint/2010/main" val="825671748"/>
              </p:ext>
            </p:extLst>
          </p:nvPr>
        </p:nvGraphicFramePr>
        <p:xfrm>
          <a:off x="7059972" y="2299923"/>
          <a:ext cx="4992912" cy="3684070"/>
        </p:xfrm>
        <a:graphic>
          <a:graphicData uri="http://schemas.openxmlformats.org/drawingml/2006/chart">
            <c:chart xmlns:c="http://schemas.openxmlformats.org/drawingml/2006/chart" xmlns:r="http://schemas.openxmlformats.org/officeDocument/2006/relationships" r:id="rId2"/>
          </a:graphicData>
        </a:graphic>
      </p:graphicFrame>
      <p:sp>
        <p:nvSpPr>
          <p:cNvPr id="49" name="Text Placeholder 6">
            <a:extLst>
              <a:ext uri="{FF2B5EF4-FFF2-40B4-BE49-F238E27FC236}">
                <a16:creationId xmlns:a16="http://schemas.microsoft.com/office/drawing/2014/main" id="{A7E573C3-92DA-0ED8-9B78-9E233BBA01C6}"/>
              </a:ext>
            </a:extLst>
          </p:cNvPr>
          <p:cNvSpPr>
            <a:spLocks noGrp="1"/>
          </p:cNvSpPr>
          <p:nvPr>
            <p:ph type="body" sz="quarter" idx="13"/>
          </p:nvPr>
        </p:nvSpPr>
        <p:spPr>
          <a:xfrm>
            <a:off x="6849832" y="1869036"/>
            <a:ext cx="5443884" cy="430887"/>
          </a:xfrm>
        </p:spPr>
        <p:txBody>
          <a:bodyPr vert="horz" wrap="square" lIns="0" tIns="0" rIns="0" bIns="0" rtlCol="0" anchor="t">
            <a:spAutoFit/>
          </a:bodyPr>
          <a:lstStyle/>
          <a:p>
            <a:pPr algn="ctr"/>
            <a:r>
              <a:rPr lang="en-AU" sz="1400" b="1">
                <a:solidFill>
                  <a:srgbClr val="FFFFFF"/>
                </a:solidFill>
                <a:cs typeface="Helvetica"/>
              </a:rPr>
              <a:t>Comparison of satisfaction levels for international flights by airline location</a:t>
            </a:r>
          </a:p>
        </p:txBody>
      </p:sp>
      <p:sp>
        <p:nvSpPr>
          <p:cNvPr id="50" name="TextBox 49"/>
          <p:cNvSpPr txBox="1"/>
          <p:nvPr/>
        </p:nvSpPr>
        <p:spPr>
          <a:xfrm>
            <a:off x="6980626" y="5983993"/>
            <a:ext cx="5151603" cy="830997"/>
          </a:xfrm>
          <a:prstGeom prst="rect">
            <a:avLst/>
          </a:prstGeom>
          <a:noFill/>
        </p:spPr>
        <p:txBody>
          <a:bodyPr wrap="square" lIns="91440" tIns="45720" rIns="91440" bIns="45720" rtlCol="0" anchor="t">
            <a:spAutoFit/>
          </a:bodyPr>
          <a:lstStyle/>
          <a:p>
            <a:endParaRPr lang="en-AU" sz="800">
              <a:solidFill>
                <a:schemeClr val="bg1"/>
              </a:solidFill>
            </a:endParaRPr>
          </a:p>
          <a:p>
            <a:r>
              <a:rPr lang="en-AU" sz="800">
                <a:solidFill>
                  <a:schemeClr val="bg1"/>
                </a:solidFill>
              </a:rPr>
              <a:t>**14.7 percentage points. This difference is statistically significant </a:t>
            </a:r>
            <a:r>
              <a:rPr lang="en-AU" sz="800" i="1">
                <a:solidFill>
                  <a:schemeClr val="bg1"/>
                </a:solidFill>
              </a:rPr>
              <a:t>(p&lt;0.05)</a:t>
            </a:r>
            <a:r>
              <a:rPr lang="en-AU" sz="800">
                <a:solidFill>
                  <a:schemeClr val="bg1"/>
                </a:solidFill>
              </a:rPr>
              <a:t>.</a:t>
            </a:r>
            <a:endParaRPr lang="en-AU" sz="800">
              <a:solidFill>
                <a:schemeClr val="bg1"/>
              </a:solidFill>
              <a:cs typeface="Helvetica"/>
            </a:endParaRPr>
          </a:p>
          <a:p>
            <a:endParaRPr lang="en-AU" sz="800">
              <a:solidFill>
                <a:schemeClr val="bg1"/>
              </a:solidFill>
            </a:endParaRPr>
          </a:p>
          <a:p>
            <a:r>
              <a:rPr lang="en-AU" sz="800">
                <a:solidFill>
                  <a:schemeClr val="bg1"/>
                </a:solidFill>
              </a:rPr>
              <a:t>“</a:t>
            </a:r>
            <a:r>
              <a:rPr lang="en-US" sz="800">
                <a:solidFill>
                  <a:schemeClr val="bg1"/>
                </a:solidFill>
              </a:rPr>
              <a:t>Which airline did you fly with?”; “Overall, how satisfied or dissatisfied were you with [departure airport and airline of most recent flight].” (n=4,008 – weighted)</a:t>
            </a:r>
            <a:endParaRPr lang="en-AU" sz="800">
              <a:solidFill>
                <a:schemeClr val="bg1"/>
              </a:solidFill>
            </a:endParaRPr>
          </a:p>
          <a:p>
            <a:endParaRPr lang="en-AU" sz="800">
              <a:solidFill>
                <a:schemeClr val="bg1"/>
              </a:solidFill>
            </a:endParaRPr>
          </a:p>
        </p:txBody>
      </p:sp>
      <p:sp>
        <p:nvSpPr>
          <p:cNvPr id="51" name="TextBox 50"/>
          <p:cNvSpPr txBox="1"/>
          <p:nvPr/>
        </p:nvSpPr>
        <p:spPr>
          <a:xfrm>
            <a:off x="942138" y="6316654"/>
            <a:ext cx="5852757" cy="338554"/>
          </a:xfrm>
          <a:prstGeom prst="rect">
            <a:avLst/>
          </a:prstGeom>
          <a:noFill/>
        </p:spPr>
        <p:txBody>
          <a:bodyPr wrap="square" lIns="91440" tIns="45720" rIns="91440" bIns="45720" rtlCol="0" anchor="t">
            <a:spAutoFit/>
          </a:bodyPr>
          <a:lstStyle/>
          <a:p>
            <a:r>
              <a:rPr lang="en-AU" sz="800"/>
              <a:t>*These findings are statistically significant </a:t>
            </a:r>
            <a:r>
              <a:rPr lang="en-AU" sz="800" i="1"/>
              <a:t>(p&lt;0.05). </a:t>
            </a:r>
            <a:r>
              <a:rPr lang="en-AU" sz="800"/>
              <a:t>“</a:t>
            </a:r>
            <a:r>
              <a:rPr lang="en-US" sz="800"/>
              <a:t>Which Australian airport did you depart from?”; “Overall, how satisfied or dissatisfied were you with [departure airport and airline of most recent flight].” (n=4,008 – weighted)</a:t>
            </a:r>
            <a:endParaRPr lang="en-AU" sz="800"/>
          </a:p>
        </p:txBody>
      </p:sp>
      <p:sp>
        <p:nvSpPr>
          <p:cNvPr id="52" name="Text Placeholder 6">
            <a:extLst>
              <a:ext uri="{FF2B5EF4-FFF2-40B4-BE49-F238E27FC236}">
                <a16:creationId xmlns:a16="http://schemas.microsoft.com/office/drawing/2014/main" id="{A7E573C3-92DA-0ED8-9B78-9E233BBA01C6}"/>
              </a:ext>
            </a:extLst>
          </p:cNvPr>
          <p:cNvSpPr>
            <a:spLocks noGrp="1"/>
          </p:cNvSpPr>
          <p:nvPr>
            <p:ph type="body" sz="quarter" idx="13"/>
          </p:nvPr>
        </p:nvSpPr>
        <p:spPr>
          <a:xfrm>
            <a:off x="473674" y="2358078"/>
            <a:ext cx="5699979" cy="215444"/>
          </a:xfrm>
        </p:spPr>
        <p:txBody>
          <a:bodyPr vert="horz" wrap="square" lIns="0" tIns="0" rIns="0" bIns="0" rtlCol="0" anchor="t">
            <a:spAutoFit/>
          </a:bodyPr>
          <a:lstStyle/>
          <a:p>
            <a:pPr algn="ctr"/>
            <a:r>
              <a:rPr lang="en-AU" sz="1400" b="1">
                <a:cs typeface="Helvetica"/>
              </a:rPr>
              <a:t>Satisfaction with departure airports by each state and territory</a:t>
            </a:r>
          </a:p>
        </p:txBody>
      </p:sp>
    </p:spTree>
    <p:extLst>
      <p:ext uri="{BB962C8B-B14F-4D97-AF65-F5344CB8AC3E}">
        <p14:creationId xmlns:p14="http://schemas.microsoft.com/office/powerpoint/2010/main" val="3295069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72A989-C7E4-6719-A943-FE3B912191D9}"/>
              </a:ext>
            </a:extLst>
          </p:cNvPr>
          <p:cNvSpPr/>
          <p:nvPr/>
        </p:nvSpPr>
        <p:spPr>
          <a:xfrm>
            <a:off x="6849832" y="0"/>
            <a:ext cx="544388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b="1">
              <a:solidFill>
                <a:srgbClr val="FFFFFF"/>
              </a:solidFill>
              <a:cs typeface="Helvetica"/>
            </a:endParaRPr>
          </a:p>
        </p:txBody>
      </p:sp>
      <p:sp>
        <p:nvSpPr>
          <p:cNvPr id="2" name="Title 1">
            <a:extLst>
              <a:ext uri="{FF2B5EF4-FFF2-40B4-BE49-F238E27FC236}">
                <a16:creationId xmlns:a16="http://schemas.microsoft.com/office/drawing/2014/main" id="{5D49F2E5-F163-EF92-B191-DEC164E548EA}"/>
              </a:ext>
            </a:extLst>
          </p:cNvPr>
          <p:cNvSpPr>
            <a:spLocks noGrp="1"/>
          </p:cNvSpPr>
          <p:nvPr>
            <p:ph type="title"/>
          </p:nvPr>
        </p:nvSpPr>
        <p:spPr>
          <a:xfrm>
            <a:off x="479425" y="476249"/>
            <a:ext cx="6370407" cy="443528"/>
          </a:xfrm>
        </p:spPr>
        <p:txBody>
          <a:bodyPr/>
          <a:lstStyle/>
          <a:p>
            <a:r>
              <a:rPr lang="en-AU"/>
              <a:t>Differences in satisfaction by demographics</a:t>
            </a:r>
          </a:p>
        </p:txBody>
      </p:sp>
      <p:sp>
        <p:nvSpPr>
          <p:cNvPr id="3" name="Slide Number Placeholder 2">
            <a:extLst>
              <a:ext uri="{FF2B5EF4-FFF2-40B4-BE49-F238E27FC236}">
                <a16:creationId xmlns:a16="http://schemas.microsoft.com/office/drawing/2014/main" id="{406F0127-EDE4-F21B-B056-D268DFAA182E}"/>
              </a:ext>
            </a:extLst>
          </p:cNvPr>
          <p:cNvSpPr>
            <a:spLocks noGrp="1"/>
          </p:cNvSpPr>
          <p:nvPr>
            <p:ph type="sldNum" sz="quarter" idx="12"/>
          </p:nvPr>
        </p:nvSpPr>
        <p:spPr/>
        <p:txBody>
          <a:bodyPr/>
          <a:lstStyle/>
          <a:p>
            <a:fld id="{0500C9E6-702F-A843-8A04-80C500C6891A}" type="slidenum">
              <a:rPr lang="en-AU" smtClean="0"/>
              <a:t>26</a:t>
            </a:fld>
            <a:endParaRPr lang="en-AU"/>
          </a:p>
        </p:txBody>
      </p:sp>
      <p:sp>
        <p:nvSpPr>
          <p:cNvPr id="7" name="TextBox 6">
            <a:extLst>
              <a:ext uri="{FF2B5EF4-FFF2-40B4-BE49-F238E27FC236}">
                <a16:creationId xmlns:a16="http://schemas.microsoft.com/office/drawing/2014/main" id="{B769AACD-35F8-4FE8-EAED-597B2D32BC96}"/>
              </a:ext>
            </a:extLst>
          </p:cNvPr>
          <p:cNvSpPr txBox="1"/>
          <p:nvPr/>
        </p:nvSpPr>
        <p:spPr>
          <a:xfrm>
            <a:off x="6977422" y="1180582"/>
            <a:ext cx="4962812" cy="738664"/>
          </a:xfrm>
          <a:prstGeom prst="rect">
            <a:avLst/>
          </a:prstGeom>
          <a:noFill/>
        </p:spPr>
        <p:txBody>
          <a:bodyPr wrap="square">
            <a:spAutoFit/>
          </a:bodyPr>
          <a:lstStyle/>
          <a:p>
            <a:pPr algn="ctr"/>
            <a:r>
              <a:rPr lang="en-AU" sz="1400" b="1">
                <a:solidFill>
                  <a:schemeClr val="bg1"/>
                </a:solidFill>
              </a:rPr>
              <a:t>Australians under the age of 55 are less satisfied with their experience with airlines (74%) compared to older Australians (82%).</a:t>
            </a:r>
            <a:endParaRPr lang="en-AU" sz="1400" b="1">
              <a:solidFill>
                <a:schemeClr val="bg1"/>
              </a:solidFill>
              <a:cs typeface="Helvetica"/>
            </a:endParaRPr>
          </a:p>
        </p:txBody>
      </p:sp>
      <p:sp>
        <p:nvSpPr>
          <p:cNvPr id="9" name="TextBox 8">
            <a:extLst>
              <a:ext uri="{FF2B5EF4-FFF2-40B4-BE49-F238E27FC236}">
                <a16:creationId xmlns:a16="http://schemas.microsoft.com/office/drawing/2014/main" id="{30B16D46-ACC6-E2CA-A03A-7D9BF4C65FF1}"/>
              </a:ext>
            </a:extLst>
          </p:cNvPr>
          <p:cNvSpPr txBox="1"/>
          <p:nvPr/>
        </p:nvSpPr>
        <p:spPr>
          <a:xfrm>
            <a:off x="388088" y="1499370"/>
            <a:ext cx="6097772" cy="738664"/>
          </a:xfrm>
          <a:prstGeom prst="rect">
            <a:avLst/>
          </a:prstGeom>
          <a:noFill/>
        </p:spPr>
        <p:txBody>
          <a:bodyPr wrap="square">
            <a:spAutoFit/>
          </a:bodyPr>
          <a:lstStyle/>
          <a:p>
            <a:r>
              <a:rPr lang="en-AU" sz="1400"/>
              <a:t>Amongst key demographic groups*, only 2 demographic groups were identified having a statistically significant difference** in satisfaction of airlines and airports.</a:t>
            </a:r>
          </a:p>
        </p:txBody>
      </p:sp>
      <p:graphicFrame>
        <p:nvGraphicFramePr>
          <p:cNvPr id="13" name="Chart 12">
            <a:extLst>
              <a:ext uri="{FF2B5EF4-FFF2-40B4-BE49-F238E27FC236}">
                <a16:creationId xmlns:a16="http://schemas.microsoft.com/office/drawing/2014/main" id="{4F4F4AB0-BA17-9356-20BA-FD4EABA4BD91}"/>
              </a:ext>
            </a:extLst>
          </p:cNvPr>
          <p:cNvGraphicFramePr/>
          <p:nvPr>
            <p:extLst>
              <p:ext uri="{D42A27DB-BD31-4B8C-83A1-F6EECF244321}">
                <p14:modId xmlns:p14="http://schemas.microsoft.com/office/powerpoint/2010/main" val="3254838161"/>
              </p:ext>
            </p:extLst>
          </p:nvPr>
        </p:nvGraphicFramePr>
        <p:xfrm>
          <a:off x="479425" y="3124216"/>
          <a:ext cx="5878845" cy="2497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EC8E1185-0F9F-9774-B230-61D69CEA112E}"/>
              </a:ext>
            </a:extLst>
          </p:cNvPr>
          <p:cNvGraphicFramePr/>
          <p:nvPr>
            <p:extLst>
              <p:ext uri="{D42A27DB-BD31-4B8C-83A1-F6EECF244321}">
                <p14:modId xmlns:p14="http://schemas.microsoft.com/office/powerpoint/2010/main" val="2585579108"/>
              </p:ext>
            </p:extLst>
          </p:nvPr>
        </p:nvGraphicFramePr>
        <p:xfrm>
          <a:off x="6849832" y="1919246"/>
          <a:ext cx="5226493" cy="401372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26780FA6-9564-3D98-1FE5-F743AF8410D6}"/>
              </a:ext>
            </a:extLst>
          </p:cNvPr>
          <p:cNvSpPr txBox="1"/>
          <p:nvPr/>
        </p:nvSpPr>
        <p:spPr>
          <a:xfrm>
            <a:off x="1017873" y="5698619"/>
            <a:ext cx="5722974" cy="461665"/>
          </a:xfrm>
          <a:prstGeom prst="rect">
            <a:avLst/>
          </a:prstGeom>
          <a:noFill/>
        </p:spPr>
        <p:txBody>
          <a:bodyPr wrap="square">
            <a:spAutoFit/>
          </a:bodyPr>
          <a:lstStyle/>
          <a:p>
            <a:r>
              <a:rPr lang="en-AU" sz="800"/>
              <a:t>“What is your age?”; “</a:t>
            </a:r>
            <a:r>
              <a:rPr lang="en-US" sz="800"/>
              <a:t>Do you have a disability, medical condition or injury that has lasted, or is likely to last, 6 months or more?”;</a:t>
            </a:r>
            <a:r>
              <a:rPr lang="en-AU" sz="800"/>
              <a:t> “</a:t>
            </a:r>
            <a:r>
              <a:rPr lang="en-US" sz="800"/>
              <a:t>Which airline did you fly with?”; “Overall, how satisfied or dissatisfied were you with [departure airport and airline of most recent flight].” (n=4,008 – weighted)</a:t>
            </a:r>
            <a:endParaRPr lang="en-AU" sz="800"/>
          </a:p>
        </p:txBody>
      </p:sp>
      <p:sp>
        <p:nvSpPr>
          <p:cNvPr id="19" name="TextBox 18">
            <a:extLst>
              <a:ext uri="{FF2B5EF4-FFF2-40B4-BE49-F238E27FC236}">
                <a16:creationId xmlns:a16="http://schemas.microsoft.com/office/drawing/2014/main" id="{944BFBF5-A8EA-991F-322C-B8FA7EB7E5E8}"/>
              </a:ext>
            </a:extLst>
          </p:cNvPr>
          <p:cNvSpPr txBox="1"/>
          <p:nvPr/>
        </p:nvSpPr>
        <p:spPr>
          <a:xfrm>
            <a:off x="350874" y="2524368"/>
            <a:ext cx="6134986" cy="523220"/>
          </a:xfrm>
          <a:prstGeom prst="rect">
            <a:avLst/>
          </a:prstGeom>
          <a:noFill/>
        </p:spPr>
        <p:txBody>
          <a:bodyPr wrap="square" rtlCol="0">
            <a:spAutoFit/>
          </a:bodyPr>
          <a:lstStyle/>
          <a:p>
            <a:pPr algn="ctr"/>
            <a:r>
              <a:rPr lang="en-AU" sz="1400" b="1"/>
              <a:t>Australians with a disability, medical condition or injury are less satisfied with airports (72%) than those without (79%).</a:t>
            </a:r>
            <a:endParaRPr lang="en-AU"/>
          </a:p>
        </p:txBody>
      </p:sp>
      <p:sp>
        <p:nvSpPr>
          <p:cNvPr id="4" name="TextBox 3">
            <a:extLst>
              <a:ext uri="{FF2B5EF4-FFF2-40B4-BE49-F238E27FC236}">
                <a16:creationId xmlns:a16="http://schemas.microsoft.com/office/drawing/2014/main" id="{58533285-1BC5-242C-FE6E-DC72137B76F8}"/>
              </a:ext>
            </a:extLst>
          </p:cNvPr>
          <p:cNvSpPr txBox="1"/>
          <p:nvPr/>
        </p:nvSpPr>
        <p:spPr>
          <a:xfrm>
            <a:off x="1017873" y="6160284"/>
            <a:ext cx="5722974" cy="461665"/>
          </a:xfrm>
          <a:prstGeom prst="rect">
            <a:avLst/>
          </a:prstGeom>
          <a:noFill/>
        </p:spPr>
        <p:txBody>
          <a:bodyPr wrap="square">
            <a:spAutoFit/>
          </a:bodyPr>
          <a:lstStyle/>
          <a:p>
            <a:r>
              <a:rPr lang="en-AU" sz="800"/>
              <a:t>* The key groups analysed were CALD/ having a disability, health condition or injury/ low digital literacy / over 55 years of age/ regional-remote locality</a:t>
            </a:r>
          </a:p>
          <a:p>
            <a:r>
              <a:rPr lang="en-AU" sz="800"/>
              <a:t>** At </a:t>
            </a:r>
            <a:r>
              <a:rPr lang="en-AU" sz="800" i="1"/>
              <a:t>p&lt;0.05</a:t>
            </a:r>
            <a:endParaRPr lang="en-AU" sz="800"/>
          </a:p>
        </p:txBody>
      </p:sp>
    </p:spTree>
    <p:extLst>
      <p:ext uri="{BB962C8B-B14F-4D97-AF65-F5344CB8AC3E}">
        <p14:creationId xmlns:p14="http://schemas.microsoft.com/office/powerpoint/2010/main" val="341850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a:xfrm>
            <a:off x="493832" y="415269"/>
            <a:ext cx="11233150" cy="387798"/>
          </a:xfrm>
          <a:noFill/>
          <a:ln>
            <a:noFill/>
          </a:ln>
        </p:spPr>
        <p:txBody>
          <a:bodyPr/>
          <a:lstStyle/>
          <a:p>
            <a:r>
              <a:rPr lang="en-AU"/>
              <a:t>Australians’ satisfaction with all stages of their air travel journey</a:t>
            </a: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5" name="Text Placeholder 6">
            <a:extLst>
              <a:ext uri="{FF2B5EF4-FFF2-40B4-BE49-F238E27FC236}">
                <a16:creationId xmlns:a16="http://schemas.microsoft.com/office/drawing/2014/main" id="{A7E573C3-92DA-0ED8-9B78-9E233BBA01C6}"/>
              </a:ext>
            </a:extLst>
          </p:cNvPr>
          <p:cNvSpPr>
            <a:spLocks noGrp="1"/>
          </p:cNvSpPr>
          <p:nvPr>
            <p:ph type="body" sz="quarter" idx="13"/>
          </p:nvPr>
        </p:nvSpPr>
        <p:spPr>
          <a:xfrm>
            <a:off x="498475" y="1082084"/>
            <a:ext cx="8264130" cy="215444"/>
          </a:xfrm>
        </p:spPr>
        <p:txBody>
          <a:bodyPr vert="horz" wrap="square" lIns="0" tIns="0" rIns="0" bIns="0" rtlCol="0" anchor="t">
            <a:spAutoFit/>
          </a:bodyPr>
          <a:lstStyle/>
          <a:p>
            <a:r>
              <a:rPr lang="en-AU" sz="1400" b="1">
                <a:cs typeface="Helvetica"/>
              </a:rPr>
              <a:t>Overall net satisfaction across the air travel journey</a:t>
            </a:r>
          </a:p>
        </p:txBody>
      </p:sp>
      <p:sp>
        <p:nvSpPr>
          <p:cNvPr id="147" name="TextBox 146"/>
          <p:cNvSpPr txBox="1"/>
          <p:nvPr/>
        </p:nvSpPr>
        <p:spPr>
          <a:xfrm>
            <a:off x="1784496" y="6427200"/>
            <a:ext cx="8842243" cy="338554"/>
          </a:xfrm>
          <a:prstGeom prst="rect">
            <a:avLst/>
          </a:prstGeom>
          <a:noFill/>
        </p:spPr>
        <p:txBody>
          <a:bodyPr wrap="square" lIns="91440" tIns="45720" rIns="91440" bIns="45720" rtlCol="0" anchor="t">
            <a:spAutoFit/>
          </a:bodyPr>
          <a:lstStyle/>
          <a:p>
            <a:r>
              <a:rPr lang="en-AU" sz="800"/>
              <a:t>“How satisfied or dissatisfied were you with the following aspects of your most recent flight experience (n=4,004 – weighted and removed “N/A” responses). Percentages refer to net satisfaction which is the proportion of respondents answering satisfied or very satisfied. </a:t>
            </a:r>
          </a:p>
        </p:txBody>
      </p:sp>
      <p:grpSp>
        <p:nvGrpSpPr>
          <p:cNvPr id="7" name="Group 6"/>
          <p:cNvGrpSpPr/>
          <p:nvPr/>
        </p:nvGrpSpPr>
        <p:grpSpPr>
          <a:xfrm>
            <a:off x="492605" y="5157656"/>
            <a:ext cx="11218742" cy="1036858"/>
            <a:chOff x="492605" y="5157656"/>
            <a:chExt cx="11218742" cy="1036858"/>
          </a:xfrm>
        </p:grpSpPr>
        <p:grpSp>
          <p:nvGrpSpPr>
            <p:cNvPr id="162" name="Group 161"/>
            <p:cNvGrpSpPr/>
            <p:nvPr/>
          </p:nvGrpSpPr>
          <p:grpSpPr>
            <a:xfrm>
              <a:off x="767970" y="5213830"/>
              <a:ext cx="264223" cy="414517"/>
              <a:chOff x="4729163" y="2528888"/>
              <a:chExt cx="258763" cy="457200"/>
            </a:xfrm>
          </p:grpSpPr>
          <p:sp>
            <p:nvSpPr>
              <p:cNvPr id="271" name="Freeform 307"/>
              <p:cNvSpPr>
                <a:spLocks/>
              </p:cNvSpPr>
              <p:nvPr/>
            </p:nvSpPr>
            <p:spPr bwMode="auto">
              <a:xfrm>
                <a:off x="4729163" y="2528888"/>
                <a:ext cx="258763" cy="457200"/>
              </a:xfrm>
              <a:custGeom>
                <a:avLst/>
                <a:gdLst>
                  <a:gd name="T0" fmla="*/ 52 w 52"/>
                  <a:gd name="T1" fmla="*/ 84 h 92"/>
                  <a:gd name="T2" fmla="*/ 44 w 52"/>
                  <a:gd name="T3" fmla="*/ 92 h 92"/>
                  <a:gd name="T4" fmla="*/ 8 w 52"/>
                  <a:gd name="T5" fmla="*/ 92 h 92"/>
                  <a:gd name="T6" fmla="*/ 0 w 52"/>
                  <a:gd name="T7" fmla="*/ 84 h 92"/>
                  <a:gd name="T8" fmla="*/ 0 w 52"/>
                  <a:gd name="T9" fmla="*/ 8 h 92"/>
                  <a:gd name="T10" fmla="*/ 8 w 52"/>
                  <a:gd name="T11" fmla="*/ 0 h 92"/>
                  <a:gd name="T12" fmla="*/ 44 w 52"/>
                  <a:gd name="T13" fmla="*/ 0 h 92"/>
                  <a:gd name="T14" fmla="*/ 52 w 52"/>
                  <a:gd name="T15" fmla="*/ 8 h 92"/>
                  <a:gd name="T16" fmla="*/ 52 w 52"/>
                  <a:gd name="T1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2">
                    <a:moveTo>
                      <a:pt x="52" y="84"/>
                    </a:moveTo>
                    <a:cubicBezTo>
                      <a:pt x="52" y="89"/>
                      <a:pt x="49" y="92"/>
                      <a:pt x="44" y="92"/>
                    </a:cubicBezTo>
                    <a:cubicBezTo>
                      <a:pt x="8" y="92"/>
                      <a:pt x="8" y="92"/>
                      <a:pt x="8" y="92"/>
                    </a:cubicBezTo>
                    <a:cubicBezTo>
                      <a:pt x="4" y="92"/>
                      <a:pt x="0" y="89"/>
                      <a:pt x="0" y="84"/>
                    </a:cubicBezTo>
                    <a:cubicBezTo>
                      <a:pt x="0" y="8"/>
                      <a:pt x="0" y="8"/>
                      <a:pt x="0" y="8"/>
                    </a:cubicBezTo>
                    <a:cubicBezTo>
                      <a:pt x="0" y="4"/>
                      <a:pt x="4" y="0"/>
                      <a:pt x="8" y="0"/>
                    </a:cubicBezTo>
                    <a:cubicBezTo>
                      <a:pt x="44" y="0"/>
                      <a:pt x="44" y="0"/>
                      <a:pt x="44" y="0"/>
                    </a:cubicBezTo>
                    <a:cubicBezTo>
                      <a:pt x="49" y="0"/>
                      <a:pt x="52" y="4"/>
                      <a:pt x="52" y="8"/>
                    </a:cubicBezTo>
                    <a:lnTo>
                      <a:pt x="52" y="84"/>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2" name="Line 308"/>
              <p:cNvSpPr>
                <a:spLocks noChangeShapeType="1"/>
              </p:cNvSpPr>
              <p:nvPr/>
            </p:nvSpPr>
            <p:spPr bwMode="auto">
              <a:xfrm flipH="1">
                <a:off x="4729163" y="2608263"/>
                <a:ext cx="2587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3" name="Line 309"/>
              <p:cNvSpPr>
                <a:spLocks noChangeShapeType="1"/>
              </p:cNvSpPr>
              <p:nvPr/>
            </p:nvSpPr>
            <p:spPr bwMode="auto">
              <a:xfrm flipH="1">
                <a:off x="4729163" y="2906713"/>
                <a:ext cx="2587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4" name="Line 310"/>
              <p:cNvSpPr>
                <a:spLocks noChangeShapeType="1"/>
              </p:cNvSpPr>
              <p:nvPr/>
            </p:nvSpPr>
            <p:spPr bwMode="auto">
              <a:xfrm>
                <a:off x="4808538" y="2568575"/>
                <a:ext cx="10001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5" name="Freeform 311"/>
              <p:cNvSpPr>
                <a:spLocks/>
              </p:cNvSpPr>
              <p:nvPr/>
            </p:nvSpPr>
            <p:spPr bwMode="auto">
              <a:xfrm>
                <a:off x="4848226" y="2936875"/>
                <a:ext cx="20638" cy="19050"/>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6" name="Freeform 312"/>
              <p:cNvSpPr>
                <a:spLocks/>
              </p:cNvSpPr>
              <p:nvPr/>
            </p:nvSpPr>
            <p:spPr bwMode="auto">
              <a:xfrm>
                <a:off x="4778376" y="2668588"/>
                <a:ext cx="149225" cy="119063"/>
              </a:xfrm>
              <a:custGeom>
                <a:avLst/>
                <a:gdLst>
                  <a:gd name="T0" fmla="*/ 0 w 94"/>
                  <a:gd name="T1" fmla="*/ 0 h 75"/>
                  <a:gd name="T2" fmla="*/ 19 w 94"/>
                  <a:gd name="T3" fmla="*/ 0 h 75"/>
                  <a:gd name="T4" fmla="*/ 19 w 94"/>
                  <a:gd name="T5" fmla="*/ 75 h 75"/>
                  <a:gd name="T6" fmla="*/ 94 w 94"/>
                  <a:gd name="T7" fmla="*/ 75 h 75"/>
                  <a:gd name="T8" fmla="*/ 94 w 94"/>
                  <a:gd name="T9" fmla="*/ 25 h 75"/>
                  <a:gd name="T10" fmla="*/ 19 w 94"/>
                  <a:gd name="T11" fmla="*/ 25 h 75"/>
                </a:gdLst>
                <a:ahLst/>
                <a:cxnLst>
                  <a:cxn ang="0">
                    <a:pos x="T0" y="T1"/>
                  </a:cxn>
                  <a:cxn ang="0">
                    <a:pos x="T2" y="T3"/>
                  </a:cxn>
                  <a:cxn ang="0">
                    <a:pos x="T4" y="T5"/>
                  </a:cxn>
                  <a:cxn ang="0">
                    <a:pos x="T6" y="T7"/>
                  </a:cxn>
                  <a:cxn ang="0">
                    <a:pos x="T8" y="T9"/>
                  </a:cxn>
                  <a:cxn ang="0">
                    <a:pos x="T10" y="T11"/>
                  </a:cxn>
                </a:cxnLst>
                <a:rect l="0" t="0" r="r" b="b"/>
                <a:pathLst>
                  <a:path w="94" h="75">
                    <a:moveTo>
                      <a:pt x="0" y="0"/>
                    </a:moveTo>
                    <a:lnTo>
                      <a:pt x="19" y="0"/>
                    </a:lnTo>
                    <a:lnTo>
                      <a:pt x="19" y="75"/>
                    </a:lnTo>
                    <a:lnTo>
                      <a:pt x="94" y="75"/>
                    </a:lnTo>
                    <a:lnTo>
                      <a:pt x="94" y="25"/>
                    </a:lnTo>
                    <a:lnTo>
                      <a:pt x="19" y="25"/>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7" name="Oval 313"/>
              <p:cNvSpPr>
                <a:spLocks noChangeArrowheads="1"/>
              </p:cNvSpPr>
              <p:nvPr/>
            </p:nvSpPr>
            <p:spPr bwMode="auto">
              <a:xfrm>
                <a:off x="4818063" y="2817813"/>
                <a:ext cx="20638" cy="19050"/>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8" name="Oval 314"/>
              <p:cNvSpPr>
                <a:spLocks noChangeArrowheads="1"/>
              </p:cNvSpPr>
              <p:nvPr/>
            </p:nvSpPr>
            <p:spPr bwMode="auto">
              <a:xfrm>
                <a:off x="4897438" y="2817813"/>
                <a:ext cx="20638" cy="19050"/>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63" name="Group 162"/>
            <p:cNvGrpSpPr/>
            <p:nvPr/>
          </p:nvGrpSpPr>
          <p:grpSpPr>
            <a:xfrm>
              <a:off x="4126427" y="5157656"/>
              <a:ext cx="409002" cy="419085"/>
              <a:chOff x="3727451" y="1577975"/>
              <a:chExt cx="450850" cy="461963"/>
            </a:xfrm>
          </p:grpSpPr>
          <p:sp>
            <p:nvSpPr>
              <p:cNvPr id="259" name="Freeform 258"/>
              <p:cNvSpPr>
                <a:spLocks/>
              </p:cNvSpPr>
              <p:nvPr/>
            </p:nvSpPr>
            <p:spPr bwMode="auto">
              <a:xfrm>
                <a:off x="3825876" y="1617663"/>
                <a:ext cx="254000" cy="58738"/>
              </a:xfrm>
              <a:custGeom>
                <a:avLst/>
                <a:gdLst>
                  <a:gd name="T0" fmla="*/ 52 w 52"/>
                  <a:gd name="T1" fmla="*/ 12 h 12"/>
                  <a:gd name="T2" fmla="*/ 0 w 52"/>
                  <a:gd name="T3" fmla="*/ 12 h 12"/>
                  <a:gd name="T4" fmla="*/ 0 w 52"/>
                  <a:gd name="T5" fmla="*/ 8 h 12"/>
                  <a:gd name="T6" fmla="*/ 8 w 52"/>
                  <a:gd name="T7" fmla="*/ 0 h 12"/>
                  <a:gd name="T8" fmla="*/ 44 w 52"/>
                  <a:gd name="T9" fmla="*/ 0 h 12"/>
                  <a:gd name="T10" fmla="*/ 52 w 52"/>
                  <a:gd name="T11" fmla="*/ 8 h 12"/>
                  <a:gd name="T12" fmla="*/ 52 w 5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2" h="12">
                    <a:moveTo>
                      <a:pt x="52" y="12"/>
                    </a:moveTo>
                    <a:cubicBezTo>
                      <a:pt x="0" y="12"/>
                      <a:pt x="0" y="12"/>
                      <a:pt x="0" y="12"/>
                    </a:cubicBezTo>
                    <a:cubicBezTo>
                      <a:pt x="0" y="8"/>
                      <a:pt x="0" y="8"/>
                      <a:pt x="0" y="8"/>
                    </a:cubicBezTo>
                    <a:cubicBezTo>
                      <a:pt x="0" y="4"/>
                      <a:pt x="4" y="0"/>
                      <a:pt x="8" y="0"/>
                    </a:cubicBezTo>
                    <a:cubicBezTo>
                      <a:pt x="44" y="0"/>
                      <a:pt x="44" y="0"/>
                      <a:pt x="44" y="0"/>
                    </a:cubicBezTo>
                    <a:cubicBezTo>
                      <a:pt x="48" y="0"/>
                      <a:pt x="52" y="4"/>
                      <a:pt x="52" y="8"/>
                    </a:cubicBezTo>
                    <a:lnTo>
                      <a:pt x="52" y="1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0" name="Oval 259"/>
              <p:cNvSpPr>
                <a:spLocks noChangeArrowheads="1"/>
              </p:cNvSpPr>
              <p:nvPr/>
            </p:nvSpPr>
            <p:spPr bwMode="auto">
              <a:xfrm>
                <a:off x="3913188" y="1725613"/>
                <a:ext cx="77788" cy="79375"/>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1" name="Freeform 260"/>
              <p:cNvSpPr>
                <a:spLocks/>
              </p:cNvSpPr>
              <p:nvPr/>
            </p:nvSpPr>
            <p:spPr bwMode="auto">
              <a:xfrm>
                <a:off x="3884613" y="1833563"/>
                <a:ext cx="136525" cy="196850"/>
              </a:xfrm>
              <a:custGeom>
                <a:avLst/>
                <a:gdLst>
                  <a:gd name="T0" fmla="*/ 28 w 28"/>
                  <a:gd name="T1" fmla="*/ 0 h 40"/>
                  <a:gd name="T2" fmla="*/ 0 w 28"/>
                  <a:gd name="T3" fmla="*/ 0 h 40"/>
                  <a:gd name="T4" fmla="*/ 8 w 28"/>
                  <a:gd name="T5" fmla="*/ 23 h 40"/>
                  <a:gd name="T6" fmla="*/ 8 w 28"/>
                  <a:gd name="T7" fmla="*/ 40 h 40"/>
                  <a:gd name="T8" fmla="*/ 20 w 28"/>
                  <a:gd name="T9" fmla="*/ 40 h 40"/>
                  <a:gd name="T10" fmla="*/ 20 w 28"/>
                  <a:gd name="T11" fmla="*/ 23 h 40"/>
                  <a:gd name="T12" fmla="*/ 28 w 2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28" y="0"/>
                    </a:moveTo>
                    <a:cubicBezTo>
                      <a:pt x="0" y="0"/>
                      <a:pt x="0" y="0"/>
                      <a:pt x="0" y="0"/>
                    </a:cubicBezTo>
                    <a:cubicBezTo>
                      <a:pt x="0" y="16"/>
                      <a:pt x="4" y="19"/>
                      <a:pt x="8" y="23"/>
                    </a:cubicBezTo>
                    <a:cubicBezTo>
                      <a:pt x="8" y="40"/>
                      <a:pt x="8" y="40"/>
                      <a:pt x="8" y="40"/>
                    </a:cubicBezTo>
                    <a:cubicBezTo>
                      <a:pt x="20" y="40"/>
                      <a:pt x="20" y="40"/>
                      <a:pt x="20" y="40"/>
                    </a:cubicBezTo>
                    <a:cubicBezTo>
                      <a:pt x="20" y="23"/>
                      <a:pt x="20" y="23"/>
                      <a:pt x="20" y="23"/>
                    </a:cubicBezTo>
                    <a:cubicBezTo>
                      <a:pt x="24" y="19"/>
                      <a:pt x="28" y="16"/>
                      <a:pt x="28" y="0"/>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2" name="Line 24"/>
              <p:cNvSpPr>
                <a:spLocks noChangeShapeType="1"/>
              </p:cNvSpPr>
              <p:nvPr/>
            </p:nvSpPr>
            <p:spPr bwMode="auto">
              <a:xfrm>
                <a:off x="4079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3" name="Line 25"/>
              <p:cNvSpPr>
                <a:spLocks noChangeShapeType="1"/>
              </p:cNvSpPr>
              <p:nvPr/>
            </p:nvSpPr>
            <p:spPr bwMode="auto">
              <a:xfrm>
                <a:off x="3825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4" name="Line 26"/>
              <p:cNvSpPr>
                <a:spLocks noChangeShapeType="1"/>
              </p:cNvSpPr>
              <p:nvPr/>
            </p:nvSpPr>
            <p:spPr bwMode="auto">
              <a:xfrm>
                <a:off x="4119563"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5" name="Line 27"/>
              <p:cNvSpPr>
                <a:spLocks noChangeShapeType="1"/>
              </p:cNvSpPr>
              <p:nvPr/>
            </p:nvSpPr>
            <p:spPr bwMode="auto">
              <a:xfrm flipV="1">
                <a:off x="411956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6" name="Line 28"/>
              <p:cNvSpPr>
                <a:spLocks noChangeShapeType="1"/>
              </p:cNvSpPr>
              <p:nvPr/>
            </p:nvSpPr>
            <p:spPr bwMode="auto">
              <a:xfrm>
                <a:off x="411956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7" name="Line 29"/>
              <p:cNvSpPr>
                <a:spLocks noChangeShapeType="1"/>
              </p:cNvSpPr>
              <p:nvPr/>
            </p:nvSpPr>
            <p:spPr bwMode="auto">
              <a:xfrm flipH="1">
                <a:off x="3727451"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8" name="Line 30"/>
              <p:cNvSpPr>
                <a:spLocks noChangeShapeType="1"/>
              </p:cNvSpPr>
              <p:nvPr/>
            </p:nvSpPr>
            <p:spPr bwMode="auto">
              <a:xfrm flipH="1" flipV="1">
                <a:off x="373221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69" name="Line 31"/>
              <p:cNvSpPr>
                <a:spLocks noChangeShapeType="1"/>
              </p:cNvSpPr>
              <p:nvPr/>
            </p:nvSpPr>
            <p:spPr bwMode="auto">
              <a:xfrm flipH="1">
                <a:off x="373221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0" name="Rectangle 269"/>
              <p:cNvSpPr>
                <a:spLocks noChangeArrowheads="1"/>
              </p:cNvSpPr>
              <p:nvPr/>
            </p:nvSpPr>
            <p:spPr bwMode="auto">
              <a:xfrm>
                <a:off x="3922713" y="1577975"/>
                <a:ext cx="58738" cy="39688"/>
              </a:xfrm>
              <a:prstGeom prst="rect">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64" name="Group 163"/>
            <p:cNvGrpSpPr/>
            <p:nvPr/>
          </p:nvGrpSpPr>
          <p:grpSpPr>
            <a:xfrm>
              <a:off x="3277501" y="5213261"/>
              <a:ext cx="231865" cy="410444"/>
              <a:chOff x="1943101" y="1577975"/>
              <a:chExt cx="255588" cy="452438"/>
            </a:xfrm>
          </p:grpSpPr>
          <p:sp>
            <p:nvSpPr>
              <p:cNvPr id="250" name="Freeform 249"/>
              <p:cNvSpPr>
                <a:spLocks/>
              </p:cNvSpPr>
              <p:nvPr/>
            </p:nvSpPr>
            <p:spPr bwMode="auto">
              <a:xfrm>
                <a:off x="1943101" y="1695450"/>
                <a:ext cx="255588" cy="315913"/>
              </a:xfrm>
              <a:custGeom>
                <a:avLst/>
                <a:gdLst>
                  <a:gd name="T0" fmla="*/ 52 w 52"/>
                  <a:gd name="T1" fmla="*/ 8 h 64"/>
                  <a:gd name="T2" fmla="*/ 44 w 52"/>
                  <a:gd name="T3" fmla="*/ 0 h 64"/>
                  <a:gd name="T4" fmla="*/ 8 w 52"/>
                  <a:gd name="T5" fmla="*/ 0 h 64"/>
                  <a:gd name="T6" fmla="*/ 0 w 52"/>
                  <a:gd name="T7" fmla="*/ 8 h 64"/>
                  <a:gd name="T8" fmla="*/ 0 w 52"/>
                  <a:gd name="T9" fmla="*/ 56 h 64"/>
                  <a:gd name="T10" fmla="*/ 8 w 52"/>
                  <a:gd name="T11" fmla="*/ 64 h 64"/>
                  <a:gd name="T12" fmla="*/ 44 w 52"/>
                  <a:gd name="T13" fmla="*/ 64 h 64"/>
                  <a:gd name="T14" fmla="*/ 52 w 52"/>
                  <a:gd name="T15" fmla="*/ 56 h 64"/>
                  <a:gd name="T16" fmla="*/ 52 w 52"/>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4">
                    <a:moveTo>
                      <a:pt x="52" y="8"/>
                    </a:moveTo>
                    <a:cubicBezTo>
                      <a:pt x="52" y="4"/>
                      <a:pt x="48" y="0"/>
                      <a:pt x="44" y="0"/>
                    </a:cubicBezTo>
                    <a:cubicBezTo>
                      <a:pt x="8" y="0"/>
                      <a:pt x="8" y="0"/>
                      <a:pt x="8" y="0"/>
                    </a:cubicBezTo>
                    <a:cubicBezTo>
                      <a:pt x="4" y="0"/>
                      <a:pt x="0" y="4"/>
                      <a:pt x="0" y="8"/>
                    </a:cubicBezTo>
                    <a:cubicBezTo>
                      <a:pt x="0" y="56"/>
                      <a:pt x="0" y="56"/>
                      <a:pt x="0" y="56"/>
                    </a:cubicBezTo>
                    <a:cubicBezTo>
                      <a:pt x="0" y="60"/>
                      <a:pt x="4" y="64"/>
                      <a:pt x="8" y="64"/>
                    </a:cubicBezTo>
                    <a:cubicBezTo>
                      <a:pt x="44" y="64"/>
                      <a:pt x="44" y="64"/>
                      <a:pt x="44" y="64"/>
                    </a:cubicBezTo>
                    <a:cubicBezTo>
                      <a:pt x="48" y="64"/>
                      <a:pt x="52" y="60"/>
                      <a:pt x="52" y="56"/>
                    </a:cubicBezTo>
                    <a:lnTo>
                      <a:pt x="52" y="8"/>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1" name="Line 147"/>
              <p:cNvSpPr>
                <a:spLocks noChangeShapeType="1"/>
              </p:cNvSpPr>
              <p:nvPr/>
            </p:nvSpPr>
            <p:spPr bwMode="auto">
              <a:xfrm>
                <a:off x="2001838" y="2011363"/>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2" name="Line 148"/>
              <p:cNvSpPr>
                <a:spLocks noChangeShapeType="1"/>
              </p:cNvSpPr>
              <p:nvPr/>
            </p:nvSpPr>
            <p:spPr bwMode="auto">
              <a:xfrm>
                <a:off x="2139951" y="2011363"/>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3" name="Line 149"/>
              <p:cNvSpPr>
                <a:spLocks noChangeShapeType="1"/>
              </p:cNvSpPr>
              <p:nvPr/>
            </p:nvSpPr>
            <p:spPr bwMode="auto">
              <a:xfrm flipV="1">
                <a:off x="2100263" y="1577975"/>
                <a:ext cx="0" cy="11747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4" name="Line 150"/>
              <p:cNvSpPr>
                <a:spLocks noChangeShapeType="1"/>
              </p:cNvSpPr>
              <p:nvPr/>
            </p:nvSpPr>
            <p:spPr bwMode="auto">
              <a:xfrm flipV="1">
                <a:off x="2041526" y="1577975"/>
                <a:ext cx="0" cy="11747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5" name="Line 151"/>
              <p:cNvSpPr>
                <a:spLocks noChangeShapeType="1"/>
              </p:cNvSpPr>
              <p:nvPr/>
            </p:nvSpPr>
            <p:spPr bwMode="auto">
              <a:xfrm>
                <a:off x="2012951" y="1577975"/>
                <a:ext cx="11747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6" name="Line 152"/>
              <p:cNvSpPr>
                <a:spLocks noChangeShapeType="1"/>
              </p:cNvSpPr>
              <p:nvPr/>
            </p:nvSpPr>
            <p:spPr bwMode="auto">
              <a:xfrm>
                <a:off x="2001838" y="1755775"/>
                <a:ext cx="13811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7" name="Line 153"/>
              <p:cNvSpPr>
                <a:spLocks noChangeShapeType="1"/>
              </p:cNvSpPr>
              <p:nvPr/>
            </p:nvSpPr>
            <p:spPr bwMode="auto">
              <a:xfrm>
                <a:off x="2022476" y="1755775"/>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58" name="Freeform 257"/>
              <p:cNvSpPr>
                <a:spLocks/>
              </p:cNvSpPr>
              <p:nvPr/>
            </p:nvSpPr>
            <p:spPr bwMode="auto">
              <a:xfrm>
                <a:off x="2001838" y="1873250"/>
                <a:ext cx="138113" cy="79375"/>
              </a:xfrm>
              <a:custGeom>
                <a:avLst/>
                <a:gdLst>
                  <a:gd name="T0" fmla="*/ 28 w 28"/>
                  <a:gd name="T1" fmla="*/ 12 h 16"/>
                  <a:gd name="T2" fmla="*/ 24 w 28"/>
                  <a:gd name="T3" fmla="*/ 16 h 16"/>
                  <a:gd name="T4" fmla="*/ 4 w 28"/>
                  <a:gd name="T5" fmla="*/ 16 h 16"/>
                  <a:gd name="T6" fmla="*/ 0 w 28"/>
                  <a:gd name="T7" fmla="*/ 12 h 16"/>
                  <a:gd name="T8" fmla="*/ 0 w 28"/>
                  <a:gd name="T9" fmla="*/ 0 h 16"/>
                  <a:gd name="T10" fmla="*/ 28 w 28"/>
                  <a:gd name="T11" fmla="*/ 0 h 16"/>
                  <a:gd name="T12" fmla="*/ 28 w 28"/>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28" y="12"/>
                    </a:moveTo>
                    <a:cubicBezTo>
                      <a:pt x="28" y="14"/>
                      <a:pt x="26" y="16"/>
                      <a:pt x="24" y="16"/>
                    </a:cubicBezTo>
                    <a:cubicBezTo>
                      <a:pt x="4" y="16"/>
                      <a:pt x="4" y="16"/>
                      <a:pt x="4" y="16"/>
                    </a:cubicBezTo>
                    <a:cubicBezTo>
                      <a:pt x="2" y="16"/>
                      <a:pt x="0" y="14"/>
                      <a:pt x="0" y="12"/>
                    </a:cubicBezTo>
                    <a:cubicBezTo>
                      <a:pt x="0" y="0"/>
                      <a:pt x="0" y="0"/>
                      <a:pt x="0" y="0"/>
                    </a:cubicBezTo>
                    <a:cubicBezTo>
                      <a:pt x="28" y="0"/>
                      <a:pt x="28" y="0"/>
                      <a:pt x="28" y="0"/>
                    </a:cubicBezTo>
                    <a:lnTo>
                      <a:pt x="28" y="1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65" name="Group 164"/>
            <p:cNvGrpSpPr/>
            <p:nvPr/>
          </p:nvGrpSpPr>
          <p:grpSpPr>
            <a:xfrm>
              <a:off x="8413499" y="5213830"/>
              <a:ext cx="498978" cy="370489"/>
              <a:chOff x="904876" y="3546475"/>
              <a:chExt cx="450850" cy="295276"/>
            </a:xfrm>
          </p:grpSpPr>
          <p:sp>
            <p:nvSpPr>
              <p:cNvPr id="248" name="Freeform 247"/>
              <p:cNvSpPr>
                <a:spLocks/>
              </p:cNvSpPr>
              <p:nvPr/>
            </p:nvSpPr>
            <p:spPr bwMode="auto">
              <a:xfrm>
                <a:off x="904876" y="3605213"/>
                <a:ext cx="450850" cy="236538"/>
              </a:xfrm>
              <a:custGeom>
                <a:avLst/>
                <a:gdLst>
                  <a:gd name="T0" fmla="*/ 84 w 92"/>
                  <a:gd name="T1" fmla="*/ 8 h 48"/>
                  <a:gd name="T2" fmla="*/ 24 w 92"/>
                  <a:gd name="T3" fmla="*/ 8 h 48"/>
                  <a:gd name="T4" fmla="*/ 16 w 92"/>
                  <a:gd name="T5" fmla="*/ 0 h 48"/>
                  <a:gd name="T6" fmla="*/ 0 w 92"/>
                  <a:gd name="T7" fmla="*/ 0 h 48"/>
                  <a:gd name="T8" fmla="*/ 12 w 92"/>
                  <a:gd name="T9" fmla="*/ 24 h 48"/>
                  <a:gd name="T10" fmla="*/ 44 w 92"/>
                  <a:gd name="T11" fmla="*/ 24 h 48"/>
                  <a:gd name="T12" fmla="*/ 20 w 92"/>
                  <a:gd name="T13" fmla="*/ 48 h 48"/>
                  <a:gd name="T14" fmla="*/ 40 w 92"/>
                  <a:gd name="T15" fmla="*/ 48 h 48"/>
                  <a:gd name="T16" fmla="*/ 64 w 92"/>
                  <a:gd name="T17" fmla="*/ 24 h 48"/>
                  <a:gd name="T18" fmla="*/ 84 w 92"/>
                  <a:gd name="T19" fmla="*/ 24 h 48"/>
                  <a:gd name="T20" fmla="*/ 92 w 92"/>
                  <a:gd name="T21" fmla="*/ 16 h 48"/>
                  <a:gd name="T22" fmla="*/ 84 w 92"/>
                  <a:gd name="T2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48">
                    <a:moveTo>
                      <a:pt x="84" y="8"/>
                    </a:moveTo>
                    <a:cubicBezTo>
                      <a:pt x="24" y="8"/>
                      <a:pt x="24" y="8"/>
                      <a:pt x="24" y="8"/>
                    </a:cubicBezTo>
                    <a:cubicBezTo>
                      <a:pt x="16" y="0"/>
                      <a:pt x="16" y="0"/>
                      <a:pt x="16" y="0"/>
                    </a:cubicBezTo>
                    <a:cubicBezTo>
                      <a:pt x="0" y="0"/>
                      <a:pt x="0" y="0"/>
                      <a:pt x="0" y="0"/>
                    </a:cubicBezTo>
                    <a:cubicBezTo>
                      <a:pt x="12" y="24"/>
                      <a:pt x="12" y="24"/>
                      <a:pt x="12" y="24"/>
                    </a:cubicBezTo>
                    <a:cubicBezTo>
                      <a:pt x="44" y="24"/>
                      <a:pt x="44" y="24"/>
                      <a:pt x="44" y="24"/>
                    </a:cubicBezTo>
                    <a:cubicBezTo>
                      <a:pt x="20" y="48"/>
                      <a:pt x="20" y="48"/>
                      <a:pt x="20" y="48"/>
                    </a:cubicBezTo>
                    <a:cubicBezTo>
                      <a:pt x="40" y="48"/>
                      <a:pt x="40" y="48"/>
                      <a:pt x="40" y="48"/>
                    </a:cubicBezTo>
                    <a:cubicBezTo>
                      <a:pt x="64" y="24"/>
                      <a:pt x="64" y="24"/>
                      <a:pt x="64" y="24"/>
                    </a:cubicBezTo>
                    <a:cubicBezTo>
                      <a:pt x="84" y="24"/>
                      <a:pt x="84" y="24"/>
                      <a:pt x="84" y="24"/>
                    </a:cubicBezTo>
                    <a:cubicBezTo>
                      <a:pt x="88" y="24"/>
                      <a:pt x="92" y="20"/>
                      <a:pt x="92" y="16"/>
                    </a:cubicBezTo>
                    <a:cubicBezTo>
                      <a:pt x="92" y="12"/>
                      <a:pt x="88" y="8"/>
                      <a:pt x="84" y="8"/>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49" name="Freeform 248"/>
              <p:cNvSpPr>
                <a:spLocks/>
              </p:cNvSpPr>
              <p:nvPr/>
            </p:nvSpPr>
            <p:spPr bwMode="auto">
              <a:xfrm>
                <a:off x="1042988" y="3546475"/>
                <a:ext cx="176213" cy="98425"/>
              </a:xfrm>
              <a:custGeom>
                <a:avLst/>
                <a:gdLst>
                  <a:gd name="T0" fmla="*/ 111 w 111"/>
                  <a:gd name="T1" fmla="*/ 62 h 62"/>
                  <a:gd name="T2" fmla="*/ 49 w 111"/>
                  <a:gd name="T3" fmla="*/ 0 h 62"/>
                  <a:gd name="T4" fmla="*/ 0 w 111"/>
                  <a:gd name="T5" fmla="*/ 0 h 62"/>
                  <a:gd name="T6" fmla="*/ 61 w 111"/>
                  <a:gd name="T7" fmla="*/ 62 h 62"/>
                </a:gdLst>
                <a:ahLst/>
                <a:cxnLst>
                  <a:cxn ang="0">
                    <a:pos x="T0" y="T1"/>
                  </a:cxn>
                  <a:cxn ang="0">
                    <a:pos x="T2" y="T3"/>
                  </a:cxn>
                  <a:cxn ang="0">
                    <a:pos x="T4" y="T5"/>
                  </a:cxn>
                  <a:cxn ang="0">
                    <a:pos x="T6" y="T7"/>
                  </a:cxn>
                </a:cxnLst>
                <a:rect l="0" t="0" r="r" b="b"/>
                <a:pathLst>
                  <a:path w="111" h="62">
                    <a:moveTo>
                      <a:pt x="111" y="62"/>
                    </a:moveTo>
                    <a:lnTo>
                      <a:pt x="49" y="0"/>
                    </a:lnTo>
                    <a:lnTo>
                      <a:pt x="0" y="0"/>
                    </a:lnTo>
                    <a:lnTo>
                      <a:pt x="61" y="62"/>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66" name="Group 165"/>
            <p:cNvGrpSpPr/>
            <p:nvPr/>
          </p:nvGrpSpPr>
          <p:grpSpPr>
            <a:xfrm>
              <a:off x="10916806" y="5202278"/>
              <a:ext cx="409003" cy="357158"/>
              <a:chOff x="2786063" y="1636713"/>
              <a:chExt cx="450850" cy="393700"/>
            </a:xfrm>
          </p:grpSpPr>
          <p:sp>
            <p:nvSpPr>
              <p:cNvPr id="242" name="Freeform 241"/>
              <p:cNvSpPr>
                <a:spLocks/>
              </p:cNvSpPr>
              <p:nvPr/>
            </p:nvSpPr>
            <p:spPr bwMode="auto">
              <a:xfrm>
                <a:off x="2786063" y="1716088"/>
                <a:ext cx="450850" cy="314325"/>
              </a:xfrm>
              <a:custGeom>
                <a:avLst/>
                <a:gdLst>
                  <a:gd name="T0" fmla="*/ 92 w 92"/>
                  <a:gd name="T1" fmla="*/ 12 h 64"/>
                  <a:gd name="T2" fmla="*/ 80 w 92"/>
                  <a:gd name="T3" fmla="*/ 0 h 64"/>
                  <a:gd name="T4" fmla="*/ 12 w 92"/>
                  <a:gd name="T5" fmla="*/ 0 h 64"/>
                  <a:gd name="T6" fmla="*/ 0 w 92"/>
                  <a:gd name="T7" fmla="*/ 12 h 64"/>
                  <a:gd name="T8" fmla="*/ 0 w 92"/>
                  <a:gd name="T9" fmla="*/ 52 h 64"/>
                  <a:gd name="T10" fmla="*/ 12 w 92"/>
                  <a:gd name="T11" fmla="*/ 64 h 64"/>
                  <a:gd name="T12" fmla="*/ 80 w 92"/>
                  <a:gd name="T13" fmla="*/ 64 h 64"/>
                  <a:gd name="T14" fmla="*/ 92 w 92"/>
                  <a:gd name="T15" fmla="*/ 52 h 64"/>
                  <a:gd name="T16" fmla="*/ 92 w 92"/>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4">
                    <a:moveTo>
                      <a:pt x="92" y="12"/>
                    </a:moveTo>
                    <a:cubicBezTo>
                      <a:pt x="92" y="5"/>
                      <a:pt x="87" y="0"/>
                      <a:pt x="80" y="0"/>
                    </a:cubicBezTo>
                    <a:cubicBezTo>
                      <a:pt x="12" y="0"/>
                      <a:pt x="12" y="0"/>
                      <a:pt x="12" y="0"/>
                    </a:cubicBezTo>
                    <a:cubicBezTo>
                      <a:pt x="5" y="0"/>
                      <a:pt x="0" y="5"/>
                      <a:pt x="0" y="12"/>
                    </a:cubicBezTo>
                    <a:cubicBezTo>
                      <a:pt x="0" y="52"/>
                      <a:pt x="0" y="52"/>
                      <a:pt x="0" y="52"/>
                    </a:cubicBezTo>
                    <a:cubicBezTo>
                      <a:pt x="0" y="59"/>
                      <a:pt x="5" y="64"/>
                      <a:pt x="12" y="64"/>
                    </a:cubicBezTo>
                    <a:cubicBezTo>
                      <a:pt x="80" y="64"/>
                      <a:pt x="80" y="64"/>
                      <a:pt x="80" y="64"/>
                    </a:cubicBezTo>
                    <a:cubicBezTo>
                      <a:pt x="87" y="64"/>
                      <a:pt x="92" y="59"/>
                      <a:pt x="92" y="52"/>
                    </a:cubicBezTo>
                    <a:lnTo>
                      <a:pt x="92" y="1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43" name="Freeform 242"/>
              <p:cNvSpPr>
                <a:spLocks/>
              </p:cNvSpPr>
              <p:nvPr/>
            </p:nvSpPr>
            <p:spPr bwMode="auto">
              <a:xfrm>
                <a:off x="2943226" y="1636713"/>
                <a:ext cx="136525" cy="79375"/>
              </a:xfrm>
              <a:custGeom>
                <a:avLst/>
                <a:gdLst>
                  <a:gd name="T0" fmla="*/ 0 w 28"/>
                  <a:gd name="T1" fmla="*/ 16 h 16"/>
                  <a:gd name="T2" fmla="*/ 0 w 28"/>
                  <a:gd name="T3" fmla="*/ 8 h 16"/>
                  <a:gd name="T4" fmla="*/ 8 w 28"/>
                  <a:gd name="T5" fmla="*/ 0 h 16"/>
                  <a:gd name="T6" fmla="*/ 20 w 28"/>
                  <a:gd name="T7" fmla="*/ 0 h 16"/>
                  <a:gd name="T8" fmla="*/ 28 w 28"/>
                  <a:gd name="T9" fmla="*/ 8 h 16"/>
                  <a:gd name="T10" fmla="*/ 28 w 28"/>
                  <a:gd name="T11" fmla="*/ 16 h 16"/>
                </a:gdLst>
                <a:ahLst/>
                <a:cxnLst>
                  <a:cxn ang="0">
                    <a:pos x="T0" y="T1"/>
                  </a:cxn>
                  <a:cxn ang="0">
                    <a:pos x="T2" y="T3"/>
                  </a:cxn>
                  <a:cxn ang="0">
                    <a:pos x="T4" y="T5"/>
                  </a:cxn>
                  <a:cxn ang="0">
                    <a:pos x="T6" y="T7"/>
                  </a:cxn>
                  <a:cxn ang="0">
                    <a:pos x="T8" y="T9"/>
                  </a:cxn>
                  <a:cxn ang="0">
                    <a:pos x="T10" y="T11"/>
                  </a:cxn>
                </a:cxnLst>
                <a:rect l="0" t="0" r="r" b="b"/>
                <a:pathLst>
                  <a:path w="28" h="16">
                    <a:moveTo>
                      <a:pt x="0" y="16"/>
                    </a:moveTo>
                    <a:cubicBezTo>
                      <a:pt x="0" y="8"/>
                      <a:pt x="0" y="8"/>
                      <a:pt x="0" y="8"/>
                    </a:cubicBezTo>
                    <a:cubicBezTo>
                      <a:pt x="0" y="4"/>
                      <a:pt x="4" y="0"/>
                      <a:pt x="8" y="0"/>
                    </a:cubicBezTo>
                    <a:cubicBezTo>
                      <a:pt x="20" y="0"/>
                      <a:pt x="20" y="0"/>
                      <a:pt x="20" y="0"/>
                    </a:cubicBezTo>
                    <a:cubicBezTo>
                      <a:pt x="24" y="0"/>
                      <a:pt x="28" y="4"/>
                      <a:pt x="28" y="8"/>
                    </a:cubicBezTo>
                    <a:cubicBezTo>
                      <a:pt x="28" y="16"/>
                      <a:pt x="28" y="16"/>
                      <a:pt x="28"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44" name="Line 95"/>
              <p:cNvSpPr>
                <a:spLocks noChangeShapeType="1"/>
              </p:cNvSpPr>
              <p:nvPr/>
            </p:nvSpPr>
            <p:spPr bwMode="auto">
              <a:xfrm>
                <a:off x="315912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45" name="Line 96"/>
              <p:cNvSpPr>
                <a:spLocks noChangeShapeType="1"/>
              </p:cNvSpPr>
              <p:nvPr/>
            </p:nvSpPr>
            <p:spPr bwMode="auto">
              <a:xfrm>
                <a:off x="310038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46" name="Line 97"/>
              <p:cNvSpPr>
                <a:spLocks noChangeShapeType="1"/>
              </p:cNvSpPr>
              <p:nvPr/>
            </p:nvSpPr>
            <p:spPr bwMode="auto">
              <a:xfrm>
                <a:off x="292417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47" name="Line 98"/>
              <p:cNvSpPr>
                <a:spLocks noChangeShapeType="1"/>
              </p:cNvSpPr>
              <p:nvPr/>
            </p:nvSpPr>
            <p:spPr bwMode="auto">
              <a:xfrm>
                <a:off x="286543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67" name="Group 166"/>
            <p:cNvGrpSpPr/>
            <p:nvPr/>
          </p:nvGrpSpPr>
          <p:grpSpPr>
            <a:xfrm>
              <a:off x="9297399" y="5213265"/>
              <a:ext cx="407566" cy="410444"/>
              <a:chOff x="8431213" y="1577975"/>
              <a:chExt cx="449263" cy="452438"/>
            </a:xfrm>
          </p:grpSpPr>
          <p:sp>
            <p:nvSpPr>
              <p:cNvPr id="234" name="Oval 233"/>
              <p:cNvSpPr>
                <a:spLocks noChangeArrowheads="1"/>
              </p:cNvSpPr>
              <p:nvPr/>
            </p:nvSpPr>
            <p:spPr bwMode="auto">
              <a:xfrm>
                <a:off x="8478838"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5" name="Oval 234"/>
              <p:cNvSpPr>
                <a:spLocks noChangeArrowheads="1"/>
              </p:cNvSpPr>
              <p:nvPr/>
            </p:nvSpPr>
            <p:spPr bwMode="auto">
              <a:xfrm>
                <a:off x="8753476"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6" name="Line 15"/>
              <p:cNvSpPr>
                <a:spLocks noChangeShapeType="1"/>
              </p:cNvSpPr>
              <p:nvPr/>
            </p:nvSpPr>
            <p:spPr bwMode="auto">
              <a:xfrm>
                <a:off x="8558213" y="1990725"/>
                <a:ext cx="1952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7" name="Freeform 236"/>
              <p:cNvSpPr>
                <a:spLocks/>
              </p:cNvSpPr>
              <p:nvPr/>
            </p:nvSpPr>
            <p:spPr bwMode="auto">
              <a:xfrm>
                <a:off x="8509001" y="1833563"/>
                <a:ext cx="58738" cy="39688"/>
              </a:xfrm>
              <a:custGeom>
                <a:avLst/>
                <a:gdLst>
                  <a:gd name="T0" fmla="*/ 37 w 37"/>
                  <a:gd name="T1" fmla="*/ 0 h 25"/>
                  <a:gd name="T2" fmla="*/ 18 w 37"/>
                  <a:gd name="T3" fmla="*/ 0 h 25"/>
                  <a:gd name="T4" fmla="*/ 0 w 37"/>
                  <a:gd name="T5" fmla="*/ 25 h 25"/>
                </a:gdLst>
                <a:ahLst/>
                <a:cxnLst>
                  <a:cxn ang="0">
                    <a:pos x="T0" y="T1"/>
                  </a:cxn>
                  <a:cxn ang="0">
                    <a:pos x="T2" y="T3"/>
                  </a:cxn>
                  <a:cxn ang="0">
                    <a:pos x="T4" y="T5"/>
                  </a:cxn>
                </a:cxnLst>
                <a:rect l="0" t="0" r="r" b="b"/>
                <a:pathLst>
                  <a:path w="37" h="25">
                    <a:moveTo>
                      <a:pt x="37" y="0"/>
                    </a:moveTo>
                    <a:lnTo>
                      <a:pt x="18" y="0"/>
                    </a:lnTo>
                    <a:lnTo>
                      <a:pt x="0" y="25"/>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8" name="Freeform 237"/>
              <p:cNvSpPr>
                <a:spLocks/>
              </p:cNvSpPr>
              <p:nvPr/>
            </p:nvSpPr>
            <p:spPr bwMode="auto">
              <a:xfrm>
                <a:off x="8431213" y="1793875"/>
                <a:ext cx="176213" cy="196850"/>
              </a:xfrm>
              <a:custGeom>
                <a:avLst/>
                <a:gdLst>
                  <a:gd name="T0" fmla="*/ 30 w 111"/>
                  <a:gd name="T1" fmla="*/ 124 h 124"/>
                  <a:gd name="T2" fmla="*/ 0 w 111"/>
                  <a:gd name="T3" fmla="*/ 124 h 124"/>
                  <a:gd name="T4" fmla="*/ 0 w 111"/>
                  <a:gd name="T5" fmla="*/ 69 h 124"/>
                  <a:gd name="T6" fmla="*/ 24 w 111"/>
                  <a:gd name="T7" fmla="*/ 44 h 124"/>
                  <a:gd name="T8" fmla="*/ 55 w 111"/>
                  <a:gd name="T9" fmla="*/ 0 h 124"/>
                  <a:gd name="T10" fmla="*/ 111 w 111"/>
                  <a:gd name="T11" fmla="*/ 0 h 124"/>
                  <a:gd name="T12" fmla="*/ 111 w 111"/>
                  <a:gd name="T13" fmla="*/ 100 h 124"/>
                </a:gdLst>
                <a:ahLst/>
                <a:cxnLst>
                  <a:cxn ang="0">
                    <a:pos x="T0" y="T1"/>
                  </a:cxn>
                  <a:cxn ang="0">
                    <a:pos x="T2" y="T3"/>
                  </a:cxn>
                  <a:cxn ang="0">
                    <a:pos x="T4" y="T5"/>
                  </a:cxn>
                  <a:cxn ang="0">
                    <a:pos x="T6" y="T7"/>
                  </a:cxn>
                  <a:cxn ang="0">
                    <a:pos x="T8" y="T9"/>
                  </a:cxn>
                  <a:cxn ang="0">
                    <a:pos x="T10" y="T11"/>
                  </a:cxn>
                  <a:cxn ang="0">
                    <a:pos x="T12" y="T13"/>
                  </a:cxn>
                </a:cxnLst>
                <a:rect l="0" t="0" r="r" b="b"/>
                <a:pathLst>
                  <a:path w="111" h="124">
                    <a:moveTo>
                      <a:pt x="30" y="124"/>
                    </a:moveTo>
                    <a:lnTo>
                      <a:pt x="0" y="124"/>
                    </a:lnTo>
                    <a:lnTo>
                      <a:pt x="0" y="69"/>
                    </a:lnTo>
                    <a:lnTo>
                      <a:pt x="24" y="44"/>
                    </a:lnTo>
                    <a:lnTo>
                      <a:pt x="55" y="0"/>
                    </a:lnTo>
                    <a:lnTo>
                      <a:pt x="111" y="0"/>
                    </a:lnTo>
                    <a:lnTo>
                      <a:pt x="111" y="10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9" name="Freeform 238"/>
              <p:cNvSpPr>
                <a:spLocks/>
              </p:cNvSpPr>
              <p:nvPr/>
            </p:nvSpPr>
            <p:spPr bwMode="auto">
              <a:xfrm>
                <a:off x="8431213" y="1952625"/>
                <a:ext cx="449263" cy="38100"/>
              </a:xfrm>
              <a:custGeom>
                <a:avLst/>
                <a:gdLst>
                  <a:gd name="T0" fmla="*/ 0 w 283"/>
                  <a:gd name="T1" fmla="*/ 0 h 24"/>
                  <a:gd name="T2" fmla="*/ 283 w 283"/>
                  <a:gd name="T3" fmla="*/ 0 h 24"/>
                  <a:gd name="T4" fmla="*/ 283 w 283"/>
                  <a:gd name="T5" fmla="*/ 24 h 24"/>
                  <a:gd name="T6" fmla="*/ 253 w 283"/>
                  <a:gd name="T7" fmla="*/ 24 h 24"/>
                </a:gdLst>
                <a:ahLst/>
                <a:cxnLst>
                  <a:cxn ang="0">
                    <a:pos x="T0" y="T1"/>
                  </a:cxn>
                  <a:cxn ang="0">
                    <a:pos x="T2" y="T3"/>
                  </a:cxn>
                  <a:cxn ang="0">
                    <a:pos x="T4" y="T5"/>
                  </a:cxn>
                  <a:cxn ang="0">
                    <a:pos x="T6" y="T7"/>
                  </a:cxn>
                </a:cxnLst>
                <a:rect l="0" t="0" r="r" b="b"/>
                <a:pathLst>
                  <a:path w="283" h="24">
                    <a:moveTo>
                      <a:pt x="0" y="0"/>
                    </a:moveTo>
                    <a:lnTo>
                      <a:pt x="283" y="0"/>
                    </a:lnTo>
                    <a:lnTo>
                      <a:pt x="283" y="24"/>
                    </a:lnTo>
                    <a:lnTo>
                      <a:pt x="253" y="24"/>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40" name="Freeform 239"/>
              <p:cNvSpPr>
                <a:spLocks/>
              </p:cNvSpPr>
              <p:nvPr/>
            </p:nvSpPr>
            <p:spPr bwMode="auto">
              <a:xfrm>
                <a:off x="8450263" y="1577975"/>
                <a:ext cx="411163" cy="374650"/>
              </a:xfrm>
              <a:custGeom>
                <a:avLst/>
                <a:gdLst>
                  <a:gd name="T0" fmla="*/ 148 w 259"/>
                  <a:gd name="T1" fmla="*/ 0 h 236"/>
                  <a:gd name="T2" fmla="*/ 0 w 259"/>
                  <a:gd name="T3" fmla="*/ 0 h 236"/>
                  <a:gd name="T4" fmla="*/ 0 w 259"/>
                  <a:gd name="T5" fmla="*/ 62 h 236"/>
                  <a:gd name="T6" fmla="*/ 111 w 259"/>
                  <a:gd name="T7" fmla="*/ 62 h 236"/>
                  <a:gd name="T8" fmla="*/ 185 w 259"/>
                  <a:gd name="T9" fmla="*/ 236 h 236"/>
                  <a:gd name="T10" fmla="*/ 259 w 259"/>
                  <a:gd name="T11" fmla="*/ 236 h 236"/>
                  <a:gd name="T12" fmla="*/ 148 w 259"/>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59" h="236">
                    <a:moveTo>
                      <a:pt x="148" y="0"/>
                    </a:moveTo>
                    <a:lnTo>
                      <a:pt x="0" y="0"/>
                    </a:lnTo>
                    <a:lnTo>
                      <a:pt x="0" y="62"/>
                    </a:lnTo>
                    <a:lnTo>
                      <a:pt x="111" y="62"/>
                    </a:lnTo>
                    <a:lnTo>
                      <a:pt x="185" y="236"/>
                    </a:lnTo>
                    <a:lnTo>
                      <a:pt x="259" y="236"/>
                    </a:lnTo>
                    <a:lnTo>
                      <a:pt x="148" y="0"/>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41" name="Freeform 240"/>
              <p:cNvSpPr>
                <a:spLocks/>
              </p:cNvSpPr>
              <p:nvPr/>
            </p:nvSpPr>
            <p:spPr bwMode="auto">
              <a:xfrm>
                <a:off x="8528051" y="1735138"/>
                <a:ext cx="58738" cy="58738"/>
              </a:xfrm>
              <a:custGeom>
                <a:avLst/>
                <a:gdLst>
                  <a:gd name="T0" fmla="*/ 0 w 12"/>
                  <a:gd name="T1" fmla="*/ 6 h 12"/>
                  <a:gd name="T2" fmla="*/ 6 w 12"/>
                  <a:gd name="T3" fmla="*/ 0 h 12"/>
                  <a:gd name="T4" fmla="*/ 12 w 12"/>
                  <a:gd name="T5" fmla="*/ 6 h 12"/>
                  <a:gd name="T6" fmla="*/ 12 w 12"/>
                  <a:gd name="T7" fmla="*/ 12 h 12"/>
                  <a:gd name="T8" fmla="*/ 0 w 12"/>
                  <a:gd name="T9" fmla="*/ 12 h 12"/>
                  <a:gd name="T10" fmla="*/ 0 w 12"/>
                  <a:gd name="T11" fmla="*/ 6 h 12"/>
                </a:gdLst>
                <a:ahLst/>
                <a:cxnLst>
                  <a:cxn ang="0">
                    <a:pos x="T0" y="T1"/>
                  </a:cxn>
                  <a:cxn ang="0">
                    <a:pos x="T2" y="T3"/>
                  </a:cxn>
                  <a:cxn ang="0">
                    <a:pos x="T4" y="T5"/>
                  </a:cxn>
                  <a:cxn ang="0">
                    <a:pos x="T6" y="T7"/>
                  </a:cxn>
                  <a:cxn ang="0">
                    <a:pos x="T8" y="T9"/>
                  </a:cxn>
                  <a:cxn ang="0">
                    <a:pos x="T10" y="T11"/>
                  </a:cxn>
                </a:cxnLst>
                <a:rect l="0" t="0" r="r" b="b"/>
                <a:pathLst>
                  <a:path w="12" h="12">
                    <a:moveTo>
                      <a:pt x="0" y="6"/>
                    </a:moveTo>
                    <a:cubicBezTo>
                      <a:pt x="0" y="3"/>
                      <a:pt x="3" y="0"/>
                      <a:pt x="6" y="0"/>
                    </a:cubicBezTo>
                    <a:cubicBezTo>
                      <a:pt x="9" y="0"/>
                      <a:pt x="12" y="3"/>
                      <a:pt x="12" y="6"/>
                    </a:cubicBezTo>
                    <a:cubicBezTo>
                      <a:pt x="12" y="12"/>
                      <a:pt x="12" y="12"/>
                      <a:pt x="12" y="12"/>
                    </a:cubicBezTo>
                    <a:cubicBezTo>
                      <a:pt x="0" y="12"/>
                      <a:pt x="0" y="12"/>
                      <a:pt x="0" y="12"/>
                    </a:cubicBezTo>
                    <a:lnTo>
                      <a:pt x="0" y="6"/>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68" name="Group 167"/>
            <p:cNvGrpSpPr/>
            <p:nvPr/>
          </p:nvGrpSpPr>
          <p:grpSpPr>
            <a:xfrm flipH="1">
              <a:off x="7533894" y="5202301"/>
              <a:ext cx="432390" cy="410444"/>
              <a:chOff x="8431213" y="1577975"/>
              <a:chExt cx="449263" cy="452438"/>
            </a:xfrm>
          </p:grpSpPr>
          <p:sp>
            <p:nvSpPr>
              <p:cNvPr id="226" name="Oval 225"/>
              <p:cNvSpPr>
                <a:spLocks noChangeArrowheads="1"/>
              </p:cNvSpPr>
              <p:nvPr/>
            </p:nvSpPr>
            <p:spPr bwMode="auto">
              <a:xfrm>
                <a:off x="8478838"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7" name="Oval 226"/>
              <p:cNvSpPr>
                <a:spLocks noChangeArrowheads="1"/>
              </p:cNvSpPr>
              <p:nvPr/>
            </p:nvSpPr>
            <p:spPr bwMode="auto">
              <a:xfrm>
                <a:off x="8753476"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8" name="Line 15"/>
              <p:cNvSpPr>
                <a:spLocks noChangeShapeType="1"/>
              </p:cNvSpPr>
              <p:nvPr/>
            </p:nvSpPr>
            <p:spPr bwMode="auto">
              <a:xfrm>
                <a:off x="8558213" y="1990725"/>
                <a:ext cx="1952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9" name="Freeform 228"/>
              <p:cNvSpPr>
                <a:spLocks/>
              </p:cNvSpPr>
              <p:nvPr/>
            </p:nvSpPr>
            <p:spPr bwMode="auto">
              <a:xfrm>
                <a:off x="8509001" y="1833563"/>
                <a:ext cx="58738" cy="39688"/>
              </a:xfrm>
              <a:custGeom>
                <a:avLst/>
                <a:gdLst>
                  <a:gd name="T0" fmla="*/ 37 w 37"/>
                  <a:gd name="T1" fmla="*/ 0 h 25"/>
                  <a:gd name="T2" fmla="*/ 18 w 37"/>
                  <a:gd name="T3" fmla="*/ 0 h 25"/>
                  <a:gd name="T4" fmla="*/ 0 w 37"/>
                  <a:gd name="T5" fmla="*/ 25 h 25"/>
                </a:gdLst>
                <a:ahLst/>
                <a:cxnLst>
                  <a:cxn ang="0">
                    <a:pos x="T0" y="T1"/>
                  </a:cxn>
                  <a:cxn ang="0">
                    <a:pos x="T2" y="T3"/>
                  </a:cxn>
                  <a:cxn ang="0">
                    <a:pos x="T4" y="T5"/>
                  </a:cxn>
                </a:cxnLst>
                <a:rect l="0" t="0" r="r" b="b"/>
                <a:pathLst>
                  <a:path w="37" h="25">
                    <a:moveTo>
                      <a:pt x="37" y="0"/>
                    </a:moveTo>
                    <a:lnTo>
                      <a:pt x="18" y="0"/>
                    </a:lnTo>
                    <a:lnTo>
                      <a:pt x="0" y="25"/>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0" name="Freeform 229"/>
              <p:cNvSpPr>
                <a:spLocks/>
              </p:cNvSpPr>
              <p:nvPr/>
            </p:nvSpPr>
            <p:spPr bwMode="auto">
              <a:xfrm>
                <a:off x="8431213" y="1793875"/>
                <a:ext cx="176213" cy="196850"/>
              </a:xfrm>
              <a:custGeom>
                <a:avLst/>
                <a:gdLst>
                  <a:gd name="T0" fmla="*/ 30 w 111"/>
                  <a:gd name="T1" fmla="*/ 124 h 124"/>
                  <a:gd name="T2" fmla="*/ 0 w 111"/>
                  <a:gd name="T3" fmla="*/ 124 h 124"/>
                  <a:gd name="T4" fmla="*/ 0 w 111"/>
                  <a:gd name="T5" fmla="*/ 69 h 124"/>
                  <a:gd name="T6" fmla="*/ 24 w 111"/>
                  <a:gd name="T7" fmla="*/ 44 h 124"/>
                  <a:gd name="T8" fmla="*/ 55 w 111"/>
                  <a:gd name="T9" fmla="*/ 0 h 124"/>
                  <a:gd name="T10" fmla="*/ 111 w 111"/>
                  <a:gd name="T11" fmla="*/ 0 h 124"/>
                  <a:gd name="T12" fmla="*/ 111 w 111"/>
                  <a:gd name="T13" fmla="*/ 100 h 124"/>
                </a:gdLst>
                <a:ahLst/>
                <a:cxnLst>
                  <a:cxn ang="0">
                    <a:pos x="T0" y="T1"/>
                  </a:cxn>
                  <a:cxn ang="0">
                    <a:pos x="T2" y="T3"/>
                  </a:cxn>
                  <a:cxn ang="0">
                    <a:pos x="T4" y="T5"/>
                  </a:cxn>
                  <a:cxn ang="0">
                    <a:pos x="T6" y="T7"/>
                  </a:cxn>
                  <a:cxn ang="0">
                    <a:pos x="T8" y="T9"/>
                  </a:cxn>
                  <a:cxn ang="0">
                    <a:pos x="T10" y="T11"/>
                  </a:cxn>
                  <a:cxn ang="0">
                    <a:pos x="T12" y="T13"/>
                  </a:cxn>
                </a:cxnLst>
                <a:rect l="0" t="0" r="r" b="b"/>
                <a:pathLst>
                  <a:path w="111" h="124">
                    <a:moveTo>
                      <a:pt x="30" y="124"/>
                    </a:moveTo>
                    <a:lnTo>
                      <a:pt x="0" y="124"/>
                    </a:lnTo>
                    <a:lnTo>
                      <a:pt x="0" y="69"/>
                    </a:lnTo>
                    <a:lnTo>
                      <a:pt x="24" y="44"/>
                    </a:lnTo>
                    <a:lnTo>
                      <a:pt x="55" y="0"/>
                    </a:lnTo>
                    <a:lnTo>
                      <a:pt x="111" y="0"/>
                    </a:lnTo>
                    <a:lnTo>
                      <a:pt x="111" y="10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1" name="Freeform 230"/>
              <p:cNvSpPr>
                <a:spLocks/>
              </p:cNvSpPr>
              <p:nvPr/>
            </p:nvSpPr>
            <p:spPr bwMode="auto">
              <a:xfrm>
                <a:off x="8431213" y="1952625"/>
                <a:ext cx="449263" cy="38100"/>
              </a:xfrm>
              <a:custGeom>
                <a:avLst/>
                <a:gdLst>
                  <a:gd name="T0" fmla="*/ 0 w 283"/>
                  <a:gd name="T1" fmla="*/ 0 h 24"/>
                  <a:gd name="T2" fmla="*/ 283 w 283"/>
                  <a:gd name="T3" fmla="*/ 0 h 24"/>
                  <a:gd name="T4" fmla="*/ 283 w 283"/>
                  <a:gd name="T5" fmla="*/ 24 h 24"/>
                  <a:gd name="T6" fmla="*/ 253 w 283"/>
                  <a:gd name="T7" fmla="*/ 24 h 24"/>
                </a:gdLst>
                <a:ahLst/>
                <a:cxnLst>
                  <a:cxn ang="0">
                    <a:pos x="T0" y="T1"/>
                  </a:cxn>
                  <a:cxn ang="0">
                    <a:pos x="T2" y="T3"/>
                  </a:cxn>
                  <a:cxn ang="0">
                    <a:pos x="T4" y="T5"/>
                  </a:cxn>
                  <a:cxn ang="0">
                    <a:pos x="T6" y="T7"/>
                  </a:cxn>
                </a:cxnLst>
                <a:rect l="0" t="0" r="r" b="b"/>
                <a:pathLst>
                  <a:path w="283" h="24">
                    <a:moveTo>
                      <a:pt x="0" y="0"/>
                    </a:moveTo>
                    <a:lnTo>
                      <a:pt x="283" y="0"/>
                    </a:lnTo>
                    <a:lnTo>
                      <a:pt x="283" y="24"/>
                    </a:lnTo>
                    <a:lnTo>
                      <a:pt x="253" y="24"/>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2" name="Freeform 231"/>
              <p:cNvSpPr>
                <a:spLocks/>
              </p:cNvSpPr>
              <p:nvPr/>
            </p:nvSpPr>
            <p:spPr bwMode="auto">
              <a:xfrm>
                <a:off x="8450263" y="1577975"/>
                <a:ext cx="411163" cy="374650"/>
              </a:xfrm>
              <a:custGeom>
                <a:avLst/>
                <a:gdLst>
                  <a:gd name="T0" fmla="*/ 148 w 259"/>
                  <a:gd name="T1" fmla="*/ 0 h 236"/>
                  <a:gd name="T2" fmla="*/ 0 w 259"/>
                  <a:gd name="T3" fmla="*/ 0 h 236"/>
                  <a:gd name="T4" fmla="*/ 0 w 259"/>
                  <a:gd name="T5" fmla="*/ 62 h 236"/>
                  <a:gd name="T6" fmla="*/ 111 w 259"/>
                  <a:gd name="T7" fmla="*/ 62 h 236"/>
                  <a:gd name="T8" fmla="*/ 185 w 259"/>
                  <a:gd name="T9" fmla="*/ 236 h 236"/>
                  <a:gd name="T10" fmla="*/ 259 w 259"/>
                  <a:gd name="T11" fmla="*/ 236 h 236"/>
                  <a:gd name="T12" fmla="*/ 148 w 259"/>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59" h="236">
                    <a:moveTo>
                      <a:pt x="148" y="0"/>
                    </a:moveTo>
                    <a:lnTo>
                      <a:pt x="0" y="0"/>
                    </a:lnTo>
                    <a:lnTo>
                      <a:pt x="0" y="62"/>
                    </a:lnTo>
                    <a:lnTo>
                      <a:pt x="111" y="62"/>
                    </a:lnTo>
                    <a:lnTo>
                      <a:pt x="185" y="236"/>
                    </a:lnTo>
                    <a:lnTo>
                      <a:pt x="259" y="236"/>
                    </a:lnTo>
                    <a:lnTo>
                      <a:pt x="148" y="0"/>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3" name="Freeform 232"/>
              <p:cNvSpPr>
                <a:spLocks/>
              </p:cNvSpPr>
              <p:nvPr/>
            </p:nvSpPr>
            <p:spPr bwMode="auto">
              <a:xfrm>
                <a:off x="8528051" y="1735138"/>
                <a:ext cx="58738" cy="58738"/>
              </a:xfrm>
              <a:custGeom>
                <a:avLst/>
                <a:gdLst>
                  <a:gd name="T0" fmla="*/ 0 w 12"/>
                  <a:gd name="T1" fmla="*/ 6 h 12"/>
                  <a:gd name="T2" fmla="*/ 6 w 12"/>
                  <a:gd name="T3" fmla="*/ 0 h 12"/>
                  <a:gd name="T4" fmla="*/ 12 w 12"/>
                  <a:gd name="T5" fmla="*/ 6 h 12"/>
                  <a:gd name="T6" fmla="*/ 12 w 12"/>
                  <a:gd name="T7" fmla="*/ 12 h 12"/>
                  <a:gd name="T8" fmla="*/ 0 w 12"/>
                  <a:gd name="T9" fmla="*/ 12 h 12"/>
                  <a:gd name="T10" fmla="*/ 0 w 12"/>
                  <a:gd name="T11" fmla="*/ 6 h 12"/>
                </a:gdLst>
                <a:ahLst/>
                <a:cxnLst>
                  <a:cxn ang="0">
                    <a:pos x="T0" y="T1"/>
                  </a:cxn>
                  <a:cxn ang="0">
                    <a:pos x="T2" y="T3"/>
                  </a:cxn>
                  <a:cxn ang="0">
                    <a:pos x="T4" y="T5"/>
                  </a:cxn>
                  <a:cxn ang="0">
                    <a:pos x="T6" y="T7"/>
                  </a:cxn>
                  <a:cxn ang="0">
                    <a:pos x="T8" y="T9"/>
                  </a:cxn>
                  <a:cxn ang="0">
                    <a:pos x="T10" y="T11"/>
                  </a:cxn>
                </a:cxnLst>
                <a:rect l="0" t="0" r="r" b="b"/>
                <a:pathLst>
                  <a:path w="12" h="12">
                    <a:moveTo>
                      <a:pt x="0" y="6"/>
                    </a:moveTo>
                    <a:cubicBezTo>
                      <a:pt x="0" y="3"/>
                      <a:pt x="3" y="0"/>
                      <a:pt x="6" y="0"/>
                    </a:cubicBezTo>
                    <a:cubicBezTo>
                      <a:pt x="9" y="0"/>
                      <a:pt x="12" y="3"/>
                      <a:pt x="12" y="6"/>
                    </a:cubicBezTo>
                    <a:cubicBezTo>
                      <a:pt x="12" y="12"/>
                      <a:pt x="12" y="12"/>
                      <a:pt x="12" y="12"/>
                    </a:cubicBezTo>
                    <a:cubicBezTo>
                      <a:pt x="0" y="12"/>
                      <a:pt x="0" y="12"/>
                      <a:pt x="0" y="12"/>
                    </a:cubicBezTo>
                    <a:lnTo>
                      <a:pt x="0" y="6"/>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69" name="Group 168"/>
            <p:cNvGrpSpPr/>
            <p:nvPr/>
          </p:nvGrpSpPr>
          <p:grpSpPr>
            <a:xfrm>
              <a:off x="5869205" y="5213261"/>
              <a:ext cx="382029" cy="354277"/>
              <a:chOff x="3719512" y="2525713"/>
              <a:chExt cx="449262" cy="390525"/>
            </a:xfrm>
          </p:grpSpPr>
          <p:sp>
            <p:nvSpPr>
              <p:cNvPr id="222" name="Freeform 142"/>
              <p:cNvSpPr>
                <a:spLocks/>
              </p:cNvSpPr>
              <p:nvPr/>
            </p:nvSpPr>
            <p:spPr bwMode="auto">
              <a:xfrm>
                <a:off x="3719512" y="2525713"/>
                <a:ext cx="234950" cy="390525"/>
              </a:xfrm>
              <a:custGeom>
                <a:avLst/>
                <a:gdLst>
                  <a:gd name="T0" fmla="*/ 20 w 48"/>
                  <a:gd name="T1" fmla="*/ 28 h 80"/>
                  <a:gd name="T2" fmla="*/ 6 w 48"/>
                  <a:gd name="T3" fmla="*/ 28 h 80"/>
                  <a:gd name="T4" fmla="*/ 0 w 48"/>
                  <a:gd name="T5" fmla="*/ 34 h 80"/>
                  <a:gd name="T6" fmla="*/ 0 w 48"/>
                  <a:gd name="T7" fmla="*/ 46 h 80"/>
                  <a:gd name="T8" fmla="*/ 6 w 48"/>
                  <a:gd name="T9" fmla="*/ 52 h 80"/>
                  <a:gd name="T10" fmla="*/ 20 w 48"/>
                  <a:gd name="T11" fmla="*/ 52 h 80"/>
                  <a:gd name="T12" fmla="*/ 48 w 48"/>
                  <a:gd name="T13" fmla="*/ 80 h 80"/>
                  <a:gd name="T14" fmla="*/ 48 w 48"/>
                  <a:gd name="T15" fmla="*/ 0 h 80"/>
                  <a:gd name="T16" fmla="*/ 20 w 48"/>
                  <a:gd name="T17"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20" y="28"/>
                    </a:moveTo>
                    <a:cubicBezTo>
                      <a:pt x="6" y="28"/>
                      <a:pt x="6" y="28"/>
                      <a:pt x="6" y="28"/>
                    </a:cubicBezTo>
                    <a:cubicBezTo>
                      <a:pt x="3" y="28"/>
                      <a:pt x="0" y="31"/>
                      <a:pt x="0" y="34"/>
                    </a:cubicBezTo>
                    <a:cubicBezTo>
                      <a:pt x="0" y="46"/>
                      <a:pt x="0" y="46"/>
                      <a:pt x="0" y="46"/>
                    </a:cubicBezTo>
                    <a:cubicBezTo>
                      <a:pt x="0" y="49"/>
                      <a:pt x="3" y="52"/>
                      <a:pt x="6" y="52"/>
                    </a:cubicBezTo>
                    <a:cubicBezTo>
                      <a:pt x="20" y="52"/>
                      <a:pt x="20" y="52"/>
                      <a:pt x="20" y="52"/>
                    </a:cubicBezTo>
                    <a:cubicBezTo>
                      <a:pt x="48" y="80"/>
                      <a:pt x="48" y="80"/>
                      <a:pt x="48" y="80"/>
                    </a:cubicBezTo>
                    <a:cubicBezTo>
                      <a:pt x="48" y="0"/>
                      <a:pt x="48" y="0"/>
                      <a:pt x="48" y="0"/>
                    </a:cubicBezTo>
                    <a:lnTo>
                      <a:pt x="20" y="28"/>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3" name="Freeform 143"/>
              <p:cNvSpPr>
                <a:spLocks/>
              </p:cNvSpPr>
              <p:nvPr/>
            </p:nvSpPr>
            <p:spPr bwMode="auto">
              <a:xfrm>
                <a:off x="4100512" y="2565400"/>
                <a:ext cx="68262" cy="311150"/>
              </a:xfrm>
              <a:custGeom>
                <a:avLst/>
                <a:gdLst>
                  <a:gd name="T0" fmla="*/ 0 w 14"/>
                  <a:gd name="T1" fmla="*/ 0 h 64"/>
                  <a:gd name="T2" fmla="*/ 14 w 14"/>
                  <a:gd name="T3" fmla="*/ 32 h 64"/>
                  <a:gd name="T4" fmla="*/ 0 w 14"/>
                  <a:gd name="T5" fmla="*/ 64 h 64"/>
                </a:gdLst>
                <a:ahLst/>
                <a:cxnLst>
                  <a:cxn ang="0">
                    <a:pos x="T0" y="T1"/>
                  </a:cxn>
                  <a:cxn ang="0">
                    <a:pos x="T2" y="T3"/>
                  </a:cxn>
                  <a:cxn ang="0">
                    <a:pos x="T4" y="T5"/>
                  </a:cxn>
                </a:cxnLst>
                <a:rect l="0" t="0" r="r" b="b"/>
                <a:pathLst>
                  <a:path w="14" h="64">
                    <a:moveTo>
                      <a:pt x="0" y="0"/>
                    </a:moveTo>
                    <a:cubicBezTo>
                      <a:pt x="9" y="8"/>
                      <a:pt x="14" y="19"/>
                      <a:pt x="14" y="32"/>
                    </a:cubicBezTo>
                    <a:cubicBezTo>
                      <a:pt x="14" y="45"/>
                      <a:pt x="9" y="56"/>
                      <a:pt x="0" y="64"/>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4" name="Freeform 144"/>
              <p:cNvSpPr>
                <a:spLocks/>
              </p:cNvSpPr>
              <p:nvPr/>
            </p:nvSpPr>
            <p:spPr bwMode="auto">
              <a:xfrm>
                <a:off x="4051300" y="2603500"/>
                <a:ext cx="58737" cy="234950"/>
              </a:xfrm>
              <a:custGeom>
                <a:avLst/>
                <a:gdLst>
                  <a:gd name="T0" fmla="*/ 0 w 12"/>
                  <a:gd name="T1" fmla="*/ 0 h 48"/>
                  <a:gd name="T2" fmla="*/ 12 w 12"/>
                  <a:gd name="T3" fmla="*/ 24 h 48"/>
                  <a:gd name="T4" fmla="*/ 0 w 12"/>
                  <a:gd name="T5" fmla="*/ 48 h 48"/>
                </a:gdLst>
                <a:ahLst/>
                <a:cxnLst>
                  <a:cxn ang="0">
                    <a:pos x="T0" y="T1"/>
                  </a:cxn>
                  <a:cxn ang="0">
                    <a:pos x="T2" y="T3"/>
                  </a:cxn>
                  <a:cxn ang="0">
                    <a:pos x="T4" y="T5"/>
                  </a:cxn>
                </a:cxnLst>
                <a:rect l="0" t="0" r="r" b="b"/>
                <a:pathLst>
                  <a:path w="12" h="48">
                    <a:moveTo>
                      <a:pt x="0" y="0"/>
                    </a:moveTo>
                    <a:cubicBezTo>
                      <a:pt x="7" y="6"/>
                      <a:pt x="12" y="15"/>
                      <a:pt x="12" y="24"/>
                    </a:cubicBezTo>
                    <a:cubicBezTo>
                      <a:pt x="12" y="33"/>
                      <a:pt x="7" y="43"/>
                      <a:pt x="0" y="4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5" name="Freeform 145"/>
              <p:cNvSpPr>
                <a:spLocks/>
              </p:cNvSpPr>
              <p:nvPr/>
            </p:nvSpPr>
            <p:spPr bwMode="auto">
              <a:xfrm>
                <a:off x="4011612" y="2652713"/>
                <a:ext cx="39687" cy="136525"/>
              </a:xfrm>
              <a:custGeom>
                <a:avLst/>
                <a:gdLst>
                  <a:gd name="T0" fmla="*/ 0 w 8"/>
                  <a:gd name="T1" fmla="*/ 0 h 28"/>
                  <a:gd name="T2" fmla="*/ 8 w 8"/>
                  <a:gd name="T3" fmla="*/ 14 h 28"/>
                  <a:gd name="T4" fmla="*/ 0 w 8"/>
                  <a:gd name="T5" fmla="*/ 28 h 28"/>
                </a:gdLst>
                <a:ahLst/>
                <a:cxnLst>
                  <a:cxn ang="0">
                    <a:pos x="T0" y="T1"/>
                  </a:cxn>
                  <a:cxn ang="0">
                    <a:pos x="T2" y="T3"/>
                  </a:cxn>
                  <a:cxn ang="0">
                    <a:pos x="T4" y="T5"/>
                  </a:cxn>
                </a:cxnLst>
                <a:rect l="0" t="0" r="r" b="b"/>
                <a:pathLst>
                  <a:path w="8" h="28">
                    <a:moveTo>
                      <a:pt x="0" y="0"/>
                    </a:moveTo>
                    <a:cubicBezTo>
                      <a:pt x="5" y="3"/>
                      <a:pt x="8" y="8"/>
                      <a:pt x="8" y="14"/>
                    </a:cubicBezTo>
                    <a:cubicBezTo>
                      <a:pt x="8" y="20"/>
                      <a:pt x="5" y="25"/>
                      <a:pt x="0" y="2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70" name="Group 169"/>
            <p:cNvGrpSpPr/>
            <p:nvPr/>
          </p:nvGrpSpPr>
          <p:grpSpPr>
            <a:xfrm>
              <a:off x="4980952" y="5217955"/>
              <a:ext cx="407563" cy="355718"/>
              <a:chOff x="3722689" y="1636713"/>
              <a:chExt cx="449263" cy="392113"/>
            </a:xfrm>
          </p:grpSpPr>
          <p:sp>
            <p:nvSpPr>
              <p:cNvPr id="213" name="Freeform 232"/>
              <p:cNvSpPr>
                <a:spLocks/>
              </p:cNvSpPr>
              <p:nvPr/>
            </p:nvSpPr>
            <p:spPr bwMode="auto">
              <a:xfrm>
                <a:off x="3722689" y="1636713"/>
                <a:ext cx="449263" cy="392113"/>
              </a:xfrm>
              <a:custGeom>
                <a:avLst/>
                <a:gdLst>
                  <a:gd name="T0" fmla="*/ 0 w 283"/>
                  <a:gd name="T1" fmla="*/ 229 h 247"/>
                  <a:gd name="T2" fmla="*/ 74 w 283"/>
                  <a:gd name="T3" fmla="*/ 247 h 247"/>
                  <a:gd name="T4" fmla="*/ 142 w 283"/>
                  <a:gd name="T5" fmla="*/ 229 h 247"/>
                  <a:gd name="T6" fmla="*/ 209 w 283"/>
                  <a:gd name="T7" fmla="*/ 247 h 247"/>
                  <a:gd name="T8" fmla="*/ 283 w 283"/>
                  <a:gd name="T9" fmla="*/ 229 h 247"/>
                  <a:gd name="T10" fmla="*/ 271 w 283"/>
                  <a:gd name="T11" fmla="*/ 0 h 247"/>
                  <a:gd name="T12" fmla="*/ 203 w 283"/>
                  <a:gd name="T13" fmla="*/ 19 h 247"/>
                  <a:gd name="T14" fmla="*/ 142 w 283"/>
                  <a:gd name="T15" fmla="*/ 0 h 247"/>
                  <a:gd name="T16" fmla="*/ 80 w 283"/>
                  <a:gd name="T17" fmla="*/ 19 h 247"/>
                  <a:gd name="T18" fmla="*/ 12 w 283"/>
                  <a:gd name="T19" fmla="*/ 0 h 247"/>
                  <a:gd name="T20" fmla="*/ 0 w 283"/>
                  <a:gd name="T21" fmla="*/ 22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47">
                    <a:moveTo>
                      <a:pt x="0" y="229"/>
                    </a:moveTo>
                    <a:lnTo>
                      <a:pt x="74" y="247"/>
                    </a:lnTo>
                    <a:lnTo>
                      <a:pt x="142" y="229"/>
                    </a:lnTo>
                    <a:lnTo>
                      <a:pt x="209" y="247"/>
                    </a:lnTo>
                    <a:lnTo>
                      <a:pt x="283" y="229"/>
                    </a:lnTo>
                    <a:lnTo>
                      <a:pt x="271" y="0"/>
                    </a:lnTo>
                    <a:lnTo>
                      <a:pt x="203" y="19"/>
                    </a:lnTo>
                    <a:lnTo>
                      <a:pt x="142" y="0"/>
                    </a:lnTo>
                    <a:lnTo>
                      <a:pt x="80" y="19"/>
                    </a:lnTo>
                    <a:lnTo>
                      <a:pt x="12" y="0"/>
                    </a:lnTo>
                    <a:lnTo>
                      <a:pt x="0" y="229"/>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4" name="Line 233"/>
              <p:cNvSpPr>
                <a:spLocks noChangeShapeType="1"/>
              </p:cNvSpPr>
              <p:nvPr/>
            </p:nvSpPr>
            <p:spPr bwMode="auto">
              <a:xfrm>
                <a:off x="4044951" y="1735138"/>
                <a:ext cx="39688"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5" name="Line 234"/>
              <p:cNvSpPr>
                <a:spLocks noChangeShapeType="1"/>
              </p:cNvSpPr>
              <p:nvPr/>
            </p:nvSpPr>
            <p:spPr bwMode="auto">
              <a:xfrm flipV="1">
                <a:off x="4044951" y="1735138"/>
                <a:ext cx="39688"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6" name="Line 235"/>
              <p:cNvSpPr>
                <a:spLocks noChangeShapeType="1"/>
              </p:cNvSpPr>
              <p:nvPr/>
            </p:nvSpPr>
            <p:spPr bwMode="auto">
              <a:xfrm flipV="1">
                <a:off x="3800476" y="1901825"/>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7" name="Line 236"/>
              <p:cNvSpPr>
                <a:spLocks noChangeShapeType="1"/>
              </p:cNvSpPr>
              <p:nvPr/>
            </p:nvSpPr>
            <p:spPr bwMode="auto">
              <a:xfrm flipV="1">
                <a:off x="3859214" y="1843088"/>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8" name="Line 237"/>
              <p:cNvSpPr>
                <a:spLocks noChangeShapeType="1"/>
              </p:cNvSpPr>
              <p:nvPr/>
            </p:nvSpPr>
            <p:spPr bwMode="auto">
              <a:xfrm>
                <a:off x="4075114" y="1803400"/>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9" name="Line 238"/>
              <p:cNvSpPr>
                <a:spLocks noChangeShapeType="1"/>
              </p:cNvSpPr>
              <p:nvPr/>
            </p:nvSpPr>
            <p:spPr bwMode="auto">
              <a:xfrm>
                <a:off x="3986214" y="1852613"/>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0" name="Line 239"/>
              <p:cNvSpPr>
                <a:spLocks noChangeShapeType="1"/>
              </p:cNvSpPr>
              <p:nvPr/>
            </p:nvSpPr>
            <p:spPr bwMode="auto">
              <a:xfrm>
                <a:off x="3927476" y="1812925"/>
                <a:ext cx="206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1" name="Line 240"/>
              <p:cNvSpPr>
                <a:spLocks noChangeShapeType="1"/>
              </p:cNvSpPr>
              <p:nvPr/>
            </p:nvSpPr>
            <p:spPr bwMode="auto">
              <a:xfrm flipV="1">
                <a:off x="4054476" y="1871663"/>
                <a:ext cx="11113"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71" name="Group 170"/>
            <p:cNvGrpSpPr/>
            <p:nvPr/>
          </p:nvGrpSpPr>
          <p:grpSpPr>
            <a:xfrm>
              <a:off x="6651964" y="5202330"/>
              <a:ext cx="490559" cy="435864"/>
              <a:chOff x="5595938" y="4842212"/>
              <a:chExt cx="450850" cy="431801"/>
            </a:xfrm>
          </p:grpSpPr>
          <p:sp>
            <p:nvSpPr>
              <p:cNvPr id="202" name="Freeform 414"/>
              <p:cNvSpPr>
                <a:spLocks/>
              </p:cNvSpPr>
              <p:nvPr/>
            </p:nvSpPr>
            <p:spPr bwMode="auto">
              <a:xfrm>
                <a:off x="5781676" y="5013662"/>
                <a:ext cx="79375" cy="68263"/>
              </a:xfrm>
              <a:custGeom>
                <a:avLst/>
                <a:gdLst>
                  <a:gd name="T0" fmla="*/ 50 w 50"/>
                  <a:gd name="T1" fmla="*/ 43 h 43"/>
                  <a:gd name="T2" fmla="*/ 0 w 50"/>
                  <a:gd name="T3" fmla="*/ 28 h 43"/>
                  <a:gd name="T4" fmla="*/ 0 w 50"/>
                  <a:gd name="T5" fmla="*/ 0 h 43"/>
                </a:gdLst>
                <a:ahLst/>
                <a:cxnLst>
                  <a:cxn ang="0">
                    <a:pos x="T0" y="T1"/>
                  </a:cxn>
                  <a:cxn ang="0">
                    <a:pos x="T2" y="T3"/>
                  </a:cxn>
                  <a:cxn ang="0">
                    <a:pos x="T4" y="T5"/>
                  </a:cxn>
                </a:cxnLst>
                <a:rect l="0" t="0" r="r" b="b"/>
                <a:pathLst>
                  <a:path w="50" h="43">
                    <a:moveTo>
                      <a:pt x="50" y="43"/>
                    </a:moveTo>
                    <a:lnTo>
                      <a:pt x="0" y="28"/>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3" name="Freeform 415"/>
              <p:cNvSpPr>
                <a:spLocks/>
              </p:cNvSpPr>
              <p:nvPr/>
            </p:nvSpPr>
            <p:spPr bwMode="auto">
              <a:xfrm>
                <a:off x="5595938" y="5013662"/>
                <a:ext cx="206375" cy="142875"/>
              </a:xfrm>
              <a:custGeom>
                <a:avLst/>
                <a:gdLst>
                  <a:gd name="T0" fmla="*/ 22 w 42"/>
                  <a:gd name="T1" fmla="*/ 0 h 29"/>
                  <a:gd name="T2" fmla="*/ 22 w 42"/>
                  <a:gd name="T3" fmla="*/ 9 h 29"/>
                  <a:gd name="T4" fmla="*/ 6 w 42"/>
                  <a:gd name="T5" fmla="*/ 14 h 29"/>
                  <a:gd name="T6" fmla="*/ 0 w 42"/>
                  <a:gd name="T7" fmla="*/ 23 h 29"/>
                  <a:gd name="T8" fmla="*/ 0 w 42"/>
                  <a:gd name="T9" fmla="*/ 29 h 29"/>
                  <a:gd name="T10" fmla="*/ 42 w 42"/>
                  <a:gd name="T11" fmla="*/ 29 h 29"/>
                </a:gdLst>
                <a:ahLst/>
                <a:cxnLst>
                  <a:cxn ang="0">
                    <a:pos x="T0" y="T1"/>
                  </a:cxn>
                  <a:cxn ang="0">
                    <a:pos x="T2" y="T3"/>
                  </a:cxn>
                  <a:cxn ang="0">
                    <a:pos x="T4" y="T5"/>
                  </a:cxn>
                  <a:cxn ang="0">
                    <a:pos x="T6" y="T7"/>
                  </a:cxn>
                  <a:cxn ang="0">
                    <a:pos x="T8" y="T9"/>
                  </a:cxn>
                  <a:cxn ang="0">
                    <a:pos x="T10" y="T11"/>
                  </a:cxn>
                </a:cxnLst>
                <a:rect l="0" t="0" r="r" b="b"/>
                <a:pathLst>
                  <a:path w="42" h="29">
                    <a:moveTo>
                      <a:pt x="22" y="0"/>
                    </a:moveTo>
                    <a:cubicBezTo>
                      <a:pt x="22" y="9"/>
                      <a:pt x="22" y="9"/>
                      <a:pt x="22" y="9"/>
                    </a:cubicBezTo>
                    <a:cubicBezTo>
                      <a:pt x="6" y="14"/>
                      <a:pt x="6" y="14"/>
                      <a:pt x="6" y="14"/>
                    </a:cubicBezTo>
                    <a:cubicBezTo>
                      <a:pt x="3" y="16"/>
                      <a:pt x="0" y="19"/>
                      <a:pt x="0" y="23"/>
                    </a:cubicBezTo>
                    <a:cubicBezTo>
                      <a:pt x="0" y="29"/>
                      <a:pt x="0" y="29"/>
                      <a:pt x="0" y="29"/>
                    </a:cubicBezTo>
                    <a:cubicBezTo>
                      <a:pt x="42" y="29"/>
                      <a:pt x="42" y="29"/>
                      <a:pt x="42" y="29"/>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4" name="Oval 416"/>
              <p:cNvSpPr>
                <a:spLocks noChangeArrowheads="1"/>
              </p:cNvSpPr>
              <p:nvPr/>
            </p:nvSpPr>
            <p:spPr bwMode="auto">
              <a:xfrm>
                <a:off x="5664201" y="4842212"/>
                <a:ext cx="157163" cy="180975"/>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5" name="Freeform 417"/>
              <p:cNvSpPr>
                <a:spLocks/>
              </p:cNvSpPr>
              <p:nvPr/>
            </p:nvSpPr>
            <p:spPr bwMode="auto">
              <a:xfrm>
                <a:off x="5664201" y="4896187"/>
                <a:ext cx="152400" cy="34925"/>
              </a:xfrm>
              <a:custGeom>
                <a:avLst/>
                <a:gdLst>
                  <a:gd name="T0" fmla="*/ 31 w 31"/>
                  <a:gd name="T1" fmla="*/ 6 h 7"/>
                  <a:gd name="T2" fmla="*/ 30 w 31"/>
                  <a:gd name="T3" fmla="*/ 6 h 7"/>
                  <a:gd name="T4" fmla="*/ 18 w 31"/>
                  <a:gd name="T5" fmla="*/ 0 h 7"/>
                  <a:gd name="T6" fmla="*/ 6 w 31"/>
                  <a:gd name="T7" fmla="*/ 6 h 7"/>
                  <a:gd name="T8" fmla="*/ 0 w 31"/>
                  <a:gd name="T9" fmla="*/ 4 h 7"/>
                </a:gdLst>
                <a:ahLst/>
                <a:cxnLst>
                  <a:cxn ang="0">
                    <a:pos x="T0" y="T1"/>
                  </a:cxn>
                  <a:cxn ang="0">
                    <a:pos x="T2" y="T3"/>
                  </a:cxn>
                  <a:cxn ang="0">
                    <a:pos x="T4" y="T5"/>
                  </a:cxn>
                  <a:cxn ang="0">
                    <a:pos x="T6" y="T7"/>
                  </a:cxn>
                  <a:cxn ang="0">
                    <a:pos x="T8" y="T9"/>
                  </a:cxn>
                </a:cxnLst>
                <a:rect l="0" t="0" r="r" b="b"/>
                <a:pathLst>
                  <a:path w="31" h="7">
                    <a:moveTo>
                      <a:pt x="31" y="6"/>
                    </a:moveTo>
                    <a:cubicBezTo>
                      <a:pt x="31" y="6"/>
                      <a:pt x="30" y="6"/>
                      <a:pt x="30" y="6"/>
                    </a:cubicBezTo>
                    <a:cubicBezTo>
                      <a:pt x="25" y="7"/>
                      <a:pt x="21" y="5"/>
                      <a:pt x="18" y="0"/>
                    </a:cubicBezTo>
                    <a:cubicBezTo>
                      <a:pt x="16" y="3"/>
                      <a:pt x="11" y="6"/>
                      <a:pt x="6" y="6"/>
                    </a:cubicBezTo>
                    <a:cubicBezTo>
                      <a:pt x="4" y="6"/>
                      <a:pt x="2" y="5"/>
                      <a:pt x="0" y="4"/>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6" name="Line 418"/>
              <p:cNvSpPr>
                <a:spLocks noChangeShapeType="1"/>
              </p:cNvSpPr>
              <p:nvPr/>
            </p:nvSpPr>
            <p:spPr bwMode="auto">
              <a:xfrm flipV="1">
                <a:off x="5910263" y="5013662"/>
                <a:ext cx="0" cy="2381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7" name="Freeform 419"/>
              <p:cNvSpPr>
                <a:spLocks/>
              </p:cNvSpPr>
              <p:nvPr/>
            </p:nvSpPr>
            <p:spPr bwMode="auto">
              <a:xfrm>
                <a:off x="5870576" y="4842212"/>
                <a:ext cx="77788" cy="180975"/>
              </a:xfrm>
              <a:custGeom>
                <a:avLst/>
                <a:gdLst>
                  <a:gd name="T0" fmla="*/ 0 w 16"/>
                  <a:gd name="T1" fmla="*/ 0 h 37"/>
                  <a:gd name="T2" fmla="*/ 16 w 16"/>
                  <a:gd name="T3" fmla="*/ 18 h 37"/>
                  <a:gd name="T4" fmla="*/ 0 w 16"/>
                  <a:gd name="T5" fmla="*/ 37 h 37"/>
                </a:gdLst>
                <a:ahLst/>
                <a:cxnLst>
                  <a:cxn ang="0">
                    <a:pos x="T0" y="T1"/>
                  </a:cxn>
                  <a:cxn ang="0">
                    <a:pos x="T2" y="T3"/>
                  </a:cxn>
                  <a:cxn ang="0">
                    <a:pos x="T4" y="T5"/>
                  </a:cxn>
                </a:cxnLst>
                <a:rect l="0" t="0" r="r" b="b"/>
                <a:pathLst>
                  <a:path w="16" h="37">
                    <a:moveTo>
                      <a:pt x="0" y="0"/>
                    </a:moveTo>
                    <a:cubicBezTo>
                      <a:pt x="8" y="0"/>
                      <a:pt x="16" y="8"/>
                      <a:pt x="16" y="18"/>
                    </a:cubicBezTo>
                    <a:cubicBezTo>
                      <a:pt x="16" y="29"/>
                      <a:pt x="8" y="37"/>
                      <a:pt x="0" y="37"/>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8" name="Freeform 420"/>
              <p:cNvSpPr>
                <a:spLocks/>
              </p:cNvSpPr>
              <p:nvPr/>
            </p:nvSpPr>
            <p:spPr bwMode="auto">
              <a:xfrm>
                <a:off x="5880101" y="4896187"/>
                <a:ext cx="63500" cy="34925"/>
              </a:xfrm>
              <a:custGeom>
                <a:avLst/>
                <a:gdLst>
                  <a:gd name="T0" fmla="*/ 13 w 13"/>
                  <a:gd name="T1" fmla="*/ 6 h 7"/>
                  <a:gd name="T2" fmla="*/ 12 w 13"/>
                  <a:gd name="T3" fmla="*/ 6 h 7"/>
                  <a:gd name="T4" fmla="*/ 0 w 13"/>
                  <a:gd name="T5" fmla="*/ 0 h 7"/>
                </a:gdLst>
                <a:ahLst/>
                <a:cxnLst>
                  <a:cxn ang="0">
                    <a:pos x="T0" y="T1"/>
                  </a:cxn>
                  <a:cxn ang="0">
                    <a:pos x="T2" y="T3"/>
                  </a:cxn>
                  <a:cxn ang="0">
                    <a:pos x="T4" y="T5"/>
                  </a:cxn>
                </a:cxnLst>
                <a:rect l="0" t="0" r="r" b="b"/>
                <a:pathLst>
                  <a:path w="13" h="7">
                    <a:moveTo>
                      <a:pt x="13" y="6"/>
                    </a:moveTo>
                    <a:cubicBezTo>
                      <a:pt x="13" y="6"/>
                      <a:pt x="12" y="6"/>
                      <a:pt x="12" y="6"/>
                    </a:cubicBezTo>
                    <a:cubicBezTo>
                      <a:pt x="7" y="7"/>
                      <a:pt x="3" y="5"/>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9" name="Freeform 421"/>
              <p:cNvSpPr>
                <a:spLocks/>
              </p:cNvSpPr>
              <p:nvPr/>
            </p:nvSpPr>
            <p:spPr bwMode="auto">
              <a:xfrm>
                <a:off x="5983288" y="5107325"/>
                <a:ext cx="63500" cy="49213"/>
              </a:xfrm>
              <a:custGeom>
                <a:avLst/>
                <a:gdLst>
                  <a:gd name="T0" fmla="*/ 40 w 40"/>
                  <a:gd name="T1" fmla="*/ 0 h 31"/>
                  <a:gd name="T2" fmla="*/ 40 w 40"/>
                  <a:gd name="T3" fmla="*/ 31 h 31"/>
                  <a:gd name="T4" fmla="*/ 0 w 40"/>
                  <a:gd name="T5" fmla="*/ 31 h 31"/>
                </a:gdLst>
                <a:ahLst/>
                <a:cxnLst>
                  <a:cxn ang="0">
                    <a:pos x="T0" y="T1"/>
                  </a:cxn>
                  <a:cxn ang="0">
                    <a:pos x="T2" y="T3"/>
                  </a:cxn>
                  <a:cxn ang="0">
                    <a:pos x="T4" y="T5"/>
                  </a:cxn>
                </a:cxnLst>
                <a:rect l="0" t="0" r="r" b="b"/>
                <a:pathLst>
                  <a:path w="40" h="31">
                    <a:moveTo>
                      <a:pt x="40" y="0"/>
                    </a:moveTo>
                    <a:lnTo>
                      <a:pt x="40" y="31"/>
                    </a:lnTo>
                    <a:lnTo>
                      <a:pt x="0" y="31"/>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0" name="Freeform 422"/>
              <p:cNvSpPr>
                <a:spLocks/>
              </p:cNvSpPr>
              <p:nvPr/>
            </p:nvSpPr>
            <p:spPr bwMode="auto">
              <a:xfrm>
                <a:off x="5861051" y="5096212"/>
                <a:ext cx="171450" cy="60325"/>
              </a:xfrm>
              <a:custGeom>
                <a:avLst/>
                <a:gdLst>
                  <a:gd name="T0" fmla="*/ 0 w 35"/>
                  <a:gd name="T1" fmla="*/ 12 h 12"/>
                  <a:gd name="T2" fmla="*/ 17 w 35"/>
                  <a:gd name="T3" fmla="*/ 0 h 12"/>
                  <a:gd name="T4" fmla="*/ 35 w 35"/>
                  <a:gd name="T5" fmla="*/ 12 h 12"/>
                </a:gdLst>
                <a:ahLst/>
                <a:cxnLst>
                  <a:cxn ang="0">
                    <a:pos x="T0" y="T1"/>
                  </a:cxn>
                  <a:cxn ang="0">
                    <a:pos x="T2" y="T3"/>
                  </a:cxn>
                  <a:cxn ang="0">
                    <a:pos x="T4" y="T5"/>
                  </a:cxn>
                </a:cxnLst>
                <a:rect l="0" t="0" r="r" b="b"/>
                <a:pathLst>
                  <a:path w="35" h="12">
                    <a:moveTo>
                      <a:pt x="0" y="12"/>
                    </a:moveTo>
                    <a:cubicBezTo>
                      <a:pt x="3" y="5"/>
                      <a:pt x="9" y="0"/>
                      <a:pt x="17" y="0"/>
                    </a:cubicBezTo>
                    <a:cubicBezTo>
                      <a:pt x="25" y="0"/>
                      <a:pt x="33" y="5"/>
                      <a:pt x="35" y="12"/>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1" name="Freeform 423"/>
              <p:cNvSpPr>
                <a:spLocks/>
              </p:cNvSpPr>
              <p:nvPr/>
            </p:nvSpPr>
            <p:spPr bwMode="auto">
              <a:xfrm>
                <a:off x="5851526" y="5215275"/>
                <a:ext cx="63500" cy="47625"/>
              </a:xfrm>
              <a:custGeom>
                <a:avLst/>
                <a:gdLst>
                  <a:gd name="T0" fmla="*/ 0 w 40"/>
                  <a:gd name="T1" fmla="*/ 30 h 30"/>
                  <a:gd name="T2" fmla="*/ 0 w 40"/>
                  <a:gd name="T3" fmla="*/ 0 h 30"/>
                  <a:gd name="T4" fmla="*/ 40 w 40"/>
                  <a:gd name="T5" fmla="*/ 0 h 30"/>
                </a:gdLst>
                <a:ahLst/>
                <a:cxnLst>
                  <a:cxn ang="0">
                    <a:pos x="T0" y="T1"/>
                  </a:cxn>
                  <a:cxn ang="0">
                    <a:pos x="T2" y="T3"/>
                  </a:cxn>
                  <a:cxn ang="0">
                    <a:pos x="T4" y="T5"/>
                  </a:cxn>
                </a:cxnLst>
                <a:rect l="0" t="0" r="r" b="b"/>
                <a:pathLst>
                  <a:path w="40" h="30">
                    <a:moveTo>
                      <a:pt x="0" y="30"/>
                    </a:moveTo>
                    <a:lnTo>
                      <a:pt x="0" y="0"/>
                    </a:lnTo>
                    <a:lnTo>
                      <a:pt x="4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2" name="Freeform 424"/>
              <p:cNvSpPr>
                <a:spLocks/>
              </p:cNvSpPr>
              <p:nvPr/>
            </p:nvSpPr>
            <p:spPr bwMode="auto">
              <a:xfrm>
                <a:off x="5865813" y="5215275"/>
                <a:ext cx="171450" cy="58738"/>
              </a:xfrm>
              <a:custGeom>
                <a:avLst/>
                <a:gdLst>
                  <a:gd name="T0" fmla="*/ 35 w 35"/>
                  <a:gd name="T1" fmla="*/ 0 h 12"/>
                  <a:gd name="T2" fmla="*/ 18 w 35"/>
                  <a:gd name="T3" fmla="*/ 12 h 12"/>
                  <a:gd name="T4" fmla="*/ 0 w 35"/>
                  <a:gd name="T5" fmla="*/ 0 h 12"/>
                </a:gdLst>
                <a:ahLst/>
                <a:cxnLst>
                  <a:cxn ang="0">
                    <a:pos x="T0" y="T1"/>
                  </a:cxn>
                  <a:cxn ang="0">
                    <a:pos x="T2" y="T3"/>
                  </a:cxn>
                  <a:cxn ang="0">
                    <a:pos x="T4" y="T5"/>
                  </a:cxn>
                </a:cxnLst>
                <a:rect l="0" t="0" r="r" b="b"/>
                <a:pathLst>
                  <a:path w="35" h="12">
                    <a:moveTo>
                      <a:pt x="35" y="0"/>
                    </a:moveTo>
                    <a:cubicBezTo>
                      <a:pt x="33" y="7"/>
                      <a:pt x="26" y="12"/>
                      <a:pt x="18" y="12"/>
                    </a:cubicBezTo>
                    <a:cubicBezTo>
                      <a:pt x="10" y="12"/>
                      <a:pt x="3" y="7"/>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72" name="Group 171"/>
            <p:cNvGrpSpPr/>
            <p:nvPr/>
          </p:nvGrpSpPr>
          <p:grpSpPr>
            <a:xfrm>
              <a:off x="10107711" y="5213261"/>
              <a:ext cx="409003" cy="410444"/>
              <a:chOff x="904876" y="1577975"/>
              <a:chExt cx="450850" cy="452438"/>
            </a:xfrm>
          </p:grpSpPr>
          <p:sp>
            <p:nvSpPr>
              <p:cNvPr id="197" name="Freeform 196"/>
              <p:cNvSpPr>
                <a:spLocks/>
              </p:cNvSpPr>
              <p:nvPr/>
            </p:nvSpPr>
            <p:spPr bwMode="auto">
              <a:xfrm>
                <a:off x="904876" y="1577975"/>
                <a:ext cx="446088" cy="452438"/>
              </a:xfrm>
              <a:custGeom>
                <a:avLst/>
                <a:gdLst>
                  <a:gd name="T0" fmla="*/ 91 w 91"/>
                  <a:gd name="T1" fmla="*/ 54 h 92"/>
                  <a:gd name="T2" fmla="*/ 46 w 91"/>
                  <a:gd name="T3" fmla="*/ 92 h 92"/>
                  <a:gd name="T4" fmla="*/ 0 w 91"/>
                  <a:gd name="T5" fmla="*/ 46 h 92"/>
                  <a:gd name="T6" fmla="*/ 46 w 91"/>
                  <a:gd name="T7" fmla="*/ 0 h 92"/>
                  <a:gd name="T8" fmla="*/ 84 w 91"/>
                  <a:gd name="T9" fmla="*/ 20 h 92"/>
                </a:gdLst>
                <a:ahLst/>
                <a:cxnLst>
                  <a:cxn ang="0">
                    <a:pos x="T0" y="T1"/>
                  </a:cxn>
                  <a:cxn ang="0">
                    <a:pos x="T2" y="T3"/>
                  </a:cxn>
                  <a:cxn ang="0">
                    <a:pos x="T4" y="T5"/>
                  </a:cxn>
                  <a:cxn ang="0">
                    <a:pos x="T6" y="T7"/>
                  </a:cxn>
                  <a:cxn ang="0">
                    <a:pos x="T8" y="T9"/>
                  </a:cxn>
                </a:cxnLst>
                <a:rect l="0" t="0" r="r" b="b"/>
                <a:pathLst>
                  <a:path w="91" h="92">
                    <a:moveTo>
                      <a:pt x="91" y="54"/>
                    </a:moveTo>
                    <a:cubicBezTo>
                      <a:pt x="88" y="76"/>
                      <a:pt x="69" y="92"/>
                      <a:pt x="46" y="92"/>
                    </a:cubicBezTo>
                    <a:cubicBezTo>
                      <a:pt x="21" y="92"/>
                      <a:pt x="0" y="71"/>
                      <a:pt x="0" y="46"/>
                    </a:cubicBezTo>
                    <a:cubicBezTo>
                      <a:pt x="0" y="21"/>
                      <a:pt x="21" y="0"/>
                      <a:pt x="46" y="0"/>
                    </a:cubicBezTo>
                    <a:cubicBezTo>
                      <a:pt x="62" y="0"/>
                      <a:pt x="76" y="8"/>
                      <a:pt x="84" y="2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8" name="Freeform 197"/>
              <p:cNvSpPr>
                <a:spLocks/>
              </p:cNvSpPr>
              <p:nvPr/>
            </p:nvSpPr>
            <p:spPr bwMode="auto">
              <a:xfrm>
                <a:off x="973138" y="1582738"/>
                <a:ext cx="211138" cy="398463"/>
              </a:xfrm>
              <a:custGeom>
                <a:avLst/>
                <a:gdLst>
                  <a:gd name="T0" fmla="*/ 133 w 133"/>
                  <a:gd name="T1" fmla="*/ 0 h 251"/>
                  <a:gd name="T2" fmla="*/ 74 w 133"/>
                  <a:gd name="T3" fmla="*/ 34 h 251"/>
                  <a:gd name="T4" fmla="*/ 87 w 133"/>
                  <a:gd name="T5" fmla="*/ 56 h 251"/>
                  <a:gd name="T6" fmla="*/ 62 w 133"/>
                  <a:gd name="T7" fmla="*/ 96 h 251"/>
                  <a:gd name="T8" fmla="*/ 0 w 133"/>
                  <a:gd name="T9" fmla="*/ 115 h 251"/>
                  <a:gd name="T10" fmla="*/ 25 w 133"/>
                  <a:gd name="T11" fmla="*/ 195 h 251"/>
                  <a:gd name="T12" fmla="*/ 93 w 133"/>
                  <a:gd name="T13" fmla="*/ 220 h 251"/>
                  <a:gd name="T14" fmla="*/ 93 w 133"/>
                  <a:gd name="T15" fmla="*/ 251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51">
                    <a:moveTo>
                      <a:pt x="133" y="0"/>
                    </a:moveTo>
                    <a:lnTo>
                      <a:pt x="74" y="34"/>
                    </a:lnTo>
                    <a:lnTo>
                      <a:pt x="87" y="56"/>
                    </a:lnTo>
                    <a:lnTo>
                      <a:pt x="62" y="96"/>
                    </a:lnTo>
                    <a:lnTo>
                      <a:pt x="0" y="115"/>
                    </a:lnTo>
                    <a:lnTo>
                      <a:pt x="25" y="195"/>
                    </a:lnTo>
                    <a:lnTo>
                      <a:pt x="93" y="220"/>
                    </a:lnTo>
                    <a:lnTo>
                      <a:pt x="93" y="251"/>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9" name="Line 35"/>
              <p:cNvSpPr>
                <a:spLocks noChangeShapeType="1"/>
              </p:cNvSpPr>
              <p:nvPr/>
            </p:nvSpPr>
            <p:spPr bwMode="auto">
              <a:xfrm flipH="1">
                <a:off x="1257301" y="1652588"/>
                <a:ext cx="39688" cy="4286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0" name="Freeform 199"/>
              <p:cNvSpPr>
                <a:spLocks/>
              </p:cNvSpPr>
              <p:nvPr/>
            </p:nvSpPr>
            <p:spPr bwMode="auto">
              <a:xfrm>
                <a:off x="1031876" y="1725613"/>
                <a:ext cx="323850" cy="206375"/>
              </a:xfrm>
              <a:custGeom>
                <a:avLst/>
                <a:gdLst>
                  <a:gd name="T0" fmla="*/ 19 w 66"/>
                  <a:gd name="T1" fmla="*/ 18 h 42"/>
                  <a:gd name="T2" fmla="*/ 8 w 66"/>
                  <a:gd name="T3" fmla="*/ 13 h 42"/>
                  <a:gd name="T4" fmla="*/ 0 w 66"/>
                  <a:gd name="T5" fmla="*/ 17 h 42"/>
                  <a:gd name="T6" fmla="*/ 18 w 66"/>
                  <a:gd name="T7" fmla="*/ 29 h 42"/>
                  <a:gd name="T8" fmla="*/ 37 w 66"/>
                  <a:gd name="T9" fmla="*/ 22 h 42"/>
                  <a:gd name="T10" fmla="*/ 29 w 66"/>
                  <a:gd name="T11" fmla="*/ 42 h 42"/>
                  <a:gd name="T12" fmla="*/ 38 w 66"/>
                  <a:gd name="T13" fmla="*/ 37 h 42"/>
                  <a:gd name="T14" fmla="*/ 49 w 66"/>
                  <a:gd name="T15" fmla="*/ 17 h 42"/>
                  <a:gd name="T16" fmla="*/ 63 w 66"/>
                  <a:gd name="T17" fmla="*/ 11 h 42"/>
                  <a:gd name="T18" fmla="*/ 66 w 66"/>
                  <a:gd name="T19" fmla="*/ 8 h 42"/>
                  <a:gd name="T20" fmla="*/ 66 w 66"/>
                  <a:gd name="T21" fmla="*/ 4 h 42"/>
                  <a:gd name="T22" fmla="*/ 59 w 66"/>
                  <a:gd name="T23" fmla="*/ 2 h 42"/>
                  <a:gd name="T24" fmla="*/ 19 w 66"/>
                  <a:gd name="T2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2">
                    <a:moveTo>
                      <a:pt x="19" y="18"/>
                    </a:moveTo>
                    <a:cubicBezTo>
                      <a:pt x="8" y="13"/>
                      <a:pt x="8" y="13"/>
                      <a:pt x="8" y="13"/>
                    </a:cubicBezTo>
                    <a:cubicBezTo>
                      <a:pt x="0" y="17"/>
                      <a:pt x="0" y="17"/>
                      <a:pt x="0" y="17"/>
                    </a:cubicBezTo>
                    <a:cubicBezTo>
                      <a:pt x="18" y="29"/>
                      <a:pt x="18" y="29"/>
                      <a:pt x="18" y="29"/>
                    </a:cubicBezTo>
                    <a:cubicBezTo>
                      <a:pt x="37" y="22"/>
                      <a:pt x="37" y="22"/>
                      <a:pt x="37" y="22"/>
                    </a:cubicBezTo>
                    <a:cubicBezTo>
                      <a:pt x="29" y="42"/>
                      <a:pt x="29" y="42"/>
                      <a:pt x="29" y="42"/>
                    </a:cubicBezTo>
                    <a:cubicBezTo>
                      <a:pt x="38" y="37"/>
                      <a:pt x="38" y="37"/>
                      <a:pt x="38" y="37"/>
                    </a:cubicBezTo>
                    <a:cubicBezTo>
                      <a:pt x="49" y="17"/>
                      <a:pt x="49" y="17"/>
                      <a:pt x="49" y="17"/>
                    </a:cubicBezTo>
                    <a:cubicBezTo>
                      <a:pt x="63" y="11"/>
                      <a:pt x="63" y="11"/>
                      <a:pt x="63" y="11"/>
                    </a:cubicBezTo>
                    <a:cubicBezTo>
                      <a:pt x="64" y="10"/>
                      <a:pt x="65" y="9"/>
                      <a:pt x="66" y="8"/>
                    </a:cubicBezTo>
                    <a:cubicBezTo>
                      <a:pt x="66" y="7"/>
                      <a:pt x="66" y="5"/>
                      <a:pt x="66" y="4"/>
                    </a:cubicBezTo>
                    <a:cubicBezTo>
                      <a:pt x="64" y="2"/>
                      <a:pt x="62" y="0"/>
                      <a:pt x="59" y="2"/>
                    </a:cubicBezTo>
                    <a:lnTo>
                      <a:pt x="19" y="18"/>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1" name="Freeform 200"/>
              <p:cNvSpPr>
                <a:spLocks/>
              </p:cNvSpPr>
              <p:nvPr/>
            </p:nvSpPr>
            <p:spPr bwMode="auto">
              <a:xfrm>
                <a:off x="1130301" y="1711325"/>
                <a:ext cx="117475" cy="68263"/>
              </a:xfrm>
              <a:custGeom>
                <a:avLst/>
                <a:gdLst>
                  <a:gd name="T0" fmla="*/ 74 w 74"/>
                  <a:gd name="T1" fmla="*/ 31 h 43"/>
                  <a:gd name="T2" fmla="*/ 25 w 74"/>
                  <a:gd name="T3" fmla="*/ 0 h 43"/>
                  <a:gd name="T4" fmla="*/ 0 w 74"/>
                  <a:gd name="T5" fmla="*/ 12 h 43"/>
                  <a:gd name="T6" fmla="*/ 46 w 74"/>
                  <a:gd name="T7" fmla="*/ 43 h 43"/>
                </a:gdLst>
                <a:ahLst/>
                <a:cxnLst>
                  <a:cxn ang="0">
                    <a:pos x="T0" y="T1"/>
                  </a:cxn>
                  <a:cxn ang="0">
                    <a:pos x="T2" y="T3"/>
                  </a:cxn>
                  <a:cxn ang="0">
                    <a:pos x="T4" y="T5"/>
                  </a:cxn>
                  <a:cxn ang="0">
                    <a:pos x="T6" y="T7"/>
                  </a:cxn>
                </a:cxnLst>
                <a:rect l="0" t="0" r="r" b="b"/>
                <a:pathLst>
                  <a:path w="74" h="43">
                    <a:moveTo>
                      <a:pt x="74" y="31"/>
                    </a:moveTo>
                    <a:lnTo>
                      <a:pt x="25" y="0"/>
                    </a:lnTo>
                    <a:lnTo>
                      <a:pt x="0" y="12"/>
                    </a:lnTo>
                    <a:lnTo>
                      <a:pt x="46" y="43"/>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73" name="Group 172"/>
            <p:cNvGrpSpPr/>
            <p:nvPr/>
          </p:nvGrpSpPr>
          <p:grpSpPr>
            <a:xfrm>
              <a:off x="2462396" y="5229130"/>
              <a:ext cx="264988" cy="409003"/>
              <a:chOff x="2862264" y="2519363"/>
              <a:chExt cx="292100" cy="450850"/>
            </a:xfrm>
          </p:grpSpPr>
          <p:sp>
            <p:nvSpPr>
              <p:cNvPr id="192" name="Freeform 33"/>
              <p:cNvSpPr>
                <a:spLocks/>
              </p:cNvSpPr>
              <p:nvPr/>
            </p:nvSpPr>
            <p:spPr bwMode="auto">
              <a:xfrm>
                <a:off x="2862264" y="2519363"/>
                <a:ext cx="292100" cy="450850"/>
              </a:xfrm>
              <a:custGeom>
                <a:avLst/>
                <a:gdLst>
                  <a:gd name="T0" fmla="*/ 38 w 60"/>
                  <a:gd name="T1" fmla="*/ 0 h 92"/>
                  <a:gd name="T2" fmla="*/ 30 w 60"/>
                  <a:gd name="T3" fmla="*/ 8 h 92"/>
                  <a:gd name="T4" fmla="*/ 22 w 60"/>
                  <a:gd name="T5" fmla="*/ 0 h 92"/>
                  <a:gd name="T6" fmla="*/ 8 w 60"/>
                  <a:gd name="T7" fmla="*/ 0 h 92"/>
                  <a:gd name="T8" fmla="*/ 0 w 60"/>
                  <a:gd name="T9" fmla="*/ 8 h 92"/>
                  <a:gd name="T10" fmla="*/ 0 w 60"/>
                  <a:gd name="T11" fmla="*/ 84 h 92"/>
                  <a:gd name="T12" fmla="*/ 8 w 60"/>
                  <a:gd name="T13" fmla="*/ 92 h 92"/>
                  <a:gd name="T14" fmla="*/ 22 w 60"/>
                  <a:gd name="T15" fmla="*/ 92 h 92"/>
                  <a:gd name="T16" fmla="*/ 30 w 60"/>
                  <a:gd name="T17" fmla="*/ 84 h 92"/>
                  <a:gd name="T18" fmla="*/ 38 w 60"/>
                  <a:gd name="T19" fmla="*/ 92 h 92"/>
                  <a:gd name="T20" fmla="*/ 52 w 60"/>
                  <a:gd name="T21" fmla="*/ 92 h 92"/>
                  <a:gd name="T22" fmla="*/ 60 w 60"/>
                  <a:gd name="T23" fmla="*/ 84 h 92"/>
                  <a:gd name="T24" fmla="*/ 60 w 60"/>
                  <a:gd name="T25" fmla="*/ 8 h 92"/>
                  <a:gd name="T26" fmla="*/ 52 w 60"/>
                  <a:gd name="T27" fmla="*/ 0 h 92"/>
                  <a:gd name="T28" fmla="*/ 38 w 60"/>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2">
                    <a:moveTo>
                      <a:pt x="38" y="0"/>
                    </a:moveTo>
                    <a:cubicBezTo>
                      <a:pt x="38" y="4"/>
                      <a:pt x="34" y="8"/>
                      <a:pt x="30" y="8"/>
                    </a:cubicBezTo>
                    <a:cubicBezTo>
                      <a:pt x="26" y="8"/>
                      <a:pt x="22" y="4"/>
                      <a:pt x="22" y="0"/>
                    </a:cubicBezTo>
                    <a:cubicBezTo>
                      <a:pt x="8" y="0"/>
                      <a:pt x="8" y="0"/>
                      <a:pt x="8" y="0"/>
                    </a:cubicBezTo>
                    <a:cubicBezTo>
                      <a:pt x="4" y="0"/>
                      <a:pt x="0" y="4"/>
                      <a:pt x="0" y="8"/>
                    </a:cubicBezTo>
                    <a:cubicBezTo>
                      <a:pt x="0" y="84"/>
                      <a:pt x="0" y="84"/>
                      <a:pt x="0" y="84"/>
                    </a:cubicBezTo>
                    <a:cubicBezTo>
                      <a:pt x="0" y="88"/>
                      <a:pt x="4" y="92"/>
                      <a:pt x="8" y="92"/>
                    </a:cubicBezTo>
                    <a:cubicBezTo>
                      <a:pt x="22" y="92"/>
                      <a:pt x="22" y="92"/>
                      <a:pt x="22" y="92"/>
                    </a:cubicBezTo>
                    <a:cubicBezTo>
                      <a:pt x="22" y="88"/>
                      <a:pt x="26" y="84"/>
                      <a:pt x="30" y="84"/>
                    </a:cubicBezTo>
                    <a:cubicBezTo>
                      <a:pt x="34" y="84"/>
                      <a:pt x="38" y="88"/>
                      <a:pt x="38" y="92"/>
                    </a:cubicBezTo>
                    <a:cubicBezTo>
                      <a:pt x="52" y="92"/>
                      <a:pt x="52" y="92"/>
                      <a:pt x="52" y="92"/>
                    </a:cubicBezTo>
                    <a:cubicBezTo>
                      <a:pt x="56" y="92"/>
                      <a:pt x="60" y="88"/>
                      <a:pt x="60" y="84"/>
                    </a:cubicBezTo>
                    <a:cubicBezTo>
                      <a:pt x="60" y="8"/>
                      <a:pt x="60" y="8"/>
                      <a:pt x="60" y="8"/>
                    </a:cubicBezTo>
                    <a:cubicBezTo>
                      <a:pt x="60" y="4"/>
                      <a:pt x="56" y="0"/>
                      <a:pt x="52" y="0"/>
                    </a:cubicBezTo>
                    <a:lnTo>
                      <a:pt x="38" y="0"/>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3" name="Rectangle 34"/>
              <p:cNvSpPr>
                <a:spLocks noChangeArrowheads="1"/>
              </p:cNvSpPr>
              <p:nvPr/>
            </p:nvSpPr>
            <p:spPr bwMode="auto">
              <a:xfrm>
                <a:off x="2900364" y="2598738"/>
                <a:ext cx="215900" cy="293688"/>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4" name="Line 35"/>
              <p:cNvSpPr>
                <a:spLocks noChangeShapeType="1"/>
              </p:cNvSpPr>
              <p:nvPr/>
            </p:nvSpPr>
            <p:spPr bwMode="auto">
              <a:xfrm>
                <a:off x="2900364" y="2657475"/>
                <a:ext cx="21590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5" name="Line 36"/>
              <p:cNvSpPr>
                <a:spLocks noChangeShapeType="1"/>
              </p:cNvSpPr>
              <p:nvPr/>
            </p:nvSpPr>
            <p:spPr bwMode="auto">
              <a:xfrm>
                <a:off x="2900364" y="2833688"/>
                <a:ext cx="21590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6" name="Line 37"/>
              <p:cNvSpPr>
                <a:spLocks noChangeShapeType="1"/>
              </p:cNvSpPr>
              <p:nvPr/>
            </p:nvSpPr>
            <p:spPr bwMode="auto">
              <a:xfrm>
                <a:off x="2959101" y="2695575"/>
                <a:ext cx="0" cy="984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74" name="Group 173"/>
            <p:cNvGrpSpPr/>
            <p:nvPr/>
          </p:nvGrpSpPr>
          <p:grpSpPr>
            <a:xfrm flipH="1">
              <a:off x="1537313" y="5295582"/>
              <a:ext cx="503460" cy="307402"/>
              <a:chOff x="895350" y="5451475"/>
              <a:chExt cx="450850" cy="273051"/>
            </a:xfrm>
          </p:grpSpPr>
          <p:sp>
            <p:nvSpPr>
              <p:cNvPr id="175" name="Oval 876"/>
              <p:cNvSpPr>
                <a:spLocks noChangeArrowheads="1"/>
              </p:cNvSpPr>
              <p:nvPr/>
            </p:nvSpPr>
            <p:spPr bwMode="auto">
              <a:xfrm>
                <a:off x="9540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76" name="Line 877"/>
              <p:cNvSpPr>
                <a:spLocks noChangeShapeType="1"/>
              </p:cNvSpPr>
              <p:nvPr/>
            </p:nvSpPr>
            <p:spPr bwMode="auto">
              <a:xfrm>
                <a:off x="1247775" y="5686425"/>
                <a:ext cx="984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77" name="Oval 878"/>
              <p:cNvSpPr>
                <a:spLocks noChangeArrowheads="1"/>
              </p:cNvSpPr>
              <p:nvPr/>
            </p:nvSpPr>
            <p:spPr bwMode="auto">
              <a:xfrm>
                <a:off x="11699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78" name="Line 879"/>
              <p:cNvSpPr>
                <a:spLocks noChangeShapeType="1"/>
              </p:cNvSpPr>
              <p:nvPr/>
            </p:nvSpPr>
            <p:spPr bwMode="auto">
              <a:xfrm>
                <a:off x="1031875" y="5686425"/>
                <a:ext cx="138112"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79" name="Line 880"/>
              <p:cNvSpPr>
                <a:spLocks noChangeShapeType="1"/>
              </p:cNvSpPr>
              <p:nvPr/>
            </p:nvSpPr>
            <p:spPr bwMode="auto">
              <a:xfrm>
                <a:off x="895350" y="5686425"/>
                <a:ext cx="58737"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0" name="Freeform 881"/>
              <p:cNvSpPr>
                <a:spLocks/>
              </p:cNvSpPr>
              <p:nvPr/>
            </p:nvSpPr>
            <p:spPr bwMode="auto">
              <a:xfrm>
                <a:off x="914400" y="5489575"/>
                <a:ext cx="411162" cy="196850"/>
              </a:xfrm>
              <a:custGeom>
                <a:avLst/>
                <a:gdLst>
                  <a:gd name="T0" fmla="*/ 84 w 84"/>
                  <a:gd name="T1" fmla="*/ 40 h 40"/>
                  <a:gd name="T2" fmla="*/ 84 w 84"/>
                  <a:gd name="T3" fmla="*/ 16 h 40"/>
                  <a:gd name="T4" fmla="*/ 76 w 84"/>
                  <a:gd name="T5" fmla="*/ 16 h 40"/>
                  <a:gd name="T6" fmla="*/ 56 w 84"/>
                  <a:gd name="T7" fmla="*/ 0 h 40"/>
                  <a:gd name="T8" fmla="*/ 26 w 84"/>
                  <a:gd name="T9" fmla="*/ 0 h 40"/>
                  <a:gd name="T10" fmla="*/ 18 w 84"/>
                  <a:gd name="T11" fmla="*/ 16 h 40"/>
                  <a:gd name="T12" fmla="*/ 0 w 84"/>
                  <a:gd name="T13" fmla="*/ 16 h 40"/>
                  <a:gd name="T14" fmla="*/ 0 w 84"/>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0">
                    <a:moveTo>
                      <a:pt x="84" y="40"/>
                    </a:moveTo>
                    <a:cubicBezTo>
                      <a:pt x="84" y="16"/>
                      <a:pt x="84" y="16"/>
                      <a:pt x="84" y="16"/>
                    </a:cubicBezTo>
                    <a:cubicBezTo>
                      <a:pt x="76" y="16"/>
                      <a:pt x="76" y="16"/>
                      <a:pt x="76" y="16"/>
                    </a:cubicBezTo>
                    <a:cubicBezTo>
                      <a:pt x="74" y="7"/>
                      <a:pt x="65" y="0"/>
                      <a:pt x="56" y="0"/>
                    </a:cubicBezTo>
                    <a:cubicBezTo>
                      <a:pt x="26" y="0"/>
                      <a:pt x="26" y="0"/>
                      <a:pt x="26" y="0"/>
                    </a:cubicBezTo>
                    <a:cubicBezTo>
                      <a:pt x="18" y="16"/>
                      <a:pt x="18" y="16"/>
                      <a:pt x="18" y="16"/>
                    </a:cubicBezTo>
                    <a:cubicBezTo>
                      <a:pt x="0" y="16"/>
                      <a:pt x="0" y="16"/>
                      <a:pt x="0" y="16"/>
                    </a:cubicBezTo>
                    <a:cubicBezTo>
                      <a:pt x="0" y="40"/>
                      <a:pt x="0" y="40"/>
                      <a:pt x="0" y="4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1" name="Freeform 882"/>
              <p:cNvSpPr>
                <a:spLocks/>
              </p:cNvSpPr>
              <p:nvPr/>
            </p:nvSpPr>
            <p:spPr bwMode="auto">
              <a:xfrm>
                <a:off x="1052513" y="5529263"/>
                <a:ext cx="38100" cy="39688"/>
              </a:xfrm>
              <a:custGeom>
                <a:avLst/>
                <a:gdLst>
                  <a:gd name="T0" fmla="*/ 0 w 24"/>
                  <a:gd name="T1" fmla="*/ 25 h 25"/>
                  <a:gd name="T2" fmla="*/ 12 w 24"/>
                  <a:gd name="T3" fmla="*/ 0 h 25"/>
                  <a:gd name="T4" fmla="*/ 24 w 24"/>
                  <a:gd name="T5" fmla="*/ 0 h 25"/>
                </a:gdLst>
                <a:ahLst/>
                <a:cxnLst>
                  <a:cxn ang="0">
                    <a:pos x="T0" y="T1"/>
                  </a:cxn>
                  <a:cxn ang="0">
                    <a:pos x="T2" y="T3"/>
                  </a:cxn>
                  <a:cxn ang="0">
                    <a:pos x="T4" y="T5"/>
                  </a:cxn>
                </a:cxnLst>
                <a:rect l="0" t="0" r="r" b="b"/>
                <a:pathLst>
                  <a:path w="24" h="25">
                    <a:moveTo>
                      <a:pt x="0" y="25"/>
                    </a:moveTo>
                    <a:lnTo>
                      <a:pt x="12" y="0"/>
                    </a:lnTo>
                    <a:lnTo>
                      <a:pt x="24"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2" name="Line 883"/>
              <p:cNvSpPr>
                <a:spLocks noChangeShapeType="1"/>
              </p:cNvSpPr>
              <p:nvPr/>
            </p:nvSpPr>
            <p:spPr bwMode="auto">
              <a:xfrm>
                <a:off x="10525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3" name="Line 884"/>
              <p:cNvSpPr>
                <a:spLocks noChangeShapeType="1"/>
              </p:cNvSpPr>
              <p:nvPr/>
            </p:nvSpPr>
            <p:spPr bwMode="auto">
              <a:xfrm>
                <a:off x="101282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4" name="Line 885"/>
              <p:cNvSpPr>
                <a:spLocks noChangeShapeType="1"/>
              </p:cNvSpPr>
              <p:nvPr/>
            </p:nvSpPr>
            <p:spPr bwMode="auto">
              <a:xfrm>
                <a:off x="97313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5" name="Line 886"/>
              <p:cNvSpPr>
                <a:spLocks noChangeShapeType="1"/>
              </p:cNvSpPr>
              <p:nvPr/>
            </p:nvSpPr>
            <p:spPr bwMode="auto">
              <a:xfrm>
                <a:off x="10906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6" name="Line 887"/>
              <p:cNvSpPr>
                <a:spLocks noChangeShapeType="1"/>
              </p:cNvSpPr>
              <p:nvPr/>
            </p:nvSpPr>
            <p:spPr bwMode="auto">
              <a:xfrm>
                <a:off x="1130300"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7" name="Line 888"/>
              <p:cNvSpPr>
                <a:spLocks noChangeShapeType="1"/>
              </p:cNvSpPr>
              <p:nvPr/>
            </p:nvSpPr>
            <p:spPr bwMode="auto">
              <a:xfrm>
                <a:off x="11699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8" name="Line 889"/>
              <p:cNvSpPr>
                <a:spLocks noChangeShapeType="1"/>
              </p:cNvSpPr>
              <p:nvPr/>
            </p:nvSpPr>
            <p:spPr bwMode="auto">
              <a:xfrm>
                <a:off x="12080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9" name="Line 890"/>
              <p:cNvSpPr>
                <a:spLocks noChangeShapeType="1"/>
              </p:cNvSpPr>
              <p:nvPr/>
            </p:nvSpPr>
            <p:spPr bwMode="auto">
              <a:xfrm>
                <a:off x="124777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0" name="Line 891"/>
              <p:cNvSpPr>
                <a:spLocks noChangeShapeType="1"/>
              </p:cNvSpPr>
              <p:nvPr/>
            </p:nvSpPr>
            <p:spPr bwMode="auto">
              <a:xfrm>
                <a:off x="128746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1" name="Freeform 892"/>
              <p:cNvSpPr>
                <a:spLocks/>
              </p:cNvSpPr>
              <p:nvPr/>
            </p:nvSpPr>
            <p:spPr bwMode="auto">
              <a:xfrm>
                <a:off x="1071563" y="5451475"/>
                <a:ext cx="68262" cy="38100"/>
              </a:xfrm>
              <a:custGeom>
                <a:avLst/>
                <a:gdLst>
                  <a:gd name="T0" fmla="*/ 0 w 14"/>
                  <a:gd name="T1" fmla="*/ 8 h 8"/>
                  <a:gd name="T2" fmla="*/ 2 w 14"/>
                  <a:gd name="T3" fmla="*/ 0 h 8"/>
                  <a:gd name="T4" fmla="*/ 10 w 14"/>
                  <a:gd name="T5" fmla="*/ 0 h 8"/>
                  <a:gd name="T6" fmla="*/ 14 w 14"/>
                  <a:gd name="T7" fmla="*/ 8 h 8"/>
                </a:gdLst>
                <a:ahLst/>
                <a:cxnLst>
                  <a:cxn ang="0">
                    <a:pos x="T0" y="T1"/>
                  </a:cxn>
                  <a:cxn ang="0">
                    <a:pos x="T2" y="T3"/>
                  </a:cxn>
                  <a:cxn ang="0">
                    <a:pos x="T4" y="T5"/>
                  </a:cxn>
                  <a:cxn ang="0">
                    <a:pos x="T6" y="T7"/>
                  </a:cxn>
                </a:cxnLst>
                <a:rect l="0" t="0" r="r" b="b"/>
                <a:pathLst>
                  <a:path w="14" h="8">
                    <a:moveTo>
                      <a:pt x="0" y="8"/>
                    </a:moveTo>
                    <a:cubicBezTo>
                      <a:pt x="0" y="8"/>
                      <a:pt x="2" y="0"/>
                      <a:pt x="2" y="0"/>
                    </a:cubicBezTo>
                    <a:cubicBezTo>
                      <a:pt x="10" y="0"/>
                      <a:pt x="10" y="0"/>
                      <a:pt x="10" y="0"/>
                    </a:cubicBezTo>
                    <a:cubicBezTo>
                      <a:pt x="14" y="8"/>
                      <a:pt x="14" y="8"/>
                      <a:pt x="14" y="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
          <p:nvSpPr>
            <p:cNvPr id="279" name="Rectangle 278"/>
            <p:cNvSpPr/>
            <p:nvPr/>
          </p:nvSpPr>
          <p:spPr>
            <a:xfrm>
              <a:off x="492605" y="5640516"/>
              <a:ext cx="845705" cy="400110"/>
            </a:xfrm>
            <a:prstGeom prst="rect">
              <a:avLst/>
            </a:prstGeom>
          </p:spPr>
          <p:txBody>
            <a:bodyPr wrap="square">
              <a:spAutoFit/>
            </a:bodyPr>
            <a:lstStyle/>
            <a:p>
              <a:pPr algn="ctr"/>
              <a:r>
                <a:rPr lang="en-AU" sz="1000">
                  <a:solidFill>
                    <a:srgbClr val="000000"/>
                  </a:solidFill>
                </a:rPr>
                <a:t>Booking your flight</a:t>
              </a:r>
              <a:endParaRPr lang="en-AU" sz="1400"/>
            </a:p>
          </p:txBody>
        </p:sp>
        <p:sp>
          <p:nvSpPr>
            <p:cNvPr id="280" name="Rectangle 279"/>
            <p:cNvSpPr/>
            <p:nvPr/>
          </p:nvSpPr>
          <p:spPr>
            <a:xfrm>
              <a:off x="1358709" y="5611659"/>
              <a:ext cx="845705" cy="400110"/>
            </a:xfrm>
            <a:prstGeom prst="rect">
              <a:avLst/>
            </a:prstGeom>
          </p:spPr>
          <p:txBody>
            <a:bodyPr wrap="square">
              <a:spAutoFit/>
            </a:bodyPr>
            <a:lstStyle/>
            <a:p>
              <a:pPr algn="ctr"/>
              <a:r>
                <a:rPr lang="en-AU" sz="1000">
                  <a:solidFill>
                    <a:srgbClr val="000000"/>
                  </a:solidFill>
                </a:rPr>
                <a:t>Access to the airport</a:t>
              </a:r>
              <a:endParaRPr lang="en-AU" sz="1400"/>
            </a:p>
          </p:txBody>
        </p:sp>
        <p:sp>
          <p:nvSpPr>
            <p:cNvPr id="281" name="Rectangle 280"/>
            <p:cNvSpPr/>
            <p:nvPr/>
          </p:nvSpPr>
          <p:spPr>
            <a:xfrm>
              <a:off x="2174892" y="5632035"/>
              <a:ext cx="845705" cy="246221"/>
            </a:xfrm>
            <a:prstGeom prst="rect">
              <a:avLst/>
            </a:prstGeom>
          </p:spPr>
          <p:txBody>
            <a:bodyPr wrap="square">
              <a:spAutoFit/>
            </a:bodyPr>
            <a:lstStyle/>
            <a:p>
              <a:pPr algn="ctr"/>
              <a:r>
                <a:rPr lang="en-AU" sz="1000">
                  <a:solidFill>
                    <a:srgbClr val="000000"/>
                  </a:solidFill>
                </a:rPr>
                <a:t>Check-in</a:t>
              </a:r>
              <a:endParaRPr lang="en-AU" sz="1400"/>
            </a:p>
          </p:txBody>
        </p:sp>
        <p:sp>
          <p:nvSpPr>
            <p:cNvPr id="282" name="Rectangle 281"/>
            <p:cNvSpPr/>
            <p:nvPr/>
          </p:nvSpPr>
          <p:spPr>
            <a:xfrm>
              <a:off x="2966036" y="5632035"/>
              <a:ext cx="845705" cy="246221"/>
            </a:xfrm>
            <a:prstGeom prst="rect">
              <a:avLst/>
            </a:prstGeom>
          </p:spPr>
          <p:txBody>
            <a:bodyPr wrap="square">
              <a:spAutoFit/>
            </a:bodyPr>
            <a:lstStyle/>
            <a:p>
              <a:pPr algn="ctr"/>
              <a:r>
                <a:rPr lang="en-AU" sz="1000">
                  <a:solidFill>
                    <a:srgbClr val="000000"/>
                  </a:solidFill>
                </a:rPr>
                <a:t>Bag drop</a:t>
              </a:r>
              <a:endParaRPr lang="en-AU" sz="1400"/>
            </a:p>
          </p:txBody>
        </p:sp>
        <p:sp>
          <p:nvSpPr>
            <p:cNvPr id="283" name="Rectangle 282"/>
            <p:cNvSpPr/>
            <p:nvPr/>
          </p:nvSpPr>
          <p:spPr>
            <a:xfrm>
              <a:off x="3809365" y="5632826"/>
              <a:ext cx="1055897" cy="400110"/>
            </a:xfrm>
            <a:prstGeom prst="rect">
              <a:avLst/>
            </a:prstGeom>
          </p:spPr>
          <p:txBody>
            <a:bodyPr wrap="square">
              <a:spAutoFit/>
            </a:bodyPr>
            <a:lstStyle/>
            <a:p>
              <a:pPr algn="ctr"/>
              <a:r>
                <a:rPr lang="en-AU" sz="1000">
                  <a:solidFill>
                    <a:srgbClr val="000000"/>
                  </a:solidFill>
                </a:rPr>
                <a:t>Airport security screening</a:t>
              </a:r>
              <a:endParaRPr lang="en-AU" sz="1400"/>
            </a:p>
          </p:txBody>
        </p:sp>
        <p:sp>
          <p:nvSpPr>
            <p:cNvPr id="284" name="Rectangle 283"/>
            <p:cNvSpPr/>
            <p:nvPr/>
          </p:nvSpPr>
          <p:spPr>
            <a:xfrm>
              <a:off x="4742928" y="5640516"/>
              <a:ext cx="883609" cy="400110"/>
            </a:xfrm>
            <a:prstGeom prst="rect">
              <a:avLst/>
            </a:prstGeom>
          </p:spPr>
          <p:txBody>
            <a:bodyPr wrap="square">
              <a:spAutoFit/>
            </a:bodyPr>
            <a:lstStyle/>
            <a:p>
              <a:pPr algn="ctr"/>
              <a:r>
                <a:rPr lang="en-AU" sz="1000">
                  <a:solidFill>
                    <a:srgbClr val="000000"/>
                  </a:solidFill>
                </a:rPr>
                <a:t>Navigating the airport</a:t>
              </a:r>
              <a:endParaRPr lang="en-AU" sz="1400"/>
            </a:p>
          </p:txBody>
        </p:sp>
        <p:sp>
          <p:nvSpPr>
            <p:cNvPr id="285" name="Rectangle 284"/>
            <p:cNvSpPr/>
            <p:nvPr/>
          </p:nvSpPr>
          <p:spPr>
            <a:xfrm>
              <a:off x="5512067" y="5611659"/>
              <a:ext cx="1069097" cy="400110"/>
            </a:xfrm>
            <a:prstGeom prst="rect">
              <a:avLst/>
            </a:prstGeom>
          </p:spPr>
          <p:txBody>
            <a:bodyPr wrap="square">
              <a:spAutoFit/>
            </a:bodyPr>
            <a:lstStyle/>
            <a:p>
              <a:pPr algn="ctr"/>
              <a:r>
                <a:rPr lang="en-AU" sz="1000">
                  <a:solidFill>
                    <a:srgbClr val="000000"/>
                  </a:solidFill>
                </a:rPr>
                <a:t>Flight communication</a:t>
              </a:r>
              <a:endParaRPr lang="en-AU" sz="1400"/>
            </a:p>
          </p:txBody>
        </p:sp>
        <p:sp>
          <p:nvSpPr>
            <p:cNvPr id="286" name="Rectangle 285"/>
            <p:cNvSpPr/>
            <p:nvPr/>
          </p:nvSpPr>
          <p:spPr>
            <a:xfrm>
              <a:off x="6364033" y="5621381"/>
              <a:ext cx="1173520" cy="400110"/>
            </a:xfrm>
            <a:prstGeom prst="rect">
              <a:avLst/>
            </a:prstGeom>
          </p:spPr>
          <p:txBody>
            <a:bodyPr wrap="square">
              <a:spAutoFit/>
            </a:bodyPr>
            <a:lstStyle/>
            <a:p>
              <a:pPr algn="ctr"/>
              <a:r>
                <a:rPr lang="en-AU" sz="1000">
                  <a:solidFill>
                    <a:srgbClr val="000000"/>
                  </a:solidFill>
                </a:rPr>
                <a:t>Airline customer service or help</a:t>
              </a:r>
              <a:endParaRPr lang="en-AU" sz="1400"/>
            </a:p>
          </p:txBody>
        </p:sp>
        <p:sp>
          <p:nvSpPr>
            <p:cNvPr id="287" name="Rectangle 286"/>
            <p:cNvSpPr/>
            <p:nvPr/>
          </p:nvSpPr>
          <p:spPr>
            <a:xfrm>
              <a:off x="7366525" y="5640516"/>
              <a:ext cx="835402" cy="400110"/>
            </a:xfrm>
            <a:prstGeom prst="rect">
              <a:avLst/>
            </a:prstGeom>
          </p:spPr>
          <p:txBody>
            <a:bodyPr wrap="square">
              <a:spAutoFit/>
            </a:bodyPr>
            <a:lstStyle/>
            <a:p>
              <a:pPr algn="ctr"/>
              <a:r>
                <a:rPr lang="en-AU" sz="1000">
                  <a:solidFill>
                    <a:srgbClr val="000000"/>
                  </a:solidFill>
                </a:rPr>
                <a:t>Boarding your flight</a:t>
              </a:r>
              <a:endParaRPr lang="en-AU" sz="1400"/>
            </a:p>
          </p:txBody>
        </p:sp>
        <p:sp>
          <p:nvSpPr>
            <p:cNvPr id="288" name="Rectangle 287"/>
            <p:cNvSpPr/>
            <p:nvPr/>
          </p:nvSpPr>
          <p:spPr>
            <a:xfrm>
              <a:off x="8991789" y="5640516"/>
              <a:ext cx="1018782" cy="246221"/>
            </a:xfrm>
            <a:prstGeom prst="rect">
              <a:avLst/>
            </a:prstGeom>
          </p:spPr>
          <p:txBody>
            <a:bodyPr wrap="square">
              <a:spAutoFit/>
            </a:bodyPr>
            <a:lstStyle/>
            <a:p>
              <a:pPr algn="ctr"/>
              <a:r>
                <a:rPr lang="en-AU" sz="1000">
                  <a:solidFill>
                    <a:srgbClr val="000000"/>
                  </a:solidFill>
                </a:rPr>
                <a:t>Disembarking</a:t>
              </a:r>
              <a:endParaRPr lang="en-AU" sz="1400"/>
            </a:p>
          </p:txBody>
        </p:sp>
        <p:sp>
          <p:nvSpPr>
            <p:cNvPr id="289" name="Rectangle 288"/>
            <p:cNvSpPr/>
            <p:nvPr/>
          </p:nvSpPr>
          <p:spPr>
            <a:xfrm>
              <a:off x="8230921" y="5632826"/>
              <a:ext cx="835402" cy="400110"/>
            </a:xfrm>
            <a:prstGeom prst="rect">
              <a:avLst/>
            </a:prstGeom>
          </p:spPr>
          <p:txBody>
            <a:bodyPr wrap="square">
              <a:spAutoFit/>
            </a:bodyPr>
            <a:lstStyle/>
            <a:p>
              <a:pPr algn="ctr"/>
              <a:r>
                <a:rPr lang="en-AU" sz="1000">
                  <a:solidFill>
                    <a:srgbClr val="000000"/>
                  </a:solidFill>
                </a:rPr>
                <a:t>In-flight experience</a:t>
              </a:r>
              <a:endParaRPr lang="en-AU" sz="1400"/>
            </a:p>
          </p:txBody>
        </p:sp>
        <p:sp>
          <p:nvSpPr>
            <p:cNvPr id="290" name="Rectangle 289"/>
            <p:cNvSpPr/>
            <p:nvPr/>
          </p:nvSpPr>
          <p:spPr>
            <a:xfrm>
              <a:off x="9824421" y="5640516"/>
              <a:ext cx="1018782" cy="553998"/>
            </a:xfrm>
            <a:prstGeom prst="rect">
              <a:avLst/>
            </a:prstGeom>
          </p:spPr>
          <p:txBody>
            <a:bodyPr wrap="square">
              <a:spAutoFit/>
            </a:bodyPr>
            <a:lstStyle/>
            <a:p>
              <a:pPr algn="ctr"/>
              <a:r>
                <a:rPr lang="en-AU" sz="1000">
                  <a:solidFill>
                    <a:srgbClr val="000000"/>
                  </a:solidFill>
                </a:rPr>
                <a:t>Transfer and connection to another flight</a:t>
              </a:r>
              <a:endParaRPr lang="en-AU" sz="1400"/>
            </a:p>
          </p:txBody>
        </p:sp>
        <p:sp>
          <p:nvSpPr>
            <p:cNvPr id="291" name="Rectangle 290"/>
            <p:cNvSpPr/>
            <p:nvPr/>
          </p:nvSpPr>
          <p:spPr>
            <a:xfrm>
              <a:off x="10692565" y="5635872"/>
              <a:ext cx="1018782" cy="246221"/>
            </a:xfrm>
            <a:prstGeom prst="rect">
              <a:avLst/>
            </a:prstGeom>
          </p:spPr>
          <p:txBody>
            <a:bodyPr wrap="square">
              <a:spAutoFit/>
            </a:bodyPr>
            <a:lstStyle/>
            <a:p>
              <a:pPr algn="ctr"/>
              <a:r>
                <a:rPr lang="en-AU" sz="1000">
                  <a:solidFill>
                    <a:srgbClr val="000000"/>
                  </a:solidFill>
                </a:rPr>
                <a:t>Bag collection</a:t>
              </a:r>
              <a:endParaRPr lang="en-AU" sz="1400"/>
            </a:p>
          </p:txBody>
        </p:sp>
      </p:grpSp>
      <p:cxnSp>
        <p:nvCxnSpPr>
          <p:cNvPr id="4" name="Straight Connector 3"/>
          <p:cNvCxnSpPr/>
          <p:nvPr/>
        </p:nvCxnSpPr>
        <p:spPr>
          <a:xfrm flipV="1">
            <a:off x="1338310"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2218016"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2985402"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3825898"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4694039"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5625485"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6478879"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7339096"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8230921"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9056479"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9983142"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10760733"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1339631"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2219337"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2986723"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3827219"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4695360"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5626806"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6480200"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7340417"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8232242"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F5977349-44EA-4D81-40BA-14290776E226}"/>
              </a:ext>
            </a:extLst>
          </p:cNvPr>
          <p:cNvGraphicFramePr/>
          <p:nvPr>
            <p:extLst>
              <p:ext uri="{D42A27DB-BD31-4B8C-83A1-F6EECF244321}">
                <p14:modId xmlns:p14="http://schemas.microsoft.com/office/powerpoint/2010/main" val="2340267710"/>
              </p:ext>
            </p:extLst>
          </p:nvPr>
        </p:nvGraphicFramePr>
        <p:xfrm>
          <a:off x="85725" y="1294861"/>
          <a:ext cx="11808418" cy="3882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889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a:xfrm>
            <a:off x="493832" y="415269"/>
            <a:ext cx="11233150" cy="387798"/>
          </a:xfrm>
          <a:noFill/>
          <a:ln>
            <a:noFill/>
          </a:ln>
        </p:spPr>
        <p:txBody>
          <a:bodyPr/>
          <a:lstStyle/>
          <a:p>
            <a:r>
              <a:rPr lang="en-AU"/>
              <a:t>Australians’ satisfaction by subgroups</a:t>
            </a: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5" name="Text Placeholder 6">
            <a:extLst>
              <a:ext uri="{FF2B5EF4-FFF2-40B4-BE49-F238E27FC236}">
                <a16:creationId xmlns:a16="http://schemas.microsoft.com/office/drawing/2014/main" id="{A7E573C3-92DA-0ED8-9B78-9E233BBA01C6}"/>
              </a:ext>
            </a:extLst>
          </p:cNvPr>
          <p:cNvSpPr>
            <a:spLocks noGrp="1"/>
          </p:cNvSpPr>
          <p:nvPr>
            <p:ph type="body" sz="quarter" idx="13"/>
          </p:nvPr>
        </p:nvSpPr>
        <p:spPr>
          <a:xfrm>
            <a:off x="498475" y="1082084"/>
            <a:ext cx="8264130" cy="215444"/>
          </a:xfrm>
        </p:spPr>
        <p:txBody>
          <a:bodyPr vert="horz" wrap="square" lIns="0" tIns="0" rIns="0" bIns="0" rtlCol="0" anchor="t">
            <a:spAutoFit/>
          </a:bodyPr>
          <a:lstStyle/>
          <a:p>
            <a:r>
              <a:rPr lang="en-AU" sz="1400" b="1">
                <a:cs typeface="Helvetica"/>
              </a:rPr>
              <a:t>Net satisfaction between key groups across the air travel journey with overall satisfaction shaded</a:t>
            </a:r>
          </a:p>
        </p:txBody>
      </p:sp>
      <p:sp>
        <p:nvSpPr>
          <p:cNvPr id="147" name="TextBox 146"/>
          <p:cNvSpPr txBox="1"/>
          <p:nvPr/>
        </p:nvSpPr>
        <p:spPr>
          <a:xfrm>
            <a:off x="1784496" y="6427200"/>
            <a:ext cx="8842243" cy="338554"/>
          </a:xfrm>
          <a:prstGeom prst="rect">
            <a:avLst/>
          </a:prstGeom>
          <a:noFill/>
        </p:spPr>
        <p:txBody>
          <a:bodyPr wrap="square" lIns="91440" tIns="45720" rIns="91440" bIns="45720" rtlCol="0" anchor="t">
            <a:spAutoFit/>
          </a:bodyPr>
          <a:lstStyle/>
          <a:p>
            <a:r>
              <a:rPr lang="en-AU" sz="800"/>
              <a:t>“How satisfied or dissatisfied were you with the following aspects of your most recent flight experience (n=4,004 – weighted and removed “N/A” responses). Percentages refer to net satisfaction which is the proportion of respondents answering satisfied or very satisfied. </a:t>
            </a:r>
          </a:p>
        </p:txBody>
      </p:sp>
      <p:grpSp>
        <p:nvGrpSpPr>
          <p:cNvPr id="139" name="Group 138"/>
          <p:cNvGrpSpPr/>
          <p:nvPr/>
        </p:nvGrpSpPr>
        <p:grpSpPr>
          <a:xfrm>
            <a:off x="492605" y="5157656"/>
            <a:ext cx="11218742" cy="1036858"/>
            <a:chOff x="492605" y="5157656"/>
            <a:chExt cx="11218742" cy="1036858"/>
          </a:xfrm>
        </p:grpSpPr>
        <p:grpSp>
          <p:nvGrpSpPr>
            <p:cNvPr id="141" name="Group 140"/>
            <p:cNvGrpSpPr/>
            <p:nvPr/>
          </p:nvGrpSpPr>
          <p:grpSpPr>
            <a:xfrm>
              <a:off x="767970" y="5213830"/>
              <a:ext cx="264223" cy="414517"/>
              <a:chOff x="4729163" y="2528888"/>
              <a:chExt cx="258763" cy="457200"/>
            </a:xfrm>
          </p:grpSpPr>
          <p:sp>
            <p:nvSpPr>
              <p:cNvPr id="395" name="Freeform 307"/>
              <p:cNvSpPr>
                <a:spLocks/>
              </p:cNvSpPr>
              <p:nvPr/>
            </p:nvSpPr>
            <p:spPr bwMode="auto">
              <a:xfrm>
                <a:off x="4729163" y="2528888"/>
                <a:ext cx="258763" cy="457200"/>
              </a:xfrm>
              <a:custGeom>
                <a:avLst/>
                <a:gdLst>
                  <a:gd name="T0" fmla="*/ 52 w 52"/>
                  <a:gd name="T1" fmla="*/ 84 h 92"/>
                  <a:gd name="T2" fmla="*/ 44 w 52"/>
                  <a:gd name="T3" fmla="*/ 92 h 92"/>
                  <a:gd name="T4" fmla="*/ 8 w 52"/>
                  <a:gd name="T5" fmla="*/ 92 h 92"/>
                  <a:gd name="T6" fmla="*/ 0 w 52"/>
                  <a:gd name="T7" fmla="*/ 84 h 92"/>
                  <a:gd name="T8" fmla="*/ 0 w 52"/>
                  <a:gd name="T9" fmla="*/ 8 h 92"/>
                  <a:gd name="T10" fmla="*/ 8 w 52"/>
                  <a:gd name="T11" fmla="*/ 0 h 92"/>
                  <a:gd name="T12" fmla="*/ 44 w 52"/>
                  <a:gd name="T13" fmla="*/ 0 h 92"/>
                  <a:gd name="T14" fmla="*/ 52 w 52"/>
                  <a:gd name="T15" fmla="*/ 8 h 92"/>
                  <a:gd name="T16" fmla="*/ 52 w 52"/>
                  <a:gd name="T1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2">
                    <a:moveTo>
                      <a:pt x="52" y="84"/>
                    </a:moveTo>
                    <a:cubicBezTo>
                      <a:pt x="52" y="89"/>
                      <a:pt x="49" y="92"/>
                      <a:pt x="44" y="92"/>
                    </a:cubicBezTo>
                    <a:cubicBezTo>
                      <a:pt x="8" y="92"/>
                      <a:pt x="8" y="92"/>
                      <a:pt x="8" y="92"/>
                    </a:cubicBezTo>
                    <a:cubicBezTo>
                      <a:pt x="4" y="92"/>
                      <a:pt x="0" y="89"/>
                      <a:pt x="0" y="84"/>
                    </a:cubicBezTo>
                    <a:cubicBezTo>
                      <a:pt x="0" y="8"/>
                      <a:pt x="0" y="8"/>
                      <a:pt x="0" y="8"/>
                    </a:cubicBezTo>
                    <a:cubicBezTo>
                      <a:pt x="0" y="4"/>
                      <a:pt x="4" y="0"/>
                      <a:pt x="8" y="0"/>
                    </a:cubicBezTo>
                    <a:cubicBezTo>
                      <a:pt x="44" y="0"/>
                      <a:pt x="44" y="0"/>
                      <a:pt x="44" y="0"/>
                    </a:cubicBezTo>
                    <a:cubicBezTo>
                      <a:pt x="49" y="0"/>
                      <a:pt x="52" y="4"/>
                      <a:pt x="52" y="8"/>
                    </a:cubicBezTo>
                    <a:lnTo>
                      <a:pt x="52" y="84"/>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6" name="Line 308"/>
              <p:cNvSpPr>
                <a:spLocks noChangeShapeType="1"/>
              </p:cNvSpPr>
              <p:nvPr/>
            </p:nvSpPr>
            <p:spPr bwMode="auto">
              <a:xfrm flipH="1">
                <a:off x="4729163" y="2608263"/>
                <a:ext cx="2587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7" name="Line 309"/>
              <p:cNvSpPr>
                <a:spLocks noChangeShapeType="1"/>
              </p:cNvSpPr>
              <p:nvPr/>
            </p:nvSpPr>
            <p:spPr bwMode="auto">
              <a:xfrm flipH="1">
                <a:off x="4729163" y="2906713"/>
                <a:ext cx="2587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8" name="Line 310"/>
              <p:cNvSpPr>
                <a:spLocks noChangeShapeType="1"/>
              </p:cNvSpPr>
              <p:nvPr/>
            </p:nvSpPr>
            <p:spPr bwMode="auto">
              <a:xfrm>
                <a:off x="4808538" y="2568575"/>
                <a:ext cx="10001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9" name="Freeform 311"/>
              <p:cNvSpPr>
                <a:spLocks/>
              </p:cNvSpPr>
              <p:nvPr/>
            </p:nvSpPr>
            <p:spPr bwMode="auto">
              <a:xfrm>
                <a:off x="4848226" y="2936875"/>
                <a:ext cx="20638" cy="19050"/>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00" name="Freeform 312"/>
              <p:cNvSpPr>
                <a:spLocks/>
              </p:cNvSpPr>
              <p:nvPr/>
            </p:nvSpPr>
            <p:spPr bwMode="auto">
              <a:xfrm>
                <a:off x="4778376" y="2668588"/>
                <a:ext cx="149225" cy="119063"/>
              </a:xfrm>
              <a:custGeom>
                <a:avLst/>
                <a:gdLst>
                  <a:gd name="T0" fmla="*/ 0 w 94"/>
                  <a:gd name="T1" fmla="*/ 0 h 75"/>
                  <a:gd name="T2" fmla="*/ 19 w 94"/>
                  <a:gd name="T3" fmla="*/ 0 h 75"/>
                  <a:gd name="T4" fmla="*/ 19 w 94"/>
                  <a:gd name="T5" fmla="*/ 75 h 75"/>
                  <a:gd name="T6" fmla="*/ 94 w 94"/>
                  <a:gd name="T7" fmla="*/ 75 h 75"/>
                  <a:gd name="T8" fmla="*/ 94 w 94"/>
                  <a:gd name="T9" fmla="*/ 25 h 75"/>
                  <a:gd name="T10" fmla="*/ 19 w 94"/>
                  <a:gd name="T11" fmla="*/ 25 h 75"/>
                </a:gdLst>
                <a:ahLst/>
                <a:cxnLst>
                  <a:cxn ang="0">
                    <a:pos x="T0" y="T1"/>
                  </a:cxn>
                  <a:cxn ang="0">
                    <a:pos x="T2" y="T3"/>
                  </a:cxn>
                  <a:cxn ang="0">
                    <a:pos x="T4" y="T5"/>
                  </a:cxn>
                  <a:cxn ang="0">
                    <a:pos x="T6" y="T7"/>
                  </a:cxn>
                  <a:cxn ang="0">
                    <a:pos x="T8" y="T9"/>
                  </a:cxn>
                  <a:cxn ang="0">
                    <a:pos x="T10" y="T11"/>
                  </a:cxn>
                </a:cxnLst>
                <a:rect l="0" t="0" r="r" b="b"/>
                <a:pathLst>
                  <a:path w="94" h="75">
                    <a:moveTo>
                      <a:pt x="0" y="0"/>
                    </a:moveTo>
                    <a:lnTo>
                      <a:pt x="19" y="0"/>
                    </a:lnTo>
                    <a:lnTo>
                      <a:pt x="19" y="75"/>
                    </a:lnTo>
                    <a:lnTo>
                      <a:pt x="94" y="75"/>
                    </a:lnTo>
                    <a:lnTo>
                      <a:pt x="94" y="25"/>
                    </a:lnTo>
                    <a:lnTo>
                      <a:pt x="19" y="25"/>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01" name="Oval 313"/>
              <p:cNvSpPr>
                <a:spLocks noChangeArrowheads="1"/>
              </p:cNvSpPr>
              <p:nvPr/>
            </p:nvSpPr>
            <p:spPr bwMode="auto">
              <a:xfrm>
                <a:off x="4818063" y="2817813"/>
                <a:ext cx="20638" cy="19050"/>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02" name="Oval 314"/>
              <p:cNvSpPr>
                <a:spLocks noChangeArrowheads="1"/>
              </p:cNvSpPr>
              <p:nvPr/>
            </p:nvSpPr>
            <p:spPr bwMode="auto">
              <a:xfrm>
                <a:off x="4897438" y="2817813"/>
                <a:ext cx="20638" cy="19050"/>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42" name="Group 141"/>
            <p:cNvGrpSpPr/>
            <p:nvPr/>
          </p:nvGrpSpPr>
          <p:grpSpPr>
            <a:xfrm>
              <a:off x="4126427" y="5157656"/>
              <a:ext cx="409002" cy="419085"/>
              <a:chOff x="3727451" y="1577975"/>
              <a:chExt cx="450850" cy="461963"/>
            </a:xfrm>
          </p:grpSpPr>
          <p:sp>
            <p:nvSpPr>
              <p:cNvPr id="383" name="Freeform 382"/>
              <p:cNvSpPr>
                <a:spLocks/>
              </p:cNvSpPr>
              <p:nvPr/>
            </p:nvSpPr>
            <p:spPr bwMode="auto">
              <a:xfrm>
                <a:off x="3825876" y="1617663"/>
                <a:ext cx="254000" cy="58738"/>
              </a:xfrm>
              <a:custGeom>
                <a:avLst/>
                <a:gdLst>
                  <a:gd name="T0" fmla="*/ 52 w 52"/>
                  <a:gd name="T1" fmla="*/ 12 h 12"/>
                  <a:gd name="T2" fmla="*/ 0 w 52"/>
                  <a:gd name="T3" fmla="*/ 12 h 12"/>
                  <a:gd name="T4" fmla="*/ 0 w 52"/>
                  <a:gd name="T5" fmla="*/ 8 h 12"/>
                  <a:gd name="T6" fmla="*/ 8 w 52"/>
                  <a:gd name="T7" fmla="*/ 0 h 12"/>
                  <a:gd name="T8" fmla="*/ 44 w 52"/>
                  <a:gd name="T9" fmla="*/ 0 h 12"/>
                  <a:gd name="T10" fmla="*/ 52 w 52"/>
                  <a:gd name="T11" fmla="*/ 8 h 12"/>
                  <a:gd name="T12" fmla="*/ 52 w 5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2" h="12">
                    <a:moveTo>
                      <a:pt x="52" y="12"/>
                    </a:moveTo>
                    <a:cubicBezTo>
                      <a:pt x="0" y="12"/>
                      <a:pt x="0" y="12"/>
                      <a:pt x="0" y="12"/>
                    </a:cubicBezTo>
                    <a:cubicBezTo>
                      <a:pt x="0" y="8"/>
                      <a:pt x="0" y="8"/>
                      <a:pt x="0" y="8"/>
                    </a:cubicBezTo>
                    <a:cubicBezTo>
                      <a:pt x="0" y="4"/>
                      <a:pt x="4" y="0"/>
                      <a:pt x="8" y="0"/>
                    </a:cubicBezTo>
                    <a:cubicBezTo>
                      <a:pt x="44" y="0"/>
                      <a:pt x="44" y="0"/>
                      <a:pt x="44" y="0"/>
                    </a:cubicBezTo>
                    <a:cubicBezTo>
                      <a:pt x="48" y="0"/>
                      <a:pt x="52" y="4"/>
                      <a:pt x="52" y="8"/>
                    </a:cubicBezTo>
                    <a:lnTo>
                      <a:pt x="52" y="1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4" name="Oval 383"/>
              <p:cNvSpPr>
                <a:spLocks noChangeArrowheads="1"/>
              </p:cNvSpPr>
              <p:nvPr/>
            </p:nvSpPr>
            <p:spPr bwMode="auto">
              <a:xfrm>
                <a:off x="3913188" y="1725613"/>
                <a:ext cx="77788" cy="79375"/>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5" name="Freeform 384"/>
              <p:cNvSpPr>
                <a:spLocks/>
              </p:cNvSpPr>
              <p:nvPr/>
            </p:nvSpPr>
            <p:spPr bwMode="auto">
              <a:xfrm>
                <a:off x="3884613" y="1833563"/>
                <a:ext cx="136525" cy="196850"/>
              </a:xfrm>
              <a:custGeom>
                <a:avLst/>
                <a:gdLst>
                  <a:gd name="T0" fmla="*/ 28 w 28"/>
                  <a:gd name="T1" fmla="*/ 0 h 40"/>
                  <a:gd name="T2" fmla="*/ 0 w 28"/>
                  <a:gd name="T3" fmla="*/ 0 h 40"/>
                  <a:gd name="T4" fmla="*/ 8 w 28"/>
                  <a:gd name="T5" fmla="*/ 23 h 40"/>
                  <a:gd name="T6" fmla="*/ 8 w 28"/>
                  <a:gd name="T7" fmla="*/ 40 h 40"/>
                  <a:gd name="T8" fmla="*/ 20 w 28"/>
                  <a:gd name="T9" fmla="*/ 40 h 40"/>
                  <a:gd name="T10" fmla="*/ 20 w 28"/>
                  <a:gd name="T11" fmla="*/ 23 h 40"/>
                  <a:gd name="T12" fmla="*/ 28 w 2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28" y="0"/>
                    </a:moveTo>
                    <a:cubicBezTo>
                      <a:pt x="0" y="0"/>
                      <a:pt x="0" y="0"/>
                      <a:pt x="0" y="0"/>
                    </a:cubicBezTo>
                    <a:cubicBezTo>
                      <a:pt x="0" y="16"/>
                      <a:pt x="4" y="19"/>
                      <a:pt x="8" y="23"/>
                    </a:cubicBezTo>
                    <a:cubicBezTo>
                      <a:pt x="8" y="40"/>
                      <a:pt x="8" y="40"/>
                      <a:pt x="8" y="40"/>
                    </a:cubicBezTo>
                    <a:cubicBezTo>
                      <a:pt x="20" y="40"/>
                      <a:pt x="20" y="40"/>
                      <a:pt x="20" y="40"/>
                    </a:cubicBezTo>
                    <a:cubicBezTo>
                      <a:pt x="20" y="23"/>
                      <a:pt x="20" y="23"/>
                      <a:pt x="20" y="23"/>
                    </a:cubicBezTo>
                    <a:cubicBezTo>
                      <a:pt x="24" y="19"/>
                      <a:pt x="28" y="16"/>
                      <a:pt x="28" y="0"/>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6" name="Line 24"/>
              <p:cNvSpPr>
                <a:spLocks noChangeShapeType="1"/>
              </p:cNvSpPr>
              <p:nvPr/>
            </p:nvSpPr>
            <p:spPr bwMode="auto">
              <a:xfrm>
                <a:off x="4079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7" name="Line 25"/>
              <p:cNvSpPr>
                <a:spLocks noChangeShapeType="1"/>
              </p:cNvSpPr>
              <p:nvPr/>
            </p:nvSpPr>
            <p:spPr bwMode="auto">
              <a:xfrm>
                <a:off x="3825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8" name="Line 26"/>
              <p:cNvSpPr>
                <a:spLocks noChangeShapeType="1"/>
              </p:cNvSpPr>
              <p:nvPr/>
            </p:nvSpPr>
            <p:spPr bwMode="auto">
              <a:xfrm>
                <a:off x="4119563"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9" name="Line 27"/>
              <p:cNvSpPr>
                <a:spLocks noChangeShapeType="1"/>
              </p:cNvSpPr>
              <p:nvPr/>
            </p:nvSpPr>
            <p:spPr bwMode="auto">
              <a:xfrm flipV="1">
                <a:off x="411956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0" name="Line 28"/>
              <p:cNvSpPr>
                <a:spLocks noChangeShapeType="1"/>
              </p:cNvSpPr>
              <p:nvPr/>
            </p:nvSpPr>
            <p:spPr bwMode="auto">
              <a:xfrm>
                <a:off x="411956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1" name="Line 29"/>
              <p:cNvSpPr>
                <a:spLocks noChangeShapeType="1"/>
              </p:cNvSpPr>
              <p:nvPr/>
            </p:nvSpPr>
            <p:spPr bwMode="auto">
              <a:xfrm flipH="1">
                <a:off x="3727451"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2" name="Line 30"/>
              <p:cNvSpPr>
                <a:spLocks noChangeShapeType="1"/>
              </p:cNvSpPr>
              <p:nvPr/>
            </p:nvSpPr>
            <p:spPr bwMode="auto">
              <a:xfrm flipH="1" flipV="1">
                <a:off x="373221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3" name="Line 31"/>
              <p:cNvSpPr>
                <a:spLocks noChangeShapeType="1"/>
              </p:cNvSpPr>
              <p:nvPr/>
            </p:nvSpPr>
            <p:spPr bwMode="auto">
              <a:xfrm flipH="1">
                <a:off x="373221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4" name="Rectangle 393"/>
              <p:cNvSpPr>
                <a:spLocks noChangeArrowheads="1"/>
              </p:cNvSpPr>
              <p:nvPr/>
            </p:nvSpPr>
            <p:spPr bwMode="auto">
              <a:xfrm>
                <a:off x="3922713" y="1577975"/>
                <a:ext cx="58738" cy="39688"/>
              </a:xfrm>
              <a:prstGeom prst="rect">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43" name="Group 142"/>
            <p:cNvGrpSpPr/>
            <p:nvPr/>
          </p:nvGrpSpPr>
          <p:grpSpPr>
            <a:xfrm>
              <a:off x="3277501" y="5213261"/>
              <a:ext cx="231865" cy="410444"/>
              <a:chOff x="1943101" y="1577975"/>
              <a:chExt cx="255588" cy="452438"/>
            </a:xfrm>
          </p:grpSpPr>
          <p:sp>
            <p:nvSpPr>
              <p:cNvPr id="374" name="Freeform 373"/>
              <p:cNvSpPr>
                <a:spLocks/>
              </p:cNvSpPr>
              <p:nvPr/>
            </p:nvSpPr>
            <p:spPr bwMode="auto">
              <a:xfrm>
                <a:off x="1943101" y="1695450"/>
                <a:ext cx="255588" cy="315913"/>
              </a:xfrm>
              <a:custGeom>
                <a:avLst/>
                <a:gdLst>
                  <a:gd name="T0" fmla="*/ 52 w 52"/>
                  <a:gd name="T1" fmla="*/ 8 h 64"/>
                  <a:gd name="T2" fmla="*/ 44 w 52"/>
                  <a:gd name="T3" fmla="*/ 0 h 64"/>
                  <a:gd name="T4" fmla="*/ 8 w 52"/>
                  <a:gd name="T5" fmla="*/ 0 h 64"/>
                  <a:gd name="T6" fmla="*/ 0 w 52"/>
                  <a:gd name="T7" fmla="*/ 8 h 64"/>
                  <a:gd name="T8" fmla="*/ 0 w 52"/>
                  <a:gd name="T9" fmla="*/ 56 h 64"/>
                  <a:gd name="T10" fmla="*/ 8 w 52"/>
                  <a:gd name="T11" fmla="*/ 64 h 64"/>
                  <a:gd name="T12" fmla="*/ 44 w 52"/>
                  <a:gd name="T13" fmla="*/ 64 h 64"/>
                  <a:gd name="T14" fmla="*/ 52 w 52"/>
                  <a:gd name="T15" fmla="*/ 56 h 64"/>
                  <a:gd name="T16" fmla="*/ 52 w 52"/>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4">
                    <a:moveTo>
                      <a:pt x="52" y="8"/>
                    </a:moveTo>
                    <a:cubicBezTo>
                      <a:pt x="52" y="4"/>
                      <a:pt x="48" y="0"/>
                      <a:pt x="44" y="0"/>
                    </a:cubicBezTo>
                    <a:cubicBezTo>
                      <a:pt x="8" y="0"/>
                      <a:pt x="8" y="0"/>
                      <a:pt x="8" y="0"/>
                    </a:cubicBezTo>
                    <a:cubicBezTo>
                      <a:pt x="4" y="0"/>
                      <a:pt x="0" y="4"/>
                      <a:pt x="0" y="8"/>
                    </a:cubicBezTo>
                    <a:cubicBezTo>
                      <a:pt x="0" y="56"/>
                      <a:pt x="0" y="56"/>
                      <a:pt x="0" y="56"/>
                    </a:cubicBezTo>
                    <a:cubicBezTo>
                      <a:pt x="0" y="60"/>
                      <a:pt x="4" y="64"/>
                      <a:pt x="8" y="64"/>
                    </a:cubicBezTo>
                    <a:cubicBezTo>
                      <a:pt x="44" y="64"/>
                      <a:pt x="44" y="64"/>
                      <a:pt x="44" y="64"/>
                    </a:cubicBezTo>
                    <a:cubicBezTo>
                      <a:pt x="48" y="64"/>
                      <a:pt x="52" y="60"/>
                      <a:pt x="52" y="56"/>
                    </a:cubicBezTo>
                    <a:lnTo>
                      <a:pt x="52" y="8"/>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5" name="Line 147"/>
              <p:cNvSpPr>
                <a:spLocks noChangeShapeType="1"/>
              </p:cNvSpPr>
              <p:nvPr/>
            </p:nvSpPr>
            <p:spPr bwMode="auto">
              <a:xfrm>
                <a:off x="2001838" y="2011363"/>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6" name="Line 148"/>
              <p:cNvSpPr>
                <a:spLocks noChangeShapeType="1"/>
              </p:cNvSpPr>
              <p:nvPr/>
            </p:nvSpPr>
            <p:spPr bwMode="auto">
              <a:xfrm>
                <a:off x="2139951" y="2011363"/>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7" name="Line 149"/>
              <p:cNvSpPr>
                <a:spLocks noChangeShapeType="1"/>
              </p:cNvSpPr>
              <p:nvPr/>
            </p:nvSpPr>
            <p:spPr bwMode="auto">
              <a:xfrm flipV="1">
                <a:off x="2100263" y="1577975"/>
                <a:ext cx="0" cy="11747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8" name="Line 150"/>
              <p:cNvSpPr>
                <a:spLocks noChangeShapeType="1"/>
              </p:cNvSpPr>
              <p:nvPr/>
            </p:nvSpPr>
            <p:spPr bwMode="auto">
              <a:xfrm flipV="1">
                <a:off x="2041526" y="1577975"/>
                <a:ext cx="0" cy="11747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9" name="Line 151"/>
              <p:cNvSpPr>
                <a:spLocks noChangeShapeType="1"/>
              </p:cNvSpPr>
              <p:nvPr/>
            </p:nvSpPr>
            <p:spPr bwMode="auto">
              <a:xfrm>
                <a:off x="2012951" y="1577975"/>
                <a:ext cx="11747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0" name="Line 152"/>
              <p:cNvSpPr>
                <a:spLocks noChangeShapeType="1"/>
              </p:cNvSpPr>
              <p:nvPr/>
            </p:nvSpPr>
            <p:spPr bwMode="auto">
              <a:xfrm>
                <a:off x="2001838" y="1755775"/>
                <a:ext cx="13811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1" name="Line 153"/>
              <p:cNvSpPr>
                <a:spLocks noChangeShapeType="1"/>
              </p:cNvSpPr>
              <p:nvPr/>
            </p:nvSpPr>
            <p:spPr bwMode="auto">
              <a:xfrm>
                <a:off x="2022476" y="1755775"/>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2" name="Freeform 381"/>
              <p:cNvSpPr>
                <a:spLocks/>
              </p:cNvSpPr>
              <p:nvPr/>
            </p:nvSpPr>
            <p:spPr bwMode="auto">
              <a:xfrm>
                <a:off x="2001838" y="1873250"/>
                <a:ext cx="138113" cy="79375"/>
              </a:xfrm>
              <a:custGeom>
                <a:avLst/>
                <a:gdLst>
                  <a:gd name="T0" fmla="*/ 28 w 28"/>
                  <a:gd name="T1" fmla="*/ 12 h 16"/>
                  <a:gd name="T2" fmla="*/ 24 w 28"/>
                  <a:gd name="T3" fmla="*/ 16 h 16"/>
                  <a:gd name="T4" fmla="*/ 4 w 28"/>
                  <a:gd name="T5" fmla="*/ 16 h 16"/>
                  <a:gd name="T6" fmla="*/ 0 w 28"/>
                  <a:gd name="T7" fmla="*/ 12 h 16"/>
                  <a:gd name="T8" fmla="*/ 0 w 28"/>
                  <a:gd name="T9" fmla="*/ 0 h 16"/>
                  <a:gd name="T10" fmla="*/ 28 w 28"/>
                  <a:gd name="T11" fmla="*/ 0 h 16"/>
                  <a:gd name="T12" fmla="*/ 28 w 28"/>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28" y="12"/>
                    </a:moveTo>
                    <a:cubicBezTo>
                      <a:pt x="28" y="14"/>
                      <a:pt x="26" y="16"/>
                      <a:pt x="24" y="16"/>
                    </a:cubicBezTo>
                    <a:cubicBezTo>
                      <a:pt x="4" y="16"/>
                      <a:pt x="4" y="16"/>
                      <a:pt x="4" y="16"/>
                    </a:cubicBezTo>
                    <a:cubicBezTo>
                      <a:pt x="2" y="16"/>
                      <a:pt x="0" y="14"/>
                      <a:pt x="0" y="12"/>
                    </a:cubicBezTo>
                    <a:cubicBezTo>
                      <a:pt x="0" y="0"/>
                      <a:pt x="0" y="0"/>
                      <a:pt x="0" y="0"/>
                    </a:cubicBezTo>
                    <a:cubicBezTo>
                      <a:pt x="28" y="0"/>
                      <a:pt x="28" y="0"/>
                      <a:pt x="28" y="0"/>
                    </a:cubicBezTo>
                    <a:lnTo>
                      <a:pt x="28" y="1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44" name="Group 143"/>
            <p:cNvGrpSpPr/>
            <p:nvPr/>
          </p:nvGrpSpPr>
          <p:grpSpPr>
            <a:xfrm>
              <a:off x="8413499" y="5213830"/>
              <a:ext cx="498978" cy="370489"/>
              <a:chOff x="904876" y="3546475"/>
              <a:chExt cx="450850" cy="295276"/>
            </a:xfrm>
          </p:grpSpPr>
          <p:sp>
            <p:nvSpPr>
              <p:cNvPr id="372" name="Freeform 371"/>
              <p:cNvSpPr>
                <a:spLocks/>
              </p:cNvSpPr>
              <p:nvPr/>
            </p:nvSpPr>
            <p:spPr bwMode="auto">
              <a:xfrm>
                <a:off x="904876" y="3605213"/>
                <a:ext cx="450850" cy="236538"/>
              </a:xfrm>
              <a:custGeom>
                <a:avLst/>
                <a:gdLst>
                  <a:gd name="T0" fmla="*/ 84 w 92"/>
                  <a:gd name="T1" fmla="*/ 8 h 48"/>
                  <a:gd name="T2" fmla="*/ 24 w 92"/>
                  <a:gd name="T3" fmla="*/ 8 h 48"/>
                  <a:gd name="T4" fmla="*/ 16 w 92"/>
                  <a:gd name="T5" fmla="*/ 0 h 48"/>
                  <a:gd name="T6" fmla="*/ 0 w 92"/>
                  <a:gd name="T7" fmla="*/ 0 h 48"/>
                  <a:gd name="T8" fmla="*/ 12 w 92"/>
                  <a:gd name="T9" fmla="*/ 24 h 48"/>
                  <a:gd name="T10" fmla="*/ 44 w 92"/>
                  <a:gd name="T11" fmla="*/ 24 h 48"/>
                  <a:gd name="T12" fmla="*/ 20 w 92"/>
                  <a:gd name="T13" fmla="*/ 48 h 48"/>
                  <a:gd name="T14" fmla="*/ 40 w 92"/>
                  <a:gd name="T15" fmla="*/ 48 h 48"/>
                  <a:gd name="T16" fmla="*/ 64 w 92"/>
                  <a:gd name="T17" fmla="*/ 24 h 48"/>
                  <a:gd name="T18" fmla="*/ 84 w 92"/>
                  <a:gd name="T19" fmla="*/ 24 h 48"/>
                  <a:gd name="T20" fmla="*/ 92 w 92"/>
                  <a:gd name="T21" fmla="*/ 16 h 48"/>
                  <a:gd name="T22" fmla="*/ 84 w 92"/>
                  <a:gd name="T2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48">
                    <a:moveTo>
                      <a:pt x="84" y="8"/>
                    </a:moveTo>
                    <a:cubicBezTo>
                      <a:pt x="24" y="8"/>
                      <a:pt x="24" y="8"/>
                      <a:pt x="24" y="8"/>
                    </a:cubicBezTo>
                    <a:cubicBezTo>
                      <a:pt x="16" y="0"/>
                      <a:pt x="16" y="0"/>
                      <a:pt x="16" y="0"/>
                    </a:cubicBezTo>
                    <a:cubicBezTo>
                      <a:pt x="0" y="0"/>
                      <a:pt x="0" y="0"/>
                      <a:pt x="0" y="0"/>
                    </a:cubicBezTo>
                    <a:cubicBezTo>
                      <a:pt x="12" y="24"/>
                      <a:pt x="12" y="24"/>
                      <a:pt x="12" y="24"/>
                    </a:cubicBezTo>
                    <a:cubicBezTo>
                      <a:pt x="44" y="24"/>
                      <a:pt x="44" y="24"/>
                      <a:pt x="44" y="24"/>
                    </a:cubicBezTo>
                    <a:cubicBezTo>
                      <a:pt x="20" y="48"/>
                      <a:pt x="20" y="48"/>
                      <a:pt x="20" y="48"/>
                    </a:cubicBezTo>
                    <a:cubicBezTo>
                      <a:pt x="40" y="48"/>
                      <a:pt x="40" y="48"/>
                      <a:pt x="40" y="48"/>
                    </a:cubicBezTo>
                    <a:cubicBezTo>
                      <a:pt x="64" y="24"/>
                      <a:pt x="64" y="24"/>
                      <a:pt x="64" y="24"/>
                    </a:cubicBezTo>
                    <a:cubicBezTo>
                      <a:pt x="84" y="24"/>
                      <a:pt x="84" y="24"/>
                      <a:pt x="84" y="24"/>
                    </a:cubicBezTo>
                    <a:cubicBezTo>
                      <a:pt x="88" y="24"/>
                      <a:pt x="92" y="20"/>
                      <a:pt x="92" y="16"/>
                    </a:cubicBezTo>
                    <a:cubicBezTo>
                      <a:pt x="92" y="12"/>
                      <a:pt x="88" y="8"/>
                      <a:pt x="84" y="8"/>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3" name="Freeform 372"/>
              <p:cNvSpPr>
                <a:spLocks/>
              </p:cNvSpPr>
              <p:nvPr/>
            </p:nvSpPr>
            <p:spPr bwMode="auto">
              <a:xfrm>
                <a:off x="1042988" y="3546475"/>
                <a:ext cx="176213" cy="98425"/>
              </a:xfrm>
              <a:custGeom>
                <a:avLst/>
                <a:gdLst>
                  <a:gd name="T0" fmla="*/ 111 w 111"/>
                  <a:gd name="T1" fmla="*/ 62 h 62"/>
                  <a:gd name="T2" fmla="*/ 49 w 111"/>
                  <a:gd name="T3" fmla="*/ 0 h 62"/>
                  <a:gd name="T4" fmla="*/ 0 w 111"/>
                  <a:gd name="T5" fmla="*/ 0 h 62"/>
                  <a:gd name="T6" fmla="*/ 61 w 111"/>
                  <a:gd name="T7" fmla="*/ 62 h 62"/>
                </a:gdLst>
                <a:ahLst/>
                <a:cxnLst>
                  <a:cxn ang="0">
                    <a:pos x="T0" y="T1"/>
                  </a:cxn>
                  <a:cxn ang="0">
                    <a:pos x="T2" y="T3"/>
                  </a:cxn>
                  <a:cxn ang="0">
                    <a:pos x="T4" y="T5"/>
                  </a:cxn>
                  <a:cxn ang="0">
                    <a:pos x="T6" y="T7"/>
                  </a:cxn>
                </a:cxnLst>
                <a:rect l="0" t="0" r="r" b="b"/>
                <a:pathLst>
                  <a:path w="111" h="62">
                    <a:moveTo>
                      <a:pt x="111" y="62"/>
                    </a:moveTo>
                    <a:lnTo>
                      <a:pt x="49" y="0"/>
                    </a:lnTo>
                    <a:lnTo>
                      <a:pt x="0" y="0"/>
                    </a:lnTo>
                    <a:lnTo>
                      <a:pt x="61" y="62"/>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45" name="Group 144"/>
            <p:cNvGrpSpPr/>
            <p:nvPr/>
          </p:nvGrpSpPr>
          <p:grpSpPr>
            <a:xfrm>
              <a:off x="10916806" y="5202278"/>
              <a:ext cx="409003" cy="357158"/>
              <a:chOff x="2786063" y="1636713"/>
              <a:chExt cx="450850" cy="393700"/>
            </a:xfrm>
          </p:grpSpPr>
          <p:sp>
            <p:nvSpPr>
              <p:cNvPr id="366" name="Freeform 365"/>
              <p:cNvSpPr>
                <a:spLocks/>
              </p:cNvSpPr>
              <p:nvPr/>
            </p:nvSpPr>
            <p:spPr bwMode="auto">
              <a:xfrm>
                <a:off x="2786063" y="1716088"/>
                <a:ext cx="450850" cy="314325"/>
              </a:xfrm>
              <a:custGeom>
                <a:avLst/>
                <a:gdLst>
                  <a:gd name="T0" fmla="*/ 92 w 92"/>
                  <a:gd name="T1" fmla="*/ 12 h 64"/>
                  <a:gd name="T2" fmla="*/ 80 w 92"/>
                  <a:gd name="T3" fmla="*/ 0 h 64"/>
                  <a:gd name="T4" fmla="*/ 12 w 92"/>
                  <a:gd name="T5" fmla="*/ 0 h 64"/>
                  <a:gd name="T6" fmla="*/ 0 w 92"/>
                  <a:gd name="T7" fmla="*/ 12 h 64"/>
                  <a:gd name="T8" fmla="*/ 0 w 92"/>
                  <a:gd name="T9" fmla="*/ 52 h 64"/>
                  <a:gd name="T10" fmla="*/ 12 w 92"/>
                  <a:gd name="T11" fmla="*/ 64 h 64"/>
                  <a:gd name="T12" fmla="*/ 80 w 92"/>
                  <a:gd name="T13" fmla="*/ 64 h 64"/>
                  <a:gd name="T14" fmla="*/ 92 w 92"/>
                  <a:gd name="T15" fmla="*/ 52 h 64"/>
                  <a:gd name="T16" fmla="*/ 92 w 92"/>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4">
                    <a:moveTo>
                      <a:pt x="92" y="12"/>
                    </a:moveTo>
                    <a:cubicBezTo>
                      <a:pt x="92" y="5"/>
                      <a:pt x="87" y="0"/>
                      <a:pt x="80" y="0"/>
                    </a:cubicBezTo>
                    <a:cubicBezTo>
                      <a:pt x="12" y="0"/>
                      <a:pt x="12" y="0"/>
                      <a:pt x="12" y="0"/>
                    </a:cubicBezTo>
                    <a:cubicBezTo>
                      <a:pt x="5" y="0"/>
                      <a:pt x="0" y="5"/>
                      <a:pt x="0" y="12"/>
                    </a:cubicBezTo>
                    <a:cubicBezTo>
                      <a:pt x="0" y="52"/>
                      <a:pt x="0" y="52"/>
                      <a:pt x="0" y="52"/>
                    </a:cubicBezTo>
                    <a:cubicBezTo>
                      <a:pt x="0" y="59"/>
                      <a:pt x="5" y="64"/>
                      <a:pt x="12" y="64"/>
                    </a:cubicBezTo>
                    <a:cubicBezTo>
                      <a:pt x="80" y="64"/>
                      <a:pt x="80" y="64"/>
                      <a:pt x="80" y="64"/>
                    </a:cubicBezTo>
                    <a:cubicBezTo>
                      <a:pt x="87" y="64"/>
                      <a:pt x="92" y="59"/>
                      <a:pt x="92" y="52"/>
                    </a:cubicBezTo>
                    <a:lnTo>
                      <a:pt x="92" y="1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7" name="Freeform 366"/>
              <p:cNvSpPr>
                <a:spLocks/>
              </p:cNvSpPr>
              <p:nvPr/>
            </p:nvSpPr>
            <p:spPr bwMode="auto">
              <a:xfrm>
                <a:off x="2943226" y="1636713"/>
                <a:ext cx="136525" cy="79375"/>
              </a:xfrm>
              <a:custGeom>
                <a:avLst/>
                <a:gdLst>
                  <a:gd name="T0" fmla="*/ 0 w 28"/>
                  <a:gd name="T1" fmla="*/ 16 h 16"/>
                  <a:gd name="T2" fmla="*/ 0 w 28"/>
                  <a:gd name="T3" fmla="*/ 8 h 16"/>
                  <a:gd name="T4" fmla="*/ 8 w 28"/>
                  <a:gd name="T5" fmla="*/ 0 h 16"/>
                  <a:gd name="T6" fmla="*/ 20 w 28"/>
                  <a:gd name="T7" fmla="*/ 0 h 16"/>
                  <a:gd name="T8" fmla="*/ 28 w 28"/>
                  <a:gd name="T9" fmla="*/ 8 h 16"/>
                  <a:gd name="T10" fmla="*/ 28 w 28"/>
                  <a:gd name="T11" fmla="*/ 16 h 16"/>
                </a:gdLst>
                <a:ahLst/>
                <a:cxnLst>
                  <a:cxn ang="0">
                    <a:pos x="T0" y="T1"/>
                  </a:cxn>
                  <a:cxn ang="0">
                    <a:pos x="T2" y="T3"/>
                  </a:cxn>
                  <a:cxn ang="0">
                    <a:pos x="T4" y="T5"/>
                  </a:cxn>
                  <a:cxn ang="0">
                    <a:pos x="T6" y="T7"/>
                  </a:cxn>
                  <a:cxn ang="0">
                    <a:pos x="T8" y="T9"/>
                  </a:cxn>
                  <a:cxn ang="0">
                    <a:pos x="T10" y="T11"/>
                  </a:cxn>
                </a:cxnLst>
                <a:rect l="0" t="0" r="r" b="b"/>
                <a:pathLst>
                  <a:path w="28" h="16">
                    <a:moveTo>
                      <a:pt x="0" y="16"/>
                    </a:moveTo>
                    <a:cubicBezTo>
                      <a:pt x="0" y="8"/>
                      <a:pt x="0" y="8"/>
                      <a:pt x="0" y="8"/>
                    </a:cubicBezTo>
                    <a:cubicBezTo>
                      <a:pt x="0" y="4"/>
                      <a:pt x="4" y="0"/>
                      <a:pt x="8" y="0"/>
                    </a:cubicBezTo>
                    <a:cubicBezTo>
                      <a:pt x="20" y="0"/>
                      <a:pt x="20" y="0"/>
                      <a:pt x="20" y="0"/>
                    </a:cubicBezTo>
                    <a:cubicBezTo>
                      <a:pt x="24" y="0"/>
                      <a:pt x="28" y="4"/>
                      <a:pt x="28" y="8"/>
                    </a:cubicBezTo>
                    <a:cubicBezTo>
                      <a:pt x="28" y="16"/>
                      <a:pt x="28" y="16"/>
                      <a:pt x="28"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8" name="Line 95"/>
              <p:cNvSpPr>
                <a:spLocks noChangeShapeType="1"/>
              </p:cNvSpPr>
              <p:nvPr/>
            </p:nvSpPr>
            <p:spPr bwMode="auto">
              <a:xfrm>
                <a:off x="315912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9" name="Line 96"/>
              <p:cNvSpPr>
                <a:spLocks noChangeShapeType="1"/>
              </p:cNvSpPr>
              <p:nvPr/>
            </p:nvSpPr>
            <p:spPr bwMode="auto">
              <a:xfrm>
                <a:off x="310038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0" name="Line 97"/>
              <p:cNvSpPr>
                <a:spLocks noChangeShapeType="1"/>
              </p:cNvSpPr>
              <p:nvPr/>
            </p:nvSpPr>
            <p:spPr bwMode="auto">
              <a:xfrm>
                <a:off x="292417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1" name="Line 98"/>
              <p:cNvSpPr>
                <a:spLocks noChangeShapeType="1"/>
              </p:cNvSpPr>
              <p:nvPr/>
            </p:nvSpPr>
            <p:spPr bwMode="auto">
              <a:xfrm>
                <a:off x="286543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46" name="Group 145"/>
            <p:cNvGrpSpPr/>
            <p:nvPr/>
          </p:nvGrpSpPr>
          <p:grpSpPr>
            <a:xfrm>
              <a:off x="9297399" y="5213265"/>
              <a:ext cx="407566" cy="410444"/>
              <a:chOff x="8431213" y="1577975"/>
              <a:chExt cx="449263" cy="452438"/>
            </a:xfrm>
          </p:grpSpPr>
          <p:sp>
            <p:nvSpPr>
              <p:cNvPr id="358" name="Oval 357"/>
              <p:cNvSpPr>
                <a:spLocks noChangeArrowheads="1"/>
              </p:cNvSpPr>
              <p:nvPr/>
            </p:nvSpPr>
            <p:spPr bwMode="auto">
              <a:xfrm>
                <a:off x="8478838"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59" name="Oval 358"/>
              <p:cNvSpPr>
                <a:spLocks noChangeArrowheads="1"/>
              </p:cNvSpPr>
              <p:nvPr/>
            </p:nvSpPr>
            <p:spPr bwMode="auto">
              <a:xfrm>
                <a:off x="8753476"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0" name="Line 15"/>
              <p:cNvSpPr>
                <a:spLocks noChangeShapeType="1"/>
              </p:cNvSpPr>
              <p:nvPr/>
            </p:nvSpPr>
            <p:spPr bwMode="auto">
              <a:xfrm>
                <a:off x="8558213" y="1990725"/>
                <a:ext cx="1952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1" name="Freeform 360"/>
              <p:cNvSpPr>
                <a:spLocks/>
              </p:cNvSpPr>
              <p:nvPr/>
            </p:nvSpPr>
            <p:spPr bwMode="auto">
              <a:xfrm>
                <a:off x="8509001" y="1833563"/>
                <a:ext cx="58738" cy="39688"/>
              </a:xfrm>
              <a:custGeom>
                <a:avLst/>
                <a:gdLst>
                  <a:gd name="T0" fmla="*/ 37 w 37"/>
                  <a:gd name="T1" fmla="*/ 0 h 25"/>
                  <a:gd name="T2" fmla="*/ 18 w 37"/>
                  <a:gd name="T3" fmla="*/ 0 h 25"/>
                  <a:gd name="T4" fmla="*/ 0 w 37"/>
                  <a:gd name="T5" fmla="*/ 25 h 25"/>
                </a:gdLst>
                <a:ahLst/>
                <a:cxnLst>
                  <a:cxn ang="0">
                    <a:pos x="T0" y="T1"/>
                  </a:cxn>
                  <a:cxn ang="0">
                    <a:pos x="T2" y="T3"/>
                  </a:cxn>
                  <a:cxn ang="0">
                    <a:pos x="T4" y="T5"/>
                  </a:cxn>
                </a:cxnLst>
                <a:rect l="0" t="0" r="r" b="b"/>
                <a:pathLst>
                  <a:path w="37" h="25">
                    <a:moveTo>
                      <a:pt x="37" y="0"/>
                    </a:moveTo>
                    <a:lnTo>
                      <a:pt x="18" y="0"/>
                    </a:lnTo>
                    <a:lnTo>
                      <a:pt x="0" y="25"/>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2" name="Freeform 361"/>
              <p:cNvSpPr>
                <a:spLocks/>
              </p:cNvSpPr>
              <p:nvPr/>
            </p:nvSpPr>
            <p:spPr bwMode="auto">
              <a:xfrm>
                <a:off x="8431213" y="1793875"/>
                <a:ext cx="176213" cy="196850"/>
              </a:xfrm>
              <a:custGeom>
                <a:avLst/>
                <a:gdLst>
                  <a:gd name="T0" fmla="*/ 30 w 111"/>
                  <a:gd name="T1" fmla="*/ 124 h 124"/>
                  <a:gd name="T2" fmla="*/ 0 w 111"/>
                  <a:gd name="T3" fmla="*/ 124 h 124"/>
                  <a:gd name="T4" fmla="*/ 0 w 111"/>
                  <a:gd name="T5" fmla="*/ 69 h 124"/>
                  <a:gd name="T6" fmla="*/ 24 w 111"/>
                  <a:gd name="T7" fmla="*/ 44 h 124"/>
                  <a:gd name="T8" fmla="*/ 55 w 111"/>
                  <a:gd name="T9" fmla="*/ 0 h 124"/>
                  <a:gd name="T10" fmla="*/ 111 w 111"/>
                  <a:gd name="T11" fmla="*/ 0 h 124"/>
                  <a:gd name="T12" fmla="*/ 111 w 111"/>
                  <a:gd name="T13" fmla="*/ 100 h 124"/>
                </a:gdLst>
                <a:ahLst/>
                <a:cxnLst>
                  <a:cxn ang="0">
                    <a:pos x="T0" y="T1"/>
                  </a:cxn>
                  <a:cxn ang="0">
                    <a:pos x="T2" y="T3"/>
                  </a:cxn>
                  <a:cxn ang="0">
                    <a:pos x="T4" y="T5"/>
                  </a:cxn>
                  <a:cxn ang="0">
                    <a:pos x="T6" y="T7"/>
                  </a:cxn>
                  <a:cxn ang="0">
                    <a:pos x="T8" y="T9"/>
                  </a:cxn>
                  <a:cxn ang="0">
                    <a:pos x="T10" y="T11"/>
                  </a:cxn>
                  <a:cxn ang="0">
                    <a:pos x="T12" y="T13"/>
                  </a:cxn>
                </a:cxnLst>
                <a:rect l="0" t="0" r="r" b="b"/>
                <a:pathLst>
                  <a:path w="111" h="124">
                    <a:moveTo>
                      <a:pt x="30" y="124"/>
                    </a:moveTo>
                    <a:lnTo>
                      <a:pt x="0" y="124"/>
                    </a:lnTo>
                    <a:lnTo>
                      <a:pt x="0" y="69"/>
                    </a:lnTo>
                    <a:lnTo>
                      <a:pt x="24" y="44"/>
                    </a:lnTo>
                    <a:lnTo>
                      <a:pt x="55" y="0"/>
                    </a:lnTo>
                    <a:lnTo>
                      <a:pt x="111" y="0"/>
                    </a:lnTo>
                    <a:lnTo>
                      <a:pt x="111" y="10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3" name="Freeform 362"/>
              <p:cNvSpPr>
                <a:spLocks/>
              </p:cNvSpPr>
              <p:nvPr/>
            </p:nvSpPr>
            <p:spPr bwMode="auto">
              <a:xfrm>
                <a:off x="8431213" y="1952625"/>
                <a:ext cx="449263" cy="38100"/>
              </a:xfrm>
              <a:custGeom>
                <a:avLst/>
                <a:gdLst>
                  <a:gd name="T0" fmla="*/ 0 w 283"/>
                  <a:gd name="T1" fmla="*/ 0 h 24"/>
                  <a:gd name="T2" fmla="*/ 283 w 283"/>
                  <a:gd name="T3" fmla="*/ 0 h 24"/>
                  <a:gd name="T4" fmla="*/ 283 w 283"/>
                  <a:gd name="T5" fmla="*/ 24 h 24"/>
                  <a:gd name="T6" fmla="*/ 253 w 283"/>
                  <a:gd name="T7" fmla="*/ 24 h 24"/>
                </a:gdLst>
                <a:ahLst/>
                <a:cxnLst>
                  <a:cxn ang="0">
                    <a:pos x="T0" y="T1"/>
                  </a:cxn>
                  <a:cxn ang="0">
                    <a:pos x="T2" y="T3"/>
                  </a:cxn>
                  <a:cxn ang="0">
                    <a:pos x="T4" y="T5"/>
                  </a:cxn>
                  <a:cxn ang="0">
                    <a:pos x="T6" y="T7"/>
                  </a:cxn>
                </a:cxnLst>
                <a:rect l="0" t="0" r="r" b="b"/>
                <a:pathLst>
                  <a:path w="283" h="24">
                    <a:moveTo>
                      <a:pt x="0" y="0"/>
                    </a:moveTo>
                    <a:lnTo>
                      <a:pt x="283" y="0"/>
                    </a:lnTo>
                    <a:lnTo>
                      <a:pt x="283" y="24"/>
                    </a:lnTo>
                    <a:lnTo>
                      <a:pt x="253" y="24"/>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4" name="Freeform 363"/>
              <p:cNvSpPr>
                <a:spLocks/>
              </p:cNvSpPr>
              <p:nvPr/>
            </p:nvSpPr>
            <p:spPr bwMode="auto">
              <a:xfrm>
                <a:off x="8450263" y="1577975"/>
                <a:ext cx="411163" cy="374650"/>
              </a:xfrm>
              <a:custGeom>
                <a:avLst/>
                <a:gdLst>
                  <a:gd name="T0" fmla="*/ 148 w 259"/>
                  <a:gd name="T1" fmla="*/ 0 h 236"/>
                  <a:gd name="T2" fmla="*/ 0 w 259"/>
                  <a:gd name="T3" fmla="*/ 0 h 236"/>
                  <a:gd name="T4" fmla="*/ 0 w 259"/>
                  <a:gd name="T5" fmla="*/ 62 h 236"/>
                  <a:gd name="T6" fmla="*/ 111 w 259"/>
                  <a:gd name="T7" fmla="*/ 62 h 236"/>
                  <a:gd name="T8" fmla="*/ 185 w 259"/>
                  <a:gd name="T9" fmla="*/ 236 h 236"/>
                  <a:gd name="T10" fmla="*/ 259 w 259"/>
                  <a:gd name="T11" fmla="*/ 236 h 236"/>
                  <a:gd name="T12" fmla="*/ 148 w 259"/>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59" h="236">
                    <a:moveTo>
                      <a:pt x="148" y="0"/>
                    </a:moveTo>
                    <a:lnTo>
                      <a:pt x="0" y="0"/>
                    </a:lnTo>
                    <a:lnTo>
                      <a:pt x="0" y="62"/>
                    </a:lnTo>
                    <a:lnTo>
                      <a:pt x="111" y="62"/>
                    </a:lnTo>
                    <a:lnTo>
                      <a:pt x="185" y="236"/>
                    </a:lnTo>
                    <a:lnTo>
                      <a:pt x="259" y="236"/>
                    </a:lnTo>
                    <a:lnTo>
                      <a:pt x="148" y="0"/>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5" name="Freeform 364"/>
              <p:cNvSpPr>
                <a:spLocks/>
              </p:cNvSpPr>
              <p:nvPr/>
            </p:nvSpPr>
            <p:spPr bwMode="auto">
              <a:xfrm>
                <a:off x="8528051" y="1735138"/>
                <a:ext cx="58738" cy="58738"/>
              </a:xfrm>
              <a:custGeom>
                <a:avLst/>
                <a:gdLst>
                  <a:gd name="T0" fmla="*/ 0 w 12"/>
                  <a:gd name="T1" fmla="*/ 6 h 12"/>
                  <a:gd name="T2" fmla="*/ 6 w 12"/>
                  <a:gd name="T3" fmla="*/ 0 h 12"/>
                  <a:gd name="T4" fmla="*/ 12 w 12"/>
                  <a:gd name="T5" fmla="*/ 6 h 12"/>
                  <a:gd name="T6" fmla="*/ 12 w 12"/>
                  <a:gd name="T7" fmla="*/ 12 h 12"/>
                  <a:gd name="T8" fmla="*/ 0 w 12"/>
                  <a:gd name="T9" fmla="*/ 12 h 12"/>
                  <a:gd name="T10" fmla="*/ 0 w 12"/>
                  <a:gd name="T11" fmla="*/ 6 h 12"/>
                </a:gdLst>
                <a:ahLst/>
                <a:cxnLst>
                  <a:cxn ang="0">
                    <a:pos x="T0" y="T1"/>
                  </a:cxn>
                  <a:cxn ang="0">
                    <a:pos x="T2" y="T3"/>
                  </a:cxn>
                  <a:cxn ang="0">
                    <a:pos x="T4" y="T5"/>
                  </a:cxn>
                  <a:cxn ang="0">
                    <a:pos x="T6" y="T7"/>
                  </a:cxn>
                  <a:cxn ang="0">
                    <a:pos x="T8" y="T9"/>
                  </a:cxn>
                  <a:cxn ang="0">
                    <a:pos x="T10" y="T11"/>
                  </a:cxn>
                </a:cxnLst>
                <a:rect l="0" t="0" r="r" b="b"/>
                <a:pathLst>
                  <a:path w="12" h="12">
                    <a:moveTo>
                      <a:pt x="0" y="6"/>
                    </a:moveTo>
                    <a:cubicBezTo>
                      <a:pt x="0" y="3"/>
                      <a:pt x="3" y="0"/>
                      <a:pt x="6" y="0"/>
                    </a:cubicBezTo>
                    <a:cubicBezTo>
                      <a:pt x="9" y="0"/>
                      <a:pt x="12" y="3"/>
                      <a:pt x="12" y="6"/>
                    </a:cubicBezTo>
                    <a:cubicBezTo>
                      <a:pt x="12" y="12"/>
                      <a:pt x="12" y="12"/>
                      <a:pt x="12" y="12"/>
                    </a:cubicBezTo>
                    <a:cubicBezTo>
                      <a:pt x="0" y="12"/>
                      <a:pt x="0" y="12"/>
                      <a:pt x="0" y="12"/>
                    </a:cubicBezTo>
                    <a:lnTo>
                      <a:pt x="0" y="6"/>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48" name="Group 147"/>
            <p:cNvGrpSpPr/>
            <p:nvPr/>
          </p:nvGrpSpPr>
          <p:grpSpPr>
            <a:xfrm flipH="1">
              <a:off x="7533894" y="5202301"/>
              <a:ext cx="432390" cy="410444"/>
              <a:chOff x="8431213" y="1577975"/>
              <a:chExt cx="449263" cy="452438"/>
            </a:xfrm>
          </p:grpSpPr>
          <p:sp>
            <p:nvSpPr>
              <p:cNvPr id="350" name="Oval 349"/>
              <p:cNvSpPr>
                <a:spLocks noChangeArrowheads="1"/>
              </p:cNvSpPr>
              <p:nvPr/>
            </p:nvSpPr>
            <p:spPr bwMode="auto">
              <a:xfrm>
                <a:off x="8478838"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51" name="Oval 350"/>
              <p:cNvSpPr>
                <a:spLocks noChangeArrowheads="1"/>
              </p:cNvSpPr>
              <p:nvPr/>
            </p:nvSpPr>
            <p:spPr bwMode="auto">
              <a:xfrm>
                <a:off x="8753476" y="195262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52" name="Line 15"/>
              <p:cNvSpPr>
                <a:spLocks noChangeShapeType="1"/>
              </p:cNvSpPr>
              <p:nvPr/>
            </p:nvSpPr>
            <p:spPr bwMode="auto">
              <a:xfrm>
                <a:off x="8558213" y="1990725"/>
                <a:ext cx="1952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53" name="Freeform 352"/>
              <p:cNvSpPr>
                <a:spLocks/>
              </p:cNvSpPr>
              <p:nvPr/>
            </p:nvSpPr>
            <p:spPr bwMode="auto">
              <a:xfrm>
                <a:off x="8509001" y="1833563"/>
                <a:ext cx="58738" cy="39688"/>
              </a:xfrm>
              <a:custGeom>
                <a:avLst/>
                <a:gdLst>
                  <a:gd name="T0" fmla="*/ 37 w 37"/>
                  <a:gd name="T1" fmla="*/ 0 h 25"/>
                  <a:gd name="T2" fmla="*/ 18 w 37"/>
                  <a:gd name="T3" fmla="*/ 0 h 25"/>
                  <a:gd name="T4" fmla="*/ 0 w 37"/>
                  <a:gd name="T5" fmla="*/ 25 h 25"/>
                </a:gdLst>
                <a:ahLst/>
                <a:cxnLst>
                  <a:cxn ang="0">
                    <a:pos x="T0" y="T1"/>
                  </a:cxn>
                  <a:cxn ang="0">
                    <a:pos x="T2" y="T3"/>
                  </a:cxn>
                  <a:cxn ang="0">
                    <a:pos x="T4" y="T5"/>
                  </a:cxn>
                </a:cxnLst>
                <a:rect l="0" t="0" r="r" b="b"/>
                <a:pathLst>
                  <a:path w="37" h="25">
                    <a:moveTo>
                      <a:pt x="37" y="0"/>
                    </a:moveTo>
                    <a:lnTo>
                      <a:pt x="18" y="0"/>
                    </a:lnTo>
                    <a:lnTo>
                      <a:pt x="0" y="25"/>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54" name="Freeform 353"/>
              <p:cNvSpPr>
                <a:spLocks/>
              </p:cNvSpPr>
              <p:nvPr/>
            </p:nvSpPr>
            <p:spPr bwMode="auto">
              <a:xfrm>
                <a:off x="8431213" y="1793875"/>
                <a:ext cx="176213" cy="196850"/>
              </a:xfrm>
              <a:custGeom>
                <a:avLst/>
                <a:gdLst>
                  <a:gd name="T0" fmla="*/ 30 w 111"/>
                  <a:gd name="T1" fmla="*/ 124 h 124"/>
                  <a:gd name="T2" fmla="*/ 0 w 111"/>
                  <a:gd name="T3" fmla="*/ 124 h 124"/>
                  <a:gd name="T4" fmla="*/ 0 w 111"/>
                  <a:gd name="T5" fmla="*/ 69 h 124"/>
                  <a:gd name="T6" fmla="*/ 24 w 111"/>
                  <a:gd name="T7" fmla="*/ 44 h 124"/>
                  <a:gd name="T8" fmla="*/ 55 w 111"/>
                  <a:gd name="T9" fmla="*/ 0 h 124"/>
                  <a:gd name="T10" fmla="*/ 111 w 111"/>
                  <a:gd name="T11" fmla="*/ 0 h 124"/>
                  <a:gd name="T12" fmla="*/ 111 w 111"/>
                  <a:gd name="T13" fmla="*/ 100 h 124"/>
                </a:gdLst>
                <a:ahLst/>
                <a:cxnLst>
                  <a:cxn ang="0">
                    <a:pos x="T0" y="T1"/>
                  </a:cxn>
                  <a:cxn ang="0">
                    <a:pos x="T2" y="T3"/>
                  </a:cxn>
                  <a:cxn ang="0">
                    <a:pos x="T4" y="T5"/>
                  </a:cxn>
                  <a:cxn ang="0">
                    <a:pos x="T6" y="T7"/>
                  </a:cxn>
                  <a:cxn ang="0">
                    <a:pos x="T8" y="T9"/>
                  </a:cxn>
                  <a:cxn ang="0">
                    <a:pos x="T10" y="T11"/>
                  </a:cxn>
                  <a:cxn ang="0">
                    <a:pos x="T12" y="T13"/>
                  </a:cxn>
                </a:cxnLst>
                <a:rect l="0" t="0" r="r" b="b"/>
                <a:pathLst>
                  <a:path w="111" h="124">
                    <a:moveTo>
                      <a:pt x="30" y="124"/>
                    </a:moveTo>
                    <a:lnTo>
                      <a:pt x="0" y="124"/>
                    </a:lnTo>
                    <a:lnTo>
                      <a:pt x="0" y="69"/>
                    </a:lnTo>
                    <a:lnTo>
                      <a:pt x="24" y="44"/>
                    </a:lnTo>
                    <a:lnTo>
                      <a:pt x="55" y="0"/>
                    </a:lnTo>
                    <a:lnTo>
                      <a:pt x="111" y="0"/>
                    </a:lnTo>
                    <a:lnTo>
                      <a:pt x="111" y="10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55" name="Freeform 354"/>
              <p:cNvSpPr>
                <a:spLocks/>
              </p:cNvSpPr>
              <p:nvPr/>
            </p:nvSpPr>
            <p:spPr bwMode="auto">
              <a:xfrm>
                <a:off x="8431213" y="1952625"/>
                <a:ext cx="449263" cy="38100"/>
              </a:xfrm>
              <a:custGeom>
                <a:avLst/>
                <a:gdLst>
                  <a:gd name="T0" fmla="*/ 0 w 283"/>
                  <a:gd name="T1" fmla="*/ 0 h 24"/>
                  <a:gd name="T2" fmla="*/ 283 w 283"/>
                  <a:gd name="T3" fmla="*/ 0 h 24"/>
                  <a:gd name="T4" fmla="*/ 283 w 283"/>
                  <a:gd name="T5" fmla="*/ 24 h 24"/>
                  <a:gd name="T6" fmla="*/ 253 w 283"/>
                  <a:gd name="T7" fmla="*/ 24 h 24"/>
                </a:gdLst>
                <a:ahLst/>
                <a:cxnLst>
                  <a:cxn ang="0">
                    <a:pos x="T0" y="T1"/>
                  </a:cxn>
                  <a:cxn ang="0">
                    <a:pos x="T2" y="T3"/>
                  </a:cxn>
                  <a:cxn ang="0">
                    <a:pos x="T4" y="T5"/>
                  </a:cxn>
                  <a:cxn ang="0">
                    <a:pos x="T6" y="T7"/>
                  </a:cxn>
                </a:cxnLst>
                <a:rect l="0" t="0" r="r" b="b"/>
                <a:pathLst>
                  <a:path w="283" h="24">
                    <a:moveTo>
                      <a:pt x="0" y="0"/>
                    </a:moveTo>
                    <a:lnTo>
                      <a:pt x="283" y="0"/>
                    </a:lnTo>
                    <a:lnTo>
                      <a:pt x="283" y="24"/>
                    </a:lnTo>
                    <a:lnTo>
                      <a:pt x="253" y="24"/>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56" name="Freeform 355"/>
              <p:cNvSpPr>
                <a:spLocks/>
              </p:cNvSpPr>
              <p:nvPr/>
            </p:nvSpPr>
            <p:spPr bwMode="auto">
              <a:xfrm>
                <a:off x="8450263" y="1577975"/>
                <a:ext cx="411163" cy="374650"/>
              </a:xfrm>
              <a:custGeom>
                <a:avLst/>
                <a:gdLst>
                  <a:gd name="T0" fmla="*/ 148 w 259"/>
                  <a:gd name="T1" fmla="*/ 0 h 236"/>
                  <a:gd name="T2" fmla="*/ 0 w 259"/>
                  <a:gd name="T3" fmla="*/ 0 h 236"/>
                  <a:gd name="T4" fmla="*/ 0 w 259"/>
                  <a:gd name="T5" fmla="*/ 62 h 236"/>
                  <a:gd name="T6" fmla="*/ 111 w 259"/>
                  <a:gd name="T7" fmla="*/ 62 h 236"/>
                  <a:gd name="T8" fmla="*/ 185 w 259"/>
                  <a:gd name="T9" fmla="*/ 236 h 236"/>
                  <a:gd name="T10" fmla="*/ 259 w 259"/>
                  <a:gd name="T11" fmla="*/ 236 h 236"/>
                  <a:gd name="T12" fmla="*/ 148 w 259"/>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59" h="236">
                    <a:moveTo>
                      <a:pt x="148" y="0"/>
                    </a:moveTo>
                    <a:lnTo>
                      <a:pt x="0" y="0"/>
                    </a:lnTo>
                    <a:lnTo>
                      <a:pt x="0" y="62"/>
                    </a:lnTo>
                    <a:lnTo>
                      <a:pt x="111" y="62"/>
                    </a:lnTo>
                    <a:lnTo>
                      <a:pt x="185" y="236"/>
                    </a:lnTo>
                    <a:lnTo>
                      <a:pt x="259" y="236"/>
                    </a:lnTo>
                    <a:lnTo>
                      <a:pt x="148" y="0"/>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57" name="Freeform 356"/>
              <p:cNvSpPr>
                <a:spLocks/>
              </p:cNvSpPr>
              <p:nvPr/>
            </p:nvSpPr>
            <p:spPr bwMode="auto">
              <a:xfrm>
                <a:off x="8528051" y="1735138"/>
                <a:ext cx="58738" cy="58738"/>
              </a:xfrm>
              <a:custGeom>
                <a:avLst/>
                <a:gdLst>
                  <a:gd name="T0" fmla="*/ 0 w 12"/>
                  <a:gd name="T1" fmla="*/ 6 h 12"/>
                  <a:gd name="T2" fmla="*/ 6 w 12"/>
                  <a:gd name="T3" fmla="*/ 0 h 12"/>
                  <a:gd name="T4" fmla="*/ 12 w 12"/>
                  <a:gd name="T5" fmla="*/ 6 h 12"/>
                  <a:gd name="T6" fmla="*/ 12 w 12"/>
                  <a:gd name="T7" fmla="*/ 12 h 12"/>
                  <a:gd name="T8" fmla="*/ 0 w 12"/>
                  <a:gd name="T9" fmla="*/ 12 h 12"/>
                  <a:gd name="T10" fmla="*/ 0 w 12"/>
                  <a:gd name="T11" fmla="*/ 6 h 12"/>
                </a:gdLst>
                <a:ahLst/>
                <a:cxnLst>
                  <a:cxn ang="0">
                    <a:pos x="T0" y="T1"/>
                  </a:cxn>
                  <a:cxn ang="0">
                    <a:pos x="T2" y="T3"/>
                  </a:cxn>
                  <a:cxn ang="0">
                    <a:pos x="T4" y="T5"/>
                  </a:cxn>
                  <a:cxn ang="0">
                    <a:pos x="T6" y="T7"/>
                  </a:cxn>
                  <a:cxn ang="0">
                    <a:pos x="T8" y="T9"/>
                  </a:cxn>
                  <a:cxn ang="0">
                    <a:pos x="T10" y="T11"/>
                  </a:cxn>
                </a:cxnLst>
                <a:rect l="0" t="0" r="r" b="b"/>
                <a:pathLst>
                  <a:path w="12" h="12">
                    <a:moveTo>
                      <a:pt x="0" y="6"/>
                    </a:moveTo>
                    <a:cubicBezTo>
                      <a:pt x="0" y="3"/>
                      <a:pt x="3" y="0"/>
                      <a:pt x="6" y="0"/>
                    </a:cubicBezTo>
                    <a:cubicBezTo>
                      <a:pt x="9" y="0"/>
                      <a:pt x="12" y="3"/>
                      <a:pt x="12" y="6"/>
                    </a:cubicBezTo>
                    <a:cubicBezTo>
                      <a:pt x="12" y="12"/>
                      <a:pt x="12" y="12"/>
                      <a:pt x="12" y="12"/>
                    </a:cubicBezTo>
                    <a:cubicBezTo>
                      <a:pt x="0" y="12"/>
                      <a:pt x="0" y="12"/>
                      <a:pt x="0" y="12"/>
                    </a:cubicBezTo>
                    <a:lnTo>
                      <a:pt x="0" y="6"/>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49" name="Group 148"/>
            <p:cNvGrpSpPr/>
            <p:nvPr/>
          </p:nvGrpSpPr>
          <p:grpSpPr>
            <a:xfrm>
              <a:off x="5869205" y="5213261"/>
              <a:ext cx="382029" cy="354277"/>
              <a:chOff x="3719512" y="2525713"/>
              <a:chExt cx="449262" cy="390525"/>
            </a:xfrm>
          </p:grpSpPr>
          <p:sp>
            <p:nvSpPr>
              <p:cNvPr id="346" name="Freeform 142"/>
              <p:cNvSpPr>
                <a:spLocks/>
              </p:cNvSpPr>
              <p:nvPr/>
            </p:nvSpPr>
            <p:spPr bwMode="auto">
              <a:xfrm>
                <a:off x="3719512" y="2525713"/>
                <a:ext cx="234950" cy="390525"/>
              </a:xfrm>
              <a:custGeom>
                <a:avLst/>
                <a:gdLst>
                  <a:gd name="T0" fmla="*/ 20 w 48"/>
                  <a:gd name="T1" fmla="*/ 28 h 80"/>
                  <a:gd name="T2" fmla="*/ 6 w 48"/>
                  <a:gd name="T3" fmla="*/ 28 h 80"/>
                  <a:gd name="T4" fmla="*/ 0 w 48"/>
                  <a:gd name="T5" fmla="*/ 34 h 80"/>
                  <a:gd name="T6" fmla="*/ 0 w 48"/>
                  <a:gd name="T7" fmla="*/ 46 h 80"/>
                  <a:gd name="T8" fmla="*/ 6 w 48"/>
                  <a:gd name="T9" fmla="*/ 52 h 80"/>
                  <a:gd name="T10" fmla="*/ 20 w 48"/>
                  <a:gd name="T11" fmla="*/ 52 h 80"/>
                  <a:gd name="T12" fmla="*/ 48 w 48"/>
                  <a:gd name="T13" fmla="*/ 80 h 80"/>
                  <a:gd name="T14" fmla="*/ 48 w 48"/>
                  <a:gd name="T15" fmla="*/ 0 h 80"/>
                  <a:gd name="T16" fmla="*/ 20 w 48"/>
                  <a:gd name="T17"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20" y="28"/>
                    </a:moveTo>
                    <a:cubicBezTo>
                      <a:pt x="6" y="28"/>
                      <a:pt x="6" y="28"/>
                      <a:pt x="6" y="28"/>
                    </a:cubicBezTo>
                    <a:cubicBezTo>
                      <a:pt x="3" y="28"/>
                      <a:pt x="0" y="31"/>
                      <a:pt x="0" y="34"/>
                    </a:cubicBezTo>
                    <a:cubicBezTo>
                      <a:pt x="0" y="46"/>
                      <a:pt x="0" y="46"/>
                      <a:pt x="0" y="46"/>
                    </a:cubicBezTo>
                    <a:cubicBezTo>
                      <a:pt x="0" y="49"/>
                      <a:pt x="3" y="52"/>
                      <a:pt x="6" y="52"/>
                    </a:cubicBezTo>
                    <a:cubicBezTo>
                      <a:pt x="20" y="52"/>
                      <a:pt x="20" y="52"/>
                      <a:pt x="20" y="52"/>
                    </a:cubicBezTo>
                    <a:cubicBezTo>
                      <a:pt x="48" y="80"/>
                      <a:pt x="48" y="80"/>
                      <a:pt x="48" y="80"/>
                    </a:cubicBezTo>
                    <a:cubicBezTo>
                      <a:pt x="48" y="0"/>
                      <a:pt x="48" y="0"/>
                      <a:pt x="48" y="0"/>
                    </a:cubicBezTo>
                    <a:lnTo>
                      <a:pt x="20" y="28"/>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7" name="Freeform 143"/>
              <p:cNvSpPr>
                <a:spLocks/>
              </p:cNvSpPr>
              <p:nvPr/>
            </p:nvSpPr>
            <p:spPr bwMode="auto">
              <a:xfrm>
                <a:off x="4100512" y="2565400"/>
                <a:ext cx="68262" cy="311150"/>
              </a:xfrm>
              <a:custGeom>
                <a:avLst/>
                <a:gdLst>
                  <a:gd name="T0" fmla="*/ 0 w 14"/>
                  <a:gd name="T1" fmla="*/ 0 h 64"/>
                  <a:gd name="T2" fmla="*/ 14 w 14"/>
                  <a:gd name="T3" fmla="*/ 32 h 64"/>
                  <a:gd name="T4" fmla="*/ 0 w 14"/>
                  <a:gd name="T5" fmla="*/ 64 h 64"/>
                </a:gdLst>
                <a:ahLst/>
                <a:cxnLst>
                  <a:cxn ang="0">
                    <a:pos x="T0" y="T1"/>
                  </a:cxn>
                  <a:cxn ang="0">
                    <a:pos x="T2" y="T3"/>
                  </a:cxn>
                  <a:cxn ang="0">
                    <a:pos x="T4" y="T5"/>
                  </a:cxn>
                </a:cxnLst>
                <a:rect l="0" t="0" r="r" b="b"/>
                <a:pathLst>
                  <a:path w="14" h="64">
                    <a:moveTo>
                      <a:pt x="0" y="0"/>
                    </a:moveTo>
                    <a:cubicBezTo>
                      <a:pt x="9" y="8"/>
                      <a:pt x="14" y="19"/>
                      <a:pt x="14" y="32"/>
                    </a:cubicBezTo>
                    <a:cubicBezTo>
                      <a:pt x="14" y="45"/>
                      <a:pt x="9" y="56"/>
                      <a:pt x="0" y="64"/>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8" name="Freeform 144"/>
              <p:cNvSpPr>
                <a:spLocks/>
              </p:cNvSpPr>
              <p:nvPr/>
            </p:nvSpPr>
            <p:spPr bwMode="auto">
              <a:xfrm>
                <a:off x="4051300" y="2603500"/>
                <a:ext cx="58737" cy="234950"/>
              </a:xfrm>
              <a:custGeom>
                <a:avLst/>
                <a:gdLst>
                  <a:gd name="T0" fmla="*/ 0 w 12"/>
                  <a:gd name="T1" fmla="*/ 0 h 48"/>
                  <a:gd name="T2" fmla="*/ 12 w 12"/>
                  <a:gd name="T3" fmla="*/ 24 h 48"/>
                  <a:gd name="T4" fmla="*/ 0 w 12"/>
                  <a:gd name="T5" fmla="*/ 48 h 48"/>
                </a:gdLst>
                <a:ahLst/>
                <a:cxnLst>
                  <a:cxn ang="0">
                    <a:pos x="T0" y="T1"/>
                  </a:cxn>
                  <a:cxn ang="0">
                    <a:pos x="T2" y="T3"/>
                  </a:cxn>
                  <a:cxn ang="0">
                    <a:pos x="T4" y="T5"/>
                  </a:cxn>
                </a:cxnLst>
                <a:rect l="0" t="0" r="r" b="b"/>
                <a:pathLst>
                  <a:path w="12" h="48">
                    <a:moveTo>
                      <a:pt x="0" y="0"/>
                    </a:moveTo>
                    <a:cubicBezTo>
                      <a:pt x="7" y="6"/>
                      <a:pt x="12" y="15"/>
                      <a:pt x="12" y="24"/>
                    </a:cubicBezTo>
                    <a:cubicBezTo>
                      <a:pt x="12" y="33"/>
                      <a:pt x="7" y="43"/>
                      <a:pt x="0" y="4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9" name="Freeform 145"/>
              <p:cNvSpPr>
                <a:spLocks/>
              </p:cNvSpPr>
              <p:nvPr/>
            </p:nvSpPr>
            <p:spPr bwMode="auto">
              <a:xfrm>
                <a:off x="4011612" y="2652713"/>
                <a:ext cx="39687" cy="136525"/>
              </a:xfrm>
              <a:custGeom>
                <a:avLst/>
                <a:gdLst>
                  <a:gd name="T0" fmla="*/ 0 w 8"/>
                  <a:gd name="T1" fmla="*/ 0 h 28"/>
                  <a:gd name="T2" fmla="*/ 8 w 8"/>
                  <a:gd name="T3" fmla="*/ 14 h 28"/>
                  <a:gd name="T4" fmla="*/ 0 w 8"/>
                  <a:gd name="T5" fmla="*/ 28 h 28"/>
                </a:gdLst>
                <a:ahLst/>
                <a:cxnLst>
                  <a:cxn ang="0">
                    <a:pos x="T0" y="T1"/>
                  </a:cxn>
                  <a:cxn ang="0">
                    <a:pos x="T2" y="T3"/>
                  </a:cxn>
                  <a:cxn ang="0">
                    <a:pos x="T4" y="T5"/>
                  </a:cxn>
                </a:cxnLst>
                <a:rect l="0" t="0" r="r" b="b"/>
                <a:pathLst>
                  <a:path w="8" h="28">
                    <a:moveTo>
                      <a:pt x="0" y="0"/>
                    </a:moveTo>
                    <a:cubicBezTo>
                      <a:pt x="5" y="3"/>
                      <a:pt x="8" y="8"/>
                      <a:pt x="8" y="14"/>
                    </a:cubicBezTo>
                    <a:cubicBezTo>
                      <a:pt x="8" y="20"/>
                      <a:pt x="5" y="25"/>
                      <a:pt x="0" y="2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50" name="Group 149"/>
            <p:cNvGrpSpPr/>
            <p:nvPr/>
          </p:nvGrpSpPr>
          <p:grpSpPr>
            <a:xfrm>
              <a:off x="4980952" y="5217955"/>
              <a:ext cx="407563" cy="355718"/>
              <a:chOff x="3722689" y="1636713"/>
              <a:chExt cx="449263" cy="392113"/>
            </a:xfrm>
          </p:grpSpPr>
          <p:sp>
            <p:nvSpPr>
              <p:cNvPr id="337" name="Freeform 232"/>
              <p:cNvSpPr>
                <a:spLocks/>
              </p:cNvSpPr>
              <p:nvPr/>
            </p:nvSpPr>
            <p:spPr bwMode="auto">
              <a:xfrm>
                <a:off x="3722689" y="1636713"/>
                <a:ext cx="449263" cy="392113"/>
              </a:xfrm>
              <a:custGeom>
                <a:avLst/>
                <a:gdLst>
                  <a:gd name="T0" fmla="*/ 0 w 283"/>
                  <a:gd name="T1" fmla="*/ 229 h 247"/>
                  <a:gd name="T2" fmla="*/ 74 w 283"/>
                  <a:gd name="T3" fmla="*/ 247 h 247"/>
                  <a:gd name="T4" fmla="*/ 142 w 283"/>
                  <a:gd name="T5" fmla="*/ 229 h 247"/>
                  <a:gd name="T6" fmla="*/ 209 w 283"/>
                  <a:gd name="T7" fmla="*/ 247 h 247"/>
                  <a:gd name="T8" fmla="*/ 283 w 283"/>
                  <a:gd name="T9" fmla="*/ 229 h 247"/>
                  <a:gd name="T10" fmla="*/ 271 w 283"/>
                  <a:gd name="T11" fmla="*/ 0 h 247"/>
                  <a:gd name="T12" fmla="*/ 203 w 283"/>
                  <a:gd name="T13" fmla="*/ 19 h 247"/>
                  <a:gd name="T14" fmla="*/ 142 w 283"/>
                  <a:gd name="T15" fmla="*/ 0 h 247"/>
                  <a:gd name="T16" fmla="*/ 80 w 283"/>
                  <a:gd name="T17" fmla="*/ 19 h 247"/>
                  <a:gd name="T18" fmla="*/ 12 w 283"/>
                  <a:gd name="T19" fmla="*/ 0 h 247"/>
                  <a:gd name="T20" fmla="*/ 0 w 283"/>
                  <a:gd name="T21" fmla="*/ 22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47">
                    <a:moveTo>
                      <a:pt x="0" y="229"/>
                    </a:moveTo>
                    <a:lnTo>
                      <a:pt x="74" y="247"/>
                    </a:lnTo>
                    <a:lnTo>
                      <a:pt x="142" y="229"/>
                    </a:lnTo>
                    <a:lnTo>
                      <a:pt x="209" y="247"/>
                    </a:lnTo>
                    <a:lnTo>
                      <a:pt x="283" y="229"/>
                    </a:lnTo>
                    <a:lnTo>
                      <a:pt x="271" y="0"/>
                    </a:lnTo>
                    <a:lnTo>
                      <a:pt x="203" y="19"/>
                    </a:lnTo>
                    <a:lnTo>
                      <a:pt x="142" y="0"/>
                    </a:lnTo>
                    <a:lnTo>
                      <a:pt x="80" y="19"/>
                    </a:lnTo>
                    <a:lnTo>
                      <a:pt x="12" y="0"/>
                    </a:lnTo>
                    <a:lnTo>
                      <a:pt x="0" y="229"/>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8" name="Line 233"/>
              <p:cNvSpPr>
                <a:spLocks noChangeShapeType="1"/>
              </p:cNvSpPr>
              <p:nvPr/>
            </p:nvSpPr>
            <p:spPr bwMode="auto">
              <a:xfrm>
                <a:off x="4044951" y="1735138"/>
                <a:ext cx="39688"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9" name="Line 234"/>
              <p:cNvSpPr>
                <a:spLocks noChangeShapeType="1"/>
              </p:cNvSpPr>
              <p:nvPr/>
            </p:nvSpPr>
            <p:spPr bwMode="auto">
              <a:xfrm flipV="1">
                <a:off x="4044951" y="1735138"/>
                <a:ext cx="39688"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0" name="Line 235"/>
              <p:cNvSpPr>
                <a:spLocks noChangeShapeType="1"/>
              </p:cNvSpPr>
              <p:nvPr/>
            </p:nvSpPr>
            <p:spPr bwMode="auto">
              <a:xfrm flipV="1">
                <a:off x="3800476" y="1901825"/>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1" name="Line 236"/>
              <p:cNvSpPr>
                <a:spLocks noChangeShapeType="1"/>
              </p:cNvSpPr>
              <p:nvPr/>
            </p:nvSpPr>
            <p:spPr bwMode="auto">
              <a:xfrm flipV="1">
                <a:off x="3859214" y="1843088"/>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2" name="Line 237"/>
              <p:cNvSpPr>
                <a:spLocks noChangeShapeType="1"/>
              </p:cNvSpPr>
              <p:nvPr/>
            </p:nvSpPr>
            <p:spPr bwMode="auto">
              <a:xfrm>
                <a:off x="4075114" y="1803400"/>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3" name="Line 238"/>
              <p:cNvSpPr>
                <a:spLocks noChangeShapeType="1"/>
              </p:cNvSpPr>
              <p:nvPr/>
            </p:nvSpPr>
            <p:spPr bwMode="auto">
              <a:xfrm>
                <a:off x="3986214" y="1852613"/>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4" name="Line 239"/>
              <p:cNvSpPr>
                <a:spLocks noChangeShapeType="1"/>
              </p:cNvSpPr>
              <p:nvPr/>
            </p:nvSpPr>
            <p:spPr bwMode="auto">
              <a:xfrm>
                <a:off x="3927476" y="1812925"/>
                <a:ext cx="206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5" name="Line 240"/>
              <p:cNvSpPr>
                <a:spLocks noChangeShapeType="1"/>
              </p:cNvSpPr>
              <p:nvPr/>
            </p:nvSpPr>
            <p:spPr bwMode="auto">
              <a:xfrm flipV="1">
                <a:off x="4054476" y="1871663"/>
                <a:ext cx="11113"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51" name="Group 150"/>
            <p:cNvGrpSpPr/>
            <p:nvPr/>
          </p:nvGrpSpPr>
          <p:grpSpPr>
            <a:xfrm>
              <a:off x="6651964" y="5202330"/>
              <a:ext cx="490559" cy="435864"/>
              <a:chOff x="5595938" y="4842212"/>
              <a:chExt cx="450850" cy="431801"/>
            </a:xfrm>
          </p:grpSpPr>
          <p:sp>
            <p:nvSpPr>
              <p:cNvPr id="326" name="Freeform 414"/>
              <p:cNvSpPr>
                <a:spLocks/>
              </p:cNvSpPr>
              <p:nvPr/>
            </p:nvSpPr>
            <p:spPr bwMode="auto">
              <a:xfrm>
                <a:off x="5781676" y="5013662"/>
                <a:ext cx="79375" cy="68263"/>
              </a:xfrm>
              <a:custGeom>
                <a:avLst/>
                <a:gdLst>
                  <a:gd name="T0" fmla="*/ 50 w 50"/>
                  <a:gd name="T1" fmla="*/ 43 h 43"/>
                  <a:gd name="T2" fmla="*/ 0 w 50"/>
                  <a:gd name="T3" fmla="*/ 28 h 43"/>
                  <a:gd name="T4" fmla="*/ 0 w 50"/>
                  <a:gd name="T5" fmla="*/ 0 h 43"/>
                </a:gdLst>
                <a:ahLst/>
                <a:cxnLst>
                  <a:cxn ang="0">
                    <a:pos x="T0" y="T1"/>
                  </a:cxn>
                  <a:cxn ang="0">
                    <a:pos x="T2" y="T3"/>
                  </a:cxn>
                  <a:cxn ang="0">
                    <a:pos x="T4" y="T5"/>
                  </a:cxn>
                </a:cxnLst>
                <a:rect l="0" t="0" r="r" b="b"/>
                <a:pathLst>
                  <a:path w="50" h="43">
                    <a:moveTo>
                      <a:pt x="50" y="43"/>
                    </a:moveTo>
                    <a:lnTo>
                      <a:pt x="0" y="28"/>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7" name="Freeform 415"/>
              <p:cNvSpPr>
                <a:spLocks/>
              </p:cNvSpPr>
              <p:nvPr/>
            </p:nvSpPr>
            <p:spPr bwMode="auto">
              <a:xfrm>
                <a:off x="5595938" y="5013662"/>
                <a:ext cx="206375" cy="142875"/>
              </a:xfrm>
              <a:custGeom>
                <a:avLst/>
                <a:gdLst>
                  <a:gd name="T0" fmla="*/ 22 w 42"/>
                  <a:gd name="T1" fmla="*/ 0 h 29"/>
                  <a:gd name="T2" fmla="*/ 22 w 42"/>
                  <a:gd name="T3" fmla="*/ 9 h 29"/>
                  <a:gd name="T4" fmla="*/ 6 w 42"/>
                  <a:gd name="T5" fmla="*/ 14 h 29"/>
                  <a:gd name="T6" fmla="*/ 0 w 42"/>
                  <a:gd name="T7" fmla="*/ 23 h 29"/>
                  <a:gd name="T8" fmla="*/ 0 w 42"/>
                  <a:gd name="T9" fmla="*/ 29 h 29"/>
                  <a:gd name="T10" fmla="*/ 42 w 42"/>
                  <a:gd name="T11" fmla="*/ 29 h 29"/>
                </a:gdLst>
                <a:ahLst/>
                <a:cxnLst>
                  <a:cxn ang="0">
                    <a:pos x="T0" y="T1"/>
                  </a:cxn>
                  <a:cxn ang="0">
                    <a:pos x="T2" y="T3"/>
                  </a:cxn>
                  <a:cxn ang="0">
                    <a:pos x="T4" y="T5"/>
                  </a:cxn>
                  <a:cxn ang="0">
                    <a:pos x="T6" y="T7"/>
                  </a:cxn>
                  <a:cxn ang="0">
                    <a:pos x="T8" y="T9"/>
                  </a:cxn>
                  <a:cxn ang="0">
                    <a:pos x="T10" y="T11"/>
                  </a:cxn>
                </a:cxnLst>
                <a:rect l="0" t="0" r="r" b="b"/>
                <a:pathLst>
                  <a:path w="42" h="29">
                    <a:moveTo>
                      <a:pt x="22" y="0"/>
                    </a:moveTo>
                    <a:cubicBezTo>
                      <a:pt x="22" y="9"/>
                      <a:pt x="22" y="9"/>
                      <a:pt x="22" y="9"/>
                    </a:cubicBezTo>
                    <a:cubicBezTo>
                      <a:pt x="6" y="14"/>
                      <a:pt x="6" y="14"/>
                      <a:pt x="6" y="14"/>
                    </a:cubicBezTo>
                    <a:cubicBezTo>
                      <a:pt x="3" y="16"/>
                      <a:pt x="0" y="19"/>
                      <a:pt x="0" y="23"/>
                    </a:cubicBezTo>
                    <a:cubicBezTo>
                      <a:pt x="0" y="29"/>
                      <a:pt x="0" y="29"/>
                      <a:pt x="0" y="29"/>
                    </a:cubicBezTo>
                    <a:cubicBezTo>
                      <a:pt x="42" y="29"/>
                      <a:pt x="42" y="29"/>
                      <a:pt x="42" y="29"/>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8" name="Oval 416"/>
              <p:cNvSpPr>
                <a:spLocks noChangeArrowheads="1"/>
              </p:cNvSpPr>
              <p:nvPr/>
            </p:nvSpPr>
            <p:spPr bwMode="auto">
              <a:xfrm>
                <a:off x="5664201" y="4842212"/>
                <a:ext cx="157163" cy="180975"/>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9" name="Freeform 417"/>
              <p:cNvSpPr>
                <a:spLocks/>
              </p:cNvSpPr>
              <p:nvPr/>
            </p:nvSpPr>
            <p:spPr bwMode="auto">
              <a:xfrm>
                <a:off x="5664201" y="4896187"/>
                <a:ext cx="152400" cy="34925"/>
              </a:xfrm>
              <a:custGeom>
                <a:avLst/>
                <a:gdLst>
                  <a:gd name="T0" fmla="*/ 31 w 31"/>
                  <a:gd name="T1" fmla="*/ 6 h 7"/>
                  <a:gd name="T2" fmla="*/ 30 w 31"/>
                  <a:gd name="T3" fmla="*/ 6 h 7"/>
                  <a:gd name="T4" fmla="*/ 18 w 31"/>
                  <a:gd name="T5" fmla="*/ 0 h 7"/>
                  <a:gd name="T6" fmla="*/ 6 w 31"/>
                  <a:gd name="T7" fmla="*/ 6 h 7"/>
                  <a:gd name="T8" fmla="*/ 0 w 31"/>
                  <a:gd name="T9" fmla="*/ 4 h 7"/>
                </a:gdLst>
                <a:ahLst/>
                <a:cxnLst>
                  <a:cxn ang="0">
                    <a:pos x="T0" y="T1"/>
                  </a:cxn>
                  <a:cxn ang="0">
                    <a:pos x="T2" y="T3"/>
                  </a:cxn>
                  <a:cxn ang="0">
                    <a:pos x="T4" y="T5"/>
                  </a:cxn>
                  <a:cxn ang="0">
                    <a:pos x="T6" y="T7"/>
                  </a:cxn>
                  <a:cxn ang="0">
                    <a:pos x="T8" y="T9"/>
                  </a:cxn>
                </a:cxnLst>
                <a:rect l="0" t="0" r="r" b="b"/>
                <a:pathLst>
                  <a:path w="31" h="7">
                    <a:moveTo>
                      <a:pt x="31" y="6"/>
                    </a:moveTo>
                    <a:cubicBezTo>
                      <a:pt x="31" y="6"/>
                      <a:pt x="30" y="6"/>
                      <a:pt x="30" y="6"/>
                    </a:cubicBezTo>
                    <a:cubicBezTo>
                      <a:pt x="25" y="7"/>
                      <a:pt x="21" y="5"/>
                      <a:pt x="18" y="0"/>
                    </a:cubicBezTo>
                    <a:cubicBezTo>
                      <a:pt x="16" y="3"/>
                      <a:pt x="11" y="6"/>
                      <a:pt x="6" y="6"/>
                    </a:cubicBezTo>
                    <a:cubicBezTo>
                      <a:pt x="4" y="6"/>
                      <a:pt x="2" y="5"/>
                      <a:pt x="0" y="4"/>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0" name="Line 418"/>
              <p:cNvSpPr>
                <a:spLocks noChangeShapeType="1"/>
              </p:cNvSpPr>
              <p:nvPr/>
            </p:nvSpPr>
            <p:spPr bwMode="auto">
              <a:xfrm flipV="1">
                <a:off x="5910263" y="5013662"/>
                <a:ext cx="0" cy="2381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1" name="Freeform 419"/>
              <p:cNvSpPr>
                <a:spLocks/>
              </p:cNvSpPr>
              <p:nvPr/>
            </p:nvSpPr>
            <p:spPr bwMode="auto">
              <a:xfrm>
                <a:off x="5870576" y="4842212"/>
                <a:ext cx="77788" cy="180975"/>
              </a:xfrm>
              <a:custGeom>
                <a:avLst/>
                <a:gdLst>
                  <a:gd name="T0" fmla="*/ 0 w 16"/>
                  <a:gd name="T1" fmla="*/ 0 h 37"/>
                  <a:gd name="T2" fmla="*/ 16 w 16"/>
                  <a:gd name="T3" fmla="*/ 18 h 37"/>
                  <a:gd name="T4" fmla="*/ 0 w 16"/>
                  <a:gd name="T5" fmla="*/ 37 h 37"/>
                </a:gdLst>
                <a:ahLst/>
                <a:cxnLst>
                  <a:cxn ang="0">
                    <a:pos x="T0" y="T1"/>
                  </a:cxn>
                  <a:cxn ang="0">
                    <a:pos x="T2" y="T3"/>
                  </a:cxn>
                  <a:cxn ang="0">
                    <a:pos x="T4" y="T5"/>
                  </a:cxn>
                </a:cxnLst>
                <a:rect l="0" t="0" r="r" b="b"/>
                <a:pathLst>
                  <a:path w="16" h="37">
                    <a:moveTo>
                      <a:pt x="0" y="0"/>
                    </a:moveTo>
                    <a:cubicBezTo>
                      <a:pt x="8" y="0"/>
                      <a:pt x="16" y="8"/>
                      <a:pt x="16" y="18"/>
                    </a:cubicBezTo>
                    <a:cubicBezTo>
                      <a:pt x="16" y="29"/>
                      <a:pt x="8" y="37"/>
                      <a:pt x="0" y="37"/>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2" name="Freeform 420"/>
              <p:cNvSpPr>
                <a:spLocks/>
              </p:cNvSpPr>
              <p:nvPr/>
            </p:nvSpPr>
            <p:spPr bwMode="auto">
              <a:xfrm>
                <a:off x="5880101" y="4896187"/>
                <a:ext cx="63500" cy="34925"/>
              </a:xfrm>
              <a:custGeom>
                <a:avLst/>
                <a:gdLst>
                  <a:gd name="T0" fmla="*/ 13 w 13"/>
                  <a:gd name="T1" fmla="*/ 6 h 7"/>
                  <a:gd name="T2" fmla="*/ 12 w 13"/>
                  <a:gd name="T3" fmla="*/ 6 h 7"/>
                  <a:gd name="T4" fmla="*/ 0 w 13"/>
                  <a:gd name="T5" fmla="*/ 0 h 7"/>
                </a:gdLst>
                <a:ahLst/>
                <a:cxnLst>
                  <a:cxn ang="0">
                    <a:pos x="T0" y="T1"/>
                  </a:cxn>
                  <a:cxn ang="0">
                    <a:pos x="T2" y="T3"/>
                  </a:cxn>
                  <a:cxn ang="0">
                    <a:pos x="T4" y="T5"/>
                  </a:cxn>
                </a:cxnLst>
                <a:rect l="0" t="0" r="r" b="b"/>
                <a:pathLst>
                  <a:path w="13" h="7">
                    <a:moveTo>
                      <a:pt x="13" y="6"/>
                    </a:moveTo>
                    <a:cubicBezTo>
                      <a:pt x="13" y="6"/>
                      <a:pt x="12" y="6"/>
                      <a:pt x="12" y="6"/>
                    </a:cubicBezTo>
                    <a:cubicBezTo>
                      <a:pt x="7" y="7"/>
                      <a:pt x="3" y="5"/>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3" name="Freeform 421"/>
              <p:cNvSpPr>
                <a:spLocks/>
              </p:cNvSpPr>
              <p:nvPr/>
            </p:nvSpPr>
            <p:spPr bwMode="auto">
              <a:xfrm>
                <a:off x="5983288" y="5107325"/>
                <a:ext cx="63500" cy="49213"/>
              </a:xfrm>
              <a:custGeom>
                <a:avLst/>
                <a:gdLst>
                  <a:gd name="T0" fmla="*/ 40 w 40"/>
                  <a:gd name="T1" fmla="*/ 0 h 31"/>
                  <a:gd name="T2" fmla="*/ 40 w 40"/>
                  <a:gd name="T3" fmla="*/ 31 h 31"/>
                  <a:gd name="T4" fmla="*/ 0 w 40"/>
                  <a:gd name="T5" fmla="*/ 31 h 31"/>
                </a:gdLst>
                <a:ahLst/>
                <a:cxnLst>
                  <a:cxn ang="0">
                    <a:pos x="T0" y="T1"/>
                  </a:cxn>
                  <a:cxn ang="0">
                    <a:pos x="T2" y="T3"/>
                  </a:cxn>
                  <a:cxn ang="0">
                    <a:pos x="T4" y="T5"/>
                  </a:cxn>
                </a:cxnLst>
                <a:rect l="0" t="0" r="r" b="b"/>
                <a:pathLst>
                  <a:path w="40" h="31">
                    <a:moveTo>
                      <a:pt x="40" y="0"/>
                    </a:moveTo>
                    <a:lnTo>
                      <a:pt x="40" y="31"/>
                    </a:lnTo>
                    <a:lnTo>
                      <a:pt x="0" y="31"/>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4" name="Freeform 422"/>
              <p:cNvSpPr>
                <a:spLocks/>
              </p:cNvSpPr>
              <p:nvPr/>
            </p:nvSpPr>
            <p:spPr bwMode="auto">
              <a:xfrm>
                <a:off x="5861051" y="5096212"/>
                <a:ext cx="171450" cy="60325"/>
              </a:xfrm>
              <a:custGeom>
                <a:avLst/>
                <a:gdLst>
                  <a:gd name="T0" fmla="*/ 0 w 35"/>
                  <a:gd name="T1" fmla="*/ 12 h 12"/>
                  <a:gd name="T2" fmla="*/ 17 w 35"/>
                  <a:gd name="T3" fmla="*/ 0 h 12"/>
                  <a:gd name="T4" fmla="*/ 35 w 35"/>
                  <a:gd name="T5" fmla="*/ 12 h 12"/>
                </a:gdLst>
                <a:ahLst/>
                <a:cxnLst>
                  <a:cxn ang="0">
                    <a:pos x="T0" y="T1"/>
                  </a:cxn>
                  <a:cxn ang="0">
                    <a:pos x="T2" y="T3"/>
                  </a:cxn>
                  <a:cxn ang="0">
                    <a:pos x="T4" y="T5"/>
                  </a:cxn>
                </a:cxnLst>
                <a:rect l="0" t="0" r="r" b="b"/>
                <a:pathLst>
                  <a:path w="35" h="12">
                    <a:moveTo>
                      <a:pt x="0" y="12"/>
                    </a:moveTo>
                    <a:cubicBezTo>
                      <a:pt x="3" y="5"/>
                      <a:pt x="9" y="0"/>
                      <a:pt x="17" y="0"/>
                    </a:cubicBezTo>
                    <a:cubicBezTo>
                      <a:pt x="25" y="0"/>
                      <a:pt x="33" y="5"/>
                      <a:pt x="35" y="12"/>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5" name="Freeform 423"/>
              <p:cNvSpPr>
                <a:spLocks/>
              </p:cNvSpPr>
              <p:nvPr/>
            </p:nvSpPr>
            <p:spPr bwMode="auto">
              <a:xfrm>
                <a:off x="5851526" y="5215275"/>
                <a:ext cx="63500" cy="47625"/>
              </a:xfrm>
              <a:custGeom>
                <a:avLst/>
                <a:gdLst>
                  <a:gd name="T0" fmla="*/ 0 w 40"/>
                  <a:gd name="T1" fmla="*/ 30 h 30"/>
                  <a:gd name="T2" fmla="*/ 0 w 40"/>
                  <a:gd name="T3" fmla="*/ 0 h 30"/>
                  <a:gd name="T4" fmla="*/ 40 w 40"/>
                  <a:gd name="T5" fmla="*/ 0 h 30"/>
                </a:gdLst>
                <a:ahLst/>
                <a:cxnLst>
                  <a:cxn ang="0">
                    <a:pos x="T0" y="T1"/>
                  </a:cxn>
                  <a:cxn ang="0">
                    <a:pos x="T2" y="T3"/>
                  </a:cxn>
                  <a:cxn ang="0">
                    <a:pos x="T4" y="T5"/>
                  </a:cxn>
                </a:cxnLst>
                <a:rect l="0" t="0" r="r" b="b"/>
                <a:pathLst>
                  <a:path w="40" h="30">
                    <a:moveTo>
                      <a:pt x="0" y="30"/>
                    </a:moveTo>
                    <a:lnTo>
                      <a:pt x="0" y="0"/>
                    </a:lnTo>
                    <a:lnTo>
                      <a:pt x="4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6" name="Freeform 424"/>
              <p:cNvSpPr>
                <a:spLocks/>
              </p:cNvSpPr>
              <p:nvPr/>
            </p:nvSpPr>
            <p:spPr bwMode="auto">
              <a:xfrm>
                <a:off x="5865813" y="5215275"/>
                <a:ext cx="171450" cy="58738"/>
              </a:xfrm>
              <a:custGeom>
                <a:avLst/>
                <a:gdLst>
                  <a:gd name="T0" fmla="*/ 35 w 35"/>
                  <a:gd name="T1" fmla="*/ 0 h 12"/>
                  <a:gd name="T2" fmla="*/ 18 w 35"/>
                  <a:gd name="T3" fmla="*/ 12 h 12"/>
                  <a:gd name="T4" fmla="*/ 0 w 35"/>
                  <a:gd name="T5" fmla="*/ 0 h 12"/>
                </a:gdLst>
                <a:ahLst/>
                <a:cxnLst>
                  <a:cxn ang="0">
                    <a:pos x="T0" y="T1"/>
                  </a:cxn>
                  <a:cxn ang="0">
                    <a:pos x="T2" y="T3"/>
                  </a:cxn>
                  <a:cxn ang="0">
                    <a:pos x="T4" y="T5"/>
                  </a:cxn>
                </a:cxnLst>
                <a:rect l="0" t="0" r="r" b="b"/>
                <a:pathLst>
                  <a:path w="35" h="12">
                    <a:moveTo>
                      <a:pt x="35" y="0"/>
                    </a:moveTo>
                    <a:cubicBezTo>
                      <a:pt x="33" y="7"/>
                      <a:pt x="26" y="12"/>
                      <a:pt x="18" y="12"/>
                    </a:cubicBezTo>
                    <a:cubicBezTo>
                      <a:pt x="10" y="12"/>
                      <a:pt x="3" y="7"/>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52" name="Group 151"/>
            <p:cNvGrpSpPr/>
            <p:nvPr/>
          </p:nvGrpSpPr>
          <p:grpSpPr>
            <a:xfrm>
              <a:off x="10107711" y="5213261"/>
              <a:ext cx="409003" cy="410444"/>
              <a:chOff x="904876" y="1577975"/>
              <a:chExt cx="450850" cy="452438"/>
            </a:xfrm>
          </p:grpSpPr>
          <p:sp>
            <p:nvSpPr>
              <p:cNvPr id="321" name="Freeform 320"/>
              <p:cNvSpPr>
                <a:spLocks/>
              </p:cNvSpPr>
              <p:nvPr/>
            </p:nvSpPr>
            <p:spPr bwMode="auto">
              <a:xfrm>
                <a:off x="904876" y="1577975"/>
                <a:ext cx="446088" cy="452438"/>
              </a:xfrm>
              <a:custGeom>
                <a:avLst/>
                <a:gdLst>
                  <a:gd name="T0" fmla="*/ 91 w 91"/>
                  <a:gd name="T1" fmla="*/ 54 h 92"/>
                  <a:gd name="T2" fmla="*/ 46 w 91"/>
                  <a:gd name="T3" fmla="*/ 92 h 92"/>
                  <a:gd name="T4" fmla="*/ 0 w 91"/>
                  <a:gd name="T5" fmla="*/ 46 h 92"/>
                  <a:gd name="T6" fmla="*/ 46 w 91"/>
                  <a:gd name="T7" fmla="*/ 0 h 92"/>
                  <a:gd name="T8" fmla="*/ 84 w 91"/>
                  <a:gd name="T9" fmla="*/ 20 h 92"/>
                </a:gdLst>
                <a:ahLst/>
                <a:cxnLst>
                  <a:cxn ang="0">
                    <a:pos x="T0" y="T1"/>
                  </a:cxn>
                  <a:cxn ang="0">
                    <a:pos x="T2" y="T3"/>
                  </a:cxn>
                  <a:cxn ang="0">
                    <a:pos x="T4" y="T5"/>
                  </a:cxn>
                  <a:cxn ang="0">
                    <a:pos x="T6" y="T7"/>
                  </a:cxn>
                  <a:cxn ang="0">
                    <a:pos x="T8" y="T9"/>
                  </a:cxn>
                </a:cxnLst>
                <a:rect l="0" t="0" r="r" b="b"/>
                <a:pathLst>
                  <a:path w="91" h="92">
                    <a:moveTo>
                      <a:pt x="91" y="54"/>
                    </a:moveTo>
                    <a:cubicBezTo>
                      <a:pt x="88" y="76"/>
                      <a:pt x="69" y="92"/>
                      <a:pt x="46" y="92"/>
                    </a:cubicBezTo>
                    <a:cubicBezTo>
                      <a:pt x="21" y="92"/>
                      <a:pt x="0" y="71"/>
                      <a:pt x="0" y="46"/>
                    </a:cubicBezTo>
                    <a:cubicBezTo>
                      <a:pt x="0" y="21"/>
                      <a:pt x="21" y="0"/>
                      <a:pt x="46" y="0"/>
                    </a:cubicBezTo>
                    <a:cubicBezTo>
                      <a:pt x="62" y="0"/>
                      <a:pt x="76" y="8"/>
                      <a:pt x="84" y="2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2" name="Freeform 321"/>
              <p:cNvSpPr>
                <a:spLocks/>
              </p:cNvSpPr>
              <p:nvPr/>
            </p:nvSpPr>
            <p:spPr bwMode="auto">
              <a:xfrm>
                <a:off x="973138" y="1582738"/>
                <a:ext cx="211138" cy="398463"/>
              </a:xfrm>
              <a:custGeom>
                <a:avLst/>
                <a:gdLst>
                  <a:gd name="T0" fmla="*/ 133 w 133"/>
                  <a:gd name="T1" fmla="*/ 0 h 251"/>
                  <a:gd name="T2" fmla="*/ 74 w 133"/>
                  <a:gd name="T3" fmla="*/ 34 h 251"/>
                  <a:gd name="T4" fmla="*/ 87 w 133"/>
                  <a:gd name="T5" fmla="*/ 56 h 251"/>
                  <a:gd name="T6" fmla="*/ 62 w 133"/>
                  <a:gd name="T7" fmla="*/ 96 h 251"/>
                  <a:gd name="T8" fmla="*/ 0 w 133"/>
                  <a:gd name="T9" fmla="*/ 115 h 251"/>
                  <a:gd name="T10" fmla="*/ 25 w 133"/>
                  <a:gd name="T11" fmla="*/ 195 h 251"/>
                  <a:gd name="T12" fmla="*/ 93 w 133"/>
                  <a:gd name="T13" fmla="*/ 220 h 251"/>
                  <a:gd name="T14" fmla="*/ 93 w 133"/>
                  <a:gd name="T15" fmla="*/ 251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51">
                    <a:moveTo>
                      <a:pt x="133" y="0"/>
                    </a:moveTo>
                    <a:lnTo>
                      <a:pt x="74" y="34"/>
                    </a:lnTo>
                    <a:lnTo>
                      <a:pt x="87" y="56"/>
                    </a:lnTo>
                    <a:lnTo>
                      <a:pt x="62" y="96"/>
                    </a:lnTo>
                    <a:lnTo>
                      <a:pt x="0" y="115"/>
                    </a:lnTo>
                    <a:lnTo>
                      <a:pt x="25" y="195"/>
                    </a:lnTo>
                    <a:lnTo>
                      <a:pt x="93" y="220"/>
                    </a:lnTo>
                    <a:lnTo>
                      <a:pt x="93" y="251"/>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3" name="Line 35"/>
              <p:cNvSpPr>
                <a:spLocks noChangeShapeType="1"/>
              </p:cNvSpPr>
              <p:nvPr/>
            </p:nvSpPr>
            <p:spPr bwMode="auto">
              <a:xfrm flipH="1">
                <a:off x="1257301" y="1652588"/>
                <a:ext cx="39688" cy="4286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4" name="Freeform 323"/>
              <p:cNvSpPr>
                <a:spLocks/>
              </p:cNvSpPr>
              <p:nvPr/>
            </p:nvSpPr>
            <p:spPr bwMode="auto">
              <a:xfrm>
                <a:off x="1031876" y="1725613"/>
                <a:ext cx="323850" cy="206375"/>
              </a:xfrm>
              <a:custGeom>
                <a:avLst/>
                <a:gdLst>
                  <a:gd name="T0" fmla="*/ 19 w 66"/>
                  <a:gd name="T1" fmla="*/ 18 h 42"/>
                  <a:gd name="T2" fmla="*/ 8 w 66"/>
                  <a:gd name="T3" fmla="*/ 13 h 42"/>
                  <a:gd name="T4" fmla="*/ 0 w 66"/>
                  <a:gd name="T5" fmla="*/ 17 h 42"/>
                  <a:gd name="T6" fmla="*/ 18 w 66"/>
                  <a:gd name="T7" fmla="*/ 29 h 42"/>
                  <a:gd name="T8" fmla="*/ 37 w 66"/>
                  <a:gd name="T9" fmla="*/ 22 h 42"/>
                  <a:gd name="T10" fmla="*/ 29 w 66"/>
                  <a:gd name="T11" fmla="*/ 42 h 42"/>
                  <a:gd name="T12" fmla="*/ 38 w 66"/>
                  <a:gd name="T13" fmla="*/ 37 h 42"/>
                  <a:gd name="T14" fmla="*/ 49 w 66"/>
                  <a:gd name="T15" fmla="*/ 17 h 42"/>
                  <a:gd name="T16" fmla="*/ 63 w 66"/>
                  <a:gd name="T17" fmla="*/ 11 h 42"/>
                  <a:gd name="T18" fmla="*/ 66 w 66"/>
                  <a:gd name="T19" fmla="*/ 8 h 42"/>
                  <a:gd name="T20" fmla="*/ 66 w 66"/>
                  <a:gd name="T21" fmla="*/ 4 h 42"/>
                  <a:gd name="T22" fmla="*/ 59 w 66"/>
                  <a:gd name="T23" fmla="*/ 2 h 42"/>
                  <a:gd name="T24" fmla="*/ 19 w 66"/>
                  <a:gd name="T2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2">
                    <a:moveTo>
                      <a:pt x="19" y="18"/>
                    </a:moveTo>
                    <a:cubicBezTo>
                      <a:pt x="8" y="13"/>
                      <a:pt x="8" y="13"/>
                      <a:pt x="8" y="13"/>
                    </a:cubicBezTo>
                    <a:cubicBezTo>
                      <a:pt x="0" y="17"/>
                      <a:pt x="0" y="17"/>
                      <a:pt x="0" y="17"/>
                    </a:cubicBezTo>
                    <a:cubicBezTo>
                      <a:pt x="18" y="29"/>
                      <a:pt x="18" y="29"/>
                      <a:pt x="18" y="29"/>
                    </a:cubicBezTo>
                    <a:cubicBezTo>
                      <a:pt x="37" y="22"/>
                      <a:pt x="37" y="22"/>
                      <a:pt x="37" y="22"/>
                    </a:cubicBezTo>
                    <a:cubicBezTo>
                      <a:pt x="29" y="42"/>
                      <a:pt x="29" y="42"/>
                      <a:pt x="29" y="42"/>
                    </a:cubicBezTo>
                    <a:cubicBezTo>
                      <a:pt x="38" y="37"/>
                      <a:pt x="38" y="37"/>
                      <a:pt x="38" y="37"/>
                    </a:cubicBezTo>
                    <a:cubicBezTo>
                      <a:pt x="49" y="17"/>
                      <a:pt x="49" y="17"/>
                      <a:pt x="49" y="17"/>
                    </a:cubicBezTo>
                    <a:cubicBezTo>
                      <a:pt x="63" y="11"/>
                      <a:pt x="63" y="11"/>
                      <a:pt x="63" y="11"/>
                    </a:cubicBezTo>
                    <a:cubicBezTo>
                      <a:pt x="64" y="10"/>
                      <a:pt x="65" y="9"/>
                      <a:pt x="66" y="8"/>
                    </a:cubicBezTo>
                    <a:cubicBezTo>
                      <a:pt x="66" y="7"/>
                      <a:pt x="66" y="5"/>
                      <a:pt x="66" y="4"/>
                    </a:cubicBezTo>
                    <a:cubicBezTo>
                      <a:pt x="64" y="2"/>
                      <a:pt x="62" y="0"/>
                      <a:pt x="59" y="2"/>
                    </a:cubicBezTo>
                    <a:lnTo>
                      <a:pt x="19" y="18"/>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5" name="Freeform 324"/>
              <p:cNvSpPr>
                <a:spLocks/>
              </p:cNvSpPr>
              <p:nvPr/>
            </p:nvSpPr>
            <p:spPr bwMode="auto">
              <a:xfrm>
                <a:off x="1130301" y="1711325"/>
                <a:ext cx="117475" cy="68263"/>
              </a:xfrm>
              <a:custGeom>
                <a:avLst/>
                <a:gdLst>
                  <a:gd name="T0" fmla="*/ 74 w 74"/>
                  <a:gd name="T1" fmla="*/ 31 h 43"/>
                  <a:gd name="T2" fmla="*/ 25 w 74"/>
                  <a:gd name="T3" fmla="*/ 0 h 43"/>
                  <a:gd name="T4" fmla="*/ 0 w 74"/>
                  <a:gd name="T5" fmla="*/ 12 h 43"/>
                  <a:gd name="T6" fmla="*/ 46 w 74"/>
                  <a:gd name="T7" fmla="*/ 43 h 43"/>
                </a:gdLst>
                <a:ahLst/>
                <a:cxnLst>
                  <a:cxn ang="0">
                    <a:pos x="T0" y="T1"/>
                  </a:cxn>
                  <a:cxn ang="0">
                    <a:pos x="T2" y="T3"/>
                  </a:cxn>
                  <a:cxn ang="0">
                    <a:pos x="T4" y="T5"/>
                  </a:cxn>
                  <a:cxn ang="0">
                    <a:pos x="T6" y="T7"/>
                  </a:cxn>
                </a:cxnLst>
                <a:rect l="0" t="0" r="r" b="b"/>
                <a:pathLst>
                  <a:path w="74" h="43">
                    <a:moveTo>
                      <a:pt x="74" y="31"/>
                    </a:moveTo>
                    <a:lnTo>
                      <a:pt x="25" y="0"/>
                    </a:lnTo>
                    <a:lnTo>
                      <a:pt x="0" y="12"/>
                    </a:lnTo>
                    <a:lnTo>
                      <a:pt x="46" y="43"/>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53" name="Group 152"/>
            <p:cNvGrpSpPr/>
            <p:nvPr/>
          </p:nvGrpSpPr>
          <p:grpSpPr>
            <a:xfrm>
              <a:off x="2462396" y="5229130"/>
              <a:ext cx="264988" cy="409003"/>
              <a:chOff x="2862264" y="2519363"/>
              <a:chExt cx="292100" cy="450850"/>
            </a:xfrm>
          </p:grpSpPr>
          <p:sp>
            <p:nvSpPr>
              <p:cNvPr id="316" name="Freeform 33"/>
              <p:cNvSpPr>
                <a:spLocks/>
              </p:cNvSpPr>
              <p:nvPr/>
            </p:nvSpPr>
            <p:spPr bwMode="auto">
              <a:xfrm>
                <a:off x="2862264" y="2519363"/>
                <a:ext cx="292100" cy="450850"/>
              </a:xfrm>
              <a:custGeom>
                <a:avLst/>
                <a:gdLst>
                  <a:gd name="T0" fmla="*/ 38 w 60"/>
                  <a:gd name="T1" fmla="*/ 0 h 92"/>
                  <a:gd name="T2" fmla="*/ 30 w 60"/>
                  <a:gd name="T3" fmla="*/ 8 h 92"/>
                  <a:gd name="T4" fmla="*/ 22 w 60"/>
                  <a:gd name="T5" fmla="*/ 0 h 92"/>
                  <a:gd name="T6" fmla="*/ 8 w 60"/>
                  <a:gd name="T7" fmla="*/ 0 h 92"/>
                  <a:gd name="T8" fmla="*/ 0 w 60"/>
                  <a:gd name="T9" fmla="*/ 8 h 92"/>
                  <a:gd name="T10" fmla="*/ 0 w 60"/>
                  <a:gd name="T11" fmla="*/ 84 h 92"/>
                  <a:gd name="T12" fmla="*/ 8 w 60"/>
                  <a:gd name="T13" fmla="*/ 92 h 92"/>
                  <a:gd name="T14" fmla="*/ 22 w 60"/>
                  <a:gd name="T15" fmla="*/ 92 h 92"/>
                  <a:gd name="T16" fmla="*/ 30 w 60"/>
                  <a:gd name="T17" fmla="*/ 84 h 92"/>
                  <a:gd name="T18" fmla="*/ 38 w 60"/>
                  <a:gd name="T19" fmla="*/ 92 h 92"/>
                  <a:gd name="T20" fmla="*/ 52 w 60"/>
                  <a:gd name="T21" fmla="*/ 92 h 92"/>
                  <a:gd name="T22" fmla="*/ 60 w 60"/>
                  <a:gd name="T23" fmla="*/ 84 h 92"/>
                  <a:gd name="T24" fmla="*/ 60 w 60"/>
                  <a:gd name="T25" fmla="*/ 8 h 92"/>
                  <a:gd name="T26" fmla="*/ 52 w 60"/>
                  <a:gd name="T27" fmla="*/ 0 h 92"/>
                  <a:gd name="T28" fmla="*/ 38 w 60"/>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2">
                    <a:moveTo>
                      <a:pt x="38" y="0"/>
                    </a:moveTo>
                    <a:cubicBezTo>
                      <a:pt x="38" y="4"/>
                      <a:pt x="34" y="8"/>
                      <a:pt x="30" y="8"/>
                    </a:cubicBezTo>
                    <a:cubicBezTo>
                      <a:pt x="26" y="8"/>
                      <a:pt x="22" y="4"/>
                      <a:pt x="22" y="0"/>
                    </a:cubicBezTo>
                    <a:cubicBezTo>
                      <a:pt x="8" y="0"/>
                      <a:pt x="8" y="0"/>
                      <a:pt x="8" y="0"/>
                    </a:cubicBezTo>
                    <a:cubicBezTo>
                      <a:pt x="4" y="0"/>
                      <a:pt x="0" y="4"/>
                      <a:pt x="0" y="8"/>
                    </a:cubicBezTo>
                    <a:cubicBezTo>
                      <a:pt x="0" y="84"/>
                      <a:pt x="0" y="84"/>
                      <a:pt x="0" y="84"/>
                    </a:cubicBezTo>
                    <a:cubicBezTo>
                      <a:pt x="0" y="88"/>
                      <a:pt x="4" y="92"/>
                      <a:pt x="8" y="92"/>
                    </a:cubicBezTo>
                    <a:cubicBezTo>
                      <a:pt x="22" y="92"/>
                      <a:pt x="22" y="92"/>
                      <a:pt x="22" y="92"/>
                    </a:cubicBezTo>
                    <a:cubicBezTo>
                      <a:pt x="22" y="88"/>
                      <a:pt x="26" y="84"/>
                      <a:pt x="30" y="84"/>
                    </a:cubicBezTo>
                    <a:cubicBezTo>
                      <a:pt x="34" y="84"/>
                      <a:pt x="38" y="88"/>
                      <a:pt x="38" y="92"/>
                    </a:cubicBezTo>
                    <a:cubicBezTo>
                      <a:pt x="52" y="92"/>
                      <a:pt x="52" y="92"/>
                      <a:pt x="52" y="92"/>
                    </a:cubicBezTo>
                    <a:cubicBezTo>
                      <a:pt x="56" y="92"/>
                      <a:pt x="60" y="88"/>
                      <a:pt x="60" y="84"/>
                    </a:cubicBezTo>
                    <a:cubicBezTo>
                      <a:pt x="60" y="8"/>
                      <a:pt x="60" y="8"/>
                      <a:pt x="60" y="8"/>
                    </a:cubicBezTo>
                    <a:cubicBezTo>
                      <a:pt x="60" y="4"/>
                      <a:pt x="56" y="0"/>
                      <a:pt x="52" y="0"/>
                    </a:cubicBezTo>
                    <a:lnTo>
                      <a:pt x="38" y="0"/>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7" name="Rectangle 34"/>
              <p:cNvSpPr>
                <a:spLocks noChangeArrowheads="1"/>
              </p:cNvSpPr>
              <p:nvPr/>
            </p:nvSpPr>
            <p:spPr bwMode="auto">
              <a:xfrm>
                <a:off x="2900364" y="2598738"/>
                <a:ext cx="215900" cy="293688"/>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8" name="Line 35"/>
              <p:cNvSpPr>
                <a:spLocks noChangeShapeType="1"/>
              </p:cNvSpPr>
              <p:nvPr/>
            </p:nvSpPr>
            <p:spPr bwMode="auto">
              <a:xfrm>
                <a:off x="2900364" y="2657475"/>
                <a:ext cx="21590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9" name="Line 36"/>
              <p:cNvSpPr>
                <a:spLocks noChangeShapeType="1"/>
              </p:cNvSpPr>
              <p:nvPr/>
            </p:nvSpPr>
            <p:spPr bwMode="auto">
              <a:xfrm>
                <a:off x="2900364" y="2833688"/>
                <a:ext cx="21590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0" name="Line 37"/>
              <p:cNvSpPr>
                <a:spLocks noChangeShapeType="1"/>
              </p:cNvSpPr>
              <p:nvPr/>
            </p:nvSpPr>
            <p:spPr bwMode="auto">
              <a:xfrm>
                <a:off x="2959101" y="2695575"/>
                <a:ext cx="0" cy="984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54" name="Group 153"/>
            <p:cNvGrpSpPr/>
            <p:nvPr/>
          </p:nvGrpSpPr>
          <p:grpSpPr>
            <a:xfrm flipH="1">
              <a:off x="1537313" y="5295582"/>
              <a:ext cx="503460" cy="307402"/>
              <a:chOff x="895350" y="5451475"/>
              <a:chExt cx="450850" cy="273051"/>
            </a:xfrm>
          </p:grpSpPr>
          <p:sp>
            <p:nvSpPr>
              <p:cNvPr id="299" name="Oval 876"/>
              <p:cNvSpPr>
                <a:spLocks noChangeArrowheads="1"/>
              </p:cNvSpPr>
              <p:nvPr/>
            </p:nvSpPr>
            <p:spPr bwMode="auto">
              <a:xfrm>
                <a:off x="9540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0" name="Line 877"/>
              <p:cNvSpPr>
                <a:spLocks noChangeShapeType="1"/>
              </p:cNvSpPr>
              <p:nvPr/>
            </p:nvSpPr>
            <p:spPr bwMode="auto">
              <a:xfrm>
                <a:off x="1247775" y="5686425"/>
                <a:ext cx="984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1" name="Oval 878"/>
              <p:cNvSpPr>
                <a:spLocks noChangeArrowheads="1"/>
              </p:cNvSpPr>
              <p:nvPr/>
            </p:nvSpPr>
            <p:spPr bwMode="auto">
              <a:xfrm>
                <a:off x="11699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2" name="Line 879"/>
              <p:cNvSpPr>
                <a:spLocks noChangeShapeType="1"/>
              </p:cNvSpPr>
              <p:nvPr/>
            </p:nvSpPr>
            <p:spPr bwMode="auto">
              <a:xfrm>
                <a:off x="1031875" y="5686425"/>
                <a:ext cx="138112"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3" name="Line 880"/>
              <p:cNvSpPr>
                <a:spLocks noChangeShapeType="1"/>
              </p:cNvSpPr>
              <p:nvPr/>
            </p:nvSpPr>
            <p:spPr bwMode="auto">
              <a:xfrm>
                <a:off x="895350" y="5686425"/>
                <a:ext cx="58737"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4" name="Freeform 881"/>
              <p:cNvSpPr>
                <a:spLocks/>
              </p:cNvSpPr>
              <p:nvPr/>
            </p:nvSpPr>
            <p:spPr bwMode="auto">
              <a:xfrm>
                <a:off x="914400" y="5489575"/>
                <a:ext cx="411162" cy="196850"/>
              </a:xfrm>
              <a:custGeom>
                <a:avLst/>
                <a:gdLst>
                  <a:gd name="T0" fmla="*/ 84 w 84"/>
                  <a:gd name="T1" fmla="*/ 40 h 40"/>
                  <a:gd name="T2" fmla="*/ 84 w 84"/>
                  <a:gd name="T3" fmla="*/ 16 h 40"/>
                  <a:gd name="T4" fmla="*/ 76 w 84"/>
                  <a:gd name="T5" fmla="*/ 16 h 40"/>
                  <a:gd name="T6" fmla="*/ 56 w 84"/>
                  <a:gd name="T7" fmla="*/ 0 h 40"/>
                  <a:gd name="T8" fmla="*/ 26 w 84"/>
                  <a:gd name="T9" fmla="*/ 0 h 40"/>
                  <a:gd name="T10" fmla="*/ 18 w 84"/>
                  <a:gd name="T11" fmla="*/ 16 h 40"/>
                  <a:gd name="T12" fmla="*/ 0 w 84"/>
                  <a:gd name="T13" fmla="*/ 16 h 40"/>
                  <a:gd name="T14" fmla="*/ 0 w 84"/>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0">
                    <a:moveTo>
                      <a:pt x="84" y="40"/>
                    </a:moveTo>
                    <a:cubicBezTo>
                      <a:pt x="84" y="16"/>
                      <a:pt x="84" y="16"/>
                      <a:pt x="84" y="16"/>
                    </a:cubicBezTo>
                    <a:cubicBezTo>
                      <a:pt x="76" y="16"/>
                      <a:pt x="76" y="16"/>
                      <a:pt x="76" y="16"/>
                    </a:cubicBezTo>
                    <a:cubicBezTo>
                      <a:pt x="74" y="7"/>
                      <a:pt x="65" y="0"/>
                      <a:pt x="56" y="0"/>
                    </a:cubicBezTo>
                    <a:cubicBezTo>
                      <a:pt x="26" y="0"/>
                      <a:pt x="26" y="0"/>
                      <a:pt x="26" y="0"/>
                    </a:cubicBezTo>
                    <a:cubicBezTo>
                      <a:pt x="18" y="16"/>
                      <a:pt x="18" y="16"/>
                      <a:pt x="18" y="16"/>
                    </a:cubicBezTo>
                    <a:cubicBezTo>
                      <a:pt x="0" y="16"/>
                      <a:pt x="0" y="16"/>
                      <a:pt x="0" y="16"/>
                    </a:cubicBezTo>
                    <a:cubicBezTo>
                      <a:pt x="0" y="40"/>
                      <a:pt x="0" y="40"/>
                      <a:pt x="0" y="4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5" name="Freeform 882"/>
              <p:cNvSpPr>
                <a:spLocks/>
              </p:cNvSpPr>
              <p:nvPr/>
            </p:nvSpPr>
            <p:spPr bwMode="auto">
              <a:xfrm>
                <a:off x="1052513" y="5529263"/>
                <a:ext cx="38100" cy="39688"/>
              </a:xfrm>
              <a:custGeom>
                <a:avLst/>
                <a:gdLst>
                  <a:gd name="T0" fmla="*/ 0 w 24"/>
                  <a:gd name="T1" fmla="*/ 25 h 25"/>
                  <a:gd name="T2" fmla="*/ 12 w 24"/>
                  <a:gd name="T3" fmla="*/ 0 h 25"/>
                  <a:gd name="T4" fmla="*/ 24 w 24"/>
                  <a:gd name="T5" fmla="*/ 0 h 25"/>
                </a:gdLst>
                <a:ahLst/>
                <a:cxnLst>
                  <a:cxn ang="0">
                    <a:pos x="T0" y="T1"/>
                  </a:cxn>
                  <a:cxn ang="0">
                    <a:pos x="T2" y="T3"/>
                  </a:cxn>
                  <a:cxn ang="0">
                    <a:pos x="T4" y="T5"/>
                  </a:cxn>
                </a:cxnLst>
                <a:rect l="0" t="0" r="r" b="b"/>
                <a:pathLst>
                  <a:path w="24" h="25">
                    <a:moveTo>
                      <a:pt x="0" y="25"/>
                    </a:moveTo>
                    <a:lnTo>
                      <a:pt x="12" y="0"/>
                    </a:lnTo>
                    <a:lnTo>
                      <a:pt x="24"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6" name="Line 883"/>
              <p:cNvSpPr>
                <a:spLocks noChangeShapeType="1"/>
              </p:cNvSpPr>
              <p:nvPr/>
            </p:nvSpPr>
            <p:spPr bwMode="auto">
              <a:xfrm>
                <a:off x="10525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7" name="Line 884"/>
              <p:cNvSpPr>
                <a:spLocks noChangeShapeType="1"/>
              </p:cNvSpPr>
              <p:nvPr/>
            </p:nvSpPr>
            <p:spPr bwMode="auto">
              <a:xfrm>
                <a:off x="101282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8" name="Line 885"/>
              <p:cNvSpPr>
                <a:spLocks noChangeShapeType="1"/>
              </p:cNvSpPr>
              <p:nvPr/>
            </p:nvSpPr>
            <p:spPr bwMode="auto">
              <a:xfrm>
                <a:off x="97313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9" name="Line 886"/>
              <p:cNvSpPr>
                <a:spLocks noChangeShapeType="1"/>
              </p:cNvSpPr>
              <p:nvPr/>
            </p:nvSpPr>
            <p:spPr bwMode="auto">
              <a:xfrm>
                <a:off x="10906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0" name="Line 887"/>
              <p:cNvSpPr>
                <a:spLocks noChangeShapeType="1"/>
              </p:cNvSpPr>
              <p:nvPr/>
            </p:nvSpPr>
            <p:spPr bwMode="auto">
              <a:xfrm>
                <a:off x="1130300"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1" name="Line 888"/>
              <p:cNvSpPr>
                <a:spLocks noChangeShapeType="1"/>
              </p:cNvSpPr>
              <p:nvPr/>
            </p:nvSpPr>
            <p:spPr bwMode="auto">
              <a:xfrm>
                <a:off x="11699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2" name="Line 889"/>
              <p:cNvSpPr>
                <a:spLocks noChangeShapeType="1"/>
              </p:cNvSpPr>
              <p:nvPr/>
            </p:nvSpPr>
            <p:spPr bwMode="auto">
              <a:xfrm>
                <a:off x="12080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3" name="Line 890"/>
              <p:cNvSpPr>
                <a:spLocks noChangeShapeType="1"/>
              </p:cNvSpPr>
              <p:nvPr/>
            </p:nvSpPr>
            <p:spPr bwMode="auto">
              <a:xfrm>
                <a:off x="124777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4" name="Line 891"/>
              <p:cNvSpPr>
                <a:spLocks noChangeShapeType="1"/>
              </p:cNvSpPr>
              <p:nvPr/>
            </p:nvSpPr>
            <p:spPr bwMode="auto">
              <a:xfrm>
                <a:off x="128746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5" name="Freeform 892"/>
              <p:cNvSpPr>
                <a:spLocks/>
              </p:cNvSpPr>
              <p:nvPr/>
            </p:nvSpPr>
            <p:spPr bwMode="auto">
              <a:xfrm>
                <a:off x="1071563" y="5451475"/>
                <a:ext cx="68262" cy="38100"/>
              </a:xfrm>
              <a:custGeom>
                <a:avLst/>
                <a:gdLst>
                  <a:gd name="T0" fmla="*/ 0 w 14"/>
                  <a:gd name="T1" fmla="*/ 8 h 8"/>
                  <a:gd name="T2" fmla="*/ 2 w 14"/>
                  <a:gd name="T3" fmla="*/ 0 h 8"/>
                  <a:gd name="T4" fmla="*/ 10 w 14"/>
                  <a:gd name="T5" fmla="*/ 0 h 8"/>
                  <a:gd name="T6" fmla="*/ 14 w 14"/>
                  <a:gd name="T7" fmla="*/ 8 h 8"/>
                </a:gdLst>
                <a:ahLst/>
                <a:cxnLst>
                  <a:cxn ang="0">
                    <a:pos x="T0" y="T1"/>
                  </a:cxn>
                  <a:cxn ang="0">
                    <a:pos x="T2" y="T3"/>
                  </a:cxn>
                  <a:cxn ang="0">
                    <a:pos x="T4" y="T5"/>
                  </a:cxn>
                  <a:cxn ang="0">
                    <a:pos x="T6" y="T7"/>
                  </a:cxn>
                </a:cxnLst>
                <a:rect l="0" t="0" r="r" b="b"/>
                <a:pathLst>
                  <a:path w="14" h="8">
                    <a:moveTo>
                      <a:pt x="0" y="8"/>
                    </a:moveTo>
                    <a:cubicBezTo>
                      <a:pt x="0" y="8"/>
                      <a:pt x="2" y="0"/>
                      <a:pt x="2" y="0"/>
                    </a:cubicBezTo>
                    <a:cubicBezTo>
                      <a:pt x="10" y="0"/>
                      <a:pt x="10" y="0"/>
                      <a:pt x="10" y="0"/>
                    </a:cubicBezTo>
                    <a:cubicBezTo>
                      <a:pt x="14" y="8"/>
                      <a:pt x="14" y="8"/>
                      <a:pt x="14" y="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
          <p:nvSpPr>
            <p:cNvPr id="155" name="Rectangle 154"/>
            <p:cNvSpPr/>
            <p:nvPr/>
          </p:nvSpPr>
          <p:spPr>
            <a:xfrm>
              <a:off x="492605" y="5640516"/>
              <a:ext cx="845705" cy="400110"/>
            </a:xfrm>
            <a:prstGeom prst="rect">
              <a:avLst/>
            </a:prstGeom>
          </p:spPr>
          <p:txBody>
            <a:bodyPr wrap="square">
              <a:spAutoFit/>
            </a:bodyPr>
            <a:lstStyle/>
            <a:p>
              <a:pPr algn="ctr"/>
              <a:r>
                <a:rPr lang="en-AU" sz="1000">
                  <a:solidFill>
                    <a:srgbClr val="000000"/>
                  </a:solidFill>
                </a:rPr>
                <a:t>Booking your flight</a:t>
              </a:r>
              <a:endParaRPr lang="en-AU" sz="1400"/>
            </a:p>
          </p:txBody>
        </p:sp>
        <p:sp>
          <p:nvSpPr>
            <p:cNvPr id="156" name="Rectangle 155"/>
            <p:cNvSpPr/>
            <p:nvPr/>
          </p:nvSpPr>
          <p:spPr>
            <a:xfrm>
              <a:off x="1358709" y="5611659"/>
              <a:ext cx="845705" cy="400110"/>
            </a:xfrm>
            <a:prstGeom prst="rect">
              <a:avLst/>
            </a:prstGeom>
          </p:spPr>
          <p:txBody>
            <a:bodyPr wrap="square">
              <a:spAutoFit/>
            </a:bodyPr>
            <a:lstStyle/>
            <a:p>
              <a:pPr algn="ctr"/>
              <a:r>
                <a:rPr lang="en-AU" sz="1000">
                  <a:solidFill>
                    <a:srgbClr val="000000"/>
                  </a:solidFill>
                </a:rPr>
                <a:t>Access to the airport</a:t>
              </a:r>
              <a:endParaRPr lang="en-AU" sz="1400"/>
            </a:p>
          </p:txBody>
        </p:sp>
        <p:sp>
          <p:nvSpPr>
            <p:cNvPr id="157" name="Rectangle 156"/>
            <p:cNvSpPr/>
            <p:nvPr/>
          </p:nvSpPr>
          <p:spPr>
            <a:xfrm>
              <a:off x="2174892" y="5632035"/>
              <a:ext cx="845705" cy="246221"/>
            </a:xfrm>
            <a:prstGeom prst="rect">
              <a:avLst/>
            </a:prstGeom>
          </p:spPr>
          <p:txBody>
            <a:bodyPr wrap="square">
              <a:spAutoFit/>
            </a:bodyPr>
            <a:lstStyle/>
            <a:p>
              <a:pPr algn="ctr"/>
              <a:r>
                <a:rPr lang="en-AU" sz="1000">
                  <a:solidFill>
                    <a:srgbClr val="000000"/>
                  </a:solidFill>
                </a:rPr>
                <a:t>Check-in</a:t>
              </a:r>
              <a:endParaRPr lang="en-AU" sz="1400"/>
            </a:p>
          </p:txBody>
        </p:sp>
        <p:sp>
          <p:nvSpPr>
            <p:cNvPr id="158" name="Rectangle 157"/>
            <p:cNvSpPr/>
            <p:nvPr/>
          </p:nvSpPr>
          <p:spPr>
            <a:xfrm>
              <a:off x="2966036" y="5632035"/>
              <a:ext cx="845705" cy="246221"/>
            </a:xfrm>
            <a:prstGeom prst="rect">
              <a:avLst/>
            </a:prstGeom>
          </p:spPr>
          <p:txBody>
            <a:bodyPr wrap="square">
              <a:spAutoFit/>
            </a:bodyPr>
            <a:lstStyle/>
            <a:p>
              <a:pPr algn="ctr"/>
              <a:r>
                <a:rPr lang="en-AU" sz="1000">
                  <a:solidFill>
                    <a:srgbClr val="000000"/>
                  </a:solidFill>
                </a:rPr>
                <a:t>Bag drop</a:t>
              </a:r>
              <a:endParaRPr lang="en-AU" sz="1400"/>
            </a:p>
          </p:txBody>
        </p:sp>
        <p:sp>
          <p:nvSpPr>
            <p:cNvPr id="159" name="Rectangle 158"/>
            <p:cNvSpPr/>
            <p:nvPr/>
          </p:nvSpPr>
          <p:spPr>
            <a:xfrm>
              <a:off x="3809365" y="5632826"/>
              <a:ext cx="1055897" cy="400110"/>
            </a:xfrm>
            <a:prstGeom prst="rect">
              <a:avLst/>
            </a:prstGeom>
          </p:spPr>
          <p:txBody>
            <a:bodyPr wrap="square">
              <a:spAutoFit/>
            </a:bodyPr>
            <a:lstStyle/>
            <a:p>
              <a:pPr algn="ctr"/>
              <a:r>
                <a:rPr lang="en-AU" sz="1000">
                  <a:solidFill>
                    <a:srgbClr val="000000"/>
                  </a:solidFill>
                </a:rPr>
                <a:t>Airport security screening</a:t>
              </a:r>
              <a:endParaRPr lang="en-AU" sz="1400"/>
            </a:p>
          </p:txBody>
        </p:sp>
        <p:sp>
          <p:nvSpPr>
            <p:cNvPr id="160" name="Rectangle 159"/>
            <p:cNvSpPr/>
            <p:nvPr/>
          </p:nvSpPr>
          <p:spPr>
            <a:xfrm>
              <a:off x="4742928" y="5640516"/>
              <a:ext cx="883609" cy="400110"/>
            </a:xfrm>
            <a:prstGeom prst="rect">
              <a:avLst/>
            </a:prstGeom>
          </p:spPr>
          <p:txBody>
            <a:bodyPr wrap="square">
              <a:spAutoFit/>
            </a:bodyPr>
            <a:lstStyle/>
            <a:p>
              <a:pPr algn="ctr"/>
              <a:r>
                <a:rPr lang="en-AU" sz="1000">
                  <a:solidFill>
                    <a:srgbClr val="000000"/>
                  </a:solidFill>
                </a:rPr>
                <a:t>Navigating the airport</a:t>
              </a:r>
              <a:endParaRPr lang="en-AU" sz="1400"/>
            </a:p>
          </p:txBody>
        </p:sp>
        <p:sp>
          <p:nvSpPr>
            <p:cNvPr id="292" name="Rectangle 291"/>
            <p:cNvSpPr/>
            <p:nvPr/>
          </p:nvSpPr>
          <p:spPr>
            <a:xfrm>
              <a:off x="5512067" y="5611659"/>
              <a:ext cx="1069097" cy="400110"/>
            </a:xfrm>
            <a:prstGeom prst="rect">
              <a:avLst/>
            </a:prstGeom>
          </p:spPr>
          <p:txBody>
            <a:bodyPr wrap="square">
              <a:spAutoFit/>
            </a:bodyPr>
            <a:lstStyle/>
            <a:p>
              <a:pPr algn="ctr"/>
              <a:r>
                <a:rPr lang="en-AU" sz="1000">
                  <a:solidFill>
                    <a:srgbClr val="000000"/>
                  </a:solidFill>
                </a:rPr>
                <a:t>Flight communication</a:t>
              </a:r>
              <a:endParaRPr lang="en-AU" sz="1400"/>
            </a:p>
          </p:txBody>
        </p:sp>
        <p:sp>
          <p:nvSpPr>
            <p:cNvPr id="293" name="Rectangle 292"/>
            <p:cNvSpPr/>
            <p:nvPr/>
          </p:nvSpPr>
          <p:spPr>
            <a:xfrm>
              <a:off x="6364033" y="5621381"/>
              <a:ext cx="1173520" cy="400110"/>
            </a:xfrm>
            <a:prstGeom prst="rect">
              <a:avLst/>
            </a:prstGeom>
          </p:spPr>
          <p:txBody>
            <a:bodyPr wrap="square">
              <a:spAutoFit/>
            </a:bodyPr>
            <a:lstStyle/>
            <a:p>
              <a:pPr algn="ctr"/>
              <a:r>
                <a:rPr lang="en-AU" sz="1000">
                  <a:solidFill>
                    <a:srgbClr val="000000"/>
                  </a:solidFill>
                </a:rPr>
                <a:t>Airline customer service or help</a:t>
              </a:r>
              <a:endParaRPr lang="en-AU" sz="1400"/>
            </a:p>
          </p:txBody>
        </p:sp>
        <p:sp>
          <p:nvSpPr>
            <p:cNvPr id="294" name="Rectangle 293"/>
            <p:cNvSpPr/>
            <p:nvPr/>
          </p:nvSpPr>
          <p:spPr>
            <a:xfrm>
              <a:off x="7366525" y="5640516"/>
              <a:ext cx="835402" cy="400110"/>
            </a:xfrm>
            <a:prstGeom prst="rect">
              <a:avLst/>
            </a:prstGeom>
          </p:spPr>
          <p:txBody>
            <a:bodyPr wrap="square">
              <a:spAutoFit/>
            </a:bodyPr>
            <a:lstStyle/>
            <a:p>
              <a:pPr algn="ctr"/>
              <a:r>
                <a:rPr lang="en-AU" sz="1000">
                  <a:solidFill>
                    <a:srgbClr val="000000"/>
                  </a:solidFill>
                </a:rPr>
                <a:t>Boarding your flight</a:t>
              </a:r>
              <a:endParaRPr lang="en-AU" sz="1400"/>
            </a:p>
          </p:txBody>
        </p:sp>
        <p:sp>
          <p:nvSpPr>
            <p:cNvPr id="295" name="Rectangle 294"/>
            <p:cNvSpPr/>
            <p:nvPr/>
          </p:nvSpPr>
          <p:spPr>
            <a:xfrm>
              <a:off x="8991789" y="5640516"/>
              <a:ext cx="1018782" cy="246221"/>
            </a:xfrm>
            <a:prstGeom prst="rect">
              <a:avLst/>
            </a:prstGeom>
          </p:spPr>
          <p:txBody>
            <a:bodyPr wrap="square">
              <a:spAutoFit/>
            </a:bodyPr>
            <a:lstStyle/>
            <a:p>
              <a:pPr algn="ctr"/>
              <a:r>
                <a:rPr lang="en-AU" sz="1000">
                  <a:solidFill>
                    <a:srgbClr val="000000"/>
                  </a:solidFill>
                </a:rPr>
                <a:t>Disembarking</a:t>
              </a:r>
              <a:endParaRPr lang="en-AU" sz="1400"/>
            </a:p>
          </p:txBody>
        </p:sp>
        <p:sp>
          <p:nvSpPr>
            <p:cNvPr id="296" name="Rectangle 295"/>
            <p:cNvSpPr/>
            <p:nvPr/>
          </p:nvSpPr>
          <p:spPr>
            <a:xfrm>
              <a:off x="8230921" y="5632826"/>
              <a:ext cx="835402" cy="400110"/>
            </a:xfrm>
            <a:prstGeom prst="rect">
              <a:avLst/>
            </a:prstGeom>
          </p:spPr>
          <p:txBody>
            <a:bodyPr wrap="square">
              <a:spAutoFit/>
            </a:bodyPr>
            <a:lstStyle/>
            <a:p>
              <a:pPr algn="ctr"/>
              <a:r>
                <a:rPr lang="en-AU" sz="1000">
                  <a:solidFill>
                    <a:srgbClr val="000000"/>
                  </a:solidFill>
                </a:rPr>
                <a:t>In-flight experience</a:t>
              </a:r>
              <a:endParaRPr lang="en-AU" sz="1400"/>
            </a:p>
          </p:txBody>
        </p:sp>
        <p:sp>
          <p:nvSpPr>
            <p:cNvPr id="297" name="Rectangle 296"/>
            <p:cNvSpPr/>
            <p:nvPr/>
          </p:nvSpPr>
          <p:spPr>
            <a:xfrm>
              <a:off x="9824421" y="5640516"/>
              <a:ext cx="1018782" cy="553998"/>
            </a:xfrm>
            <a:prstGeom prst="rect">
              <a:avLst/>
            </a:prstGeom>
          </p:spPr>
          <p:txBody>
            <a:bodyPr wrap="square">
              <a:spAutoFit/>
            </a:bodyPr>
            <a:lstStyle/>
            <a:p>
              <a:pPr algn="ctr"/>
              <a:r>
                <a:rPr lang="en-AU" sz="1000">
                  <a:solidFill>
                    <a:srgbClr val="000000"/>
                  </a:solidFill>
                </a:rPr>
                <a:t>Transfer and connection to another flight</a:t>
              </a:r>
              <a:endParaRPr lang="en-AU" sz="1400"/>
            </a:p>
          </p:txBody>
        </p:sp>
        <p:sp>
          <p:nvSpPr>
            <p:cNvPr id="298" name="Rectangle 297"/>
            <p:cNvSpPr/>
            <p:nvPr/>
          </p:nvSpPr>
          <p:spPr>
            <a:xfrm>
              <a:off x="10692565" y="5635872"/>
              <a:ext cx="1018782" cy="246221"/>
            </a:xfrm>
            <a:prstGeom prst="rect">
              <a:avLst/>
            </a:prstGeom>
          </p:spPr>
          <p:txBody>
            <a:bodyPr wrap="square">
              <a:spAutoFit/>
            </a:bodyPr>
            <a:lstStyle/>
            <a:p>
              <a:pPr algn="ctr"/>
              <a:r>
                <a:rPr lang="en-AU" sz="1000">
                  <a:solidFill>
                    <a:srgbClr val="000000"/>
                  </a:solidFill>
                </a:rPr>
                <a:t>Bag collection</a:t>
              </a:r>
              <a:endParaRPr lang="en-AU" sz="1400"/>
            </a:p>
          </p:txBody>
        </p:sp>
      </p:grpSp>
      <p:cxnSp>
        <p:nvCxnSpPr>
          <p:cNvPr id="403" name="Straight Connector 402"/>
          <p:cNvCxnSpPr/>
          <p:nvPr/>
        </p:nvCxnSpPr>
        <p:spPr>
          <a:xfrm flipV="1">
            <a:off x="9056479"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flipV="1">
            <a:off x="9983142"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flipV="1">
            <a:off x="10760733"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V="1">
            <a:off x="1339631"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2219337"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V="1">
            <a:off x="2986723"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3827219"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V="1">
            <a:off x="4695360"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V="1">
            <a:off x="5626806"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V="1">
            <a:off x="6480200"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7340417"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V="1">
            <a:off x="8232242" y="1538654"/>
            <a:ext cx="0" cy="361900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2C71AD88-4F9E-29F7-3353-67DA2089684B}"/>
              </a:ext>
            </a:extLst>
          </p:cNvPr>
          <p:cNvGraphicFramePr/>
          <p:nvPr>
            <p:extLst>
              <p:ext uri="{D42A27DB-BD31-4B8C-83A1-F6EECF244321}">
                <p14:modId xmlns:p14="http://schemas.microsoft.com/office/powerpoint/2010/main" val="3297467222"/>
              </p:ext>
            </p:extLst>
          </p:nvPr>
        </p:nvGraphicFramePr>
        <p:xfrm>
          <a:off x="0" y="1352011"/>
          <a:ext cx="11808418" cy="3882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3805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C0E4-1FD9-387A-9397-459EFCB6D83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3046B96-7A63-61A0-8093-16CB55B3AA3D}"/>
              </a:ext>
            </a:extLst>
          </p:cNvPr>
          <p:cNvSpPr>
            <a:spLocks noGrp="1"/>
          </p:cNvSpPr>
          <p:nvPr>
            <p:ph type="title"/>
          </p:nvPr>
        </p:nvSpPr>
        <p:spPr>
          <a:xfrm>
            <a:off x="493401" y="298661"/>
            <a:ext cx="11233150" cy="775597"/>
          </a:xfrm>
        </p:spPr>
        <p:txBody>
          <a:bodyPr/>
          <a:lstStyle/>
          <a:p>
            <a:r>
              <a:rPr lang="en-AU"/>
              <a:t>Australians provided </a:t>
            </a:r>
            <a:r>
              <a:rPr lang="en-US"/>
              <a:t>suggestions on what could improve their next air travel experience</a:t>
            </a:r>
          </a:p>
        </p:txBody>
      </p:sp>
      <p:sp>
        <p:nvSpPr>
          <p:cNvPr id="3" name="Slide Number Placeholder 2">
            <a:extLst>
              <a:ext uri="{FF2B5EF4-FFF2-40B4-BE49-F238E27FC236}">
                <a16:creationId xmlns:a16="http://schemas.microsoft.com/office/drawing/2014/main" id="{02E15ECE-540F-82DF-6CB4-9AE866921D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grpSp>
        <p:nvGrpSpPr>
          <p:cNvPr id="29" name="Group 28">
            <a:extLst>
              <a:ext uri="{FF2B5EF4-FFF2-40B4-BE49-F238E27FC236}">
                <a16:creationId xmlns:a16="http://schemas.microsoft.com/office/drawing/2014/main" id="{6A490157-C319-B8EB-9594-8FFB43E6F479}"/>
              </a:ext>
            </a:extLst>
          </p:cNvPr>
          <p:cNvGrpSpPr>
            <a:grpSpLocks noChangeAspect="1"/>
          </p:cNvGrpSpPr>
          <p:nvPr/>
        </p:nvGrpSpPr>
        <p:grpSpPr>
          <a:xfrm>
            <a:off x="5955295" y="2768645"/>
            <a:ext cx="282074" cy="820727"/>
            <a:chOff x="6019800" y="3200399"/>
            <a:chExt cx="644403" cy="1874978"/>
          </a:xfrm>
          <a:solidFill>
            <a:schemeClr val="bg1"/>
          </a:solidFill>
        </p:grpSpPr>
        <p:sp>
          <p:nvSpPr>
            <p:cNvPr id="24" name="Graphic 88">
              <a:extLst>
                <a:ext uri="{FF2B5EF4-FFF2-40B4-BE49-F238E27FC236}">
                  <a16:creationId xmlns:a16="http://schemas.microsoft.com/office/drawing/2014/main" id="{CA47C1E4-25FC-5BBF-710E-AEDD400EE3F5}"/>
                </a:ext>
              </a:extLst>
            </p:cNvPr>
            <p:cNvSpPr>
              <a:spLocks noChangeAspect="1"/>
            </p:cNvSpPr>
            <p:nvPr/>
          </p:nvSpPr>
          <p:spPr>
            <a:xfrm>
              <a:off x="6110001" y="3200399"/>
              <a:ext cx="440243" cy="467758"/>
            </a:xfrm>
            <a:custGeom>
              <a:avLst/>
              <a:gdLst>
                <a:gd name="connsiteX0" fmla="*/ 220122 w 440243"/>
                <a:gd name="connsiteY0" fmla="*/ 359298 h 467758"/>
                <a:gd name="connsiteX1" fmla="*/ 102080 w 440243"/>
                <a:gd name="connsiteY1" fmla="*/ 233879 h 467758"/>
                <a:gd name="connsiteX2" fmla="*/ 220122 w 440243"/>
                <a:gd name="connsiteY2" fmla="*/ 108460 h 467758"/>
                <a:gd name="connsiteX3" fmla="*/ 338163 w 440243"/>
                <a:gd name="connsiteY3" fmla="*/ 233879 h 467758"/>
                <a:gd name="connsiteX4" fmla="*/ 220122 w 440243"/>
                <a:gd name="connsiteY4" fmla="*/ 359298 h 467758"/>
                <a:gd name="connsiteX5" fmla="*/ 220122 w 440243"/>
                <a:gd name="connsiteY5" fmla="*/ 0 h 467758"/>
                <a:gd name="connsiteX6" fmla="*/ 0 w 440243"/>
                <a:gd name="connsiteY6" fmla="*/ 233879 h 467758"/>
                <a:gd name="connsiteX7" fmla="*/ 220122 w 440243"/>
                <a:gd name="connsiteY7" fmla="*/ 467758 h 467758"/>
                <a:gd name="connsiteX8" fmla="*/ 440243 w 440243"/>
                <a:gd name="connsiteY8" fmla="*/ 233879 h 467758"/>
                <a:gd name="connsiteX9" fmla="*/ 220122 w 440243"/>
                <a:gd name="connsiteY9" fmla="*/ 0 h 4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243" h="467758">
                  <a:moveTo>
                    <a:pt x="220122" y="359298"/>
                  </a:moveTo>
                  <a:cubicBezTo>
                    <a:pt x="154929" y="359298"/>
                    <a:pt x="102080" y="303146"/>
                    <a:pt x="102080" y="233879"/>
                  </a:cubicBezTo>
                  <a:cubicBezTo>
                    <a:pt x="102080" y="164612"/>
                    <a:pt x="154929" y="108460"/>
                    <a:pt x="220122" y="108460"/>
                  </a:cubicBezTo>
                  <a:cubicBezTo>
                    <a:pt x="285314" y="108460"/>
                    <a:pt x="338163" y="164612"/>
                    <a:pt x="338163" y="233879"/>
                  </a:cubicBezTo>
                  <a:cubicBezTo>
                    <a:pt x="338163" y="303146"/>
                    <a:pt x="285314" y="359298"/>
                    <a:pt x="220122" y="359298"/>
                  </a:cubicBezTo>
                  <a:moveTo>
                    <a:pt x="220122" y="0"/>
                  </a:moveTo>
                  <a:cubicBezTo>
                    <a:pt x="98552" y="0"/>
                    <a:pt x="0" y="104711"/>
                    <a:pt x="0" y="233879"/>
                  </a:cubicBezTo>
                  <a:cubicBezTo>
                    <a:pt x="0" y="363047"/>
                    <a:pt x="98552" y="467758"/>
                    <a:pt x="220122" y="467758"/>
                  </a:cubicBezTo>
                  <a:cubicBezTo>
                    <a:pt x="341691" y="467758"/>
                    <a:pt x="440243" y="363047"/>
                    <a:pt x="440243" y="233879"/>
                  </a:cubicBezTo>
                  <a:cubicBezTo>
                    <a:pt x="440039" y="104801"/>
                    <a:pt x="341607" y="217"/>
                    <a:pt x="220122" y="0"/>
                  </a:cubicBezTo>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5" name="Graphic 88">
              <a:extLst>
                <a:ext uri="{FF2B5EF4-FFF2-40B4-BE49-F238E27FC236}">
                  <a16:creationId xmlns:a16="http://schemas.microsoft.com/office/drawing/2014/main" id="{E71EDA29-38ED-4B43-095F-7C86583FF3EC}"/>
                </a:ext>
              </a:extLst>
            </p:cNvPr>
            <p:cNvSpPr>
              <a:spLocks noChangeAspect="1"/>
            </p:cNvSpPr>
            <p:nvPr/>
          </p:nvSpPr>
          <p:spPr>
            <a:xfrm>
              <a:off x="6200574" y="3784112"/>
              <a:ext cx="102451" cy="1291265"/>
            </a:xfrm>
            <a:custGeom>
              <a:avLst/>
              <a:gdLst>
                <a:gd name="connsiteX0" fmla="*/ 0 w 102451"/>
                <a:gd name="connsiteY0" fmla="*/ 0 h 1291265"/>
                <a:gd name="connsiteX1" fmla="*/ 102451 w 102451"/>
                <a:gd name="connsiteY1" fmla="*/ 0 h 1291265"/>
                <a:gd name="connsiteX2" fmla="*/ 102451 w 102451"/>
                <a:gd name="connsiteY2" fmla="*/ 1291266 h 1291265"/>
                <a:gd name="connsiteX3" fmla="*/ 0 w 102451"/>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451" h="1291265">
                  <a:moveTo>
                    <a:pt x="0" y="0"/>
                  </a:moveTo>
                  <a:lnTo>
                    <a:pt x="102451" y="0"/>
                  </a:lnTo>
                  <a:lnTo>
                    <a:pt x="102451"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6" name="Graphic 88">
              <a:extLst>
                <a:ext uri="{FF2B5EF4-FFF2-40B4-BE49-F238E27FC236}">
                  <a16:creationId xmlns:a16="http://schemas.microsoft.com/office/drawing/2014/main" id="{8FB85BC0-A40A-EBAC-E933-32723C63D4EC}"/>
                </a:ext>
              </a:extLst>
            </p:cNvPr>
            <p:cNvSpPr>
              <a:spLocks noChangeAspect="1"/>
            </p:cNvSpPr>
            <p:nvPr/>
          </p:nvSpPr>
          <p:spPr>
            <a:xfrm>
              <a:off x="6381348" y="3784112"/>
              <a:ext cx="102080" cy="1291265"/>
            </a:xfrm>
            <a:custGeom>
              <a:avLst/>
              <a:gdLst>
                <a:gd name="connsiteX0" fmla="*/ 0 w 102080"/>
                <a:gd name="connsiteY0" fmla="*/ 0 h 1291265"/>
                <a:gd name="connsiteX1" fmla="*/ 102080 w 102080"/>
                <a:gd name="connsiteY1" fmla="*/ 0 h 1291265"/>
                <a:gd name="connsiteX2" fmla="*/ 102080 w 102080"/>
                <a:gd name="connsiteY2" fmla="*/ 1291266 h 1291265"/>
                <a:gd name="connsiteX3" fmla="*/ 0 w 102080"/>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080" h="1291265">
                  <a:moveTo>
                    <a:pt x="0" y="0"/>
                  </a:moveTo>
                  <a:lnTo>
                    <a:pt x="102080" y="0"/>
                  </a:lnTo>
                  <a:lnTo>
                    <a:pt x="102080"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7" name="Graphic 88">
              <a:extLst>
                <a:ext uri="{FF2B5EF4-FFF2-40B4-BE49-F238E27FC236}">
                  <a16:creationId xmlns:a16="http://schemas.microsoft.com/office/drawing/2014/main" id="{99B15038-6FDB-E832-9764-FA7B9302B70A}"/>
                </a:ext>
              </a:extLst>
            </p:cNvPr>
            <p:cNvSpPr>
              <a:spLocks noChangeAspect="1"/>
            </p:cNvSpPr>
            <p:nvPr/>
          </p:nvSpPr>
          <p:spPr>
            <a:xfrm>
              <a:off x="6562123" y="3784112"/>
              <a:ext cx="102080" cy="551765"/>
            </a:xfrm>
            <a:custGeom>
              <a:avLst/>
              <a:gdLst>
                <a:gd name="connsiteX0" fmla="*/ 0 w 102080"/>
                <a:gd name="connsiteY0" fmla="*/ 0 h 551765"/>
                <a:gd name="connsiteX1" fmla="*/ 102080 w 102080"/>
                <a:gd name="connsiteY1" fmla="*/ 0 h 551765"/>
                <a:gd name="connsiteX2" fmla="*/ 102080 w 102080"/>
                <a:gd name="connsiteY2" fmla="*/ 551766 h 551765"/>
                <a:gd name="connsiteX3" fmla="*/ 0 w 102080"/>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080" h="551765">
                  <a:moveTo>
                    <a:pt x="0" y="0"/>
                  </a:moveTo>
                  <a:lnTo>
                    <a:pt x="102080" y="0"/>
                  </a:lnTo>
                  <a:lnTo>
                    <a:pt x="102080"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8" name="Graphic 88">
              <a:extLst>
                <a:ext uri="{FF2B5EF4-FFF2-40B4-BE49-F238E27FC236}">
                  <a16:creationId xmlns:a16="http://schemas.microsoft.com/office/drawing/2014/main" id="{45EDDA95-2E3D-C70A-F90B-E0F4EB01BE7B}"/>
                </a:ext>
              </a:extLst>
            </p:cNvPr>
            <p:cNvSpPr>
              <a:spLocks noChangeAspect="1"/>
            </p:cNvSpPr>
            <p:nvPr/>
          </p:nvSpPr>
          <p:spPr>
            <a:xfrm>
              <a:off x="6019800" y="3784112"/>
              <a:ext cx="102451" cy="551765"/>
            </a:xfrm>
            <a:custGeom>
              <a:avLst/>
              <a:gdLst>
                <a:gd name="connsiteX0" fmla="*/ 0 w 102451"/>
                <a:gd name="connsiteY0" fmla="*/ 0 h 551765"/>
                <a:gd name="connsiteX1" fmla="*/ 102451 w 102451"/>
                <a:gd name="connsiteY1" fmla="*/ 0 h 551765"/>
                <a:gd name="connsiteX2" fmla="*/ 102451 w 102451"/>
                <a:gd name="connsiteY2" fmla="*/ 551766 h 551765"/>
                <a:gd name="connsiteX3" fmla="*/ 0 w 102451"/>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451" h="551765">
                  <a:moveTo>
                    <a:pt x="0" y="0"/>
                  </a:moveTo>
                  <a:lnTo>
                    <a:pt x="102451" y="0"/>
                  </a:lnTo>
                  <a:lnTo>
                    <a:pt x="102451"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69" name="TextBox 68">
            <a:extLst>
              <a:ext uri="{FF2B5EF4-FFF2-40B4-BE49-F238E27FC236}">
                <a16:creationId xmlns:a16="http://schemas.microsoft.com/office/drawing/2014/main" id="{A731DC90-B38A-ACE5-38FB-BF3D4547E120}"/>
              </a:ext>
            </a:extLst>
          </p:cNvPr>
          <p:cNvSpPr txBox="1"/>
          <p:nvPr/>
        </p:nvSpPr>
        <p:spPr>
          <a:xfrm>
            <a:off x="933450" y="1571205"/>
            <a:ext cx="4663107" cy="5120118"/>
          </a:xfrm>
          <a:prstGeom prst="rect">
            <a:avLst/>
          </a:prstGeom>
          <a:noFill/>
        </p:spPr>
        <p:txBody>
          <a:bodyPr wrap="square" lIns="108000" tIns="108000" rIns="108000" bIns="162000" rtlCol="0" anchor="t">
            <a:spAutoFit/>
          </a:bodyPr>
          <a:lstStyle/>
          <a:p>
            <a:pPr>
              <a:defRPr/>
            </a:pPr>
            <a:r>
              <a:rPr lang="en-AU" sz="1100" b="1">
                <a:solidFill>
                  <a:srgbClr val="000000"/>
                </a:solidFill>
                <a:latin typeface="Helvetica"/>
              </a:rPr>
              <a:t>1. Disruptions</a:t>
            </a:r>
            <a:endParaRPr lang="en-AU" sz="1100" b="0" i="0" u="none" strike="noStrike" kern="1200" cap="none" spc="0" normalizeH="0" baseline="0" noProof="0">
              <a:ln>
                <a:noFill/>
              </a:ln>
              <a:solidFill>
                <a:srgbClr val="000000"/>
              </a:solidFill>
              <a:effectLst/>
              <a:uLnTx/>
              <a:uFillTx/>
              <a:latin typeface="Helvetica"/>
              <a:cs typeface="Helvetica"/>
            </a:endParaRPr>
          </a:p>
          <a:p>
            <a:pPr>
              <a:spcBef>
                <a:spcPts val="600"/>
              </a:spcBef>
              <a:defRPr/>
            </a:pPr>
            <a:r>
              <a:rPr lang="en-AU" sz="1100">
                <a:solidFill>
                  <a:srgbClr val="000000"/>
                </a:solidFill>
                <a:latin typeface="Helvetica"/>
              </a:rPr>
              <a:t>Respondents noted frequent delays and cancelations, and suggested more consistent airline protocols and better </a:t>
            </a:r>
            <a:r>
              <a:rPr lang="en-AU" sz="1100">
                <a:latin typeface="Helvetica"/>
              </a:rPr>
              <a:t>application of passenger's rights to address frustration.</a:t>
            </a:r>
            <a:endParaRPr lang="en-AU" sz="1100">
              <a:latin typeface="Helvetica"/>
              <a:cs typeface="Helvetica"/>
            </a:endParaRPr>
          </a:p>
          <a:p>
            <a:pPr>
              <a:spcBef>
                <a:spcPts val="600"/>
              </a:spcBef>
              <a:defRPr/>
            </a:pPr>
            <a:endParaRPr lang="en-AU" sz="1100">
              <a:latin typeface="Helvetica"/>
              <a:cs typeface="Helvetica"/>
            </a:endParaRPr>
          </a:p>
          <a:p>
            <a:pPr>
              <a:defRPr/>
            </a:pPr>
            <a:r>
              <a:rPr lang="en-AU" sz="1100" b="1"/>
              <a:t>2. Security, immigration and customs</a:t>
            </a:r>
            <a:endParaRPr lang="en-AU" sz="1100" b="1">
              <a:cs typeface="Helvetica"/>
            </a:endParaRPr>
          </a:p>
          <a:p>
            <a:pPr>
              <a:spcBef>
                <a:spcPts val="600"/>
              </a:spcBef>
              <a:defRPr/>
            </a:pPr>
            <a:r>
              <a:rPr lang="en-AU" sz="1100"/>
              <a:t>Respondents suggested shorter wait times, more friendly staff and consistent screening instructions between airports.</a:t>
            </a:r>
            <a:endParaRPr lang="en-AU" sz="1100">
              <a:cs typeface="Helvetica"/>
            </a:endParaRPr>
          </a:p>
          <a:p>
            <a:pPr>
              <a:defRPr/>
            </a:pPr>
            <a:endParaRPr lang="en-AU" sz="1100" b="1">
              <a:cs typeface="Helvetica"/>
            </a:endParaRPr>
          </a:p>
          <a:p>
            <a:pPr>
              <a:defRPr/>
            </a:pPr>
            <a:r>
              <a:rPr lang="en-AU" sz="1100" b="1"/>
              <a:t>3. Supporting infrastructure</a:t>
            </a:r>
            <a:endParaRPr lang="en-AU" sz="1100" b="1">
              <a:cs typeface="Helvetica"/>
            </a:endParaRPr>
          </a:p>
          <a:p>
            <a:pPr>
              <a:spcBef>
                <a:spcPts val="600"/>
              </a:spcBef>
              <a:defRPr/>
            </a:pPr>
            <a:r>
              <a:rPr lang="en-AU" sz="1100"/>
              <a:t>Respondents requested improved infrastructure surrounding the airport including traffic congestion, public transport (especially in Melbourne and Brisbane), parking costs (especially in Perth), pickup/drop-off (especially in Sydney) and taxi/rideshare areas.</a:t>
            </a:r>
            <a:endParaRPr lang="en-AU" sz="1100">
              <a:cs typeface="Helvetica"/>
            </a:endParaRPr>
          </a:p>
          <a:p>
            <a:pPr>
              <a:spcBef>
                <a:spcPts val="600"/>
              </a:spcBef>
              <a:defRPr/>
            </a:pPr>
            <a:endParaRPr lang="en-AU" sz="1100">
              <a:latin typeface="Helvetica"/>
              <a:cs typeface="Helvetica"/>
            </a:endParaRPr>
          </a:p>
          <a:p>
            <a:pPr>
              <a:defRPr/>
            </a:pPr>
            <a:r>
              <a:rPr lang="en-AU" sz="1100" b="1"/>
              <a:t>4. Baggage</a:t>
            </a:r>
            <a:endParaRPr lang="en-AU" sz="1100" b="1">
              <a:cs typeface="Helvetica"/>
            </a:endParaRPr>
          </a:p>
          <a:p>
            <a:pPr>
              <a:spcBef>
                <a:spcPts val="600"/>
              </a:spcBef>
              <a:defRPr/>
            </a:pPr>
            <a:r>
              <a:rPr lang="en-AU" sz="1100"/>
              <a:t>Respondents noted the bag-drop procedure could be improved (although there was no consensus on how this can be achieved) to address poor handling resulting in damage and slow carousel arrival time. </a:t>
            </a:r>
            <a:endParaRPr lang="en-AU" sz="1100">
              <a:cs typeface="Helvetica"/>
            </a:endParaRPr>
          </a:p>
          <a:p>
            <a:pPr>
              <a:spcBef>
                <a:spcPts val="600"/>
              </a:spcBef>
              <a:defRPr/>
            </a:pPr>
            <a:endParaRPr lang="en-AU" sz="1100">
              <a:solidFill>
                <a:srgbClr val="000000"/>
              </a:solidFill>
              <a:cs typeface="Helvetica"/>
            </a:endParaRPr>
          </a:p>
          <a:p>
            <a:pPr>
              <a:defRPr/>
            </a:pPr>
            <a:r>
              <a:rPr lang="en-AU" sz="1100" b="1">
                <a:solidFill>
                  <a:srgbClr val="000000"/>
                </a:solidFill>
              </a:rPr>
              <a:t>5. Airport amenities</a:t>
            </a:r>
            <a:endParaRPr lang="en-AU" sz="1100" b="1">
              <a:solidFill>
                <a:srgbClr val="000000"/>
              </a:solidFill>
              <a:cs typeface="Helvetica"/>
            </a:endParaRPr>
          </a:p>
          <a:p>
            <a:pPr>
              <a:spcBef>
                <a:spcPts val="600"/>
              </a:spcBef>
              <a:defRPr/>
            </a:pPr>
            <a:r>
              <a:rPr lang="en-AU" sz="1100">
                <a:solidFill>
                  <a:srgbClr val="000000"/>
                </a:solidFill>
              </a:rPr>
              <a:t>Respondents wanted a greater variety of affordable food options, more bathrooms, better shopping experience (options and opening hours), greater access to drinking water and cheaper baggage trolley hire.</a:t>
            </a:r>
            <a:endParaRPr lang="en-AU" sz="1100" b="0" i="0" u="none" strike="noStrike" kern="1200" cap="none" spc="0" normalizeH="0" baseline="0" noProof="0">
              <a:ln>
                <a:noFill/>
              </a:ln>
              <a:solidFill>
                <a:srgbClr val="000000"/>
              </a:solidFill>
              <a:effectLst/>
              <a:uLnTx/>
              <a:uFillTx/>
              <a:latin typeface="Helvetica"/>
              <a:cs typeface="Helvetica"/>
            </a:endParaRPr>
          </a:p>
        </p:txBody>
      </p:sp>
      <p:pic>
        <p:nvPicPr>
          <p:cNvPr id="2" name="Picture 1" descr="A circular chart with different colored squares&#10;&#10;AI-generated content may be incorrect." hidden="1">
            <a:extLst>
              <a:ext uri="{FF2B5EF4-FFF2-40B4-BE49-F238E27FC236}">
                <a16:creationId xmlns:a16="http://schemas.microsoft.com/office/drawing/2014/main" id="{28E18929-E91E-8347-EA7B-CD0458D56650}"/>
              </a:ext>
            </a:extLst>
          </p:cNvPr>
          <p:cNvPicPr>
            <a:picLocks noChangeAspect="1"/>
          </p:cNvPicPr>
          <p:nvPr/>
        </p:nvPicPr>
        <p:blipFill>
          <a:blip r:embed="rId3"/>
          <a:srcRect l="24997" t="452" r="25919" b="2187"/>
          <a:stretch>
            <a:fillRect/>
          </a:stretch>
        </p:blipFill>
        <p:spPr>
          <a:xfrm>
            <a:off x="3880908" y="2206528"/>
            <a:ext cx="3961528" cy="4017013"/>
          </a:xfrm>
          <a:prstGeom prst="rect">
            <a:avLst/>
          </a:prstGeom>
        </p:spPr>
      </p:pic>
      <p:sp>
        <p:nvSpPr>
          <p:cNvPr id="12" name="TextBox 11">
            <a:extLst>
              <a:ext uri="{FF2B5EF4-FFF2-40B4-BE49-F238E27FC236}">
                <a16:creationId xmlns:a16="http://schemas.microsoft.com/office/drawing/2014/main" id="{6816FFD5-A45D-B7A1-B969-559600B10889}"/>
              </a:ext>
            </a:extLst>
          </p:cNvPr>
          <p:cNvSpPr txBox="1"/>
          <p:nvPr/>
        </p:nvSpPr>
        <p:spPr>
          <a:xfrm>
            <a:off x="2613478" y="6554045"/>
            <a:ext cx="7268027" cy="215444"/>
          </a:xfrm>
          <a:prstGeom prst="rect">
            <a:avLst/>
          </a:prstGeom>
          <a:noFill/>
        </p:spPr>
        <p:txBody>
          <a:bodyPr wrap="square" lIns="91440" tIns="45720" rIns="91440" bIns="45720" rtlCol="0" anchor="t">
            <a:spAutoFit/>
          </a:bodyPr>
          <a:lstStyle/>
          <a:p>
            <a:pPr>
              <a:defRPr/>
            </a:pPr>
            <a:r>
              <a:rPr lang="en-AU" sz="800">
                <a:solidFill>
                  <a:srgbClr val="000000"/>
                </a:solidFill>
                <a:latin typeface="Helvetica"/>
              </a:rPr>
              <a:t>“</a:t>
            </a:r>
            <a:r>
              <a:rPr lang="en-AU" sz="800">
                <a:solidFill>
                  <a:srgbClr val="000000"/>
                </a:solidFill>
                <a:ea typeface="+mn-lt"/>
                <a:cs typeface="+mn-lt"/>
              </a:rPr>
              <a:t>Overall, what suggestions would you make to airlines or airports operating in Australia to improve your next travel experience?</a:t>
            </a:r>
            <a:r>
              <a:rPr lang="en-US" sz="800">
                <a:solidFill>
                  <a:srgbClr val="000000"/>
                </a:solidFill>
              </a:rPr>
              <a:t>" </a:t>
            </a:r>
            <a:r>
              <a:rPr lang="en-US" sz="800">
                <a:solidFill>
                  <a:srgbClr val="000000"/>
                </a:solidFill>
                <a:latin typeface="Helvetica"/>
              </a:rPr>
              <a:t>(</a:t>
            </a:r>
            <a:r>
              <a:rPr lang="en-AU" sz="800">
                <a:solidFill>
                  <a:srgbClr val="000000"/>
                </a:solidFill>
                <a:latin typeface="Helvetica"/>
              </a:rPr>
              <a:t>n=3,385)</a:t>
            </a:r>
            <a:endParaRPr lang="en-US" sz="800"/>
          </a:p>
        </p:txBody>
      </p:sp>
      <p:sp>
        <p:nvSpPr>
          <p:cNvPr id="33" name="TextBox 32">
            <a:extLst>
              <a:ext uri="{FF2B5EF4-FFF2-40B4-BE49-F238E27FC236}">
                <a16:creationId xmlns:a16="http://schemas.microsoft.com/office/drawing/2014/main" id="{A731DC90-B38A-ACE5-38FB-BF3D4547E120}"/>
              </a:ext>
            </a:extLst>
          </p:cNvPr>
          <p:cNvSpPr txBox="1"/>
          <p:nvPr/>
        </p:nvSpPr>
        <p:spPr>
          <a:xfrm>
            <a:off x="6413415" y="1571205"/>
            <a:ext cx="4902011" cy="4950840"/>
          </a:xfrm>
          <a:prstGeom prst="rect">
            <a:avLst/>
          </a:prstGeom>
          <a:noFill/>
        </p:spPr>
        <p:txBody>
          <a:bodyPr wrap="square" lIns="108000" tIns="108000" rIns="108000" bIns="162000" rtlCol="0" anchor="t">
            <a:spAutoFit/>
          </a:bodyPr>
          <a:lstStyle/>
          <a:p>
            <a:pPr>
              <a:defRPr/>
            </a:pPr>
            <a:r>
              <a:rPr lang="en-AU" sz="1100" b="1">
                <a:solidFill>
                  <a:srgbClr val="000000"/>
                </a:solidFill>
              </a:rPr>
              <a:t>6. Airline pricing</a:t>
            </a:r>
          </a:p>
          <a:p>
            <a:pPr>
              <a:spcBef>
                <a:spcPts val="600"/>
              </a:spcBef>
              <a:defRPr/>
            </a:pPr>
            <a:r>
              <a:rPr lang="en-AU" sz="1100">
                <a:solidFill>
                  <a:srgbClr val="000000"/>
                </a:solidFill>
                <a:cs typeface="Helvetica"/>
              </a:rPr>
              <a:t>Respondents suggested</a:t>
            </a:r>
            <a:r>
              <a:rPr lang="en-AU" sz="1100">
                <a:cs typeface="Helvetica"/>
              </a:rPr>
              <a:t> more affordable airfares and perceived airlines as price gouging on certain routes or around certain events. They also wanted more inclusions and more transparency on fees. </a:t>
            </a:r>
          </a:p>
          <a:p>
            <a:pPr marL="0" marR="0" lvl="0" indent="0" defTabSz="914400" rtl="0" eaLnBrk="1" fontAlgn="auto" latinLnBrk="0" hangingPunct="1">
              <a:lnSpc>
                <a:spcPct val="100000"/>
              </a:lnSpc>
              <a:spcBef>
                <a:spcPts val="600"/>
              </a:spcBef>
              <a:spcAft>
                <a:spcPts val="0"/>
              </a:spcAft>
              <a:buClrTx/>
              <a:buSzTx/>
              <a:buFontTx/>
              <a:buNone/>
              <a:tabLst/>
              <a:defRPr/>
            </a:pPr>
            <a:endParaRPr kumimoji="0" lang="en-AU" sz="1100" b="0" i="0" u="none" strike="noStrike" kern="1200" cap="none" spc="0" normalizeH="0" baseline="0" noProof="0">
              <a:ln>
                <a:noFill/>
              </a:ln>
              <a:solidFill>
                <a:srgbClr val="000000"/>
              </a:solidFill>
              <a:effectLst/>
              <a:uLnTx/>
              <a:uFillTx/>
              <a:latin typeface="Helvetica"/>
              <a:ea typeface="+mn-ea"/>
              <a:cs typeface="+mn-cs"/>
            </a:endParaRPr>
          </a:p>
          <a:p>
            <a:pPr>
              <a:defRPr/>
            </a:pPr>
            <a:r>
              <a:rPr lang="en-AU" sz="1100" b="1">
                <a:solidFill>
                  <a:srgbClr val="000000"/>
                </a:solidFill>
              </a:rPr>
              <a:t>7. Staffing, crowds and traffic</a:t>
            </a:r>
            <a:endParaRPr lang="en-US" sz="1100"/>
          </a:p>
          <a:p>
            <a:pPr lvl="0">
              <a:spcBef>
                <a:spcPts val="600"/>
              </a:spcBef>
              <a:defRPr/>
            </a:pPr>
            <a:r>
              <a:rPr lang="en-AU" sz="1100">
                <a:solidFill>
                  <a:srgbClr val="000000"/>
                </a:solidFill>
              </a:rPr>
              <a:t>Respondents </a:t>
            </a:r>
            <a:r>
              <a:rPr lang="en-AU" sz="1100"/>
              <a:t>suggested shorter wait times, more efficient processes and more of staff to provide support.</a:t>
            </a:r>
            <a:endParaRPr lang="en-AU" sz="1100">
              <a:cs typeface="Helvetica"/>
            </a:endParaRPr>
          </a:p>
          <a:p>
            <a:pPr lvl="0">
              <a:defRPr/>
            </a:pPr>
            <a:endParaRPr lang="en-AU" sz="1100" b="1">
              <a:solidFill>
                <a:srgbClr val="000000"/>
              </a:solidFill>
            </a:endParaRPr>
          </a:p>
          <a:p>
            <a:pPr>
              <a:defRPr/>
            </a:pPr>
            <a:r>
              <a:rPr lang="en-AU" sz="1100" b="1">
                <a:solidFill>
                  <a:srgbClr val="000000"/>
                </a:solidFill>
              </a:rPr>
              <a:t>8. Disability and mobility</a:t>
            </a:r>
            <a:endParaRPr lang="en-US" sz="1100"/>
          </a:p>
          <a:p>
            <a:pPr>
              <a:spcBef>
                <a:spcPts val="600"/>
              </a:spcBef>
              <a:defRPr/>
            </a:pPr>
            <a:r>
              <a:rPr lang="en-AU" sz="1100">
                <a:solidFill>
                  <a:srgbClr val="000000"/>
                </a:solidFill>
              </a:rPr>
              <a:t>Respondents noted issues with airport distances and stairs, and those with a disability felt their experience could be improved, which aligns with those who have a disability or health condition being less satisfied with various aspects of their air travel journey compared to the overall population.</a:t>
            </a:r>
            <a:endParaRPr lang="en-AU" sz="1100">
              <a:solidFill>
                <a:srgbClr val="000000"/>
              </a:solidFill>
              <a:cs typeface="Helvetica"/>
            </a:endParaRPr>
          </a:p>
          <a:p>
            <a:pPr marL="0" marR="0" lvl="0" indent="0" defTabSz="914400" rtl="0" eaLnBrk="1" fontAlgn="auto" latinLnBrk="0" hangingPunct="1">
              <a:lnSpc>
                <a:spcPct val="100000"/>
              </a:lnSpc>
              <a:spcBef>
                <a:spcPts val="600"/>
              </a:spcBef>
              <a:spcAft>
                <a:spcPts val="0"/>
              </a:spcAft>
              <a:buClrTx/>
              <a:buSzTx/>
              <a:buFontTx/>
              <a:buNone/>
              <a:tabLst/>
              <a:defRPr/>
            </a:pPr>
            <a:endParaRPr lang="en-AU" sz="1100" b="0" i="0" u="none" strike="noStrike" kern="1200" cap="none" spc="0" normalizeH="0" baseline="0" noProof="0">
              <a:ln>
                <a:noFill/>
              </a:ln>
              <a:solidFill>
                <a:srgbClr val="000000"/>
              </a:solidFill>
              <a:effectLst/>
              <a:uLnTx/>
              <a:uFillTx/>
              <a:latin typeface="Helvetica"/>
              <a:cs typeface="Helvetica"/>
            </a:endParaRPr>
          </a:p>
          <a:p>
            <a:pPr>
              <a:defRPr/>
            </a:pPr>
            <a:r>
              <a:rPr lang="en-AU" sz="1100" b="1">
                <a:solidFill>
                  <a:srgbClr val="000000"/>
                </a:solidFill>
              </a:rPr>
              <a:t>9. Wayfinding</a:t>
            </a:r>
            <a:endParaRPr lang="en-US" sz="1100"/>
          </a:p>
          <a:p>
            <a:pPr>
              <a:spcBef>
                <a:spcPts val="600"/>
              </a:spcBef>
              <a:defRPr/>
            </a:pPr>
            <a:r>
              <a:rPr lang="en-AU" sz="1100">
                <a:solidFill>
                  <a:srgbClr val="000000"/>
                </a:solidFill>
              </a:rPr>
              <a:t>Respondents noted inadequate or confusing signage. </a:t>
            </a:r>
            <a:endParaRPr lang="en-AU" sz="1100">
              <a:solidFill>
                <a:srgbClr val="000000"/>
              </a:solidFill>
              <a:cs typeface="Helvetica"/>
            </a:endParaRPr>
          </a:p>
          <a:p>
            <a:pPr>
              <a:spcBef>
                <a:spcPts val="600"/>
              </a:spcBef>
              <a:defRPr/>
            </a:pPr>
            <a:endParaRPr lang="en-AU" sz="1100">
              <a:solidFill>
                <a:srgbClr val="000000"/>
              </a:solidFill>
              <a:cs typeface="Helvetica"/>
            </a:endParaRPr>
          </a:p>
          <a:p>
            <a:pPr>
              <a:defRPr/>
            </a:pPr>
            <a:r>
              <a:rPr lang="en-AU" sz="1100" b="1">
                <a:solidFill>
                  <a:srgbClr val="000000"/>
                </a:solidFill>
              </a:rPr>
              <a:t>Other</a:t>
            </a:r>
            <a:endParaRPr lang="en-AU" sz="1100">
              <a:solidFill>
                <a:srgbClr val="000000"/>
              </a:solidFill>
              <a:cs typeface="Helvetica"/>
            </a:endParaRPr>
          </a:p>
          <a:p>
            <a:pPr>
              <a:spcBef>
                <a:spcPts val="600"/>
              </a:spcBef>
              <a:defRPr/>
            </a:pPr>
            <a:r>
              <a:rPr lang="en-AU" sz="1100">
                <a:solidFill>
                  <a:srgbClr val="000000"/>
                </a:solidFill>
              </a:rPr>
              <a:t>Respondents also noted issues with aircraft and airport seating, in-flight amenities, getting information on their rights, customer service, loyalty programs, excessive automation, airport renovations/upgrades, connections/transfers, boarding/disembarking procedures including tarmac vs aerobridge use, and departure/arrival information.</a:t>
            </a:r>
            <a:endParaRPr lang="en-AU" sz="1100">
              <a:solidFill>
                <a:srgbClr val="000000"/>
              </a:solidFill>
              <a:cs typeface="Helvetica"/>
            </a:endParaRPr>
          </a:p>
        </p:txBody>
      </p:sp>
      <p:sp>
        <p:nvSpPr>
          <p:cNvPr id="13" name="Rectangle 12"/>
          <p:cNvSpPr/>
          <p:nvPr/>
        </p:nvSpPr>
        <p:spPr>
          <a:xfrm>
            <a:off x="450176" y="1048748"/>
            <a:ext cx="10702350" cy="400110"/>
          </a:xfrm>
          <a:prstGeom prst="rect">
            <a:avLst/>
          </a:prstGeom>
        </p:spPr>
        <p:txBody>
          <a:bodyPr wrap="square">
            <a:spAutoFit/>
          </a:bodyPr>
          <a:lstStyle/>
          <a:p>
            <a:pPr lvl="0"/>
            <a:r>
              <a:rPr lang="en-AU" sz="2000">
                <a:solidFill>
                  <a:srgbClr val="000000"/>
                </a:solidFill>
                <a:ea typeface="+mn-lt"/>
                <a:cs typeface="Helvetica"/>
              </a:rPr>
              <a:t>We analysed free text responses and grouped them into 9 themes ranked by frequency</a:t>
            </a:r>
            <a:endParaRPr lang="en-US" sz="2000">
              <a:solidFill>
                <a:srgbClr val="000000"/>
              </a:solidFill>
            </a:endParaRPr>
          </a:p>
        </p:txBody>
      </p:sp>
      <p:grpSp>
        <p:nvGrpSpPr>
          <p:cNvPr id="15" name="Group 14"/>
          <p:cNvGrpSpPr/>
          <p:nvPr/>
        </p:nvGrpSpPr>
        <p:grpSpPr>
          <a:xfrm>
            <a:off x="432420" y="2640424"/>
            <a:ext cx="409002" cy="419085"/>
            <a:chOff x="3727451" y="1577975"/>
            <a:chExt cx="450850" cy="461963"/>
          </a:xfrm>
        </p:grpSpPr>
        <p:sp>
          <p:nvSpPr>
            <p:cNvPr id="16" name="Freeform 15"/>
            <p:cNvSpPr>
              <a:spLocks/>
            </p:cNvSpPr>
            <p:nvPr/>
          </p:nvSpPr>
          <p:spPr bwMode="auto">
            <a:xfrm>
              <a:off x="3825876" y="1617663"/>
              <a:ext cx="254000" cy="58738"/>
            </a:xfrm>
            <a:custGeom>
              <a:avLst/>
              <a:gdLst>
                <a:gd name="T0" fmla="*/ 52 w 52"/>
                <a:gd name="T1" fmla="*/ 12 h 12"/>
                <a:gd name="T2" fmla="*/ 0 w 52"/>
                <a:gd name="T3" fmla="*/ 12 h 12"/>
                <a:gd name="T4" fmla="*/ 0 w 52"/>
                <a:gd name="T5" fmla="*/ 8 h 12"/>
                <a:gd name="T6" fmla="*/ 8 w 52"/>
                <a:gd name="T7" fmla="*/ 0 h 12"/>
                <a:gd name="T8" fmla="*/ 44 w 52"/>
                <a:gd name="T9" fmla="*/ 0 h 12"/>
                <a:gd name="T10" fmla="*/ 52 w 52"/>
                <a:gd name="T11" fmla="*/ 8 h 12"/>
                <a:gd name="T12" fmla="*/ 52 w 5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2" h="12">
                  <a:moveTo>
                    <a:pt x="52" y="12"/>
                  </a:moveTo>
                  <a:cubicBezTo>
                    <a:pt x="0" y="12"/>
                    <a:pt x="0" y="12"/>
                    <a:pt x="0" y="12"/>
                  </a:cubicBezTo>
                  <a:cubicBezTo>
                    <a:pt x="0" y="8"/>
                    <a:pt x="0" y="8"/>
                    <a:pt x="0" y="8"/>
                  </a:cubicBezTo>
                  <a:cubicBezTo>
                    <a:pt x="0" y="4"/>
                    <a:pt x="4" y="0"/>
                    <a:pt x="8" y="0"/>
                  </a:cubicBezTo>
                  <a:cubicBezTo>
                    <a:pt x="44" y="0"/>
                    <a:pt x="44" y="0"/>
                    <a:pt x="44" y="0"/>
                  </a:cubicBezTo>
                  <a:cubicBezTo>
                    <a:pt x="48" y="0"/>
                    <a:pt x="52" y="4"/>
                    <a:pt x="52" y="8"/>
                  </a:cubicBezTo>
                  <a:lnTo>
                    <a:pt x="52" y="1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7" name="Oval 16"/>
            <p:cNvSpPr>
              <a:spLocks noChangeArrowheads="1"/>
            </p:cNvSpPr>
            <p:nvPr/>
          </p:nvSpPr>
          <p:spPr bwMode="auto">
            <a:xfrm>
              <a:off x="3913188" y="1725613"/>
              <a:ext cx="77788" cy="79375"/>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 name="Freeform 17"/>
            <p:cNvSpPr>
              <a:spLocks/>
            </p:cNvSpPr>
            <p:nvPr/>
          </p:nvSpPr>
          <p:spPr bwMode="auto">
            <a:xfrm>
              <a:off x="3884613" y="1833563"/>
              <a:ext cx="136525" cy="196850"/>
            </a:xfrm>
            <a:custGeom>
              <a:avLst/>
              <a:gdLst>
                <a:gd name="T0" fmla="*/ 28 w 28"/>
                <a:gd name="T1" fmla="*/ 0 h 40"/>
                <a:gd name="T2" fmla="*/ 0 w 28"/>
                <a:gd name="T3" fmla="*/ 0 h 40"/>
                <a:gd name="T4" fmla="*/ 8 w 28"/>
                <a:gd name="T5" fmla="*/ 23 h 40"/>
                <a:gd name="T6" fmla="*/ 8 w 28"/>
                <a:gd name="T7" fmla="*/ 40 h 40"/>
                <a:gd name="T8" fmla="*/ 20 w 28"/>
                <a:gd name="T9" fmla="*/ 40 h 40"/>
                <a:gd name="T10" fmla="*/ 20 w 28"/>
                <a:gd name="T11" fmla="*/ 23 h 40"/>
                <a:gd name="T12" fmla="*/ 28 w 2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28" y="0"/>
                  </a:moveTo>
                  <a:cubicBezTo>
                    <a:pt x="0" y="0"/>
                    <a:pt x="0" y="0"/>
                    <a:pt x="0" y="0"/>
                  </a:cubicBezTo>
                  <a:cubicBezTo>
                    <a:pt x="0" y="16"/>
                    <a:pt x="4" y="19"/>
                    <a:pt x="8" y="23"/>
                  </a:cubicBezTo>
                  <a:cubicBezTo>
                    <a:pt x="8" y="40"/>
                    <a:pt x="8" y="40"/>
                    <a:pt x="8" y="40"/>
                  </a:cubicBezTo>
                  <a:cubicBezTo>
                    <a:pt x="20" y="40"/>
                    <a:pt x="20" y="40"/>
                    <a:pt x="20" y="40"/>
                  </a:cubicBezTo>
                  <a:cubicBezTo>
                    <a:pt x="20" y="23"/>
                    <a:pt x="20" y="23"/>
                    <a:pt x="20" y="23"/>
                  </a:cubicBezTo>
                  <a:cubicBezTo>
                    <a:pt x="24" y="19"/>
                    <a:pt x="28" y="16"/>
                    <a:pt x="28" y="0"/>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 name="Line 24"/>
            <p:cNvSpPr>
              <a:spLocks noChangeShapeType="1"/>
            </p:cNvSpPr>
            <p:nvPr/>
          </p:nvSpPr>
          <p:spPr bwMode="auto">
            <a:xfrm>
              <a:off x="4079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 name="Line 25"/>
            <p:cNvSpPr>
              <a:spLocks noChangeShapeType="1"/>
            </p:cNvSpPr>
            <p:nvPr/>
          </p:nvSpPr>
          <p:spPr bwMode="auto">
            <a:xfrm>
              <a:off x="3825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 name="Line 26"/>
            <p:cNvSpPr>
              <a:spLocks noChangeShapeType="1"/>
            </p:cNvSpPr>
            <p:nvPr/>
          </p:nvSpPr>
          <p:spPr bwMode="auto">
            <a:xfrm>
              <a:off x="4119563"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 name="Line 27"/>
            <p:cNvSpPr>
              <a:spLocks noChangeShapeType="1"/>
            </p:cNvSpPr>
            <p:nvPr/>
          </p:nvSpPr>
          <p:spPr bwMode="auto">
            <a:xfrm flipV="1">
              <a:off x="411956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 name="Line 28"/>
            <p:cNvSpPr>
              <a:spLocks noChangeShapeType="1"/>
            </p:cNvSpPr>
            <p:nvPr/>
          </p:nvSpPr>
          <p:spPr bwMode="auto">
            <a:xfrm>
              <a:off x="411956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 name="Line 29"/>
            <p:cNvSpPr>
              <a:spLocks noChangeShapeType="1"/>
            </p:cNvSpPr>
            <p:nvPr/>
          </p:nvSpPr>
          <p:spPr bwMode="auto">
            <a:xfrm flipH="1">
              <a:off x="3727451"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 name="Line 30"/>
            <p:cNvSpPr>
              <a:spLocks noChangeShapeType="1"/>
            </p:cNvSpPr>
            <p:nvPr/>
          </p:nvSpPr>
          <p:spPr bwMode="auto">
            <a:xfrm flipH="1" flipV="1">
              <a:off x="373221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 name="Line 31"/>
            <p:cNvSpPr>
              <a:spLocks noChangeShapeType="1"/>
            </p:cNvSpPr>
            <p:nvPr/>
          </p:nvSpPr>
          <p:spPr bwMode="auto">
            <a:xfrm flipH="1">
              <a:off x="373221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 name="Rectangle 33"/>
            <p:cNvSpPr>
              <a:spLocks noChangeArrowheads="1"/>
            </p:cNvSpPr>
            <p:nvPr/>
          </p:nvSpPr>
          <p:spPr bwMode="auto">
            <a:xfrm>
              <a:off x="3922713" y="1577975"/>
              <a:ext cx="58738" cy="39688"/>
            </a:xfrm>
            <a:prstGeom prst="rect">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35" name="Group 34"/>
          <p:cNvGrpSpPr/>
          <p:nvPr/>
        </p:nvGrpSpPr>
        <p:grpSpPr>
          <a:xfrm flipH="1">
            <a:off x="381816" y="3614699"/>
            <a:ext cx="503460" cy="307402"/>
            <a:chOff x="895350" y="5451475"/>
            <a:chExt cx="450850" cy="273051"/>
          </a:xfrm>
        </p:grpSpPr>
        <p:sp>
          <p:nvSpPr>
            <p:cNvPr id="36" name="Oval 876"/>
            <p:cNvSpPr>
              <a:spLocks noChangeArrowheads="1"/>
            </p:cNvSpPr>
            <p:nvPr/>
          </p:nvSpPr>
          <p:spPr bwMode="auto">
            <a:xfrm>
              <a:off x="9540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 name="Line 877"/>
            <p:cNvSpPr>
              <a:spLocks noChangeShapeType="1"/>
            </p:cNvSpPr>
            <p:nvPr/>
          </p:nvSpPr>
          <p:spPr bwMode="auto">
            <a:xfrm>
              <a:off x="1247775" y="5686425"/>
              <a:ext cx="984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 name="Oval 878"/>
            <p:cNvSpPr>
              <a:spLocks noChangeArrowheads="1"/>
            </p:cNvSpPr>
            <p:nvPr/>
          </p:nvSpPr>
          <p:spPr bwMode="auto">
            <a:xfrm>
              <a:off x="11699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 name="Line 879"/>
            <p:cNvSpPr>
              <a:spLocks noChangeShapeType="1"/>
            </p:cNvSpPr>
            <p:nvPr/>
          </p:nvSpPr>
          <p:spPr bwMode="auto">
            <a:xfrm>
              <a:off x="1031875" y="5686425"/>
              <a:ext cx="138112"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0" name="Line 880"/>
            <p:cNvSpPr>
              <a:spLocks noChangeShapeType="1"/>
            </p:cNvSpPr>
            <p:nvPr/>
          </p:nvSpPr>
          <p:spPr bwMode="auto">
            <a:xfrm>
              <a:off x="895350" y="5686425"/>
              <a:ext cx="58737"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1" name="Freeform 881"/>
            <p:cNvSpPr>
              <a:spLocks/>
            </p:cNvSpPr>
            <p:nvPr/>
          </p:nvSpPr>
          <p:spPr bwMode="auto">
            <a:xfrm>
              <a:off x="914400" y="5489575"/>
              <a:ext cx="411162" cy="196850"/>
            </a:xfrm>
            <a:custGeom>
              <a:avLst/>
              <a:gdLst>
                <a:gd name="T0" fmla="*/ 84 w 84"/>
                <a:gd name="T1" fmla="*/ 40 h 40"/>
                <a:gd name="T2" fmla="*/ 84 w 84"/>
                <a:gd name="T3" fmla="*/ 16 h 40"/>
                <a:gd name="T4" fmla="*/ 76 w 84"/>
                <a:gd name="T5" fmla="*/ 16 h 40"/>
                <a:gd name="T6" fmla="*/ 56 w 84"/>
                <a:gd name="T7" fmla="*/ 0 h 40"/>
                <a:gd name="T8" fmla="*/ 26 w 84"/>
                <a:gd name="T9" fmla="*/ 0 h 40"/>
                <a:gd name="T10" fmla="*/ 18 w 84"/>
                <a:gd name="T11" fmla="*/ 16 h 40"/>
                <a:gd name="T12" fmla="*/ 0 w 84"/>
                <a:gd name="T13" fmla="*/ 16 h 40"/>
                <a:gd name="T14" fmla="*/ 0 w 84"/>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0">
                  <a:moveTo>
                    <a:pt x="84" y="40"/>
                  </a:moveTo>
                  <a:cubicBezTo>
                    <a:pt x="84" y="16"/>
                    <a:pt x="84" y="16"/>
                    <a:pt x="84" y="16"/>
                  </a:cubicBezTo>
                  <a:cubicBezTo>
                    <a:pt x="76" y="16"/>
                    <a:pt x="76" y="16"/>
                    <a:pt x="76" y="16"/>
                  </a:cubicBezTo>
                  <a:cubicBezTo>
                    <a:pt x="74" y="7"/>
                    <a:pt x="65" y="0"/>
                    <a:pt x="56" y="0"/>
                  </a:cubicBezTo>
                  <a:cubicBezTo>
                    <a:pt x="26" y="0"/>
                    <a:pt x="26" y="0"/>
                    <a:pt x="26" y="0"/>
                  </a:cubicBezTo>
                  <a:cubicBezTo>
                    <a:pt x="18" y="16"/>
                    <a:pt x="18" y="16"/>
                    <a:pt x="18" y="16"/>
                  </a:cubicBezTo>
                  <a:cubicBezTo>
                    <a:pt x="0" y="16"/>
                    <a:pt x="0" y="16"/>
                    <a:pt x="0" y="16"/>
                  </a:cubicBezTo>
                  <a:cubicBezTo>
                    <a:pt x="0" y="40"/>
                    <a:pt x="0" y="40"/>
                    <a:pt x="0" y="4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2" name="Freeform 882"/>
            <p:cNvSpPr>
              <a:spLocks/>
            </p:cNvSpPr>
            <p:nvPr/>
          </p:nvSpPr>
          <p:spPr bwMode="auto">
            <a:xfrm>
              <a:off x="1052513" y="5529263"/>
              <a:ext cx="38100" cy="39688"/>
            </a:xfrm>
            <a:custGeom>
              <a:avLst/>
              <a:gdLst>
                <a:gd name="T0" fmla="*/ 0 w 24"/>
                <a:gd name="T1" fmla="*/ 25 h 25"/>
                <a:gd name="T2" fmla="*/ 12 w 24"/>
                <a:gd name="T3" fmla="*/ 0 h 25"/>
                <a:gd name="T4" fmla="*/ 24 w 24"/>
                <a:gd name="T5" fmla="*/ 0 h 25"/>
              </a:gdLst>
              <a:ahLst/>
              <a:cxnLst>
                <a:cxn ang="0">
                  <a:pos x="T0" y="T1"/>
                </a:cxn>
                <a:cxn ang="0">
                  <a:pos x="T2" y="T3"/>
                </a:cxn>
                <a:cxn ang="0">
                  <a:pos x="T4" y="T5"/>
                </a:cxn>
              </a:cxnLst>
              <a:rect l="0" t="0" r="r" b="b"/>
              <a:pathLst>
                <a:path w="24" h="25">
                  <a:moveTo>
                    <a:pt x="0" y="25"/>
                  </a:moveTo>
                  <a:lnTo>
                    <a:pt x="12" y="0"/>
                  </a:lnTo>
                  <a:lnTo>
                    <a:pt x="24"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3" name="Line 883"/>
            <p:cNvSpPr>
              <a:spLocks noChangeShapeType="1"/>
            </p:cNvSpPr>
            <p:nvPr/>
          </p:nvSpPr>
          <p:spPr bwMode="auto">
            <a:xfrm>
              <a:off x="10525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4" name="Line 884"/>
            <p:cNvSpPr>
              <a:spLocks noChangeShapeType="1"/>
            </p:cNvSpPr>
            <p:nvPr/>
          </p:nvSpPr>
          <p:spPr bwMode="auto">
            <a:xfrm>
              <a:off x="101282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5" name="Line 885"/>
            <p:cNvSpPr>
              <a:spLocks noChangeShapeType="1"/>
            </p:cNvSpPr>
            <p:nvPr/>
          </p:nvSpPr>
          <p:spPr bwMode="auto">
            <a:xfrm>
              <a:off x="97313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6" name="Line 886"/>
            <p:cNvSpPr>
              <a:spLocks noChangeShapeType="1"/>
            </p:cNvSpPr>
            <p:nvPr/>
          </p:nvSpPr>
          <p:spPr bwMode="auto">
            <a:xfrm>
              <a:off x="10906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7" name="Line 887"/>
            <p:cNvSpPr>
              <a:spLocks noChangeShapeType="1"/>
            </p:cNvSpPr>
            <p:nvPr/>
          </p:nvSpPr>
          <p:spPr bwMode="auto">
            <a:xfrm>
              <a:off x="1130300"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8" name="Line 888"/>
            <p:cNvSpPr>
              <a:spLocks noChangeShapeType="1"/>
            </p:cNvSpPr>
            <p:nvPr/>
          </p:nvSpPr>
          <p:spPr bwMode="auto">
            <a:xfrm>
              <a:off x="11699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9" name="Line 889"/>
            <p:cNvSpPr>
              <a:spLocks noChangeShapeType="1"/>
            </p:cNvSpPr>
            <p:nvPr/>
          </p:nvSpPr>
          <p:spPr bwMode="auto">
            <a:xfrm>
              <a:off x="12080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0" name="Line 890"/>
            <p:cNvSpPr>
              <a:spLocks noChangeShapeType="1"/>
            </p:cNvSpPr>
            <p:nvPr/>
          </p:nvSpPr>
          <p:spPr bwMode="auto">
            <a:xfrm>
              <a:off x="124777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1" name="Line 891"/>
            <p:cNvSpPr>
              <a:spLocks noChangeShapeType="1"/>
            </p:cNvSpPr>
            <p:nvPr/>
          </p:nvSpPr>
          <p:spPr bwMode="auto">
            <a:xfrm>
              <a:off x="128746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2" name="Freeform 892"/>
            <p:cNvSpPr>
              <a:spLocks/>
            </p:cNvSpPr>
            <p:nvPr/>
          </p:nvSpPr>
          <p:spPr bwMode="auto">
            <a:xfrm>
              <a:off x="1071563" y="5451475"/>
              <a:ext cx="68262" cy="38100"/>
            </a:xfrm>
            <a:custGeom>
              <a:avLst/>
              <a:gdLst>
                <a:gd name="T0" fmla="*/ 0 w 14"/>
                <a:gd name="T1" fmla="*/ 8 h 8"/>
                <a:gd name="T2" fmla="*/ 2 w 14"/>
                <a:gd name="T3" fmla="*/ 0 h 8"/>
                <a:gd name="T4" fmla="*/ 10 w 14"/>
                <a:gd name="T5" fmla="*/ 0 h 8"/>
                <a:gd name="T6" fmla="*/ 14 w 14"/>
                <a:gd name="T7" fmla="*/ 8 h 8"/>
              </a:gdLst>
              <a:ahLst/>
              <a:cxnLst>
                <a:cxn ang="0">
                  <a:pos x="T0" y="T1"/>
                </a:cxn>
                <a:cxn ang="0">
                  <a:pos x="T2" y="T3"/>
                </a:cxn>
                <a:cxn ang="0">
                  <a:pos x="T4" y="T5"/>
                </a:cxn>
                <a:cxn ang="0">
                  <a:pos x="T6" y="T7"/>
                </a:cxn>
              </a:cxnLst>
              <a:rect l="0" t="0" r="r" b="b"/>
              <a:pathLst>
                <a:path w="14" h="8">
                  <a:moveTo>
                    <a:pt x="0" y="8"/>
                  </a:moveTo>
                  <a:cubicBezTo>
                    <a:pt x="0" y="8"/>
                    <a:pt x="2" y="0"/>
                    <a:pt x="2" y="0"/>
                  </a:cubicBezTo>
                  <a:cubicBezTo>
                    <a:pt x="10" y="0"/>
                    <a:pt x="10" y="0"/>
                    <a:pt x="10" y="0"/>
                  </a:cubicBezTo>
                  <a:cubicBezTo>
                    <a:pt x="14" y="8"/>
                    <a:pt x="14" y="8"/>
                    <a:pt x="14" y="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53" name="Group 52"/>
          <p:cNvGrpSpPr/>
          <p:nvPr/>
        </p:nvGrpSpPr>
        <p:grpSpPr>
          <a:xfrm>
            <a:off x="381816" y="4759869"/>
            <a:ext cx="409003" cy="357158"/>
            <a:chOff x="2786063" y="1636713"/>
            <a:chExt cx="450850" cy="393700"/>
          </a:xfrm>
        </p:grpSpPr>
        <p:sp>
          <p:nvSpPr>
            <p:cNvPr id="54" name="Freeform 53"/>
            <p:cNvSpPr>
              <a:spLocks/>
            </p:cNvSpPr>
            <p:nvPr/>
          </p:nvSpPr>
          <p:spPr bwMode="auto">
            <a:xfrm>
              <a:off x="2786063" y="1716088"/>
              <a:ext cx="450850" cy="314325"/>
            </a:xfrm>
            <a:custGeom>
              <a:avLst/>
              <a:gdLst>
                <a:gd name="T0" fmla="*/ 92 w 92"/>
                <a:gd name="T1" fmla="*/ 12 h 64"/>
                <a:gd name="T2" fmla="*/ 80 w 92"/>
                <a:gd name="T3" fmla="*/ 0 h 64"/>
                <a:gd name="T4" fmla="*/ 12 w 92"/>
                <a:gd name="T5" fmla="*/ 0 h 64"/>
                <a:gd name="T6" fmla="*/ 0 w 92"/>
                <a:gd name="T7" fmla="*/ 12 h 64"/>
                <a:gd name="T8" fmla="*/ 0 w 92"/>
                <a:gd name="T9" fmla="*/ 52 h 64"/>
                <a:gd name="T10" fmla="*/ 12 w 92"/>
                <a:gd name="T11" fmla="*/ 64 h 64"/>
                <a:gd name="T12" fmla="*/ 80 w 92"/>
                <a:gd name="T13" fmla="*/ 64 h 64"/>
                <a:gd name="T14" fmla="*/ 92 w 92"/>
                <a:gd name="T15" fmla="*/ 52 h 64"/>
                <a:gd name="T16" fmla="*/ 92 w 92"/>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4">
                  <a:moveTo>
                    <a:pt x="92" y="12"/>
                  </a:moveTo>
                  <a:cubicBezTo>
                    <a:pt x="92" y="5"/>
                    <a:pt x="87" y="0"/>
                    <a:pt x="80" y="0"/>
                  </a:cubicBezTo>
                  <a:cubicBezTo>
                    <a:pt x="12" y="0"/>
                    <a:pt x="12" y="0"/>
                    <a:pt x="12" y="0"/>
                  </a:cubicBezTo>
                  <a:cubicBezTo>
                    <a:pt x="5" y="0"/>
                    <a:pt x="0" y="5"/>
                    <a:pt x="0" y="12"/>
                  </a:cubicBezTo>
                  <a:cubicBezTo>
                    <a:pt x="0" y="52"/>
                    <a:pt x="0" y="52"/>
                    <a:pt x="0" y="52"/>
                  </a:cubicBezTo>
                  <a:cubicBezTo>
                    <a:pt x="0" y="59"/>
                    <a:pt x="5" y="64"/>
                    <a:pt x="12" y="64"/>
                  </a:cubicBezTo>
                  <a:cubicBezTo>
                    <a:pt x="80" y="64"/>
                    <a:pt x="80" y="64"/>
                    <a:pt x="80" y="64"/>
                  </a:cubicBezTo>
                  <a:cubicBezTo>
                    <a:pt x="87" y="64"/>
                    <a:pt x="92" y="59"/>
                    <a:pt x="92" y="52"/>
                  </a:cubicBezTo>
                  <a:lnTo>
                    <a:pt x="92" y="1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5" name="Freeform 54"/>
            <p:cNvSpPr>
              <a:spLocks/>
            </p:cNvSpPr>
            <p:nvPr/>
          </p:nvSpPr>
          <p:spPr bwMode="auto">
            <a:xfrm>
              <a:off x="2943226" y="1636713"/>
              <a:ext cx="136525" cy="79375"/>
            </a:xfrm>
            <a:custGeom>
              <a:avLst/>
              <a:gdLst>
                <a:gd name="T0" fmla="*/ 0 w 28"/>
                <a:gd name="T1" fmla="*/ 16 h 16"/>
                <a:gd name="T2" fmla="*/ 0 w 28"/>
                <a:gd name="T3" fmla="*/ 8 h 16"/>
                <a:gd name="T4" fmla="*/ 8 w 28"/>
                <a:gd name="T5" fmla="*/ 0 h 16"/>
                <a:gd name="T6" fmla="*/ 20 w 28"/>
                <a:gd name="T7" fmla="*/ 0 h 16"/>
                <a:gd name="T8" fmla="*/ 28 w 28"/>
                <a:gd name="T9" fmla="*/ 8 h 16"/>
                <a:gd name="T10" fmla="*/ 28 w 28"/>
                <a:gd name="T11" fmla="*/ 16 h 16"/>
              </a:gdLst>
              <a:ahLst/>
              <a:cxnLst>
                <a:cxn ang="0">
                  <a:pos x="T0" y="T1"/>
                </a:cxn>
                <a:cxn ang="0">
                  <a:pos x="T2" y="T3"/>
                </a:cxn>
                <a:cxn ang="0">
                  <a:pos x="T4" y="T5"/>
                </a:cxn>
                <a:cxn ang="0">
                  <a:pos x="T6" y="T7"/>
                </a:cxn>
                <a:cxn ang="0">
                  <a:pos x="T8" y="T9"/>
                </a:cxn>
                <a:cxn ang="0">
                  <a:pos x="T10" y="T11"/>
                </a:cxn>
              </a:cxnLst>
              <a:rect l="0" t="0" r="r" b="b"/>
              <a:pathLst>
                <a:path w="28" h="16">
                  <a:moveTo>
                    <a:pt x="0" y="16"/>
                  </a:moveTo>
                  <a:cubicBezTo>
                    <a:pt x="0" y="8"/>
                    <a:pt x="0" y="8"/>
                    <a:pt x="0" y="8"/>
                  </a:cubicBezTo>
                  <a:cubicBezTo>
                    <a:pt x="0" y="4"/>
                    <a:pt x="4" y="0"/>
                    <a:pt x="8" y="0"/>
                  </a:cubicBezTo>
                  <a:cubicBezTo>
                    <a:pt x="20" y="0"/>
                    <a:pt x="20" y="0"/>
                    <a:pt x="20" y="0"/>
                  </a:cubicBezTo>
                  <a:cubicBezTo>
                    <a:pt x="24" y="0"/>
                    <a:pt x="28" y="4"/>
                    <a:pt x="28" y="8"/>
                  </a:cubicBezTo>
                  <a:cubicBezTo>
                    <a:pt x="28" y="16"/>
                    <a:pt x="28" y="16"/>
                    <a:pt x="28"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6" name="Line 95"/>
            <p:cNvSpPr>
              <a:spLocks noChangeShapeType="1"/>
            </p:cNvSpPr>
            <p:nvPr/>
          </p:nvSpPr>
          <p:spPr bwMode="auto">
            <a:xfrm>
              <a:off x="315912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7" name="Line 96"/>
            <p:cNvSpPr>
              <a:spLocks noChangeShapeType="1"/>
            </p:cNvSpPr>
            <p:nvPr/>
          </p:nvSpPr>
          <p:spPr bwMode="auto">
            <a:xfrm>
              <a:off x="310038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8" name="Line 97"/>
            <p:cNvSpPr>
              <a:spLocks noChangeShapeType="1"/>
            </p:cNvSpPr>
            <p:nvPr/>
          </p:nvSpPr>
          <p:spPr bwMode="auto">
            <a:xfrm>
              <a:off x="292417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9" name="Line 98"/>
            <p:cNvSpPr>
              <a:spLocks noChangeShapeType="1"/>
            </p:cNvSpPr>
            <p:nvPr/>
          </p:nvSpPr>
          <p:spPr bwMode="auto">
            <a:xfrm>
              <a:off x="286543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60" name="Group 59"/>
          <p:cNvGrpSpPr/>
          <p:nvPr/>
        </p:nvGrpSpPr>
        <p:grpSpPr>
          <a:xfrm>
            <a:off x="5988904" y="4608909"/>
            <a:ext cx="407563" cy="355718"/>
            <a:chOff x="3722689" y="1636713"/>
            <a:chExt cx="449263" cy="392113"/>
          </a:xfrm>
        </p:grpSpPr>
        <p:sp>
          <p:nvSpPr>
            <p:cNvPr id="61" name="Freeform 232"/>
            <p:cNvSpPr>
              <a:spLocks/>
            </p:cNvSpPr>
            <p:nvPr/>
          </p:nvSpPr>
          <p:spPr bwMode="auto">
            <a:xfrm>
              <a:off x="3722689" y="1636713"/>
              <a:ext cx="449263" cy="392113"/>
            </a:xfrm>
            <a:custGeom>
              <a:avLst/>
              <a:gdLst>
                <a:gd name="T0" fmla="*/ 0 w 283"/>
                <a:gd name="T1" fmla="*/ 229 h 247"/>
                <a:gd name="T2" fmla="*/ 74 w 283"/>
                <a:gd name="T3" fmla="*/ 247 h 247"/>
                <a:gd name="T4" fmla="*/ 142 w 283"/>
                <a:gd name="T5" fmla="*/ 229 h 247"/>
                <a:gd name="T6" fmla="*/ 209 w 283"/>
                <a:gd name="T7" fmla="*/ 247 h 247"/>
                <a:gd name="T8" fmla="*/ 283 w 283"/>
                <a:gd name="T9" fmla="*/ 229 h 247"/>
                <a:gd name="T10" fmla="*/ 271 w 283"/>
                <a:gd name="T11" fmla="*/ 0 h 247"/>
                <a:gd name="T12" fmla="*/ 203 w 283"/>
                <a:gd name="T13" fmla="*/ 19 h 247"/>
                <a:gd name="T14" fmla="*/ 142 w 283"/>
                <a:gd name="T15" fmla="*/ 0 h 247"/>
                <a:gd name="T16" fmla="*/ 80 w 283"/>
                <a:gd name="T17" fmla="*/ 19 h 247"/>
                <a:gd name="T18" fmla="*/ 12 w 283"/>
                <a:gd name="T19" fmla="*/ 0 h 247"/>
                <a:gd name="T20" fmla="*/ 0 w 283"/>
                <a:gd name="T21" fmla="*/ 22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47">
                  <a:moveTo>
                    <a:pt x="0" y="229"/>
                  </a:moveTo>
                  <a:lnTo>
                    <a:pt x="74" y="247"/>
                  </a:lnTo>
                  <a:lnTo>
                    <a:pt x="142" y="229"/>
                  </a:lnTo>
                  <a:lnTo>
                    <a:pt x="209" y="247"/>
                  </a:lnTo>
                  <a:lnTo>
                    <a:pt x="283" y="229"/>
                  </a:lnTo>
                  <a:lnTo>
                    <a:pt x="271" y="0"/>
                  </a:lnTo>
                  <a:lnTo>
                    <a:pt x="203" y="19"/>
                  </a:lnTo>
                  <a:lnTo>
                    <a:pt x="142" y="0"/>
                  </a:lnTo>
                  <a:lnTo>
                    <a:pt x="80" y="19"/>
                  </a:lnTo>
                  <a:lnTo>
                    <a:pt x="12" y="0"/>
                  </a:lnTo>
                  <a:lnTo>
                    <a:pt x="0" y="229"/>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2" name="Line 233"/>
            <p:cNvSpPr>
              <a:spLocks noChangeShapeType="1"/>
            </p:cNvSpPr>
            <p:nvPr/>
          </p:nvSpPr>
          <p:spPr bwMode="auto">
            <a:xfrm>
              <a:off x="4044951" y="1735138"/>
              <a:ext cx="39688"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3" name="Line 234"/>
            <p:cNvSpPr>
              <a:spLocks noChangeShapeType="1"/>
            </p:cNvSpPr>
            <p:nvPr/>
          </p:nvSpPr>
          <p:spPr bwMode="auto">
            <a:xfrm flipV="1">
              <a:off x="4044951" y="1735138"/>
              <a:ext cx="39688"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4" name="Line 235"/>
            <p:cNvSpPr>
              <a:spLocks noChangeShapeType="1"/>
            </p:cNvSpPr>
            <p:nvPr/>
          </p:nvSpPr>
          <p:spPr bwMode="auto">
            <a:xfrm flipV="1">
              <a:off x="3800476" y="1901825"/>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5" name="Line 236"/>
            <p:cNvSpPr>
              <a:spLocks noChangeShapeType="1"/>
            </p:cNvSpPr>
            <p:nvPr/>
          </p:nvSpPr>
          <p:spPr bwMode="auto">
            <a:xfrm flipV="1">
              <a:off x="3859214" y="1843088"/>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6" name="Line 237"/>
            <p:cNvSpPr>
              <a:spLocks noChangeShapeType="1"/>
            </p:cNvSpPr>
            <p:nvPr/>
          </p:nvSpPr>
          <p:spPr bwMode="auto">
            <a:xfrm>
              <a:off x="4075114" y="1803400"/>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7" name="Line 238"/>
            <p:cNvSpPr>
              <a:spLocks noChangeShapeType="1"/>
            </p:cNvSpPr>
            <p:nvPr/>
          </p:nvSpPr>
          <p:spPr bwMode="auto">
            <a:xfrm>
              <a:off x="3986214" y="1852613"/>
              <a:ext cx="9525"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8" name="Line 239"/>
            <p:cNvSpPr>
              <a:spLocks noChangeShapeType="1"/>
            </p:cNvSpPr>
            <p:nvPr/>
          </p:nvSpPr>
          <p:spPr bwMode="auto">
            <a:xfrm>
              <a:off x="3927476" y="1812925"/>
              <a:ext cx="206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0" name="Line 240"/>
            <p:cNvSpPr>
              <a:spLocks noChangeShapeType="1"/>
            </p:cNvSpPr>
            <p:nvPr/>
          </p:nvSpPr>
          <p:spPr bwMode="auto">
            <a:xfrm flipV="1">
              <a:off x="4054476" y="1871663"/>
              <a:ext cx="11113" cy="95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71" name="Group 70"/>
          <p:cNvGrpSpPr/>
          <p:nvPr/>
        </p:nvGrpSpPr>
        <p:grpSpPr>
          <a:xfrm>
            <a:off x="429370" y="1777086"/>
            <a:ext cx="413324" cy="406123"/>
            <a:chOff x="1846263" y="3473450"/>
            <a:chExt cx="455613" cy="447675"/>
          </a:xfrm>
        </p:grpSpPr>
        <p:sp>
          <p:nvSpPr>
            <p:cNvPr id="72" name="Freeform 71"/>
            <p:cNvSpPr>
              <a:spLocks/>
            </p:cNvSpPr>
            <p:nvPr/>
          </p:nvSpPr>
          <p:spPr bwMode="auto">
            <a:xfrm>
              <a:off x="1846263" y="3482975"/>
              <a:ext cx="455613" cy="309563"/>
            </a:xfrm>
            <a:custGeom>
              <a:avLst/>
              <a:gdLst>
                <a:gd name="T0" fmla="*/ 58 w 93"/>
                <a:gd name="T1" fmla="*/ 45 h 63"/>
                <a:gd name="T2" fmla="*/ 68 w 93"/>
                <a:gd name="T3" fmla="*/ 23 h 63"/>
                <a:gd name="T4" fmla="*/ 87 w 93"/>
                <a:gd name="T5" fmla="*/ 16 h 63"/>
                <a:gd name="T6" fmla="*/ 91 w 93"/>
                <a:gd name="T7" fmla="*/ 6 h 63"/>
                <a:gd name="T8" fmla="*/ 81 w 93"/>
                <a:gd name="T9" fmla="*/ 2 h 63"/>
                <a:gd name="T10" fmla="*/ 26 w 93"/>
                <a:gd name="T11" fmla="*/ 25 h 63"/>
                <a:gd name="T12" fmla="*/ 14 w 93"/>
                <a:gd name="T13" fmla="*/ 19 h 63"/>
                <a:gd name="T14" fmla="*/ 0 w 93"/>
                <a:gd name="T15" fmla="*/ 25 h 63"/>
                <a:gd name="T16" fmla="*/ 18 w 93"/>
                <a:gd name="T17" fmla="*/ 43 h 63"/>
                <a:gd name="T18" fmla="*/ 48 w 93"/>
                <a:gd name="T19" fmla="*/ 31 h 63"/>
                <a:gd name="T20" fmla="*/ 36 w 93"/>
                <a:gd name="T21" fmla="*/ 63 h 63"/>
                <a:gd name="T22" fmla="*/ 44 w 93"/>
                <a:gd name="T23"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63">
                  <a:moveTo>
                    <a:pt x="58" y="45"/>
                  </a:moveTo>
                  <a:cubicBezTo>
                    <a:pt x="68" y="23"/>
                    <a:pt x="68" y="23"/>
                    <a:pt x="68" y="23"/>
                  </a:cubicBezTo>
                  <a:cubicBezTo>
                    <a:pt x="87" y="16"/>
                    <a:pt x="87" y="16"/>
                    <a:pt x="87" y="16"/>
                  </a:cubicBezTo>
                  <a:cubicBezTo>
                    <a:pt x="91" y="15"/>
                    <a:pt x="93" y="10"/>
                    <a:pt x="91" y="6"/>
                  </a:cubicBezTo>
                  <a:cubicBezTo>
                    <a:pt x="90" y="2"/>
                    <a:pt x="85" y="0"/>
                    <a:pt x="81" y="2"/>
                  </a:cubicBezTo>
                  <a:cubicBezTo>
                    <a:pt x="26" y="25"/>
                    <a:pt x="26" y="25"/>
                    <a:pt x="26" y="25"/>
                  </a:cubicBezTo>
                  <a:cubicBezTo>
                    <a:pt x="14" y="19"/>
                    <a:pt x="14" y="19"/>
                    <a:pt x="14" y="19"/>
                  </a:cubicBezTo>
                  <a:cubicBezTo>
                    <a:pt x="0" y="25"/>
                    <a:pt x="0" y="25"/>
                    <a:pt x="0" y="25"/>
                  </a:cubicBezTo>
                  <a:cubicBezTo>
                    <a:pt x="18" y="43"/>
                    <a:pt x="18" y="43"/>
                    <a:pt x="18" y="43"/>
                  </a:cubicBezTo>
                  <a:cubicBezTo>
                    <a:pt x="48" y="31"/>
                    <a:pt x="48" y="31"/>
                    <a:pt x="48" y="31"/>
                  </a:cubicBezTo>
                  <a:cubicBezTo>
                    <a:pt x="36" y="63"/>
                    <a:pt x="36" y="63"/>
                    <a:pt x="36" y="63"/>
                  </a:cubicBezTo>
                  <a:cubicBezTo>
                    <a:pt x="44" y="59"/>
                    <a:pt x="44" y="59"/>
                    <a:pt x="44" y="59"/>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3" name="Freeform 72"/>
            <p:cNvSpPr>
              <a:spLocks/>
            </p:cNvSpPr>
            <p:nvPr/>
          </p:nvSpPr>
          <p:spPr bwMode="auto">
            <a:xfrm>
              <a:off x="1949451" y="3473450"/>
              <a:ext cx="204788" cy="87313"/>
            </a:xfrm>
            <a:custGeom>
              <a:avLst/>
              <a:gdLst>
                <a:gd name="T0" fmla="*/ 129 w 129"/>
                <a:gd name="T1" fmla="*/ 34 h 55"/>
                <a:gd name="T2" fmla="*/ 46 w 129"/>
                <a:gd name="T3" fmla="*/ 0 h 55"/>
                <a:gd name="T4" fmla="*/ 0 w 129"/>
                <a:gd name="T5" fmla="*/ 21 h 55"/>
                <a:gd name="T6" fmla="*/ 83 w 129"/>
                <a:gd name="T7" fmla="*/ 55 h 55"/>
              </a:gdLst>
              <a:ahLst/>
              <a:cxnLst>
                <a:cxn ang="0">
                  <a:pos x="T0" y="T1"/>
                </a:cxn>
                <a:cxn ang="0">
                  <a:pos x="T2" y="T3"/>
                </a:cxn>
                <a:cxn ang="0">
                  <a:pos x="T4" y="T5"/>
                </a:cxn>
                <a:cxn ang="0">
                  <a:pos x="T6" y="T7"/>
                </a:cxn>
              </a:cxnLst>
              <a:rect l="0" t="0" r="r" b="b"/>
              <a:pathLst>
                <a:path w="129" h="55">
                  <a:moveTo>
                    <a:pt x="129" y="34"/>
                  </a:moveTo>
                  <a:lnTo>
                    <a:pt x="46" y="0"/>
                  </a:lnTo>
                  <a:lnTo>
                    <a:pt x="0" y="21"/>
                  </a:lnTo>
                  <a:lnTo>
                    <a:pt x="83" y="55"/>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4" name="Oval 73"/>
            <p:cNvSpPr>
              <a:spLocks noChangeArrowheads="1"/>
            </p:cNvSpPr>
            <p:nvPr/>
          </p:nvSpPr>
          <p:spPr bwMode="auto">
            <a:xfrm>
              <a:off x="2100263" y="3724275"/>
              <a:ext cx="196850" cy="196850"/>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5" name="Line 73"/>
            <p:cNvSpPr>
              <a:spLocks noChangeShapeType="1"/>
            </p:cNvSpPr>
            <p:nvPr/>
          </p:nvSpPr>
          <p:spPr bwMode="auto">
            <a:xfrm flipV="1">
              <a:off x="2130426" y="3752850"/>
              <a:ext cx="136525" cy="13811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76" name="Group 75"/>
          <p:cNvGrpSpPr/>
          <p:nvPr/>
        </p:nvGrpSpPr>
        <p:grpSpPr>
          <a:xfrm>
            <a:off x="5992252" y="3460683"/>
            <a:ext cx="366252" cy="471365"/>
            <a:chOff x="9444038" y="1577975"/>
            <a:chExt cx="354013" cy="455613"/>
          </a:xfrm>
        </p:grpSpPr>
        <p:sp>
          <p:nvSpPr>
            <p:cNvPr id="77" name="Freeform 76"/>
            <p:cNvSpPr>
              <a:spLocks/>
            </p:cNvSpPr>
            <p:nvPr/>
          </p:nvSpPr>
          <p:spPr bwMode="auto">
            <a:xfrm>
              <a:off x="9523413" y="1687513"/>
              <a:ext cx="274638" cy="306388"/>
            </a:xfrm>
            <a:custGeom>
              <a:avLst/>
              <a:gdLst>
                <a:gd name="T0" fmla="*/ 0 w 56"/>
                <a:gd name="T1" fmla="*/ 0 h 62"/>
                <a:gd name="T2" fmla="*/ 6 w 56"/>
                <a:gd name="T3" fmla="*/ 46 h 62"/>
                <a:gd name="T4" fmla="*/ 40 w 56"/>
                <a:gd name="T5" fmla="*/ 40 h 62"/>
                <a:gd name="T6" fmla="*/ 48 w 56"/>
                <a:gd name="T7" fmla="*/ 62 h 62"/>
                <a:gd name="T8" fmla="*/ 56 w 56"/>
                <a:gd name="T9" fmla="*/ 60 h 62"/>
              </a:gdLst>
              <a:ahLst/>
              <a:cxnLst>
                <a:cxn ang="0">
                  <a:pos x="T0" y="T1"/>
                </a:cxn>
                <a:cxn ang="0">
                  <a:pos x="T2" y="T3"/>
                </a:cxn>
                <a:cxn ang="0">
                  <a:pos x="T4" y="T5"/>
                </a:cxn>
                <a:cxn ang="0">
                  <a:pos x="T6" y="T7"/>
                </a:cxn>
                <a:cxn ang="0">
                  <a:pos x="T8" y="T9"/>
                </a:cxn>
              </a:cxnLst>
              <a:rect l="0" t="0" r="r" b="b"/>
              <a:pathLst>
                <a:path w="56" h="62">
                  <a:moveTo>
                    <a:pt x="0" y="0"/>
                  </a:moveTo>
                  <a:cubicBezTo>
                    <a:pt x="6" y="46"/>
                    <a:pt x="6" y="46"/>
                    <a:pt x="6" y="46"/>
                  </a:cubicBezTo>
                  <a:cubicBezTo>
                    <a:pt x="6" y="46"/>
                    <a:pt x="36" y="40"/>
                    <a:pt x="40" y="40"/>
                  </a:cubicBezTo>
                  <a:cubicBezTo>
                    <a:pt x="44" y="40"/>
                    <a:pt x="46" y="62"/>
                    <a:pt x="48" y="62"/>
                  </a:cubicBezTo>
                  <a:cubicBezTo>
                    <a:pt x="50" y="62"/>
                    <a:pt x="56" y="60"/>
                    <a:pt x="56" y="6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8" name="Freeform 77"/>
            <p:cNvSpPr>
              <a:spLocks/>
            </p:cNvSpPr>
            <p:nvPr/>
          </p:nvSpPr>
          <p:spPr bwMode="auto">
            <a:xfrm>
              <a:off x="9444038" y="1816100"/>
              <a:ext cx="215900" cy="217488"/>
            </a:xfrm>
            <a:custGeom>
              <a:avLst/>
              <a:gdLst>
                <a:gd name="T0" fmla="*/ 20 w 44"/>
                <a:gd name="T1" fmla="*/ 0 h 44"/>
                <a:gd name="T2" fmla="*/ 18 w 44"/>
                <a:gd name="T3" fmla="*/ 0 h 44"/>
                <a:gd name="T4" fmla="*/ 0 w 44"/>
                <a:gd name="T5" fmla="*/ 22 h 44"/>
                <a:gd name="T6" fmla="*/ 22 w 44"/>
                <a:gd name="T7" fmla="*/ 44 h 44"/>
                <a:gd name="T8" fmla="*/ 44 w 44"/>
                <a:gd name="T9" fmla="*/ 22 h 44"/>
                <a:gd name="T10" fmla="*/ 44 w 44"/>
                <a:gd name="T11" fmla="*/ 16 h 44"/>
              </a:gdLst>
              <a:ahLst/>
              <a:cxnLst>
                <a:cxn ang="0">
                  <a:pos x="T0" y="T1"/>
                </a:cxn>
                <a:cxn ang="0">
                  <a:pos x="T2" y="T3"/>
                </a:cxn>
                <a:cxn ang="0">
                  <a:pos x="T4" y="T5"/>
                </a:cxn>
                <a:cxn ang="0">
                  <a:pos x="T6" y="T7"/>
                </a:cxn>
                <a:cxn ang="0">
                  <a:pos x="T8" y="T9"/>
                </a:cxn>
                <a:cxn ang="0">
                  <a:pos x="T10" y="T11"/>
                </a:cxn>
              </a:cxnLst>
              <a:rect l="0" t="0" r="r" b="b"/>
              <a:pathLst>
                <a:path w="44" h="44">
                  <a:moveTo>
                    <a:pt x="20" y="0"/>
                  </a:moveTo>
                  <a:cubicBezTo>
                    <a:pt x="19" y="0"/>
                    <a:pt x="18" y="0"/>
                    <a:pt x="18" y="0"/>
                  </a:cubicBezTo>
                  <a:cubicBezTo>
                    <a:pt x="8" y="2"/>
                    <a:pt x="0" y="11"/>
                    <a:pt x="0" y="22"/>
                  </a:cubicBezTo>
                  <a:cubicBezTo>
                    <a:pt x="0" y="34"/>
                    <a:pt x="10" y="44"/>
                    <a:pt x="22" y="44"/>
                  </a:cubicBezTo>
                  <a:cubicBezTo>
                    <a:pt x="34" y="44"/>
                    <a:pt x="44" y="34"/>
                    <a:pt x="44" y="22"/>
                  </a:cubicBezTo>
                  <a:cubicBezTo>
                    <a:pt x="44" y="16"/>
                    <a:pt x="44" y="16"/>
                    <a:pt x="44" y="16"/>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9" name="Oval 78"/>
            <p:cNvSpPr>
              <a:spLocks noChangeArrowheads="1"/>
            </p:cNvSpPr>
            <p:nvPr/>
          </p:nvSpPr>
          <p:spPr bwMode="auto">
            <a:xfrm>
              <a:off x="9464676" y="1577975"/>
              <a:ext cx="107950" cy="10953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0" name="Line 20"/>
            <p:cNvSpPr>
              <a:spLocks noChangeShapeType="1"/>
            </p:cNvSpPr>
            <p:nvPr/>
          </p:nvSpPr>
          <p:spPr bwMode="auto">
            <a:xfrm flipV="1">
              <a:off x="9532938" y="1785938"/>
              <a:ext cx="117475" cy="3016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81" name="Group 80"/>
          <p:cNvGrpSpPr/>
          <p:nvPr/>
        </p:nvGrpSpPr>
        <p:grpSpPr>
          <a:xfrm>
            <a:off x="400085" y="5661032"/>
            <a:ext cx="409004" cy="390281"/>
            <a:chOff x="2789238" y="2509838"/>
            <a:chExt cx="450850" cy="430213"/>
          </a:xfrm>
        </p:grpSpPr>
        <p:sp>
          <p:nvSpPr>
            <p:cNvPr id="82" name="Freeform 1969"/>
            <p:cNvSpPr>
              <a:spLocks/>
            </p:cNvSpPr>
            <p:nvPr/>
          </p:nvSpPr>
          <p:spPr bwMode="auto">
            <a:xfrm>
              <a:off x="2916238" y="2690813"/>
              <a:ext cx="196850" cy="200025"/>
            </a:xfrm>
            <a:custGeom>
              <a:avLst/>
              <a:gdLst>
                <a:gd name="T0" fmla="*/ 20 w 40"/>
                <a:gd name="T1" fmla="*/ 41 h 41"/>
                <a:gd name="T2" fmla="*/ 40 w 40"/>
                <a:gd name="T3" fmla="*/ 16 h 41"/>
                <a:gd name="T4" fmla="*/ 20 w 40"/>
                <a:gd name="T5" fmla="*/ 15 h 41"/>
                <a:gd name="T6" fmla="*/ 0 w 40"/>
                <a:gd name="T7" fmla="*/ 16 h 41"/>
                <a:gd name="T8" fmla="*/ 20 w 40"/>
                <a:gd name="T9" fmla="*/ 41 h 41"/>
              </a:gdLst>
              <a:ahLst/>
              <a:cxnLst>
                <a:cxn ang="0">
                  <a:pos x="T0" y="T1"/>
                </a:cxn>
                <a:cxn ang="0">
                  <a:pos x="T2" y="T3"/>
                </a:cxn>
                <a:cxn ang="0">
                  <a:pos x="T4" y="T5"/>
                </a:cxn>
                <a:cxn ang="0">
                  <a:pos x="T6" y="T7"/>
                </a:cxn>
                <a:cxn ang="0">
                  <a:pos x="T8" y="T9"/>
                </a:cxn>
              </a:cxnLst>
              <a:rect l="0" t="0" r="r" b="b"/>
              <a:pathLst>
                <a:path w="40" h="41">
                  <a:moveTo>
                    <a:pt x="20" y="41"/>
                  </a:moveTo>
                  <a:cubicBezTo>
                    <a:pt x="20" y="41"/>
                    <a:pt x="40" y="27"/>
                    <a:pt x="40" y="16"/>
                  </a:cubicBezTo>
                  <a:cubicBezTo>
                    <a:pt x="40" y="4"/>
                    <a:pt x="24" y="0"/>
                    <a:pt x="20" y="15"/>
                  </a:cubicBezTo>
                  <a:cubicBezTo>
                    <a:pt x="16" y="0"/>
                    <a:pt x="0" y="4"/>
                    <a:pt x="0" y="16"/>
                  </a:cubicBezTo>
                  <a:cubicBezTo>
                    <a:pt x="0" y="27"/>
                    <a:pt x="20" y="41"/>
                    <a:pt x="20" y="41"/>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3" name="Rectangle 1970"/>
            <p:cNvSpPr>
              <a:spLocks noChangeArrowheads="1"/>
            </p:cNvSpPr>
            <p:nvPr/>
          </p:nvSpPr>
          <p:spPr bwMode="auto">
            <a:xfrm>
              <a:off x="2789238" y="2646363"/>
              <a:ext cx="450850" cy="293688"/>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4" name="Freeform 1971"/>
            <p:cNvSpPr>
              <a:spLocks/>
            </p:cNvSpPr>
            <p:nvPr/>
          </p:nvSpPr>
          <p:spPr bwMode="auto">
            <a:xfrm>
              <a:off x="2927351" y="2509838"/>
              <a:ext cx="174625" cy="136525"/>
            </a:xfrm>
            <a:custGeom>
              <a:avLst/>
              <a:gdLst>
                <a:gd name="T0" fmla="*/ 36 w 36"/>
                <a:gd name="T1" fmla="*/ 18 h 28"/>
                <a:gd name="T2" fmla="*/ 18 w 36"/>
                <a:gd name="T3" fmla="*/ 0 h 28"/>
                <a:gd name="T4" fmla="*/ 0 w 36"/>
                <a:gd name="T5" fmla="*/ 18 h 28"/>
                <a:gd name="T6" fmla="*/ 0 w 36"/>
                <a:gd name="T7" fmla="*/ 28 h 28"/>
                <a:gd name="T8" fmla="*/ 36 w 36"/>
                <a:gd name="T9" fmla="*/ 28 h 28"/>
                <a:gd name="T10" fmla="*/ 36 w 36"/>
                <a:gd name="T11" fmla="*/ 18 h 28"/>
              </a:gdLst>
              <a:ahLst/>
              <a:cxnLst>
                <a:cxn ang="0">
                  <a:pos x="T0" y="T1"/>
                </a:cxn>
                <a:cxn ang="0">
                  <a:pos x="T2" y="T3"/>
                </a:cxn>
                <a:cxn ang="0">
                  <a:pos x="T4" y="T5"/>
                </a:cxn>
                <a:cxn ang="0">
                  <a:pos x="T6" y="T7"/>
                </a:cxn>
                <a:cxn ang="0">
                  <a:pos x="T8" y="T9"/>
                </a:cxn>
                <a:cxn ang="0">
                  <a:pos x="T10" y="T11"/>
                </a:cxn>
              </a:cxnLst>
              <a:rect l="0" t="0" r="r" b="b"/>
              <a:pathLst>
                <a:path w="36" h="28">
                  <a:moveTo>
                    <a:pt x="36" y="18"/>
                  </a:moveTo>
                  <a:cubicBezTo>
                    <a:pt x="36" y="8"/>
                    <a:pt x="28" y="0"/>
                    <a:pt x="18" y="0"/>
                  </a:cubicBezTo>
                  <a:cubicBezTo>
                    <a:pt x="8" y="0"/>
                    <a:pt x="0" y="8"/>
                    <a:pt x="0" y="18"/>
                  </a:cubicBezTo>
                  <a:cubicBezTo>
                    <a:pt x="0" y="28"/>
                    <a:pt x="0" y="28"/>
                    <a:pt x="0" y="28"/>
                  </a:cubicBezTo>
                  <a:cubicBezTo>
                    <a:pt x="36" y="28"/>
                    <a:pt x="36" y="28"/>
                    <a:pt x="36" y="28"/>
                  </a:cubicBezTo>
                  <a:lnTo>
                    <a:pt x="36" y="18"/>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5" name="Freeform 1972"/>
            <p:cNvSpPr>
              <a:spLocks/>
            </p:cNvSpPr>
            <p:nvPr/>
          </p:nvSpPr>
          <p:spPr bwMode="auto">
            <a:xfrm>
              <a:off x="3132138" y="2606676"/>
              <a:ext cx="107950" cy="39688"/>
            </a:xfrm>
            <a:custGeom>
              <a:avLst/>
              <a:gdLst>
                <a:gd name="T0" fmla="*/ 0 w 68"/>
                <a:gd name="T1" fmla="*/ 0 h 25"/>
                <a:gd name="T2" fmla="*/ 43 w 68"/>
                <a:gd name="T3" fmla="*/ 0 h 25"/>
                <a:gd name="T4" fmla="*/ 68 w 68"/>
                <a:gd name="T5" fmla="*/ 25 h 25"/>
              </a:gdLst>
              <a:ahLst/>
              <a:cxnLst>
                <a:cxn ang="0">
                  <a:pos x="T0" y="T1"/>
                </a:cxn>
                <a:cxn ang="0">
                  <a:pos x="T2" y="T3"/>
                </a:cxn>
                <a:cxn ang="0">
                  <a:pos x="T4" y="T5"/>
                </a:cxn>
              </a:cxnLst>
              <a:rect l="0" t="0" r="r" b="b"/>
              <a:pathLst>
                <a:path w="68" h="25">
                  <a:moveTo>
                    <a:pt x="0" y="0"/>
                  </a:moveTo>
                  <a:lnTo>
                    <a:pt x="43" y="0"/>
                  </a:lnTo>
                  <a:lnTo>
                    <a:pt x="68" y="25"/>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6" name="Line 1973"/>
            <p:cNvSpPr>
              <a:spLocks noChangeShapeType="1"/>
            </p:cNvSpPr>
            <p:nvPr/>
          </p:nvSpPr>
          <p:spPr bwMode="auto">
            <a:xfrm>
              <a:off x="2955926" y="2606676"/>
              <a:ext cx="117475"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7" name="Freeform 1974"/>
            <p:cNvSpPr>
              <a:spLocks/>
            </p:cNvSpPr>
            <p:nvPr/>
          </p:nvSpPr>
          <p:spPr bwMode="auto">
            <a:xfrm>
              <a:off x="2789238" y="2606676"/>
              <a:ext cx="107950" cy="39688"/>
            </a:xfrm>
            <a:custGeom>
              <a:avLst/>
              <a:gdLst>
                <a:gd name="T0" fmla="*/ 0 w 68"/>
                <a:gd name="T1" fmla="*/ 25 h 25"/>
                <a:gd name="T2" fmla="*/ 28 w 68"/>
                <a:gd name="T3" fmla="*/ 0 h 25"/>
                <a:gd name="T4" fmla="*/ 68 w 68"/>
                <a:gd name="T5" fmla="*/ 0 h 25"/>
              </a:gdLst>
              <a:ahLst/>
              <a:cxnLst>
                <a:cxn ang="0">
                  <a:pos x="T0" y="T1"/>
                </a:cxn>
                <a:cxn ang="0">
                  <a:pos x="T2" y="T3"/>
                </a:cxn>
                <a:cxn ang="0">
                  <a:pos x="T4" y="T5"/>
                </a:cxn>
              </a:cxnLst>
              <a:rect l="0" t="0" r="r" b="b"/>
              <a:pathLst>
                <a:path w="68" h="25">
                  <a:moveTo>
                    <a:pt x="0" y="25"/>
                  </a:moveTo>
                  <a:lnTo>
                    <a:pt x="28" y="0"/>
                  </a:lnTo>
                  <a:lnTo>
                    <a:pt x="68"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88" name="Group 87"/>
          <p:cNvGrpSpPr/>
          <p:nvPr/>
        </p:nvGrpSpPr>
        <p:grpSpPr>
          <a:xfrm>
            <a:off x="5952364" y="1767628"/>
            <a:ext cx="394356" cy="397143"/>
            <a:chOff x="8418514" y="1577975"/>
            <a:chExt cx="449262" cy="452438"/>
          </a:xfrm>
        </p:grpSpPr>
        <p:sp>
          <p:nvSpPr>
            <p:cNvPr id="89" name="Oval 131"/>
            <p:cNvSpPr>
              <a:spLocks noChangeArrowheads="1"/>
            </p:cNvSpPr>
            <p:nvPr/>
          </p:nvSpPr>
          <p:spPr bwMode="auto">
            <a:xfrm>
              <a:off x="8575676" y="1577975"/>
              <a:ext cx="292100" cy="2952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0" name="Line 132"/>
            <p:cNvSpPr>
              <a:spLocks noChangeShapeType="1"/>
            </p:cNvSpPr>
            <p:nvPr/>
          </p:nvSpPr>
          <p:spPr bwMode="auto">
            <a:xfrm>
              <a:off x="8712201" y="1784350"/>
              <a:ext cx="0"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1" name="Line 133"/>
            <p:cNvSpPr>
              <a:spLocks noChangeShapeType="1"/>
            </p:cNvSpPr>
            <p:nvPr/>
          </p:nvSpPr>
          <p:spPr bwMode="auto">
            <a:xfrm>
              <a:off x="8712201" y="1647825"/>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2" name="Freeform 134"/>
            <p:cNvSpPr>
              <a:spLocks/>
            </p:cNvSpPr>
            <p:nvPr/>
          </p:nvSpPr>
          <p:spPr bwMode="auto">
            <a:xfrm>
              <a:off x="8682039" y="1666875"/>
              <a:ext cx="58738" cy="117475"/>
            </a:xfrm>
            <a:custGeom>
              <a:avLst/>
              <a:gdLst>
                <a:gd name="T0" fmla="*/ 0 w 12"/>
                <a:gd name="T1" fmla="*/ 18 h 24"/>
                <a:gd name="T2" fmla="*/ 6 w 12"/>
                <a:gd name="T3" fmla="*/ 24 h 24"/>
                <a:gd name="T4" fmla="*/ 12 w 12"/>
                <a:gd name="T5" fmla="*/ 18 h 24"/>
                <a:gd name="T6" fmla="*/ 6 w 12"/>
                <a:gd name="T7" fmla="*/ 12 h 24"/>
                <a:gd name="T8" fmla="*/ 0 w 12"/>
                <a:gd name="T9" fmla="*/ 6 h 24"/>
                <a:gd name="T10" fmla="*/ 6 w 12"/>
                <a:gd name="T11" fmla="*/ 0 h 24"/>
                <a:gd name="T12" fmla="*/ 12 w 12"/>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0" y="18"/>
                  </a:moveTo>
                  <a:cubicBezTo>
                    <a:pt x="0" y="21"/>
                    <a:pt x="3" y="24"/>
                    <a:pt x="6" y="24"/>
                  </a:cubicBezTo>
                  <a:cubicBezTo>
                    <a:pt x="9" y="24"/>
                    <a:pt x="12" y="21"/>
                    <a:pt x="12" y="18"/>
                  </a:cubicBezTo>
                  <a:cubicBezTo>
                    <a:pt x="12" y="15"/>
                    <a:pt x="9" y="12"/>
                    <a:pt x="6" y="12"/>
                  </a:cubicBezTo>
                  <a:cubicBezTo>
                    <a:pt x="3" y="12"/>
                    <a:pt x="0" y="9"/>
                    <a:pt x="0" y="6"/>
                  </a:cubicBezTo>
                  <a:cubicBezTo>
                    <a:pt x="0" y="3"/>
                    <a:pt x="3" y="0"/>
                    <a:pt x="6" y="0"/>
                  </a:cubicBezTo>
                  <a:cubicBezTo>
                    <a:pt x="9" y="0"/>
                    <a:pt x="12" y="3"/>
                    <a:pt x="12" y="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3" name="Line 135"/>
            <p:cNvSpPr>
              <a:spLocks noChangeShapeType="1"/>
            </p:cNvSpPr>
            <p:nvPr/>
          </p:nvSpPr>
          <p:spPr bwMode="auto">
            <a:xfrm>
              <a:off x="8555039" y="1941513"/>
              <a:ext cx="0"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4" name="Line 136"/>
            <p:cNvSpPr>
              <a:spLocks noChangeShapeType="1"/>
            </p:cNvSpPr>
            <p:nvPr/>
          </p:nvSpPr>
          <p:spPr bwMode="auto">
            <a:xfrm>
              <a:off x="8555039" y="1804988"/>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5" name="Freeform 137"/>
            <p:cNvSpPr>
              <a:spLocks/>
            </p:cNvSpPr>
            <p:nvPr/>
          </p:nvSpPr>
          <p:spPr bwMode="auto">
            <a:xfrm>
              <a:off x="8526464" y="1824038"/>
              <a:ext cx="58738" cy="117475"/>
            </a:xfrm>
            <a:custGeom>
              <a:avLst/>
              <a:gdLst>
                <a:gd name="T0" fmla="*/ 0 w 12"/>
                <a:gd name="T1" fmla="*/ 18 h 24"/>
                <a:gd name="T2" fmla="*/ 6 w 12"/>
                <a:gd name="T3" fmla="*/ 24 h 24"/>
                <a:gd name="T4" fmla="*/ 12 w 12"/>
                <a:gd name="T5" fmla="*/ 18 h 24"/>
                <a:gd name="T6" fmla="*/ 6 w 12"/>
                <a:gd name="T7" fmla="*/ 12 h 24"/>
                <a:gd name="T8" fmla="*/ 0 w 12"/>
                <a:gd name="T9" fmla="*/ 6 h 24"/>
                <a:gd name="T10" fmla="*/ 6 w 12"/>
                <a:gd name="T11" fmla="*/ 0 h 24"/>
                <a:gd name="T12" fmla="*/ 12 w 12"/>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0" y="18"/>
                  </a:moveTo>
                  <a:cubicBezTo>
                    <a:pt x="0" y="21"/>
                    <a:pt x="3" y="24"/>
                    <a:pt x="6" y="24"/>
                  </a:cubicBezTo>
                  <a:cubicBezTo>
                    <a:pt x="9" y="24"/>
                    <a:pt x="12" y="21"/>
                    <a:pt x="12" y="18"/>
                  </a:cubicBezTo>
                  <a:cubicBezTo>
                    <a:pt x="12" y="15"/>
                    <a:pt x="9" y="12"/>
                    <a:pt x="6" y="12"/>
                  </a:cubicBezTo>
                  <a:cubicBezTo>
                    <a:pt x="3" y="12"/>
                    <a:pt x="0" y="9"/>
                    <a:pt x="0" y="6"/>
                  </a:cubicBezTo>
                  <a:cubicBezTo>
                    <a:pt x="0" y="3"/>
                    <a:pt x="3" y="0"/>
                    <a:pt x="6" y="0"/>
                  </a:cubicBezTo>
                  <a:cubicBezTo>
                    <a:pt x="9" y="0"/>
                    <a:pt x="12" y="3"/>
                    <a:pt x="12" y="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96" name="Freeform 138"/>
            <p:cNvSpPr>
              <a:spLocks/>
            </p:cNvSpPr>
            <p:nvPr/>
          </p:nvSpPr>
          <p:spPr bwMode="auto">
            <a:xfrm>
              <a:off x="8418514" y="1735138"/>
              <a:ext cx="293688" cy="295275"/>
            </a:xfrm>
            <a:custGeom>
              <a:avLst/>
              <a:gdLst>
                <a:gd name="T0" fmla="*/ 32 w 60"/>
                <a:gd name="T1" fmla="*/ 0 h 60"/>
                <a:gd name="T2" fmla="*/ 30 w 60"/>
                <a:gd name="T3" fmla="*/ 0 h 60"/>
                <a:gd name="T4" fmla="*/ 0 w 60"/>
                <a:gd name="T5" fmla="*/ 30 h 60"/>
                <a:gd name="T6" fmla="*/ 30 w 60"/>
                <a:gd name="T7" fmla="*/ 60 h 60"/>
                <a:gd name="T8" fmla="*/ 60 w 60"/>
                <a:gd name="T9" fmla="*/ 30 h 60"/>
                <a:gd name="T10" fmla="*/ 60 w 60"/>
                <a:gd name="T11" fmla="*/ 28 h 60"/>
              </a:gdLst>
              <a:ahLst/>
              <a:cxnLst>
                <a:cxn ang="0">
                  <a:pos x="T0" y="T1"/>
                </a:cxn>
                <a:cxn ang="0">
                  <a:pos x="T2" y="T3"/>
                </a:cxn>
                <a:cxn ang="0">
                  <a:pos x="T4" y="T5"/>
                </a:cxn>
                <a:cxn ang="0">
                  <a:pos x="T6" y="T7"/>
                </a:cxn>
                <a:cxn ang="0">
                  <a:pos x="T8" y="T9"/>
                </a:cxn>
                <a:cxn ang="0">
                  <a:pos x="T10" y="T11"/>
                </a:cxn>
              </a:cxnLst>
              <a:rect l="0" t="0" r="r" b="b"/>
              <a:pathLst>
                <a:path w="60" h="60">
                  <a:moveTo>
                    <a:pt x="32" y="0"/>
                  </a:moveTo>
                  <a:cubicBezTo>
                    <a:pt x="31" y="0"/>
                    <a:pt x="31" y="0"/>
                    <a:pt x="30" y="0"/>
                  </a:cubicBezTo>
                  <a:cubicBezTo>
                    <a:pt x="13" y="0"/>
                    <a:pt x="0" y="13"/>
                    <a:pt x="0" y="30"/>
                  </a:cubicBezTo>
                  <a:cubicBezTo>
                    <a:pt x="0" y="47"/>
                    <a:pt x="13" y="60"/>
                    <a:pt x="30" y="60"/>
                  </a:cubicBezTo>
                  <a:cubicBezTo>
                    <a:pt x="47" y="60"/>
                    <a:pt x="60" y="47"/>
                    <a:pt x="60" y="30"/>
                  </a:cubicBezTo>
                  <a:cubicBezTo>
                    <a:pt x="60" y="29"/>
                    <a:pt x="60" y="29"/>
                    <a:pt x="60" y="2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106" name="Group 105"/>
          <p:cNvGrpSpPr/>
          <p:nvPr/>
        </p:nvGrpSpPr>
        <p:grpSpPr>
          <a:xfrm>
            <a:off x="5939399" y="2708778"/>
            <a:ext cx="409003" cy="411883"/>
            <a:chOff x="3729038" y="1573213"/>
            <a:chExt cx="450850" cy="454025"/>
          </a:xfrm>
        </p:grpSpPr>
        <p:sp>
          <p:nvSpPr>
            <p:cNvPr id="107" name="Oval 106"/>
            <p:cNvSpPr>
              <a:spLocks noChangeArrowheads="1"/>
            </p:cNvSpPr>
            <p:nvPr/>
          </p:nvSpPr>
          <p:spPr bwMode="auto">
            <a:xfrm>
              <a:off x="3729038" y="1573213"/>
              <a:ext cx="450850" cy="45402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08" name="Freeform 107"/>
            <p:cNvSpPr>
              <a:spLocks/>
            </p:cNvSpPr>
            <p:nvPr/>
          </p:nvSpPr>
          <p:spPr bwMode="auto">
            <a:xfrm>
              <a:off x="3944938" y="1692275"/>
              <a:ext cx="117475" cy="215900"/>
            </a:xfrm>
            <a:custGeom>
              <a:avLst/>
              <a:gdLst>
                <a:gd name="T0" fmla="*/ 0 w 74"/>
                <a:gd name="T1" fmla="*/ 0 h 136"/>
                <a:gd name="T2" fmla="*/ 0 w 74"/>
                <a:gd name="T3" fmla="*/ 68 h 136"/>
                <a:gd name="T4" fmla="*/ 74 w 74"/>
                <a:gd name="T5" fmla="*/ 136 h 136"/>
              </a:gdLst>
              <a:ahLst/>
              <a:cxnLst>
                <a:cxn ang="0">
                  <a:pos x="T0" y="T1"/>
                </a:cxn>
                <a:cxn ang="0">
                  <a:pos x="T2" y="T3"/>
                </a:cxn>
                <a:cxn ang="0">
                  <a:pos x="T4" y="T5"/>
                </a:cxn>
              </a:cxnLst>
              <a:rect l="0" t="0" r="r" b="b"/>
              <a:pathLst>
                <a:path w="74" h="136">
                  <a:moveTo>
                    <a:pt x="0" y="0"/>
                  </a:moveTo>
                  <a:lnTo>
                    <a:pt x="0" y="68"/>
                  </a:lnTo>
                  <a:lnTo>
                    <a:pt x="74" y="136"/>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Tree>
    <p:extLst>
      <p:ext uri="{BB962C8B-B14F-4D97-AF65-F5344CB8AC3E}">
        <p14:creationId xmlns:p14="http://schemas.microsoft.com/office/powerpoint/2010/main" val="108840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75DE-4C32-4444-995B-47AA70EE1048}"/>
              </a:ext>
            </a:extLst>
          </p:cNvPr>
          <p:cNvSpPr>
            <a:spLocks noGrp="1"/>
          </p:cNvSpPr>
          <p:nvPr>
            <p:ph type="title"/>
          </p:nvPr>
        </p:nvSpPr>
        <p:spPr>
          <a:xfrm>
            <a:off x="479425" y="1673522"/>
            <a:ext cx="11233150" cy="664797"/>
          </a:xfrm>
        </p:spPr>
        <p:txBody>
          <a:bodyPr/>
          <a:lstStyle/>
          <a:p>
            <a:r>
              <a:rPr lang="en-AU"/>
              <a:t>Executive Summary</a:t>
            </a:r>
          </a:p>
        </p:txBody>
      </p:sp>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6FAA3-5F10-EC41-882E-FB4187E570D3}" type="slidenum">
              <a:rPr kumimoji="0" lang="en-AU" sz="800" b="0" i="0" u="none" strike="noStrike" kern="1200" cap="none" spc="0" normalizeH="0" baseline="0" noProof="0">
                <a:ln>
                  <a:noFill/>
                </a:ln>
                <a:solidFill>
                  <a:srgbClr val="142E3B"/>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800" b="0" i="0" u="none" strike="noStrike" kern="1200" cap="none" spc="0" normalizeH="0" baseline="0" noProof="0">
              <a:ln>
                <a:noFill/>
              </a:ln>
              <a:solidFill>
                <a:srgbClr val="142E3B"/>
              </a:solidFill>
              <a:effectLst/>
              <a:uLnTx/>
              <a:uFillTx/>
              <a:latin typeface="Helvetica"/>
              <a:ea typeface="+mn-ea"/>
              <a:cs typeface="+mn-cs"/>
            </a:endParaRPr>
          </a:p>
        </p:txBody>
      </p:sp>
      <p:pic>
        <p:nvPicPr>
          <p:cNvPr id="7" name="Picture Placeholder 8">
            <a:extLst>
              <a:ext uri="{FF2B5EF4-FFF2-40B4-BE49-F238E27FC236}">
                <a16:creationId xmlns:a16="http://schemas.microsoft.com/office/drawing/2014/main" id="{32EC8A93-1166-592E-F36B-63ECED17EC8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286273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75DE-4C32-4444-995B-47AA70EE1048}"/>
              </a:ext>
            </a:extLst>
          </p:cNvPr>
          <p:cNvSpPr>
            <a:spLocks noGrp="1"/>
          </p:cNvSpPr>
          <p:nvPr>
            <p:ph type="title"/>
          </p:nvPr>
        </p:nvSpPr>
        <p:spPr>
          <a:xfrm>
            <a:off x="479425" y="1671207"/>
            <a:ext cx="11233150" cy="1329595"/>
          </a:xfrm>
        </p:spPr>
        <p:txBody>
          <a:bodyPr/>
          <a:lstStyle/>
          <a:p>
            <a:r>
              <a:rPr lang="en-AU"/>
              <a:t>Knowledge of aviation consumer rights</a:t>
            </a:r>
            <a:endParaRPr lang="en-US"/>
          </a:p>
        </p:txBody>
      </p:sp>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6FAA3-5F10-EC41-882E-FB4187E570D3}" type="slidenum">
              <a:rPr kumimoji="0" lang="en-AU" sz="800" b="0" i="0" u="none" strike="noStrike" kern="1200" cap="none" spc="0" normalizeH="0" baseline="0" noProof="0">
                <a:ln>
                  <a:noFill/>
                </a:ln>
                <a:solidFill>
                  <a:srgbClr val="142E3B"/>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800" b="0" i="0" u="none" strike="noStrike" kern="1200" cap="none" spc="0" normalizeH="0" baseline="0" noProof="0">
              <a:ln>
                <a:noFill/>
              </a:ln>
              <a:solidFill>
                <a:srgbClr val="142E3B"/>
              </a:solidFill>
              <a:effectLst/>
              <a:uLnTx/>
              <a:uFillTx/>
              <a:latin typeface="Helvetica"/>
              <a:ea typeface="+mn-ea"/>
              <a:cs typeface="+mn-cs"/>
            </a:endParaRPr>
          </a:p>
        </p:txBody>
      </p:sp>
      <p:pic>
        <p:nvPicPr>
          <p:cNvPr id="7" name="Picture Placeholder 8">
            <a:extLst>
              <a:ext uri="{FF2B5EF4-FFF2-40B4-BE49-F238E27FC236}">
                <a16:creationId xmlns:a16="http://schemas.microsoft.com/office/drawing/2014/main" id="{4099F0FA-5CC8-B429-65FA-1A7BDDC6E5E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3325281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BE30BD-15DF-9826-300E-590C8AFBBA07}"/>
              </a:ext>
            </a:extLst>
          </p:cNvPr>
          <p:cNvSpPr/>
          <p:nvPr/>
        </p:nvSpPr>
        <p:spPr>
          <a:xfrm>
            <a:off x="6443792" y="0"/>
            <a:ext cx="5749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bg1"/>
              </a:solidFill>
              <a:effectLst/>
              <a:uLnTx/>
              <a:uFillTx/>
              <a:latin typeface="Helvetica"/>
              <a:ea typeface="+mn-ea"/>
              <a:cs typeface="+mn-cs"/>
            </a:endParaRPr>
          </a:p>
        </p:txBody>
      </p:sp>
      <p:sp>
        <p:nvSpPr>
          <p:cNvPr id="2" name="Title 1">
            <a:extLst>
              <a:ext uri="{FF2B5EF4-FFF2-40B4-BE49-F238E27FC236}">
                <a16:creationId xmlns:a16="http://schemas.microsoft.com/office/drawing/2014/main" id="{C52D31E0-AF37-9366-5918-CFC410AECF33}"/>
              </a:ext>
            </a:extLst>
          </p:cNvPr>
          <p:cNvSpPr>
            <a:spLocks noGrp="1"/>
          </p:cNvSpPr>
          <p:nvPr>
            <p:ph type="title"/>
          </p:nvPr>
        </p:nvSpPr>
        <p:spPr>
          <a:xfrm>
            <a:off x="479425" y="476250"/>
            <a:ext cx="5649440" cy="775597"/>
          </a:xfrm>
        </p:spPr>
        <p:txBody>
          <a:bodyPr/>
          <a:lstStyle/>
          <a:p>
            <a:r>
              <a:rPr lang="en-AU">
                <a:cs typeface="Helvetica"/>
              </a:rPr>
              <a:t>Knowledge of air travellers’ rights</a:t>
            </a:r>
            <a:endParaRPr lang="en-GB">
              <a:cs typeface="Helvetica"/>
            </a:endParaRPr>
          </a:p>
        </p:txBody>
      </p:sp>
      <p:sp>
        <p:nvSpPr>
          <p:cNvPr id="3" name="Slide Number Placeholder 2">
            <a:extLst>
              <a:ext uri="{FF2B5EF4-FFF2-40B4-BE49-F238E27FC236}">
                <a16:creationId xmlns:a16="http://schemas.microsoft.com/office/drawing/2014/main" id="{D353C032-C128-C53F-906E-933F2F28CCA6}"/>
              </a:ext>
            </a:extLst>
          </p:cNvPr>
          <p:cNvSpPr>
            <a:spLocks noGrp="1"/>
          </p:cNvSpPr>
          <p:nvPr>
            <p:ph type="sldNum" sz="quarter" idx="12"/>
          </p:nvPr>
        </p:nvSpPr>
        <p:spPr/>
        <p:txBody>
          <a:bodyPr/>
          <a:lstStyle/>
          <a:p>
            <a:fld id="{0500C9E6-702F-A843-8A04-80C500C6891A}" type="slidenum">
              <a:rPr lang="en-AU"/>
              <a:t>31</a:t>
            </a:fld>
            <a:endParaRPr lang="en-AU"/>
          </a:p>
        </p:txBody>
      </p:sp>
      <p:sp>
        <p:nvSpPr>
          <p:cNvPr id="7" name="Rectangle 6">
            <a:extLst>
              <a:ext uri="{FF2B5EF4-FFF2-40B4-BE49-F238E27FC236}">
                <a16:creationId xmlns:a16="http://schemas.microsoft.com/office/drawing/2014/main" id="{2EDE5A92-BC05-D925-8000-EF5DA66A585C}"/>
              </a:ext>
            </a:extLst>
          </p:cNvPr>
          <p:cNvSpPr/>
          <p:nvPr/>
        </p:nvSpPr>
        <p:spPr>
          <a:xfrm>
            <a:off x="987268" y="4759814"/>
            <a:ext cx="4685269" cy="156879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a:extLst>
              <a:ext uri="{FF2B5EF4-FFF2-40B4-BE49-F238E27FC236}">
                <a16:creationId xmlns:a16="http://schemas.microsoft.com/office/drawing/2014/main" id="{4BB88546-5118-6507-0B52-AD65EE35DC38}"/>
              </a:ext>
            </a:extLst>
          </p:cNvPr>
          <p:cNvGraphicFramePr/>
          <p:nvPr>
            <p:extLst>
              <p:ext uri="{D42A27DB-BD31-4B8C-83A1-F6EECF244321}">
                <p14:modId xmlns:p14="http://schemas.microsoft.com/office/powerpoint/2010/main" val="3448799773"/>
              </p:ext>
            </p:extLst>
          </p:nvPr>
        </p:nvGraphicFramePr>
        <p:xfrm>
          <a:off x="6877392" y="553499"/>
          <a:ext cx="5133804" cy="499071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F8585103-3F18-0969-4F02-129CB156609F}"/>
              </a:ext>
            </a:extLst>
          </p:cNvPr>
          <p:cNvSpPr txBox="1"/>
          <p:nvPr/>
        </p:nvSpPr>
        <p:spPr>
          <a:xfrm>
            <a:off x="6629036" y="6161659"/>
            <a:ext cx="5375276" cy="369332"/>
          </a:xfrm>
          <a:prstGeom prst="rect">
            <a:avLst/>
          </a:prstGeom>
          <a:noFill/>
        </p:spPr>
        <p:txBody>
          <a:bodyPr wrap="square" lIns="0" tIns="0" rIns="0" bIns="0" rtlCol="0">
            <a:spAutoFit/>
          </a:bodyPr>
          <a:lstStyle/>
          <a:p>
            <a:pPr lvl="0">
              <a:defRPr/>
            </a:pPr>
            <a:r>
              <a:rPr kumimoji="0" lang="en-AU" sz="800" b="0" i="0" u="none" strike="noStrike" kern="1200" cap="none" spc="0" normalizeH="0" baseline="0" noProof="0">
                <a:ln>
                  <a:noFill/>
                </a:ln>
                <a:solidFill>
                  <a:schemeClr val="bg1"/>
                </a:solidFill>
                <a:effectLst/>
                <a:uLnTx/>
                <a:uFillTx/>
                <a:latin typeface="Helvetica"/>
                <a:ea typeface="+mn-ea"/>
                <a:cs typeface="+mn-cs"/>
              </a:rPr>
              <a:t> “</a:t>
            </a:r>
            <a:r>
              <a:rPr lang="en-US" sz="800">
                <a:solidFill>
                  <a:schemeClr val="bg1"/>
                </a:solidFill>
              </a:rPr>
              <a:t>All airline passengers have rights when they buy a plane ticket. Passenger rights include things like what you are entitled to if you flight is delayed or cancelled, or your baggage is lost. How much knowledge do you have about your rights as an airline passenger?” (n=4,008 – weighted)</a:t>
            </a:r>
            <a:endParaRPr kumimoji="0" lang="en-AU" sz="800" b="0" i="0" u="none" strike="noStrike" kern="1200" cap="none" spc="0" normalizeH="0" baseline="0" noProof="0">
              <a:ln>
                <a:noFill/>
              </a:ln>
              <a:solidFill>
                <a:schemeClr val="bg1"/>
              </a:solidFill>
              <a:effectLst/>
              <a:uLnTx/>
              <a:uFillTx/>
              <a:latin typeface="Helvetica"/>
            </a:endParaRPr>
          </a:p>
        </p:txBody>
      </p:sp>
      <p:grpSp>
        <p:nvGrpSpPr>
          <p:cNvPr id="25" name="Group 24">
            <a:extLst>
              <a:ext uri="{FF2B5EF4-FFF2-40B4-BE49-F238E27FC236}">
                <a16:creationId xmlns:a16="http://schemas.microsoft.com/office/drawing/2014/main" id="{51EB7FF8-8CD0-B464-15C3-70DE5A6E5A3F}"/>
              </a:ext>
            </a:extLst>
          </p:cNvPr>
          <p:cNvGrpSpPr/>
          <p:nvPr/>
        </p:nvGrpSpPr>
        <p:grpSpPr>
          <a:xfrm>
            <a:off x="1178203" y="5224509"/>
            <a:ext cx="585988" cy="588051"/>
            <a:chOff x="4651388" y="4503560"/>
            <a:chExt cx="449271" cy="588051"/>
          </a:xfrm>
        </p:grpSpPr>
        <p:sp>
          <p:nvSpPr>
            <p:cNvPr id="15" name="Freeform 271">
              <a:extLst>
                <a:ext uri="{FF2B5EF4-FFF2-40B4-BE49-F238E27FC236}">
                  <a16:creationId xmlns:a16="http://schemas.microsoft.com/office/drawing/2014/main" id="{DC576C91-B6F2-2430-433A-A802CC809B47}"/>
                </a:ext>
              </a:extLst>
            </p:cNvPr>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Oval 272">
              <a:extLst>
                <a:ext uri="{FF2B5EF4-FFF2-40B4-BE49-F238E27FC236}">
                  <a16:creationId xmlns:a16="http://schemas.microsoft.com/office/drawing/2014/main" id="{5A32B2AC-8FC6-37E6-F691-9D69F1EF1B85}"/>
                </a:ext>
              </a:extLst>
            </p:cNvPr>
            <p:cNvSpPr>
              <a:spLocks noChangeArrowheads="1"/>
            </p:cNvSpPr>
            <p:nvPr/>
          </p:nvSpPr>
          <p:spPr bwMode="auto">
            <a:xfrm>
              <a:off x="497365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Freeform 273">
              <a:extLst>
                <a:ext uri="{FF2B5EF4-FFF2-40B4-BE49-F238E27FC236}">
                  <a16:creationId xmlns:a16="http://schemas.microsoft.com/office/drawing/2014/main" id="{1668B5C8-4D76-1459-91C5-E9D7C2C803CF}"/>
                </a:ext>
              </a:extLst>
            </p:cNvPr>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Oval 274">
              <a:extLst>
                <a:ext uri="{FF2B5EF4-FFF2-40B4-BE49-F238E27FC236}">
                  <a16:creationId xmlns:a16="http://schemas.microsoft.com/office/drawing/2014/main" id="{CD279E6D-B56F-6A92-DD96-05B67CE4511E}"/>
                </a:ext>
              </a:extLst>
            </p:cNvPr>
            <p:cNvSpPr>
              <a:spLocks noChangeArrowheads="1"/>
            </p:cNvSpPr>
            <p:nvPr/>
          </p:nvSpPr>
          <p:spPr bwMode="auto">
            <a:xfrm>
              <a:off x="467996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Freeform 275">
              <a:extLst>
                <a:ext uri="{FF2B5EF4-FFF2-40B4-BE49-F238E27FC236}">
                  <a16:creationId xmlns:a16="http://schemas.microsoft.com/office/drawing/2014/main" id="{230139A1-950C-6E17-691A-3B23C46808B8}"/>
                </a:ext>
              </a:extLst>
            </p:cNvPr>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Oval 276">
              <a:extLst>
                <a:ext uri="{FF2B5EF4-FFF2-40B4-BE49-F238E27FC236}">
                  <a16:creationId xmlns:a16="http://schemas.microsoft.com/office/drawing/2014/main" id="{C6B6A3B4-9113-4DC7-CFB8-1289D330E3B8}"/>
                </a:ext>
              </a:extLst>
            </p:cNvPr>
            <p:cNvSpPr>
              <a:spLocks noChangeArrowheads="1"/>
            </p:cNvSpPr>
            <p:nvPr/>
          </p:nvSpPr>
          <p:spPr bwMode="auto">
            <a:xfrm>
              <a:off x="4827602" y="4861774"/>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Freeform 277">
              <a:extLst>
                <a:ext uri="{FF2B5EF4-FFF2-40B4-BE49-F238E27FC236}">
                  <a16:creationId xmlns:a16="http://schemas.microsoft.com/office/drawing/2014/main" id="{4EE12E5F-8BC8-AF73-AB25-90967ADA108A}"/>
                </a:ext>
              </a:extLst>
            </p:cNvPr>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Line 278">
              <a:extLst>
                <a:ext uri="{FF2B5EF4-FFF2-40B4-BE49-F238E27FC236}">
                  <a16:creationId xmlns:a16="http://schemas.microsoft.com/office/drawing/2014/main" id="{6ACC75CB-5878-20BB-F426-351AD1C72CE0}"/>
                </a:ext>
              </a:extLst>
            </p:cNvPr>
            <p:cNvSpPr>
              <a:spLocks noChangeShapeType="1"/>
            </p:cNvSpPr>
            <p:nvPr/>
          </p:nvSpPr>
          <p:spPr bwMode="auto">
            <a:xfrm>
              <a:off x="4808541" y="4555324"/>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Line 279">
              <a:extLst>
                <a:ext uri="{FF2B5EF4-FFF2-40B4-BE49-F238E27FC236}">
                  <a16:creationId xmlns:a16="http://schemas.microsoft.com/office/drawing/2014/main" id="{BF60686E-7C09-2CC6-B985-5F0D2DD6CDA8}"/>
                </a:ext>
              </a:extLst>
            </p:cNvPr>
            <p:cNvSpPr>
              <a:spLocks noChangeShapeType="1"/>
            </p:cNvSpPr>
            <p:nvPr/>
          </p:nvSpPr>
          <p:spPr bwMode="auto">
            <a:xfrm>
              <a:off x="4808550" y="4607090"/>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Line 280">
              <a:extLst>
                <a:ext uri="{FF2B5EF4-FFF2-40B4-BE49-F238E27FC236}">
                  <a16:creationId xmlns:a16="http://schemas.microsoft.com/office/drawing/2014/main" id="{51B70028-DD8B-A595-FB31-D5B5D36CE960}"/>
                </a:ext>
              </a:extLst>
            </p:cNvPr>
            <p:cNvSpPr>
              <a:spLocks noChangeShapeType="1"/>
            </p:cNvSpPr>
            <p:nvPr/>
          </p:nvSpPr>
          <p:spPr bwMode="auto">
            <a:xfrm>
              <a:off x="4808541" y="4659343"/>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7" name="Rectangle 26">
            <a:extLst>
              <a:ext uri="{FF2B5EF4-FFF2-40B4-BE49-F238E27FC236}">
                <a16:creationId xmlns:a16="http://schemas.microsoft.com/office/drawing/2014/main" id="{6136F219-1D14-A41F-DFA4-445D114D4658}"/>
              </a:ext>
            </a:extLst>
          </p:cNvPr>
          <p:cNvSpPr/>
          <p:nvPr/>
        </p:nvSpPr>
        <p:spPr>
          <a:xfrm>
            <a:off x="2000653" y="4850056"/>
            <a:ext cx="3572180" cy="1384995"/>
          </a:xfrm>
          <a:prstGeom prst="rect">
            <a:avLst/>
          </a:prstGeom>
        </p:spPr>
        <p:txBody>
          <a:bodyPr wrap="square" lIns="91440" tIns="45720" rIns="91440" bIns="45720" anchor="t">
            <a:spAutoFit/>
          </a:bodyPr>
          <a:lstStyle/>
          <a:p>
            <a:r>
              <a:rPr lang="en-US" sz="1400" i="1"/>
              <a:t>‘</a:t>
            </a:r>
            <a:r>
              <a:rPr lang="en-US" sz="1400" i="1">
                <a:ea typeface="+mn-lt"/>
                <a:cs typeface="+mn-lt"/>
              </a:rPr>
              <a:t>It would be nice to get information like refund policies, lost baggage handling, flight late charges, etc. in simpler and straight forward way.’</a:t>
            </a:r>
            <a:endParaRPr lang="en-US" sz="1400" i="1">
              <a:cs typeface="Helvetica"/>
            </a:endParaRPr>
          </a:p>
          <a:p>
            <a:pPr lvl="0"/>
            <a:endParaRPr lang="en-AU" sz="1400">
              <a:solidFill>
                <a:srgbClr val="000000"/>
              </a:solidFill>
            </a:endParaRPr>
          </a:p>
          <a:p>
            <a:pPr lvl="0"/>
            <a:r>
              <a:rPr lang="en-AU" sz="1400" i="1">
                <a:solidFill>
                  <a:srgbClr val="000000"/>
                </a:solidFill>
              </a:rPr>
              <a:t>Male, 35-44, SA</a:t>
            </a:r>
          </a:p>
        </p:txBody>
      </p:sp>
      <p:grpSp>
        <p:nvGrpSpPr>
          <p:cNvPr id="59" name="Group 58">
            <a:extLst>
              <a:ext uri="{FF2B5EF4-FFF2-40B4-BE49-F238E27FC236}">
                <a16:creationId xmlns:a16="http://schemas.microsoft.com/office/drawing/2014/main" id="{33C78973-1034-54EB-9292-026FC0510808}"/>
              </a:ext>
            </a:extLst>
          </p:cNvPr>
          <p:cNvGrpSpPr/>
          <p:nvPr/>
        </p:nvGrpSpPr>
        <p:grpSpPr>
          <a:xfrm>
            <a:off x="1603260" y="1690958"/>
            <a:ext cx="3284229" cy="1155767"/>
            <a:chOff x="474299" y="1665288"/>
            <a:chExt cx="2475045" cy="844553"/>
          </a:xfrm>
        </p:grpSpPr>
        <p:grpSp>
          <p:nvGrpSpPr>
            <p:cNvPr id="29" name="Group 28">
              <a:extLst>
                <a:ext uri="{FF2B5EF4-FFF2-40B4-BE49-F238E27FC236}">
                  <a16:creationId xmlns:a16="http://schemas.microsoft.com/office/drawing/2014/main" id="{3FD31FB0-375C-C890-5D40-19B9C74DEED9}"/>
                </a:ext>
              </a:extLst>
            </p:cNvPr>
            <p:cNvGrpSpPr/>
            <p:nvPr/>
          </p:nvGrpSpPr>
          <p:grpSpPr>
            <a:xfrm>
              <a:off x="474299" y="1665288"/>
              <a:ext cx="290257" cy="844553"/>
              <a:chOff x="6019800" y="3200399"/>
              <a:chExt cx="155626" cy="452819"/>
            </a:xfrm>
            <a:solidFill>
              <a:schemeClr val="bg2"/>
            </a:solidFill>
          </p:grpSpPr>
          <p:sp>
            <p:nvSpPr>
              <p:cNvPr id="54" name="Graphic 16">
                <a:extLst>
                  <a:ext uri="{FF2B5EF4-FFF2-40B4-BE49-F238E27FC236}">
                    <a16:creationId xmlns:a16="http://schemas.microsoft.com/office/drawing/2014/main" id="{DA6B8073-8D0F-2504-5D7D-1951840890B9}"/>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 name="Graphic 16">
                <a:extLst>
                  <a:ext uri="{FF2B5EF4-FFF2-40B4-BE49-F238E27FC236}">
                    <a16:creationId xmlns:a16="http://schemas.microsoft.com/office/drawing/2014/main" id="{FD9B699D-126B-F220-1BCA-CFEAABE3D9A8}"/>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 name="Graphic 16">
                <a:extLst>
                  <a:ext uri="{FF2B5EF4-FFF2-40B4-BE49-F238E27FC236}">
                    <a16:creationId xmlns:a16="http://schemas.microsoft.com/office/drawing/2014/main" id="{049E7845-6253-78FC-40DE-86DE978EAA96}"/>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7" name="Graphic 16">
                <a:extLst>
                  <a:ext uri="{FF2B5EF4-FFF2-40B4-BE49-F238E27FC236}">
                    <a16:creationId xmlns:a16="http://schemas.microsoft.com/office/drawing/2014/main" id="{710C06AB-BABE-1F4A-4D20-06C27F4265F4}"/>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8" name="Graphic 16">
                <a:extLst>
                  <a:ext uri="{FF2B5EF4-FFF2-40B4-BE49-F238E27FC236}">
                    <a16:creationId xmlns:a16="http://schemas.microsoft.com/office/drawing/2014/main" id="{7AA8BB05-80FB-5F76-D094-6253746DF070}"/>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30" name="Group 29">
              <a:extLst>
                <a:ext uri="{FF2B5EF4-FFF2-40B4-BE49-F238E27FC236}">
                  <a16:creationId xmlns:a16="http://schemas.microsoft.com/office/drawing/2014/main" id="{FC548B99-7C87-EFD8-6C8D-514FEFFED026}"/>
                </a:ext>
              </a:extLst>
            </p:cNvPr>
            <p:cNvGrpSpPr/>
            <p:nvPr/>
          </p:nvGrpSpPr>
          <p:grpSpPr>
            <a:xfrm>
              <a:off x="1566693" y="1665288"/>
              <a:ext cx="290257" cy="844553"/>
              <a:chOff x="6019800" y="3200399"/>
              <a:chExt cx="155626" cy="452819"/>
            </a:xfrm>
            <a:solidFill>
              <a:schemeClr val="bg1"/>
            </a:solidFill>
          </p:grpSpPr>
          <p:sp>
            <p:nvSpPr>
              <p:cNvPr id="49" name="Graphic 16">
                <a:extLst>
                  <a:ext uri="{FF2B5EF4-FFF2-40B4-BE49-F238E27FC236}">
                    <a16:creationId xmlns:a16="http://schemas.microsoft.com/office/drawing/2014/main" id="{88D2467D-4F79-63B6-53F7-D6448B1210B4}"/>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effectLst/>
                  <a:uLnTx/>
                  <a:uFillTx/>
                  <a:latin typeface="Helvetica"/>
                  <a:ea typeface="+mn-ea"/>
                  <a:cs typeface="+mn-cs"/>
                </a:endParaRPr>
              </a:p>
            </p:txBody>
          </p:sp>
          <p:sp>
            <p:nvSpPr>
              <p:cNvPr id="50" name="Graphic 16">
                <a:extLst>
                  <a:ext uri="{FF2B5EF4-FFF2-40B4-BE49-F238E27FC236}">
                    <a16:creationId xmlns:a16="http://schemas.microsoft.com/office/drawing/2014/main" id="{84D5E2D9-706D-C057-FDF6-2C4FC45E0532}"/>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1" name="Graphic 16">
                <a:extLst>
                  <a:ext uri="{FF2B5EF4-FFF2-40B4-BE49-F238E27FC236}">
                    <a16:creationId xmlns:a16="http://schemas.microsoft.com/office/drawing/2014/main" id="{8F56B234-7646-A163-7946-B0F46C00DFFD}"/>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2" name="Graphic 16">
                <a:extLst>
                  <a:ext uri="{FF2B5EF4-FFF2-40B4-BE49-F238E27FC236}">
                    <a16:creationId xmlns:a16="http://schemas.microsoft.com/office/drawing/2014/main" id="{01075C43-1861-4C02-CB08-D982FEEE9421}"/>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 name="Graphic 16">
                <a:extLst>
                  <a:ext uri="{FF2B5EF4-FFF2-40B4-BE49-F238E27FC236}">
                    <a16:creationId xmlns:a16="http://schemas.microsoft.com/office/drawing/2014/main" id="{BC86507A-2022-00AD-29B8-FD19CB19185A}"/>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31" name="Group 30">
              <a:extLst>
                <a:ext uri="{FF2B5EF4-FFF2-40B4-BE49-F238E27FC236}">
                  <a16:creationId xmlns:a16="http://schemas.microsoft.com/office/drawing/2014/main" id="{A3B531D0-30BA-9B40-9A47-827E7D81C280}"/>
                </a:ext>
              </a:extLst>
            </p:cNvPr>
            <p:cNvGrpSpPr/>
            <p:nvPr/>
          </p:nvGrpSpPr>
          <p:grpSpPr>
            <a:xfrm>
              <a:off x="2112890" y="1665288"/>
              <a:ext cx="290257" cy="844553"/>
              <a:chOff x="6019800" y="3200399"/>
              <a:chExt cx="155626" cy="452819"/>
            </a:xfrm>
            <a:solidFill>
              <a:schemeClr val="bg1"/>
            </a:solidFill>
          </p:grpSpPr>
          <p:sp>
            <p:nvSpPr>
              <p:cNvPr id="44" name="Graphic 16">
                <a:extLst>
                  <a:ext uri="{FF2B5EF4-FFF2-40B4-BE49-F238E27FC236}">
                    <a16:creationId xmlns:a16="http://schemas.microsoft.com/office/drawing/2014/main" id="{B520B5C2-6182-2D8F-743E-61FFF1D1D998}"/>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5" name="Graphic 16">
                <a:extLst>
                  <a:ext uri="{FF2B5EF4-FFF2-40B4-BE49-F238E27FC236}">
                    <a16:creationId xmlns:a16="http://schemas.microsoft.com/office/drawing/2014/main" id="{586802E0-E0CF-A669-D62A-DDD2BBC4932F}"/>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6" name="Graphic 16">
                <a:extLst>
                  <a:ext uri="{FF2B5EF4-FFF2-40B4-BE49-F238E27FC236}">
                    <a16:creationId xmlns:a16="http://schemas.microsoft.com/office/drawing/2014/main" id="{44AE219E-77BE-EBD9-02E0-4D992E0D335E}"/>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7" name="Graphic 16">
                <a:extLst>
                  <a:ext uri="{FF2B5EF4-FFF2-40B4-BE49-F238E27FC236}">
                    <a16:creationId xmlns:a16="http://schemas.microsoft.com/office/drawing/2014/main" id="{359E9AA4-683B-04F6-3EB3-68588E3C35A3}"/>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8" name="Graphic 16">
                <a:extLst>
                  <a:ext uri="{FF2B5EF4-FFF2-40B4-BE49-F238E27FC236}">
                    <a16:creationId xmlns:a16="http://schemas.microsoft.com/office/drawing/2014/main" id="{F873C84E-1F24-3725-37C8-D8584AF398F2}"/>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32" name="Group 31">
              <a:extLst>
                <a:ext uri="{FF2B5EF4-FFF2-40B4-BE49-F238E27FC236}">
                  <a16:creationId xmlns:a16="http://schemas.microsoft.com/office/drawing/2014/main" id="{37766A04-7EE4-E9DC-8E96-4B2DEAAABFFC}"/>
                </a:ext>
              </a:extLst>
            </p:cNvPr>
            <p:cNvGrpSpPr/>
            <p:nvPr/>
          </p:nvGrpSpPr>
          <p:grpSpPr>
            <a:xfrm>
              <a:off x="1020496" y="1665288"/>
              <a:ext cx="290257" cy="844553"/>
              <a:chOff x="6019800" y="3200399"/>
              <a:chExt cx="155626" cy="452819"/>
            </a:xfrm>
            <a:solidFill>
              <a:schemeClr val="bg2"/>
            </a:solidFill>
          </p:grpSpPr>
          <p:sp>
            <p:nvSpPr>
              <p:cNvPr id="39" name="Graphic 16">
                <a:extLst>
                  <a:ext uri="{FF2B5EF4-FFF2-40B4-BE49-F238E27FC236}">
                    <a16:creationId xmlns:a16="http://schemas.microsoft.com/office/drawing/2014/main" id="{A53021DA-AE7E-6B49-664D-67A03B98F971}"/>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0" name="Graphic 16">
                <a:extLst>
                  <a:ext uri="{FF2B5EF4-FFF2-40B4-BE49-F238E27FC236}">
                    <a16:creationId xmlns:a16="http://schemas.microsoft.com/office/drawing/2014/main" id="{9D3DC448-24C2-44FB-2E77-C8C16448B0A1}"/>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1" name="Graphic 16">
                <a:extLst>
                  <a:ext uri="{FF2B5EF4-FFF2-40B4-BE49-F238E27FC236}">
                    <a16:creationId xmlns:a16="http://schemas.microsoft.com/office/drawing/2014/main" id="{97FA5FF6-7F72-AD4A-93A5-1C3EEE52BEDD}"/>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2" name="Graphic 16">
                <a:extLst>
                  <a:ext uri="{FF2B5EF4-FFF2-40B4-BE49-F238E27FC236}">
                    <a16:creationId xmlns:a16="http://schemas.microsoft.com/office/drawing/2014/main" id="{DB2F5468-B113-FD62-EEE3-D8497127F40C}"/>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3" name="Graphic 16">
                <a:extLst>
                  <a:ext uri="{FF2B5EF4-FFF2-40B4-BE49-F238E27FC236}">
                    <a16:creationId xmlns:a16="http://schemas.microsoft.com/office/drawing/2014/main" id="{6E0BB961-EF5E-0494-9BAF-9A1D82A1296A}"/>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33" name="Group 32">
              <a:extLst>
                <a:ext uri="{FF2B5EF4-FFF2-40B4-BE49-F238E27FC236}">
                  <a16:creationId xmlns:a16="http://schemas.microsoft.com/office/drawing/2014/main" id="{EF1F254F-496C-EADA-0CBC-43AAF0A43A4A}"/>
                </a:ext>
              </a:extLst>
            </p:cNvPr>
            <p:cNvGrpSpPr/>
            <p:nvPr/>
          </p:nvGrpSpPr>
          <p:grpSpPr>
            <a:xfrm>
              <a:off x="2659087" y="1665288"/>
              <a:ext cx="290257" cy="844553"/>
              <a:chOff x="6019800" y="3200399"/>
              <a:chExt cx="155626" cy="452819"/>
            </a:xfrm>
            <a:solidFill>
              <a:schemeClr val="bg1"/>
            </a:solidFill>
          </p:grpSpPr>
          <p:sp>
            <p:nvSpPr>
              <p:cNvPr id="34" name="Graphic 16">
                <a:extLst>
                  <a:ext uri="{FF2B5EF4-FFF2-40B4-BE49-F238E27FC236}">
                    <a16:creationId xmlns:a16="http://schemas.microsoft.com/office/drawing/2014/main" id="{DA4A9C32-D526-AE0F-E2EB-5203E7321436}"/>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5" name="Graphic 16">
                <a:extLst>
                  <a:ext uri="{FF2B5EF4-FFF2-40B4-BE49-F238E27FC236}">
                    <a16:creationId xmlns:a16="http://schemas.microsoft.com/office/drawing/2014/main" id="{E4264B66-93FC-A31A-BE02-5173E8BC813E}"/>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6" name="Graphic 16">
                <a:extLst>
                  <a:ext uri="{FF2B5EF4-FFF2-40B4-BE49-F238E27FC236}">
                    <a16:creationId xmlns:a16="http://schemas.microsoft.com/office/drawing/2014/main" id="{3CDC2EC4-C811-CA38-96D6-85E86ECD65A5}"/>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7" name="Graphic 16">
                <a:extLst>
                  <a:ext uri="{FF2B5EF4-FFF2-40B4-BE49-F238E27FC236}">
                    <a16:creationId xmlns:a16="http://schemas.microsoft.com/office/drawing/2014/main" id="{50FBCC50-1EA6-C5CC-1AF9-AF90225F59DE}"/>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8" name="Graphic 16">
                <a:extLst>
                  <a:ext uri="{FF2B5EF4-FFF2-40B4-BE49-F238E27FC236}">
                    <a16:creationId xmlns:a16="http://schemas.microsoft.com/office/drawing/2014/main" id="{41901F03-1736-A4DF-D8A1-22E3FBAE0C99}"/>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sp>
        <p:nvSpPr>
          <p:cNvPr id="61" name="TextBox 60">
            <a:extLst>
              <a:ext uri="{FF2B5EF4-FFF2-40B4-BE49-F238E27FC236}">
                <a16:creationId xmlns:a16="http://schemas.microsoft.com/office/drawing/2014/main" id="{C2BDA003-D932-D92F-8D95-6B50959DD414}"/>
              </a:ext>
            </a:extLst>
          </p:cNvPr>
          <p:cNvSpPr txBox="1"/>
          <p:nvPr/>
        </p:nvSpPr>
        <p:spPr>
          <a:xfrm>
            <a:off x="1386360" y="2773141"/>
            <a:ext cx="3835570" cy="1754326"/>
          </a:xfrm>
          <a:prstGeom prst="rect">
            <a:avLst/>
          </a:prstGeom>
          <a:noFill/>
        </p:spPr>
        <p:txBody>
          <a:bodyPr wrap="square" lIns="91440" tIns="45720" rIns="91440" bIns="45720" rtlCol="0" anchor="t">
            <a:spAutoFit/>
          </a:bodyPr>
          <a:lstStyle/>
          <a:p>
            <a:pPr lvl="0" algn="ctr">
              <a:defRPr/>
            </a:pPr>
            <a:endParaRPr lang="en-AU">
              <a:cs typeface="Helvetica"/>
            </a:endParaRPr>
          </a:p>
          <a:p>
            <a:pPr algn="ctr">
              <a:defRPr/>
            </a:pPr>
            <a:r>
              <a:rPr lang="en-AU" sz="3600" b="1">
                <a:solidFill>
                  <a:schemeClr val="accent1"/>
                </a:solidFill>
              </a:rPr>
              <a:t>1/5 people (20%)</a:t>
            </a:r>
            <a:endParaRPr lang="en-AU" sz="3600" b="1">
              <a:solidFill>
                <a:schemeClr val="accent1"/>
              </a:solidFill>
              <a:cs typeface="Helvetica"/>
            </a:endParaRPr>
          </a:p>
          <a:p>
            <a:pPr algn="ctr">
              <a:defRPr/>
            </a:pPr>
            <a:r>
              <a:rPr lang="en-AU"/>
              <a:t>indicated they know a ‘moderate amount’ or ‘a lot’ about their rights when travelling by air</a:t>
            </a:r>
            <a:endParaRPr lang="en-AU">
              <a:cs typeface="Helvetica"/>
            </a:endParaRPr>
          </a:p>
        </p:txBody>
      </p:sp>
    </p:spTree>
    <p:extLst>
      <p:ext uri="{BB962C8B-B14F-4D97-AF65-F5344CB8AC3E}">
        <p14:creationId xmlns:p14="http://schemas.microsoft.com/office/powerpoint/2010/main" val="1249082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0D9882-1B5A-ECB5-E959-5C10E50FC666}"/>
              </a:ext>
            </a:extLst>
          </p:cNvPr>
          <p:cNvSpPr/>
          <p:nvPr/>
        </p:nvSpPr>
        <p:spPr>
          <a:xfrm>
            <a:off x="6008178" y="0"/>
            <a:ext cx="61815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bg1"/>
              </a:solidFill>
              <a:effectLst/>
              <a:uLnTx/>
              <a:uFillTx/>
              <a:latin typeface="Helvetica"/>
              <a:ea typeface="+mn-ea"/>
              <a:cs typeface="+mn-cs"/>
            </a:endParaRP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7"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9423" y="1353822"/>
            <a:ext cx="5141988" cy="1723549"/>
          </a:xfrm>
        </p:spPr>
        <p:txBody>
          <a:bodyPr vert="horz" wrap="square" lIns="0" tIns="0" rIns="0" bIns="0" rtlCol="0" anchor="t">
            <a:spAutoFit/>
          </a:bodyPr>
          <a:lstStyle/>
          <a:p>
            <a:r>
              <a:rPr lang="en-AU" sz="1400"/>
              <a:t>Regardless of the purchase method (direct from an airline or a third party platform), most Australians did not read their most recent flight’s terms and conditions prior to purchase (57% and 54%). </a:t>
            </a:r>
            <a:endParaRPr lang="en-AU" sz="1400">
              <a:cs typeface="Helvetica"/>
            </a:endParaRPr>
          </a:p>
          <a:p>
            <a:endParaRPr lang="en-AU" sz="1400">
              <a:cs typeface="Helvetica"/>
            </a:endParaRPr>
          </a:p>
          <a:p>
            <a:r>
              <a:rPr lang="en-AU" sz="1400">
                <a:cs typeface="Helvetica"/>
              </a:rPr>
              <a:t>Australians were more likely to read the third party platform’s terms and conditions in full (8%) compared to reading terms and conditions when purchasing from an airline (3%).</a:t>
            </a:r>
          </a:p>
        </p:txBody>
      </p:sp>
      <p:graphicFrame>
        <p:nvGraphicFramePr>
          <p:cNvPr id="15" name="Chart 14"/>
          <p:cNvGraphicFramePr/>
          <p:nvPr>
            <p:extLst>
              <p:ext uri="{D42A27DB-BD31-4B8C-83A1-F6EECF244321}">
                <p14:modId xmlns:p14="http://schemas.microsoft.com/office/powerpoint/2010/main" val="3023610197"/>
              </p:ext>
            </p:extLst>
          </p:nvPr>
        </p:nvGraphicFramePr>
        <p:xfrm>
          <a:off x="6096000" y="449658"/>
          <a:ext cx="5895387" cy="568081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9FD8349A-95E2-4E41-84C6-3D120E34F187}"/>
              </a:ext>
            </a:extLst>
          </p:cNvPr>
          <p:cNvSpPr txBox="1"/>
          <p:nvPr/>
        </p:nvSpPr>
        <p:spPr>
          <a:xfrm>
            <a:off x="6285045" y="6130472"/>
            <a:ext cx="5909847" cy="492443"/>
          </a:xfrm>
          <a:prstGeom prst="rect">
            <a:avLst/>
          </a:prstGeom>
          <a:noFill/>
        </p:spPr>
        <p:txBody>
          <a:bodyPr wrap="square" lIns="0" tIns="0" rIns="0" bIns="0" rtlCol="0" anchor="t">
            <a:spAutoFit/>
          </a:bodyPr>
          <a:lstStyle/>
          <a:p>
            <a:pPr lvl="0">
              <a:defRPr/>
            </a:pPr>
            <a:r>
              <a:rPr kumimoji="0" lang="en-AU" sz="800" b="0" i="0" u="none" strike="noStrike" kern="1200" cap="none" spc="0" normalizeH="0" baseline="0" noProof="0">
                <a:ln>
                  <a:noFill/>
                </a:ln>
                <a:solidFill>
                  <a:schemeClr val="bg1"/>
                </a:solidFill>
                <a:effectLst/>
                <a:uLnTx/>
                <a:uFillTx/>
                <a:latin typeface="Helvetica"/>
                <a:ea typeface="+mn-ea"/>
                <a:cs typeface="+mn-cs"/>
              </a:rPr>
              <a:t>“</a:t>
            </a:r>
            <a:r>
              <a:rPr lang="en-US" sz="800">
                <a:solidFill>
                  <a:schemeClr val="bg1"/>
                </a:solidFill>
              </a:rPr>
              <a:t>Did you read the [relevant airline] terms and conditions for your ticket before booking your most recent flight from [departure airport]?” (n=4,008 – weighted)</a:t>
            </a:r>
            <a:r>
              <a:rPr kumimoji="0" lang="en-AU" sz="800" b="0" i="0" u="none" strike="noStrike" kern="1200" cap="none" spc="0" normalizeH="0" baseline="0" noProof="0">
                <a:ln>
                  <a:noFill/>
                </a:ln>
                <a:solidFill>
                  <a:schemeClr val="bg1"/>
                </a:solidFill>
                <a:effectLst/>
                <a:uLnTx/>
                <a:uFillTx/>
                <a:latin typeface="Helvetica"/>
                <a:ea typeface="+mn-ea"/>
                <a:cs typeface="+mn-cs"/>
              </a:rPr>
              <a:t>;“</a:t>
            </a:r>
            <a:r>
              <a:rPr lang="en-AU" sz="800">
                <a:solidFill>
                  <a:schemeClr val="bg1"/>
                </a:solidFill>
              </a:rPr>
              <a:t>Y</a:t>
            </a:r>
            <a:r>
              <a:rPr lang="en-US" sz="800" err="1">
                <a:solidFill>
                  <a:schemeClr val="bg1"/>
                </a:solidFill>
              </a:rPr>
              <a:t>ou</a:t>
            </a:r>
            <a:r>
              <a:rPr lang="en-US" sz="800">
                <a:solidFill>
                  <a:schemeClr val="bg1"/>
                </a:solidFill>
              </a:rPr>
              <a:t> mentioned for your most recent flight you purchased tickets through a [relevant purchase platform]. Did you read the platform's terms and conditions for your ticket before booking your most recent flight from [departure airport]?” (n=1,016 – weighted)</a:t>
            </a:r>
            <a:endParaRPr kumimoji="0" lang="en-AU" sz="800" b="0" i="0" u="none" strike="noStrike" kern="1200" cap="none" spc="0" normalizeH="0" baseline="0" noProof="0">
              <a:ln>
                <a:noFill/>
              </a:ln>
              <a:solidFill>
                <a:schemeClr val="bg1"/>
              </a:solidFill>
              <a:effectLst/>
              <a:uLnTx/>
              <a:uFillTx/>
              <a:latin typeface="Helvetica"/>
            </a:endParaRPr>
          </a:p>
        </p:txBody>
      </p:sp>
      <p:sp>
        <p:nvSpPr>
          <p:cNvPr id="13" name="Title 1">
            <a:extLst>
              <a:ext uri="{FF2B5EF4-FFF2-40B4-BE49-F238E27FC236}">
                <a16:creationId xmlns:a16="http://schemas.microsoft.com/office/drawing/2014/main" id="{F9142E1D-162A-ED8E-538F-F90487996EF6}"/>
              </a:ext>
            </a:extLst>
          </p:cNvPr>
          <p:cNvSpPr txBox="1">
            <a:spLocks/>
          </p:cNvSpPr>
          <p:nvPr/>
        </p:nvSpPr>
        <p:spPr>
          <a:xfrm>
            <a:off x="479424" y="447675"/>
            <a:ext cx="5276999"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a:cs typeface="Helvetica"/>
              </a:rPr>
              <a:t>Air travel terms and conditions </a:t>
            </a:r>
          </a:p>
        </p:txBody>
      </p:sp>
      <p:graphicFrame>
        <p:nvGraphicFramePr>
          <p:cNvPr id="4" name="Table 3">
            <a:extLst>
              <a:ext uri="{FF2B5EF4-FFF2-40B4-BE49-F238E27FC236}">
                <a16:creationId xmlns:a16="http://schemas.microsoft.com/office/drawing/2014/main" id="{58DDEF2F-14A2-FF08-5636-9ABC469BAFD5}"/>
              </a:ext>
            </a:extLst>
          </p:cNvPr>
          <p:cNvGraphicFramePr>
            <a:graphicFrameLocks noGrp="1"/>
          </p:cNvGraphicFramePr>
          <p:nvPr>
            <p:extLst>
              <p:ext uri="{D42A27DB-BD31-4B8C-83A1-F6EECF244321}">
                <p14:modId xmlns:p14="http://schemas.microsoft.com/office/powerpoint/2010/main" val="3307059849"/>
              </p:ext>
            </p:extLst>
          </p:nvPr>
        </p:nvGraphicFramePr>
        <p:xfrm>
          <a:off x="479423" y="4146270"/>
          <a:ext cx="5030739" cy="1900177"/>
        </p:xfrm>
        <a:graphic>
          <a:graphicData uri="http://schemas.openxmlformats.org/drawingml/2006/table">
            <a:tbl>
              <a:tblPr bandRow="1">
                <a:tableStyleId>{5C22544A-7EE6-4342-B048-85BDC9FD1C3A}</a:tableStyleId>
              </a:tblPr>
              <a:tblGrid>
                <a:gridCol w="5030739">
                  <a:extLst>
                    <a:ext uri="{9D8B030D-6E8A-4147-A177-3AD203B41FA5}">
                      <a16:colId xmlns:a16="http://schemas.microsoft.com/office/drawing/2014/main" val="1428752186"/>
                    </a:ext>
                  </a:extLst>
                </a:gridCol>
              </a:tblGrid>
              <a:tr h="1900177">
                <a:tc>
                  <a:txBody>
                    <a:bodyPr/>
                    <a:lstStyle/>
                    <a:p>
                      <a:pPr>
                        <a:spcBef>
                          <a:spcPts val="0"/>
                        </a:spcBef>
                        <a:spcAft>
                          <a:spcPts val="800"/>
                        </a:spcAft>
                      </a:pPr>
                      <a:endParaRPr lang="en-US" sz="1000" i="1">
                        <a:solidFill>
                          <a:schemeClr val="tx1"/>
                        </a:solidFill>
                      </a:endParaRPr>
                    </a:p>
                  </a:txBody>
                  <a:tcPr anchor="ctr">
                    <a:lnL>
                      <a:noFill/>
                    </a:lnL>
                    <a:lnR>
                      <a:noFill/>
                    </a:lnR>
                    <a:lnT>
                      <a:noFill/>
                    </a:lnT>
                    <a:lnB>
                      <a:noFill/>
                    </a:lnB>
                    <a:solidFill>
                      <a:srgbClr val="E2E2E3"/>
                    </a:solidFill>
                  </a:tcPr>
                </a:tc>
                <a:extLst>
                  <a:ext uri="{0D108BD9-81ED-4DB2-BD59-A6C34878D82A}">
                    <a16:rowId xmlns:a16="http://schemas.microsoft.com/office/drawing/2014/main" val="440135002"/>
                  </a:ext>
                </a:extLst>
              </a:tr>
            </a:tbl>
          </a:graphicData>
        </a:graphic>
      </p:graphicFrame>
      <p:grpSp>
        <p:nvGrpSpPr>
          <p:cNvPr id="21" name="Group 20">
            <a:extLst>
              <a:ext uri="{FF2B5EF4-FFF2-40B4-BE49-F238E27FC236}">
                <a16:creationId xmlns:a16="http://schemas.microsoft.com/office/drawing/2014/main" id="{17AB8888-775C-205E-1484-8CC01A4B7292}"/>
              </a:ext>
            </a:extLst>
          </p:cNvPr>
          <p:cNvGrpSpPr/>
          <p:nvPr/>
        </p:nvGrpSpPr>
        <p:grpSpPr>
          <a:xfrm>
            <a:off x="629739" y="4796873"/>
            <a:ext cx="585988" cy="588051"/>
            <a:chOff x="4651388" y="4503560"/>
            <a:chExt cx="449271" cy="588051"/>
          </a:xfrm>
        </p:grpSpPr>
        <p:sp>
          <p:nvSpPr>
            <p:cNvPr id="6" name="Freeform 271">
              <a:extLst>
                <a:ext uri="{FF2B5EF4-FFF2-40B4-BE49-F238E27FC236}">
                  <a16:creationId xmlns:a16="http://schemas.microsoft.com/office/drawing/2014/main" id="{EBE962B8-2E8F-0D32-1D1F-FDEAC34708E2}"/>
                </a:ext>
              </a:extLst>
            </p:cNvPr>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Oval 272">
              <a:extLst>
                <a:ext uri="{FF2B5EF4-FFF2-40B4-BE49-F238E27FC236}">
                  <a16:creationId xmlns:a16="http://schemas.microsoft.com/office/drawing/2014/main" id="{CD6D2B9C-0013-D85C-02F8-04025AE994D8}"/>
                </a:ext>
              </a:extLst>
            </p:cNvPr>
            <p:cNvSpPr>
              <a:spLocks noChangeArrowheads="1"/>
            </p:cNvSpPr>
            <p:nvPr/>
          </p:nvSpPr>
          <p:spPr bwMode="auto">
            <a:xfrm>
              <a:off x="497365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Freeform 273">
              <a:extLst>
                <a:ext uri="{FF2B5EF4-FFF2-40B4-BE49-F238E27FC236}">
                  <a16:creationId xmlns:a16="http://schemas.microsoft.com/office/drawing/2014/main" id="{451E1965-6E83-ECA1-FCCF-94CF3E05EC30}"/>
                </a:ext>
              </a:extLst>
            </p:cNvPr>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Oval 274">
              <a:extLst>
                <a:ext uri="{FF2B5EF4-FFF2-40B4-BE49-F238E27FC236}">
                  <a16:creationId xmlns:a16="http://schemas.microsoft.com/office/drawing/2014/main" id="{D0D31357-A60B-EC03-0BE4-3B52CE6BFB79}"/>
                </a:ext>
              </a:extLst>
            </p:cNvPr>
            <p:cNvSpPr>
              <a:spLocks noChangeArrowheads="1"/>
            </p:cNvSpPr>
            <p:nvPr/>
          </p:nvSpPr>
          <p:spPr bwMode="auto">
            <a:xfrm>
              <a:off x="467996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Freeform 275">
              <a:extLst>
                <a:ext uri="{FF2B5EF4-FFF2-40B4-BE49-F238E27FC236}">
                  <a16:creationId xmlns:a16="http://schemas.microsoft.com/office/drawing/2014/main" id="{9F80C06F-3E4B-7A46-B5EA-55F4E9D051CA}"/>
                </a:ext>
              </a:extLst>
            </p:cNvPr>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Oval 276">
              <a:extLst>
                <a:ext uri="{FF2B5EF4-FFF2-40B4-BE49-F238E27FC236}">
                  <a16:creationId xmlns:a16="http://schemas.microsoft.com/office/drawing/2014/main" id="{83ED159B-FC29-040B-BDDF-C4CBCE3659D3}"/>
                </a:ext>
              </a:extLst>
            </p:cNvPr>
            <p:cNvSpPr>
              <a:spLocks noChangeArrowheads="1"/>
            </p:cNvSpPr>
            <p:nvPr/>
          </p:nvSpPr>
          <p:spPr bwMode="auto">
            <a:xfrm>
              <a:off x="4827602" y="4861774"/>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Freeform 277">
              <a:extLst>
                <a:ext uri="{FF2B5EF4-FFF2-40B4-BE49-F238E27FC236}">
                  <a16:creationId xmlns:a16="http://schemas.microsoft.com/office/drawing/2014/main" id="{18A89E8E-24C0-2982-4EB4-4A956E07D6EE}"/>
                </a:ext>
              </a:extLst>
            </p:cNvPr>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Line 278">
              <a:extLst>
                <a:ext uri="{FF2B5EF4-FFF2-40B4-BE49-F238E27FC236}">
                  <a16:creationId xmlns:a16="http://schemas.microsoft.com/office/drawing/2014/main" id="{966C2392-7F69-BAA1-E4EA-2E38596A3805}"/>
                </a:ext>
              </a:extLst>
            </p:cNvPr>
            <p:cNvSpPr>
              <a:spLocks noChangeShapeType="1"/>
            </p:cNvSpPr>
            <p:nvPr/>
          </p:nvSpPr>
          <p:spPr bwMode="auto">
            <a:xfrm>
              <a:off x="4808541" y="4555324"/>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Line 279">
              <a:extLst>
                <a:ext uri="{FF2B5EF4-FFF2-40B4-BE49-F238E27FC236}">
                  <a16:creationId xmlns:a16="http://schemas.microsoft.com/office/drawing/2014/main" id="{163A8060-96EC-2D99-F07D-B77746842852}"/>
                </a:ext>
              </a:extLst>
            </p:cNvPr>
            <p:cNvSpPr>
              <a:spLocks noChangeShapeType="1"/>
            </p:cNvSpPr>
            <p:nvPr/>
          </p:nvSpPr>
          <p:spPr bwMode="auto">
            <a:xfrm>
              <a:off x="4808550" y="4607090"/>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Line 280">
              <a:extLst>
                <a:ext uri="{FF2B5EF4-FFF2-40B4-BE49-F238E27FC236}">
                  <a16:creationId xmlns:a16="http://schemas.microsoft.com/office/drawing/2014/main" id="{4F8A71B3-4DC1-9D9A-AF13-DDF82D46A5CC}"/>
                </a:ext>
              </a:extLst>
            </p:cNvPr>
            <p:cNvSpPr>
              <a:spLocks noChangeShapeType="1"/>
            </p:cNvSpPr>
            <p:nvPr/>
          </p:nvSpPr>
          <p:spPr bwMode="auto">
            <a:xfrm>
              <a:off x="4808541" y="4659343"/>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3" name="Rectangle 22">
            <a:extLst>
              <a:ext uri="{FF2B5EF4-FFF2-40B4-BE49-F238E27FC236}">
                <a16:creationId xmlns:a16="http://schemas.microsoft.com/office/drawing/2014/main" id="{B743933C-D169-C0F3-DAB4-4748AF325E76}"/>
              </a:ext>
            </a:extLst>
          </p:cNvPr>
          <p:cNvSpPr/>
          <p:nvPr/>
        </p:nvSpPr>
        <p:spPr>
          <a:xfrm>
            <a:off x="1305896" y="4181338"/>
            <a:ext cx="4155172" cy="1815882"/>
          </a:xfrm>
          <a:prstGeom prst="rect">
            <a:avLst/>
          </a:prstGeom>
        </p:spPr>
        <p:txBody>
          <a:bodyPr wrap="square" lIns="91440" tIns="45720" rIns="91440" bIns="45720" anchor="t">
            <a:spAutoFit/>
          </a:bodyPr>
          <a:lstStyle/>
          <a:p>
            <a:r>
              <a:rPr lang="en-US" sz="1400" i="1">
                <a:ea typeface="+mn-lt"/>
                <a:cs typeface="+mn-lt"/>
              </a:rPr>
              <a:t>‘The … [legalese] around booking and securing the ticket you need/want is hugely onerous. Apps, websites, the reams of information that the consumer is expected to absorb is beyond reasonable. The information should be concise and direct so that it is easy to understand.’</a:t>
            </a:r>
            <a:endParaRPr lang="en-US" i="1"/>
          </a:p>
          <a:p>
            <a:endParaRPr lang="en-US" sz="1400">
              <a:cs typeface="Helvetica"/>
            </a:endParaRPr>
          </a:p>
          <a:p>
            <a:r>
              <a:rPr lang="en-AU" sz="1400" i="1">
                <a:solidFill>
                  <a:srgbClr val="000000"/>
                </a:solidFill>
              </a:rPr>
              <a:t>Male, </a:t>
            </a:r>
            <a:r>
              <a:rPr lang="en-AU" sz="1400" i="1">
                <a:solidFill>
                  <a:srgbClr val="000000"/>
                </a:solidFill>
                <a:latin typeface="Helvetica"/>
                <a:cs typeface="Helvetica"/>
              </a:rPr>
              <a:t>45-54</a:t>
            </a:r>
            <a:r>
              <a:rPr lang="en-AU" sz="1400" i="1">
                <a:solidFill>
                  <a:srgbClr val="000000"/>
                </a:solidFill>
              </a:rPr>
              <a:t>, NSW</a:t>
            </a:r>
            <a:endParaRPr lang="en-AU" sz="1400" i="1">
              <a:solidFill>
                <a:srgbClr val="000000"/>
              </a:solidFill>
              <a:cs typeface="Helvetica"/>
            </a:endParaRPr>
          </a:p>
        </p:txBody>
      </p:sp>
      <p:cxnSp>
        <p:nvCxnSpPr>
          <p:cNvPr id="5" name="Straight Connector 4"/>
          <p:cNvCxnSpPr/>
          <p:nvPr/>
        </p:nvCxnSpPr>
        <p:spPr>
          <a:xfrm>
            <a:off x="8174182" y="5726545"/>
            <a:ext cx="1163782" cy="0"/>
          </a:xfrm>
          <a:prstGeom prst="line">
            <a:avLst/>
          </a:prstGeom>
          <a:ln w="38100">
            <a:solidFill>
              <a:srgbClr val="AA338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169568" y="5970588"/>
            <a:ext cx="806157" cy="720"/>
          </a:xfrm>
          <a:prstGeom prst="line">
            <a:avLst/>
          </a:prstGeom>
          <a:ln w="38100">
            <a:solidFill>
              <a:srgbClr val="20B9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514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F05439-D418-23A8-30D0-BEEF74F6FC3B}"/>
              </a:ext>
            </a:extLst>
          </p:cNvPr>
          <p:cNvSpPr/>
          <p:nvPr/>
        </p:nvSpPr>
        <p:spPr>
          <a:xfrm>
            <a:off x="5716971" y="124436"/>
            <a:ext cx="204107" cy="244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AU"/>
              <a:t>Knowledge of rights</a:t>
            </a:r>
          </a:p>
        </p:txBody>
      </p:sp>
      <p:sp>
        <p:nvSpPr>
          <p:cNvPr id="3" name="Slide Number Placeholder 2"/>
          <p:cNvSpPr>
            <a:spLocks noGrp="1"/>
          </p:cNvSpPr>
          <p:nvPr>
            <p:ph type="sldNum" sz="quarter" idx="12"/>
          </p:nvPr>
        </p:nvSpPr>
        <p:spPr/>
        <p:txBody>
          <a:bodyPr/>
          <a:lstStyle/>
          <a:p>
            <a:fld id="{0500C9E6-702F-A843-8A04-80C500C6891A}" type="slidenum">
              <a:rPr lang="en-AU" smtClean="0"/>
              <a:t>33</a:t>
            </a:fld>
            <a:endParaRPr lang="en-AU"/>
          </a:p>
        </p:txBody>
      </p:sp>
      <p:sp>
        <p:nvSpPr>
          <p:cNvPr id="6"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9425" y="1049640"/>
            <a:ext cx="5276402" cy="5509200"/>
          </a:xfrm>
          <a:noFill/>
          <a:ln>
            <a:noFill/>
          </a:ln>
        </p:spPr>
        <p:txBody>
          <a:bodyPr vert="horz" wrap="square" lIns="0" tIns="0" rIns="0" bIns="0" rtlCol="0" anchor="t">
            <a:spAutoFit/>
          </a:bodyPr>
          <a:lstStyle/>
          <a:p>
            <a:pPr marL="35560">
              <a:spcAft>
                <a:spcPts val="600"/>
              </a:spcAft>
            </a:pPr>
            <a:r>
              <a:rPr lang="en-AU" sz="1400"/>
              <a:t>We tested people’s understanding of their rights via a short quiz. </a:t>
            </a:r>
            <a:endParaRPr lang="en-US"/>
          </a:p>
          <a:p>
            <a:pPr marL="35560">
              <a:spcAft>
                <a:spcPts val="600"/>
              </a:spcAft>
            </a:pPr>
            <a:r>
              <a:rPr lang="en-AU" sz="1400"/>
              <a:t>Respondents’ understanding of their rights was mostly correct, however, areas of uncertainty were most prominent in: </a:t>
            </a:r>
            <a:endParaRPr lang="en-AU" sz="1400">
              <a:cs typeface="Helvetica"/>
            </a:endParaRPr>
          </a:p>
          <a:p>
            <a:pPr marL="285750" indent="-285750">
              <a:spcAft>
                <a:spcPts val="600"/>
              </a:spcAft>
              <a:buFont typeface="Arial" panose="020B0604020202020204" pitchFamily="34" charset="0"/>
              <a:buChar char="•"/>
            </a:pPr>
            <a:r>
              <a:rPr lang="en-AU" sz="1400" b="1"/>
              <a:t>baggage complaints </a:t>
            </a:r>
            <a:br>
              <a:rPr lang="en-AU" sz="1400"/>
            </a:br>
            <a:r>
              <a:rPr lang="en-AU" sz="1400"/>
              <a:t>3 out of 5 people (62%) incorrectly thought airports were responsible for the management of baggage and handling complaints. </a:t>
            </a:r>
            <a:r>
              <a:rPr lang="en-US" sz="1400"/>
              <a:t>This is the airlines’ responsibility.</a:t>
            </a:r>
            <a:endParaRPr lang="en-AU" sz="1400" b="1"/>
          </a:p>
          <a:p>
            <a:pPr marL="285750" indent="-285750">
              <a:spcAft>
                <a:spcPts val="600"/>
              </a:spcAft>
              <a:buFont typeface="Arial" panose="020B0604020202020204" pitchFamily="34" charset="0"/>
              <a:buChar char="•"/>
            </a:pPr>
            <a:r>
              <a:rPr lang="en-AU" sz="1400" b="1"/>
              <a:t>denying of boarding </a:t>
            </a:r>
            <a:br>
              <a:rPr lang="en-AU" sz="1400"/>
            </a:br>
            <a:r>
              <a:rPr lang="en-AU" sz="1400"/>
              <a:t>2 out of 5 (38%) could not definitely answer whether airlines could deny boarding due to recent surgery or injury</a:t>
            </a:r>
            <a:endParaRPr lang="en-AU" sz="1400" b="1"/>
          </a:p>
          <a:p>
            <a:pPr marL="285750" indent="-285750">
              <a:spcAft>
                <a:spcPts val="600"/>
              </a:spcAft>
              <a:buFont typeface="Arial" panose="020B0604020202020204" pitchFamily="34" charset="0"/>
              <a:buChar char="•"/>
            </a:pPr>
            <a:r>
              <a:rPr lang="en-AU" sz="1400" b="1"/>
              <a:t>entitlements when experiencing a significant delay of 3 hours or more</a:t>
            </a:r>
            <a:br>
              <a:rPr lang="en-AU" sz="1400"/>
            </a:br>
            <a:r>
              <a:rPr lang="en-AU" sz="1400"/>
              <a:t>Almost 2 out of 5 (35%) could not definitively answer what their entitlements were in this situation.</a:t>
            </a:r>
            <a:endParaRPr lang="en-AU" sz="1400">
              <a:cs typeface="Helvetica"/>
            </a:endParaRPr>
          </a:p>
          <a:p>
            <a:pPr>
              <a:spcAft>
                <a:spcPts val="600"/>
              </a:spcAft>
            </a:pPr>
            <a:r>
              <a:rPr lang="en-AU" sz="1400"/>
              <a:t>Respondents' quiz results were generally aligned with their self-reported knowledge of their rights:</a:t>
            </a:r>
            <a:endParaRPr lang="en-AU" sz="1400">
              <a:cs typeface="Helvetica"/>
            </a:endParaRPr>
          </a:p>
          <a:p>
            <a:pPr marL="285750" indent="-285750">
              <a:spcAft>
                <a:spcPts val="600"/>
              </a:spcAft>
              <a:buChar char="•"/>
            </a:pPr>
            <a:r>
              <a:rPr lang="en-AU" sz="1400"/>
              <a:t>Those with </a:t>
            </a:r>
            <a:r>
              <a:rPr lang="en-AU" sz="1400" b="1"/>
              <a:t>no knowledge </a:t>
            </a:r>
            <a:r>
              <a:rPr lang="en-AU" sz="1400"/>
              <a:t>averaged </a:t>
            </a:r>
            <a:r>
              <a:rPr lang="en-AU" sz="1400" b="1"/>
              <a:t>2.73</a:t>
            </a:r>
            <a:r>
              <a:rPr lang="en-AU" sz="1400"/>
              <a:t> out of 5 correct</a:t>
            </a:r>
            <a:endParaRPr lang="en-AU" sz="1400">
              <a:cs typeface="Helvetica"/>
            </a:endParaRPr>
          </a:p>
          <a:p>
            <a:pPr marL="285750" indent="-285750">
              <a:spcAft>
                <a:spcPts val="600"/>
              </a:spcAft>
              <a:buChar char="•"/>
            </a:pPr>
            <a:r>
              <a:rPr lang="en-AU" sz="1400"/>
              <a:t>Those with </a:t>
            </a:r>
            <a:r>
              <a:rPr lang="en-AU" sz="1400" b="1"/>
              <a:t>a little knowledge</a:t>
            </a:r>
            <a:r>
              <a:rPr lang="en-AU" sz="1400"/>
              <a:t> averaged </a:t>
            </a:r>
            <a:r>
              <a:rPr lang="en-AU" sz="1400" b="1"/>
              <a:t>2.86 </a:t>
            </a:r>
            <a:endParaRPr lang="en-AU" sz="1400" b="1">
              <a:cs typeface="Helvetica"/>
            </a:endParaRPr>
          </a:p>
          <a:p>
            <a:pPr marL="285750" indent="-285750">
              <a:spcAft>
                <a:spcPts val="600"/>
              </a:spcAft>
              <a:buChar char="•"/>
            </a:pPr>
            <a:r>
              <a:rPr lang="en-AU" sz="1400"/>
              <a:t>Those with </a:t>
            </a:r>
            <a:r>
              <a:rPr lang="en-AU" sz="1400" b="1"/>
              <a:t>a moderate amount </a:t>
            </a:r>
            <a:r>
              <a:rPr lang="en-AU" sz="1400"/>
              <a:t>of knowledge averaged </a:t>
            </a:r>
            <a:r>
              <a:rPr lang="en-AU" sz="1400" b="1"/>
              <a:t>2.97</a:t>
            </a:r>
            <a:r>
              <a:rPr lang="en-AU" sz="1400"/>
              <a:t> </a:t>
            </a:r>
            <a:endParaRPr lang="en-AU" sz="1400">
              <a:cs typeface="Helvetica"/>
            </a:endParaRPr>
          </a:p>
          <a:p>
            <a:pPr marL="285750" indent="-285750">
              <a:spcAft>
                <a:spcPts val="600"/>
              </a:spcAft>
              <a:buChar char="•"/>
            </a:pPr>
            <a:r>
              <a:rPr lang="en-AU" sz="1400"/>
              <a:t>Those with </a:t>
            </a:r>
            <a:r>
              <a:rPr lang="en-AU" sz="1400" b="1"/>
              <a:t>a lot of knowledge </a:t>
            </a:r>
            <a:r>
              <a:rPr lang="en-AU" sz="1400"/>
              <a:t>averaged </a:t>
            </a:r>
            <a:r>
              <a:rPr lang="en-AU" sz="1400" b="1"/>
              <a:t>2.93</a:t>
            </a:r>
            <a:r>
              <a:rPr lang="en-AU" sz="1400"/>
              <a:t>, indicating slight overconfidence in their knowledge.</a:t>
            </a:r>
            <a:endParaRPr lang="en-AU" sz="1400">
              <a:cs typeface="Helvetica"/>
            </a:endParaRPr>
          </a:p>
          <a:p>
            <a:pPr marL="285750" indent="-285750">
              <a:spcAft>
                <a:spcPts val="600"/>
              </a:spcAft>
              <a:buChar char="•"/>
            </a:pPr>
            <a:endParaRPr lang="en-AU" sz="1400">
              <a:cs typeface="Helvetica"/>
            </a:endParaRPr>
          </a:p>
        </p:txBody>
      </p:sp>
      <p:sp>
        <p:nvSpPr>
          <p:cNvPr id="7" name="Rectangle 6">
            <a:extLst>
              <a:ext uri="{FF2B5EF4-FFF2-40B4-BE49-F238E27FC236}">
                <a16:creationId xmlns:a16="http://schemas.microsoft.com/office/drawing/2014/main" id="{1D0D9882-1B5A-ECB5-E959-5C10E50FC666}"/>
              </a:ext>
            </a:extLst>
          </p:cNvPr>
          <p:cNvSpPr/>
          <p:nvPr/>
        </p:nvSpPr>
        <p:spPr>
          <a:xfrm>
            <a:off x="5910268" y="0"/>
            <a:ext cx="6314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bg1"/>
              </a:solidFill>
              <a:effectLst/>
              <a:uLnTx/>
              <a:uFillTx/>
              <a:latin typeface="Helvetica"/>
              <a:ea typeface="+mn-ea"/>
              <a:cs typeface="+mn-cs"/>
            </a:endParaRPr>
          </a:p>
        </p:txBody>
      </p:sp>
      <p:sp>
        <p:nvSpPr>
          <p:cNvPr id="8" name="Slide Number Placeholder 2">
            <a:extLst>
              <a:ext uri="{FF2B5EF4-FFF2-40B4-BE49-F238E27FC236}">
                <a16:creationId xmlns:a16="http://schemas.microsoft.com/office/drawing/2014/main" id="{686517F4-6747-5941-BA4B-2CBA28985C46}"/>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33</a:t>
            </a:fld>
            <a:endParaRPr lang="en-AU">
              <a:solidFill>
                <a:srgbClr val="000000">
                  <a:tint val="75000"/>
                </a:srgbClr>
              </a:solidFill>
              <a:latin typeface="Helvetica"/>
            </a:endParaRPr>
          </a:p>
        </p:txBody>
      </p:sp>
      <p:graphicFrame>
        <p:nvGraphicFramePr>
          <p:cNvPr id="9" name="Chart 8"/>
          <p:cNvGraphicFramePr/>
          <p:nvPr>
            <p:extLst>
              <p:ext uri="{D42A27DB-BD31-4B8C-83A1-F6EECF244321}">
                <p14:modId xmlns:p14="http://schemas.microsoft.com/office/powerpoint/2010/main" val="4028175760"/>
              </p:ext>
            </p:extLst>
          </p:nvPr>
        </p:nvGraphicFramePr>
        <p:xfrm>
          <a:off x="5913048" y="476251"/>
          <a:ext cx="6310620" cy="555937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FD8349A-95E2-4E41-84C6-3D120E34F187}"/>
              </a:ext>
            </a:extLst>
          </p:cNvPr>
          <p:cNvSpPr txBox="1"/>
          <p:nvPr/>
        </p:nvSpPr>
        <p:spPr>
          <a:xfrm>
            <a:off x="6560606" y="6478139"/>
            <a:ext cx="6140436" cy="123111"/>
          </a:xfrm>
          <a:prstGeom prst="rect">
            <a:avLst/>
          </a:prstGeom>
          <a:noFill/>
        </p:spPr>
        <p:txBody>
          <a:bodyPr wrap="square" lIns="0" tIns="0" rIns="0" bIns="0" rtlCol="0">
            <a:spAutoFit/>
          </a:bodyPr>
          <a:lstStyle/>
          <a:p>
            <a:pPr lvl="0">
              <a:defRPr/>
            </a:pPr>
            <a:r>
              <a:rPr kumimoji="0" lang="en-AU" sz="800" b="0" i="0" u="none" strike="noStrike" kern="1200" cap="none" spc="0" normalizeH="0" baseline="0" noProof="0" dirty="0">
                <a:ln>
                  <a:noFill/>
                </a:ln>
                <a:solidFill>
                  <a:schemeClr val="bg1"/>
                </a:solidFill>
                <a:effectLst/>
                <a:uLnTx/>
                <a:uFillTx/>
                <a:latin typeface="Helvetica"/>
                <a:ea typeface="+mn-ea"/>
                <a:cs typeface="+mn-cs"/>
              </a:rPr>
              <a:t>“</a:t>
            </a:r>
            <a:r>
              <a:rPr lang="en-AU" sz="800" dirty="0">
                <a:solidFill>
                  <a:schemeClr val="bg1"/>
                </a:solidFill>
              </a:rPr>
              <a:t>Please select whether you think the following statements are true or false…” </a:t>
            </a:r>
            <a:r>
              <a:rPr kumimoji="0" lang="en-AU" sz="800" b="0" i="0" u="none" strike="noStrike" kern="1200" cap="none" spc="0" normalizeH="0" noProof="0" dirty="0">
                <a:ln>
                  <a:noFill/>
                </a:ln>
                <a:solidFill>
                  <a:schemeClr val="bg1"/>
                </a:solidFill>
                <a:effectLst/>
                <a:uLnTx/>
                <a:uFillTx/>
                <a:latin typeface="Helvetica"/>
                <a:ea typeface="+mn-ea"/>
                <a:cs typeface="+mn-cs"/>
              </a:rPr>
              <a:t>(n=4,008 – weighted) </a:t>
            </a:r>
            <a:r>
              <a:rPr kumimoji="0" lang="en-AU" sz="800" b="0" i="0" u="none" strike="noStrike" kern="1200" cap="none" spc="0" normalizeH="0" baseline="0" noProof="0" dirty="0">
                <a:ln>
                  <a:noFill/>
                </a:ln>
                <a:solidFill>
                  <a:schemeClr val="bg1"/>
                </a:solidFill>
                <a:effectLst/>
                <a:uLnTx/>
                <a:uFillTx/>
                <a:latin typeface="Helvetica"/>
                <a:ea typeface="+mn-ea"/>
                <a:cs typeface="+mn-cs"/>
              </a:rPr>
              <a:t> </a:t>
            </a:r>
          </a:p>
        </p:txBody>
      </p:sp>
    </p:spTree>
    <p:extLst>
      <p:ext uri="{BB962C8B-B14F-4D97-AF65-F5344CB8AC3E}">
        <p14:creationId xmlns:p14="http://schemas.microsoft.com/office/powerpoint/2010/main" val="2765206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0D9882-1B5A-ECB5-E959-5C10E50FC666}"/>
              </a:ext>
            </a:extLst>
          </p:cNvPr>
          <p:cNvSpPr/>
          <p:nvPr/>
        </p:nvSpPr>
        <p:spPr>
          <a:xfrm>
            <a:off x="5100369" y="0"/>
            <a:ext cx="70946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bg1"/>
              </a:solidFill>
              <a:effectLst/>
              <a:uLnTx/>
              <a:uFillTx/>
              <a:latin typeface="Helvetica"/>
              <a:ea typeface="+mn-ea"/>
              <a:cs typeface="+mn-cs"/>
            </a:endParaRPr>
          </a:p>
        </p:txBody>
      </p:sp>
      <p:sp>
        <p:nvSpPr>
          <p:cNvPr id="2" name="Title 1"/>
          <p:cNvSpPr>
            <a:spLocks noGrp="1"/>
          </p:cNvSpPr>
          <p:nvPr>
            <p:ph type="title"/>
          </p:nvPr>
        </p:nvSpPr>
        <p:spPr>
          <a:xfrm>
            <a:off x="471610" y="476250"/>
            <a:ext cx="4522422" cy="775597"/>
          </a:xfrm>
        </p:spPr>
        <p:txBody>
          <a:bodyPr/>
          <a:lstStyle/>
          <a:p>
            <a:r>
              <a:rPr lang="en-AU" dirty="0"/>
              <a:t>Understanding of air travel information</a:t>
            </a:r>
          </a:p>
        </p:txBody>
      </p:sp>
      <p:sp>
        <p:nvSpPr>
          <p:cNvPr id="3" name="Slide Number Placeholder 2"/>
          <p:cNvSpPr>
            <a:spLocks noGrp="1"/>
          </p:cNvSpPr>
          <p:nvPr>
            <p:ph type="sldNum" sz="quarter" idx="12"/>
          </p:nvPr>
        </p:nvSpPr>
        <p:spPr/>
        <p:txBody>
          <a:bodyPr/>
          <a:lstStyle/>
          <a:p>
            <a:fld id="{0500C9E6-702F-A843-8A04-80C500C6891A}" type="slidenum">
              <a:rPr lang="en-AU" smtClean="0"/>
              <a:t>34</a:t>
            </a:fld>
            <a:endParaRPr lang="en-AU"/>
          </a:p>
        </p:txBody>
      </p:sp>
      <p:sp>
        <p:nvSpPr>
          <p:cNvPr id="6"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9425" y="1431494"/>
            <a:ext cx="3612884" cy="2092881"/>
          </a:xfrm>
          <a:ln>
            <a:noFill/>
          </a:ln>
        </p:spPr>
        <p:txBody>
          <a:bodyPr vert="horz" lIns="0" tIns="0" rIns="0" bIns="0" rtlCol="0" anchor="t">
            <a:spAutoFit/>
          </a:bodyPr>
          <a:lstStyle/>
          <a:p>
            <a:pPr marL="35560">
              <a:spcAft>
                <a:spcPts val="600"/>
              </a:spcAft>
            </a:pPr>
            <a:r>
              <a:rPr lang="en-US" sz="1400"/>
              <a:t>Most Australians found information on their upcoming air travel easy to understand prior to travel, such as their overall itinerary. </a:t>
            </a:r>
            <a:endParaRPr lang="en-US" sz="1400">
              <a:cs typeface="Helvetica"/>
            </a:endParaRPr>
          </a:p>
          <a:p>
            <a:pPr marL="35560">
              <a:spcAft>
                <a:spcPts val="600"/>
              </a:spcAft>
            </a:pPr>
            <a:r>
              <a:rPr lang="en-AU" sz="1400"/>
              <a:t>The most notable exception are the ‘terms and conditions’, with just over a third of responders (35%) finding this information easy to engage with.</a:t>
            </a:r>
            <a:endParaRPr lang="en-AU" sz="1400">
              <a:cs typeface="Helvetica"/>
            </a:endParaRPr>
          </a:p>
          <a:p>
            <a:pPr marL="35560">
              <a:spcAft>
                <a:spcPts val="600"/>
              </a:spcAft>
            </a:pPr>
            <a:r>
              <a:rPr lang="en-AU" sz="1400">
                <a:cs typeface="Helvetica"/>
              </a:rPr>
              <a:t>57% found the information regarding additional fees easy to understand.</a:t>
            </a:r>
            <a:endParaRPr lang="en-US" sz="1400">
              <a:cs typeface="Helvetica"/>
            </a:endParaRPr>
          </a:p>
        </p:txBody>
      </p:sp>
      <p:graphicFrame>
        <p:nvGraphicFramePr>
          <p:cNvPr id="7" name="Chart 6"/>
          <p:cNvGraphicFramePr/>
          <p:nvPr>
            <p:extLst>
              <p:ext uri="{D42A27DB-BD31-4B8C-83A1-F6EECF244321}">
                <p14:modId xmlns:p14="http://schemas.microsoft.com/office/powerpoint/2010/main" val="2786297186"/>
              </p:ext>
            </p:extLst>
          </p:nvPr>
        </p:nvGraphicFramePr>
        <p:xfrm>
          <a:off x="4976715" y="476250"/>
          <a:ext cx="7218259" cy="539742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FD8349A-95E2-4E41-84C6-3D120E34F187}"/>
              </a:ext>
            </a:extLst>
          </p:cNvPr>
          <p:cNvSpPr txBox="1"/>
          <p:nvPr/>
        </p:nvSpPr>
        <p:spPr>
          <a:xfrm>
            <a:off x="5442738" y="6266488"/>
            <a:ext cx="5850691" cy="246221"/>
          </a:xfrm>
          <a:prstGeom prst="rect">
            <a:avLst/>
          </a:prstGeom>
          <a:noFill/>
        </p:spPr>
        <p:txBody>
          <a:bodyPr wrap="square" lIns="0" tIns="0" rIns="0" bIns="0" rtlCol="0">
            <a:spAutoFit/>
          </a:bodyPr>
          <a:lstStyle/>
          <a:p>
            <a:pPr lvl="0">
              <a:defRPr/>
            </a:pPr>
            <a:r>
              <a:rPr kumimoji="0" lang="en-AU" sz="800" b="0" i="0" u="none" strike="noStrike" kern="1200" cap="none" spc="0" normalizeH="0" baseline="0" noProof="0">
                <a:ln>
                  <a:noFill/>
                </a:ln>
                <a:solidFill>
                  <a:schemeClr val="bg1"/>
                </a:solidFill>
                <a:effectLst/>
                <a:uLnTx/>
                <a:uFillTx/>
                <a:latin typeface="Helvetica"/>
                <a:ea typeface="+mn-ea"/>
                <a:cs typeface="+mn-cs"/>
              </a:rPr>
              <a:t> “</a:t>
            </a:r>
            <a:r>
              <a:rPr lang="en-AU" sz="800">
                <a:solidFill>
                  <a:schemeClr val="bg1"/>
                </a:solidFill>
              </a:rPr>
              <a:t>Prior to your most recent flight…how easy or difficult to understand was the following information: </a:t>
            </a:r>
            <a:r>
              <a:rPr kumimoji="0" lang="en-AU" sz="800" b="0" i="0" u="none" strike="noStrike" kern="1200" cap="none" spc="0" normalizeH="0" noProof="0">
                <a:ln>
                  <a:noFill/>
                </a:ln>
                <a:solidFill>
                  <a:schemeClr val="bg1"/>
                </a:solidFill>
                <a:effectLst/>
                <a:uLnTx/>
                <a:uFillTx/>
                <a:latin typeface="Helvetica"/>
                <a:ea typeface="+mn-ea"/>
                <a:cs typeface="+mn-cs"/>
              </a:rPr>
              <a:t>(n=4,008 – weighted). </a:t>
            </a:r>
            <a:r>
              <a:rPr lang="en-US" sz="800">
                <a:solidFill>
                  <a:schemeClr val="bg1"/>
                </a:solidFill>
              </a:rPr>
              <a:t>Percentages refer to net satisfaction which is the proportion of respondents answering satisfied or very satisfied.</a:t>
            </a:r>
            <a:r>
              <a:rPr kumimoji="0" lang="en-AU" sz="800" b="0" i="0" u="none" strike="noStrike" kern="1200" cap="none" spc="0" normalizeH="0" noProof="0">
                <a:ln>
                  <a:noFill/>
                </a:ln>
                <a:solidFill>
                  <a:schemeClr val="bg1"/>
                </a:solidFill>
                <a:effectLst/>
                <a:uLnTx/>
                <a:uFillTx/>
                <a:latin typeface="Helvetica"/>
                <a:ea typeface="+mn-ea"/>
                <a:cs typeface="+mn-cs"/>
              </a:rPr>
              <a:t> </a:t>
            </a:r>
            <a:r>
              <a:rPr kumimoji="0" lang="en-AU" sz="800" b="0" i="0" u="none" strike="noStrike" kern="1200" cap="none" spc="0" normalizeH="0" baseline="0" noProof="0">
                <a:ln>
                  <a:noFill/>
                </a:ln>
                <a:solidFill>
                  <a:schemeClr val="bg1"/>
                </a:solidFill>
                <a:effectLst/>
                <a:uLnTx/>
                <a:uFillTx/>
                <a:latin typeface="Helvetica"/>
                <a:ea typeface="+mn-ea"/>
                <a:cs typeface="+mn-cs"/>
              </a:rPr>
              <a:t> </a:t>
            </a:r>
          </a:p>
        </p:txBody>
      </p:sp>
      <p:graphicFrame>
        <p:nvGraphicFramePr>
          <p:cNvPr id="9" name="Table 8">
            <a:extLst>
              <a:ext uri="{FF2B5EF4-FFF2-40B4-BE49-F238E27FC236}">
                <a16:creationId xmlns:a16="http://schemas.microsoft.com/office/drawing/2014/main" id="{58DDEF2F-14A2-FF08-5636-9ABC469BAFD5}"/>
              </a:ext>
            </a:extLst>
          </p:cNvPr>
          <p:cNvGraphicFramePr>
            <a:graphicFrameLocks noGrp="1"/>
          </p:cNvGraphicFramePr>
          <p:nvPr>
            <p:extLst>
              <p:ext uri="{D42A27DB-BD31-4B8C-83A1-F6EECF244321}">
                <p14:modId xmlns:p14="http://schemas.microsoft.com/office/powerpoint/2010/main" val="202049299"/>
              </p:ext>
            </p:extLst>
          </p:nvPr>
        </p:nvGraphicFramePr>
        <p:xfrm>
          <a:off x="471610" y="3877165"/>
          <a:ext cx="3468289" cy="2112071"/>
        </p:xfrm>
        <a:graphic>
          <a:graphicData uri="http://schemas.openxmlformats.org/drawingml/2006/table">
            <a:tbl>
              <a:tblPr bandRow="1">
                <a:tableStyleId>{5C22544A-7EE6-4342-B048-85BDC9FD1C3A}</a:tableStyleId>
              </a:tblPr>
              <a:tblGrid>
                <a:gridCol w="3468289">
                  <a:extLst>
                    <a:ext uri="{9D8B030D-6E8A-4147-A177-3AD203B41FA5}">
                      <a16:colId xmlns:a16="http://schemas.microsoft.com/office/drawing/2014/main" val="1428752186"/>
                    </a:ext>
                  </a:extLst>
                </a:gridCol>
              </a:tblGrid>
              <a:tr h="2112071">
                <a:tc>
                  <a:txBody>
                    <a:bodyPr/>
                    <a:lstStyle/>
                    <a:p>
                      <a:pPr>
                        <a:spcBef>
                          <a:spcPts val="0"/>
                        </a:spcBef>
                        <a:spcAft>
                          <a:spcPts val="800"/>
                        </a:spcAft>
                      </a:pPr>
                      <a:endParaRPr lang="en-US" sz="1000" i="1">
                        <a:solidFill>
                          <a:schemeClr val="tx1"/>
                        </a:solidFill>
                      </a:endParaRPr>
                    </a:p>
                  </a:txBody>
                  <a:tcPr anchor="ctr">
                    <a:lnL>
                      <a:noFill/>
                    </a:lnL>
                    <a:lnR>
                      <a:noFill/>
                    </a:lnR>
                    <a:lnT>
                      <a:noFill/>
                    </a:lnT>
                    <a:lnB>
                      <a:noFill/>
                    </a:lnB>
                    <a:solidFill>
                      <a:srgbClr val="E2E2E3"/>
                    </a:solidFill>
                  </a:tcPr>
                </a:tc>
                <a:extLst>
                  <a:ext uri="{0D108BD9-81ED-4DB2-BD59-A6C34878D82A}">
                    <a16:rowId xmlns:a16="http://schemas.microsoft.com/office/drawing/2014/main" val="440135002"/>
                  </a:ext>
                </a:extLst>
              </a:tr>
            </a:tbl>
          </a:graphicData>
        </a:graphic>
      </p:graphicFrame>
      <p:grpSp>
        <p:nvGrpSpPr>
          <p:cNvPr id="12" name="Group 11">
            <a:extLst>
              <a:ext uri="{FF2B5EF4-FFF2-40B4-BE49-F238E27FC236}">
                <a16:creationId xmlns:a16="http://schemas.microsoft.com/office/drawing/2014/main" id="{17AB8888-775C-205E-1484-8CC01A4B7292}"/>
              </a:ext>
            </a:extLst>
          </p:cNvPr>
          <p:cNvGrpSpPr/>
          <p:nvPr/>
        </p:nvGrpSpPr>
        <p:grpSpPr>
          <a:xfrm>
            <a:off x="612915" y="4542515"/>
            <a:ext cx="585988" cy="588051"/>
            <a:chOff x="4651388" y="4503560"/>
            <a:chExt cx="449271" cy="588051"/>
          </a:xfrm>
        </p:grpSpPr>
        <p:sp>
          <p:nvSpPr>
            <p:cNvPr id="13" name="Freeform 271">
              <a:extLst>
                <a:ext uri="{FF2B5EF4-FFF2-40B4-BE49-F238E27FC236}">
                  <a16:creationId xmlns:a16="http://schemas.microsoft.com/office/drawing/2014/main" id="{EBE962B8-2E8F-0D32-1D1F-FDEAC34708E2}"/>
                </a:ext>
              </a:extLst>
            </p:cNvPr>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Oval 272">
              <a:extLst>
                <a:ext uri="{FF2B5EF4-FFF2-40B4-BE49-F238E27FC236}">
                  <a16:creationId xmlns:a16="http://schemas.microsoft.com/office/drawing/2014/main" id="{CD6D2B9C-0013-D85C-02F8-04025AE994D8}"/>
                </a:ext>
              </a:extLst>
            </p:cNvPr>
            <p:cNvSpPr>
              <a:spLocks noChangeArrowheads="1"/>
            </p:cNvSpPr>
            <p:nvPr/>
          </p:nvSpPr>
          <p:spPr bwMode="auto">
            <a:xfrm>
              <a:off x="497365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Freeform 273">
              <a:extLst>
                <a:ext uri="{FF2B5EF4-FFF2-40B4-BE49-F238E27FC236}">
                  <a16:creationId xmlns:a16="http://schemas.microsoft.com/office/drawing/2014/main" id="{451E1965-6E83-ECA1-FCCF-94CF3E05EC30}"/>
                </a:ext>
              </a:extLst>
            </p:cNvPr>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Oval 274">
              <a:extLst>
                <a:ext uri="{FF2B5EF4-FFF2-40B4-BE49-F238E27FC236}">
                  <a16:creationId xmlns:a16="http://schemas.microsoft.com/office/drawing/2014/main" id="{D0D31357-A60B-EC03-0BE4-3B52CE6BFB79}"/>
                </a:ext>
              </a:extLst>
            </p:cNvPr>
            <p:cNvSpPr>
              <a:spLocks noChangeArrowheads="1"/>
            </p:cNvSpPr>
            <p:nvPr/>
          </p:nvSpPr>
          <p:spPr bwMode="auto">
            <a:xfrm>
              <a:off x="467996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Freeform 275">
              <a:extLst>
                <a:ext uri="{FF2B5EF4-FFF2-40B4-BE49-F238E27FC236}">
                  <a16:creationId xmlns:a16="http://schemas.microsoft.com/office/drawing/2014/main" id="{9F80C06F-3E4B-7A46-B5EA-55F4E9D051CA}"/>
                </a:ext>
              </a:extLst>
            </p:cNvPr>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Oval 276">
              <a:extLst>
                <a:ext uri="{FF2B5EF4-FFF2-40B4-BE49-F238E27FC236}">
                  <a16:creationId xmlns:a16="http://schemas.microsoft.com/office/drawing/2014/main" id="{83ED159B-FC29-040B-BDDF-C4CBCE3659D3}"/>
                </a:ext>
              </a:extLst>
            </p:cNvPr>
            <p:cNvSpPr>
              <a:spLocks noChangeArrowheads="1"/>
            </p:cNvSpPr>
            <p:nvPr/>
          </p:nvSpPr>
          <p:spPr bwMode="auto">
            <a:xfrm>
              <a:off x="4827602" y="4861774"/>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Freeform 277">
              <a:extLst>
                <a:ext uri="{FF2B5EF4-FFF2-40B4-BE49-F238E27FC236}">
                  <a16:creationId xmlns:a16="http://schemas.microsoft.com/office/drawing/2014/main" id="{18A89E8E-24C0-2982-4EB4-4A956E07D6EE}"/>
                </a:ext>
              </a:extLst>
            </p:cNvPr>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Line 278">
              <a:extLst>
                <a:ext uri="{FF2B5EF4-FFF2-40B4-BE49-F238E27FC236}">
                  <a16:creationId xmlns:a16="http://schemas.microsoft.com/office/drawing/2014/main" id="{966C2392-7F69-BAA1-E4EA-2E38596A3805}"/>
                </a:ext>
              </a:extLst>
            </p:cNvPr>
            <p:cNvSpPr>
              <a:spLocks noChangeShapeType="1"/>
            </p:cNvSpPr>
            <p:nvPr/>
          </p:nvSpPr>
          <p:spPr bwMode="auto">
            <a:xfrm>
              <a:off x="4808541" y="4555324"/>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Line 279">
              <a:extLst>
                <a:ext uri="{FF2B5EF4-FFF2-40B4-BE49-F238E27FC236}">
                  <a16:creationId xmlns:a16="http://schemas.microsoft.com/office/drawing/2014/main" id="{163A8060-96EC-2D99-F07D-B77746842852}"/>
                </a:ext>
              </a:extLst>
            </p:cNvPr>
            <p:cNvSpPr>
              <a:spLocks noChangeShapeType="1"/>
            </p:cNvSpPr>
            <p:nvPr/>
          </p:nvSpPr>
          <p:spPr bwMode="auto">
            <a:xfrm>
              <a:off x="4808550" y="4607090"/>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Line 280">
              <a:extLst>
                <a:ext uri="{FF2B5EF4-FFF2-40B4-BE49-F238E27FC236}">
                  <a16:creationId xmlns:a16="http://schemas.microsoft.com/office/drawing/2014/main" id="{4F8A71B3-4DC1-9D9A-AF13-DDF82D46A5CC}"/>
                </a:ext>
              </a:extLst>
            </p:cNvPr>
            <p:cNvSpPr>
              <a:spLocks noChangeShapeType="1"/>
            </p:cNvSpPr>
            <p:nvPr/>
          </p:nvSpPr>
          <p:spPr bwMode="auto">
            <a:xfrm>
              <a:off x="4808541" y="4659343"/>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3" name="Rectangle 22">
            <a:extLst>
              <a:ext uri="{FF2B5EF4-FFF2-40B4-BE49-F238E27FC236}">
                <a16:creationId xmlns:a16="http://schemas.microsoft.com/office/drawing/2014/main" id="{B743933C-D169-C0F3-DAB4-4748AF325E76}"/>
              </a:ext>
            </a:extLst>
          </p:cNvPr>
          <p:cNvSpPr/>
          <p:nvPr/>
        </p:nvSpPr>
        <p:spPr>
          <a:xfrm>
            <a:off x="1312931" y="4050816"/>
            <a:ext cx="2512940" cy="1815882"/>
          </a:xfrm>
          <a:prstGeom prst="rect">
            <a:avLst/>
          </a:prstGeom>
        </p:spPr>
        <p:txBody>
          <a:bodyPr wrap="square" lIns="91440" tIns="45720" rIns="91440" bIns="45720" anchor="t">
            <a:spAutoFit/>
          </a:bodyPr>
          <a:lstStyle/>
          <a:p>
            <a:r>
              <a:rPr lang="en-US" sz="1400" i="1">
                <a:ea typeface="+mn-lt"/>
                <a:cs typeface="+mn-lt"/>
              </a:rPr>
              <a:t>‘Provide clearer information at the point of booking and improve the functionality of online booking sites including improved capacity to update bookings.’</a:t>
            </a:r>
          </a:p>
          <a:p>
            <a:endParaRPr lang="en-US" sz="1400">
              <a:ea typeface="+mn-lt"/>
              <a:cs typeface="+mn-lt"/>
            </a:endParaRPr>
          </a:p>
          <a:p>
            <a:r>
              <a:rPr lang="en-AU" sz="1400" i="1">
                <a:solidFill>
                  <a:srgbClr val="000000"/>
                </a:solidFill>
              </a:rPr>
              <a:t>Male, </a:t>
            </a:r>
            <a:r>
              <a:rPr lang="en-AU" sz="1400" i="1">
                <a:solidFill>
                  <a:srgbClr val="000000"/>
                </a:solidFill>
                <a:latin typeface="Helvetica"/>
                <a:cs typeface="Helvetica"/>
              </a:rPr>
              <a:t>55-64</a:t>
            </a:r>
            <a:r>
              <a:rPr lang="en-AU" sz="1400" i="1">
                <a:solidFill>
                  <a:srgbClr val="000000"/>
                </a:solidFill>
              </a:rPr>
              <a:t>, WA</a:t>
            </a:r>
            <a:endParaRPr lang="en-AU" sz="1400" i="1">
              <a:solidFill>
                <a:srgbClr val="000000"/>
              </a:solidFill>
              <a:cs typeface="Helvetica"/>
            </a:endParaRPr>
          </a:p>
        </p:txBody>
      </p:sp>
    </p:spTree>
    <p:extLst>
      <p:ext uri="{BB962C8B-B14F-4D97-AF65-F5344CB8AC3E}">
        <p14:creationId xmlns:p14="http://schemas.microsoft.com/office/powerpoint/2010/main" val="2028511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77E737-AE6A-ED16-389C-5DFAF489DCB5}"/>
              </a:ext>
            </a:extLst>
          </p:cNvPr>
          <p:cNvSpPr/>
          <p:nvPr/>
        </p:nvSpPr>
        <p:spPr>
          <a:xfrm>
            <a:off x="5611446" y="0"/>
            <a:ext cx="6618295" cy="68749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AU">
              <a:solidFill>
                <a:srgbClr val="FFFFFF"/>
              </a:solidFill>
            </a:endParaRPr>
          </a:p>
        </p:txBody>
      </p:sp>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a:xfrm>
            <a:off x="479425" y="470113"/>
            <a:ext cx="11233150" cy="387798"/>
          </a:xfrm>
        </p:spPr>
        <p:txBody>
          <a:bodyPr/>
          <a:lstStyle/>
          <a:p>
            <a:r>
              <a:rPr lang="en-AU"/>
              <a:t>Learning more about rights</a:t>
            </a: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7"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9425" y="1289963"/>
            <a:ext cx="4841278" cy="1477328"/>
          </a:xfrm>
        </p:spPr>
        <p:txBody>
          <a:bodyPr/>
          <a:lstStyle/>
          <a:p>
            <a:r>
              <a:rPr lang="en-AU" sz="1400"/>
              <a:t>Most Australians would go directly to the airline to find out more about their rights as an airline passenger, closely followed by an online search engine. </a:t>
            </a:r>
          </a:p>
          <a:p>
            <a:endParaRPr lang="en-AU" sz="1400"/>
          </a:p>
          <a:p>
            <a:r>
              <a:rPr lang="en-AU" sz="1400"/>
              <a:t>Government websites such as the ACCC and Smart Traveller was the third most popular option.</a:t>
            </a:r>
          </a:p>
          <a:p>
            <a:endParaRPr lang="en-AU" sz="1200"/>
          </a:p>
        </p:txBody>
      </p:sp>
      <p:graphicFrame>
        <p:nvGraphicFramePr>
          <p:cNvPr id="12" name="Chart 11"/>
          <p:cNvGraphicFramePr/>
          <p:nvPr>
            <p:extLst>
              <p:ext uri="{D42A27DB-BD31-4B8C-83A1-F6EECF244321}">
                <p14:modId xmlns:p14="http://schemas.microsoft.com/office/powerpoint/2010/main" val="2495316443"/>
              </p:ext>
            </p:extLst>
          </p:nvPr>
        </p:nvGraphicFramePr>
        <p:xfrm>
          <a:off x="6096000" y="470113"/>
          <a:ext cx="5963138" cy="59067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227301" y="6400259"/>
            <a:ext cx="5573849" cy="338554"/>
          </a:xfrm>
          <a:prstGeom prst="rect">
            <a:avLst/>
          </a:prstGeom>
          <a:noFill/>
        </p:spPr>
        <p:txBody>
          <a:bodyPr wrap="square" rtlCol="0">
            <a:spAutoFit/>
          </a:bodyPr>
          <a:lstStyle/>
          <a:p>
            <a:r>
              <a:rPr lang="en-US" sz="800">
                <a:solidFill>
                  <a:schemeClr val="bg1"/>
                </a:solidFill>
              </a:rPr>
              <a:t>“If you wanted to, where is the first place you would go to find out more about your rights as an airline passenger?” (n=4,008 – weighted)</a:t>
            </a:r>
            <a:endParaRPr lang="en-AU" sz="800">
              <a:solidFill>
                <a:schemeClr val="bg1"/>
              </a:solidFill>
            </a:endParaRPr>
          </a:p>
        </p:txBody>
      </p:sp>
      <p:graphicFrame>
        <p:nvGraphicFramePr>
          <p:cNvPr id="9" name="Table 8">
            <a:extLst>
              <a:ext uri="{FF2B5EF4-FFF2-40B4-BE49-F238E27FC236}">
                <a16:creationId xmlns:a16="http://schemas.microsoft.com/office/drawing/2014/main" id="{58DDEF2F-14A2-FF08-5636-9ABC469BAFD5}"/>
              </a:ext>
            </a:extLst>
          </p:cNvPr>
          <p:cNvGraphicFramePr>
            <a:graphicFrameLocks noGrp="1"/>
          </p:cNvGraphicFramePr>
          <p:nvPr>
            <p:extLst>
              <p:ext uri="{D42A27DB-BD31-4B8C-83A1-F6EECF244321}">
                <p14:modId xmlns:p14="http://schemas.microsoft.com/office/powerpoint/2010/main" val="2423372268"/>
              </p:ext>
            </p:extLst>
          </p:nvPr>
        </p:nvGraphicFramePr>
        <p:xfrm>
          <a:off x="479425" y="3532081"/>
          <a:ext cx="4739848" cy="1721570"/>
        </p:xfrm>
        <a:graphic>
          <a:graphicData uri="http://schemas.openxmlformats.org/drawingml/2006/table">
            <a:tbl>
              <a:tblPr bandRow="1">
                <a:tableStyleId>{5C22544A-7EE6-4342-B048-85BDC9FD1C3A}</a:tableStyleId>
              </a:tblPr>
              <a:tblGrid>
                <a:gridCol w="4739848">
                  <a:extLst>
                    <a:ext uri="{9D8B030D-6E8A-4147-A177-3AD203B41FA5}">
                      <a16:colId xmlns:a16="http://schemas.microsoft.com/office/drawing/2014/main" val="1428752186"/>
                    </a:ext>
                  </a:extLst>
                </a:gridCol>
              </a:tblGrid>
              <a:tr h="1721570">
                <a:tc>
                  <a:txBody>
                    <a:bodyPr/>
                    <a:lstStyle/>
                    <a:p>
                      <a:pPr>
                        <a:spcBef>
                          <a:spcPts val="0"/>
                        </a:spcBef>
                        <a:spcAft>
                          <a:spcPts val="800"/>
                        </a:spcAft>
                      </a:pPr>
                      <a:endParaRPr lang="en-US" sz="1000" i="1">
                        <a:solidFill>
                          <a:schemeClr val="tx1"/>
                        </a:solidFill>
                      </a:endParaRPr>
                    </a:p>
                  </a:txBody>
                  <a:tcPr anchor="ctr">
                    <a:lnL>
                      <a:noFill/>
                    </a:lnL>
                    <a:lnR>
                      <a:noFill/>
                    </a:lnR>
                    <a:lnT>
                      <a:noFill/>
                    </a:lnT>
                    <a:lnB>
                      <a:noFill/>
                    </a:lnB>
                    <a:solidFill>
                      <a:srgbClr val="E2E2E3"/>
                    </a:solidFill>
                  </a:tcPr>
                </a:tc>
                <a:extLst>
                  <a:ext uri="{0D108BD9-81ED-4DB2-BD59-A6C34878D82A}">
                    <a16:rowId xmlns:a16="http://schemas.microsoft.com/office/drawing/2014/main" val="440135002"/>
                  </a:ext>
                </a:extLst>
              </a:tr>
            </a:tbl>
          </a:graphicData>
        </a:graphic>
      </p:graphicFrame>
      <p:grpSp>
        <p:nvGrpSpPr>
          <p:cNvPr id="10" name="Group 9">
            <a:extLst>
              <a:ext uri="{FF2B5EF4-FFF2-40B4-BE49-F238E27FC236}">
                <a16:creationId xmlns:a16="http://schemas.microsoft.com/office/drawing/2014/main" id="{17AB8888-775C-205E-1484-8CC01A4B7292}"/>
              </a:ext>
            </a:extLst>
          </p:cNvPr>
          <p:cNvGrpSpPr/>
          <p:nvPr/>
        </p:nvGrpSpPr>
        <p:grpSpPr>
          <a:xfrm>
            <a:off x="620730" y="4167649"/>
            <a:ext cx="585988" cy="588051"/>
            <a:chOff x="4651388" y="4503560"/>
            <a:chExt cx="449271" cy="588051"/>
          </a:xfrm>
        </p:grpSpPr>
        <p:sp>
          <p:nvSpPr>
            <p:cNvPr id="11" name="Freeform 271">
              <a:extLst>
                <a:ext uri="{FF2B5EF4-FFF2-40B4-BE49-F238E27FC236}">
                  <a16:creationId xmlns:a16="http://schemas.microsoft.com/office/drawing/2014/main" id="{EBE962B8-2E8F-0D32-1D1F-FDEAC34708E2}"/>
                </a:ext>
              </a:extLst>
            </p:cNvPr>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Oval 272">
              <a:extLst>
                <a:ext uri="{FF2B5EF4-FFF2-40B4-BE49-F238E27FC236}">
                  <a16:creationId xmlns:a16="http://schemas.microsoft.com/office/drawing/2014/main" id="{CD6D2B9C-0013-D85C-02F8-04025AE994D8}"/>
                </a:ext>
              </a:extLst>
            </p:cNvPr>
            <p:cNvSpPr>
              <a:spLocks noChangeArrowheads="1"/>
            </p:cNvSpPr>
            <p:nvPr/>
          </p:nvSpPr>
          <p:spPr bwMode="auto">
            <a:xfrm>
              <a:off x="497365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Freeform 273">
              <a:extLst>
                <a:ext uri="{FF2B5EF4-FFF2-40B4-BE49-F238E27FC236}">
                  <a16:creationId xmlns:a16="http://schemas.microsoft.com/office/drawing/2014/main" id="{451E1965-6E83-ECA1-FCCF-94CF3E05EC30}"/>
                </a:ext>
              </a:extLst>
            </p:cNvPr>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Oval 274">
              <a:extLst>
                <a:ext uri="{FF2B5EF4-FFF2-40B4-BE49-F238E27FC236}">
                  <a16:creationId xmlns:a16="http://schemas.microsoft.com/office/drawing/2014/main" id="{D0D31357-A60B-EC03-0BE4-3B52CE6BFB79}"/>
                </a:ext>
              </a:extLst>
            </p:cNvPr>
            <p:cNvSpPr>
              <a:spLocks noChangeArrowheads="1"/>
            </p:cNvSpPr>
            <p:nvPr/>
          </p:nvSpPr>
          <p:spPr bwMode="auto">
            <a:xfrm>
              <a:off x="467996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Freeform 275">
              <a:extLst>
                <a:ext uri="{FF2B5EF4-FFF2-40B4-BE49-F238E27FC236}">
                  <a16:creationId xmlns:a16="http://schemas.microsoft.com/office/drawing/2014/main" id="{9F80C06F-3E4B-7A46-B5EA-55F4E9D051CA}"/>
                </a:ext>
              </a:extLst>
            </p:cNvPr>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Oval 276">
              <a:extLst>
                <a:ext uri="{FF2B5EF4-FFF2-40B4-BE49-F238E27FC236}">
                  <a16:creationId xmlns:a16="http://schemas.microsoft.com/office/drawing/2014/main" id="{83ED159B-FC29-040B-BDDF-C4CBCE3659D3}"/>
                </a:ext>
              </a:extLst>
            </p:cNvPr>
            <p:cNvSpPr>
              <a:spLocks noChangeArrowheads="1"/>
            </p:cNvSpPr>
            <p:nvPr/>
          </p:nvSpPr>
          <p:spPr bwMode="auto">
            <a:xfrm>
              <a:off x="4827602" y="4861774"/>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Freeform 277">
              <a:extLst>
                <a:ext uri="{FF2B5EF4-FFF2-40B4-BE49-F238E27FC236}">
                  <a16:creationId xmlns:a16="http://schemas.microsoft.com/office/drawing/2014/main" id="{18A89E8E-24C0-2982-4EB4-4A956E07D6EE}"/>
                </a:ext>
              </a:extLst>
            </p:cNvPr>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Line 278">
              <a:extLst>
                <a:ext uri="{FF2B5EF4-FFF2-40B4-BE49-F238E27FC236}">
                  <a16:creationId xmlns:a16="http://schemas.microsoft.com/office/drawing/2014/main" id="{966C2392-7F69-BAA1-E4EA-2E38596A3805}"/>
                </a:ext>
              </a:extLst>
            </p:cNvPr>
            <p:cNvSpPr>
              <a:spLocks noChangeShapeType="1"/>
            </p:cNvSpPr>
            <p:nvPr/>
          </p:nvSpPr>
          <p:spPr bwMode="auto">
            <a:xfrm>
              <a:off x="4808541" y="4555324"/>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Line 279">
              <a:extLst>
                <a:ext uri="{FF2B5EF4-FFF2-40B4-BE49-F238E27FC236}">
                  <a16:creationId xmlns:a16="http://schemas.microsoft.com/office/drawing/2014/main" id="{163A8060-96EC-2D99-F07D-B77746842852}"/>
                </a:ext>
              </a:extLst>
            </p:cNvPr>
            <p:cNvSpPr>
              <a:spLocks noChangeShapeType="1"/>
            </p:cNvSpPr>
            <p:nvPr/>
          </p:nvSpPr>
          <p:spPr bwMode="auto">
            <a:xfrm>
              <a:off x="4808550" y="4607090"/>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Line 280">
              <a:extLst>
                <a:ext uri="{FF2B5EF4-FFF2-40B4-BE49-F238E27FC236}">
                  <a16:creationId xmlns:a16="http://schemas.microsoft.com/office/drawing/2014/main" id="{4F8A71B3-4DC1-9D9A-AF13-DDF82D46A5CC}"/>
                </a:ext>
              </a:extLst>
            </p:cNvPr>
            <p:cNvSpPr>
              <a:spLocks noChangeShapeType="1"/>
            </p:cNvSpPr>
            <p:nvPr/>
          </p:nvSpPr>
          <p:spPr bwMode="auto">
            <a:xfrm>
              <a:off x="4808541" y="4659343"/>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2" name="Rectangle 21">
            <a:extLst>
              <a:ext uri="{FF2B5EF4-FFF2-40B4-BE49-F238E27FC236}">
                <a16:creationId xmlns:a16="http://schemas.microsoft.com/office/drawing/2014/main" id="{B743933C-D169-C0F3-DAB4-4748AF325E76}"/>
              </a:ext>
            </a:extLst>
          </p:cNvPr>
          <p:cNvSpPr/>
          <p:nvPr/>
        </p:nvSpPr>
        <p:spPr>
          <a:xfrm>
            <a:off x="1305897" y="3808091"/>
            <a:ext cx="3913376" cy="1169551"/>
          </a:xfrm>
          <a:prstGeom prst="rect">
            <a:avLst/>
          </a:prstGeom>
        </p:spPr>
        <p:txBody>
          <a:bodyPr wrap="square" lIns="91440" tIns="45720" rIns="91440" bIns="45720" anchor="t">
            <a:spAutoFit/>
          </a:bodyPr>
          <a:lstStyle/>
          <a:p>
            <a:r>
              <a:rPr lang="en-US" sz="1400" i="1">
                <a:ea typeface="+mn-lt"/>
                <a:cs typeface="+mn-lt"/>
              </a:rPr>
              <a:t>‘Including major terms and conditions on the back of every boarding pass with contact numbers.’</a:t>
            </a:r>
            <a:endParaRPr lang="en-US" i="1"/>
          </a:p>
          <a:p>
            <a:endParaRPr lang="en-US" sz="1400">
              <a:cs typeface="Helvetica"/>
            </a:endParaRPr>
          </a:p>
          <a:p>
            <a:r>
              <a:rPr lang="en-AU" sz="1400" i="1">
                <a:solidFill>
                  <a:srgbClr val="000000"/>
                </a:solidFill>
              </a:rPr>
              <a:t>Male, </a:t>
            </a:r>
            <a:r>
              <a:rPr lang="en-AU" sz="1400" i="1">
                <a:solidFill>
                  <a:srgbClr val="000000"/>
                </a:solidFill>
                <a:latin typeface="Helvetica"/>
                <a:cs typeface="Helvetica"/>
              </a:rPr>
              <a:t>55-64</a:t>
            </a:r>
            <a:r>
              <a:rPr lang="en-AU" sz="1400" i="1">
                <a:solidFill>
                  <a:srgbClr val="000000"/>
                </a:solidFill>
              </a:rPr>
              <a:t>, VIC</a:t>
            </a:r>
            <a:endParaRPr lang="en-AU" sz="1400" i="1">
              <a:solidFill>
                <a:srgbClr val="000000"/>
              </a:solidFill>
              <a:cs typeface="Helvetica"/>
            </a:endParaRPr>
          </a:p>
        </p:txBody>
      </p:sp>
    </p:spTree>
    <p:extLst>
      <p:ext uri="{BB962C8B-B14F-4D97-AF65-F5344CB8AC3E}">
        <p14:creationId xmlns:p14="http://schemas.microsoft.com/office/powerpoint/2010/main" val="389238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77E737-AE6A-ED16-389C-5DFAF489DCB5}"/>
              </a:ext>
            </a:extLst>
          </p:cNvPr>
          <p:cNvSpPr/>
          <p:nvPr/>
        </p:nvSpPr>
        <p:spPr>
          <a:xfrm>
            <a:off x="5827082" y="0"/>
            <a:ext cx="636283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AU">
              <a:solidFill>
                <a:srgbClr val="FFFFFF"/>
              </a:solidFill>
            </a:endParaRPr>
          </a:p>
        </p:txBody>
      </p:sp>
      <p:sp>
        <p:nvSpPr>
          <p:cNvPr id="2" name="Title 1"/>
          <p:cNvSpPr>
            <a:spLocks noGrp="1"/>
          </p:cNvSpPr>
          <p:nvPr>
            <p:ph type="title"/>
          </p:nvPr>
        </p:nvSpPr>
        <p:spPr>
          <a:xfrm>
            <a:off x="479425" y="476250"/>
            <a:ext cx="5538421" cy="387798"/>
          </a:xfrm>
        </p:spPr>
        <p:txBody>
          <a:bodyPr/>
          <a:lstStyle/>
          <a:p>
            <a:r>
              <a:rPr lang="en-AU"/>
              <a:t>Information to inform future bookings</a:t>
            </a:r>
          </a:p>
        </p:txBody>
      </p:sp>
      <p:sp>
        <p:nvSpPr>
          <p:cNvPr id="3" name="Slide Number Placeholder 2"/>
          <p:cNvSpPr>
            <a:spLocks noGrp="1"/>
          </p:cNvSpPr>
          <p:nvPr>
            <p:ph type="sldNum" sz="quarter" idx="12"/>
          </p:nvPr>
        </p:nvSpPr>
        <p:spPr/>
        <p:txBody>
          <a:bodyPr/>
          <a:lstStyle/>
          <a:p>
            <a:fld id="{0500C9E6-702F-A843-8A04-80C500C6891A}" type="slidenum">
              <a:rPr lang="en-AU" smtClean="0"/>
              <a:t>36</a:t>
            </a:fld>
            <a:endParaRPr lang="en-AU"/>
          </a:p>
        </p:txBody>
      </p:sp>
      <p:sp>
        <p:nvSpPr>
          <p:cNvPr id="7"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9425" y="1577384"/>
            <a:ext cx="4845478" cy="3016210"/>
          </a:xfrm>
        </p:spPr>
        <p:txBody>
          <a:bodyPr vert="horz" wrap="square" lIns="0" tIns="0" rIns="0" bIns="0" rtlCol="0" anchor="t">
            <a:spAutoFit/>
          </a:bodyPr>
          <a:lstStyle/>
          <a:p>
            <a:r>
              <a:rPr lang="en-AU" sz="1400"/>
              <a:t>The 4 most popular response options to inform future bookings were consistent across different demographic groups. </a:t>
            </a:r>
            <a:endParaRPr lang="en-AU" sz="1400">
              <a:highlight>
                <a:srgbClr val="FFFF00"/>
              </a:highlight>
              <a:cs typeface="Helvetica"/>
            </a:endParaRPr>
          </a:p>
          <a:p>
            <a:endParaRPr lang="en-AU" sz="1400"/>
          </a:p>
          <a:p>
            <a:r>
              <a:rPr lang="en-AU" sz="1400"/>
              <a:t>For other response options, people with a disability, health condition or injury were </a:t>
            </a:r>
            <a:r>
              <a:rPr lang="en-AU" sz="1400" b="1">
                <a:solidFill>
                  <a:srgbClr val="188B7A"/>
                </a:solidFill>
              </a:rPr>
              <a:t>3 times more likely </a:t>
            </a:r>
            <a:r>
              <a:rPr lang="en-AU" sz="1400"/>
              <a:t>to prioritise </a:t>
            </a:r>
            <a:r>
              <a:rPr lang="en-AU" sz="1400" i="1"/>
              <a:t>clear accessibility programs and policies </a:t>
            </a:r>
            <a:r>
              <a:rPr lang="en-AU" sz="1400"/>
              <a:t>to help inform future air travel than those without.</a:t>
            </a:r>
            <a:endParaRPr lang="en-AU" sz="1400">
              <a:cs typeface="Helvetica"/>
            </a:endParaRPr>
          </a:p>
          <a:p>
            <a:endParaRPr lang="en-AU" sz="1400"/>
          </a:p>
          <a:p>
            <a:r>
              <a:rPr lang="en-AU" sz="1400"/>
              <a:t>Australians living in a remote or very remote location, or who are not digitally confident or have a lower level of household income </a:t>
            </a:r>
            <a:r>
              <a:rPr lang="en-AU" sz="1400" i="1"/>
              <a:t>were more likely to want an outline of responsibilities </a:t>
            </a:r>
            <a:r>
              <a:rPr lang="en-AU" sz="1400"/>
              <a:t>to inform their next air travel bookings.</a:t>
            </a:r>
            <a:endParaRPr lang="en-AU" sz="1400">
              <a:cs typeface="Helvetica"/>
            </a:endParaRPr>
          </a:p>
          <a:p>
            <a:endParaRPr lang="en-AU" sz="1400"/>
          </a:p>
        </p:txBody>
      </p:sp>
      <p:sp>
        <p:nvSpPr>
          <p:cNvPr id="9" name="Slide Number Placeholder 2"/>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00C9E6-702F-A843-8A04-80C500C6891A}" type="slidenum">
              <a:rPr lang="en-AU" smtClean="0"/>
              <a:pPr/>
              <a:t>36</a:t>
            </a:fld>
            <a:endParaRPr lang="en-AU"/>
          </a:p>
        </p:txBody>
      </p:sp>
      <p:graphicFrame>
        <p:nvGraphicFramePr>
          <p:cNvPr id="10" name="Chart 9"/>
          <p:cNvGraphicFramePr/>
          <p:nvPr>
            <p:extLst>
              <p:ext uri="{D42A27DB-BD31-4B8C-83A1-F6EECF244321}">
                <p14:modId xmlns:p14="http://schemas.microsoft.com/office/powerpoint/2010/main" val="105223264"/>
              </p:ext>
            </p:extLst>
          </p:nvPr>
        </p:nvGraphicFramePr>
        <p:xfrm>
          <a:off x="6017846" y="476250"/>
          <a:ext cx="5974831" cy="585402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017846" y="6298655"/>
            <a:ext cx="5694728" cy="338554"/>
          </a:xfrm>
          <a:prstGeom prst="rect">
            <a:avLst/>
          </a:prstGeom>
          <a:noFill/>
        </p:spPr>
        <p:txBody>
          <a:bodyPr wrap="square" rtlCol="0">
            <a:spAutoFit/>
          </a:bodyPr>
          <a:lstStyle/>
          <a:p>
            <a:r>
              <a:rPr lang="en-US" sz="800">
                <a:solidFill>
                  <a:schemeClr val="bg1"/>
                </a:solidFill>
              </a:rPr>
              <a:t>“In your opinion, what information would be most helpful to inform your next air travel booking? Please select up to 3.” (n=4,008 – weighted)</a:t>
            </a:r>
            <a:endParaRPr lang="en-AU" sz="800">
              <a:solidFill>
                <a:schemeClr val="bg1"/>
              </a:solidFill>
            </a:endParaRPr>
          </a:p>
        </p:txBody>
      </p:sp>
    </p:spTree>
    <p:extLst>
      <p:ext uri="{BB962C8B-B14F-4D97-AF65-F5344CB8AC3E}">
        <p14:creationId xmlns:p14="http://schemas.microsoft.com/office/powerpoint/2010/main" val="2400604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C604-7046-BAF0-C78F-6F458988DA2B}"/>
              </a:ext>
            </a:extLst>
          </p:cNvPr>
          <p:cNvSpPr>
            <a:spLocks noGrp="1"/>
          </p:cNvSpPr>
          <p:nvPr>
            <p:ph type="title"/>
          </p:nvPr>
        </p:nvSpPr>
        <p:spPr>
          <a:xfrm>
            <a:off x="479425" y="1673522"/>
            <a:ext cx="11233150" cy="664797"/>
          </a:xfrm>
        </p:spPr>
        <p:txBody>
          <a:bodyPr/>
          <a:lstStyle/>
          <a:p>
            <a:r>
              <a:rPr lang="en-GB">
                <a:cs typeface="Helvetica"/>
              </a:rPr>
              <a:t>Disruptions</a:t>
            </a:r>
            <a:endParaRPr lang="en-GB"/>
          </a:p>
        </p:txBody>
      </p:sp>
      <p:sp>
        <p:nvSpPr>
          <p:cNvPr id="3" name="Slide Number Placeholder 2">
            <a:extLst>
              <a:ext uri="{FF2B5EF4-FFF2-40B4-BE49-F238E27FC236}">
                <a16:creationId xmlns:a16="http://schemas.microsoft.com/office/drawing/2014/main" id="{68C1BC92-E904-6685-1DB9-B92FF7B8EEF3}"/>
              </a:ext>
            </a:extLst>
          </p:cNvPr>
          <p:cNvSpPr>
            <a:spLocks noGrp="1"/>
          </p:cNvSpPr>
          <p:nvPr>
            <p:ph type="sldNum" sz="quarter" idx="10"/>
          </p:nvPr>
        </p:nvSpPr>
        <p:spPr/>
        <p:txBody>
          <a:bodyPr/>
          <a:lstStyle/>
          <a:p>
            <a:fld id="{7146FAA3-5F10-EC41-882E-FB4187E570D3}" type="slidenum">
              <a:rPr lang="en-AU"/>
              <a:pPr/>
              <a:t>37</a:t>
            </a:fld>
            <a:endParaRPr lang="en-AU"/>
          </a:p>
        </p:txBody>
      </p:sp>
      <p:pic>
        <p:nvPicPr>
          <p:cNvPr id="6" name="Picture Placeholder 8">
            <a:extLst>
              <a:ext uri="{FF2B5EF4-FFF2-40B4-BE49-F238E27FC236}">
                <a16:creationId xmlns:a16="http://schemas.microsoft.com/office/drawing/2014/main" id="{EFA6763D-A6DF-9145-9B8C-46FE1B3E279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4013556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777E737-AE6A-ED16-389C-5DFAF489DCB5}"/>
              </a:ext>
            </a:extLst>
          </p:cNvPr>
          <p:cNvSpPr/>
          <p:nvPr/>
        </p:nvSpPr>
        <p:spPr>
          <a:xfrm>
            <a:off x="6503262" y="0"/>
            <a:ext cx="5688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AU">
              <a:solidFill>
                <a:srgbClr val="FFFFFF"/>
              </a:solidFill>
            </a:endParaRPr>
          </a:p>
        </p:txBody>
      </p:sp>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a:xfrm>
            <a:off x="479426" y="476250"/>
            <a:ext cx="5553160" cy="775597"/>
          </a:xfrm>
        </p:spPr>
        <p:txBody>
          <a:bodyPr/>
          <a:lstStyle/>
          <a:p>
            <a:r>
              <a:rPr lang="en-AU"/>
              <a:t>Australians’ experience with </a:t>
            </a:r>
            <a:br>
              <a:rPr lang="en-AU"/>
            </a:br>
            <a:r>
              <a:rPr lang="en-AU"/>
              <a:t>flight disruptions </a:t>
            </a: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2" name="TextBox 1"/>
          <p:cNvSpPr txBox="1"/>
          <p:nvPr/>
        </p:nvSpPr>
        <p:spPr>
          <a:xfrm>
            <a:off x="269562" y="5845987"/>
            <a:ext cx="5797337" cy="584775"/>
          </a:xfrm>
          <a:prstGeom prst="rect">
            <a:avLst/>
          </a:prstGeom>
          <a:noFill/>
        </p:spPr>
        <p:txBody>
          <a:bodyPr wrap="square" rtlCol="0">
            <a:spAutoFit/>
          </a:bodyPr>
          <a:lstStyle/>
          <a:p>
            <a:r>
              <a:rPr lang="en-AU" sz="800" dirty="0"/>
              <a:t>“</a:t>
            </a:r>
            <a:r>
              <a:rPr lang="en-US" sz="800" dirty="0"/>
              <a:t>Airline related disruptions are schedule changes that prevent passengers from reaching their destination on time. On your most recent flight…did you experience any of the following disruptions? Please select all that apply.” (n=4,008 – weighted); “On any of your flights from an Australian airport in the last 12 months, did you experience any of the following disruptions? Select all that apply.” (n=2,018 – weighted).</a:t>
            </a:r>
            <a:endParaRPr lang="en-AU" sz="800" dirty="0"/>
          </a:p>
        </p:txBody>
      </p:sp>
      <p:grpSp>
        <p:nvGrpSpPr>
          <p:cNvPr id="9" name="Group 8">
            <a:extLst>
              <a:ext uri="{FF2B5EF4-FFF2-40B4-BE49-F238E27FC236}">
                <a16:creationId xmlns:a16="http://schemas.microsoft.com/office/drawing/2014/main" id="{78C5E254-82BE-9046-A4A7-AD614FF4EB51}"/>
              </a:ext>
            </a:extLst>
          </p:cNvPr>
          <p:cNvGrpSpPr/>
          <p:nvPr/>
        </p:nvGrpSpPr>
        <p:grpSpPr>
          <a:xfrm>
            <a:off x="1579424" y="1834167"/>
            <a:ext cx="3284229" cy="1155767"/>
            <a:chOff x="474299" y="1665288"/>
            <a:chExt cx="2475045" cy="844553"/>
          </a:xfrm>
        </p:grpSpPr>
        <p:grpSp>
          <p:nvGrpSpPr>
            <p:cNvPr id="10" name="Group 9">
              <a:extLst>
                <a:ext uri="{FF2B5EF4-FFF2-40B4-BE49-F238E27FC236}">
                  <a16:creationId xmlns:a16="http://schemas.microsoft.com/office/drawing/2014/main" id="{409D630E-4132-CD4F-94D6-AFF54FCE9918}"/>
                </a:ext>
              </a:extLst>
            </p:cNvPr>
            <p:cNvGrpSpPr/>
            <p:nvPr/>
          </p:nvGrpSpPr>
          <p:grpSpPr>
            <a:xfrm>
              <a:off x="474299" y="1665288"/>
              <a:ext cx="290257" cy="844553"/>
              <a:chOff x="6019800" y="3200399"/>
              <a:chExt cx="155626" cy="452819"/>
            </a:xfrm>
            <a:solidFill>
              <a:schemeClr val="bg2"/>
            </a:solidFill>
          </p:grpSpPr>
          <p:sp>
            <p:nvSpPr>
              <p:cNvPr id="35" name="Graphic 16">
                <a:extLst>
                  <a:ext uri="{FF2B5EF4-FFF2-40B4-BE49-F238E27FC236}">
                    <a16:creationId xmlns:a16="http://schemas.microsoft.com/office/drawing/2014/main" id="{B0A7335E-AAFA-D549-8ADF-B78F1740C6B7}"/>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6" name="Graphic 16">
                <a:extLst>
                  <a:ext uri="{FF2B5EF4-FFF2-40B4-BE49-F238E27FC236}">
                    <a16:creationId xmlns:a16="http://schemas.microsoft.com/office/drawing/2014/main" id="{A10A7DB4-7A8D-E542-84D3-44E94D7D4B5A}"/>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7" name="Graphic 16">
                <a:extLst>
                  <a:ext uri="{FF2B5EF4-FFF2-40B4-BE49-F238E27FC236}">
                    <a16:creationId xmlns:a16="http://schemas.microsoft.com/office/drawing/2014/main" id="{DE9DFF4F-D425-5E4B-B151-39F29A7D489E}"/>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8" name="Graphic 16">
                <a:extLst>
                  <a:ext uri="{FF2B5EF4-FFF2-40B4-BE49-F238E27FC236}">
                    <a16:creationId xmlns:a16="http://schemas.microsoft.com/office/drawing/2014/main" id="{0D57A3D9-A4B0-544A-A4C9-6565F9D52E00}"/>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9" name="Graphic 16">
                <a:extLst>
                  <a:ext uri="{FF2B5EF4-FFF2-40B4-BE49-F238E27FC236}">
                    <a16:creationId xmlns:a16="http://schemas.microsoft.com/office/drawing/2014/main" id="{E6C93843-2FA3-1141-80D0-8EA98D222193}"/>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1" name="Group 10">
              <a:extLst>
                <a:ext uri="{FF2B5EF4-FFF2-40B4-BE49-F238E27FC236}">
                  <a16:creationId xmlns:a16="http://schemas.microsoft.com/office/drawing/2014/main" id="{A56F7344-1B05-A642-AA66-C3E617349F0D}"/>
                </a:ext>
              </a:extLst>
            </p:cNvPr>
            <p:cNvGrpSpPr/>
            <p:nvPr/>
          </p:nvGrpSpPr>
          <p:grpSpPr>
            <a:xfrm>
              <a:off x="1566693" y="1665288"/>
              <a:ext cx="290257" cy="844553"/>
              <a:chOff x="6019800" y="3200399"/>
              <a:chExt cx="155626" cy="452819"/>
            </a:xfrm>
            <a:solidFill>
              <a:schemeClr val="bg1"/>
            </a:solidFill>
          </p:grpSpPr>
          <p:sp>
            <p:nvSpPr>
              <p:cNvPr id="30" name="Graphic 16">
                <a:extLst>
                  <a:ext uri="{FF2B5EF4-FFF2-40B4-BE49-F238E27FC236}">
                    <a16:creationId xmlns:a16="http://schemas.microsoft.com/office/drawing/2014/main" id="{26897E3C-1783-3C47-963A-5F1EFFD7A08E}"/>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effectLst/>
                  <a:uLnTx/>
                  <a:uFillTx/>
                  <a:latin typeface="Helvetica"/>
                  <a:ea typeface="+mn-ea"/>
                  <a:cs typeface="+mn-cs"/>
                </a:endParaRPr>
              </a:p>
            </p:txBody>
          </p:sp>
          <p:sp>
            <p:nvSpPr>
              <p:cNvPr id="31" name="Graphic 16">
                <a:extLst>
                  <a:ext uri="{FF2B5EF4-FFF2-40B4-BE49-F238E27FC236}">
                    <a16:creationId xmlns:a16="http://schemas.microsoft.com/office/drawing/2014/main" id="{698A4FD4-6145-4C47-B634-32B958FDD7AB}"/>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2" name="Graphic 16">
                <a:extLst>
                  <a:ext uri="{FF2B5EF4-FFF2-40B4-BE49-F238E27FC236}">
                    <a16:creationId xmlns:a16="http://schemas.microsoft.com/office/drawing/2014/main" id="{4B4561EF-83AF-9045-91D0-B42FB76D1C48}"/>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3" name="Graphic 16">
                <a:extLst>
                  <a:ext uri="{FF2B5EF4-FFF2-40B4-BE49-F238E27FC236}">
                    <a16:creationId xmlns:a16="http://schemas.microsoft.com/office/drawing/2014/main" id="{829F9C25-9FC7-0948-8560-14094768BDE3}"/>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4" name="Graphic 16">
                <a:extLst>
                  <a:ext uri="{FF2B5EF4-FFF2-40B4-BE49-F238E27FC236}">
                    <a16:creationId xmlns:a16="http://schemas.microsoft.com/office/drawing/2014/main" id="{8498E7A9-FA81-CF4E-8537-AE49BFF6231A}"/>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2" name="Group 11">
              <a:extLst>
                <a:ext uri="{FF2B5EF4-FFF2-40B4-BE49-F238E27FC236}">
                  <a16:creationId xmlns:a16="http://schemas.microsoft.com/office/drawing/2014/main" id="{71522872-0B6F-9E46-A361-0C71A4373D96}"/>
                </a:ext>
              </a:extLst>
            </p:cNvPr>
            <p:cNvGrpSpPr/>
            <p:nvPr/>
          </p:nvGrpSpPr>
          <p:grpSpPr>
            <a:xfrm>
              <a:off x="2112890" y="1665288"/>
              <a:ext cx="290257" cy="844553"/>
              <a:chOff x="6019800" y="3200399"/>
              <a:chExt cx="155626" cy="452819"/>
            </a:xfrm>
            <a:solidFill>
              <a:schemeClr val="bg1"/>
            </a:solidFill>
          </p:grpSpPr>
          <p:sp>
            <p:nvSpPr>
              <p:cNvPr id="25" name="Graphic 16">
                <a:extLst>
                  <a:ext uri="{FF2B5EF4-FFF2-40B4-BE49-F238E27FC236}">
                    <a16:creationId xmlns:a16="http://schemas.microsoft.com/office/drawing/2014/main" id="{4646EE01-7C29-0241-8F7D-4E87A1E3FCA7}"/>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6" name="Graphic 16">
                <a:extLst>
                  <a:ext uri="{FF2B5EF4-FFF2-40B4-BE49-F238E27FC236}">
                    <a16:creationId xmlns:a16="http://schemas.microsoft.com/office/drawing/2014/main" id="{27AEE860-5ED4-C34A-800D-AC17F71EE669}"/>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7" name="Graphic 16">
                <a:extLst>
                  <a:ext uri="{FF2B5EF4-FFF2-40B4-BE49-F238E27FC236}">
                    <a16:creationId xmlns:a16="http://schemas.microsoft.com/office/drawing/2014/main" id="{54E02052-F4EC-A744-8DCF-04745E8D518A}"/>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8" name="Graphic 16">
                <a:extLst>
                  <a:ext uri="{FF2B5EF4-FFF2-40B4-BE49-F238E27FC236}">
                    <a16:creationId xmlns:a16="http://schemas.microsoft.com/office/drawing/2014/main" id="{4DC91D09-1CA0-D747-B363-9CF3F9D135F4}"/>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9" name="Graphic 16">
                <a:extLst>
                  <a:ext uri="{FF2B5EF4-FFF2-40B4-BE49-F238E27FC236}">
                    <a16:creationId xmlns:a16="http://schemas.microsoft.com/office/drawing/2014/main" id="{25E84C20-CAC0-0B49-A3AB-B77033E45496}"/>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3" name="Group 12">
              <a:extLst>
                <a:ext uri="{FF2B5EF4-FFF2-40B4-BE49-F238E27FC236}">
                  <a16:creationId xmlns:a16="http://schemas.microsoft.com/office/drawing/2014/main" id="{D1773551-94B7-4944-9DA2-43746813F8DB}"/>
                </a:ext>
              </a:extLst>
            </p:cNvPr>
            <p:cNvGrpSpPr/>
            <p:nvPr/>
          </p:nvGrpSpPr>
          <p:grpSpPr>
            <a:xfrm>
              <a:off x="1020496" y="1665288"/>
              <a:ext cx="290257" cy="844553"/>
              <a:chOff x="6019800" y="3200399"/>
              <a:chExt cx="155626" cy="452819"/>
            </a:xfrm>
            <a:solidFill>
              <a:schemeClr val="bg2"/>
            </a:solidFill>
          </p:grpSpPr>
          <p:sp>
            <p:nvSpPr>
              <p:cNvPr id="20" name="Graphic 16">
                <a:extLst>
                  <a:ext uri="{FF2B5EF4-FFF2-40B4-BE49-F238E27FC236}">
                    <a16:creationId xmlns:a16="http://schemas.microsoft.com/office/drawing/2014/main" id="{CA9DAE6E-DF49-7040-8848-A60469071735}"/>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1" name="Graphic 16">
                <a:extLst>
                  <a:ext uri="{FF2B5EF4-FFF2-40B4-BE49-F238E27FC236}">
                    <a16:creationId xmlns:a16="http://schemas.microsoft.com/office/drawing/2014/main" id="{5DA4646C-116C-D941-94F7-4B52383E674A}"/>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2" name="Graphic 16">
                <a:extLst>
                  <a:ext uri="{FF2B5EF4-FFF2-40B4-BE49-F238E27FC236}">
                    <a16:creationId xmlns:a16="http://schemas.microsoft.com/office/drawing/2014/main" id="{70EA6C4C-EEBE-114C-AB26-98C909E82005}"/>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3" name="Graphic 16">
                <a:extLst>
                  <a:ext uri="{FF2B5EF4-FFF2-40B4-BE49-F238E27FC236}">
                    <a16:creationId xmlns:a16="http://schemas.microsoft.com/office/drawing/2014/main" id="{CBFB8254-2A63-EC4C-B928-FC80E6555E37}"/>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4" name="Graphic 16">
                <a:extLst>
                  <a:ext uri="{FF2B5EF4-FFF2-40B4-BE49-F238E27FC236}">
                    <a16:creationId xmlns:a16="http://schemas.microsoft.com/office/drawing/2014/main" id="{A7D547FB-41D3-9C4F-9B4E-3EFA44360528}"/>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4" name="Group 13">
              <a:extLst>
                <a:ext uri="{FF2B5EF4-FFF2-40B4-BE49-F238E27FC236}">
                  <a16:creationId xmlns:a16="http://schemas.microsoft.com/office/drawing/2014/main" id="{3592D9F4-B438-DA4C-9A39-66E521D97357}"/>
                </a:ext>
              </a:extLst>
            </p:cNvPr>
            <p:cNvGrpSpPr/>
            <p:nvPr/>
          </p:nvGrpSpPr>
          <p:grpSpPr>
            <a:xfrm>
              <a:off x="2659087" y="1665288"/>
              <a:ext cx="290257" cy="844553"/>
              <a:chOff x="6019800" y="3200399"/>
              <a:chExt cx="155626" cy="452819"/>
            </a:xfrm>
            <a:solidFill>
              <a:schemeClr val="bg1"/>
            </a:solidFill>
          </p:grpSpPr>
          <p:sp>
            <p:nvSpPr>
              <p:cNvPr id="15" name="Graphic 16">
                <a:extLst>
                  <a:ext uri="{FF2B5EF4-FFF2-40B4-BE49-F238E27FC236}">
                    <a16:creationId xmlns:a16="http://schemas.microsoft.com/office/drawing/2014/main" id="{5B140BF8-7C99-AE4F-A1DC-959B3064E8FD}"/>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6" name="Graphic 16">
                <a:extLst>
                  <a:ext uri="{FF2B5EF4-FFF2-40B4-BE49-F238E27FC236}">
                    <a16:creationId xmlns:a16="http://schemas.microsoft.com/office/drawing/2014/main" id="{A252B1A9-2612-FA46-B402-B2BA11C88A13}"/>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7" name="Graphic 16">
                <a:extLst>
                  <a:ext uri="{FF2B5EF4-FFF2-40B4-BE49-F238E27FC236}">
                    <a16:creationId xmlns:a16="http://schemas.microsoft.com/office/drawing/2014/main" id="{7EC12EEE-0680-1346-800C-D09663A25247}"/>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8" name="Graphic 16">
                <a:extLst>
                  <a:ext uri="{FF2B5EF4-FFF2-40B4-BE49-F238E27FC236}">
                    <a16:creationId xmlns:a16="http://schemas.microsoft.com/office/drawing/2014/main" id="{FC0217C3-1169-C847-B99D-C00B53AC2B8C}"/>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9" name="Graphic 16">
                <a:extLst>
                  <a:ext uri="{FF2B5EF4-FFF2-40B4-BE49-F238E27FC236}">
                    <a16:creationId xmlns:a16="http://schemas.microsoft.com/office/drawing/2014/main" id="{2E0ED59B-C452-CE41-BE89-7C6A5AB25CDB}"/>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sp>
        <p:nvSpPr>
          <p:cNvPr id="40" name="TextBox 39"/>
          <p:cNvSpPr txBox="1"/>
          <p:nvPr/>
        </p:nvSpPr>
        <p:spPr>
          <a:xfrm>
            <a:off x="1303754" y="3270011"/>
            <a:ext cx="3835570" cy="1415772"/>
          </a:xfrm>
          <a:prstGeom prst="rect">
            <a:avLst/>
          </a:prstGeom>
          <a:noFill/>
        </p:spPr>
        <p:txBody>
          <a:bodyPr wrap="square" lIns="91440" tIns="45720" rIns="91440" bIns="45720" rtlCol="0" anchor="t">
            <a:spAutoFit/>
          </a:bodyPr>
          <a:lstStyle/>
          <a:p>
            <a:pPr lvl="0" algn="ctr">
              <a:defRPr/>
            </a:pPr>
            <a:r>
              <a:rPr lang="en-AU"/>
              <a:t>In total, just under</a:t>
            </a:r>
          </a:p>
          <a:p>
            <a:pPr algn="ctr">
              <a:defRPr/>
            </a:pPr>
            <a:r>
              <a:rPr lang="en-AU" sz="3600" b="1">
                <a:solidFill>
                  <a:schemeClr val="accent1"/>
                </a:solidFill>
              </a:rPr>
              <a:t>3/5 people (55%) </a:t>
            </a:r>
            <a:endParaRPr lang="en-AU" sz="3600" b="1">
              <a:solidFill>
                <a:schemeClr val="accent1"/>
              </a:solidFill>
              <a:cs typeface="Helvetica"/>
            </a:endParaRPr>
          </a:p>
          <a:p>
            <a:pPr algn="ctr">
              <a:defRPr/>
            </a:pPr>
            <a:r>
              <a:rPr lang="en-AU" sz="1600"/>
              <a:t>experienced a disruption on any of their flights within the last 12 months</a:t>
            </a:r>
            <a:endParaRPr lang="en-AU" sz="1600">
              <a:cs typeface="Helvetica"/>
            </a:endParaRPr>
          </a:p>
        </p:txBody>
      </p:sp>
      <p:sp>
        <p:nvSpPr>
          <p:cNvPr id="5" name="Rectangle 4"/>
          <p:cNvSpPr/>
          <p:nvPr/>
        </p:nvSpPr>
        <p:spPr>
          <a:xfrm>
            <a:off x="7186374" y="476250"/>
            <a:ext cx="4517583" cy="276999"/>
          </a:xfrm>
          <a:prstGeom prst="rect">
            <a:avLst/>
          </a:prstGeom>
          <a:noFill/>
          <a:ln>
            <a:noFill/>
          </a:ln>
        </p:spPr>
        <p:txBody>
          <a:bodyPr wrap="none" lIns="91440" tIns="45720" rIns="91440" bIns="45720" anchor="t">
            <a:spAutoFit/>
          </a:bodyPr>
          <a:lstStyle/>
          <a:p>
            <a:pPr algn="ctr">
              <a:defRPr sz="1400" b="0" i="0" u="none" strike="noStrike" kern="1200" spc="0" baseline="0">
                <a:solidFill>
                  <a:srgbClr val="FFFFFF"/>
                </a:solidFill>
                <a:latin typeface="+mn-lt"/>
                <a:ea typeface="+mn-ea"/>
                <a:cs typeface="+mn-cs"/>
              </a:defRPr>
            </a:pPr>
            <a:r>
              <a:rPr lang="en-US" sz="1200" b="1"/>
              <a:t>Disruptions experienced on any flight in the last 12 months</a:t>
            </a:r>
            <a:endParaRPr lang="en-US" sz="1200" b="1">
              <a:cs typeface="Helvetica"/>
            </a:endParaRPr>
          </a:p>
        </p:txBody>
      </p:sp>
      <p:graphicFrame>
        <p:nvGraphicFramePr>
          <p:cNvPr id="44" name="Chart 43"/>
          <p:cNvGraphicFramePr/>
          <p:nvPr>
            <p:extLst>
              <p:ext uri="{D42A27DB-BD31-4B8C-83A1-F6EECF244321}">
                <p14:modId xmlns:p14="http://schemas.microsoft.com/office/powerpoint/2010/main" val="1603782295"/>
              </p:ext>
            </p:extLst>
          </p:nvPr>
        </p:nvGraphicFramePr>
        <p:xfrm>
          <a:off x="6406515" y="864048"/>
          <a:ext cx="6902320" cy="65801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0903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Experience with disruptions</a:t>
            </a:r>
          </a:p>
        </p:txBody>
      </p:sp>
      <p:sp>
        <p:nvSpPr>
          <p:cNvPr id="3" name="Slide Number Placeholder 2"/>
          <p:cNvSpPr>
            <a:spLocks noGrp="1"/>
          </p:cNvSpPr>
          <p:nvPr>
            <p:ph type="sldNum" sz="quarter" idx="12"/>
          </p:nvPr>
        </p:nvSpPr>
        <p:spPr/>
        <p:txBody>
          <a:bodyPr/>
          <a:lstStyle/>
          <a:p>
            <a:fld id="{0500C9E6-702F-A843-8A04-80C500C6891A}" type="slidenum">
              <a:rPr lang="en-AU" smtClean="0"/>
              <a:t>39</a:t>
            </a:fld>
            <a:endParaRPr lang="en-AU"/>
          </a:p>
        </p:txBody>
      </p:sp>
      <p:sp>
        <p:nvSpPr>
          <p:cNvPr id="6"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9424" y="1108087"/>
            <a:ext cx="4872534" cy="1508105"/>
          </a:xfrm>
        </p:spPr>
        <p:txBody>
          <a:bodyPr/>
          <a:lstStyle/>
          <a:p>
            <a:r>
              <a:rPr lang="en-AU" sz="1400"/>
              <a:t>Most Australians who experienced a disruption during their most recent flight were informed either through airport loudspeakers or sign displays, as well as directly from the airline. </a:t>
            </a:r>
          </a:p>
          <a:p>
            <a:endParaRPr lang="en-AU" sz="1400"/>
          </a:p>
          <a:p>
            <a:r>
              <a:rPr lang="en-AU" sz="1400"/>
              <a:t>However, the majority were not informed of the cause of the disruption, nor about their rights as a consumer.</a:t>
            </a:r>
          </a:p>
        </p:txBody>
      </p:sp>
      <p:graphicFrame>
        <p:nvGraphicFramePr>
          <p:cNvPr id="7" name="Chart 6"/>
          <p:cNvGraphicFramePr/>
          <p:nvPr>
            <p:extLst>
              <p:ext uri="{D42A27DB-BD31-4B8C-83A1-F6EECF244321}">
                <p14:modId xmlns:p14="http://schemas.microsoft.com/office/powerpoint/2010/main" val="1785030439"/>
              </p:ext>
            </p:extLst>
          </p:nvPr>
        </p:nvGraphicFramePr>
        <p:xfrm>
          <a:off x="344413" y="3156219"/>
          <a:ext cx="5007545" cy="322603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19175" y="6410325"/>
            <a:ext cx="4657469" cy="338554"/>
          </a:xfrm>
          <a:prstGeom prst="rect">
            <a:avLst/>
          </a:prstGeom>
          <a:noFill/>
        </p:spPr>
        <p:txBody>
          <a:bodyPr wrap="square" rtlCol="0">
            <a:spAutoFit/>
          </a:bodyPr>
          <a:lstStyle/>
          <a:p>
            <a:r>
              <a:rPr lang="en-AU" sz="800"/>
              <a:t>“Were you informed of your rights when you experienced the disruptions(s)?” (n=2,003 – weighted); “</a:t>
            </a:r>
            <a:r>
              <a:rPr lang="en-US" sz="800"/>
              <a:t>Were you informed of the cause of the disruption(s)?” – (n=2,003 – weighted)</a:t>
            </a:r>
            <a:endParaRPr lang="en-AU" sz="800"/>
          </a:p>
        </p:txBody>
      </p:sp>
      <p:sp>
        <p:nvSpPr>
          <p:cNvPr id="9" name="Rectangle 8">
            <a:extLst>
              <a:ext uri="{FF2B5EF4-FFF2-40B4-BE49-F238E27FC236}">
                <a16:creationId xmlns:a16="http://schemas.microsoft.com/office/drawing/2014/main" id="{1777E737-AE6A-ED16-389C-5DFAF489DCB5}"/>
              </a:ext>
            </a:extLst>
          </p:cNvPr>
          <p:cNvSpPr/>
          <p:nvPr/>
        </p:nvSpPr>
        <p:spPr>
          <a:xfrm>
            <a:off x="6416887" y="0"/>
            <a:ext cx="57842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AU">
              <a:solidFill>
                <a:srgbClr val="FFFFFF"/>
              </a:solidFill>
            </a:endParaRPr>
          </a:p>
        </p:txBody>
      </p:sp>
      <p:sp>
        <p:nvSpPr>
          <p:cNvPr id="10" name="Slide Number Placeholder 2">
            <a:extLst>
              <a:ext uri="{FF2B5EF4-FFF2-40B4-BE49-F238E27FC236}">
                <a16:creationId xmlns:a16="http://schemas.microsoft.com/office/drawing/2014/main" id="{686517F4-6747-5941-BA4B-2CBA28985C46}"/>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39</a:t>
            </a:fld>
            <a:endParaRPr lang="en-AU">
              <a:solidFill>
                <a:srgbClr val="000000">
                  <a:tint val="75000"/>
                </a:srgbClr>
              </a:solidFill>
              <a:latin typeface="Helvetica"/>
            </a:endParaRPr>
          </a:p>
        </p:txBody>
      </p:sp>
      <p:graphicFrame>
        <p:nvGraphicFramePr>
          <p:cNvPr id="11" name="Chart 10"/>
          <p:cNvGraphicFramePr/>
          <p:nvPr>
            <p:extLst>
              <p:ext uri="{D42A27DB-BD31-4B8C-83A1-F6EECF244321}">
                <p14:modId xmlns:p14="http://schemas.microsoft.com/office/powerpoint/2010/main" val="1182286975"/>
              </p:ext>
            </p:extLst>
          </p:nvPr>
        </p:nvGraphicFramePr>
        <p:xfrm>
          <a:off x="6485637" y="467967"/>
          <a:ext cx="5611374" cy="59257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489500" y="6382249"/>
            <a:ext cx="5026131" cy="215444"/>
          </a:xfrm>
          <a:prstGeom prst="rect">
            <a:avLst/>
          </a:prstGeom>
          <a:noFill/>
        </p:spPr>
        <p:txBody>
          <a:bodyPr wrap="square" rtlCol="0">
            <a:spAutoFit/>
          </a:bodyPr>
          <a:lstStyle/>
          <a:p>
            <a:r>
              <a:rPr lang="en-AU" sz="800">
                <a:solidFill>
                  <a:schemeClr val="bg1"/>
                </a:solidFill>
              </a:rPr>
              <a:t>“How were you informed of the disruption(s)? Please select all that apply (n=2,228 – weighted).</a:t>
            </a:r>
          </a:p>
        </p:txBody>
      </p:sp>
    </p:spTree>
    <p:extLst>
      <p:ext uri="{BB962C8B-B14F-4D97-AF65-F5344CB8AC3E}">
        <p14:creationId xmlns:p14="http://schemas.microsoft.com/office/powerpoint/2010/main" val="55915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Executive Summary</a:t>
            </a:r>
          </a:p>
        </p:txBody>
      </p:sp>
      <p:sp>
        <p:nvSpPr>
          <p:cNvPr id="3" name="Slide Number Placeholder 2"/>
          <p:cNvSpPr>
            <a:spLocks noGrp="1"/>
          </p:cNvSpPr>
          <p:nvPr>
            <p:ph type="sldNum" sz="quarter" idx="12"/>
          </p:nvPr>
        </p:nvSpPr>
        <p:spPr/>
        <p:txBody>
          <a:bodyPr/>
          <a:lstStyle/>
          <a:p>
            <a:fld id="{0500C9E6-702F-A843-8A04-80C500C6891A}" type="slidenum">
              <a:rPr lang="en-AU" smtClean="0"/>
              <a:t>4</a:t>
            </a:fld>
            <a:endParaRPr lang="en-AU"/>
          </a:p>
        </p:txBody>
      </p:sp>
      <p:sp>
        <p:nvSpPr>
          <p:cNvPr id="11" name="Text Placeholder 3">
            <a:extLst>
              <a:ext uri="{FF2B5EF4-FFF2-40B4-BE49-F238E27FC236}">
                <a16:creationId xmlns:a16="http://schemas.microsoft.com/office/drawing/2014/main" id="{CFE85603-9F82-E348-AD50-CB6F30D0E56E}"/>
              </a:ext>
            </a:extLst>
          </p:cNvPr>
          <p:cNvSpPr>
            <a:spLocks noGrp="1"/>
          </p:cNvSpPr>
          <p:nvPr>
            <p:ph type="body" sz="quarter" idx="13"/>
          </p:nvPr>
        </p:nvSpPr>
        <p:spPr>
          <a:xfrm>
            <a:off x="479425" y="1037074"/>
            <a:ext cx="2663825" cy="215444"/>
          </a:xfrm>
          <a:prstGeom prst="rect">
            <a:avLst/>
          </a:prstGeom>
        </p:spPr>
        <p:txBody>
          <a:bodyPr/>
          <a:lstStyle/>
          <a:p>
            <a:r>
              <a:rPr lang="en-AU" sz="1400" b="1">
                <a:solidFill>
                  <a:schemeClr val="accent2"/>
                </a:solidFill>
              </a:rPr>
              <a:t>Background</a:t>
            </a:r>
          </a:p>
        </p:txBody>
      </p:sp>
      <p:sp>
        <p:nvSpPr>
          <p:cNvPr id="13" name="Text Placeholder 4">
            <a:extLst>
              <a:ext uri="{FF2B5EF4-FFF2-40B4-BE49-F238E27FC236}">
                <a16:creationId xmlns:a16="http://schemas.microsoft.com/office/drawing/2014/main" id="{95AC25ED-EE4C-344C-A149-B1224AA675C1}"/>
              </a:ext>
            </a:extLst>
          </p:cNvPr>
          <p:cNvSpPr>
            <a:spLocks noGrp="1"/>
          </p:cNvSpPr>
          <p:nvPr>
            <p:ph type="body" sz="quarter" idx="14"/>
          </p:nvPr>
        </p:nvSpPr>
        <p:spPr>
          <a:xfrm>
            <a:off x="3051655" y="1037073"/>
            <a:ext cx="2663825" cy="262029"/>
          </a:xfrm>
          <a:prstGeom prst="rect">
            <a:avLst/>
          </a:prstGeom>
        </p:spPr>
        <p:txBody>
          <a:bodyPr/>
          <a:lstStyle/>
          <a:p>
            <a:r>
              <a:rPr lang="en-AU" b="1"/>
              <a:t>What we did</a:t>
            </a:r>
          </a:p>
        </p:txBody>
      </p:sp>
      <p:sp>
        <p:nvSpPr>
          <p:cNvPr id="16" name="Text Placeholder 11">
            <a:extLst>
              <a:ext uri="{FF2B5EF4-FFF2-40B4-BE49-F238E27FC236}">
                <a16:creationId xmlns:a16="http://schemas.microsoft.com/office/drawing/2014/main" id="{E3232E2A-9513-B542-A60A-245F1EC00039}"/>
              </a:ext>
            </a:extLst>
          </p:cNvPr>
          <p:cNvSpPr>
            <a:spLocks noGrp="1"/>
          </p:cNvSpPr>
          <p:nvPr>
            <p:ph type="body" sz="quarter" idx="4294967295"/>
          </p:nvPr>
        </p:nvSpPr>
        <p:spPr>
          <a:xfrm>
            <a:off x="5927725" y="1036638"/>
            <a:ext cx="2663825" cy="250825"/>
          </a:xfrm>
          <a:prstGeom prst="rect">
            <a:avLst/>
          </a:prstGeom>
        </p:spPr>
        <p:txBody>
          <a:bodyPr/>
          <a:lstStyle/>
          <a:p>
            <a:r>
              <a:rPr lang="en-AU" b="1">
                <a:solidFill>
                  <a:schemeClr val="accent3"/>
                </a:solidFill>
              </a:rPr>
              <a:t>What we found</a:t>
            </a:r>
          </a:p>
        </p:txBody>
      </p:sp>
      <p:cxnSp>
        <p:nvCxnSpPr>
          <p:cNvPr id="9" name="Straight Connector 8"/>
          <p:cNvCxnSpPr/>
          <p:nvPr/>
        </p:nvCxnSpPr>
        <p:spPr>
          <a:xfrm>
            <a:off x="522384" y="1445108"/>
            <a:ext cx="228368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517525" y="1543427"/>
            <a:ext cx="2425701"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a:ea typeface="+mn-ea"/>
                <a:cs typeface="+mn-cs"/>
              </a:rPr>
              <a:t>The Australian Government released the </a:t>
            </a:r>
            <a:r>
              <a:rPr kumimoji="0" lang="en-US" sz="1200" b="0" i="1" u="none" strike="noStrike" kern="1200" cap="none" spc="0" normalizeH="0" baseline="0" noProof="0">
                <a:ln>
                  <a:noFill/>
                </a:ln>
                <a:solidFill>
                  <a:srgbClr val="000000"/>
                </a:solidFill>
                <a:effectLst/>
                <a:uLnTx/>
                <a:uFillTx/>
                <a:latin typeface="Helvetica"/>
                <a:ea typeface="+mn-ea"/>
                <a:cs typeface="+mn-cs"/>
              </a:rPr>
              <a:t>Aviation White Paper – Towards 2050</a:t>
            </a:r>
            <a:r>
              <a:rPr kumimoji="0" lang="en-US" sz="1200" b="0" i="0" u="none" strike="noStrike" kern="1200" cap="none" spc="0" normalizeH="0" baseline="0" noProof="0">
                <a:ln>
                  <a:noFill/>
                </a:ln>
                <a:solidFill>
                  <a:srgbClr val="000000"/>
                </a:solidFill>
                <a:effectLst/>
                <a:uLnTx/>
                <a:uFillTx/>
                <a:latin typeface="Helvetica"/>
                <a:ea typeface="+mn-ea"/>
                <a:cs typeface="+mn-cs"/>
              </a:rPr>
              <a:t> </a:t>
            </a:r>
            <a:r>
              <a:rPr lang="en-US" sz="1200">
                <a:solidFill>
                  <a:srgbClr val="000000"/>
                </a:solidFill>
                <a:latin typeface="Helvetica"/>
              </a:rPr>
              <a:t>. The paper</a:t>
            </a:r>
            <a:r>
              <a:rPr kumimoji="0" lang="en-US" sz="1200" b="0" i="0" u="none" strike="noStrike" kern="1200" cap="none" spc="0" normalizeH="0" baseline="0" noProof="0">
                <a:ln>
                  <a:noFill/>
                </a:ln>
                <a:solidFill>
                  <a:srgbClr val="000000"/>
                </a:solidFill>
                <a:effectLst/>
                <a:uLnTx/>
                <a:uFillTx/>
                <a:latin typeface="Helvetica"/>
                <a:ea typeface="+mn-ea"/>
                <a:cs typeface="+mn-cs"/>
              </a:rPr>
              <a:t> recommends 56 policy initiatives to support the Australian aviation industry into</a:t>
            </a:r>
            <a:r>
              <a:rPr kumimoji="0" lang="en-US" sz="1200" b="0" i="0" u="none" strike="noStrike" kern="1200" cap="none" spc="0" normalizeH="0" noProof="0">
                <a:ln>
                  <a:noFill/>
                </a:ln>
                <a:solidFill>
                  <a:srgbClr val="000000"/>
                </a:solidFill>
                <a:effectLst/>
                <a:uLnTx/>
                <a:uFillTx/>
                <a:latin typeface="Helvetica"/>
                <a:ea typeface="+mn-ea"/>
                <a:cs typeface="+mn-cs"/>
              </a:rPr>
              <a:t> the future</a:t>
            </a:r>
            <a:r>
              <a:rPr kumimoji="0" lang="en-US" sz="1200" b="0" i="0" u="none" strike="noStrike" kern="1200" cap="none" spc="0" normalizeH="0" baseline="0" noProof="0">
                <a:ln>
                  <a:noFill/>
                </a:ln>
                <a:solidFill>
                  <a:srgbClr val="000000"/>
                </a:solidFill>
                <a:effectLst/>
                <a:uLnTx/>
                <a:uFillTx/>
                <a:latin typeface="Helvetic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Helvetica"/>
              <a:ea typeface="+mn-ea"/>
              <a:cs typeface="+mn-cs"/>
            </a:endParaRPr>
          </a:p>
          <a:p>
            <a:pPr>
              <a:defRPr/>
            </a:pPr>
            <a:r>
              <a:rPr lang="en-US" sz="1200">
                <a:solidFill>
                  <a:srgbClr val="000000"/>
                </a:solidFill>
              </a:rPr>
              <a:t>The White Paper recommended establishing an Aviation Consumer Ombuds Scheme (ACOS) and the Aviation Consumer Rights Charter,</a:t>
            </a:r>
            <a:r>
              <a:rPr lang="en-US" sz="1200">
                <a:solidFill>
                  <a:srgbClr val="000000"/>
                </a:solidFill>
                <a:cs typeface="Helvetica"/>
              </a:rPr>
              <a:t> t</a:t>
            </a:r>
            <a:r>
              <a:rPr lang="en-US" sz="1200">
                <a:solidFill>
                  <a:srgbClr val="000000"/>
                </a:solidFill>
                <a:latin typeface="Helvetica"/>
              </a:rPr>
              <a:t>o support </a:t>
            </a:r>
            <a:r>
              <a:rPr kumimoji="0" lang="en-US" sz="1200" b="0" i="0" u="none" strike="noStrike" kern="1200" cap="none" spc="0" normalizeH="0" baseline="0" noProof="0">
                <a:ln>
                  <a:noFill/>
                </a:ln>
                <a:solidFill>
                  <a:srgbClr val="000000"/>
                </a:solidFill>
                <a:effectLst/>
                <a:uLnTx/>
                <a:uFillTx/>
                <a:latin typeface="Helvetica"/>
                <a:ea typeface="+mn-ea"/>
                <a:cs typeface="+mn-cs"/>
              </a:rPr>
              <a:t>“a better passenger experience</a:t>
            </a:r>
            <a:r>
              <a:rPr lang="en-US" sz="1200">
                <a:solidFill>
                  <a:srgbClr val="000000"/>
                </a:solidFill>
                <a:latin typeface="Helvetica"/>
              </a:rPr>
              <a:t>” and to hold the aviation sector accountable for delivering on its obligations to customers. </a:t>
            </a:r>
            <a:endParaRPr lang="en-US" sz="1200">
              <a:solidFill>
                <a:srgbClr val="000000"/>
              </a:solidFill>
              <a:latin typeface="Helvetica"/>
              <a:cs typeface="Helvetica"/>
            </a:endParaRPr>
          </a:p>
        </p:txBody>
      </p:sp>
      <p:sp>
        <p:nvSpPr>
          <p:cNvPr id="14" name="TextBox 13"/>
          <p:cNvSpPr txBox="1"/>
          <p:nvPr/>
        </p:nvSpPr>
        <p:spPr>
          <a:xfrm>
            <a:off x="3042611" y="1542704"/>
            <a:ext cx="2625243" cy="3231654"/>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rgbClr val="000000"/>
                </a:solidFill>
                <a:effectLst/>
                <a:uLnTx/>
                <a:uFillTx/>
                <a:latin typeface="Helvetica"/>
                <a:ea typeface="+mn-ea"/>
                <a:cs typeface="+mn-cs"/>
              </a:rPr>
              <a:t>BETA </a:t>
            </a:r>
            <a:r>
              <a:rPr lang="en-US" sz="1200">
                <a:solidFill>
                  <a:srgbClr val="000000"/>
                </a:solidFill>
                <a:latin typeface="Helvetica"/>
              </a:rPr>
              <a:t>partnered </a:t>
            </a:r>
            <a:r>
              <a:rPr kumimoji="0" lang="en-US" sz="1200" b="0" i="0" u="none" strike="noStrike" kern="1200" cap="none" spc="0" normalizeH="0" baseline="0" noProof="0">
                <a:ln>
                  <a:noFill/>
                </a:ln>
                <a:solidFill>
                  <a:srgbClr val="000000"/>
                </a:solidFill>
                <a:effectLst/>
                <a:uLnTx/>
                <a:uFillTx/>
                <a:latin typeface="Helvetica"/>
                <a:ea typeface="+mn-ea"/>
                <a:cs typeface="+mn-cs"/>
              </a:rPr>
              <a:t>with the interim ACOS Team at the Department of Infrastructure</a:t>
            </a:r>
            <a:r>
              <a:rPr lang="en-US" sz="1200">
                <a:solidFill>
                  <a:srgbClr val="000000"/>
                </a:solidFill>
              </a:rPr>
              <a:t>, Transport, Regional Development, Communications, Sport and the Arts (DITRDCSA) to </a:t>
            </a:r>
            <a:r>
              <a:rPr kumimoji="0" lang="en-US" sz="1200" b="0" i="0" u="none" strike="noStrike" kern="1200" cap="none" spc="0" normalizeH="0" noProof="0">
                <a:ln>
                  <a:noFill/>
                </a:ln>
                <a:solidFill>
                  <a:srgbClr val="000000"/>
                </a:solidFill>
                <a:effectLst/>
                <a:uLnTx/>
                <a:uFillTx/>
                <a:latin typeface="Helvetica"/>
                <a:ea typeface="+mn-ea"/>
                <a:cs typeface="+mn-cs"/>
              </a:rPr>
              <a:t>understand </a:t>
            </a:r>
            <a:r>
              <a:rPr lang="en-US" sz="1200"/>
              <a:t>the attitudes and behaviours of Australians travelling by air. The research aims to inform the development of policy initiatives and track their impact over time. </a:t>
            </a:r>
            <a:endParaRPr lang="en-US" sz="1200">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spc="0" normalizeH="0" baseline="0" noProof="0">
              <a:ln>
                <a:noFill/>
              </a:ln>
              <a:effectLst/>
              <a:uLnTx/>
              <a:uFillTx/>
              <a:latin typeface="Helvetica"/>
              <a:cs typeface="Helvetica"/>
            </a:endParaRPr>
          </a:p>
          <a:p>
            <a:pPr>
              <a:defRPr/>
            </a:pPr>
            <a:r>
              <a:rPr lang="en-US" sz="1200">
                <a:latin typeface="Helvetica"/>
              </a:rPr>
              <a:t>BETA’s research involved surveying a weighted representative sample of 4,000 </a:t>
            </a:r>
            <a:r>
              <a:rPr kumimoji="0" lang="en-US" sz="1200" b="0" i="0" u="none" strike="noStrike" kern="1200" cap="none" spc="0" normalizeH="0" baseline="0" noProof="0">
                <a:ln>
                  <a:noFill/>
                </a:ln>
                <a:effectLst/>
                <a:uLnTx/>
                <a:uFillTx/>
                <a:latin typeface="Helvetica"/>
                <a:ea typeface="+mn-ea"/>
                <a:cs typeface="+mn-cs"/>
              </a:rPr>
              <a:t>Australians, </a:t>
            </a:r>
            <a:r>
              <a:rPr lang="en-US" sz="1200">
                <a:latin typeface="Helvetica"/>
              </a:rPr>
              <a:t>to understand the travel behaviors of Australians and their travel</a:t>
            </a:r>
            <a:r>
              <a:rPr lang="en-US" sz="1200">
                <a:solidFill>
                  <a:srgbClr val="000000"/>
                </a:solidFill>
                <a:latin typeface="Helvetica"/>
              </a:rPr>
              <a:t> experiences over the last year.</a:t>
            </a:r>
            <a:endParaRPr lang="en-US" sz="1200">
              <a:solidFill>
                <a:srgbClr val="000000"/>
              </a:solidFill>
              <a:latin typeface="Helvetica"/>
              <a:cs typeface="Helvetica"/>
            </a:endParaRPr>
          </a:p>
        </p:txBody>
      </p:sp>
      <p:cxnSp>
        <p:nvCxnSpPr>
          <p:cNvPr id="15" name="Straight Connector 14"/>
          <p:cNvCxnSpPr/>
          <p:nvPr/>
        </p:nvCxnSpPr>
        <p:spPr>
          <a:xfrm>
            <a:off x="3046988" y="1445108"/>
            <a:ext cx="2620866" cy="0"/>
          </a:xfrm>
          <a:prstGeom prst="line">
            <a:avLst/>
          </a:prstGeom>
          <a:ln w="762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5919157" y="1543427"/>
            <a:ext cx="5926767" cy="4524315"/>
          </a:xfrm>
          <a:prstGeom prst="rect">
            <a:avLst/>
          </a:prstGeom>
          <a:noFill/>
        </p:spPr>
        <p:txBody>
          <a:bodyPr wrap="square" lIns="91440" tIns="45720" rIns="91440" bIns="45720" rtlCol="0" anchor="t">
            <a:spAutoFit/>
          </a:bodyPr>
          <a:lstStyle/>
          <a:p>
            <a:pPr>
              <a:defRPr/>
            </a:pPr>
            <a:r>
              <a:rPr lang="en-US" sz="1200" dirty="0">
                <a:cs typeface="Helvetica"/>
              </a:rPr>
              <a:t>One in 2 (56%) Australian adults travelled by air in last 12 months*, with most flying more than once. Around 1 in 4 (24%) of these travelers identified as having a disability, health condition or injury.</a:t>
            </a:r>
          </a:p>
          <a:p>
            <a:pPr>
              <a:defRPr/>
            </a:pPr>
            <a:r>
              <a:rPr lang="en-US" sz="1200" dirty="0">
                <a:cs typeface="Helvetica"/>
              </a:rPr>
              <a:t>  </a:t>
            </a:r>
            <a:endParaRPr lang="en-US" dirty="0">
              <a:cs typeface="Helvetica"/>
            </a:endParaRPr>
          </a:p>
          <a:p>
            <a:pPr>
              <a:defRPr/>
            </a:pPr>
            <a:r>
              <a:rPr lang="en-US" sz="1200" b="1" dirty="0"/>
              <a:t>Overall, most customers were satisfied with the air travel experience </a:t>
            </a:r>
            <a:endParaRPr lang="en-US" sz="1200" b="1" baseline="30000" dirty="0">
              <a:highlight>
                <a:srgbClr val="FFFF00"/>
              </a:highlight>
              <a:cs typeface="Helvetica"/>
            </a:endParaRPr>
          </a:p>
          <a:p>
            <a:pPr marL="171450" indent="-171450">
              <a:buFont typeface="Arial" panose="020B0604020202020204" pitchFamily="34" charset="0"/>
              <a:buChar char="•"/>
              <a:defRPr/>
            </a:pPr>
            <a:r>
              <a:rPr lang="en-US" sz="1200" dirty="0">
                <a:latin typeface="Helvetica"/>
              </a:rPr>
              <a:t>Around 4 out of 5 </a:t>
            </a:r>
            <a:r>
              <a:rPr lang="en-AU" sz="1200" dirty="0">
                <a:latin typeface="Helvetica"/>
              </a:rPr>
              <a:t>travellers</a:t>
            </a:r>
            <a:r>
              <a:rPr lang="en-US" sz="1200" dirty="0">
                <a:latin typeface="Helvetica"/>
              </a:rPr>
              <a:t> were satisfied with the airport (78%) and </a:t>
            </a:r>
            <a:br>
              <a:rPr lang="en-US" sz="1200" dirty="0">
                <a:latin typeface="Helvetica"/>
              </a:rPr>
            </a:br>
            <a:r>
              <a:rPr lang="en-US" sz="1200" dirty="0">
                <a:latin typeface="Helvetica"/>
              </a:rPr>
              <a:t>the airline(s) (77%) they travelled with throughout the 12-month period*.</a:t>
            </a:r>
            <a:endParaRPr lang="en-US" sz="1200" dirty="0">
              <a:latin typeface="Helvetica"/>
              <a:cs typeface="Helvetica"/>
            </a:endParaRPr>
          </a:p>
          <a:p>
            <a:pPr>
              <a:defRPr/>
            </a:pPr>
            <a:endParaRPr lang="en-US" sz="1200" b="1" dirty="0">
              <a:latin typeface="Helvetica"/>
              <a:cs typeface="Helvetica"/>
            </a:endParaRPr>
          </a:p>
          <a:p>
            <a:pPr>
              <a:defRPr/>
            </a:pPr>
            <a:r>
              <a:rPr lang="en-US" sz="1200" b="1" dirty="0">
                <a:latin typeface="Helvetica"/>
                <a:cs typeface="Helvetica"/>
              </a:rPr>
              <a:t>More than half of travelers experienced a flight disruption</a:t>
            </a:r>
            <a:endParaRPr lang="en-US" sz="1200" dirty="0">
              <a:solidFill>
                <a:srgbClr val="000000"/>
              </a:solidFill>
              <a:latin typeface="Helvetica"/>
              <a:cs typeface="Helvetica"/>
            </a:endParaRPr>
          </a:p>
          <a:p>
            <a:pPr marL="171450" indent="-171450">
              <a:buFont typeface="Arial"/>
              <a:buChar char="•"/>
              <a:defRPr/>
            </a:pPr>
            <a:r>
              <a:rPr lang="en-US" sz="1200" dirty="0">
                <a:solidFill>
                  <a:srgbClr val="000000"/>
                </a:solidFill>
                <a:latin typeface="Helvetica"/>
              </a:rPr>
              <a:t>55% of Australians experienced a flight disruption in the last 12 months.</a:t>
            </a:r>
            <a:endParaRPr lang="en-US" sz="1200" dirty="0">
              <a:solidFill>
                <a:srgbClr val="000000"/>
              </a:solidFill>
              <a:latin typeface="Helvetica"/>
              <a:cs typeface="Helvetica"/>
            </a:endParaRPr>
          </a:p>
          <a:p>
            <a:pPr marL="171450" indent="-171450">
              <a:buFont typeface="Arial" panose="020B0604020202020204" pitchFamily="34" charset="0"/>
              <a:buChar char="•"/>
              <a:defRPr/>
            </a:pPr>
            <a:r>
              <a:rPr lang="en-US" sz="1200" dirty="0">
                <a:solidFill>
                  <a:srgbClr val="000000"/>
                </a:solidFill>
                <a:latin typeface="Helvetica"/>
              </a:rPr>
              <a:t>The main disruption type was a 'flight delay of between 15 minutes and 3 hours' </a:t>
            </a:r>
            <a:r>
              <a:rPr lang="en-US" sz="1200" dirty="0">
                <a:solidFill>
                  <a:srgbClr val="000000"/>
                </a:solidFill>
              </a:rPr>
              <a:t>(43% of total sample).</a:t>
            </a:r>
            <a:endParaRPr lang="en-US" sz="1200" dirty="0">
              <a:solidFill>
                <a:srgbClr val="000000"/>
              </a:solidFill>
              <a:cs typeface="Helvetica"/>
            </a:endParaRPr>
          </a:p>
          <a:p>
            <a:pPr marL="171450" indent="-171450">
              <a:buFont typeface="Arial" panose="020B0604020202020204" pitchFamily="34" charset="0"/>
              <a:buChar char="•"/>
              <a:defRPr/>
            </a:pPr>
            <a:r>
              <a:rPr lang="en-US" sz="1200" dirty="0">
                <a:solidFill>
                  <a:srgbClr val="000000"/>
                </a:solidFill>
              </a:rPr>
              <a:t>Only 31% of the travelers experiencing a disruption were satisfied with how their disruption was handled.</a:t>
            </a:r>
            <a:endParaRPr lang="en-US" sz="1200" dirty="0">
              <a:solidFill>
                <a:srgbClr val="000000"/>
              </a:solidFill>
              <a:cs typeface="Helvetica"/>
            </a:endParaRPr>
          </a:p>
          <a:p>
            <a:pPr marL="171450" indent="-171450">
              <a:buFont typeface="Arial" panose="020B0604020202020204" pitchFamily="34" charset="0"/>
              <a:buChar char="•"/>
              <a:defRPr/>
            </a:pPr>
            <a:endParaRPr lang="en-US" sz="1200" dirty="0">
              <a:solidFill>
                <a:srgbClr val="000000"/>
              </a:solidFill>
              <a:latin typeface="Helvetica"/>
              <a:cs typeface="Helvetica"/>
            </a:endParaRPr>
          </a:p>
          <a:p>
            <a:pPr>
              <a:defRPr/>
            </a:pPr>
            <a:r>
              <a:rPr lang="en-US" sz="1200" b="1" dirty="0">
                <a:solidFill>
                  <a:srgbClr val="000000"/>
                </a:solidFill>
                <a:latin typeface="Helvetica"/>
                <a:cs typeface="Helvetica"/>
              </a:rPr>
              <a:t>Fewer than 1 in 10 travelers made a complaint</a:t>
            </a:r>
          </a:p>
          <a:p>
            <a:pPr marL="171450" indent="-171450">
              <a:buFont typeface="Arial" panose="020B0604020202020204" pitchFamily="34" charset="0"/>
              <a:buChar char="•"/>
              <a:defRPr/>
            </a:pPr>
            <a:r>
              <a:rPr lang="en-US" sz="1200" dirty="0">
                <a:solidFill>
                  <a:srgbClr val="000000"/>
                </a:solidFill>
                <a:latin typeface="Helvetica"/>
              </a:rPr>
              <a:t>8% of travelers made a complaint in the last 12 months.</a:t>
            </a:r>
            <a:endParaRPr lang="en-US" sz="1200" dirty="0">
              <a:solidFill>
                <a:srgbClr val="000000"/>
              </a:solidFill>
              <a:latin typeface="Helvetica"/>
              <a:cs typeface="Helvetica"/>
            </a:endParaRPr>
          </a:p>
          <a:p>
            <a:pPr marL="171450" indent="-171450">
              <a:buFont typeface="Arial" panose="020B0604020202020204" pitchFamily="34" charset="0"/>
              <a:buChar char="•"/>
              <a:defRPr/>
            </a:pPr>
            <a:r>
              <a:rPr lang="en-US" sz="1200" dirty="0">
                <a:solidFill>
                  <a:srgbClr val="000000"/>
                </a:solidFill>
              </a:rPr>
              <a:t>An additional 3% intended to make a complaint about a disruption or issue in the last 12 months, but either did not start or complete the process.</a:t>
            </a:r>
            <a:endParaRPr lang="en-US" sz="1200" dirty="0">
              <a:solidFill>
                <a:srgbClr val="000000"/>
              </a:solidFill>
              <a:cs typeface="Helvetica"/>
            </a:endParaRPr>
          </a:p>
          <a:p>
            <a:pPr>
              <a:defRPr/>
            </a:pPr>
            <a:endParaRPr lang="en-US" sz="1200" dirty="0">
              <a:solidFill>
                <a:srgbClr val="000000"/>
              </a:solidFill>
              <a:latin typeface="Helvetica"/>
              <a:cs typeface="Helvetica"/>
            </a:endParaRPr>
          </a:p>
          <a:p>
            <a:pPr>
              <a:defRPr/>
            </a:pPr>
            <a:r>
              <a:rPr lang="en-US" sz="1200" b="1" dirty="0">
                <a:solidFill>
                  <a:srgbClr val="000000"/>
                </a:solidFill>
                <a:cs typeface="Helvetica"/>
              </a:rPr>
              <a:t>Knowledge and understanding of consumer rights is low</a:t>
            </a:r>
          </a:p>
          <a:p>
            <a:pPr marL="171450" indent="-171450">
              <a:buFont typeface="Arial" panose="020B0604020202020204" pitchFamily="34" charset="0"/>
              <a:buChar char="•"/>
              <a:defRPr/>
            </a:pPr>
            <a:r>
              <a:rPr lang="en-US" sz="1200" dirty="0">
                <a:solidFill>
                  <a:srgbClr val="000000"/>
                </a:solidFill>
              </a:rPr>
              <a:t>Most Australians self-reported having a low level of understanding of their air travel consumer rights, and the assistance available to them.</a:t>
            </a:r>
            <a:endParaRPr lang="en-US" sz="1200" dirty="0">
              <a:solidFill>
                <a:srgbClr val="000000"/>
              </a:solidFill>
              <a:cs typeface="Helvetica"/>
            </a:endParaRPr>
          </a:p>
          <a:p>
            <a:pPr marL="171450" indent="-171450">
              <a:buFont typeface="Arial" panose="020B0604020202020204" pitchFamily="34" charset="0"/>
              <a:buChar char="•"/>
              <a:defRPr/>
            </a:pPr>
            <a:endParaRPr lang="en-US" sz="1200" dirty="0">
              <a:solidFill>
                <a:srgbClr val="000000"/>
              </a:solidFill>
              <a:latin typeface="Helvetica"/>
              <a:cs typeface="Helvetica"/>
            </a:endParaRPr>
          </a:p>
        </p:txBody>
      </p:sp>
      <p:cxnSp>
        <p:nvCxnSpPr>
          <p:cNvPr id="18" name="Straight Connector 17"/>
          <p:cNvCxnSpPr/>
          <p:nvPr/>
        </p:nvCxnSpPr>
        <p:spPr>
          <a:xfrm>
            <a:off x="5924019" y="1445108"/>
            <a:ext cx="5493280" cy="0"/>
          </a:xfrm>
          <a:prstGeom prst="line">
            <a:avLst/>
          </a:prstGeom>
          <a:ln w="76200">
            <a:solidFill>
              <a:schemeClr val="accent3"/>
            </a:soli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6086302" y="6360359"/>
            <a:ext cx="5589977" cy="338554"/>
          </a:xfrm>
          <a:prstGeom prst="rect">
            <a:avLst/>
          </a:prstGeom>
          <a:noFill/>
        </p:spPr>
        <p:txBody>
          <a:bodyPr wrap="square" lIns="91440" tIns="45720" rIns="91440" bIns="45720" rtlCol="0" anchor="t">
            <a:spAutoFit/>
          </a:bodyPr>
          <a:lstStyle/>
          <a:p>
            <a:r>
              <a:rPr lang="en-AU" sz="800"/>
              <a:t>*Between 28 August 2024 and 27 August 2025. Outside of Ex-Tropical Cyclone Alfred in March 2025 there was no other period of significant unexpected outage or weather events which impacted on Australian air travel.</a:t>
            </a:r>
          </a:p>
        </p:txBody>
      </p:sp>
    </p:spTree>
    <p:extLst>
      <p:ext uri="{BB962C8B-B14F-4D97-AF65-F5344CB8AC3E}">
        <p14:creationId xmlns:p14="http://schemas.microsoft.com/office/powerpoint/2010/main" val="2688429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6898298" cy="387798"/>
          </a:xfrm>
        </p:spPr>
        <p:txBody>
          <a:bodyPr/>
          <a:lstStyle/>
          <a:p>
            <a:r>
              <a:rPr lang="en-AU"/>
              <a:t>Communication of disruptions</a:t>
            </a:r>
          </a:p>
        </p:txBody>
      </p:sp>
      <p:sp>
        <p:nvSpPr>
          <p:cNvPr id="3" name="Slide Number Placeholder 2"/>
          <p:cNvSpPr>
            <a:spLocks noGrp="1"/>
          </p:cNvSpPr>
          <p:nvPr>
            <p:ph type="sldNum" sz="quarter" idx="12"/>
          </p:nvPr>
        </p:nvSpPr>
        <p:spPr/>
        <p:txBody>
          <a:bodyPr/>
          <a:lstStyle/>
          <a:p>
            <a:fld id="{0500C9E6-702F-A843-8A04-80C500C6891A}" type="slidenum">
              <a:rPr lang="en-AU" smtClean="0"/>
              <a:t>40</a:t>
            </a:fld>
            <a:endParaRPr lang="en-AU"/>
          </a:p>
        </p:txBody>
      </p:sp>
      <p:graphicFrame>
        <p:nvGraphicFramePr>
          <p:cNvPr id="6" name="Chart 5"/>
          <p:cNvGraphicFramePr/>
          <p:nvPr>
            <p:extLst>
              <p:ext uri="{D42A27DB-BD31-4B8C-83A1-F6EECF244321}">
                <p14:modId xmlns:p14="http://schemas.microsoft.com/office/powerpoint/2010/main" val="631018038"/>
              </p:ext>
            </p:extLst>
          </p:nvPr>
        </p:nvGraphicFramePr>
        <p:xfrm>
          <a:off x="479425" y="2131912"/>
          <a:ext cx="6908075" cy="40668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81075" y="6353175"/>
            <a:ext cx="5040163" cy="338554"/>
          </a:xfrm>
          <a:prstGeom prst="rect">
            <a:avLst/>
          </a:prstGeom>
          <a:noFill/>
        </p:spPr>
        <p:txBody>
          <a:bodyPr wrap="square" rtlCol="0">
            <a:spAutoFit/>
          </a:bodyPr>
          <a:lstStyle/>
          <a:p>
            <a:r>
              <a:rPr lang="en-AU" sz="800"/>
              <a:t>“The communication about the disruption was…” (n=2,003 – weighted).</a:t>
            </a:r>
            <a:r>
              <a:rPr lang="en-US" sz="800"/>
              <a:t> Percentages refer to net satisfaction which is the proportion of respondents answering satisfied or very satisfied.</a:t>
            </a:r>
            <a:r>
              <a:rPr lang="en-AU" sz="800"/>
              <a:t>  </a:t>
            </a:r>
          </a:p>
        </p:txBody>
      </p:sp>
      <p:sp>
        <p:nvSpPr>
          <p:cNvPr id="8" name="Slide Number Placeholder 2">
            <a:extLst>
              <a:ext uri="{FF2B5EF4-FFF2-40B4-BE49-F238E27FC236}">
                <a16:creationId xmlns:a16="http://schemas.microsoft.com/office/drawing/2014/main" id="{686517F4-6747-5941-BA4B-2CBA28985C46}"/>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40</a:t>
            </a:fld>
            <a:endParaRPr lang="en-AU">
              <a:solidFill>
                <a:srgbClr val="000000">
                  <a:tint val="75000"/>
                </a:srgbClr>
              </a:solidFill>
              <a:latin typeface="Helvetica"/>
            </a:endParaRPr>
          </a:p>
        </p:txBody>
      </p:sp>
      <p:sp>
        <p:nvSpPr>
          <p:cNvPr id="9" name="Rectangle 8">
            <a:extLst>
              <a:ext uri="{FF2B5EF4-FFF2-40B4-BE49-F238E27FC236}">
                <a16:creationId xmlns:a16="http://schemas.microsoft.com/office/drawing/2014/main" id="{1777E737-AE6A-ED16-389C-5DFAF489DCB5}"/>
              </a:ext>
            </a:extLst>
          </p:cNvPr>
          <p:cNvSpPr/>
          <p:nvPr/>
        </p:nvSpPr>
        <p:spPr>
          <a:xfrm>
            <a:off x="7774361" y="0"/>
            <a:ext cx="44682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AU">
              <a:solidFill>
                <a:srgbClr val="FFFFFF"/>
              </a:solidFill>
            </a:endParaRPr>
          </a:p>
        </p:txBody>
      </p:sp>
      <p:sp>
        <p:nvSpPr>
          <p:cNvPr id="10" name="TextBox 9"/>
          <p:cNvSpPr txBox="1"/>
          <p:nvPr/>
        </p:nvSpPr>
        <p:spPr>
          <a:xfrm>
            <a:off x="7873659" y="6345033"/>
            <a:ext cx="4232616" cy="461665"/>
          </a:xfrm>
          <a:prstGeom prst="rect">
            <a:avLst/>
          </a:prstGeom>
          <a:noFill/>
        </p:spPr>
        <p:txBody>
          <a:bodyPr wrap="square" rtlCol="0">
            <a:spAutoFit/>
          </a:bodyPr>
          <a:lstStyle/>
          <a:p>
            <a:r>
              <a:rPr lang="en-AU" sz="800">
                <a:solidFill>
                  <a:schemeClr val="bg1"/>
                </a:solidFill>
              </a:rPr>
              <a:t>“</a:t>
            </a:r>
            <a:r>
              <a:rPr lang="en-US" sz="800">
                <a:solidFill>
                  <a:schemeClr val="bg1"/>
                </a:solidFill>
              </a:rPr>
              <a:t>Overall, were you satisfied or dissatisfied with how the disruption/s were communicated to you?” (n=2,003 – weighted). Percentages refer to net satisfaction which is the proportion of respondents answering satisfied or very satisfied. </a:t>
            </a:r>
            <a:endParaRPr lang="en-AU" sz="800">
              <a:solidFill>
                <a:schemeClr val="bg1"/>
              </a:solidFill>
            </a:endParaRPr>
          </a:p>
        </p:txBody>
      </p:sp>
      <p:grpSp>
        <p:nvGrpSpPr>
          <p:cNvPr id="11" name="Group 10">
            <a:extLst>
              <a:ext uri="{FF2B5EF4-FFF2-40B4-BE49-F238E27FC236}">
                <a16:creationId xmlns:a16="http://schemas.microsoft.com/office/drawing/2014/main" id="{78C5E254-82BE-9046-A4A7-AD614FF4EB51}"/>
              </a:ext>
            </a:extLst>
          </p:cNvPr>
          <p:cNvGrpSpPr/>
          <p:nvPr/>
        </p:nvGrpSpPr>
        <p:grpSpPr>
          <a:xfrm>
            <a:off x="8347852" y="1431985"/>
            <a:ext cx="3284229" cy="1155767"/>
            <a:chOff x="474299" y="1665288"/>
            <a:chExt cx="2475045" cy="844553"/>
          </a:xfrm>
        </p:grpSpPr>
        <p:grpSp>
          <p:nvGrpSpPr>
            <p:cNvPr id="12" name="Group 11">
              <a:extLst>
                <a:ext uri="{FF2B5EF4-FFF2-40B4-BE49-F238E27FC236}">
                  <a16:creationId xmlns:a16="http://schemas.microsoft.com/office/drawing/2014/main" id="{409D630E-4132-CD4F-94D6-AFF54FCE9918}"/>
                </a:ext>
              </a:extLst>
            </p:cNvPr>
            <p:cNvGrpSpPr/>
            <p:nvPr/>
          </p:nvGrpSpPr>
          <p:grpSpPr>
            <a:xfrm>
              <a:off x="474299" y="1665288"/>
              <a:ext cx="290257" cy="844553"/>
              <a:chOff x="6019800" y="3200399"/>
              <a:chExt cx="155626" cy="452819"/>
            </a:xfrm>
            <a:solidFill>
              <a:schemeClr val="bg2"/>
            </a:solidFill>
          </p:grpSpPr>
          <p:sp>
            <p:nvSpPr>
              <p:cNvPr id="37" name="Graphic 16">
                <a:extLst>
                  <a:ext uri="{FF2B5EF4-FFF2-40B4-BE49-F238E27FC236}">
                    <a16:creationId xmlns:a16="http://schemas.microsoft.com/office/drawing/2014/main" id="{B0A7335E-AAFA-D549-8ADF-B78F1740C6B7}"/>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8" name="Graphic 16">
                <a:extLst>
                  <a:ext uri="{FF2B5EF4-FFF2-40B4-BE49-F238E27FC236}">
                    <a16:creationId xmlns:a16="http://schemas.microsoft.com/office/drawing/2014/main" id="{A10A7DB4-7A8D-E542-84D3-44E94D7D4B5A}"/>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9" name="Graphic 16">
                <a:extLst>
                  <a:ext uri="{FF2B5EF4-FFF2-40B4-BE49-F238E27FC236}">
                    <a16:creationId xmlns:a16="http://schemas.microsoft.com/office/drawing/2014/main" id="{DE9DFF4F-D425-5E4B-B151-39F29A7D489E}"/>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0" name="Graphic 16">
                <a:extLst>
                  <a:ext uri="{FF2B5EF4-FFF2-40B4-BE49-F238E27FC236}">
                    <a16:creationId xmlns:a16="http://schemas.microsoft.com/office/drawing/2014/main" id="{0D57A3D9-A4B0-544A-A4C9-6565F9D52E00}"/>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1" name="Graphic 16">
                <a:extLst>
                  <a:ext uri="{FF2B5EF4-FFF2-40B4-BE49-F238E27FC236}">
                    <a16:creationId xmlns:a16="http://schemas.microsoft.com/office/drawing/2014/main" id="{E6C93843-2FA3-1141-80D0-8EA98D222193}"/>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3" name="Group 12">
              <a:extLst>
                <a:ext uri="{FF2B5EF4-FFF2-40B4-BE49-F238E27FC236}">
                  <a16:creationId xmlns:a16="http://schemas.microsoft.com/office/drawing/2014/main" id="{A56F7344-1B05-A642-AA66-C3E617349F0D}"/>
                </a:ext>
              </a:extLst>
            </p:cNvPr>
            <p:cNvGrpSpPr/>
            <p:nvPr/>
          </p:nvGrpSpPr>
          <p:grpSpPr>
            <a:xfrm>
              <a:off x="1566693" y="1665288"/>
              <a:ext cx="290257" cy="844553"/>
              <a:chOff x="6019800" y="3200399"/>
              <a:chExt cx="155626" cy="452819"/>
            </a:xfrm>
            <a:solidFill>
              <a:schemeClr val="bg1"/>
            </a:solidFill>
          </p:grpSpPr>
          <p:sp>
            <p:nvSpPr>
              <p:cNvPr id="32" name="Graphic 16">
                <a:extLst>
                  <a:ext uri="{FF2B5EF4-FFF2-40B4-BE49-F238E27FC236}">
                    <a16:creationId xmlns:a16="http://schemas.microsoft.com/office/drawing/2014/main" id="{26897E3C-1783-3C47-963A-5F1EFFD7A08E}"/>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3" name="Graphic 16">
                <a:extLst>
                  <a:ext uri="{FF2B5EF4-FFF2-40B4-BE49-F238E27FC236}">
                    <a16:creationId xmlns:a16="http://schemas.microsoft.com/office/drawing/2014/main" id="{698A4FD4-6145-4C47-B634-32B958FDD7AB}"/>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4" name="Graphic 16">
                <a:extLst>
                  <a:ext uri="{FF2B5EF4-FFF2-40B4-BE49-F238E27FC236}">
                    <a16:creationId xmlns:a16="http://schemas.microsoft.com/office/drawing/2014/main" id="{4B4561EF-83AF-9045-91D0-B42FB76D1C48}"/>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5" name="Graphic 16">
                <a:extLst>
                  <a:ext uri="{FF2B5EF4-FFF2-40B4-BE49-F238E27FC236}">
                    <a16:creationId xmlns:a16="http://schemas.microsoft.com/office/drawing/2014/main" id="{829F9C25-9FC7-0948-8560-14094768BDE3}"/>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6" name="Graphic 16">
                <a:extLst>
                  <a:ext uri="{FF2B5EF4-FFF2-40B4-BE49-F238E27FC236}">
                    <a16:creationId xmlns:a16="http://schemas.microsoft.com/office/drawing/2014/main" id="{8498E7A9-FA81-CF4E-8537-AE49BFF6231A}"/>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4" name="Group 13">
              <a:extLst>
                <a:ext uri="{FF2B5EF4-FFF2-40B4-BE49-F238E27FC236}">
                  <a16:creationId xmlns:a16="http://schemas.microsoft.com/office/drawing/2014/main" id="{71522872-0B6F-9E46-A361-0C71A4373D96}"/>
                </a:ext>
              </a:extLst>
            </p:cNvPr>
            <p:cNvGrpSpPr/>
            <p:nvPr/>
          </p:nvGrpSpPr>
          <p:grpSpPr>
            <a:xfrm>
              <a:off x="2112890" y="1665288"/>
              <a:ext cx="290257" cy="844553"/>
              <a:chOff x="6019800" y="3200399"/>
              <a:chExt cx="155626" cy="452819"/>
            </a:xfrm>
            <a:solidFill>
              <a:schemeClr val="bg1"/>
            </a:solidFill>
          </p:grpSpPr>
          <p:sp>
            <p:nvSpPr>
              <p:cNvPr id="27" name="Graphic 16">
                <a:extLst>
                  <a:ext uri="{FF2B5EF4-FFF2-40B4-BE49-F238E27FC236}">
                    <a16:creationId xmlns:a16="http://schemas.microsoft.com/office/drawing/2014/main" id="{4646EE01-7C29-0241-8F7D-4E87A1E3FCA7}"/>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8" name="Graphic 16">
                <a:extLst>
                  <a:ext uri="{FF2B5EF4-FFF2-40B4-BE49-F238E27FC236}">
                    <a16:creationId xmlns:a16="http://schemas.microsoft.com/office/drawing/2014/main" id="{27AEE860-5ED4-C34A-800D-AC17F71EE669}"/>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9" name="Graphic 16">
                <a:extLst>
                  <a:ext uri="{FF2B5EF4-FFF2-40B4-BE49-F238E27FC236}">
                    <a16:creationId xmlns:a16="http://schemas.microsoft.com/office/drawing/2014/main" id="{54E02052-F4EC-A744-8DCF-04745E8D518A}"/>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0" name="Graphic 16">
                <a:extLst>
                  <a:ext uri="{FF2B5EF4-FFF2-40B4-BE49-F238E27FC236}">
                    <a16:creationId xmlns:a16="http://schemas.microsoft.com/office/drawing/2014/main" id="{4DC91D09-1CA0-D747-B363-9CF3F9D135F4}"/>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1" name="Graphic 16">
                <a:extLst>
                  <a:ext uri="{FF2B5EF4-FFF2-40B4-BE49-F238E27FC236}">
                    <a16:creationId xmlns:a16="http://schemas.microsoft.com/office/drawing/2014/main" id="{25E84C20-CAC0-0B49-A3AB-B77033E45496}"/>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5" name="Group 14">
              <a:extLst>
                <a:ext uri="{FF2B5EF4-FFF2-40B4-BE49-F238E27FC236}">
                  <a16:creationId xmlns:a16="http://schemas.microsoft.com/office/drawing/2014/main" id="{D1773551-94B7-4944-9DA2-43746813F8DB}"/>
                </a:ext>
              </a:extLst>
            </p:cNvPr>
            <p:cNvGrpSpPr/>
            <p:nvPr/>
          </p:nvGrpSpPr>
          <p:grpSpPr>
            <a:xfrm>
              <a:off x="1020496" y="1665288"/>
              <a:ext cx="290257" cy="844553"/>
              <a:chOff x="6019800" y="3200399"/>
              <a:chExt cx="155626" cy="452819"/>
            </a:xfrm>
            <a:solidFill>
              <a:schemeClr val="bg2"/>
            </a:solidFill>
          </p:grpSpPr>
          <p:sp>
            <p:nvSpPr>
              <p:cNvPr id="22" name="Graphic 16">
                <a:extLst>
                  <a:ext uri="{FF2B5EF4-FFF2-40B4-BE49-F238E27FC236}">
                    <a16:creationId xmlns:a16="http://schemas.microsoft.com/office/drawing/2014/main" id="{CA9DAE6E-DF49-7040-8848-A60469071735}"/>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3" name="Graphic 16">
                <a:extLst>
                  <a:ext uri="{FF2B5EF4-FFF2-40B4-BE49-F238E27FC236}">
                    <a16:creationId xmlns:a16="http://schemas.microsoft.com/office/drawing/2014/main" id="{5DA4646C-116C-D941-94F7-4B52383E674A}"/>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4" name="Graphic 16">
                <a:extLst>
                  <a:ext uri="{FF2B5EF4-FFF2-40B4-BE49-F238E27FC236}">
                    <a16:creationId xmlns:a16="http://schemas.microsoft.com/office/drawing/2014/main" id="{70EA6C4C-EEBE-114C-AB26-98C909E82005}"/>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5" name="Graphic 16">
                <a:extLst>
                  <a:ext uri="{FF2B5EF4-FFF2-40B4-BE49-F238E27FC236}">
                    <a16:creationId xmlns:a16="http://schemas.microsoft.com/office/drawing/2014/main" id="{CBFB8254-2A63-EC4C-B928-FC80E6555E37}"/>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6" name="Graphic 16">
                <a:extLst>
                  <a:ext uri="{FF2B5EF4-FFF2-40B4-BE49-F238E27FC236}">
                    <a16:creationId xmlns:a16="http://schemas.microsoft.com/office/drawing/2014/main" id="{A7D547FB-41D3-9C4F-9B4E-3EFA44360528}"/>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6" name="Group 15">
              <a:extLst>
                <a:ext uri="{FF2B5EF4-FFF2-40B4-BE49-F238E27FC236}">
                  <a16:creationId xmlns:a16="http://schemas.microsoft.com/office/drawing/2014/main" id="{3592D9F4-B438-DA4C-9A39-66E521D97357}"/>
                </a:ext>
              </a:extLst>
            </p:cNvPr>
            <p:cNvGrpSpPr/>
            <p:nvPr/>
          </p:nvGrpSpPr>
          <p:grpSpPr>
            <a:xfrm>
              <a:off x="2659087" y="1665288"/>
              <a:ext cx="290257" cy="844553"/>
              <a:chOff x="6019800" y="3200399"/>
              <a:chExt cx="155626" cy="452819"/>
            </a:xfrm>
            <a:solidFill>
              <a:schemeClr val="bg1"/>
            </a:solidFill>
          </p:grpSpPr>
          <p:sp>
            <p:nvSpPr>
              <p:cNvPr id="17" name="Graphic 16">
                <a:extLst>
                  <a:ext uri="{FF2B5EF4-FFF2-40B4-BE49-F238E27FC236}">
                    <a16:creationId xmlns:a16="http://schemas.microsoft.com/office/drawing/2014/main" id="{5B140BF8-7C99-AE4F-A1DC-959B3064E8FD}"/>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8" name="Graphic 16">
                <a:extLst>
                  <a:ext uri="{FF2B5EF4-FFF2-40B4-BE49-F238E27FC236}">
                    <a16:creationId xmlns:a16="http://schemas.microsoft.com/office/drawing/2014/main" id="{A252B1A9-2612-FA46-B402-B2BA11C88A13}"/>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9" name="Graphic 16">
                <a:extLst>
                  <a:ext uri="{FF2B5EF4-FFF2-40B4-BE49-F238E27FC236}">
                    <a16:creationId xmlns:a16="http://schemas.microsoft.com/office/drawing/2014/main" id="{7EC12EEE-0680-1346-800C-D09663A25247}"/>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0" name="Graphic 16">
                <a:extLst>
                  <a:ext uri="{FF2B5EF4-FFF2-40B4-BE49-F238E27FC236}">
                    <a16:creationId xmlns:a16="http://schemas.microsoft.com/office/drawing/2014/main" id="{FC0217C3-1169-C847-B99D-C00B53AC2B8C}"/>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1" name="Graphic 16">
                <a:extLst>
                  <a:ext uri="{FF2B5EF4-FFF2-40B4-BE49-F238E27FC236}">
                    <a16:creationId xmlns:a16="http://schemas.microsoft.com/office/drawing/2014/main" id="{2E0ED59B-C452-CE41-BE89-7C6A5AB25CDB}"/>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sp>
        <p:nvSpPr>
          <p:cNvPr id="42" name="TextBox 41"/>
          <p:cNvSpPr txBox="1"/>
          <p:nvPr/>
        </p:nvSpPr>
        <p:spPr>
          <a:xfrm>
            <a:off x="8090681" y="2938188"/>
            <a:ext cx="3835570" cy="1754326"/>
          </a:xfrm>
          <a:prstGeom prst="rect">
            <a:avLst/>
          </a:prstGeom>
          <a:noFill/>
        </p:spPr>
        <p:txBody>
          <a:bodyPr wrap="square" lIns="91440" tIns="45720" rIns="91440" bIns="45720" rtlCol="0" anchor="t">
            <a:spAutoFit/>
          </a:bodyPr>
          <a:lstStyle/>
          <a:p>
            <a:pPr lvl="0" algn="ctr">
              <a:defRPr/>
            </a:pPr>
            <a:endParaRPr lang="en-AU">
              <a:solidFill>
                <a:srgbClr val="FFFFFF"/>
              </a:solidFill>
              <a:highlight>
                <a:srgbClr val="FFFF00"/>
              </a:highlight>
              <a:cs typeface="Helvetica"/>
            </a:endParaRPr>
          </a:p>
          <a:p>
            <a:pPr algn="ctr">
              <a:defRPr/>
            </a:pPr>
            <a:r>
              <a:rPr lang="en-AU" sz="3600" b="1">
                <a:solidFill>
                  <a:srgbClr val="20B9A3"/>
                </a:solidFill>
              </a:rPr>
              <a:t>2/5 people (42%)</a:t>
            </a:r>
            <a:endParaRPr lang="en-AU" sz="3600" b="1">
              <a:solidFill>
                <a:srgbClr val="20B9A3"/>
              </a:solidFill>
              <a:cs typeface="Helvetica"/>
            </a:endParaRPr>
          </a:p>
          <a:p>
            <a:pPr lvl="0" algn="ctr">
              <a:defRPr/>
            </a:pPr>
            <a:r>
              <a:rPr lang="en-AU">
                <a:solidFill>
                  <a:srgbClr val="FFFFFF"/>
                </a:solidFill>
              </a:rPr>
              <a:t>were satisfied or very satisfied with </a:t>
            </a:r>
            <a:br>
              <a:rPr lang="en-AU"/>
            </a:br>
            <a:r>
              <a:rPr lang="en-AU">
                <a:solidFill>
                  <a:srgbClr val="FFFFFF"/>
                </a:solidFill>
              </a:rPr>
              <a:t>how the disruption/s were</a:t>
            </a:r>
            <a:br>
              <a:rPr lang="en-AU"/>
            </a:br>
            <a:r>
              <a:rPr lang="en-AU">
                <a:solidFill>
                  <a:srgbClr val="FFFFFF"/>
                </a:solidFill>
              </a:rPr>
              <a:t>communicated to them</a:t>
            </a:r>
            <a:endParaRPr lang="en-AU">
              <a:solidFill>
                <a:srgbClr val="FFFFFF"/>
              </a:solidFill>
              <a:cs typeface="Helvetica"/>
            </a:endParaRPr>
          </a:p>
        </p:txBody>
      </p:sp>
      <p:sp>
        <p:nvSpPr>
          <p:cNvPr id="43" name="Rectangle 42"/>
          <p:cNvSpPr/>
          <p:nvPr/>
        </p:nvSpPr>
        <p:spPr>
          <a:xfrm>
            <a:off x="436546" y="1458707"/>
            <a:ext cx="6096000" cy="523220"/>
          </a:xfrm>
          <a:prstGeom prst="rect">
            <a:avLst/>
          </a:prstGeom>
        </p:spPr>
        <p:txBody>
          <a:bodyPr>
            <a:spAutoFit/>
          </a:bodyPr>
          <a:lstStyle/>
          <a:p>
            <a:r>
              <a:rPr lang="en-AU" sz="1400"/>
              <a:t>Australians had mixed sentiments about how disruptions were communicated</a:t>
            </a:r>
          </a:p>
        </p:txBody>
      </p:sp>
    </p:spTree>
    <p:extLst>
      <p:ext uri="{BB962C8B-B14F-4D97-AF65-F5344CB8AC3E}">
        <p14:creationId xmlns:p14="http://schemas.microsoft.com/office/powerpoint/2010/main" val="2832896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0D3D4CA-265E-21DE-1540-922D0587D845}"/>
              </a:ext>
            </a:extLst>
          </p:cNvPr>
          <p:cNvSpPr/>
          <p:nvPr/>
        </p:nvSpPr>
        <p:spPr>
          <a:xfrm>
            <a:off x="477610" y="3314700"/>
            <a:ext cx="4746171" cy="1948542"/>
          </a:xfrm>
          <a:prstGeom prst="wedgeRoundRectCallou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77E737-AE6A-ED16-389C-5DFAF489DCB5}"/>
              </a:ext>
            </a:extLst>
          </p:cNvPr>
          <p:cNvSpPr/>
          <p:nvPr/>
        </p:nvSpPr>
        <p:spPr>
          <a:xfrm>
            <a:off x="6395821" y="0"/>
            <a:ext cx="579335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7" name="Title 1"/>
          <p:cNvSpPr>
            <a:spLocks noGrp="1"/>
          </p:cNvSpPr>
          <p:nvPr>
            <p:ph type="title"/>
          </p:nvPr>
        </p:nvSpPr>
        <p:spPr>
          <a:xfrm>
            <a:off x="479425" y="341630"/>
            <a:ext cx="5048072" cy="387798"/>
          </a:xfrm>
        </p:spPr>
        <p:txBody>
          <a:bodyPr/>
          <a:lstStyle/>
          <a:p>
            <a:r>
              <a:rPr lang="en-AU"/>
              <a:t>Satisfaction with disruptions</a:t>
            </a: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graphicFrame>
        <p:nvGraphicFramePr>
          <p:cNvPr id="8" name="Chart 7"/>
          <p:cNvGraphicFramePr/>
          <p:nvPr>
            <p:extLst>
              <p:ext uri="{D42A27DB-BD31-4B8C-83A1-F6EECF244321}">
                <p14:modId xmlns:p14="http://schemas.microsoft.com/office/powerpoint/2010/main" val="1168457882"/>
              </p:ext>
            </p:extLst>
          </p:nvPr>
        </p:nvGraphicFramePr>
        <p:xfrm>
          <a:off x="6488094" y="367140"/>
          <a:ext cx="5899730" cy="571928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575513" y="6271560"/>
            <a:ext cx="5732141" cy="215444"/>
          </a:xfrm>
          <a:prstGeom prst="rect">
            <a:avLst/>
          </a:prstGeom>
          <a:noFill/>
        </p:spPr>
        <p:txBody>
          <a:bodyPr wrap="square" rtlCol="0">
            <a:spAutoFit/>
          </a:bodyPr>
          <a:lstStyle/>
          <a:p>
            <a:r>
              <a:rPr lang="en-AU" sz="800">
                <a:solidFill>
                  <a:schemeClr val="bg1"/>
                </a:solidFill>
              </a:rPr>
              <a:t>“Di</a:t>
            </a:r>
            <a:r>
              <a:rPr lang="en-US" sz="800">
                <a:solidFill>
                  <a:schemeClr val="bg1"/>
                </a:solidFill>
              </a:rPr>
              <a:t>d you receive anything to address the disruption? Please select all that apply.” </a:t>
            </a:r>
            <a:r>
              <a:rPr lang="en-AU" sz="800">
                <a:solidFill>
                  <a:schemeClr val="bg1"/>
                </a:solidFill>
              </a:rPr>
              <a:t>(n=2,228 – weighted)</a:t>
            </a:r>
          </a:p>
        </p:txBody>
      </p:sp>
      <p:sp>
        <p:nvSpPr>
          <p:cNvPr id="11" name="TextBox 10"/>
          <p:cNvSpPr txBox="1"/>
          <p:nvPr/>
        </p:nvSpPr>
        <p:spPr>
          <a:xfrm>
            <a:off x="402655" y="5789043"/>
            <a:ext cx="5188417" cy="584775"/>
          </a:xfrm>
          <a:prstGeom prst="rect">
            <a:avLst/>
          </a:prstGeom>
          <a:noFill/>
        </p:spPr>
        <p:txBody>
          <a:bodyPr wrap="square" rtlCol="0">
            <a:spAutoFit/>
          </a:bodyPr>
          <a:lstStyle/>
          <a:p>
            <a:r>
              <a:rPr lang="en-AU" sz="800" dirty="0"/>
              <a:t>“You said you received [respondent input]. How easy or difficult was the process to receive this?” (n=389, weighted); “Overall, were you satisfied or dissatisfied with how the disruption(s) were handled?” (n=2,228 – weighted); “</a:t>
            </a:r>
            <a:r>
              <a:rPr lang="en-US" sz="800" dirty="0"/>
              <a:t>Did you make a complaint about the disruption(s)? A complaint is an expression of dissatisfaction made to or about an </a:t>
            </a:r>
            <a:r>
              <a:rPr lang="en-US" sz="800" dirty="0" err="1"/>
              <a:t>organisation</a:t>
            </a:r>
            <a:r>
              <a:rPr lang="en-US" sz="800" dirty="0"/>
              <a:t>, where a response or resolution is expected.” (n=2,228 – weighted)</a:t>
            </a:r>
            <a:endParaRPr lang="en-AU" sz="800" dirty="0"/>
          </a:p>
        </p:txBody>
      </p:sp>
      <p:grpSp>
        <p:nvGrpSpPr>
          <p:cNvPr id="14" name="Group 13"/>
          <p:cNvGrpSpPr/>
          <p:nvPr/>
        </p:nvGrpSpPr>
        <p:grpSpPr>
          <a:xfrm>
            <a:off x="649026" y="4123023"/>
            <a:ext cx="585988" cy="588051"/>
            <a:chOff x="4651388" y="4503560"/>
            <a:chExt cx="449271" cy="588051"/>
          </a:xfrm>
        </p:grpSpPr>
        <p:sp>
          <p:nvSpPr>
            <p:cNvPr id="15" name="Freeform 271"/>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Oval 272"/>
            <p:cNvSpPr>
              <a:spLocks noChangeArrowheads="1"/>
            </p:cNvSpPr>
            <p:nvPr/>
          </p:nvSpPr>
          <p:spPr bwMode="auto">
            <a:xfrm>
              <a:off x="497365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Freeform 273"/>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Oval 274"/>
            <p:cNvSpPr>
              <a:spLocks noChangeArrowheads="1"/>
            </p:cNvSpPr>
            <p:nvPr/>
          </p:nvSpPr>
          <p:spPr bwMode="auto">
            <a:xfrm>
              <a:off x="467996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Freeform 275"/>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Oval 276"/>
            <p:cNvSpPr>
              <a:spLocks noChangeArrowheads="1"/>
            </p:cNvSpPr>
            <p:nvPr/>
          </p:nvSpPr>
          <p:spPr bwMode="auto">
            <a:xfrm>
              <a:off x="4827602" y="4861774"/>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Freeform 277"/>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Line 278"/>
            <p:cNvSpPr>
              <a:spLocks noChangeShapeType="1"/>
            </p:cNvSpPr>
            <p:nvPr/>
          </p:nvSpPr>
          <p:spPr bwMode="auto">
            <a:xfrm>
              <a:off x="4808541" y="4555324"/>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Line 279"/>
            <p:cNvSpPr>
              <a:spLocks noChangeShapeType="1"/>
            </p:cNvSpPr>
            <p:nvPr/>
          </p:nvSpPr>
          <p:spPr bwMode="auto">
            <a:xfrm>
              <a:off x="4808550" y="4607090"/>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Line 280"/>
            <p:cNvSpPr>
              <a:spLocks noChangeShapeType="1"/>
            </p:cNvSpPr>
            <p:nvPr/>
          </p:nvSpPr>
          <p:spPr bwMode="auto">
            <a:xfrm>
              <a:off x="4808541" y="4659343"/>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5" name="Rectangle 24"/>
          <p:cNvSpPr/>
          <p:nvPr/>
        </p:nvSpPr>
        <p:spPr>
          <a:xfrm>
            <a:off x="1305896" y="3401387"/>
            <a:ext cx="3913376" cy="1600438"/>
          </a:xfrm>
          <a:prstGeom prst="rect">
            <a:avLst/>
          </a:prstGeom>
        </p:spPr>
        <p:txBody>
          <a:bodyPr wrap="square" lIns="91440" tIns="45720" rIns="91440" bIns="45720" anchor="t">
            <a:spAutoFit/>
          </a:bodyPr>
          <a:lstStyle/>
          <a:p>
            <a:r>
              <a:rPr lang="en-US" sz="1400">
                <a:solidFill>
                  <a:schemeClr val="bg1"/>
                </a:solidFill>
              </a:rPr>
              <a:t>"Communication is the key - if passengers are kept informed promptly and at regular intervals then complaints and angry passengers can be kept to a minimum. If disruptions exceed certain time spans then meal vouchers, etc. should be provided." </a:t>
            </a:r>
            <a:endParaRPr lang="en-AU" sz="1400">
              <a:solidFill>
                <a:schemeClr val="bg1"/>
              </a:solidFill>
              <a:cs typeface="Helvetica"/>
            </a:endParaRPr>
          </a:p>
          <a:p>
            <a:pPr lvl="0" algn="r"/>
            <a:r>
              <a:rPr lang="en-AU" sz="1400" i="1">
                <a:solidFill>
                  <a:schemeClr val="bg1"/>
                </a:solidFill>
              </a:rPr>
              <a:t>Male, 65-74, TAS</a:t>
            </a:r>
            <a:endParaRPr lang="en-AU" sz="1400" i="1">
              <a:solidFill>
                <a:schemeClr val="bg1"/>
              </a:solidFill>
              <a:cs typeface="Helvetica"/>
            </a:endParaRPr>
          </a:p>
        </p:txBody>
      </p:sp>
      <p:sp>
        <p:nvSpPr>
          <p:cNvPr id="26" name="TextBox 25">
            <a:extLst>
              <a:ext uri="{FF2B5EF4-FFF2-40B4-BE49-F238E27FC236}">
                <a16:creationId xmlns:a16="http://schemas.microsoft.com/office/drawing/2014/main" id="{58A6276F-E545-7A11-C0B0-24C519119331}"/>
              </a:ext>
            </a:extLst>
          </p:cNvPr>
          <p:cNvSpPr txBox="1"/>
          <p:nvPr/>
        </p:nvSpPr>
        <p:spPr>
          <a:xfrm>
            <a:off x="402655" y="1221971"/>
            <a:ext cx="5124842" cy="2246769"/>
          </a:xfrm>
          <a:prstGeom prst="rect">
            <a:avLst/>
          </a:prstGeom>
          <a:noFill/>
          <a:ln w="28575">
            <a:noFill/>
          </a:ln>
        </p:spPr>
        <p:txBody>
          <a:bodyPr wrap="square" lIns="91440" tIns="45720" rIns="91440" bIns="45720" rtlCol="0" anchor="t">
            <a:spAutoFit/>
          </a:bodyPr>
          <a:lstStyle/>
          <a:p>
            <a:pPr>
              <a:defRPr/>
            </a:pPr>
            <a:r>
              <a:rPr lang="en-AU" sz="1400"/>
              <a:t>Of the </a:t>
            </a:r>
            <a:r>
              <a:rPr lang="en-AU" sz="1400" b="1">
                <a:solidFill>
                  <a:schemeClr val="accent1"/>
                </a:solidFill>
              </a:rPr>
              <a:t>18% </a:t>
            </a:r>
            <a:r>
              <a:rPr lang="en-AU" sz="1400"/>
              <a:t>of Australians who received something to address their flight disruption(s),</a:t>
            </a:r>
            <a:r>
              <a:rPr lang="en-AU" sz="1400">
                <a:solidFill>
                  <a:schemeClr val="accent1"/>
                </a:solidFill>
              </a:rPr>
              <a:t> </a:t>
            </a:r>
            <a:r>
              <a:rPr lang="en-AU" sz="1400" b="1">
                <a:solidFill>
                  <a:schemeClr val="accent1"/>
                </a:solidFill>
              </a:rPr>
              <a:t>49%</a:t>
            </a:r>
            <a:r>
              <a:rPr lang="en-AU" sz="1400" b="1">
                <a:solidFill>
                  <a:schemeClr val="accent5"/>
                </a:solidFill>
              </a:rPr>
              <a:t> </a:t>
            </a:r>
            <a:r>
              <a:rPr lang="en-AU" sz="1400"/>
              <a:t>found it an easy process to receive this support.</a:t>
            </a:r>
          </a:p>
          <a:p>
            <a:pPr>
              <a:defRPr/>
            </a:pPr>
            <a:endParaRPr lang="en-AU" sz="1400" b="1">
              <a:cs typeface="Helvetica"/>
            </a:endParaRPr>
          </a:p>
          <a:p>
            <a:pPr>
              <a:defRPr/>
            </a:pPr>
            <a:r>
              <a:rPr lang="en-AU" sz="1400"/>
              <a:t>Only</a:t>
            </a:r>
            <a:r>
              <a:rPr lang="en-AU" sz="1400" b="1">
                <a:solidFill>
                  <a:schemeClr val="accent1"/>
                </a:solidFill>
              </a:rPr>
              <a:t> 31%</a:t>
            </a:r>
            <a:r>
              <a:rPr lang="en-AU" sz="1400"/>
              <a:t> of travellers who experienced a disruption were satisfied with how the disruption was handled, with </a:t>
            </a:r>
            <a:r>
              <a:rPr lang="en-AU" sz="1400" b="1">
                <a:solidFill>
                  <a:schemeClr val="accent1"/>
                </a:solidFill>
              </a:rPr>
              <a:t>42%</a:t>
            </a:r>
            <a:r>
              <a:rPr lang="en-AU" sz="1400" b="1"/>
              <a:t> </a:t>
            </a:r>
            <a:r>
              <a:rPr lang="en-AU" sz="1400"/>
              <a:t>feeling neither satisfied nor dissatisfied.</a:t>
            </a:r>
            <a:endParaRPr lang="en-AU" sz="1400">
              <a:cs typeface="Helvetica"/>
            </a:endParaRPr>
          </a:p>
          <a:p>
            <a:pPr>
              <a:defRPr/>
            </a:pPr>
            <a:endParaRPr lang="en-AU" sz="1400" b="1"/>
          </a:p>
          <a:p>
            <a:pPr>
              <a:defRPr/>
            </a:pPr>
            <a:endParaRPr lang="en-AU" sz="1400">
              <a:cs typeface="Helvetica"/>
            </a:endParaRPr>
          </a:p>
          <a:p>
            <a:pPr>
              <a:defRPr/>
            </a:pPr>
            <a:endParaRPr lang="en-AU" sz="1400" b="1"/>
          </a:p>
        </p:txBody>
      </p:sp>
    </p:spTree>
    <p:extLst>
      <p:ext uri="{BB962C8B-B14F-4D97-AF65-F5344CB8AC3E}">
        <p14:creationId xmlns:p14="http://schemas.microsoft.com/office/powerpoint/2010/main" val="287383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37E5-11A7-A06B-37A7-88533F71323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B491B36-E557-6C9C-C2A0-FD6850D62641}"/>
              </a:ext>
            </a:extLst>
          </p:cNvPr>
          <p:cNvSpPr>
            <a:spLocks noGrp="1"/>
          </p:cNvSpPr>
          <p:nvPr>
            <p:ph type="title"/>
          </p:nvPr>
        </p:nvSpPr>
        <p:spPr/>
        <p:txBody>
          <a:bodyPr/>
          <a:lstStyle/>
          <a:p>
            <a:r>
              <a:rPr lang="en-AU"/>
              <a:t>Suggestions to improve experience with disruptions</a:t>
            </a:r>
          </a:p>
        </p:txBody>
      </p:sp>
      <p:sp>
        <p:nvSpPr>
          <p:cNvPr id="3" name="Slide Number Placeholder 2">
            <a:extLst>
              <a:ext uri="{FF2B5EF4-FFF2-40B4-BE49-F238E27FC236}">
                <a16:creationId xmlns:a16="http://schemas.microsoft.com/office/drawing/2014/main" id="{386960F8-A87B-CB7D-B8BA-4621CEB7DC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7" name="Text Placeholder 6">
            <a:extLst>
              <a:ext uri="{FF2B5EF4-FFF2-40B4-BE49-F238E27FC236}">
                <a16:creationId xmlns:a16="http://schemas.microsoft.com/office/drawing/2014/main" id="{33677DCF-77A3-A4EF-F8AB-890E5B5C08FC}"/>
              </a:ext>
            </a:extLst>
          </p:cNvPr>
          <p:cNvSpPr>
            <a:spLocks noGrp="1"/>
          </p:cNvSpPr>
          <p:nvPr>
            <p:ph type="body" sz="quarter" idx="13"/>
          </p:nvPr>
        </p:nvSpPr>
        <p:spPr/>
        <p:txBody>
          <a:bodyPr vert="horz" lIns="0" tIns="0" rIns="0" bIns="0" rtlCol="0" anchor="t">
            <a:spAutoFit/>
          </a:bodyPr>
          <a:lstStyle/>
          <a:p>
            <a:r>
              <a:rPr lang="en-AU">
                <a:solidFill>
                  <a:srgbClr val="000000"/>
                </a:solidFill>
                <a:ea typeface="+mn-lt"/>
                <a:cs typeface="Helvetica"/>
              </a:rPr>
              <a:t>We analysed free text responses and grouped them into 5 themes ranked by frequency</a:t>
            </a:r>
            <a:endParaRPr lang="en-US">
              <a:solidFill>
                <a:srgbClr val="000000"/>
              </a:solidFill>
            </a:endParaRPr>
          </a:p>
        </p:txBody>
      </p:sp>
      <p:grpSp>
        <p:nvGrpSpPr>
          <p:cNvPr id="20" name="Group 19">
            <a:extLst>
              <a:ext uri="{FF2B5EF4-FFF2-40B4-BE49-F238E27FC236}">
                <a16:creationId xmlns:a16="http://schemas.microsoft.com/office/drawing/2014/main" id="{99DA67FF-FCBD-6DD5-92DB-0CCEC95AD5FF}"/>
              </a:ext>
            </a:extLst>
          </p:cNvPr>
          <p:cNvGrpSpPr>
            <a:grpSpLocks noChangeAspect="1"/>
          </p:cNvGrpSpPr>
          <p:nvPr/>
        </p:nvGrpSpPr>
        <p:grpSpPr>
          <a:xfrm>
            <a:off x="5955296" y="2768645"/>
            <a:ext cx="282074" cy="820727"/>
            <a:chOff x="6019800" y="3200399"/>
            <a:chExt cx="644403" cy="1874978"/>
          </a:xfrm>
          <a:solidFill>
            <a:schemeClr val="bg1"/>
          </a:solidFill>
        </p:grpSpPr>
        <p:sp>
          <p:nvSpPr>
            <p:cNvPr id="15" name="Graphic 88">
              <a:extLst>
                <a:ext uri="{FF2B5EF4-FFF2-40B4-BE49-F238E27FC236}">
                  <a16:creationId xmlns:a16="http://schemas.microsoft.com/office/drawing/2014/main" id="{9CFEE6D1-8E2B-E567-515D-27689722AD23}"/>
                </a:ext>
              </a:extLst>
            </p:cNvPr>
            <p:cNvSpPr>
              <a:spLocks noChangeAspect="1"/>
            </p:cNvSpPr>
            <p:nvPr/>
          </p:nvSpPr>
          <p:spPr>
            <a:xfrm>
              <a:off x="6110001" y="3200399"/>
              <a:ext cx="440243" cy="467758"/>
            </a:xfrm>
            <a:custGeom>
              <a:avLst/>
              <a:gdLst>
                <a:gd name="connsiteX0" fmla="*/ 220122 w 440243"/>
                <a:gd name="connsiteY0" fmla="*/ 359298 h 467758"/>
                <a:gd name="connsiteX1" fmla="*/ 102080 w 440243"/>
                <a:gd name="connsiteY1" fmla="*/ 233879 h 467758"/>
                <a:gd name="connsiteX2" fmla="*/ 220122 w 440243"/>
                <a:gd name="connsiteY2" fmla="*/ 108460 h 467758"/>
                <a:gd name="connsiteX3" fmla="*/ 338163 w 440243"/>
                <a:gd name="connsiteY3" fmla="*/ 233879 h 467758"/>
                <a:gd name="connsiteX4" fmla="*/ 220122 w 440243"/>
                <a:gd name="connsiteY4" fmla="*/ 359298 h 467758"/>
                <a:gd name="connsiteX5" fmla="*/ 220122 w 440243"/>
                <a:gd name="connsiteY5" fmla="*/ 0 h 467758"/>
                <a:gd name="connsiteX6" fmla="*/ 0 w 440243"/>
                <a:gd name="connsiteY6" fmla="*/ 233879 h 467758"/>
                <a:gd name="connsiteX7" fmla="*/ 220122 w 440243"/>
                <a:gd name="connsiteY7" fmla="*/ 467758 h 467758"/>
                <a:gd name="connsiteX8" fmla="*/ 440243 w 440243"/>
                <a:gd name="connsiteY8" fmla="*/ 233879 h 467758"/>
                <a:gd name="connsiteX9" fmla="*/ 220122 w 440243"/>
                <a:gd name="connsiteY9" fmla="*/ 0 h 4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243" h="467758">
                  <a:moveTo>
                    <a:pt x="220122" y="359298"/>
                  </a:moveTo>
                  <a:cubicBezTo>
                    <a:pt x="154929" y="359298"/>
                    <a:pt x="102080" y="303146"/>
                    <a:pt x="102080" y="233879"/>
                  </a:cubicBezTo>
                  <a:cubicBezTo>
                    <a:pt x="102080" y="164612"/>
                    <a:pt x="154929" y="108460"/>
                    <a:pt x="220122" y="108460"/>
                  </a:cubicBezTo>
                  <a:cubicBezTo>
                    <a:pt x="285314" y="108460"/>
                    <a:pt x="338163" y="164612"/>
                    <a:pt x="338163" y="233879"/>
                  </a:cubicBezTo>
                  <a:cubicBezTo>
                    <a:pt x="338163" y="303146"/>
                    <a:pt x="285314" y="359298"/>
                    <a:pt x="220122" y="359298"/>
                  </a:cubicBezTo>
                  <a:moveTo>
                    <a:pt x="220122" y="0"/>
                  </a:moveTo>
                  <a:cubicBezTo>
                    <a:pt x="98552" y="0"/>
                    <a:pt x="0" y="104711"/>
                    <a:pt x="0" y="233879"/>
                  </a:cubicBezTo>
                  <a:cubicBezTo>
                    <a:pt x="0" y="363047"/>
                    <a:pt x="98552" y="467758"/>
                    <a:pt x="220122" y="467758"/>
                  </a:cubicBezTo>
                  <a:cubicBezTo>
                    <a:pt x="341691" y="467758"/>
                    <a:pt x="440243" y="363047"/>
                    <a:pt x="440243" y="233879"/>
                  </a:cubicBezTo>
                  <a:cubicBezTo>
                    <a:pt x="440039" y="104801"/>
                    <a:pt x="341607" y="217"/>
                    <a:pt x="220122" y="0"/>
                  </a:cubicBezTo>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6" name="Graphic 88">
              <a:extLst>
                <a:ext uri="{FF2B5EF4-FFF2-40B4-BE49-F238E27FC236}">
                  <a16:creationId xmlns:a16="http://schemas.microsoft.com/office/drawing/2014/main" id="{5FC98589-27F5-4A8F-DD88-EAB8B919741F}"/>
                </a:ext>
              </a:extLst>
            </p:cNvPr>
            <p:cNvSpPr>
              <a:spLocks noChangeAspect="1"/>
            </p:cNvSpPr>
            <p:nvPr/>
          </p:nvSpPr>
          <p:spPr>
            <a:xfrm>
              <a:off x="6200574" y="3784112"/>
              <a:ext cx="102451" cy="1291265"/>
            </a:xfrm>
            <a:custGeom>
              <a:avLst/>
              <a:gdLst>
                <a:gd name="connsiteX0" fmla="*/ 0 w 102451"/>
                <a:gd name="connsiteY0" fmla="*/ 0 h 1291265"/>
                <a:gd name="connsiteX1" fmla="*/ 102451 w 102451"/>
                <a:gd name="connsiteY1" fmla="*/ 0 h 1291265"/>
                <a:gd name="connsiteX2" fmla="*/ 102451 w 102451"/>
                <a:gd name="connsiteY2" fmla="*/ 1291266 h 1291265"/>
                <a:gd name="connsiteX3" fmla="*/ 0 w 102451"/>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451" h="1291265">
                  <a:moveTo>
                    <a:pt x="0" y="0"/>
                  </a:moveTo>
                  <a:lnTo>
                    <a:pt x="102451" y="0"/>
                  </a:lnTo>
                  <a:lnTo>
                    <a:pt x="102451"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7" name="Graphic 88">
              <a:extLst>
                <a:ext uri="{FF2B5EF4-FFF2-40B4-BE49-F238E27FC236}">
                  <a16:creationId xmlns:a16="http://schemas.microsoft.com/office/drawing/2014/main" id="{81347E68-09CF-C10D-EB7D-86B2BDF8651F}"/>
                </a:ext>
              </a:extLst>
            </p:cNvPr>
            <p:cNvSpPr>
              <a:spLocks noChangeAspect="1"/>
            </p:cNvSpPr>
            <p:nvPr/>
          </p:nvSpPr>
          <p:spPr>
            <a:xfrm>
              <a:off x="6381348" y="3784112"/>
              <a:ext cx="102080" cy="1291265"/>
            </a:xfrm>
            <a:custGeom>
              <a:avLst/>
              <a:gdLst>
                <a:gd name="connsiteX0" fmla="*/ 0 w 102080"/>
                <a:gd name="connsiteY0" fmla="*/ 0 h 1291265"/>
                <a:gd name="connsiteX1" fmla="*/ 102080 w 102080"/>
                <a:gd name="connsiteY1" fmla="*/ 0 h 1291265"/>
                <a:gd name="connsiteX2" fmla="*/ 102080 w 102080"/>
                <a:gd name="connsiteY2" fmla="*/ 1291266 h 1291265"/>
                <a:gd name="connsiteX3" fmla="*/ 0 w 102080"/>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080" h="1291265">
                  <a:moveTo>
                    <a:pt x="0" y="0"/>
                  </a:moveTo>
                  <a:lnTo>
                    <a:pt x="102080" y="0"/>
                  </a:lnTo>
                  <a:lnTo>
                    <a:pt x="102080"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8" name="Graphic 88">
              <a:extLst>
                <a:ext uri="{FF2B5EF4-FFF2-40B4-BE49-F238E27FC236}">
                  <a16:creationId xmlns:a16="http://schemas.microsoft.com/office/drawing/2014/main" id="{7C1C7094-6C56-CC2F-BC65-C7F565D2D042}"/>
                </a:ext>
              </a:extLst>
            </p:cNvPr>
            <p:cNvSpPr>
              <a:spLocks noChangeAspect="1"/>
            </p:cNvSpPr>
            <p:nvPr/>
          </p:nvSpPr>
          <p:spPr>
            <a:xfrm>
              <a:off x="6562123" y="3784112"/>
              <a:ext cx="102080" cy="551765"/>
            </a:xfrm>
            <a:custGeom>
              <a:avLst/>
              <a:gdLst>
                <a:gd name="connsiteX0" fmla="*/ 0 w 102080"/>
                <a:gd name="connsiteY0" fmla="*/ 0 h 551765"/>
                <a:gd name="connsiteX1" fmla="*/ 102080 w 102080"/>
                <a:gd name="connsiteY1" fmla="*/ 0 h 551765"/>
                <a:gd name="connsiteX2" fmla="*/ 102080 w 102080"/>
                <a:gd name="connsiteY2" fmla="*/ 551766 h 551765"/>
                <a:gd name="connsiteX3" fmla="*/ 0 w 102080"/>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080" h="551765">
                  <a:moveTo>
                    <a:pt x="0" y="0"/>
                  </a:moveTo>
                  <a:lnTo>
                    <a:pt x="102080" y="0"/>
                  </a:lnTo>
                  <a:lnTo>
                    <a:pt x="102080"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9" name="Graphic 88">
              <a:extLst>
                <a:ext uri="{FF2B5EF4-FFF2-40B4-BE49-F238E27FC236}">
                  <a16:creationId xmlns:a16="http://schemas.microsoft.com/office/drawing/2014/main" id="{719E0718-DA48-58C6-AE24-163A4621C609}"/>
                </a:ext>
              </a:extLst>
            </p:cNvPr>
            <p:cNvSpPr>
              <a:spLocks noChangeAspect="1"/>
            </p:cNvSpPr>
            <p:nvPr/>
          </p:nvSpPr>
          <p:spPr>
            <a:xfrm>
              <a:off x="6019800" y="3784112"/>
              <a:ext cx="102451" cy="551765"/>
            </a:xfrm>
            <a:custGeom>
              <a:avLst/>
              <a:gdLst>
                <a:gd name="connsiteX0" fmla="*/ 0 w 102451"/>
                <a:gd name="connsiteY0" fmla="*/ 0 h 551765"/>
                <a:gd name="connsiteX1" fmla="*/ 102451 w 102451"/>
                <a:gd name="connsiteY1" fmla="*/ 0 h 551765"/>
                <a:gd name="connsiteX2" fmla="*/ 102451 w 102451"/>
                <a:gd name="connsiteY2" fmla="*/ 551766 h 551765"/>
                <a:gd name="connsiteX3" fmla="*/ 0 w 102451"/>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451" h="551765">
                  <a:moveTo>
                    <a:pt x="0" y="0"/>
                  </a:moveTo>
                  <a:lnTo>
                    <a:pt x="102451" y="0"/>
                  </a:lnTo>
                  <a:lnTo>
                    <a:pt x="102451"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24" name="TextBox 23">
            <a:extLst>
              <a:ext uri="{FF2B5EF4-FFF2-40B4-BE49-F238E27FC236}">
                <a16:creationId xmlns:a16="http://schemas.microsoft.com/office/drawing/2014/main" id="{2F8E826D-59E2-E8B6-4739-2E13BE088C66}"/>
              </a:ext>
            </a:extLst>
          </p:cNvPr>
          <p:cNvSpPr txBox="1"/>
          <p:nvPr/>
        </p:nvSpPr>
        <p:spPr>
          <a:xfrm>
            <a:off x="1244600" y="1678913"/>
            <a:ext cx="4087136" cy="3770263"/>
          </a:xfrm>
          <a:prstGeom prst="rect">
            <a:avLst/>
          </a:prstGeom>
          <a:noFill/>
        </p:spPr>
        <p:txBody>
          <a:bodyPr wrap="square" lIns="0" tIns="0" rIns="0" bIns="0" rtlCol="0" anchor="t">
            <a:spAutoFit/>
          </a:bodyPr>
          <a:lstStyle/>
          <a:p>
            <a:pPr>
              <a:defRPr/>
            </a:pPr>
            <a:r>
              <a:rPr lang="en-AU" sz="1100" b="1">
                <a:solidFill>
                  <a:srgbClr val="000000"/>
                </a:solidFill>
                <a:latin typeface="Helvetica"/>
              </a:rPr>
              <a:t>1. Timely and clear communication</a:t>
            </a:r>
            <a:endParaRPr lang="en-US">
              <a:ea typeface="+mn-ea"/>
              <a:cs typeface="+mn-cs"/>
            </a:endParaRPr>
          </a:p>
          <a:p>
            <a:pPr>
              <a:spcBef>
                <a:spcPts val="600"/>
              </a:spcBef>
              <a:defRPr/>
            </a:pPr>
            <a:r>
              <a:rPr lang="en-AU" sz="1100">
                <a:solidFill>
                  <a:srgbClr val="000000"/>
                </a:solidFill>
                <a:latin typeface="Helvetica"/>
              </a:rPr>
              <a:t>Respondents wanted more communication from airlines about the disruption. This includes early, proactive, multi-channel (especially SMS/in-app) communications that clearly state the issue, what is needed from passengers and next steps. Respondents also wanted adequate numbers of staff available to assist at the time of disruption, especially when disruptions impact connections. </a:t>
            </a:r>
          </a:p>
          <a:p>
            <a:pPr>
              <a:spcBef>
                <a:spcPts val="600"/>
              </a:spcBef>
              <a:defRPr/>
            </a:pPr>
            <a:endParaRPr lang="en-AU" sz="1100">
              <a:solidFill>
                <a:srgbClr val="000000"/>
              </a:solidFill>
              <a:latin typeface="Helvetica"/>
              <a:cs typeface="Helvetica"/>
            </a:endParaRPr>
          </a:p>
          <a:p>
            <a:pPr>
              <a:defRPr/>
            </a:pPr>
            <a:r>
              <a:rPr lang="en-AU" sz="1100" b="1">
                <a:solidFill>
                  <a:srgbClr val="000000"/>
                </a:solidFill>
              </a:rPr>
              <a:t>2. Repayment of cost caused by disruption</a:t>
            </a:r>
          </a:p>
          <a:p>
            <a:pPr>
              <a:spcBef>
                <a:spcPts val="600"/>
              </a:spcBef>
              <a:defRPr/>
            </a:pPr>
            <a:r>
              <a:rPr lang="en-AU" sz="1100">
                <a:solidFill>
                  <a:srgbClr val="000000"/>
                </a:solidFill>
                <a:cs typeface="Helvetica"/>
              </a:rPr>
              <a:t>Respondents wanted proactive and timely compensation for disruptions. This included for third-party costs e.g. missed connections, independently rebooking another flight, extending parking an extra day. Refunds were most preferred, but respondents also expected travel vouchers, food/drink, Wi-Fi, accommodation, etc. depending on the nature of the delay. Respondents also wanted more choice in the compensation offered e.g. when/what airline they are rebooked on.</a:t>
            </a:r>
            <a:endParaRPr lang="en-AU" sz="1100">
              <a:solidFill>
                <a:srgbClr val="000000"/>
              </a:solidFill>
              <a:latin typeface="Helvetica"/>
              <a:cs typeface="Helvetica"/>
            </a:endParaRPr>
          </a:p>
          <a:p>
            <a:pPr>
              <a:spcBef>
                <a:spcPts val="600"/>
              </a:spcBef>
              <a:defRPr/>
            </a:pPr>
            <a:endParaRPr lang="en-AU" sz="1100">
              <a:solidFill>
                <a:srgbClr val="000000"/>
              </a:solidFill>
              <a:cs typeface="Helvetica"/>
            </a:endParaRPr>
          </a:p>
          <a:p>
            <a:pPr>
              <a:spcBef>
                <a:spcPts val="600"/>
              </a:spcBef>
              <a:defRPr/>
            </a:pPr>
            <a:endParaRPr lang="en-AU" sz="1100" b="0" i="0" u="none" strike="noStrike" kern="1200" cap="none" spc="0" normalizeH="0" baseline="0" noProof="0">
              <a:ln>
                <a:noFill/>
              </a:ln>
              <a:solidFill>
                <a:srgbClr val="000000"/>
              </a:solidFill>
              <a:effectLst/>
              <a:uLnTx/>
              <a:uFillTx/>
              <a:latin typeface="Helvetica"/>
              <a:cs typeface="Helvetica"/>
            </a:endParaRPr>
          </a:p>
        </p:txBody>
      </p:sp>
      <p:sp>
        <p:nvSpPr>
          <p:cNvPr id="40" name="TextBox 39">
            <a:extLst>
              <a:ext uri="{FF2B5EF4-FFF2-40B4-BE49-F238E27FC236}">
                <a16:creationId xmlns:a16="http://schemas.microsoft.com/office/drawing/2014/main" id="{5991244A-D2F5-0075-AAA1-E6FE493F3AB1}"/>
              </a:ext>
            </a:extLst>
          </p:cNvPr>
          <p:cNvSpPr txBox="1"/>
          <p:nvPr/>
        </p:nvSpPr>
        <p:spPr>
          <a:xfrm>
            <a:off x="3448050" y="6463330"/>
            <a:ext cx="5181599" cy="215444"/>
          </a:xfrm>
          <a:prstGeom prst="rect">
            <a:avLst/>
          </a:prstGeom>
          <a:noFill/>
        </p:spPr>
        <p:txBody>
          <a:bodyPr wrap="square" lIns="91440" tIns="45720" rIns="91440" bIns="45720" rtlCol="0" anchor="t">
            <a:spAutoFit/>
          </a:bodyPr>
          <a:lstStyle/>
          <a:p>
            <a:pPr lvl="0">
              <a:defRPr/>
            </a:pPr>
            <a:r>
              <a:rPr lang="en-AU" sz="800">
                <a:solidFill>
                  <a:srgbClr val="000000"/>
                </a:solidFill>
                <a:latin typeface="Helvetica"/>
              </a:rPr>
              <a:t>“</a:t>
            </a:r>
            <a:r>
              <a:rPr lang="en-US" sz="800">
                <a:solidFill>
                  <a:srgbClr val="000000"/>
                </a:solidFill>
              </a:rPr>
              <a:t>Do you have any suggestions to improve how flight disruptions are handled in the future?" (</a:t>
            </a:r>
            <a:r>
              <a:rPr lang="en-AU" sz="800">
                <a:solidFill>
                  <a:srgbClr val="000000"/>
                </a:solidFill>
                <a:latin typeface="Helvetica"/>
              </a:rPr>
              <a:t>n=1,333)</a:t>
            </a:r>
            <a:endParaRPr lang="en-US" sz="800"/>
          </a:p>
        </p:txBody>
      </p:sp>
      <p:sp>
        <p:nvSpPr>
          <p:cNvPr id="21" name="Rectangle 20"/>
          <p:cNvSpPr/>
          <p:nvPr/>
        </p:nvSpPr>
        <p:spPr>
          <a:xfrm>
            <a:off x="6496050" y="1677286"/>
            <a:ext cx="5159734" cy="4678204"/>
          </a:xfrm>
          <a:prstGeom prst="rect">
            <a:avLst/>
          </a:prstGeom>
        </p:spPr>
        <p:txBody>
          <a:bodyPr wrap="square">
            <a:spAutoFit/>
          </a:bodyPr>
          <a:lstStyle/>
          <a:p>
            <a:pPr>
              <a:defRPr/>
            </a:pPr>
            <a:r>
              <a:rPr lang="en-AU" sz="1100" b="1">
                <a:solidFill>
                  <a:srgbClr val="000000"/>
                </a:solidFill>
              </a:rPr>
              <a:t>3. Transparency and accountability</a:t>
            </a:r>
            <a:endParaRPr lang="en-US" sz="1100">
              <a:solidFill>
                <a:srgbClr val="000000"/>
              </a:solidFill>
            </a:endParaRPr>
          </a:p>
          <a:p>
            <a:pPr>
              <a:spcBef>
                <a:spcPts val="600"/>
              </a:spcBef>
              <a:defRPr/>
            </a:pPr>
            <a:r>
              <a:rPr lang="en-AU" sz="1100">
                <a:solidFill>
                  <a:srgbClr val="000000"/>
                </a:solidFill>
              </a:rPr>
              <a:t>Respondents wanted to know the reason for the disruption and suspected airlines were not truthful about the cause and estimated impact. They also felt communications lacked accountability or empathy.</a:t>
            </a:r>
          </a:p>
          <a:p>
            <a:pPr>
              <a:defRPr/>
            </a:pPr>
            <a:endParaRPr lang="en-AU" sz="1100" b="1">
              <a:solidFill>
                <a:srgbClr val="000000"/>
              </a:solidFill>
            </a:endParaRPr>
          </a:p>
          <a:p>
            <a:pPr>
              <a:defRPr/>
            </a:pPr>
            <a:r>
              <a:rPr lang="en-AU" sz="1100" b="1">
                <a:solidFill>
                  <a:srgbClr val="000000"/>
                </a:solidFill>
              </a:rPr>
              <a:t>4. Communication of rights </a:t>
            </a:r>
            <a:endParaRPr lang="en-AU" sz="1100">
              <a:solidFill>
                <a:srgbClr val="000000"/>
              </a:solidFill>
              <a:cs typeface="Helvetica"/>
            </a:endParaRPr>
          </a:p>
          <a:p>
            <a:pPr>
              <a:spcBef>
                <a:spcPts val="600"/>
              </a:spcBef>
              <a:defRPr/>
            </a:pPr>
            <a:r>
              <a:rPr lang="en-AU" sz="1100">
                <a:solidFill>
                  <a:srgbClr val="000000"/>
                </a:solidFill>
              </a:rPr>
              <a:t>Respondents wanted airlines to inform them of their rights and entitlements at the time of disruption, if not earlier at the time of booking.</a:t>
            </a:r>
          </a:p>
          <a:p>
            <a:pPr>
              <a:spcBef>
                <a:spcPts val="600"/>
              </a:spcBef>
              <a:defRPr/>
            </a:pPr>
            <a:endParaRPr lang="en-AU" sz="1100">
              <a:solidFill>
                <a:srgbClr val="000000"/>
              </a:solidFill>
            </a:endParaRPr>
          </a:p>
          <a:p>
            <a:pPr>
              <a:defRPr/>
            </a:pPr>
            <a:r>
              <a:rPr lang="en-AU" sz="1100" b="1">
                <a:solidFill>
                  <a:srgbClr val="000000"/>
                </a:solidFill>
                <a:cs typeface="Helvetica"/>
              </a:rPr>
              <a:t>5. Airport announcements</a:t>
            </a:r>
          </a:p>
          <a:p>
            <a:pPr>
              <a:spcBef>
                <a:spcPts val="600"/>
              </a:spcBef>
              <a:defRPr/>
            </a:pPr>
            <a:r>
              <a:rPr lang="en-AU" sz="1100">
                <a:solidFill>
                  <a:srgbClr val="000000"/>
                </a:solidFill>
              </a:rPr>
              <a:t>Respondents noted difficulties regarding loudspeaker announcements of disruptions. They were not consistently made, difficult to hear or not broadcast to all areas of the airport. </a:t>
            </a:r>
            <a:endParaRPr lang="en-AU" sz="1100">
              <a:solidFill>
                <a:srgbClr val="000000"/>
              </a:solidFill>
              <a:cs typeface="Helvetica"/>
            </a:endParaRPr>
          </a:p>
          <a:p>
            <a:pPr>
              <a:spcBef>
                <a:spcPts val="600"/>
              </a:spcBef>
              <a:defRPr/>
            </a:pPr>
            <a:endParaRPr lang="en-AU" sz="1100"/>
          </a:p>
          <a:p>
            <a:pPr>
              <a:defRPr/>
            </a:pPr>
            <a:r>
              <a:rPr lang="en-AU" sz="1100" b="1">
                <a:solidFill>
                  <a:srgbClr val="000000"/>
                </a:solidFill>
                <a:cs typeface="Helvetica"/>
              </a:rPr>
              <a:t>Other</a:t>
            </a:r>
          </a:p>
          <a:p>
            <a:pPr>
              <a:spcBef>
                <a:spcPts val="600"/>
              </a:spcBef>
              <a:defRPr/>
            </a:pPr>
            <a:r>
              <a:rPr lang="en-AU" sz="1100">
                <a:solidFill>
                  <a:srgbClr val="000000"/>
                </a:solidFill>
              </a:rPr>
              <a:t>Other comments included expressing general dissatisfaction with disruptions, a perception they are due to airline profit-seeking, wanted increased penalties for airlines, ending the practice of overselling flights, wanting more airport seating during delays and dissatisfaction with post-boarding delays. </a:t>
            </a:r>
            <a:endParaRPr lang="en-AU" sz="1100">
              <a:cs typeface="Helvetica"/>
            </a:endParaRPr>
          </a:p>
          <a:p>
            <a:pPr>
              <a:spcBef>
                <a:spcPts val="600"/>
              </a:spcBef>
              <a:defRPr/>
            </a:pPr>
            <a:endParaRPr lang="en-AU" sz="1100"/>
          </a:p>
          <a:p>
            <a:pPr>
              <a:spcBef>
                <a:spcPts val="600"/>
              </a:spcBef>
              <a:defRPr/>
            </a:pPr>
            <a:endParaRPr lang="en-AU" sz="1100">
              <a:solidFill>
                <a:srgbClr val="000000"/>
              </a:solidFill>
              <a:cs typeface="Helvetica"/>
            </a:endParaRPr>
          </a:p>
          <a:p>
            <a:pPr lvl="0">
              <a:spcBef>
                <a:spcPts val="600"/>
              </a:spcBef>
              <a:defRPr/>
            </a:pPr>
            <a:endParaRPr lang="en-AU" sz="1100">
              <a:solidFill>
                <a:srgbClr val="000000"/>
              </a:solidFill>
              <a:cs typeface="Helvetica"/>
            </a:endParaRPr>
          </a:p>
        </p:txBody>
      </p:sp>
      <p:grpSp>
        <p:nvGrpSpPr>
          <p:cNvPr id="14" name="Group 13"/>
          <p:cNvGrpSpPr/>
          <p:nvPr/>
        </p:nvGrpSpPr>
        <p:grpSpPr>
          <a:xfrm>
            <a:off x="689554" y="1677292"/>
            <a:ext cx="407562" cy="407564"/>
            <a:chOff x="904875" y="2523803"/>
            <a:chExt cx="449262" cy="449263"/>
          </a:xfrm>
        </p:grpSpPr>
        <p:sp>
          <p:nvSpPr>
            <p:cNvPr id="22" name="Freeform 268"/>
            <p:cNvSpPr>
              <a:spLocks/>
            </p:cNvSpPr>
            <p:nvPr/>
          </p:nvSpPr>
          <p:spPr bwMode="auto">
            <a:xfrm>
              <a:off x="1139825" y="2749228"/>
              <a:ext cx="214312" cy="223838"/>
            </a:xfrm>
            <a:custGeom>
              <a:avLst/>
              <a:gdLst>
                <a:gd name="T0" fmla="*/ 22 w 44"/>
                <a:gd name="T1" fmla="*/ 46 h 46"/>
                <a:gd name="T2" fmla="*/ 44 w 44"/>
                <a:gd name="T3" fmla="*/ 18 h 46"/>
                <a:gd name="T4" fmla="*/ 22 w 44"/>
                <a:gd name="T5" fmla="*/ 17 h 46"/>
                <a:gd name="T6" fmla="*/ 0 w 44"/>
                <a:gd name="T7" fmla="*/ 18 h 46"/>
                <a:gd name="T8" fmla="*/ 22 w 44"/>
                <a:gd name="T9" fmla="*/ 46 h 46"/>
              </a:gdLst>
              <a:ahLst/>
              <a:cxnLst>
                <a:cxn ang="0">
                  <a:pos x="T0" y="T1"/>
                </a:cxn>
                <a:cxn ang="0">
                  <a:pos x="T2" y="T3"/>
                </a:cxn>
                <a:cxn ang="0">
                  <a:pos x="T4" y="T5"/>
                </a:cxn>
                <a:cxn ang="0">
                  <a:pos x="T6" y="T7"/>
                </a:cxn>
                <a:cxn ang="0">
                  <a:pos x="T8" y="T9"/>
                </a:cxn>
              </a:cxnLst>
              <a:rect l="0" t="0" r="r" b="b"/>
              <a:pathLst>
                <a:path w="44" h="46">
                  <a:moveTo>
                    <a:pt x="22" y="46"/>
                  </a:moveTo>
                  <a:cubicBezTo>
                    <a:pt x="22" y="46"/>
                    <a:pt x="44" y="30"/>
                    <a:pt x="44" y="18"/>
                  </a:cubicBezTo>
                  <a:cubicBezTo>
                    <a:pt x="44" y="5"/>
                    <a:pt x="26" y="0"/>
                    <a:pt x="22" y="17"/>
                  </a:cubicBezTo>
                  <a:cubicBezTo>
                    <a:pt x="18" y="0"/>
                    <a:pt x="0" y="5"/>
                    <a:pt x="0" y="18"/>
                  </a:cubicBezTo>
                  <a:cubicBezTo>
                    <a:pt x="0" y="30"/>
                    <a:pt x="22" y="46"/>
                    <a:pt x="22" y="46"/>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 name="Freeform 269"/>
            <p:cNvSpPr>
              <a:spLocks/>
            </p:cNvSpPr>
            <p:nvPr/>
          </p:nvSpPr>
          <p:spPr bwMode="auto">
            <a:xfrm>
              <a:off x="904875" y="2523803"/>
              <a:ext cx="411162" cy="371475"/>
            </a:xfrm>
            <a:custGeom>
              <a:avLst/>
              <a:gdLst>
                <a:gd name="T0" fmla="*/ 36 w 84"/>
                <a:gd name="T1" fmla="*/ 68 h 76"/>
                <a:gd name="T2" fmla="*/ 26 w 84"/>
                <a:gd name="T3" fmla="*/ 66 h 76"/>
                <a:gd name="T4" fmla="*/ 4 w 84"/>
                <a:gd name="T5" fmla="*/ 76 h 76"/>
                <a:gd name="T6" fmla="*/ 12 w 84"/>
                <a:gd name="T7" fmla="*/ 58 h 76"/>
                <a:gd name="T8" fmla="*/ 0 w 84"/>
                <a:gd name="T9" fmla="*/ 34 h 76"/>
                <a:gd name="T10" fmla="*/ 42 w 84"/>
                <a:gd name="T11" fmla="*/ 0 h 76"/>
                <a:gd name="T12" fmla="*/ 84 w 84"/>
                <a:gd name="T13" fmla="*/ 34 h 76"/>
                <a:gd name="T14" fmla="*/ 84 w 84"/>
                <a:gd name="T15" fmla="*/ 38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76">
                  <a:moveTo>
                    <a:pt x="36" y="68"/>
                  </a:moveTo>
                  <a:cubicBezTo>
                    <a:pt x="33" y="68"/>
                    <a:pt x="29" y="67"/>
                    <a:pt x="26" y="66"/>
                  </a:cubicBezTo>
                  <a:cubicBezTo>
                    <a:pt x="4" y="76"/>
                    <a:pt x="4" y="76"/>
                    <a:pt x="4" y="76"/>
                  </a:cubicBezTo>
                  <a:cubicBezTo>
                    <a:pt x="12" y="58"/>
                    <a:pt x="12" y="58"/>
                    <a:pt x="12" y="58"/>
                  </a:cubicBezTo>
                  <a:cubicBezTo>
                    <a:pt x="4" y="52"/>
                    <a:pt x="0" y="44"/>
                    <a:pt x="0" y="34"/>
                  </a:cubicBezTo>
                  <a:cubicBezTo>
                    <a:pt x="0" y="15"/>
                    <a:pt x="19" y="0"/>
                    <a:pt x="42" y="0"/>
                  </a:cubicBezTo>
                  <a:cubicBezTo>
                    <a:pt x="65" y="0"/>
                    <a:pt x="84" y="15"/>
                    <a:pt x="84" y="34"/>
                  </a:cubicBezTo>
                  <a:cubicBezTo>
                    <a:pt x="84" y="36"/>
                    <a:pt x="84" y="37"/>
                    <a:pt x="84" y="38"/>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25" name="Group 24"/>
          <p:cNvGrpSpPr/>
          <p:nvPr/>
        </p:nvGrpSpPr>
        <p:grpSpPr>
          <a:xfrm rot="247786">
            <a:off x="5966950" y="3656086"/>
            <a:ext cx="449263" cy="339874"/>
            <a:chOff x="1844676" y="1592263"/>
            <a:chExt cx="449263" cy="374650"/>
          </a:xfrm>
        </p:grpSpPr>
        <p:sp>
          <p:nvSpPr>
            <p:cNvPr id="26" name="Line 8"/>
            <p:cNvSpPr>
              <a:spLocks noChangeShapeType="1"/>
            </p:cNvSpPr>
            <p:nvPr/>
          </p:nvSpPr>
          <p:spPr bwMode="auto">
            <a:xfrm>
              <a:off x="1844676" y="1730375"/>
              <a:ext cx="0" cy="9842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7" name="Line 9"/>
            <p:cNvSpPr>
              <a:spLocks noChangeShapeType="1"/>
            </p:cNvSpPr>
            <p:nvPr/>
          </p:nvSpPr>
          <p:spPr bwMode="auto">
            <a:xfrm>
              <a:off x="2293938" y="1592263"/>
              <a:ext cx="0" cy="3746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8" name="Freeform 27"/>
            <p:cNvSpPr>
              <a:spLocks/>
            </p:cNvSpPr>
            <p:nvPr/>
          </p:nvSpPr>
          <p:spPr bwMode="auto">
            <a:xfrm>
              <a:off x="1844676" y="1611313"/>
              <a:ext cx="449263" cy="336550"/>
            </a:xfrm>
            <a:custGeom>
              <a:avLst/>
              <a:gdLst>
                <a:gd name="T0" fmla="*/ 283 w 283"/>
                <a:gd name="T1" fmla="*/ 212 h 212"/>
                <a:gd name="T2" fmla="*/ 0 w 283"/>
                <a:gd name="T3" fmla="*/ 125 h 212"/>
                <a:gd name="T4" fmla="*/ 0 w 283"/>
                <a:gd name="T5" fmla="*/ 87 h 212"/>
                <a:gd name="T6" fmla="*/ 283 w 283"/>
                <a:gd name="T7" fmla="*/ 0 h 212"/>
                <a:gd name="T8" fmla="*/ 283 w 283"/>
                <a:gd name="T9" fmla="*/ 212 h 212"/>
              </a:gdLst>
              <a:ahLst/>
              <a:cxnLst>
                <a:cxn ang="0">
                  <a:pos x="T0" y="T1"/>
                </a:cxn>
                <a:cxn ang="0">
                  <a:pos x="T2" y="T3"/>
                </a:cxn>
                <a:cxn ang="0">
                  <a:pos x="T4" y="T5"/>
                </a:cxn>
                <a:cxn ang="0">
                  <a:pos x="T6" y="T7"/>
                </a:cxn>
                <a:cxn ang="0">
                  <a:pos x="T8" y="T9"/>
                </a:cxn>
              </a:cxnLst>
              <a:rect l="0" t="0" r="r" b="b"/>
              <a:pathLst>
                <a:path w="283" h="212">
                  <a:moveTo>
                    <a:pt x="283" y="212"/>
                  </a:moveTo>
                  <a:lnTo>
                    <a:pt x="0" y="125"/>
                  </a:lnTo>
                  <a:lnTo>
                    <a:pt x="0" y="87"/>
                  </a:lnTo>
                  <a:lnTo>
                    <a:pt x="283" y="0"/>
                  </a:lnTo>
                  <a:lnTo>
                    <a:pt x="283" y="21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9" name="Freeform 28"/>
            <p:cNvSpPr>
              <a:spLocks/>
            </p:cNvSpPr>
            <p:nvPr/>
          </p:nvSpPr>
          <p:spPr bwMode="auto">
            <a:xfrm>
              <a:off x="1941513" y="1838325"/>
              <a:ext cx="138113" cy="123825"/>
            </a:xfrm>
            <a:custGeom>
              <a:avLst/>
              <a:gdLst>
                <a:gd name="T0" fmla="*/ 28 w 28"/>
                <a:gd name="T1" fmla="*/ 11 h 25"/>
                <a:gd name="T2" fmla="*/ 14 w 28"/>
                <a:gd name="T3" fmla="*/ 25 h 25"/>
                <a:gd name="T4" fmla="*/ 0 w 28"/>
                <a:gd name="T5" fmla="*/ 11 h 25"/>
                <a:gd name="T6" fmla="*/ 0 w 28"/>
                <a:gd name="T7" fmla="*/ 0 h 25"/>
              </a:gdLst>
              <a:ahLst/>
              <a:cxnLst>
                <a:cxn ang="0">
                  <a:pos x="T0" y="T1"/>
                </a:cxn>
                <a:cxn ang="0">
                  <a:pos x="T2" y="T3"/>
                </a:cxn>
                <a:cxn ang="0">
                  <a:pos x="T4" y="T5"/>
                </a:cxn>
                <a:cxn ang="0">
                  <a:pos x="T6" y="T7"/>
                </a:cxn>
              </a:cxnLst>
              <a:rect l="0" t="0" r="r" b="b"/>
              <a:pathLst>
                <a:path w="28" h="25">
                  <a:moveTo>
                    <a:pt x="28" y="11"/>
                  </a:moveTo>
                  <a:cubicBezTo>
                    <a:pt x="28" y="18"/>
                    <a:pt x="22" y="25"/>
                    <a:pt x="14" y="25"/>
                  </a:cubicBezTo>
                  <a:cubicBezTo>
                    <a:pt x="6" y="25"/>
                    <a:pt x="0" y="18"/>
                    <a:pt x="0" y="11"/>
                  </a:cubicBezTo>
                  <a:cubicBezTo>
                    <a:pt x="0" y="0"/>
                    <a:pt x="0" y="0"/>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30" name="Group 29"/>
          <p:cNvGrpSpPr/>
          <p:nvPr/>
        </p:nvGrpSpPr>
        <p:grpSpPr>
          <a:xfrm>
            <a:off x="6010525" y="2750377"/>
            <a:ext cx="409005" cy="450850"/>
            <a:chOff x="5595938" y="5341938"/>
            <a:chExt cx="450851" cy="450850"/>
          </a:xfrm>
        </p:grpSpPr>
        <p:sp>
          <p:nvSpPr>
            <p:cNvPr id="31" name="Line 237"/>
            <p:cNvSpPr>
              <a:spLocks noChangeShapeType="1"/>
            </p:cNvSpPr>
            <p:nvPr/>
          </p:nvSpPr>
          <p:spPr bwMode="auto">
            <a:xfrm>
              <a:off x="5654676" y="5459413"/>
              <a:ext cx="8731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 name="Line 238"/>
            <p:cNvSpPr>
              <a:spLocks noChangeShapeType="1"/>
            </p:cNvSpPr>
            <p:nvPr/>
          </p:nvSpPr>
          <p:spPr bwMode="auto">
            <a:xfrm>
              <a:off x="5654676" y="5518151"/>
              <a:ext cx="1571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 name="Line 239"/>
            <p:cNvSpPr>
              <a:spLocks noChangeShapeType="1"/>
            </p:cNvSpPr>
            <p:nvPr/>
          </p:nvSpPr>
          <p:spPr bwMode="auto">
            <a:xfrm>
              <a:off x="5654676" y="5576888"/>
              <a:ext cx="11747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4" name="Line 240"/>
            <p:cNvSpPr>
              <a:spLocks noChangeShapeType="1"/>
            </p:cNvSpPr>
            <p:nvPr/>
          </p:nvSpPr>
          <p:spPr bwMode="auto">
            <a:xfrm>
              <a:off x="5654676" y="5635626"/>
              <a:ext cx="984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5" name="Rectangle 241"/>
            <p:cNvSpPr>
              <a:spLocks noChangeArrowheads="1"/>
            </p:cNvSpPr>
            <p:nvPr/>
          </p:nvSpPr>
          <p:spPr bwMode="auto">
            <a:xfrm>
              <a:off x="5870576" y="5656263"/>
              <a:ext cx="176213" cy="136525"/>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 name="Line 242"/>
            <p:cNvSpPr>
              <a:spLocks noChangeShapeType="1"/>
            </p:cNvSpPr>
            <p:nvPr/>
          </p:nvSpPr>
          <p:spPr bwMode="auto">
            <a:xfrm flipV="1">
              <a:off x="5957888" y="5715001"/>
              <a:ext cx="0" cy="3810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 name="Freeform 243"/>
            <p:cNvSpPr>
              <a:spLocks/>
            </p:cNvSpPr>
            <p:nvPr/>
          </p:nvSpPr>
          <p:spPr bwMode="auto">
            <a:xfrm>
              <a:off x="5899151" y="5576888"/>
              <a:ext cx="117475" cy="79375"/>
            </a:xfrm>
            <a:custGeom>
              <a:avLst/>
              <a:gdLst>
                <a:gd name="T0" fmla="*/ 0 w 24"/>
                <a:gd name="T1" fmla="*/ 16 h 16"/>
                <a:gd name="T2" fmla="*/ 0 w 24"/>
                <a:gd name="T3" fmla="*/ 12 h 16"/>
                <a:gd name="T4" fmla="*/ 12 w 24"/>
                <a:gd name="T5" fmla="*/ 0 h 16"/>
                <a:gd name="T6" fmla="*/ 24 w 24"/>
                <a:gd name="T7" fmla="*/ 12 h 16"/>
                <a:gd name="T8" fmla="*/ 24 w 24"/>
                <a:gd name="T9" fmla="*/ 16 h 16"/>
              </a:gdLst>
              <a:ahLst/>
              <a:cxnLst>
                <a:cxn ang="0">
                  <a:pos x="T0" y="T1"/>
                </a:cxn>
                <a:cxn ang="0">
                  <a:pos x="T2" y="T3"/>
                </a:cxn>
                <a:cxn ang="0">
                  <a:pos x="T4" y="T5"/>
                </a:cxn>
                <a:cxn ang="0">
                  <a:pos x="T6" y="T7"/>
                </a:cxn>
                <a:cxn ang="0">
                  <a:pos x="T8" y="T9"/>
                </a:cxn>
              </a:cxnLst>
              <a:rect l="0" t="0" r="r" b="b"/>
              <a:pathLst>
                <a:path w="24" h="16">
                  <a:moveTo>
                    <a:pt x="0" y="16"/>
                  </a:moveTo>
                  <a:cubicBezTo>
                    <a:pt x="0" y="12"/>
                    <a:pt x="0" y="12"/>
                    <a:pt x="0" y="12"/>
                  </a:cubicBezTo>
                  <a:cubicBezTo>
                    <a:pt x="0" y="5"/>
                    <a:pt x="6" y="0"/>
                    <a:pt x="12" y="0"/>
                  </a:cubicBezTo>
                  <a:cubicBezTo>
                    <a:pt x="19" y="0"/>
                    <a:pt x="24" y="5"/>
                    <a:pt x="24" y="12"/>
                  </a:cubicBezTo>
                  <a:cubicBezTo>
                    <a:pt x="24" y="16"/>
                    <a:pt x="24" y="16"/>
                    <a:pt x="24"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 name="Oval 244"/>
            <p:cNvSpPr>
              <a:spLocks noChangeArrowheads="1"/>
            </p:cNvSpPr>
            <p:nvPr/>
          </p:nvSpPr>
          <p:spPr bwMode="auto">
            <a:xfrm>
              <a:off x="5948363" y="5694363"/>
              <a:ext cx="19050" cy="2063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 name="Freeform 245"/>
            <p:cNvSpPr>
              <a:spLocks/>
            </p:cNvSpPr>
            <p:nvPr/>
          </p:nvSpPr>
          <p:spPr bwMode="auto">
            <a:xfrm>
              <a:off x="5595938" y="5341938"/>
              <a:ext cx="312738" cy="411163"/>
            </a:xfrm>
            <a:custGeom>
              <a:avLst/>
              <a:gdLst>
                <a:gd name="T0" fmla="*/ 148 w 197"/>
                <a:gd name="T1" fmla="*/ 259 h 259"/>
                <a:gd name="T2" fmla="*/ 0 w 197"/>
                <a:gd name="T3" fmla="*/ 259 h 259"/>
                <a:gd name="T4" fmla="*/ 0 w 197"/>
                <a:gd name="T5" fmla="*/ 0 h 259"/>
                <a:gd name="T6" fmla="*/ 136 w 197"/>
                <a:gd name="T7" fmla="*/ 0 h 259"/>
                <a:gd name="T8" fmla="*/ 197 w 197"/>
                <a:gd name="T9" fmla="*/ 62 h 259"/>
                <a:gd name="T10" fmla="*/ 197 w 197"/>
                <a:gd name="T11" fmla="*/ 130 h 259"/>
              </a:gdLst>
              <a:ahLst/>
              <a:cxnLst>
                <a:cxn ang="0">
                  <a:pos x="T0" y="T1"/>
                </a:cxn>
                <a:cxn ang="0">
                  <a:pos x="T2" y="T3"/>
                </a:cxn>
                <a:cxn ang="0">
                  <a:pos x="T4" y="T5"/>
                </a:cxn>
                <a:cxn ang="0">
                  <a:pos x="T6" y="T7"/>
                </a:cxn>
                <a:cxn ang="0">
                  <a:pos x="T8" y="T9"/>
                </a:cxn>
                <a:cxn ang="0">
                  <a:pos x="T10" y="T11"/>
                </a:cxn>
              </a:cxnLst>
              <a:rect l="0" t="0" r="r" b="b"/>
              <a:pathLst>
                <a:path w="197" h="259">
                  <a:moveTo>
                    <a:pt x="148" y="259"/>
                  </a:moveTo>
                  <a:lnTo>
                    <a:pt x="0" y="259"/>
                  </a:lnTo>
                  <a:lnTo>
                    <a:pt x="0" y="0"/>
                  </a:lnTo>
                  <a:lnTo>
                    <a:pt x="136" y="0"/>
                  </a:lnTo>
                  <a:lnTo>
                    <a:pt x="197" y="62"/>
                  </a:lnTo>
                  <a:lnTo>
                    <a:pt x="197" y="13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1" name="Freeform 246"/>
            <p:cNvSpPr>
              <a:spLocks/>
            </p:cNvSpPr>
            <p:nvPr/>
          </p:nvSpPr>
          <p:spPr bwMode="auto">
            <a:xfrm>
              <a:off x="5811838" y="5341938"/>
              <a:ext cx="96838" cy="98425"/>
            </a:xfrm>
            <a:custGeom>
              <a:avLst/>
              <a:gdLst>
                <a:gd name="T0" fmla="*/ 0 w 61"/>
                <a:gd name="T1" fmla="*/ 0 h 62"/>
                <a:gd name="T2" fmla="*/ 0 w 61"/>
                <a:gd name="T3" fmla="*/ 62 h 62"/>
                <a:gd name="T4" fmla="*/ 61 w 61"/>
                <a:gd name="T5" fmla="*/ 62 h 62"/>
              </a:gdLst>
              <a:ahLst/>
              <a:cxnLst>
                <a:cxn ang="0">
                  <a:pos x="T0" y="T1"/>
                </a:cxn>
                <a:cxn ang="0">
                  <a:pos x="T2" y="T3"/>
                </a:cxn>
                <a:cxn ang="0">
                  <a:pos x="T4" y="T5"/>
                </a:cxn>
              </a:cxnLst>
              <a:rect l="0" t="0" r="r" b="b"/>
              <a:pathLst>
                <a:path w="61" h="62">
                  <a:moveTo>
                    <a:pt x="0" y="0"/>
                  </a:moveTo>
                  <a:lnTo>
                    <a:pt x="0" y="62"/>
                  </a:lnTo>
                  <a:lnTo>
                    <a:pt x="61" y="62"/>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42" name="Group 41"/>
          <p:cNvGrpSpPr/>
          <p:nvPr/>
        </p:nvGrpSpPr>
        <p:grpSpPr>
          <a:xfrm>
            <a:off x="6070082" y="1748587"/>
            <a:ext cx="407564" cy="396044"/>
            <a:chOff x="2776539" y="6423533"/>
            <a:chExt cx="449263" cy="436563"/>
          </a:xfrm>
        </p:grpSpPr>
        <p:sp>
          <p:nvSpPr>
            <p:cNvPr id="43" name="Freeform 336"/>
            <p:cNvSpPr>
              <a:spLocks/>
            </p:cNvSpPr>
            <p:nvPr/>
          </p:nvSpPr>
          <p:spPr bwMode="auto">
            <a:xfrm>
              <a:off x="2962276" y="6594983"/>
              <a:ext cx="77788" cy="73025"/>
            </a:xfrm>
            <a:custGeom>
              <a:avLst/>
              <a:gdLst>
                <a:gd name="T0" fmla="*/ 49 w 49"/>
                <a:gd name="T1" fmla="*/ 46 h 46"/>
                <a:gd name="T2" fmla="*/ 0 w 49"/>
                <a:gd name="T3" fmla="*/ 31 h 46"/>
                <a:gd name="T4" fmla="*/ 0 w 49"/>
                <a:gd name="T5" fmla="*/ 0 h 46"/>
              </a:gdLst>
              <a:ahLst/>
              <a:cxnLst>
                <a:cxn ang="0">
                  <a:pos x="T0" y="T1"/>
                </a:cxn>
                <a:cxn ang="0">
                  <a:pos x="T2" y="T3"/>
                </a:cxn>
                <a:cxn ang="0">
                  <a:pos x="T4" y="T5"/>
                </a:cxn>
              </a:cxnLst>
              <a:rect l="0" t="0" r="r" b="b"/>
              <a:pathLst>
                <a:path w="49" h="46">
                  <a:moveTo>
                    <a:pt x="49" y="46"/>
                  </a:moveTo>
                  <a:lnTo>
                    <a:pt x="0" y="31"/>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4" name="Freeform 337"/>
            <p:cNvSpPr>
              <a:spLocks/>
            </p:cNvSpPr>
            <p:nvPr/>
          </p:nvSpPr>
          <p:spPr bwMode="auto">
            <a:xfrm>
              <a:off x="2776539" y="6599746"/>
              <a:ext cx="204788" cy="142875"/>
            </a:xfrm>
            <a:custGeom>
              <a:avLst/>
              <a:gdLst>
                <a:gd name="T0" fmla="*/ 22 w 42"/>
                <a:gd name="T1" fmla="*/ 0 h 29"/>
                <a:gd name="T2" fmla="*/ 22 w 42"/>
                <a:gd name="T3" fmla="*/ 9 h 29"/>
                <a:gd name="T4" fmla="*/ 6 w 42"/>
                <a:gd name="T5" fmla="*/ 14 h 29"/>
                <a:gd name="T6" fmla="*/ 0 w 42"/>
                <a:gd name="T7" fmla="*/ 23 h 29"/>
                <a:gd name="T8" fmla="*/ 0 w 42"/>
                <a:gd name="T9" fmla="*/ 29 h 29"/>
                <a:gd name="T10" fmla="*/ 42 w 42"/>
                <a:gd name="T11" fmla="*/ 29 h 29"/>
              </a:gdLst>
              <a:ahLst/>
              <a:cxnLst>
                <a:cxn ang="0">
                  <a:pos x="T0" y="T1"/>
                </a:cxn>
                <a:cxn ang="0">
                  <a:pos x="T2" y="T3"/>
                </a:cxn>
                <a:cxn ang="0">
                  <a:pos x="T4" y="T5"/>
                </a:cxn>
                <a:cxn ang="0">
                  <a:pos x="T6" y="T7"/>
                </a:cxn>
                <a:cxn ang="0">
                  <a:pos x="T8" y="T9"/>
                </a:cxn>
                <a:cxn ang="0">
                  <a:pos x="T10" y="T11"/>
                </a:cxn>
              </a:cxnLst>
              <a:rect l="0" t="0" r="r" b="b"/>
              <a:pathLst>
                <a:path w="42" h="29">
                  <a:moveTo>
                    <a:pt x="22" y="0"/>
                  </a:moveTo>
                  <a:cubicBezTo>
                    <a:pt x="22" y="9"/>
                    <a:pt x="22" y="9"/>
                    <a:pt x="22" y="9"/>
                  </a:cubicBezTo>
                  <a:cubicBezTo>
                    <a:pt x="6" y="14"/>
                    <a:pt x="6" y="14"/>
                    <a:pt x="6" y="14"/>
                  </a:cubicBezTo>
                  <a:cubicBezTo>
                    <a:pt x="3" y="16"/>
                    <a:pt x="0" y="19"/>
                    <a:pt x="0" y="23"/>
                  </a:cubicBezTo>
                  <a:cubicBezTo>
                    <a:pt x="0" y="29"/>
                    <a:pt x="0" y="29"/>
                    <a:pt x="0" y="29"/>
                  </a:cubicBezTo>
                  <a:cubicBezTo>
                    <a:pt x="42" y="29"/>
                    <a:pt x="42" y="29"/>
                    <a:pt x="42" y="29"/>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5" name="Oval 338"/>
            <p:cNvSpPr>
              <a:spLocks noChangeArrowheads="1"/>
            </p:cNvSpPr>
            <p:nvPr/>
          </p:nvSpPr>
          <p:spPr bwMode="auto">
            <a:xfrm>
              <a:off x="2844801" y="6423533"/>
              <a:ext cx="155575" cy="185738"/>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6" name="Freeform 339"/>
            <p:cNvSpPr>
              <a:spLocks/>
            </p:cNvSpPr>
            <p:nvPr/>
          </p:nvSpPr>
          <p:spPr bwMode="auto">
            <a:xfrm>
              <a:off x="2844801" y="6482271"/>
              <a:ext cx="150813" cy="34925"/>
            </a:xfrm>
            <a:custGeom>
              <a:avLst/>
              <a:gdLst>
                <a:gd name="T0" fmla="*/ 31 w 31"/>
                <a:gd name="T1" fmla="*/ 6 h 7"/>
                <a:gd name="T2" fmla="*/ 30 w 31"/>
                <a:gd name="T3" fmla="*/ 6 h 7"/>
                <a:gd name="T4" fmla="*/ 18 w 31"/>
                <a:gd name="T5" fmla="*/ 0 h 7"/>
                <a:gd name="T6" fmla="*/ 6 w 31"/>
                <a:gd name="T7" fmla="*/ 6 h 7"/>
                <a:gd name="T8" fmla="*/ 0 w 31"/>
                <a:gd name="T9" fmla="*/ 4 h 7"/>
              </a:gdLst>
              <a:ahLst/>
              <a:cxnLst>
                <a:cxn ang="0">
                  <a:pos x="T0" y="T1"/>
                </a:cxn>
                <a:cxn ang="0">
                  <a:pos x="T2" y="T3"/>
                </a:cxn>
                <a:cxn ang="0">
                  <a:pos x="T4" y="T5"/>
                </a:cxn>
                <a:cxn ang="0">
                  <a:pos x="T6" y="T7"/>
                </a:cxn>
                <a:cxn ang="0">
                  <a:pos x="T8" y="T9"/>
                </a:cxn>
              </a:cxnLst>
              <a:rect l="0" t="0" r="r" b="b"/>
              <a:pathLst>
                <a:path w="31" h="7">
                  <a:moveTo>
                    <a:pt x="31" y="6"/>
                  </a:moveTo>
                  <a:cubicBezTo>
                    <a:pt x="31" y="6"/>
                    <a:pt x="30" y="6"/>
                    <a:pt x="30" y="6"/>
                  </a:cubicBezTo>
                  <a:cubicBezTo>
                    <a:pt x="25" y="7"/>
                    <a:pt x="21" y="5"/>
                    <a:pt x="18" y="0"/>
                  </a:cubicBezTo>
                  <a:cubicBezTo>
                    <a:pt x="16" y="3"/>
                    <a:pt x="11" y="6"/>
                    <a:pt x="6" y="6"/>
                  </a:cubicBezTo>
                  <a:cubicBezTo>
                    <a:pt x="4" y="6"/>
                    <a:pt x="2" y="5"/>
                    <a:pt x="0" y="4"/>
                  </a:cubicBez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7" name="Line 340"/>
            <p:cNvSpPr>
              <a:spLocks noChangeShapeType="1"/>
            </p:cNvSpPr>
            <p:nvPr/>
          </p:nvSpPr>
          <p:spPr bwMode="auto">
            <a:xfrm flipV="1">
              <a:off x="3089276" y="6594983"/>
              <a:ext cx="0" cy="3016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8" name="Freeform 341"/>
            <p:cNvSpPr>
              <a:spLocks/>
            </p:cNvSpPr>
            <p:nvPr/>
          </p:nvSpPr>
          <p:spPr bwMode="auto">
            <a:xfrm>
              <a:off x="3049589" y="6423533"/>
              <a:ext cx="79375" cy="185738"/>
            </a:xfrm>
            <a:custGeom>
              <a:avLst/>
              <a:gdLst>
                <a:gd name="T0" fmla="*/ 0 w 16"/>
                <a:gd name="T1" fmla="*/ 0 h 38"/>
                <a:gd name="T2" fmla="*/ 16 w 16"/>
                <a:gd name="T3" fmla="*/ 19 h 38"/>
                <a:gd name="T4" fmla="*/ 0 w 16"/>
                <a:gd name="T5" fmla="*/ 38 h 38"/>
              </a:gdLst>
              <a:ahLst/>
              <a:cxnLst>
                <a:cxn ang="0">
                  <a:pos x="T0" y="T1"/>
                </a:cxn>
                <a:cxn ang="0">
                  <a:pos x="T2" y="T3"/>
                </a:cxn>
                <a:cxn ang="0">
                  <a:pos x="T4" y="T5"/>
                </a:cxn>
              </a:cxnLst>
              <a:rect l="0" t="0" r="r" b="b"/>
              <a:pathLst>
                <a:path w="16" h="38">
                  <a:moveTo>
                    <a:pt x="0" y="0"/>
                  </a:moveTo>
                  <a:cubicBezTo>
                    <a:pt x="8" y="0"/>
                    <a:pt x="16" y="9"/>
                    <a:pt x="16" y="19"/>
                  </a:cubicBezTo>
                  <a:cubicBezTo>
                    <a:pt x="16" y="30"/>
                    <a:pt x="8" y="38"/>
                    <a:pt x="0" y="3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9" name="Freeform 342"/>
            <p:cNvSpPr>
              <a:spLocks/>
            </p:cNvSpPr>
            <p:nvPr/>
          </p:nvSpPr>
          <p:spPr bwMode="auto">
            <a:xfrm>
              <a:off x="3059114" y="6482271"/>
              <a:ext cx="65088" cy="34925"/>
            </a:xfrm>
            <a:custGeom>
              <a:avLst/>
              <a:gdLst>
                <a:gd name="T0" fmla="*/ 13 w 13"/>
                <a:gd name="T1" fmla="*/ 6 h 7"/>
                <a:gd name="T2" fmla="*/ 12 w 13"/>
                <a:gd name="T3" fmla="*/ 6 h 7"/>
                <a:gd name="T4" fmla="*/ 0 w 13"/>
                <a:gd name="T5" fmla="*/ 0 h 7"/>
              </a:gdLst>
              <a:ahLst/>
              <a:cxnLst>
                <a:cxn ang="0">
                  <a:pos x="T0" y="T1"/>
                </a:cxn>
                <a:cxn ang="0">
                  <a:pos x="T2" y="T3"/>
                </a:cxn>
                <a:cxn ang="0">
                  <a:pos x="T4" y="T5"/>
                </a:cxn>
              </a:cxnLst>
              <a:rect l="0" t="0" r="r" b="b"/>
              <a:pathLst>
                <a:path w="13" h="7">
                  <a:moveTo>
                    <a:pt x="13" y="6"/>
                  </a:moveTo>
                  <a:cubicBezTo>
                    <a:pt x="13" y="6"/>
                    <a:pt x="12" y="6"/>
                    <a:pt x="12" y="6"/>
                  </a:cubicBezTo>
                  <a:cubicBezTo>
                    <a:pt x="7" y="7"/>
                    <a:pt x="3" y="5"/>
                    <a:pt x="0"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0" name="Oval 343"/>
            <p:cNvSpPr>
              <a:spLocks noChangeArrowheads="1"/>
            </p:cNvSpPr>
            <p:nvPr/>
          </p:nvSpPr>
          <p:spPr bwMode="auto">
            <a:xfrm>
              <a:off x="3030539" y="6663246"/>
              <a:ext cx="195263" cy="196850"/>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1" name="Oval 344"/>
            <p:cNvSpPr>
              <a:spLocks noChangeArrowheads="1"/>
            </p:cNvSpPr>
            <p:nvPr/>
          </p:nvSpPr>
          <p:spPr bwMode="auto">
            <a:xfrm>
              <a:off x="3117851" y="6806121"/>
              <a:ext cx="20638" cy="19050"/>
            </a:xfrm>
            <a:prstGeom prst="ellipse">
              <a:avLst/>
            </a:prstGeom>
            <a:noFill/>
            <a:ln w="12700">
              <a:solidFill>
                <a:schemeClr val="tx2"/>
              </a:solidFill>
              <a:round/>
              <a:headEnd/>
              <a:tailEnd/>
            </a:ln>
          </p:spPr>
          <p:txBody>
            <a:bodyPr vert="horz" wrap="square" lIns="82953" tIns="41476" rIns="82953" bIns="41476" numCol="1" anchor="t" anchorCtr="0" compatLnSpc="1">
              <a:prstTxWarp prst="textNoShape">
                <a:avLst/>
              </a:prstTxWarp>
            </a:bodyPr>
            <a:lstStyle/>
            <a:p>
              <a:endParaRPr lang="en-AU" sz="1633"/>
            </a:p>
          </p:txBody>
        </p:sp>
        <p:sp>
          <p:nvSpPr>
            <p:cNvPr id="52" name="Freeform 345"/>
            <p:cNvSpPr>
              <a:spLocks/>
            </p:cNvSpPr>
            <p:nvPr/>
          </p:nvSpPr>
          <p:spPr bwMode="auto">
            <a:xfrm>
              <a:off x="3098801" y="6702933"/>
              <a:ext cx="58738" cy="88900"/>
            </a:xfrm>
            <a:custGeom>
              <a:avLst/>
              <a:gdLst>
                <a:gd name="T0" fmla="*/ 0 w 12"/>
                <a:gd name="T1" fmla="*/ 6 h 18"/>
                <a:gd name="T2" fmla="*/ 6 w 12"/>
                <a:gd name="T3" fmla="*/ 0 h 18"/>
                <a:gd name="T4" fmla="*/ 12 w 12"/>
                <a:gd name="T5" fmla="*/ 6 h 18"/>
                <a:gd name="T6" fmla="*/ 6 w 12"/>
                <a:gd name="T7" fmla="*/ 12 h 18"/>
                <a:gd name="T8" fmla="*/ 6 w 12"/>
                <a:gd name="T9" fmla="*/ 18 h 18"/>
              </a:gdLst>
              <a:ahLst/>
              <a:cxnLst>
                <a:cxn ang="0">
                  <a:pos x="T0" y="T1"/>
                </a:cxn>
                <a:cxn ang="0">
                  <a:pos x="T2" y="T3"/>
                </a:cxn>
                <a:cxn ang="0">
                  <a:pos x="T4" y="T5"/>
                </a:cxn>
                <a:cxn ang="0">
                  <a:pos x="T6" y="T7"/>
                </a:cxn>
                <a:cxn ang="0">
                  <a:pos x="T8" y="T9"/>
                </a:cxn>
              </a:cxnLst>
              <a:rect l="0" t="0" r="r" b="b"/>
              <a:pathLst>
                <a:path w="12" h="18">
                  <a:moveTo>
                    <a:pt x="0" y="6"/>
                  </a:moveTo>
                  <a:cubicBezTo>
                    <a:pt x="0" y="3"/>
                    <a:pt x="3" y="0"/>
                    <a:pt x="6" y="0"/>
                  </a:cubicBezTo>
                  <a:cubicBezTo>
                    <a:pt x="9" y="0"/>
                    <a:pt x="12" y="3"/>
                    <a:pt x="12" y="6"/>
                  </a:cubicBezTo>
                  <a:cubicBezTo>
                    <a:pt x="12" y="10"/>
                    <a:pt x="9" y="12"/>
                    <a:pt x="6" y="12"/>
                  </a:cubicBezTo>
                  <a:cubicBezTo>
                    <a:pt x="6" y="18"/>
                    <a:pt x="6" y="18"/>
                    <a:pt x="6" y="1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53" name="Group 52"/>
          <p:cNvGrpSpPr/>
          <p:nvPr/>
        </p:nvGrpSpPr>
        <p:grpSpPr>
          <a:xfrm>
            <a:off x="742151" y="3336260"/>
            <a:ext cx="409004" cy="409001"/>
            <a:chOff x="3722689" y="3465513"/>
            <a:chExt cx="450850" cy="450850"/>
          </a:xfrm>
        </p:grpSpPr>
        <p:sp>
          <p:nvSpPr>
            <p:cNvPr id="54" name="Rectangle 139"/>
            <p:cNvSpPr>
              <a:spLocks noChangeArrowheads="1"/>
            </p:cNvSpPr>
            <p:nvPr/>
          </p:nvSpPr>
          <p:spPr bwMode="auto">
            <a:xfrm>
              <a:off x="3722689" y="3719513"/>
              <a:ext cx="77788" cy="157163"/>
            </a:xfrm>
            <a:prstGeom prst="rect">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5" name="Freeform 140"/>
            <p:cNvSpPr>
              <a:spLocks/>
            </p:cNvSpPr>
            <p:nvPr/>
          </p:nvSpPr>
          <p:spPr bwMode="auto">
            <a:xfrm>
              <a:off x="3800476" y="3773488"/>
              <a:ext cx="373063" cy="142875"/>
            </a:xfrm>
            <a:custGeom>
              <a:avLst/>
              <a:gdLst>
                <a:gd name="T0" fmla="*/ 0 w 76"/>
                <a:gd name="T1" fmla="*/ 15 h 29"/>
                <a:gd name="T2" fmla="*/ 76 w 76"/>
                <a:gd name="T3" fmla="*/ 5 h 29"/>
                <a:gd name="T4" fmla="*/ 64 w 76"/>
                <a:gd name="T5" fmla="*/ 1 h 29"/>
                <a:gd name="T6" fmla="*/ 46 w 76"/>
                <a:gd name="T7" fmla="*/ 7 h 29"/>
              </a:gdLst>
              <a:ahLst/>
              <a:cxnLst>
                <a:cxn ang="0">
                  <a:pos x="T0" y="T1"/>
                </a:cxn>
                <a:cxn ang="0">
                  <a:pos x="T2" y="T3"/>
                </a:cxn>
                <a:cxn ang="0">
                  <a:pos x="T4" y="T5"/>
                </a:cxn>
                <a:cxn ang="0">
                  <a:pos x="T6" y="T7"/>
                </a:cxn>
              </a:cxnLst>
              <a:rect l="0" t="0" r="r" b="b"/>
              <a:pathLst>
                <a:path w="76" h="29">
                  <a:moveTo>
                    <a:pt x="0" y="15"/>
                  </a:moveTo>
                  <a:cubicBezTo>
                    <a:pt x="42" y="29"/>
                    <a:pt x="28" y="29"/>
                    <a:pt x="76" y="5"/>
                  </a:cubicBezTo>
                  <a:cubicBezTo>
                    <a:pt x="72" y="1"/>
                    <a:pt x="68" y="0"/>
                    <a:pt x="64" y="1"/>
                  </a:cubicBezTo>
                  <a:cubicBezTo>
                    <a:pt x="46" y="7"/>
                    <a:pt x="46" y="7"/>
                    <a:pt x="46" y="7"/>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6" name="Freeform 141"/>
            <p:cNvSpPr>
              <a:spLocks/>
            </p:cNvSpPr>
            <p:nvPr/>
          </p:nvSpPr>
          <p:spPr bwMode="auto">
            <a:xfrm>
              <a:off x="3800476" y="3740150"/>
              <a:ext cx="234950" cy="77788"/>
            </a:xfrm>
            <a:custGeom>
              <a:avLst/>
              <a:gdLst>
                <a:gd name="T0" fmla="*/ 0 w 48"/>
                <a:gd name="T1" fmla="*/ 0 h 16"/>
                <a:gd name="T2" fmla="*/ 12 w 48"/>
                <a:gd name="T3" fmla="*/ 0 h 16"/>
                <a:gd name="T4" fmla="*/ 30 w 48"/>
                <a:gd name="T5" fmla="*/ 8 h 16"/>
                <a:gd name="T6" fmla="*/ 42 w 48"/>
                <a:gd name="T7" fmla="*/ 8 h 16"/>
                <a:gd name="T8" fmla="*/ 42 w 48"/>
                <a:gd name="T9" fmla="*/ 16 h 16"/>
                <a:gd name="T10" fmla="*/ 20 w 48"/>
                <a:gd name="T11" fmla="*/ 16 h 16"/>
              </a:gdLst>
              <a:ahLst/>
              <a:cxnLst>
                <a:cxn ang="0">
                  <a:pos x="T0" y="T1"/>
                </a:cxn>
                <a:cxn ang="0">
                  <a:pos x="T2" y="T3"/>
                </a:cxn>
                <a:cxn ang="0">
                  <a:pos x="T4" y="T5"/>
                </a:cxn>
                <a:cxn ang="0">
                  <a:pos x="T6" y="T7"/>
                </a:cxn>
                <a:cxn ang="0">
                  <a:pos x="T8" y="T9"/>
                </a:cxn>
                <a:cxn ang="0">
                  <a:pos x="T10" y="T11"/>
                </a:cxn>
              </a:cxnLst>
              <a:rect l="0" t="0" r="r" b="b"/>
              <a:pathLst>
                <a:path w="48" h="16">
                  <a:moveTo>
                    <a:pt x="0" y="0"/>
                  </a:moveTo>
                  <a:cubicBezTo>
                    <a:pt x="12" y="0"/>
                    <a:pt x="12" y="0"/>
                    <a:pt x="12" y="0"/>
                  </a:cubicBezTo>
                  <a:cubicBezTo>
                    <a:pt x="21" y="0"/>
                    <a:pt x="28" y="6"/>
                    <a:pt x="30" y="8"/>
                  </a:cubicBezTo>
                  <a:cubicBezTo>
                    <a:pt x="30" y="8"/>
                    <a:pt x="36" y="8"/>
                    <a:pt x="42" y="8"/>
                  </a:cubicBezTo>
                  <a:cubicBezTo>
                    <a:pt x="48" y="8"/>
                    <a:pt x="48" y="16"/>
                    <a:pt x="42" y="16"/>
                  </a:cubicBezTo>
                  <a:cubicBezTo>
                    <a:pt x="20" y="16"/>
                    <a:pt x="20" y="16"/>
                    <a:pt x="20"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7" name="Oval 142"/>
            <p:cNvSpPr>
              <a:spLocks noChangeArrowheads="1"/>
            </p:cNvSpPr>
            <p:nvPr/>
          </p:nvSpPr>
          <p:spPr bwMode="auto">
            <a:xfrm>
              <a:off x="3997326" y="3465513"/>
              <a:ext cx="117475" cy="1174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8" name="Oval 143"/>
            <p:cNvSpPr>
              <a:spLocks noChangeArrowheads="1"/>
            </p:cNvSpPr>
            <p:nvPr/>
          </p:nvSpPr>
          <p:spPr bwMode="auto">
            <a:xfrm>
              <a:off x="3898901" y="3602038"/>
              <a:ext cx="117475" cy="1174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9" name="Line 144"/>
            <p:cNvSpPr>
              <a:spLocks noChangeShapeType="1"/>
            </p:cNvSpPr>
            <p:nvPr/>
          </p:nvSpPr>
          <p:spPr bwMode="auto">
            <a:xfrm>
              <a:off x="3957639" y="3641725"/>
              <a:ext cx="0"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0" name="Line 145"/>
            <p:cNvSpPr>
              <a:spLocks noChangeShapeType="1"/>
            </p:cNvSpPr>
            <p:nvPr/>
          </p:nvSpPr>
          <p:spPr bwMode="auto">
            <a:xfrm>
              <a:off x="4056064" y="3503613"/>
              <a:ext cx="0"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spTree>
    <p:extLst>
      <p:ext uri="{BB962C8B-B14F-4D97-AF65-F5344CB8AC3E}">
        <p14:creationId xmlns:p14="http://schemas.microsoft.com/office/powerpoint/2010/main" val="1049858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2388-8154-A4F9-35EE-88FFFC250E38}"/>
              </a:ext>
            </a:extLst>
          </p:cNvPr>
          <p:cNvSpPr>
            <a:spLocks noGrp="1"/>
          </p:cNvSpPr>
          <p:nvPr>
            <p:ph type="title"/>
          </p:nvPr>
        </p:nvSpPr>
        <p:spPr>
          <a:xfrm>
            <a:off x="479425" y="1673522"/>
            <a:ext cx="11233150" cy="664797"/>
          </a:xfrm>
        </p:spPr>
        <p:txBody>
          <a:bodyPr/>
          <a:lstStyle/>
          <a:p>
            <a:r>
              <a:rPr lang="en-GB">
                <a:cs typeface="Helvetica"/>
              </a:rPr>
              <a:t>Complaints</a:t>
            </a:r>
            <a:endParaRPr lang="en-GB"/>
          </a:p>
        </p:txBody>
      </p:sp>
      <p:sp>
        <p:nvSpPr>
          <p:cNvPr id="3" name="Slide Number Placeholder 2">
            <a:extLst>
              <a:ext uri="{FF2B5EF4-FFF2-40B4-BE49-F238E27FC236}">
                <a16:creationId xmlns:a16="http://schemas.microsoft.com/office/drawing/2014/main" id="{527502E0-18EC-6C02-FE60-212F99F8D8E3}"/>
              </a:ext>
            </a:extLst>
          </p:cNvPr>
          <p:cNvSpPr>
            <a:spLocks noGrp="1"/>
          </p:cNvSpPr>
          <p:nvPr>
            <p:ph type="sldNum" sz="quarter" idx="10"/>
          </p:nvPr>
        </p:nvSpPr>
        <p:spPr/>
        <p:txBody>
          <a:bodyPr/>
          <a:lstStyle/>
          <a:p>
            <a:fld id="{7146FAA3-5F10-EC41-882E-FB4187E570D3}" type="slidenum">
              <a:rPr lang="en-AU"/>
              <a:pPr/>
              <a:t>43</a:t>
            </a:fld>
            <a:endParaRPr lang="en-AU"/>
          </a:p>
        </p:txBody>
      </p:sp>
      <p:pic>
        <p:nvPicPr>
          <p:cNvPr id="8" name="Picture Placeholder 8">
            <a:extLst>
              <a:ext uri="{FF2B5EF4-FFF2-40B4-BE49-F238E27FC236}">
                <a16:creationId xmlns:a16="http://schemas.microsoft.com/office/drawing/2014/main" id="{6F6E2BD5-6B8C-0B21-A9BB-57BD1F1ACF4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2153357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77E737-AE6A-ED16-389C-5DFAF489DCB5}"/>
              </a:ext>
            </a:extLst>
          </p:cNvPr>
          <p:cNvSpPr/>
          <p:nvPr/>
        </p:nvSpPr>
        <p:spPr>
          <a:xfrm>
            <a:off x="6613239" y="0"/>
            <a:ext cx="55787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p:txBody>
          <a:bodyPr/>
          <a:lstStyle/>
          <a:p>
            <a:r>
              <a:rPr lang="en-AU"/>
              <a:t>Complaint-making behaviour</a:t>
            </a: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9" name="TextBox 8">
            <a:extLst>
              <a:ext uri="{FF2B5EF4-FFF2-40B4-BE49-F238E27FC236}">
                <a16:creationId xmlns:a16="http://schemas.microsoft.com/office/drawing/2014/main" id="{58A6276F-E545-7A11-C0B0-24C519119331}"/>
              </a:ext>
            </a:extLst>
          </p:cNvPr>
          <p:cNvSpPr txBox="1"/>
          <p:nvPr/>
        </p:nvSpPr>
        <p:spPr>
          <a:xfrm>
            <a:off x="479666" y="1145650"/>
            <a:ext cx="6133791" cy="3262432"/>
          </a:xfrm>
          <a:prstGeom prst="rect">
            <a:avLst/>
          </a:prstGeom>
          <a:noFill/>
          <a:ln w="28575">
            <a:noFill/>
          </a:ln>
        </p:spPr>
        <p:txBody>
          <a:bodyPr wrap="square" lIns="91440" tIns="45720" rIns="91440" bIns="45720" rtlCol="0" anchor="t">
            <a:spAutoFit/>
          </a:bodyPr>
          <a:lstStyle/>
          <a:p>
            <a:pPr>
              <a:spcAft>
                <a:spcPts val="600"/>
              </a:spcAft>
              <a:defRPr/>
            </a:pPr>
            <a:r>
              <a:rPr lang="en-AU" sz="1400">
                <a:cs typeface="Helvetica"/>
              </a:rPr>
              <a:t>Overall,</a:t>
            </a:r>
            <a:r>
              <a:rPr lang="en-AU" sz="1400" b="1">
                <a:solidFill>
                  <a:schemeClr val="accent1"/>
                </a:solidFill>
                <a:cs typeface="Helvetica"/>
              </a:rPr>
              <a:t> 8%</a:t>
            </a:r>
            <a:r>
              <a:rPr lang="en-AU" sz="1400">
                <a:cs typeface="Helvetica"/>
              </a:rPr>
              <a:t> of all air travellers made a complaint in the last 12 months.</a:t>
            </a:r>
            <a:endParaRPr lang="en-US"/>
          </a:p>
          <a:p>
            <a:pPr marL="285750" indent="-285750">
              <a:buFont typeface="Arial"/>
              <a:buChar char="•"/>
              <a:defRPr/>
            </a:pPr>
            <a:r>
              <a:rPr lang="en-AU" sz="1400" b="1">
                <a:solidFill>
                  <a:schemeClr val="accent1"/>
                </a:solidFill>
                <a:cs typeface="Helvetica"/>
              </a:rPr>
              <a:t>3%</a:t>
            </a:r>
            <a:r>
              <a:rPr lang="en-AU" sz="1400">
                <a:solidFill>
                  <a:srgbClr val="000000"/>
                </a:solidFill>
                <a:cs typeface="Helvetica"/>
              </a:rPr>
              <a:t> made a complaint about a disruption they experienced while flying.</a:t>
            </a:r>
            <a:endParaRPr lang="en-US">
              <a:cs typeface="Helvetica"/>
            </a:endParaRPr>
          </a:p>
          <a:p>
            <a:pPr marL="285750" indent="-285750">
              <a:spcAft>
                <a:spcPts val="600"/>
              </a:spcAft>
              <a:buFont typeface="Arial"/>
              <a:buChar char="•"/>
              <a:defRPr/>
            </a:pPr>
            <a:r>
              <a:rPr lang="en-AU" sz="1400" b="1">
                <a:solidFill>
                  <a:srgbClr val="188B7A"/>
                </a:solidFill>
              </a:rPr>
              <a:t>6%</a:t>
            </a:r>
            <a:r>
              <a:rPr lang="en-AU" sz="1400" b="1">
                <a:solidFill>
                  <a:schemeClr val="accent5"/>
                </a:solidFill>
              </a:rPr>
              <a:t> </a:t>
            </a:r>
            <a:r>
              <a:rPr lang="en-AU" sz="1400"/>
              <a:t>of Australians made a complaint about another issue relating to their travel (e.g. fees, security screening, in-flight experience like poor seating or catering).</a:t>
            </a:r>
            <a:endParaRPr lang="en-AU" sz="1400">
              <a:solidFill>
                <a:srgbClr val="000000"/>
              </a:solidFill>
              <a:cs typeface="Helvetica"/>
            </a:endParaRPr>
          </a:p>
          <a:p>
            <a:pPr>
              <a:defRPr/>
            </a:pPr>
            <a:r>
              <a:rPr lang="en-AU" sz="1400">
                <a:cs typeface="Helvetica"/>
              </a:rPr>
              <a:t>As noted previously, 55% of travellers experienced a disruption in the last 12 months. One in 20 (5%) made a subsequent complaint about that disruption.</a:t>
            </a:r>
          </a:p>
          <a:p>
            <a:pPr>
              <a:defRPr/>
            </a:pPr>
            <a:r>
              <a:rPr lang="en-AU" sz="1400">
                <a:cs typeface="Helvetica"/>
              </a:rPr>
              <a:t>The 3 main complaint issues were:</a:t>
            </a:r>
          </a:p>
          <a:p>
            <a:pPr marL="285750" indent="-285750">
              <a:buFont typeface="Arial" panose="020B0604020202020204" pitchFamily="34" charset="0"/>
              <a:buChar char="•"/>
              <a:defRPr/>
            </a:pPr>
            <a:r>
              <a:rPr lang="en-AU" sz="1400">
                <a:cs typeface="Helvetica"/>
              </a:rPr>
              <a:t>Flight delay, cancellation or changed itinerary (46%)</a:t>
            </a:r>
          </a:p>
          <a:p>
            <a:pPr marL="285750" indent="-285750">
              <a:buFont typeface="Arial" panose="020B0604020202020204" pitchFamily="34" charset="0"/>
              <a:buChar char="•"/>
              <a:defRPr/>
            </a:pPr>
            <a:r>
              <a:rPr lang="en-AU" sz="1400">
                <a:cs typeface="Helvetica"/>
              </a:rPr>
              <a:t>Baggage-related issues (22%)</a:t>
            </a:r>
          </a:p>
          <a:p>
            <a:pPr marL="285750" indent="-285750">
              <a:buFont typeface="Arial" panose="020B0604020202020204" pitchFamily="34" charset="0"/>
              <a:buChar char="•"/>
              <a:defRPr/>
            </a:pPr>
            <a:r>
              <a:rPr lang="en-AU" sz="1400">
                <a:cs typeface="Helvetica"/>
              </a:rPr>
              <a:t>Poor customer service (19%).</a:t>
            </a:r>
          </a:p>
          <a:p>
            <a:pPr marL="285750" indent="-285750">
              <a:buFont typeface="Arial" panose="020B0604020202020204" pitchFamily="34" charset="0"/>
              <a:buChar char="•"/>
              <a:defRPr/>
            </a:pPr>
            <a:endParaRPr lang="en-AU" sz="1400">
              <a:cs typeface="Helvetica"/>
            </a:endParaRPr>
          </a:p>
          <a:p>
            <a:pPr>
              <a:defRPr/>
            </a:pPr>
            <a:endParaRPr lang="en-AU" sz="1400">
              <a:cs typeface="Helvetica"/>
            </a:endParaRPr>
          </a:p>
        </p:txBody>
      </p:sp>
      <p:graphicFrame>
        <p:nvGraphicFramePr>
          <p:cNvPr id="4" name="Table 3">
            <a:extLst>
              <a:ext uri="{FF2B5EF4-FFF2-40B4-BE49-F238E27FC236}">
                <a16:creationId xmlns:a16="http://schemas.microsoft.com/office/drawing/2014/main" id="{BEB75932-0D59-1203-C781-E2BFD1FD32EC}"/>
              </a:ext>
            </a:extLst>
          </p:cNvPr>
          <p:cNvGraphicFramePr>
            <a:graphicFrameLocks noGrp="1"/>
          </p:cNvGraphicFramePr>
          <p:nvPr>
            <p:extLst>
              <p:ext uri="{D42A27DB-BD31-4B8C-83A1-F6EECF244321}">
                <p14:modId xmlns:p14="http://schemas.microsoft.com/office/powerpoint/2010/main" val="4018596375"/>
              </p:ext>
            </p:extLst>
          </p:nvPr>
        </p:nvGraphicFramePr>
        <p:xfrm>
          <a:off x="511214" y="4013929"/>
          <a:ext cx="5997459" cy="1707256"/>
        </p:xfrm>
        <a:graphic>
          <a:graphicData uri="http://schemas.openxmlformats.org/drawingml/2006/table">
            <a:tbl>
              <a:tblPr bandRow="1">
                <a:tableStyleId>{5C22544A-7EE6-4342-B048-85BDC9FD1C3A}</a:tableStyleId>
              </a:tblPr>
              <a:tblGrid>
                <a:gridCol w="5997459">
                  <a:extLst>
                    <a:ext uri="{9D8B030D-6E8A-4147-A177-3AD203B41FA5}">
                      <a16:colId xmlns:a16="http://schemas.microsoft.com/office/drawing/2014/main" val="1428752186"/>
                    </a:ext>
                  </a:extLst>
                </a:gridCol>
              </a:tblGrid>
              <a:tr h="1707256">
                <a:tc>
                  <a:txBody>
                    <a:bodyPr/>
                    <a:lstStyle/>
                    <a:p>
                      <a:pPr>
                        <a:spcBef>
                          <a:spcPts val="0"/>
                        </a:spcBef>
                        <a:spcAft>
                          <a:spcPts val="800"/>
                        </a:spcAft>
                      </a:pPr>
                      <a:endParaRPr lang="en-US" sz="1000" i="1">
                        <a:solidFill>
                          <a:schemeClr val="tx1"/>
                        </a:solidFill>
                      </a:endParaRPr>
                    </a:p>
                  </a:txBody>
                  <a:tcPr anchor="ctr">
                    <a:lnL>
                      <a:noFill/>
                    </a:lnL>
                    <a:lnR>
                      <a:noFill/>
                    </a:lnR>
                    <a:lnT>
                      <a:noFill/>
                    </a:lnT>
                    <a:lnB>
                      <a:noFill/>
                    </a:lnB>
                    <a:solidFill>
                      <a:srgbClr val="E2E2E3"/>
                    </a:solidFill>
                  </a:tcPr>
                </a:tc>
                <a:extLst>
                  <a:ext uri="{0D108BD9-81ED-4DB2-BD59-A6C34878D82A}">
                    <a16:rowId xmlns:a16="http://schemas.microsoft.com/office/drawing/2014/main" val="440135002"/>
                  </a:ext>
                </a:extLst>
              </a:tr>
            </a:tbl>
          </a:graphicData>
        </a:graphic>
      </p:graphicFrame>
      <p:grpSp>
        <p:nvGrpSpPr>
          <p:cNvPr id="20" name="Group 19">
            <a:extLst>
              <a:ext uri="{FF2B5EF4-FFF2-40B4-BE49-F238E27FC236}">
                <a16:creationId xmlns:a16="http://schemas.microsoft.com/office/drawing/2014/main" id="{EBFD4C06-AA5D-AFEB-28C3-392023BA483C}"/>
              </a:ext>
            </a:extLst>
          </p:cNvPr>
          <p:cNvGrpSpPr/>
          <p:nvPr/>
        </p:nvGrpSpPr>
        <p:grpSpPr>
          <a:xfrm>
            <a:off x="655619" y="4642004"/>
            <a:ext cx="585988" cy="588051"/>
            <a:chOff x="4651388" y="4503560"/>
            <a:chExt cx="449271" cy="588051"/>
          </a:xfrm>
        </p:grpSpPr>
        <p:sp>
          <p:nvSpPr>
            <p:cNvPr id="10" name="Freeform 271">
              <a:extLst>
                <a:ext uri="{FF2B5EF4-FFF2-40B4-BE49-F238E27FC236}">
                  <a16:creationId xmlns:a16="http://schemas.microsoft.com/office/drawing/2014/main" id="{960B3068-9E53-E7F3-CE4B-638C995D8C93}"/>
                </a:ext>
              </a:extLst>
            </p:cNvPr>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Oval 272">
              <a:extLst>
                <a:ext uri="{FF2B5EF4-FFF2-40B4-BE49-F238E27FC236}">
                  <a16:creationId xmlns:a16="http://schemas.microsoft.com/office/drawing/2014/main" id="{BFE94DF0-E196-CBB2-D266-6A7C1FCF3147}"/>
                </a:ext>
              </a:extLst>
            </p:cNvPr>
            <p:cNvSpPr>
              <a:spLocks noChangeArrowheads="1"/>
            </p:cNvSpPr>
            <p:nvPr/>
          </p:nvSpPr>
          <p:spPr bwMode="auto">
            <a:xfrm>
              <a:off x="497365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Freeform 273">
              <a:extLst>
                <a:ext uri="{FF2B5EF4-FFF2-40B4-BE49-F238E27FC236}">
                  <a16:creationId xmlns:a16="http://schemas.microsoft.com/office/drawing/2014/main" id="{A2E52E78-A526-2DF5-CEF2-402843270271}"/>
                </a:ext>
              </a:extLst>
            </p:cNvPr>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Oval 274">
              <a:extLst>
                <a:ext uri="{FF2B5EF4-FFF2-40B4-BE49-F238E27FC236}">
                  <a16:creationId xmlns:a16="http://schemas.microsoft.com/office/drawing/2014/main" id="{8FEE3E82-067B-88AD-5179-1043D517DED8}"/>
                </a:ext>
              </a:extLst>
            </p:cNvPr>
            <p:cNvSpPr>
              <a:spLocks noChangeArrowheads="1"/>
            </p:cNvSpPr>
            <p:nvPr/>
          </p:nvSpPr>
          <p:spPr bwMode="auto">
            <a:xfrm>
              <a:off x="467996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Freeform 275">
              <a:extLst>
                <a:ext uri="{FF2B5EF4-FFF2-40B4-BE49-F238E27FC236}">
                  <a16:creationId xmlns:a16="http://schemas.microsoft.com/office/drawing/2014/main" id="{67629C44-1792-1465-3ED9-2DB877305BCF}"/>
                </a:ext>
              </a:extLst>
            </p:cNvPr>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Oval 276">
              <a:extLst>
                <a:ext uri="{FF2B5EF4-FFF2-40B4-BE49-F238E27FC236}">
                  <a16:creationId xmlns:a16="http://schemas.microsoft.com/office/drawing/2014/main" id="{2E43CCE1-D2FA-D3EA-81F5-8A18829F5B72}"/>
                </a:ext>
              </a:extLst>
            </p:cNvPr>
            <p:cNvSpPr>
              <a:spLocks noChangeArrowheads="1"/>
            </p:cNvSpPr>
            <p:nvPr/>
          </p:nvSpPr>
          <p:spPr bwMode="auto">
            <a:xfrm>
              <a:off x="4827602" y="4861774"/>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Freeform 277">
              <a:extLst>
                <a:ext uri="{FF2B5EF4-FFF2-40B4-BE49-F238E27FC236}">
                  <a16:creationId xmlns:a16="http://schemas.microsoft.com/office/drawing/2014/main" id="{A98DB9D6-538A-E1CF-60A4-89243AB35B3E}"/>
                </a:ext>
              </a:extLst>
            </p:cNvPr>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Line 278">
              <a:extLst>
                <a:ext uri="{FF2B5EF4-FFF2-40B4-BE49-F238E27FC236}">
                  <a16:creationId xmlns:a16="http://schemas.microsoft.com/office/drawing/2014/main" id="{AF16C84E-260B-0DC7-4299-825BA227E53B}"/>
                </a:ext>
              </a:extLst>
            </p:cNvPr>
            <p:cNvSpPr>
              <a:spLocks noChangeShapeType="1"/>
            </p:cNvSpPr>
            <p:nvPr/>
          </p:nvSpPr>
          <p:spPr bwMode="auto">
            <a:xfrm>
              <a:off x="4808541" y="4555324"/>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Line 279">
              <a:extLst>
                <a:ext uri="{FF2B5EF4-FFF2-40B4-BE49-F238E27FC236}">
                  <a16:creationId xmlns:a16="http://schemas.microsoft.com/office/drawing/2014/main" id="{09861D19-9210-AA73-4525-0F33094B25C9}"/>
                </a:ext>
              </a:extLst>
            </p:cNvPr>
            <p:cNvSpPr>
              <a:spLocks noChangeShapeType="1"/>
            </p:cNvSpPr>
            <p:nvPr/>
          </p:nvSpPr>
          <p:spPr bwMode="auto">
            <a:xfrm>
              <a:off x="4808550" y="4607090"/>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Line 280">
              <a:extLst>
                <a:ext uri="{FF2B5EF4-FFF2-40B4-BE49-F238E27FC236}">
                  <a16:creationId xmlns:a16="http://schemas.microsoft.com/office/drawing/2014/main" id="{21945C28-41C7-C68D-6623-52AC7B26E56F}"/>
                </a:ext>
              </a:extLst>
            </p:cNvPr>
            <p:cNvSpPr>
              <a:spLocks noChangeShapeType="1"/>
            </p:cNvSpPr>
            <p:nvPr/>
          </p:nvSpPr>
          <p:spPr bwMode="auto">
            <a:xfrm>
              <a:off x="4808541" y="4659343"/>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2" name="Rectangle 21">
            <a:extLst>
              <a:ext uri="{FF2B5EF4-FFF2-40B4-BE49-F238E27FC236}">
                <a16:creationId xmlns:a16="http://schemas.microsoft.com/office/drawing/2014/main" id="{6A77E059-9109-F7C8-FDF1-F5D40F720720}"/>
              </a:ext>
            </a:extLst>
          </p:cNvPr>
          <p:cNvSpPr/>
          <p:nvPr/>
        </p:nvSpPr>
        <p:spPr>
          <a:xfrm>
            <a:off x="1386005" y="4018444"/>
            <a:ext cx="5070087" cy="1692771"/>
          </a:xfrm>
          <a:prstGeom prst="rect">
            <a:avLst/>
          </a:prstGeom>
        </p:spPr>
        <p:txBody>
          <a:bodyPr wrap="square" lIns="91440" tIns="45720" rIns="91440" bIns="45720" anchor="t">
            <a:spAutoFit/>
          </a:bodyPr>
          <a:lstStyle/>
          <a:p>
            <a:r>
              <a:rPr lang="en-US" sz="1400">
                <a:ea typeface="+mn-lt"/>
                <a:cs typeface="+mn-lt"/>
              </a:rPr>
              <a:t>‘</a:t>
            </a:r>
            <a:r>
              <a:rPr lang="en-US" sz="1400">
                <a:solidFill>
                  <a:srgbClr val="000000"/>
                </a:solidFill>
                <a:latin typeface="Helvetica"/>
                <a:ea typeface="+mn-lt"/>
                <a:cs typeface="+mn-lt"/>
              </a:rPr>
              <a:t>Follow up communication needs to be initiated by the airline. Until the complaint is resolved or the airline is able to advise what action is being taken to avoid the situation occurring again I have no …  [faith that the airlines will] follow up any complaints unless it is a very serious situation which is likely to get them into legal difficulty.</a:t>
            </a:r>
            <a:r>
              <a:rPr lang="en-US" sz="1400">
                <a:ea typeface="+mn-lt"/>
                <a:cs typeface="+mn-lt"/>
              </a:rPr>
              <a:t>’</a:t>
            </a:r>
            <a:endParaRPr lang="en-US"/>
          </a:p>
          <a:p>
            <a:endParaRPr lang="en-US" sz="600">
              <a:cs typeface="Helvetica"/>
            </a:endParaRPr>
          </a:p>
          <a:p>
            <a:r>
              <a:rPr lang="en-AU" sz="1400" i="1">
                <a:solidFill>
                  <a:srgbClr val="000000"/>
                </a:solidFill>
              </a:rPr>
              <a:t>Female, </a:t>
            </a:r>
            <a:r>
              <a:rPr lang="en-AU" sz="1400" i="1">
                <a:solidFill>
                  <a:srgbClr val="000000"/>
                </a:solidFill>
                <a:latin typeface="Helvetica"/>
                <a:cs typeface="Helvetica"/>
              </a:rPr>
              <a:t>65-74</a:t>
            </a:r>
            <a:r>
              <a:rPr lang="en-AU" sz="1400" i="1">
                <a:solidFill>
                  <a:srgbClr val="000000"/>
                </a:solidFill>
              </a:rPr>
              <a:t>, QLD</a:t>
            </a:r>
            <a:endParaRPr lang="en-AU" sz="1400" i="1">
              <a:solidFill>
                <a:srgbClr val="000000"/>
              </a:solidFill>
              <a:cs typeface="Helvetica"/>
            </a:endParaRPr>
          </a:p>
        </p:txBody>
      </p:sp>
      <p:sp>
        <p:nvSpPr>
          <p:cNvPr id="23" name="Rectangle 22"/>
          <p:cNvSpPr/>
          <p:nvPr/>
        </p:nvSpPr>
        <p:spPr>
          <a:xfrm>
            <a:off x="7831619" y="363700"/>
            <a:ext cx="3670952" cy="615553"/>
          </a:xfrm>
          <a:prstGeom prst="rect">
            <a:avLst/>
          </a:prstGeom>
        </p:spPr>
        <p:txBody>
          <a:bodyPr wrap="square" lIns="91440" tIns="45720" rIns="91440" bIns="45720" anchor="t">
            <a:spAutoFit/>
          </a:bodyPr>
          <a:lstStyle/>
          <a:p>
            <a:pPr algn="ctr">
              <a:defRPr/>
            </a:pPr>
            <a:r>
              <a:rPr lang="en-AU" sz="1400" b="1">
                <a:solidFill>
                  <a:schemeClr val="bg1"/>
                </a:solidFill>
              </a:rPr>
              <a:t>Breakdown of complaint type</a:t>
            </a:r>
          </a:p>
          <a:p>
            <a:pPr algn="ctr">
              <a:defRPr/>
            </a:pPr>
            <a:r>
              <a:rPr lang="en-AU" sz="1000" b="1">
                <a:solidFill>
                  <a:schemeClr val="bg1"/>
                </a:solidFill>
              </a:rPr>
              <a:t>*</a:t>
            </a:r>
            <a:r>
              <a:rPr lang="en-AU" sz="1000" b="1" i="1">
                <a:solidFill>
                  <a:schemeClr val="bg1"/>
                </a:solidFill>
              </a:rPr>
              <a:t>Not to scale. Unless otherwise specified, percentages refer to percentage of total sample.</a:t>
            </a:r>
            <a:endParaRPr lang="en-AU" sz="1400" b="1">
              <a:solidFill>
                <a:schemeClr val="bg1"/>
              </a:solidFill>
              <a:cs typeface="Helvetica"/>
            </a:endParaRPr>
          </a:p>
        </p:txBody>
      </p:sp>
      <p:sp>
        <p:nvSpPr>
          <p:cNvPr id="26" name="Oval 25"/>
          <p:cNvSpPr/>
          <p:nvPr/>
        </p:nvSpPr>
        <p:spPr>
          <a:xfrm rot="16200000">
            <a:off x="7136646" y="1486478"/>
            <a:ext cx="3240000" cy="3240000"/>
          </a:xfrm>
          <a:prstGeom prst="ellipse">
            <a:avLst/>
          </a:prstGeom>
          <a:solidFill>
            <a:srgbClr val="20B9A3">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p:nvPr/>
        </p:nvSpPr>
        <p:spPr>
          <a:xfrm rot="16200000">
            <a:off x="9188881" y="1913993"/>
            <a:ext cx="2358000" cy="2356896"/>
          </a:xfrm>
          <a:prstGeom prst="ellipse">
            <a:avLst/>
          </a:prstGeom>
          <a:solidFill>
            <a:schemeClr val="accent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p:cNvSpPr txBox="1"/>
          <p:nvPr/>
        </p:nvSpPr>
        <p:spPr>
          <a:xfrm>
            <a:off x="6978741" y="2783358"/>
            <a:ext cx="1269378" cy="677108"/>
          </a:xfrm>
          <a:prstGeom prst="rect">
            <a:avLst/>
          </a:prstGeom>
          <a:noFill/>
        </p:spPr>
        <p:txBody>
          <a:bodyPr wrap="square" rtlCol="0">
            <a:spAutoFit/>
          </a:bodyPr>
          <a:lstStyle/>
          <a:p>
            <a:pPr algn="ctr"/>
            <a:r>
              <a:rPr lang="en-AU" sz="1100">
                <a:solidFill>
                  <a:schemeClr val="bg1"/>
                </a:solidFill>
              </a:rPr>
              <a:t>Experienced disruption</a:t>
            </a:r>
          </a:p>
          <a:p>
            <a:pPr algn="ctr"/>
            <a:endParaRPr lang="en-AU" sz="400">
              <a:solidFill>
                <a:schemeClr val="bg1"/>
              </a:solidFill>
            </a:endParaRPr>
          </a:p>
          <a:p>
            <a:pPr algn="ctr"/>
            <a:r>
              <a:rPr lang="en-AU" sz="1100" b="1">
                <a:solidFill>
                  <a:schemeClr val="bg1"/>
                </a:solidFill>
              </a:rPr>
              <a:t>55%</a:t>
            </a:r>
          </a:p>
        </p:txBody>
      </p:sp>
      <p:sp>
        <p:nvSpPr>
          <p:cNvPr id="30" name="TextBox 29"/>
          <p:cNvSpPr txBox="1"/>
          <p:nvPr/>
        </p:nvSpPr>
        <p:spPr>
          <a:xfrm>
            <a:off x="10262200" y="2721757"/>
            <a:ext cx="1269378" cy="830997"/>
          </a:xfrm>
          <a:prstGeom prst="rect">
            <a:avLst/>
          </a:prstGeom>
          <a:noFill/>
        </p:spPr>
        <p:txBody>
          <a:bodyPr wrap="square" rtlCol="0">
            <a:spAutoFit/>
          </a:bodyPr>
          <a:lstStyle/>
          <a:p>
            <a:pPr algn="ctr"/>
            <a:r>
              <a:rPr lang="en-AU" sz="1100">
                <a:solidFill>
                  <a:schemeClr val="bg1"/>
                </a:solidFill>
              </a:rPr>
              <a:t>Complained about another issue only</a:t>
            </a:r>
          </a:p>
          <a:p>
            <a:pPr algn="ctr"/>
            <a:endParaRPr lang="en-AU" sz="400">
              <a:solidFill>
                <a:schemeClr val="bg1"/>
              </a:solidFill>
            </a:endParaRPr>
          </a:p>
          <a:p>
            <a:pPr algn="ctr"/>
            <a:r>
              <a:rPr lang="en-AU" sz="1100" b="1">
                <a:solidFill>
                  <a:schemeClr val="bg1"/>
                </a:solidFill>
              </a:rPr>
              <a:t>5%</a:t>
            </a:r>
          </a:p>
        </p:txBody>
      </p:sp>
      <p:sp>
        <p:nvSpPr>
          <p:cNvPr id="31" name="Oval 30"/>
          <p:cNvSpPr/>
          <p:nvPr/>
        </p:nvSpPr>
        <p:spPr>
          <a:xfrm rot="16200000">
            <a:off x="8036646" y="1913441"/>
            <a:ext cx="2340000" cy="2340000"/>
          </a:xfrm>
          <a:prstGeom prst="ellipse">
            <a:avLst/>
          </a:prstGeom>
          <a:solidFill>
            <a:srgbClr val="20B9A3">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8073605" y="2774458"/>
            <a:ext cx="1210060" cy="830997"/>
          </a:xfrm>
          <a:prstGeom prst="rect">
            <a:avLst/>
          </a:prstGeom>
          <a:noFill/>
        </p:spPr>
        <p:txBody>
          <a:bodyPr wrap="square" rtlCol="0">
            <a:spAutoFit/>
          </a:bodyPr>
          <a:lstStyle/>
          <a:p>
            <a:pPr algn="ctr"/>
            <a:r>
              <a:rPr lang="en-AU" sz="1100">
                <a:solidFill>
                  <a:schemeClr val="bg1"/>
                </a:solidFill>
              </a:rPr>
              <a:t>Complained about disruption only</a:t>
            </a:r>
          </a:p>
          <a:p>
            <a:pPr algn="ctr"/>
            <a:endParaRPr lang="en-AU" sz="400">
              <a:solidFill>
                <a:schemeClr val="bg1"/>
              </a:solidFill>
            </a:endParaRPr>
          </a:p>
          <a:p>
            <a:pPr algn="ctr"/>
            <a:r>
              <a:rPr lang="en-AU" sz="1100" b="1">
                <a:solidFill>
                  <a:schemeClr val="bg1"/>
                </a:solidFill>
              </a:rPr>
              <a:t>2%</a:t>
            </a:r>
          </a:p>
        </p:txBody>
      </p:sp>
      <p:sp>
        <p:nvSpPr>
          <p:cNvPr id="33" name="TextBox 32"/>
          <p:cNvSpPr txBox="1"/>
          <p:nvPr/>
        </p:nvSpPr>
        <p:spPr>
          <a:xfrm>
            <a:off x="9207851" y="2726087"/>
            <a:ext cx="1108235" cy="1000274"/>
          </a:xfrm>
          <a:prstGeom prst="rect">
            <a:avLst/>
          </a:prstGeom>
          <a:noFill/>
        </p:spPr>
        <p:txBody>
          <a:bodyPr wrap="square" rtlCol="0">
            <a:spAutoFit/>
          </a:bodyPr>
          <a:lstStyle/>
          <a:p>
            <a:pPr algn="ctr"/>
            <a:r>
              <a:rPr lang="en-AU" sz="1100">
                <a:solidFill>
                  <a:schemeClr val="bg1"/>
                </a:solidFill>
              </a:rPr>
              <a:t>Complained about both disruption and another issue</a:t>
            </a:r>
          </a:p>
          <a:p>
            <a:pPr algn="ctr"/>
            <a:endParaRPr lang="en-AU" sz="400">
              <a:solidFill>
                <a:schemeClr val="bg1"/>
              </a:solidFill>
            </a:endParaRPr>
          </a:p>
          <a:p>
            <a:pPr algn="ctr"/>
            <a:r>
              <a:rPr lang="en-AU" sz="1100" b="1">
                <a:solidFill>
                  <a:schemeClr val="bg1"/>
                </a:solidFill>
              </a:rPr>
              <a:t>1%</a:t>
            </a:r>
          </a:p>
        </p:txBody>
      </p:sp>
      <p:sp>
        <p:nvSpPr>
          <p:cNvPr id="37" name="TextBox 36"/>
          <p:cNvSpPr txBox="1"/>
          <p:nvPr/>
        </p:nvSpPr>
        <p:spPr>
          <a:xfrm>
            <a:off x="8282189" y="5967650"/>
            <a:ext cx="3003846" cy="261610"/>
          </a:xfrm>
          <a:prstGeom prst="rect">
            <a:avLst/>
          </a:prstGeom>
          <a:noFill/>
        </p:spPr>
        <p:txBody>
          <a:bodyPr wrap="square" rtlCol="0">
            <a:spAutoFit/>
          </a:bodyPr>
          <a:lstStyle/>
          <a:p>
            <a:pPr algn="ctr"/>
            <a:r>
              <a:rPr lang="en-AU" sz="1100" b="1">
                <a:solidFill>
                  <a:schemeClr val="bg1"/>
                </a:solidFill>
              </a:rPr>
              <a:t>8% </a:t>
            </a:r>
            <a:r>
              <a:rPr lang="en-AU" sz="1100">
                <a:solidFill>
                  <a:schemeClr val="bg1"/>
                </a:solidFill>
              </a:rPr>
              <a:t>complained about any issue</a:t>
            </a:r>
          </a:p>
        </p:txBody>
      </p:sp>
      <p:sp>
        <p:nvSpPr>
          <p:cNvPr id="41" name="TextBox 40"/>
          <p:cNvSpPr txBox="1"/>
          <p:nvPr/>
        </p:nvSpPr>
        <p:spPr>
          <a:xfrm>
            <a:off x="7871341" y="5096580"/>
            <a:ext cx="2814406" cy="430887"/>
          </a:xfrm>
          <a:prstGeom prst="rect">
            <a:avLst/>
          </a:prstGeom>
          <a:noFill/>
        </p:spPr>
        <p:txBody>
          <a:bodyPr wrap="square" lIns="91440" tIns="45720" rIns="91440" bIns="45720" rtlCol="0" anchor="t">
            <a:spAutoFit/>
          </a:bodyPr>
          <a:lstStyle/>
          <a:p>
            <a:pPr algn="ctr"/>
            <a:r>
              <a:rPr lang="en-AU" sz="1100" b="1">
                <a:solidFill>
                  <a:schemeClr val="bg1"/>
                </a:solidFill>
              </a:rPr>
              <a:t>5% </a:t>
            </a:r>
            <a:r>
              <a:rPr lang="en-AU" sz="1100">
                <a:solidFill>
                  <a:schemeClr val="bg1"/>
                </a:solidFill>
              </a:rPr>
              <a:t>of those that experienced disruptions, complained about the disruption</a:t>
            </a:r>
          </a:p>
        </p:txBody>
      </p:sp>
      <p:sp>
        <p:nvSpPr>
          <p:cNvPr id="35" name="Right Bracket 34"/>
          <p:cNvSpPr/>
          <p:nvPr/>
        </p:nvSpPr>
        <p:spPr>
          <a:xfrm rot="5400000">
            <a:off x="9088794" y="3804852"/>
            <a:ext cx="235704" cy="2340000"/>
          </a:xfrm>
          <a:prstGeom prst="rightBracket">
            <a:avLst/>
          </a:prstGeom>
          <a:ln w="15875" cmpd="sng">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8" name="Right Bracket 37"/>
          <p:cNvSpPr/>
          <p:nvPr/>
        </p:nvSpPr>
        <p:spPr>
          <a:xfrm rot="5400000">
            <a:off x="9666260" y="4063658"/>
            <a:ext cx="235704" cy="3494932"/>
          </a:xfrm>
          <a:prstGeom prst="rightBracket">
            <a:avLst/>
          </a:prstGeom>
          <a:ln w="15875" cmpd="sng">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 name="TextBox 4">
            <a:extLst>
              <a:ext uri="{FF2B5EF4-FFF2-40B4-BE49-F238E27FC236}">
                <a16:creationId xmlns:a16="http://schemas.microsoft.com/office/drawing/2014/main" id="{5D590CD4-D31C-DC0C-FCE3-9BBC93636874}"/>
              </a:ext>
            </a:extLst>
          </p:cNvPr>
          <p:cNvSpPr txBox="1"/>
          <p:nvPr/>
        </p:nvSpPr>
        <p:spPr>
          <a:xfrm>
            <a:off x="475870" y="5746315"/>
            <a:ext cx="6129958" cy="707886"/>
          </a:xfrm>
          <a:prstGeom prst="rect">
            <a:avLst/>
          </a:prstGeom>
          <a:noFill/>
        </p:spPr>
        <p:txBody>
          <a:bodyPr wrap="square" lIns="91440" tIns="45720" rIns="91440" bIns="45720" rtlCol="0" anchor="t">
            <a:spAutoFit/>
          </a:bodyPr>
          <a:lstStyle/>
          <a:p>
            <a:r>
              <a:rPr lang="en-AU" sz="800"/>
              <a:t>"Did you make a complaint about any issue involving your most recent flight from [airport]? A complaint is an expression of dissatisfaction made to or about an organisation, where a response or resolution is expected." (n=3884 – weighted); "Did you make a complaint about any issue involving any of your flights from an Australian airport in the last 12 months? A complaint is an expression of dissatisfaction made to or about an organisation, where a response or resolution is expected." (n=3034 – weighted); “What issue/s were your complaint about? Please select all that apply” (n=313 – weighted and merged)</a:t>
            </a:r>
            <a:endParaRPr lang="en-US" sz="800"/>
          </a:p>
        </p:txBody>
      </p:sp>
    </p:spTree>
    <p:extLst>
      <p:ext uri="{BB962C8B-B14F-4D97-AF65-F5344CB8AC3E}">
        <p14:creationId xmlns:p14="http://schemas.microsoft.com/office/powerpoint/2010/main" val="3004951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Complaint-lodging process</a:t>
            </a:r>
          </a:p>
        </p:txBody>
      </p:sp>
      <p:sp>
        <p:nvSpPr>
          <p:cNvPr id="3" name="Slide Number Placeholder 2"/>
          <p:cNvSpPr>
            <a:spLocks noGrp="1"/>
          </p:cNvSpPr>
          <p:nvPr>
            <p:ph type="sldNum" sz="quarter" idx="12"/>
          </p:nvPr>
        </p:nvSpPr>
        <p:spPr/>
        <p:txBody>
          <a:bodyPr/>
          <a:lstStyle/>
          <a:p>
            <a:fld id="{0500C9E6-702F-A843-8A04-80C500C6891A}" type="slidenum">
              <a:rPr lang="en-AU" smtClean="0"/>
              <a:t>45</a:t>
            </a:fld>
            <a:endParaRPr lang="en-AU"/>
          </a:p>
        </p:txBody>
      </p:sp>
      <p:sp>
        <p:nvSpPr>
          <p:cNvPr id="6" name="Rectangle 5"/>
          <p:cNvSpPr/>
          <p:nvPr/>
        </p:nvSpPr>
        <p:spPr>
          <a:xfrm>
            <a:off x="383358" y="1061756"/>
            <a:ext cx="5569704" cy="523220"/>
          </a:xfrm>
          <a:prstGeom prst="rect">
            <a:avLst/>
          </a:prstGeom>
        </p:spPr>
        <p:txBody>
          <a:bodyPr wrap="square">
            <a:spAutoFit/>
          </a:bodyPr>
          <a:lstStyle/>
          <a:p>
            <a:r>
              <a:rPr lang="en-AU" sz="1400" b="1"/>
              <a:t>Most Australians lodged their complaints directly with an airline, either in person or via a website</a:t>
            </a:r>
          </a:p>
        </p:txBody>
      </p:sp>
      <p:sp>
        <p:nvSpPr>
          <p:cNvPr id="7" name="Rectangle 6">
            <a:extLst>
              <a:ext uri="{FF2B5EF4-FFF2-40B4-BE49-F238E27FC236}">
                <a16:creationId xmlns:a16="http://schemas.microsoft.com/office/drawing/2014/main" id="{1777E737-AE6A-ED16-389C-5DFAF489DCB5}"/>
              </a:ext>
            </a:extLst>
          </p:cNvPr>
          <p:cNvSpPr/>
          <p:nvPr/>
        </p:nvSpPr>
        <p:spPr>
          <a:xfrm>
            <a:off x="6897909" y="0"/>
            <a:ext cx="52940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8" name="Slide Number Placeholder 2">
            <a:extLst>
              <a:ext uri="{FF2B5EF4-FFF2-40B4-BE49-F238E27FC236}">
                <a16:creationId xmlns:a16="http://schemas.microsoft.com/office/drawing/2014/main" id="{686517F4-6747-5941-BA4B-2CBA28985C46}"/>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45</a:t>
            </a:fld>
            <a:endParaRPr lang="en-AU">
              <a:solidFill>
                <a:srgbClr val="000000">
                  <a:tint val="75000"/>
                </a:srgbClr>
              </a:solidFill>
              <a:latin typeface="Helvetica"/>
            </a:endParaRPr>
          </a:p>
        </p:txBody>
      </p:sp>
      <p:graphicFrame>
        <p:nvGraphicFramePr>
          <p:cNvPr id="9" name="Chart 8"/>
          <p:cNvGraphicFramePr/>
          <p:nvPr>
            <p:extLst>
              <p:ext uri="{D42A27DB-BD31-4B8C-83A1-F6EECF244321}">
                <p14:modId xmlns:p14="http://schemas.microsoft.com/office/powerpoint/2010/main" val="1061328982"/>
              </p:ext>
            </p:extLst>
          </p:nvPr>
        </p:nvGraphicFramePr>
        <p:xfrm>
          <a:off x="333078" y="1759781"/>
          <a:ext cx="6399143" cy="260734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964545" y="6424858"/>
            <a:ext cx="5850237" cy="338554"/>
          </a:xfrm>
          <a:prstGeom prst="rect">
            <a:avLst/>
          </a:prstGeom>
          <a:noFill/>
        </p:spPr>
        <p:txBody>
          <a:bodyPr wrap="square" rtlCol="0">
            <a:spAutoFit/>
          </a:bodyPr>
          <a:lstStyle/>
          <a:p>
            <a:r>
              <a:rPr lang="en-AU" sz="800"/>
              <a:t>“Who did you initially lodge your complaint with?” (n=313 – weighted and merged); “</a:t>
            </a:r>
            <a:r>
              <a:rPr lang="en-US" sz="800"/>
              <a:t>How did you lodge your initial complaint?” (n=313 – weighted and merged) </a:t>
            </a:r>
            <a:endParaRPr lang="en-AU" sz="800"/>
          </a:p>
        </p:txBody>
      </p:sp>
      <p:graphicFrame>
        <p:nvGraphicFramePr>
          <p:cNvPr id="11" name="Chart 10"/>
          <p:cNvGraphicFramePr/>
          <p:nvPr>
            <p:extLst>
              <p:ext uri="{D42A27DB-BD31-4B8C-83A1-F6EECF244321}">
                <p14:modId xmlns:p14="http://schemas.microsoft.com/office/powerpoint/2010/main" val="3771093440"/>
              </p:ext>
            </p:extLst>
          </p:nvPr>
        </p:nvGraphicFramePr>
        <p:xfrm>
          <a:off x="7229283" y="1736289"/>
          <a:ext cx="4647096" cy="440479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072955" y="474405"/>
            <a:ext cx="5349166" cy="738664"/>
          </a:xfrm>
          <a:prstGeom prst="rect">
            <a:avLst/>
          </a:prstGeom>
        </p:spPr>
        <p:txBody>
          <a:bodyPr wrap="square">
            <a:spAutoFit/>
          </a:bodyPr>
          <a:lstStyle/>
          <a:p>
            <a:pPr>
              <a:defRPr/>
            </a:pPr>
            <a:r>
              <a:rPr lang="en-AU" sz="1400" b="1">
                <a:solidFill>
                  <a:schemeClr val="bg1"/>
                </a:solidFill>
              </a:rPr>
              <a:t>Most Australians learnt about how to make complaints through search engines, or the airlines and airports themselves.</a:t>
            </a:r>
          </a:p>
        </p:txBody>
      </p:sp>
      <p:sp>
        <p:nvSpPr>
          <p:cNvPr id="13" name="TextBox 12"/>
          <p:cNvSpPr txBox="1"/>
          <p:nvPr/>
        </p:nvSpPr>
        <p:spPr>
          <a:xfrm>
            <a:off x="7036059" y="6418569"/>
            <a:ext cx="5349166" cy="215444"/>
          </a:xfrm>
          <a:prstGeom prst="rect">
            <a:avLst/>
          </a:prstGeom>
          <a:noFill/>
        </p:spPr>
        <p:txBody>
          <a:bodyPr wrap="square" rtlCol="0">
            <a:spAutoFit/>
          </a:bodyPr>
          <a:lstStyle/>
          <a:p>
            <a:r>
              <a:rPr lang="en-AU" sz="800">
                <a:solidFill>
                  <a:schemeClr val="bg1"/>
                </a:solidFill>
              </a:rPr>
              <a:t>“How did you first learn how to lodge the complaint?” (n=313 – weighted and merged)</a:t>
            </a:r>
            <a:endParaRPr lang="en-AU" sz="800"/>
          </a:p>
        </p:txBody>
      </p:sp>
      <p:graphicFrame>
        <p:nvGraphicFramePr>
          <p:cNvPr id="14" name="Chart 13"/>
          <p:cNvGraphicFramePr/>
          <p:nvPr>
            <p:extLst>
              <p:ext uri="{D42A27DB-BD31-4B8C-83A1-F6EECF244321}">
                <p14:modId xmlns:p14="http://schemas.microsoft.com/office/powerpoint/2010/main" val="3969255889"/>
              </p:ext>
            </p:extLst>
          </p:nvPr>
        </p:nvGraphicFramePr>
        <p:xfrm>
          <a:off x="333079" y="4367126"/>
          <a:ext cx="6399143" cy="1986399"/>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7229283" y="1380010"/>
            <a:ext cx="4891032" cy="276999"/>
          </a:xfrm>
          <a:prstGeom prst="rect">
            <a:avLst/>
          </a:prstGeom>
        </p:spPr>
        <p:txBody>
          <a:bodyPr wrap="square">
            <a:spAutoFit/>
          </a:bodyPr>
          <a:lstStyle/>
          <a:p>
            <a:r>
              <a:rPr lang="en-AU" sz="1200" b="1">
                <a:solidFill>
                  <a:schemeClr val="bg1"/>
                </a:solidFill>
              </a:rPr>
              <a:t>“How did you first learn how to lodge the complaint?” </a:t>
            </a:r>
            <a:endParaRPr lang="en-AU" sz="1200" b="1"/>
          </a:p>
        </p:txBody>
      </p:sp>
      <p:cxnSp>
        <p:nvCxnSpPr>
          <p:cNvPr id="18" name="Straight Connector 17"/>
          <p:cNvCxnSpPr/>
          <p:nvPr/>
        </p:nvCxnSpPr>
        <p:spPr>
          <a:xfrm>
            <a:off x="415460" y="4367126"/>
            <a:ext cx="61883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3358" y="1688447"/>
            <a:ext cx="6188363"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78A73B8-33E0-5371-6B58-C64208B30FDA}"/>
              </a:ext>
            </a:extLst>
          </p:cNvPr>
          <p:cNvSpPr/>
          <p:nvPr/>
        </p:nvSpPr>
        <p:spPr>
          <a:xfrm>
            <a:off x="4667882" y="2711205"/>
            <a:ext cx="2064339" cy="430887"/>
          </a:xfrm>
          <a:prstGeom prst="rect">
            <a:avLst/>
          </a:prstGeom>
          <a:solidFill>
            <a:schemeClr val="bg1"/>
          </a:solidFill>
        </p:spPr>
        <p:txBody>
          <a:bodyPr wrap="square" lIns="91440" tIns="45720" rIns="91440" bIns="45720" anchor="t">
            <a:spAutoFit/>
          </a:bodyPr>
          <a:lstStyle/>
          <a:p>
            <a:r>
              <a:rPr lang="en-AU" sz="1100"/>
              <a:t>‘Other’ includes travel agents and insurance companies</a:t>
            </a:r>
            <a:endParaRPr lang="en-AU" sz="1100">
              <a:cs typeface="Helvetica"/>
            </a:endParaRPr>
          </a:p>
        </p:txBody>
      </p:sp>
      <p:sp>
        <p:nvSpPr>
          <p:cNvPr id="15" name="Rectangle 14">
            <a:extLst>
              <a:ext uri="{FF2B5EF4-FFF2-40B4-BE49-F238E27FC236}">
                <a16:creationId xmlns:a16="http://schemas.microsoft.com/office/drawing/2014/main" id="{E470A989-6A4B-C306-56AA-257D4A7D7A8A}"/>
              </a:ext>
            </a:extLst>
          </p:cNvPr>
          <p:cNvSpPr/>
          <p:nvPr/>
        </p:nvSpPr>
        <p:spPr>
          <a:xfrm>
            <a:off x="10483022" y="4140026"/>
            <a:ext cx="1649580" cy="600164"/>
          </a:xfrm>
          <a:prstGeom prst="rect">
            <a:avLst/>
          </a:prstGeom>
          <a:noFill/>
        </p:spPr>
        <p:txBody>
          <a:bodyPr wrap="square" lIns="91440" tIns="45720" rIns="91440" bIns="45720" anchor="t">
            <a:spAutoFit/>
          </a:bodyPr>
          <a:lstStyle/>
          <a:p>
            <a:r>
              <a:rPr lang="en-AU" sz="1100">
                <a:solidFill>
                  <a:schemeClr val="bg1"/>
                </a:solidFill>
              </a:rPr>
              <a:t>‘Other’ includes own initiative and suggestion from staff  </a:t>
            </a:r>
            <a:endParaRPr lang="en-AU" sz="1100">
              <a:solidFill>
                <a:schemeClr val="bg1"/>
              </a:solidFill>
              <a:cs typeface="Helvetica"/>
            </a:endParaRPr>
          </a:p>
        </p:txBody>
      </p:sp>
      <p:grpSp>
        <p:nvGrpSpPr>
          <p:cNvPr id="19" name="Group 18"/>
          <p:cNvGrpSpPr/>
          <p:nvPr/>
        </p:nvGrpSpPr>
        <p:grpSpPr>
          <a:xfrm rot="1908704">
            <a:off x="4216914" y="2609617"/>
            <a:ext cx="417192" cy="175579"/>
            <a:chOff x="2403475" y="2711748"/>
            <a:chExt cx="1609726" cy="738188"/>
          </a:xfrm>
          <a:solidFill>
            <a:schemeClr val="tx1">
              <a:lumMod val="50000"/>
              <a:lumOff val="50000"/>
            </a:schemeClr>
          </a:solidFill>
        </p:grpSpPr>
        <p:sp>
          <p:nvSpPr>
            <p:cNvPr id="21" name="Freeform 637"/>
            <p:cNvSpPr>
              <a:spLocks noEditPoints="1"/>
            </p:cNvSpPr>
            <p:nvPr/>
          </p:nvSpPr>
          <p:spPr bwMode="auto">
            <a:xfrm>
              <a:off x="2403475" y="3307061"/>
              <a:ext cx="84138" cy="142875"/>
            </a:xfrm>
            <a:custGeom>
              <a:avLst/>
              <a:gdLst/>
              <a:ahLst/>
              <a:cxnLst>
                <a:cxn ang="0">
                  <a:pos x="53" y="82"/>
                </a:cxn>
                <a:cxn ang="0">
                  <a:pos x="53" y="82"/>
                </a:cxn>
                <a:cxn ang="0">
                  <a:pos x="42" y="88"/>
                </a:cxn>
                <a:cxn ang="0">
                  <a:pos x="42" y="88"/>
                </a:cxn>
                <a:cxn ang="0">
                  <a:pos x="37" y="90"/>
                </a:cxn>
                <a:cxn ang="0">
                  <a:pos x="37" y="90"/>
                </a:cxn>
                <a:cxn ang="0">
                  <a:pos x="33" y="88"/>
                </a:cxn>
                <a:cxn ang="0">
                  <a:pos x="29" y="86"/>
                </a:cxn>
                <a:cxn ang="0">
                  <a:pos x="29" y="86"/>
                </a:cxn>
                <a:cxn ang="0">
                  <a:pos x="31" y="87"/>
                </a:cxn>
                <a:cxn ang="0">
                  <a:pos x="31" y="87"/>
                </a:cxn>
                <a:cxn ang="0">
                  <a:pos x="33" y="90"/>
                </a:cxn>
                <a:cxn ang="0">
                  <a:pos x="37" y="90"/>
                </a:cxn>
                <a:cxn ang="0">
                  <a:pos x="37" y="90"/>
                </a:cxn>
                <a:cxn ang="0">
                  <a:pos x="41" y="90"/>
                </a:cxn>
                <a:cxn ang="0">
                  <a:pos x="45" y="87"/>
                </a:cxn>
                <a:cxn ang="0">
                  <a:pos x="53" y="82"/>
                </a:cxn>
                <a:cxn ang="0">
                  <a:pos x="2" y="23"/>
                </a:cxn>
                <a:cxn ang="0">
                  <a:pos x="2" y="23"/>
                </a:cxn>
                <a:cxn ang="0">
                  <a:pos x="0" y="28"/>
                </a:cxn>
                <a:cxn ang="0">
                  <a:pos x="0" y="34"/>
                </a:cxn>
                <a:cxn ang="0">
                  <a:pos x="0" y="34"/>
                </a:cxn>
                <a:cxn ang="0">
                  <a:pos x="2" y="38"/>
                </a:cxn>
                <a:cxn ang="0">
                  <a:pos x="6" y="48"/>
                </a:cxn>
                <a:cxn ang="0">
                  <a:pos x="6" y="48"/>
                </a:cxn>
                <a:cxn ang="0">
                  <a:pos x="15" y="65"/>
                </a:cxn>
                <a:cxn ang="0">
                  <a:pos x="15" y="65"/>
                </a:cxn>
                <a:cxn ang="0">
                  <a:pos x="12" y="57"/>
                </a:cxn>
                <a:cxn ang="0">
                  <a:pos x="12" y="57"/>
                </a:cxn>
                <a:cxn ang="0">
                  <a:pos x="2" y="32"/>
                </a:cxn>
                <a:cxn ang="0">
                  <a:pos x="2" y="32"/>
                </a:cxn>
                <a:cxn ang="0">
                  <a:pos x="2" y="23"/>
                </a:cxn>
                <a:cxn ang="0">
                  <a:pos x="25" y="0"/>
                </a:cxn>
                <a:cxn ang="0">
                  <a:pos x="25" y="0"/>
                </a:cxn>
                <a:cxn ang="0">
                  <a:pos x="21" y="0"/>
                </a:cxn>
                <a:cxn ang="0">
                  <a:pos x="17" y="3"/>
                </a:cxn>
                <a:cxn ang="0">
                  <a:pos x="15" y="6"/>
                </a:cxn>
                <a:cxn ang="0">
                  <a:pos x="14" y="10"/>
                </a:cxn>
                <a:cxn ang="0">
                  <a:pos x="14" y="10"/>
                </a:cxn>
                <a:cxn ang="0">
                  <a:pos x="11" y="13"/>
                </a:cxn>
                <a:cxn ang="0">
                  <a:pos x="11" y="13"/>
                </a:cxn>
                <a:cxn ang="0">
                  <a:pos x="32" y="4"/>
                </a:cxn>
                <a:cxn ang="0">
                  <a:pos x="32" y="4"/>
                </a:cxn>
                <a:cxn ang="0">
                  <a:pos x="29" y="2"/>
                </a:cxn>
                <a:cxn ang="0">
                  <a:pos x="27" y="0"/>
                </a:cxn>
                <a:cxn ang="0">
                  <a:pos x="27" y="0"/>
                </a:cxn>
                <a:cxn ang="0">
                  <a:pos x="25" y="0"/>
                </a:cxn>
              </a:cxnLst>
              <a:rect l="0" t="0" r="r" b="b"/>
              <a:pathLst>
                <a:path w="53" h="90">
                  <a:moveTo>
                    <a:pt x="53" y="82"/>
                  </a:moveTo>
                  <a:lnTo>
                    <a:pt x="53" y="82"/>
                  </a:lnTo>
                  <a:lnTo>
                    <a:pt x="42" y="88"/>
                  </a:lnTo>
                  <a:lnTo>
                    <a:pt x="42" y="88"/>
                  </a:lnTo>
                  <a:lnTo>
                    <a:pt x="37" y="90"/>
                  </a:lnTo>
                  <a:lnTo>
                    <a:pt x="37" y="90"/>
                  </a:lnTo>
                  <a:lnTo>
                    <a:pt x="33" y="88"/>
                  </a:lnTo>
                  <a:lnTo>
                    <a:pt x="29" y="86"/>
                  </a:lnTo>
                  <a:lnTo>
                    <a:pt x="29" y="86"/>
                  </a:lnTo>
                  <a:lnTo>
                    <a:pt x="31" y="87"/>
                  </a:lnTo>
                  <a:lnTo>
                    <a:pt x="31" y="87"/>
                  </a:lnTo>
                  <a:lnTo>
                    <a:pt x="33" y="90"/>
                  </a:lnTo>
                  <a:lnTo>
                    <a:pt x="37" y="90"/>
                  </a:lnTo>
                  <a:lnTo>
                    <a:pt x="37" y="90"/>
                  </a:lnTo>
                  <a:lnTo>
                    <a:pt x="41" y="90"/>
                  </a:lnTo>
                  <a:lnTo>
                    <a:pt x="45" y="87"/>
                  </a:lnTo>
                  <a:lnTo>
                    <a:pt x="53" y="82"/>
                  </a:lnTo>
                  <a:close/>
                  <a:moveTo>
                    <a:pt x="2" y="23"/>
                  </a:moveTo>
                  <a:lnTo>
                    <a:pt x="2" y="23"/>
                  </a:lnTo>
                  <a:lnTo>
                    <a:pt x="0" y="28"/>
                  </a:lnTo>
                  <a:lnTo>
                    <a:pt x="0" y="34"/>
                  </a:lnTo>
                  <a:lnTo>
                    <a:pt x="0" y="34"/>
                  </a:lnTo>
                  <a:lnTo>
                    <a:pt x="2" y="38"/>
                  </a:lnTo>
                  <a:lnTo>
                    <a:pt x="6" y="48"/>
                  </a:lnTo>
                  <a:lnTo>
                    <a:pt x="6" y="48"/>
                  </a:lnTo>
                  <a:lnTo>
                    <a:pt x="15" y="65"/>
                  </a:lnTo>
                  <a:lnTo>
                    <a:pt x="15" y="65"/>
                  </a:lnTo>
                  <a:lnTo>
                    <a:pt x="12" y="57"/>
                  </a:lnTo>
                  <a:lnTo>
                    <a:pt x="12" y="57"/>
                  </a:lnTo>
                  <a:lnTo>
                    <a:pt x="2" y="32"/>
                  </a:lnTo>
                  <a:lnTo>
                    <a:pt x="2" y="32"/>
                  </a:lnTo>
                  <a:lnTo>
                    <a:pt x="2" y="23"/>
                  </a:lnTo>
                  <a:close/>
                  <a:moveTo>
                    <a:pt x="25" y="0"/>
                  </a:moveTo>
                  <a:lnTo>
                    <a:pt x="25" y="0"/>
                  </a:lnTo>
                  <a:lnTo>
                    <a:pt x="21" y="0"/>
                  </a:lnTo>
                  <a:lnTo>
                    <a:pt x="17" y="3"/>
                  </a:lnTo>
                  <a:lnTo>
                    <a:pt x="15" y="6"/>
                  </a:lnTo>
                  <a:lnTo>
                    <a:pt x="14" y="10"/>
                  </a:lnTo>
                  <a:lnTo>
                    <a:pt x="14" y="10"/>
                  </a:lnTo>
                  <a:lnTo>
                    <a:pt x="11" y="13"/>
                  </a:lnTo>
                  <a:lnTo>
                    <a:pt x="11" y="13"/>
                  </a:lnTo>
                  <a:lnTo>
                    <a:pt x="32" y="4"/>
                  </a:lnTo>
                  <a:lnTo>
                    <a:pt x="32" y="4"/>
                  </a:lnTo>
                  <a:lnTo>
                    <a:pt x="29" y="2"/>
                  </a:lnTo>
                  <a:lnTo>
                    <a:pt x="27" y="0"/>
                  </a:lnTo>
                  <a:lnTo>
                    <a:pt x="27" y="0"/>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638"/>
            <p:cNvSpPr>
              <a:spLocks/>
            </p:cNvSpPr>
            <p:nvPr/>
          </p:nvSpPr>
          <p:spPr bwMode="auto">
            <a:xfrm>
              <a:off x="2449513" y="3437236"/>
              <a:ext cx="38100" cy="12700"/>
            </a:xfrm>
            <a:custGeom>
              <a:avLst/>
              <a:gdLst/>
              <a:ahLst/>
              <a:cxnLst>
                <a:cxn ang="0">
                  <a:pos x="24" y="0"/>
                </a:cxn>
                <a:cxn ang="0">
                  <a:pos x="24" y="0"/>
                </a:cxn>
                <a:cxn ang="0">
                  <a:pos x="13" y="6"/>
                </a:cxn>
                <a:cxn ang="0">
                  <a:pos x="13" y="6"/>
                </a:cxn>
                <a:cxn ang="0">
                  <a:pos x="8" y="8"/>
                </a:cxn>
                <a:cxn ang="0">
                  <a:pos x="8" y="8"/>
                </a:cxn>
                <a:cxn ang="0">
                  <a:pos x="4" y="6"/>
                </a:cxn>
                <a:cxn ang="0">
                  <a:pos x="0" y="4"/>
                </a:cxn>
                <a:cxn ang="0">
                  <a:pos x="0" y="4"/>
                </a:cxn>
                <a:cxn ang="0">
                  <a:pos x="2" y="5"/>
                </a:cxn>
                <a:cxn ang="0">
                  <a:pos x="2" y="5"/>
                </a:cxn>
                <a:cxn ang="0">
                  <a:pos x="4" y="8"/>
                </a:cxn>
                <a:cxn ang="0">
                  <a:pos x="8" y="8"/>
                </a:cxn>
                <a:cxn ang="0">
                  <a:pos x="8" y="8"/>
                </a:cxn>
                <a:cxn ang="0">
                  <a:pos x="12" y="8"/>
                </a:cxn>
                <a:cxn ang="0">
                  <a:pos x="16" y="5"/>
                </a:cxn>
                <a:cxn ang="0">
                  <a:pos x="24" y="0"/>
                </a:cxn>
              </a:cxnLst>
              <a:rect l="0" t="0" r="r" b="b"/>
              <a:pathLst>
                <a:path w="24" h="8">
                  <a:moveTo>
                    <a:pt x="24" y="0"/>
                  </a:moveTo>
                  <a:lnTo>
                    <a:pt x="24" y="0"/>
                  </a:lnTo>
                  <a:lnTo>
                    <a:pt x="13" y="6"/>
                  </a:lnTo>
                  <a:lnTo>
                    <a:pt x="13" y="6"/>
                  </a:lnTo>
                  <a:lnTo>
                    <a:pt x="8" y="8"/>
                  </a:lnTo>
                  <a:lnTo>
                    <a:pt x="8" y="8"/>
                  </a:lnTo>
                  <a:lnTo>
                    <a:pt x="4" y="6"/>
                  </a:lnTo>
                  <a:lnTo>
                    <a:pt x="0" y="4"/>
                  </a:lnTo>
                  <a:lnTo>
                    <a:pt x="0" y="4"/>
                  </a:lnTo>
                  <a:lnTo>
                    <a:pt x="2" y="5"/>
                  </a:lnTo>
                  <a:lnTo>
                    <a:pt x="2" y="5"/>
                  </a:lnTo>
                  <a:lnTo>
                    <a:pt x="4" y="8"/>
                  </a:lnTo>
                  <a:lnTo>
                    <a:pt x="8" y="8"/>
                  </a:lnTo>
                  <a:lnTo>
                    <a:pt x="8" y="8"/>
                  </a:lnTo>
                  <a:lnTo>
                    <a:pt x="12" y="8"/>
                  </a:lnTo>
                  <a:lnTo>
                    <a:pt x="16" y="5"/>
                  </a:lnTo>
                  <a:lnTo>
                    <a:pt x="2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41"/>
            <p:cNvSpPr>
              <a:spLocks noEditPoints="1"/>
            </p:cNvSpPr>
            <p:nvPr/>
          </p:nvSpPr>
          <p:spPr bwMode="auto">
            <a:xfrm>
              <a:off x="2406650" y="2726036"/>
              <a:ext cx="1606550" cy="717550"/>
            </a:xfrm>
            <a:custGeom>
              <a:avLst/>
              <a:gdLst/>
              <a:ahLst/>
              <a:cxnLst>
                <a:cxn ang="0">
                  <a:pos x="25" y="449"/>
                </a:cxn>
                <a:cxn ang="0">
                  <a:pos x="9" y="379"/>
                </a:cxn>
                <a:cxn ang="0">
                  <a:pos x="1" y="383"/>
                </a:cxn>
                <a:cxn ang="0">
                  <a:pos x="6" y="382"/>
                </a:cxn>
                <a:cxn ang="0">
                  <a:pos x="336" y="252"/>
                </a:cxn>
                <a:cxn ang="0">
                  <a:pos x="348" y="246"/>
                </a:cxn>
                <a:cxn ang="0">
                  <a:pos x="355" y="243"/>
                </a:cxn>
                <a:cxn ang="0">
                  <a:pos x="340" y="252"/>
                </a:cxn>
                <a:cxn ang="0">
                  <a:pos x="371" y="238"/>
                </a:cxn>
                <a:cxn ang="0">
                  <a:pos x="376" y="232"/>
                </a:cxn>
                <a:cxn ang="0">
                  <a:pos x="411" y="219"/>
                </a:cxn>
                <a:cxn ang="0">
                  <a:pos x="421" y="215"/>
                </a:cxn>
                <a:cxn ang="0">
                  <a:pos x="433" y="210"/>
                </a:cxn>
                <a:cxn ang="0">
                  <a:pos x="453" y="204"/>
                </a:cxn>
                <a:cxn ang="0">
                  <a:pos x="468" y="196"/>
                </a:cxn>
                <a:cxn ang="0">
                  <a:pos x="491" y="185"/>
                </a:cxn>
                <a:cxn ang="0">
                  <a:pos x="497" y="181"/>
                </a:cxn>
                <a:cxn ang="0">
                  <a:pos x="509" y="179"/>
                </a:cxn>
                <a:cxn ang="0">
                  <a:pos x="546" y="164"/>
                </a:cxn>
                <a:cxn ang="0">
                  <a:pos x="558" y="160"/>
                </a:cxn>
                <a:cxn ang="0">
                  <a:pos x="541" y="168"/>
                </a:cxn>
                <a:cxn ang="0">
                  <a:pos x="522" y="177"/>
                </a:cxn>
                <a:cxn ang="0">
                  <a:pos x="504" y="183"/>
                </a:cxn>
                <a:cxn ang="0">
                  <a:pos x="501" y="184"/>
                </a:cxn>
                <a:cxn ang="0">
                  <a:pos x="485" y="190"/>
                </a:cxn>
                <a:cxn ang="0">
                  <a:pos x="471" y="197"/>
                </a:cxn>
                <a:cxn ang="0">
                  <a:pos x="455" y="204"/>
                </a:cxn>
                <a:cxn ang="0">
                  <a:pos x="437" y="210"/>
                </a:cxn>
                <a:cxn ang="0">
                  <a:pos x="429" y="215"/>
                </a:cxn>
                <a:cxn ang="0">
                  <a:pos x="417" y="219"/>
                </a:cxn>
                <a:cxn ang="0">
                  <a:pos x="405" y="225"/>
                </a:cxn>
                <a:cxn ang="0">
                  <a:pos x="391" y="230"/>
                </a:cxn>
                <a:cxn ang="0">
                  <a:pos x="376" y="236"/>
                </a:cxn>
                <a:cxn ang="0">
                  <a:pos x="718" y="89"/>
                </a:cxn>
                <a:cxn ang="0">
                  <a:pos x="606" y="129"/>
                </a:cxn>
                <a:cxn ang="0">
                  <a:pos x="534" y="159"/>
                </a:cxn>
                <a:cxn ang="0">
                  <a:pos x="483" y="177"/>
                </a:cxn>
                <a:cxn ang="0">
                  <a:pos x="468" y="186"/>
                </a:cxn>
                <a:cxn ang="0">
                  <a:pos x="445" y="194"/>
                </a:cxn>
                <a:cxn ang="0">
                  <a:pos x="155" y="316"/>
                </a:cxn>
                <a:cxn ang="0">
                  <a:pos x="34" y="377"/>
                </a:cxn>
                <a:cxn ang="0">
                  <a:pos x="46" y="404"/>
                </a:cxn>
                <a:cxn ang="0">
                  <a:pos x="54" y="416"/>
                </a:cxn>
                <a:cxn ang="0">
                  <a:pos x="61" y="431"/>
                </a:cxn>
                <a:cxn ang="0">
                  <a:pos x="51" y="448"/>
                </a:cxn>
                <a:cxn ang="0">
                  <a:pos x="94" y="427"/>
                </a:cxn>
                <a:cxn ang="0">
                  <a:pos x="371" y="299"/>
                </a:cxn>
                <a:cxn ang="0">
                  <a:pos x="509" y="243"/>
                </a:cxn>
                <a:cxn ang="0">
                  <a:pos x="757" y="147"/>
                </a:cxn>
                <a:cxn ang="0">
                  <a:pos x="850" y="108"/>
                </a:cxn>
                <a:cxn ang="0">
                  <a:pos x="878" y="75"/>
                </a:cxn>
                <a:cxn ang="0">
                  <a:pos x="991" y="0"/>
                </a:cxn>
                <a:cxn ang="0">
                  <a:pos x="997" y="4"/>
                </a:cxn>
                <a:cxn ang="0">
                  <a:pos x="997" y="38"/>
                </a:cxn>
                <a:cxn ang="0">
                  <a:pos x="1000" y="79"/>
                </a:cxn>
                <a:cxn ang="0">
                  <a:pos x="996" y="83"/>
                </a:cxn>
                <a:cxn ang="0">
                  <a:pos x="1005" y="81"/>
                </a:cxn>
                <a:cxn ang="0">
                  <a:pos x="1012" y="59"/>
                </a:cxn>
                <a:cxn ang="0">
                  <a:pos x="1007" y="21"/>
                </a:cxn>
                <a:cxn ang="0">
                  <a:pos x="995" y="1"/>
                </a:cxn>
              </a:cxnLst>
              <a:rect l="0" t="0" r="r" b="b"/>
              <a:pathLst>
                <a:path w="1012" h="452">
                  <a:moveTo>
                    <a:pt x="13" y="431"/>
                  </a:moveTo>
                  <a:lnTo>
                    <a:pt x="13" y="431"/>
                  </a:lnTo>
                  <a:lnTo>
                    <a:pt x="18" y="441"/>
                  </a:lnTo>
                  <a:lnTo>
                    <a:pt x="25" y="449"/>
                  </a:lnTo>
                  <a:lnTo>
                    <a:pt x="25" y="449"/>
                  </a:lnTo>
                  <a:lnTo>
                    <a:pt x="27" y="452"/>
                  </a:lnTo>
                  <a:lnTo>
                    <a:pt x="27" y="452"/>
                  </a:lnTo>
                  <a:lnTo>
                    <a:pt x="19" y="441"/>
                  </a:lnTo>
                  <a:lnTo>
                    <a:pt x="13" y="431"/>
                  </a:lnTo>
                  <a:close/>
                  <a:moveTo>
                    <a:pt x="9" y="379"/>
                  </a:moveTo>
                  <a:lnTo>
                    <a:pt x="9" y="379"/>
                  </a:lnTo>
                  <a:lnTo>
                    <a:pt x="5" y="381"/>
                  </a:lnTo>
                  <a:lnTo>
                    <a:pt x="5" y="381"/>
                  </a:lnTo>
                  <a:lnTo>
                    <a:pt x="4" y="382"/>
                  </a:lnTo>
                  <a:lnTo>
                    <a:pt x="1" y="383"/>
                  </a:lnTo>
                  <a:lnTo>
                    <a:pt x="0" y="389"/>
                  </a:lnTo>
                  <a:lnTo>
                    <a:pt x="0" y="389"/>
                  </a:lnTo>
                  <a:lnTo>
                    <a:pt x="1" y="386"/>
                  </a:lnTo>
                  <a:lnTo>
                    <a:pt x="1" y="386"/>
                  </a:lnTo>
                  <a:lnTo>
                    <a:pt x="6" y="382"/>
                  </a:lnTo>
                  <a:lnTo>
                    <a:pt x="9" y="379"/>
                  </a:lnTo>
                  <a:close/>
                  <a:moveTo>
                    <a:pt x="337" y="252"/>
                  </a:moveTo>
                  <a:lnTo>
                    <a:pt x="337" y="252"/>
                  </a:lnTo>
                  <a:lnTo>
                    <a:pt x="336" y="252"/>
                  </a:lnTo>
                  <a:lnTo>
                    <a:pt x="336" y="252"/>
                  </a:lnTo>
                  <a:lnTo>
                    <a:pt x="336" y="252"/>
                  </a:lnTo>
                  <a:lnTo>
                    <a:pt x="337" y="250"/>
                  </a:lnTo>
                  <a:lnTo>
                    <a:pt x="341" y="248"/>
                  </a:lnTo>
                  <a:lnTo>
                    <a:pt x="341" y="248"/>
                  </a:lnTo>
                  <a:lnTo>
                    <a:pt x="348" y="246"/>
                  </a:lnTo>
                  <a:lnTo>
                    <a:pt x="348" y="246"/>
                  </a:lnTo>
                  <a:lnTo>
                    <a:pt x="355" y="242"/>
                  </a:lnTo>
                  <a:lnTo>
                    <a:pt x="355" y="242"/>
                  </a:lnTo>
                  <a:lnTo>
                    <a:pt x="355" y="243"/>
                  </a:lnTo>
                  <a:lnTo>
                    <a:pt x="355" y="243"/>
                  </a:lnTo>
                  <a:lnTo>
                    <a:pt x="352" y="247"/>
                  </a:lnTo>
                  <a:lnTo>
                    <a:pt x="348" y="248"/>
                  </a:lnTo>
                  <a:lnTo>
                    <a:pt x="348" y="248"/>
                  </a:lnTo>
                  <a:lnTo>
                    <a:pt x="342" y="251"/>
                  </a:lnTo>
                  <a:lnTo>
                    <a:pt x="340" y="252"/>
                  </a:lnTo>
                  <a:lnTo>
                    <a:pt x="340" y="252"/>
                  </a:lnTo>
                  <a:lnTo>
                    <a:pt x="337" y="252"/>
                  </a:lnTo>
                  <a:close/>
                  <a:moveTo>
                    <a:pt x="373" y="238"/>
                  </a:moveTo>
                  <a:lnTo>
                    <a:pt x="373" y="238"/>
                  </a:lnTo>
                  <a:lnTo>
                    <a:pt x="371" y="238"/>
                  </a:lnTo>
                  <a:lnTo>
                    <a:pt x="371" y="238"/>
                  </a:lnTo>
                  <a:lnTo>
                    <a:pt x="370" y="236"/>
                  </a:lnTo>
                  <a:lnTo>
                    <a:pt x="371" y="235"/>
                  </a:lnTo>
                  <a:lnTo>
                    <a:pt x="376" y="232"/>
                  </a:lnTo>
                  <a:lnTo>
                    <a:pt x="376" y="232"/>
                  </a:lnTo>
                  <a:lnTo>
                    <a:pt x="386" y="230"/>
                  </a:lnTo>
                  <a:lnTo>
                    <a:pt x="394" y="226"/>
                  </a:lnTo>
                  <a:lnTo>
                    <a:pt x="394" y="226"/>
                  </a:lnTo>
                  <a:lnTo>
                    <a:pt x="403" y="222"/>
                  </a:lnTo>
                  <a:lnTo>
                    <a:pt x="411" y="219"/>
                  </a:lnTo>
                  <a:lnTo>
                    <a:pt x="411" y="219"/>
                  </a:lnTo>
                  <a:lnTo>
                    <a:pt x="415" y="217"/>
                  </a:lnTo>
                  <a:lnTo>
                    <a:pt x="417" y="215"/>
                  </a:lnTo>
                  <a:lnTo>
                    <a:pt x="417" y="215"/>
                  </a:lnTo>
                  <a:lnTo>
                    <a:pt x="421" y="215"/>
                  </a:lnTo>
                  <a:lnTo>
                    <a:pt x="425" y="214"/>
                  </a:lnTo>
                  <a:lnTo>
                    <a:pt x="425" y="214"/>
                  </a:lnTo>
                  <a:lnTo>
                    <a:pt x="429" y="211"/>
                  </a:lnTo>
                  <a:lnTo>
                    <a:pt x="433" y="210"/>
                  </a:lnTo>
                  <a:lnTo>
                    <a:pt x="433" y="210"/>
                  </a:lnTo>
                  <a:lnTo>
                    <a:pt x="439" y="207"/>
                  </a:lnTo>
                  <a:lnTo>
                    <a:pt x="446" y="206"/>
                  </a:lnTo>
                  <a:lnTo>
                    <a:pt x="446" y="206"/>
                  </a:lnTo>
                  <a:lnTo>
                    <a:pt x="449" y="204"/>
                  </a:lnTo>
                  <a:lnTo>
                    <a:pt x="453" y="204"/>
                  </a:lnTo>
                  <a:lnTo>
                    <a:pt x="453" y="204"/>
                  </a:lnTo>
                  <a:lnTo>
                    <a:pt x="460" y="200"/>
                  </a:lnTo>
                  <a:lnTo>
                    <a:pt x="460" y="200"/>
                  </a:lnTo>
                  <a:lnTo>
                    <a:pt x="464" y="197"/>
                  </a:lnTo>
                  <a:lnTo>
                    <a:pt x="468" y="196"/>
                  </a:lnTo>
                  <a:lnTo>
                    <a:pt x="468" y="196"/>
                  </a:lnTo>
                  <a:lnTo>
                    <a:pt x="481" y="190"/>
                  </a:lnTo>
                  <a:lnTo>
                    <a:pt x="481" y="190"/>
                  </a:lnTo>
                  <a:lnTo>
                    <a:pt x="491" y="185"/>
                  </a:lnTo>
                  <a:lnTo>
                    <a:pt x="491" y="185"/>
                  </a:lnTo>
                  <a:lnTo>
                    <a:pt x="495" y="185"/>
                  </a:lnTo>
                  <a:lnTo>
                    <a:pt x="497" y="185"/>
                  </a:lnTo>
                  <a:lnTo>
                    <a:pt x="497" y="184"/>
                  </a:lnTo>
                  <a:lnTo>
                    <a:pt x="497" y="184"/>
                  </a:lnTo>
                  <a:lnTo>
                    <a:pt x="497" y="181"/>
                  </a:lnTo>
                  <a:lnTo>
                    <a:pt x="499" y="181"/>
                  </a:lnTo>
                  <a:lnTo>
                    <a:pt x="501" y="180"/>
                  </a:lnTo>
                  <a:lnTo>
                    <a:pt x="501" y="180"/>
                  </a:lnTo>
                  <a:lnTo>
                    <a:pt x="509" y="179"/>
                  </a:lnTo>
                  <a:lnTo>
                    <a:pt x="509" y="179"/>
                  </a:lnTo>
                  <a:lnTo>
                    <a:pt x="527" y="172"/>
                  </a:lnTo>
                  <a:lnTo>
                    <a:pt x="527" y="172"/>
                  </a:lnTo>
                  <a:lnTo>
                    <a:pt x="541" y="165"/>
                  </a:lnTo>
                  <a:lnTo>
                    <a:pt x="541" y="165"/>
                  </a:lnTo>
                  <a:lnTo>
                    <a:pt x="546" y="164"/>
                  </a:lnTo>
                  <a:lnTo>
                    <a:pt x="551" y="163"/>
                  </a:lnTo>
                  <a:lnTo>
                    <a:pt x="551" y="163"/>
                  </a:lnTo>
                  <a:lnTo>
                    <a:pt x="555" y="162"/>
                  </a:lnTo>
                  <a:lnTo>
                    <a:pt x="558" y="160"/>
                  </a:lnTo>
                  <a:lnTo>
                    <a:pt x="558" y="160"/>
                  </a:lnTo>
                  <a:lnTo>
                    <a:pt x="559" y="160"/>
                  </a:lnTo>
                  <a:lnTo>
                    <a:pt x="559" y="160"/>
                  </a:lnTo>
                  <a:lnTo>
                    <a:pt x="547" y="165"/>
                  </a:lnTo>
                  <a:lnTo>
                    <a:pt x="547" y="165"/>
                  </a:lnTo>
                  <a:lnTo>
                    <a:pt x="541" y="168"/>
                  </a:lnTo>
                  <a:lnTo>
                    <a:pt x="535" y="171"/>
                  </a:lnTo>
                  <a:lnTo>
                    <a:pt x="535" y="171"/>
                  </a:lnTo>
                  <a:lnTo>
                    <a:pt x="529" y="173"/>
                  </a:lnTo>
                  <a:lnTo>
                    <a:pt x="522" y="177"/>
                  </a:lnTo>
                  <a:lnTo>
                    <a:pt x="522" y="177"/>
                  </a:lnTo>
                  <a:lnTo>
                    <a:pt x="509" y="183"/>
                  </a:lnTo>
                  <a:lnTo>
                    <a:pt x="509" y="183"/>
                  </a:lnTo>
                  <a:lnTo>
                    <a:pt x="506" y="184"/>
                  </a:lnTo>
                  <a:lnTo>
                    <a:pt x="506" y="184"/>
                  </a:lnTo>
                  <a:lnTo>
                    <a:pt x="504" y="183"/>
                  </a:lnTo>
                  <a:lnTo>
                    <a:pt x="504" y="183"/>
                  </a:lnTo>
                  <a:lnTo>
                    <a:pt x="502" y="183"/>
                  </a:lnTo>
                  <a:lnTo>
                    <a:pt x="502" y="183"/>
                  </a:lnTo>
                  <a:lnTo>
                    <a:pt x="501" y="184"/>
                  </a:lnTo>
                  <a:lnTo>
                    <a:pt x="501" y="184"/>
                  </a:lnTo>
                  <a:lnTo>
                    <a:pt x="500" y="185"/>
                  </a:lnTo>
                  <a:lnTo>
                    <a:pt x="499" y="186"/>
                  </a:lnTo>
                  <a:lnTo>
                    <a:pt x="495" y="188"/>
                  </a:lnTo>
                  <a:lnTo>
                    <a:pt x="495" y="188"/>
                  </a:lnTo>
                  <a:lnTo>
                    <a:pt x="485" y="190"/>
                  </a:lnTo>
                  <a:lnTo>
                    <a:pt x="485" y="190"/>
                  </a:lnTo>
                  <a:lnTo>
                    <a:pt x="480" y="193"/>
                  </a:lnTo>
                  <a:lnTo>
                    <a:pt x="478" y="194"/>
                  </a:lnTo>
                  <a:lnTo>
                    <a:pt x="478" y="194"/>
                  </a:lnTo>
                  <a:lnTo>
                    <a:pt x="471" y="197"/>
                  </a:lnTo>
                  <a:lnTo>
                    <a:pt x="471" y="197"/>
                  </a:lnTo>
                  <a:lnTo>
                    <a:pt x="464" y="200"/>
                  </a:lnTo>
                  <a:lnTo>
                    <a:pt x="464" y="200"/>
                  </a:lnTo>
                  <a:lnTo>
                    <a:pt x="455" y="204"/>
                  </a:lnTo>
                  <a:lnTo>
                    <a:pt x="455" y="204"/>
                  </a:lnTo>
                  <a:lnTo>
                    <a:pt x="447" y="207"/>
                  </a:lnTo>
                  <a:lnTo>
                    <a:pt x="447" y="207"/>
                  </a:lnTo>
                  <a:lnTo>
                    <a:pt x="441" y="210"/>
                  </a:lnTo>
                  <a:lnTo>
                    <a:pt x="441" y="210"/>
                  </a:lnTo>
                  <a:lnTo>
                    <a:pt x="437" y="210"/>
                  </a:lnTo>
                  <a:lnTo>
                    <a:pt x="433" y="213"/>
                  </a:lnTo>
                  <a:lnTo>
                    <a:pt x="433" y="213"/>
                  </a:lnTo>
                  <a:lnTo>
                    <a:pt x="432" y="214"/>
                  </a:lnTo>
                  <a:lnTo>
                    <a:pt x="429" y="215"/>
                  </a:lnTo>
                  <a:lnTo>
                    <a:pt x="429" y="215"/>
                  </a:lnTo>
                  <a:lnTo>
                    <a:pt x="426" y="215"/>
                  </a:lnTo>
                  <a:lnTo>
                    <a:pt x="422" y="217"/>
                  </a:lnTo>
                  <a:lnTo>
                    <a:pt x="422" y="217"/>
                  </a:lnTo>
                  <a:lnTo>
                    <a:pt x="420" y="218"/>
                  </a:lnTo>
                  <a:lnTo>
                    <a:pt x="417" y="219"/>
                  </a:lnTo>
                  <a:lnTo>
                    <a:pt x="417" y="219"/>
                  </a:lnTo>
                  <a:lnTo>
                    <a:pt x="412" y="221"/>
                  </a:lnTo>
                  <a:lnTo>
                    <a:pt x="408" y="222"/>
                  </a:lnTo>
                  <a:lnTo>
                    <a:pt x="408" y="222"/>
                  </a:lnTo>
                  <a:lnTo>
                    <a:pt x="405" y="225"/>
                  </a:lnTo>
                  <a:lnTo>
                    <a:pt x="403" y="226"/>
                  </a:lnTo>
                  <a:lnTo>
                    <a:pt x="401" y="226"/>
                  </a:lnTo>
                  <a:lnTo>
                    <a:pt x="401" y="226"/>
                  </a:lnTo>
                  <a:lnTo>
                    <a:pt x="391" y="230"/>
                  </a:lnTo>
                  <a:lnTo>
                    <a:pt x="391" y="230"/>
                  </a:lnTo>
                  <a:lnTo>
                    <a:pt x="388" y="231"/>
                  </a:lnTo>
                  <a:lnTo>
                    <a:pt x="384" y="234"/>
                  </a:lnTo>
                  <a:lnTo>
                    <a:pt x="384" y="234"/>
                  </a:lnTo>
                  <a:lnTo>
                    <a:pt x="380" y="235"/>
                  </a:lnTo>
                  <a:lnTo>
                    <a:pt x="376" y="236"/>
                  </a:lnTo>
                  <a:lnTo>
                    <a:pt x="376" y="236"/>
                  </a:lnTo>
                  <a:lnTo>
                    <a:pt x="373" y="238"/>
                  </a:lnTo>
                  <a:close/>
                  <a:moveTo>
                    <a:pt x="783" y="67"/>
                  </a:moveTo>
                  <a:lnTo>
                    <a:pt x="783" y="67"/>
                  </a:lnTo>
                  <a:lnTo>
                    <a:pt x="718" y="89"/>
                  </a:lnTo>
                  <a:lnTo>
                    <a:pt x="665" y="108"/>
                  </a:lnTo>
                  <a:lnTo>
                    <a:pt x="665" y="108"/>
                  </a:lnTo>
                  <a:lnTo>
                    <a:pt x="634" y="117"/>
                  </a:lnTo>
                  <a:lnTo>
                    <a:pt x="619" y="123"/>
                  </a:lnTo>
                  <a:lnTo>
                    <a:pt x="606" y="129"/>
                  </a:lnTo>
                  <a:lnTo>
                    <a:pt x="606" y="129"/>
                  </a:lnTo>
                  <a:lnTo>
                    <a:pt x="590" y="137"/>
                  </a:lnTo>
                  <a:lnTo>
                    <a:pt x="569" y="144"/>
                  </a:lnTo>
                  <a:lnTo>
                    <a:pt x="534" y="159"/>
                  </a:lnTo>
                  <a:lnTo>
                    <a:pt x="534" y="159"/>
                  </a:lnTo>
                  <a:lnTo>
                    <a:pt x="521" y="164"/>
                  </a:lnTo>
                  <a:lnTo>
                    <a:pt x="505" y="169"/>
                  </a:lnTo>
                  <a:lnTo>
                    <a:pt x="505" y="169"/>
                  </a:lnTo>
                  <a:lnTo>
                    <a:pt x="483" y="177"/>
                  </a:lnTo>
                  <a:lnTo>
                    <a:pt x="483" y="177"/>
                  </a:lnTo>
                  <a:lnTo>
                    <a:pt x="480" y="179"/>
                  </a:lnTo>
                  <a:lnTo>
                    <a:pt x="476" y="183"/>
                  </a:lnTo>
                  <a:lnTo>
                    <a:pt x="474" y="184"/>
                  </a:lnTo>
                  <a:lnTo>
                    <a:pt x="468" y="186"/>
                  </a:lnTo>
                  <a:lnTo>
                    <a:pt x="468" y="186"/>
                  </a:lnTo>
                  <a:lnTo>
                    <a:pt x="460" y="188"/>
                  </a:lnTo>
                  <a:lnTo>
                    <a:pt x="455" y="190"/>
                  </a:lnTo>
                  <a:lnTo>
                    <a:pt x="455" y="190"/>
                  </a:lnTo>
                  <a:lnTo>
                    <a:pt x="445" y="194"/>
                  </a:lnTo>
                  <a:lnTo>
                    <a:pt x="445" y="194"/>
                  </a:lnTo>
                  <a:lnTo>
                    <a:pt x="404" y="213"/>
                  </a:lnTo>
                  <a:lnTo>
                    <a:pt x="358" y="232"/>
                  </a:lnTo>
                  <a:lnTo>
                    <a:pt x="358" y="232"/>
                  </a:lnTo>
                  <a:lnTo>
                    <a:pt x="262" y="273"/>
                  </a:lnTo>
                  <a:lnTo>
                    <a:pt x="155" y="316"/>
                  </a:lnTo>
                  <a:lnTo>
                    <a:pt x="155" y="316"/>
                  </a:lnTo>
                  <a:lnTo>
                    <a:pt x="30" y="370"/>
                  </a:lnTo>
                  <a:lnTo>
                    <a:pt x="30" y="370"/>
                  </a:lnTo>
                  <a:lnTo>
                    <a:pt x="34" y="377"/>
                  </a:lnTo>
                  <a:lnTo>
                    <a:pt x="34" y="377"/>
                  </a:lnTo>
                  <a:lnTo>
                    <a:pt x="40" y="390"/>
                  </a:lnTo>
                  <a:lnTo>
                    <a:pt x="40" y="390"/>
                  </a:lnTo>
                  <a:lnTo>
                    <a:pt x="43" y="398"/>
                  </a:lnTo>
                  <a:lnTo>
                    <a:pt x="44" y="402"/>
                  </a:lnTo>
                  <a:lnTo>
                    <a:pt x="46" y="404"/>
                  </a:lnTo>
                  <a:lnTo>
                    <a:pt x="46" y="404"/>
                  </a:lnTo>
                  <a:lnTo>
                    <a:pt x="47" y="406"/>
                  </a:lnTo>
                  <a:lnTo>
                    <a:pt x="51" y="412"/>
                  </a:lnTo>
                  <a:lnTo>
                    <a:pt x="51" y="412"/>
                  </a:lnTo>
                  <a:lnTo>
                    <a:pt x="54" y="416"/>
                  </a:lnTo>
                  <a:lnTo>
                    <a:pt x="57" y="419"/>
                  </a:lnTo>
                  <a:lnTo>
                    <a:pt x="60" y="423"/>
                  </a:lnTo>
                  <a:lnTo>
                    <a:pt x="61" y="425"/>
                  </a:lnTo>
                  <a:lnTo>
                    <a:pt x="61" y="425"/>
                  </a:lnTo>
                  <a:lnTo>
                    <a:pt x="61" y="431"/>
                  </a:lnTo>
                  <a:lnTo>
                    <a:pt x="61" y="435"/>
                  </a:lnTo>
                  <a:lnTo>
                    <a:pt x="59" y="439"/>
                  </a:lnTo>
                  <a:lnTo>
                    <a:pt x="59" y="439"/>
                  </a:lnTo>
                  <a:lnTo>
                    <a:pt x="51" y="448"/>
                  </a:lnTo>
                  <a:lnTo>
                    <a:pt x="51" y="448"/>
                  </a:lnTo>
                  <a:lnTo>
                    <a:pt x="59" y="442"/>
                  </a:lnTo>
                  <a:lnTo>
                    <a:pt x="67" y="440"/>
                  </a:lnTo>
                  <a:lnTo>
                    <a:pt x="67" y="440"/>
                  </a:lnTo>
                  <a:lnTo>
                    <a:pt x="78" y="435"/>
                  </a:lnTo>
                  <a:lnTo>
                    <a:pt x="94" y="427"/>
                  </a:lnTo>
                  <a:lnTo>
                    <a:pt x="122" y="412"/>
                  </a:lnTo>
                  <a:lnTo>
                    <a:pt x="122" y="412"/>
                  </a:lnTo>
                  <a:lnTo>
                    <a:pt x="300" y="330"/>
                  </a:lnTo>
                  <a:lnTo>
                    <a:pt x="300" y="330"/>
                  </a:lnTo>
                  <a:lnTo>
                    <a:pt x="371" y="299"/>
                  </a:lnTo>
                  <a:lnTo>
                    <a:pt x="416" y="281"/>
                  </a:lnTo>
                  <a:lnTo>
                    <a:pt x="443" y="272"/>
                  </a:lnTo>
                  <a:lnTo>
                    <a:pt x="443" y="272"/>
                  </a:lnTo>
                  <a:lnTo>
                    <a:pt x="468" y="261"/>
                  </a:lnTo>
                  <a:lnTo>
                    <a:pt x="509" y="243"/>
                  </a:lnTo>
                  <a:lnTo>
                    <a:pt x="551" y="226"/>
                  </a:lnTo>
                  <a:lnTo>
                    <a:pt x="580" y="214"/>
                  </a:lnTo>
                  <a:lnTo>
                    <a:pt x="580" y="214"/>
                  </a:lnTo>
                  <a:lnTo>
                    <a:pt x="668" y="181"/>
                  </a:lnTo>
                  <a:lnTo>
                    <a:pt x="757" y="147"/>
                  </a:lnTo>
                  <a:lnTo>
                    <a:pt x="757" y="147"/>
                  </a:lnTo>
                  <a:lnTo>
                    <a:pt x="785" y="139"/>
                  </a:lnTo>
                  <a:lnTo>
                    <a:pt x="828" y="126"/>
                  </a:lnTo>
                  <a:lnTo>
                    <a:pt x="828" y="126"/>
                  </a:lnTo>
                  <a:lnTo>
                    <a:pt x="850" y="108"/>
                  </a:lnTo>
                  <a:lnTo>
                    <a:pt x="850" y="108"/>
                  </a:lnTo>
                  <a:lnTo>
                    <a:pt x="861" y="95"/>
                  </a:lnTo>
                  <a:lnTo>
                    <a:pt x="870" y="83"/>
                  </a:lnTo>
                  <a:lnTo>
                    <a:pt x="870" y="83"/>
                  </a:lnTo>
                  <a:lnTo>
                    <a:pt x="878" y="75"/>
                  </a:lnTo>
                  <a:lnTo>
                    <a:pt x="878" y="75"/>
                  </a:lnTo>
                  <a:lnTo>
                    <a:pt x="832" y="71"/>
                  </a:lnTo>
                  <a:lnTo>
                    <a:pt x="783" y="67"/>
                  </a:lnTo>
                  <a:close/>
                  <a:moveTo>
                    <a:pt x="991" y="0"/>
                  </a:moveTo>
                  <a:lnTo>
                    <a:pt x="991" y="0"/>
                  </a:lnTo>
                  <a:lnTo>
                    <a:pt x="984" y="1"/>
                  </a:lnTo>
                  <a:lnTo>
                    <a:pt x="979" y="4"/>
                  </a:lnTo>
                  <a:lnTo>
                    <a:pt x="979" y="4"/>
                  </a:lnTo>
                  <a:lnTo>
                    <a:pt x="997" y="4"/>
                  </a:lnTo>
                  <a:lnTo>
                    <a:pt x="997" y="4"/>
                  </a:lnTo>
                  <a:lnTo>
                    <a:pt x="999" y="5"/>
                  </a:lnTo>
                  <a:lnTo>
                    <a:pt x="1000" y="9"/>
                  </a:lnTo>
                  <a:lnTo>
                    <a:pt x="1000" y="18"/>
                  </a:lnTo>
                  <a:lnTo>
                    <a:pt x="997" y="38"/>
                  </a:lnTo>
                  <a:lnTo>
                    <a:pt x="997" y="38"/>
                  </a:lnTo>
                  <a:lnTo>
                    <a:pt x="997" y="51"/>
                  </a:lnTo>
                  <a:lnTo>
                    <a:pt x="997" y="70"/>
                  </a:lnTo>
                  <a:lnTo>
                    <a:pt x="997" y="70"/>
                  </a:lnTo>
                  <a:lnTo>
                    <a:pt x="1000" y="76"/>
                  </a:lnTo>
                  <a:lnTo>
                    <a:pt x="1000" y="79"/>
                  </a:lnTo>
                  <a:lnTo>
                    <a:pt x="997" y="80"/>
                  </a:lnTo>
                  <a:lnTo>
                    <a:pt x="997" y="80"/>
                  </a:lnTo>
                  <a:lnTo>
                    <a:pt x="996" y="81"/>
                  </a:lnTo>
                  <a:lnTo>
                    <a:pt x="996" y="81"/>
                  </a:lnTo>
                  <a:lnTo>
                    <a:pt x="996" y="83"/>
                  </a:lnTo>
                  <a:lnTo>
                    <a:pt x="996" y="83"/>
                  </a:lnTo>
                  <a:lnTo>
                    <a:pt x="995" y="85"/>
                  </a:lnTo>
                  <a:lnTo>
                    <a:pt x="995" y="85"/>
                  </a:lnTo>
                  <a:lnTo>
                    <a:pt x="1005" y="81"/>
                  </a:lnTo>
                  <a:lnTo>
                    <a:pt x="1005" y="81"/>
                  </a:lnTo>
                  <a:lnTo>
                    <a:pt x="1008" y="79"/>
                  </a:lnTo>
                  <a:lnTo>
                    <a:pt x="1011" y="76"/>
                  </a:lnTo>
                  <a:lnTo>
                    <a:pt x="1012" y="72"/>
                  </a:lnTo>
                  <a:lnTo>
                    <a:pt x="1012" y="67"/>
                  </a:lnTo>
                  <a:lnTo>
                    <a:pt x="1012" y="59"/>
                  </a:lnTo>
                  <a:lnTo>
                    <a:pt x="1011" y="53"/>
                  </a:lnTo>
                  <a:lnTo>
                    <a:pt x="1011" y="53"/>
                  </a:lnTo>
                  <a:lnTo>
                    <a:pt x="1009" y="46"/>
                  </a:lnTo>
                  <a:lnTo>
                    <a:pt x="1008" y="34"/>
                  </a:lnTo>
                  <a:lnTo>
                    <a:pt x="1007" y="21"/>
                  </a:lnTo>
                  <a:lnTo>
                    <a:pt x="1004" y="9"/>
                  </a:lnTo>
                  <a:lnTo>
                    <a:pt x="1004" y="9"/>
                  </a:lnTo>
                  <a:lnTo>
                    <a:pt x="1001" y="5"/>
                  </a:lnTo>
                  <a:lnTo>
                    <a:pt x="999" y="3"/>
                  </a:lnTo>
                  <a:lnTo>
                    <a:pt x="995" y="1"/>
                  </a:lnTo>
                  <a:lnTo>
                    <a:pt x="9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42"/>
            <p:cNvSpPr>
              <a:spLocks/>
            </p:cNvSpPr>
            <p:nvPr/>
          </p:nvSpPr>
          <p:spPr bwMode="auto">
            <a:xfrm>
              <a:off x="2427288" y="3410248"/>
              <a:ext cx="22225" cy="33338"/>
            </a:xfrm>
            <a:custGeom>
              <a:avLst/>
              <a:gdLst/>
              <a:ahLst/>
              <a:cxnLst>
                <a:cxn ang="0">
                  <a:pos x="0" y="0"/>
                </a:cxn>
                <a:cxn ang="0">
                  <a:pos x="0" y="0"/>
                </a:cxn>
                <a:cxn ang="0">
                  <a:pos x="5" y="10"/>
                </a:cxn>
                <a:cxn ang="0">
                  <a:pos x="12" y="18"/>
                </a:cxn>
                <a:cxn ang="0">
                  <a:pos x="12" y="18"/>
                </a:cxn>
                <a:cxn ang="0">
                  <a:pos x="14" y="21"/>
                </a:cxn>
                <a:cxn ang="0">
                  <a:pos x="14" y="21"/>
                </a:cxn>
                <a:cxn ang="0">
                  <a:pos x="6" y="10"/>
                </a:cxn>
                <a:cxn ang="0">
                  <a:pos x="0" y="0"/>
                </a:cxn>
              </a:cxnLst>
              <a:rect l="0" t="0" r="r" b="b"/>
              <a:pathLst>
                <a:path w="14" h="21">
                  <a:moveTo>
                    <a:pt x="0" y="0"/>
                  </a:moveTo>
                  <a:lnTo>
                    <a:pt x="0" y="0"/>
                  </a:lnTo>
                  <a:lnTo>
                    <a:pt x="5" y="10"/>
                  </a:lnTo>
                  <a:lnTo>
                    <a:pt x="12" y="18"/>
                  </a:lnTo>
                  <a:lnTo>
                    <a:pt x="12" y="18"/>
                  </a:lnTo>
                  <a:lnTo>
                    <a:pt x="14" y="21"/>
                  </a:lnTo>
                  <a:lnTo>
                    <a:pt x="14" y="21"/>
                  </a:lnTo>
                  <a:lnTo>
                    <a:pt x="6" y="10"/>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647"/>
            <p:cNvSpPr>
              <a:spLocks/>
            </p:cNvSpPr>
            <p:nvPr/>
          </p:nvSpPr>
          <p:spPr bwMode="auto">
            <a:xfrm>
              <a:off x="3960813" y="2726036"/>
              <a:ext cx="52388" cy="134938"/>
            </a:xfrm>
            <a:custGeom>
              <a:avLst/>
              <a:gdLst/>
              <a:ahLst/>
              <a:cxnLst>
                <a:cxn ang="0">
                  <a:pos x="12" y="0"/>
                </a:cxn>
                <a:cxn ang="0">
                  <a:pos x="12" y="0"/>
                </a:cxn>
                <a:cxn ang="0">
                  <a:pos x="5" y="1"/>
                </a:cxn>
                <a:cxn ang="0">
                  <a:pos x="0" y="4"/>
                </a:cxn>
                <a:cxn ang="0">
                  <a:pos x="0" y="4"/>
                </a:cxn>
                <a:cxn ang="0">
                  <a:pos x="18" y="4"/>
                </a:cxn>
                <a:cxn ang="0">
                  <a:pos x="18" y="4"/>
                </a:cxn>
                <a:cxn ang="0">
                  <a:pos x="20" y="5"/>
                </a:cxn>
                <a:cxn ang="0">
                  <a:pos x="21" y="9"/>
                </a:cxn>
                <a:cxn ang="0">
                  <a:pos x="21" y="18"/>
                </a:cxn>
                <a:cxn ang="0">
                  <a:pos x="18" y="38"/>
                </a:cxn>
                <a:cxn ang="0">
                  <a:pos x="18" y="38"/>
                </a:cxn>
                <a:cxn ang="0">
                  <a:pos x="18" y="51"/>
                </a:cxn>
                <a:cxn ang="0">
                  <a:pos x="18" y="70"/>
                </a:cxn>
                <a:cxn ang="0">
                  <a:pos x="18" y="70"/>
                </a:cxn>
                <a:cxn ang="0">
                  <a:pos x="21" y="76"/>
                </a:cxn>
                <a:cxn ang="0">
                  <a:pos x="21" y="79"/>
                </a:cxn>
                <a:cxn ang="0">
                  <a:pos x="18" y="80"/>
                </a:cxn>
                <a:cxn ang="0">
                  <a:pos x="18" y="80"/>
                </a:cxn>
                <a:cxn ang="0">
                  <a:pos x="17" y="81"/>
                </a:cxn>
                <a:cxn ang="0">
                  <a:pos x="17" y="81"/>
                </a:cxn>
                <a:cxn ang="0">
                  <a:pos x="17" y="83"/>
                </a:cxn>
                <a:cxn ang="0">
                  <a:pos x="17" y="83"/>
                </a:cxn>
                <a:cxn ang="0">
                  <a:pos x="16" y="85"/>
                </a:cxn>
                <a:cxn ang="0">
                  <a:pos x="16" y="85"/>
                </a:cxn>
                <a:cxn ang="0">
                  <a:pos x="26" y="81"/>
                </a:cxn>
                <a:cxn ang="0">
                  <a:pos x="26" y="81"/>
                </a:cxn>
                <a:cxn ang="0">
                  <a:pos x="29" y="79"/>
                </a:cxn>
                <a:cxn ang="0">
                  <a:pos x="32" y="76"/>
                </a:cxn>
                <a:cxn ang="0">
                  <a:pos x="33" y="72"/>
                </a:cxn>
                <a:cxn ang="0">
                  <a:pos x="33" y="67"/>
                </a:cxn>
                <a:cxn ang="0">
                  <a:pos x="33" y="59"/>
                </a:cxn>
                <a:cxn ang="0">
                  <a:pos x="32" y="53"/>
                </a:cxn>
                <a:cxn ang="0">
                  <a:pos x="32" y="53"/>
                </a:cxn>
                <a:cxn ang="0">
                  <a:pos x="30" y="46"/>
                </a:cxn>
                <a:cxn ang="0">
                  <a:pos x="29" y="34"/>
                </a:cxn>
                <a:cxn ang="0">
                  <a:pos x="28" y="21"/>
                </a:cxn>
                <a:cxn ang="0">
                  <a:pos x="25" y="9"/>
                </a:cxn>
                <a:cxn ang="0">
                  <a:pos x="25" y="9"/>
                </a:cxn>
                <a:cxn ang="0">
                  <a:pos x="22" y="5"/>
                </a:cxn>
                <a:cxn ang="0">
                  <a:pos x="20" y="3"/>
                </a:cxn>
                <a:cxn ang="0">
                  <a:pos x="16" y="1"/>
                </a:cxn>
                <a:cxn ang="0">
                  <a:pos x="12" y="0"/>
                </a:cxn>
              </a:cxnLst>
              <a:rect l="0" t="0" r="r" b="b"/>
              <a:pathLst>
                <a:path w="33" h="85">
                  <a:moveTo>
                    <a:pt x="12" y="0"/>
                  </a:moveTo>
                  <a:lnTo>
                    <a:pt x="12" y="0"/>
                  </a:lnTo>
                  <a:lnTo>
                    <a:pt x="5" y="1"/>
                  </a:lnTo>
                  <a:lnTo>
                    <a:pt x="0" y="4"/>
                  </a:lnTo>
                  <a:lnTo>
                    <a:pt x="0" y="4"/>
                  </a:lnTo>
                  <a:lnTo>
                    <a:pt x="18" y="4"/>
                  </a:lnTo>
                  <a:lnTo>
                    <a:pt x="18" y="4"/>
                  </a:lnTo>
                  <a:lnTo>
                    <a:pt x="20" y="5"/>
                  </a:lnTo>
                  <a:lnTo>
                    <a:pt x="21" y="9"/>
                  </a:lnTo>
                  <a:lnTo>
                    <a:pt x="21" y="18"/>
                  </a:lnTo>
                  <a:lnTo>
                    <a:pt x="18" y="38"/>
                  </a:lnTo>
                  <a:lnTo>
                    <a:pt x="18" y="38"/>
                  </a:lnTo>
                  <a:lnTo>
                    <a:pt x="18" y="51"/>
                  </a:lnTo>
                  <a:lnTo>
                    <a:pt x="18" y="70"/>
                  </a:lnTo>
                  <a:lnTo>
                    <a:pt x="18" y="70"/>
                  </a:lnTo>
                  <a:lnTo>
                    <a:pt x="21" y="76"/>
                  </a:lnTo>
                  <a:lnTo>
                    <a:pt x="21" y="79"/>
                  </a:lnTo>
                  <a:lnTo>
                    <a:pt x="18" y="80"/>
                  </a:lnTo>
                  <a:lnTo>
                    <a:pt x="18" y="80"/>
                  </a:lnTo>
                  <a:lnTo>
                    <a:pt x="17" y="81"/>
                  </a:lnTo>
                  <a:lnTo>
                    <a:pt x="17" y="81"/>
                  </a:lnTo>
                  <a:lnTo>
                    <a:pt x="17" y="83"/>
                  </a:lnTo>
                  <a:lnTo>
                    <a:pt x="17" y="83"/>
                  </a:lnTo>
                  <a:lnTo>
                    <a:pt x="16" y="85"/>
                  </a:lnTo>
                  <a:lnTo>
                    <a:pt x="16" y="85"/>
                  </a:lnTo>
                  <a:lnTo>
                    <a:pt x="26" y="81"/>
                  </a:lnTo>
                  <a:lnTo>
                    <a:pt x="26" y="81"/>
                  </a:lnTo>
                  <a:lnTo>
                    <a:pt x="29" y="79"/>
                  </a:lnTo>
                  <a:lnTo>
                    <a:pt x="32" y="76"/>
                  </a:lnTo>
                  <a:lnTo>
                    <a:pt x="33" y="72"/>
                  </a:lnTo>
                  <a:lnTo>
                    <a:pt x="33" y="67"/>
                  </a:lnTo>
                  <a:lnTo>
                    <a:pt x="33" y="59"/>
                  </a:lnTo>
                  <a:lnTo>
                    <a:pt x="32" y="53"/>
                  </a:lnTo>
                  <a:lnTo>
                    <a:pt x="32" y="53"/>
                  </a:lnTo>
                  <a:lnTo>
                    <a:pt x="30" y="46"/>
                  </a:lnTo>
                  <a:lnTo>
                    <a:pt x="29" y="34"/>
                  </a:lnTo>
                  <a:lnTo>
                    <a:pt x="28" y="21"/>
                  </a:lnTo>
                  <a:lnTo>
                    <a:pt x="25" y="9"/>
                  </a:lnTo>
                  <a:lnTo>
                    <a:pt x="25" y="9"/>
                  </a:lnTo>
                  <a:lnTo>
                    <a:pt x="22" y="5"/>
                  </a:lnTo>
                  <a:lnTo>
                    <a:pt x="20" y="3"/>
                  </a:lnTo>
                  <a:lnTo>
                    <a:pt x="16" y="1"/>
                  </a:lnTo>
                  <a:lnTo>
                    <a:pt x="1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648"/>
            <p:cNvSpPr>
              <a:spLocks/>
            </p:cNvSpPr>
            <p:nvPr/>
          </p:nvSpPr>
          <p:spPr bwMode="auto">
            <a:xfrm>
              <a:off x="2406650" y="3313411"/>
              <a:ext cx="96838" cy="136525"/>
            </a:xfrm>
            <a:custGeom>
              <a:avLst/>
              <a:gdLst/>
              <a:ahLst/>
              <a:cxnLst>
                <a:cxn ang="0">
                  <a:pos x="30" y="0"/>
                </a:cxn>
                <a:cxn ang="0">
                  <a:pos x="30" y="0"/>
                </a:cxn>
                <a:cxn ang="0">
                  <a:pos x="9" y="9"/>
                </a:cxn>
                <a:cxn ang="0">
                  <a:pos x="9" y="9"/>
                </a:cxn>
                <a:cxn ang="0">
                  <a:pos x="6" y="12"/>
                </a:cxn>
                <a:cxn ang="0">
                  <a:pos x="1" y="16"/>
                </a:cxn>
                <a:cxn ang="0">
                  <a:pos x="1" y="16"/>
                </a:cxn>
                <a:cxn ang="0">
                  <a:pos x="0" y="19"/>
                </a:cxn>
                <a:cxn ang="0">
                  <a:pos x="0" y="19"/>
                </a:cxn>
                <a:cxn ang="0">
                  <a:pos x="0" y="28"/>
                </a:cxn>
                <a:cxn ang="0">
                  <a:pos x="0" y="28"/>
                </a:cxn>
                <a:cxn ang="0">
                  <a:pos x="10" y="53"/>
                </a:cxn>
                <a:cxn ang="0">
                  <a:pos x="10" y="53"/>
                </a:cxn>
                <a:cxn ang="0">
                  <a:pos x="13" y="61"/>
                </a:cxn>
                <a:cxn ang="0">
                  <a:pos x="13" y="61"/>
                </a:cxn>
                <a:cxn ang="0">
                  <a:pos x="19" y="71"/>
                </a:cxn>
                <a:cxn ang="0">
                  <a:pos x="27" y="82"/>
                </a:cxn>
                <a:cxn ang="0">
                  <a:pos x="27" y="82"/>
                </a:cxn>
                <a:cxn ang="0">
                  <a:pos x="31" y="84"/>
                </a:cxn>
                <a:cxn ang="0">
                  <a:pos x="35" y="86"/>
                </a:cxn>
                <a:cxn ang="0">
                  <a:pos x="35" y="86"/>
                </a:cxn>
                <a:cxn ang="0">
                  <a:pos x="40" y="84"/>
                </a:cxn>
                <a:cxn ang="0">
                  <a:pos x="40" y="84"/>
                </a:cxn>
                <a:cxn ang="0">
                  <a:pos x="51" y="78"/>
                </a:cxn>
                <a:cxn ang="0">
                  <a:pos x="51" y="78"/>
                </a:cxn>
                <a:cxn ang="0">
                  <a:pos x="59" y="69"/>
                </a:cxn>
                <a:cxn ang="0">
                  <a:pos x="59" y="69"/>
                </a:cxn>
                <a:cxn ang="0">
                  <a:pos x="61" y="65"/>
                </a:cxn>
                <a:cxn ang="0">
                  <a:pos x="61" y="61"/>
                </a:cxn>
                <a:cxn ang="0">
                  <a:pos x="61" y="55"/>
                </a:cxn>
                <a:cxn ang="0">
                  <a:pos x="61" y="55"/>
                </a:cxn>
                <a:cxn ang="0">
                  <a:pos x="60" y="53"/>
                </a:cxn>
                <a:cxn ang="0">
                  <a:pos x="57" y="49"/>
                </a:cxn>
                <a:cxn ang="0">
                  <a:pos x="54" y="46"/>
                </a:cxn>
                <a:cxn ang="0">
                  <a:pos x="51" y="42"/>
                </a:cxn>
                <a:cxn ang="0">
                  <a:pos x="51" y="42"/>
                </a:cxn>
                <a:cxn ang="0">
                  <a:pos x="47" y="36"/>
                </a:cxn>
                <a:cxn ang="0">
                  <a:pos x="46" y="34"/>
                </a:cxn>
                <a:cxn ang="0">
                  <a:pos x="46" y="34"/>
                </a:cxn>
                <a:cxn ang="0">
                  <a:pos x="44" y="32"/>
                </a:cxn>
                <a:cxn ang="0">
                  <a:pos x="43" y="28"/>
                </a:cxn>
                <a:cxn ang="0">
                  <a:pos x="40" y="20"/>
                </a:cxn>
                <a:cxn ang="0">
                  <a:pos x="40" y="20"/>
                </a:cxn>
                <a:cxn ang="0">
                  <a:pos x="34" y="7"/>
                </a:cxn>
                <a:cxn ang="0">
                  <a:pos x="34" y="7"/>
                </a:cxn>
                <a:cxn ang="0">
                  <a:pos x="30" y="0"/>
                </a:cxn>
              </a:cxnLst>
              <a:rect l="0" t="0" r="r" b="b"/>
              <a:pathLst>
                <a:path w="61" h="86">
                  <a:moveTo>
                    <a:pt x="30" y="0"/>
                  </a:moveTo>
                  <a:lnTo>
                    <a:pt x="30" y="0"/>
                  </a:lnTo>
                  <a:lnTo>
                    <a:pt x="9" y="9"/>
                  </a:lnTo>
                  <a:lnTo>
                    <a:pt x="9" y="9"/>
                  </a:lnTo>
                  <a:lnTo>
                    <a:pt x="6" y="12"/>
                  </a:lnTo>
                  <a:lnTo>
                    <a:pt x="1" y="16"/>
                  </a:lnTo>
                  <a:lnTo>
                    <a:pt x="1" y="16"/>
                  </a:lnTo>
                  <a:lnTo>
                    <a:pt x="0" y="19"/>
                  </a:lnTo>
                  <a:lnTo>
                    <a:pt x="0" y="19"/>
                  </a:lnTo>
                  <a:lnTo>
                    <a:pt x="0" y="28"/>
                  </a:lnTo>
                  <a:lnTo>
                    <a:pt x="0" y="28"/>
                  </a:lnTo>
                  <a:lnTo>
                    <a:pt x="10" y="53"/>
                  </a:lnTo>
                  <a:lnTo>
                    <a:pt x="10" y="53"/>
                  </a:lnTo>
                  <a:lnTo>
                    <a:pt x="13" y="61"/>
                  </a:lnTo>
                  <a:lnTo>
                    <a:pt x="13" y="61"/>
                  </a:lnTo>
                  <a:lnTo>
                    <a:pt x="19" y="71"/>
                  </a:lnTo>
                  <a:lnTo>
                    <a:pt x="27" y="82"/>
                  </a:lnTo>
                  <a:lnTo>
                    <a:pt x="27" y="82"/>
                  </a:lnTo>
                  <a:lnTo>
                    <a:pt x="31" y="84"/>
                  </a:lnTo>
                  <a:lnTo>
                    <a:pt x="35" y="86"/>
                  </a:lnTo>
                  <a:lnTo>
                    <a:pt x="35" y="86"/>
                  </a:lnTo>
                  <a:lnTo>
                    <a:pt x="40" y="84"/>
                  </a:lnTo>
                  <a:lnTo>
                    <a:pt x="40" y="84"/>
                  </a:lnTo>
                  <a:lnTo>
                    <a:pt x="51" y="78"/>
                  </a:lnTo>
                  <a:lnTo>
                    <a:pt x="51" y="78"/>
                  </a:lnTo>
                  <a:lnTo>
                    <a:pt x="59" y="69"/>
                  </a:lnTo>
                  <a:lnTo>
                    <a:pt x="59" y="69"/>
                  </a:lnTo>
                  <a:lnTo>
                    <a:pt x="61" y="65"/>
                  </a:lnTo>
                  <a:lnTo>
                    <a:pt x="61" y="61"/>
                  </a:lnTo>
                  <a:lnTo>
                    <a:pt x="61" y="55"/>
                  </a:lnTo>
                  <a:lnTo>
                    <a:pt x="61" y="55"/>
                  </a:lnTo>
                  <a:lnTo>
                    <a:pt x="60" y="53"/>
                  </a:lnTo>
                  <a:lnTo>
                    <a:pt x="57" y="49"/>
                  </a:lnTo>
                  <a:lnTo>
                    <a:pt x="54" y="46"/>
                  </a:lnTo>
                  <a:lnTo>
                    <a:pt x="51" y="42"/>
                  </a:lnTo>
                  <a:lnTo>
                    <a:pt x="51" y="42"/>
                  </a:lnTo>
                  <a:lnTo>
                    <a:pt x="47" y="36"/>
                  </a:lnTo>
                  <a:lnTo>
                    <a:pt x="46" y="34"/>
                  </a:lnTo>
                  <a:lnTo>
                    <a:pt x="46" y="34"/>
                  </a:lnTo>
                  <a:lnTo>
                    <a:pt x="44" y="32"/>
                  </a:lnTo>
                  <a:lnTo>
                    <a:pt x="43" y="28"/>
                  </a:lnTo>
                  <a:lnTo>
                    <a:pt x="40" y="20"/>
                  </a:lnTo>
                  <a:lnTo>
                    <a:pt x="40" y="20"/>
                  </a:lnTo>
                  <a:lnTo>
                    <a:pt x="34" y="7"/>
                  </a:lnTo>
                  <a:lnTo>
                    <a:pt x="34" y="7"/>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649"/>
            <p:cNvSpPr>
              <a:spLocks/>
            </p:cNvSpPr>
            <p:nvPr/>
          </p:nvSpPr>
          <p:spPr bwMode="auto">
            <a:xfrm>
              <a:off x="2406650" y="3313411"/>
              <a:ext cx="96838" cy="136525"/>
            </a:xfrm>
            <a:custGeom>
              <a:avLst/>
              <a:gdLst/>
              <a:ahLst/>
              <a:cxnLst>
                <a:cxn ang="0">
                  <a:pos x="30" y="0"/>
                </a:cxn>
                <a:cxn ang="0">
                  <a:pos x="30" y="0"/>
                </a:cxn>
                <a:cxn ang="0">
                  <a:pos x="9" y="9"/>
                </a:cxn>
                <a:cxn ang="0">
                  <a:pos x="9" y="9"/>
                </a:cxn>
                <a:cxn ang="0">
                  <a:pos x="6" y="12"/>
                </a:cxn>
                <a:cxn ang="0">
                  <a:pos x="1" y="16"/>
                </a:cxn>
                <a:cxn ang="0">
                  <a:pos x="1" y="16"/>
                </a:cxn>
                <a:cxn ang="0">
                  <a:pos x="0" y="19"/>
                </a:cxn>
                <a:cxn ang="0">
                  <a:pos x="0" y="19"/>
                </a:cxn>
                <a:cxn ang="0">
                  <a:pos x="0" y="28"/>
                </a:cxn>
                <a:cxn ang="0">
                  <a:pos x="0" y="28"/>
                </a:cxn>
                <a:cxn ang="0">
                  <a:pos x="10" y="53"/>
                </a:cxn>
                <a:cxn ang="0">
                  <a:pos x="10" y="53"/>
                </a:cxn>
                <a:cxn ang="0">
                  <a:pos x="13" y="61"/>
                </a:cxn>
                <a:cxn ang="0">
                  <a:pos x="13" y="61"/>
                </a:cxn>
                <a:cxn ang="0">
                  <a:pos x="19" y="71"/>
                </a:cxn>
                <a:cxn ang="0">
                  <a:pos x="27" y="82"/>
                </a:cxn>
                <a:cxn ang="0">
                  <a:pos x="27" y="82"/>
                </a:cxn>
                <a:cxn ang="0">
                  <a:pos x="31" y="84"/>
                </a:cxn>
                <a:cxn ang="0">
                  <a:pos x="35" y="86"/>
                </a:cxn>
                <a:cxn ang="0">
                  <a:pos x="35" y="86"/>
                </a:cxn>
                <a:cxn ang="0">
                  <a:pos x="40" y="84"/>
                </a:cxn>
                <a:cxn ang="0">
                  <a:pos x="40" y="84"/>
                </a:cxn>
                <a:cxn ang="0">
                  <a:pos x="51" y="78"/>
                </a:cxn>
                <a:cxn ang="0">
                  <a:pos x="51" y="78"/>
                </a:cxn>
                <a:cxn ang="0">
                  <a:pos x="59" y="69"/>
                </a:cxn>
                <a:cxn ang="0">
                  <a:pos x="59" y="69"/>
                </a:cxn>
                <a:cxn ang="0">
                  <a:pos x="61" y="65"/>
                </a:cxn>
                <a:cxn ang="0">
                  <a:pos x="61" y="61"/>
                </a:cxn>
                <a:cxn ang="0">
                  <a:pos x="61" y="55"/>
                </a:cxn>
                <a:cxn ang="0">
                  <a:pos x="61" y="55"/>
                </a:cxn>
                <a:cxn ang="0">
                  <a:pos x="60" y="53"/>
                </a:cxn>
                <a:cxn ang="0">
                  <a:pos x="57" y="49"/>
                </a:cxn>
                <a:cxn ang="0">
                  <a:pos x="54" y="46"/>
                </a:cxn>
                <a:cxn ang="0">
                  <a:pos x="51" y="42"/>
                </a:cxn>
                <a:cxn ang="0">
                  <a:pos x="51" y="42"/>
                </a:cxn>
                <a:cxn ang="0">
                  <a:pos x="47" y="36"/>
                </a:cxn>
                <a:cxn ang="0">
                  <a:pos x="46" y="34"/>
                </a:cxn>
                <a:cxn ang="0">
                  <a:pos x="46" y="34"/>
                </a:cxn>
                <a:cxn ang="0">
                  <a:pos x="44" y="32"/>
                </a:cxn>
                <a:cxn ang="0">
                  <a:pos x="43" y="28"/>
                </a:cxn>
                <a:cxn ang="0">
                  <a:pos x="40" y="20"/>
                </a:cxn>
                <a:cxn ang="0">
                  <a:pos x="40" y="20"/>
                </a:cxn>
                <a:cxn ang="0">
                  <a:pos x="34" y="7"/>
                </a:cxn>
                <a:cxn ang="0">
                  <a:pos x="34" y="7"/>
                </a:cxn>
                <a:cxn ang="0">
                  <a:pos x="30" y="0"/>
                </a:cxn>
              </a:cxnLst>
              <a:rect l="0" t="0" r="r" b="b"/>
              <a:pathLst>
                <a:path w="61" h="86">
                  <a:moveTo>
                    <a:pt x="30" y="0"/>
                  </a:moveTo>
                  <a:lnTo>
                    <a:pt x="30" y="0"/>
                  </a:lnTo>
                  <a:lnTo>
                    <a:pt x="9" y="9"/>
                  </a:lnTo>
                  <a:lnTo>
                    <a:pt x="9" y="9"/>
                  </a:lnTo>
                  <a:lnTo>
                    <a:pt x="6" y="12"/>
                  </a:lnTo>
                  <a:lnTo>
                    <a:pt x="1" y="16"/>
                  </a:lnTo>
                  <a:lnTo>
                    <a:pt x="1" y="16"/>
                  </a:lnTo>
                  <a:lnTo>
                    <a:pt x="0" y="19"/>
                  </a:lnTo>
                  <a:lnTo>
                    <a:pt x="0" y="19"/>
                  </a:lnTo>
                  <a:lnTo>
                    <a:pt x="0" y="28"/>
                  </a:lnTo>
                  <a:lnTo>
                    <a:pt x="0" y="28"/>
                  </a:lnTo>
                  <a:lnTo>
                    <a:pt x="10" y="53"/>
                  </a:lnTo>
                  <a:lnTo>
                    <a:pt x="10" y="53"/>
                  </a:lnTo>
                  <a:lnTo>
                    <a:pt x="13" y="61"/>
                  </a:lnTo>
                  <a:lnTo>
                    <a:pt x="13" y="61"/>
                  </a:lnTo>
                  <a:lnTo>
                    <a:pt x="19" y="71"/>
                  </a:lnTo>
                  <a:lnTo>
                    <a:pt x="27" y="82"/>
                  </a:lnTo>
                  <a:lnTo>
                    <a:pt x="27" y="82"/>
                  </a:lnTo>
                  <a:lnTo>
                    <a:pt x="31" y="84"/>
                  </a:lnTo>
                  <a:lnTo>
                    <a:pt x="35" y="86"/>
                  </a:lnTo>
                  <a:lnTo>
                    <a:pt x="35" y="86"/>
                  </a:lnTo>
                  <a:lnTo>
                    <a:pt x="40" y="84"/>
                  </a:lnTo>
                  <a:lnTo>
                    <a:pt x="40" y="84"/>
                  </a:lnTo>
                  <a:lnTo>
                    <a:pt x="51" y="78"/>
                  </a:lnTo>
                  <a:lnTo>
                    <a:pt x="51" y="78"/>
                  </a:lnTo>
                  <a:lnTo>
                    <a:pt x="59" y="69"/>
                  </a:lnTo>
                  <a:lnTo>
                    <a:pt x="59" y="69"/>
                  </a:lnTo>
                  <a:lnTo>
                    <a:pt x="61" y="65"/>
                  </a:lnTo>
                  <a:lnTo>
                    <a:pt x="61" y="61"/>
                  </a:lnTo>
                  <a:lnTo>
                    <a:pt x="61" y="55"/>
                  </a:lnTo>
                  <a:lnTo>
                    <a:pt x="61" y="55"/>
                  </a:lnTo>
                  <a:lnTo>
                    <a:pt x="60" y="53"/>
                  </a:lnTo>
                  <a:lnTo>
                    <a:pt x="57" y="49"/>
                  </a:lnTo>
                  <a:lnTo>
                    <a:pt x="54" y="46"/>
                  </a:lnTo>
                  <a:lnTo>
                    <a:pt x="51" y="42"/>
                  </a:lnTo>
                  <a:lnTo>
                    <a:pt x="51" y="42"/>
                  </a:lnTo>
                  <a:lnTo>
                    <a:pt x="47" y="36"/>
                  </a:lnTo>
                  <a:lnTo>
                    <a:pt x="46" y="34"/>
                  </a:lnTo>
                  <a:lnTo>
                    <a:pt x="46" y="34"/>
                  </a:lnTo>
                  <a:lnTo>
                    <a:pt x="44" y="32"/>
                  </a:lnTo>
                  <a:lnTo>
                    <a:pt x="43" y="28"/>
                  </a:lnTo>
                  <a:lnTo>
                    <a:pt x="40" y="20"/>
                  </a:lnTo>
                  <a:lnTo>
                    <a:pt x="40" y="20"/>
                  </a:lnTo>
                  <a:lnTo>
                    <a:pt x="34" y="7"/>
                  </a:lnTo>
                  <a:lnTo>
                    <a:pt x="34" y="7"/>
                  </a:lnTo>
                  <a:lnTo>
                    <a:pt x="3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651"/>
            <p:cNvSpPr>
              <a:spLocks/>
            </p:cNvSpPr>
            <p:nvPr/>
          </p:nvSpPr>
          <p:spPr bwMode="auto">
            <a:xfrm>
              <a:off x="3328988" y="2711748"/>
              <a:ext cx="631825" cy="127000"/>
            </a:xfrm>
            <a:custGeom>
              <a:avLst/>
              <a:gdLst/>
              <a:ahLst/>
              <a:cxnLst>
                <a:cxn ang="0">
                  <a:pos x="19" y="0"/>
                </a:cxn>
                <a:cxn ang="0">
                  <a:pos x="17" y="0"/>
                </a:cxn>
                <a:cxn ang="0">
                  <a:pos x="11" y="4"/>
                </a:cxn>
                <a:cxn ang="0">
                  <a:pos x="4" y="14"/>
                </a:cxn>
                <a:cxn ang="0">
                  <a:pos x="3" y="21"/>
                </a:cxn>
                <a:cxn ang="0">
                  <a:pos x="2" y="42"/>
                </a:cxn>
                <a:cxn ang="0">
                  <a:pos x="0" y="55"/>
                </a:cxn>
                <a:cxn ang="0">
                  <a:pos x="2" y="68"/>
                </a:cxn>
                <a:cxn ang="0">
                  <a:pos x="6" y="76"/>
                </a:cxn>
                <a:cxn ang="0">
                  <a:pos x="17" y="80"/>
                </a:cxn>
                <a:cxn ang="0">
                  <a:pos x="37" y="79"/>
                </a:cxn>
                <a:cxn ang="0">
                  <a:pos x="62" y="79"/>
                </a:cxn>
                <a:cxn ang="0">
                  <a:pos x="177" y="75"/>
                </a:cxn>
                <a:cxn ang="0">
                  <a:pos x="189" y="75"/>
                </a:cxn>
                <a:cxn ang="0">
                  <a:pos x="202" y="76"/>
                </a:cxn>
                <a:cxn ang="0">
                  <a:pos x="214" y="71"/>
                </a:cxn>
                <a:cxn ang="0">
                  <a:pos x="260" y="56"/>
                </a:cxn>
                <a:cxn ang="0">
                  <a:pos x="305" y="43"/>
                </a:cxn>
                <a:cxn ang="0">
                  <a:pos x="365" y="26"/>
                </a:cxn>
                <a:cxn ang="0">
                  <a:pos x="382" y="21"/>
                </a:cxn>
                <a:cxn ang="0">
                  <a:pos x="397" y="14"/>
                </a:cxn>
                <a:cxn ang="0">
                  <a:pos x="398" y="13"/>
                </a:cxn>
                <a:cxn ang="0">
                  <a:pos x="372" y="13"/>
                </a:cxn>
                <a:cxn ang="0">
                  <a:pos x="349" y="12"/>
                </a:cxn>
                <a:cxn ang="0">
                  <a:pos x="275" y="3"/>
                </a:cxn>
                <a:cxn ang="0">
                  <a:pos x="252" y="1"/>
                </a:cxn>
                <a:cxn ang="0">
                  <a:pos x="233" y="1"/>
                </a:cxn>
                <a:cxn ang="0">
                  <a:pos x="143" y="1"/>
                </a:cxn>
                <a:cxn ang="0">
                  <a:pos x="120" y="1"/>
                </a:cxn>
                <a:cxn ang="0">
                  <a:pos x="111" y="3"/>
                </a:cxn>
                <a:cxn ang="0">
                  <a:pos x="109" y="4"/>
                </a:cxn>
                <a:cxn ang="0">
                  <a:pos x="107" y="4"/>
                </a:cxn>
                <a:cxn ang="0">
                  <a:pos x="105" y="4"/>
                </a:cxn>
                <a:cxn ang="0">
                  <a:pos x="97" y="4"/>
                </a:cxn>
                <a:cxn ang="0">
                  <a:pos x="87" y="6"/>
                </a:cxn>
                <a:cxn ang="0">
                  <a:pos x="83" y="4"/>
                </a:cxn>
                <a:cxn ang="0">
                  <a:pos x="76" y="5"/>
                </a:cxn>
                <a:cxn ang="0">
                  <a:pos x="53" y="6"/>
                </a:cxn>
                <a:cxn ang="0">
                  <a:pos x="29" y="4"/>
                </a:cxn>
                <a:cxn ang="0">
                  <a:pos x="24" y="1"/>
                </a:cxn>
              </a:cxnLst>
              <a:rect l="0" t="0" r="r" b="b"/>
              <a:pathLst>
                <a:path w="398" h="80">
                  <a:moveTo>
                    <a:pt x="19" y="0"/>
                  </a:moveTo>
                  <a:lnTo>
                    <a:pt x="19" y="0"/>
                  </a:lnTo>
                  <a:lnTo>
                    <a:pt x="17" y="0"/>
                  </a:lnTo>
                  <a:lnTo>
                    <a:pt x="17" y="0"/>
                  </a:lnTo>
                  <a:lnTo>
                    <a:pt x="13" y="1"/>
                  </a:lnTo>
                  <a:lnTo>
                    <a:pt x="11" y="4"/>
                  </a:lnTo>
                  <a:lnTo>
                    <a:pt x="7" y="9"/>
                  </a:lnTo>
                  <a:lnTo>
                    <a:pt x="4" y="14"/>
                  </a:lnTo>
                  <a:lnTo>
                    <a:pt x="4" y="14"/>
                  </a:lnTo>
                  <a:lnTo>
                    <a:pt x="3" y="21"/>
                  </a:lnTo>
                  <a:lnTo>
                    <a:pt x="2" y="29"/>
                  </a:lnTo>
                  <a:lnTo>
                    <a:pt x="2" y="42"/>
                  </a:lnTo>
                  <a:lnTo>
                    <a:pt x="2" y="42"/>
                  </a:lnTo>
                  <a:lnTo>
                    <a:pt x="0" y="55"/>
                  </a:lnTo>
                  <a:lnTo>
                    <a:pt x="2" y="68"/>
                  </a:lnTo>
                  <a:lnTo>
                    <a:pt x="2" y="68"/>
                  </a:lnTo>
                  <a:lnTo>
                    <a:pt x="3" y="72"/>
                  </a:lnTo>
                  <a:lnTo>
                    <a:pt x="6" y="76"/>
                  </a:lnTo>
                  <a:lnTo>
                    <a:pt x="11" y="79"/>
                  </a:lnTo>
                  <a:lnTo>
                    <a:pt x="17" y="80"/>
                  </a:lnTo>
                  <a:lnTo>
                    <a:pt x="17" y="80"/>
                  </a:lnTo>
                  <a:lnTo>
                    <a:pt x="37" y="79"/>
                  </a:lnTo>
                  <a:lnTo>
                    <a:pt x="62" y="79"/>
                  </a:lnTo>
                  <a:lnTo>
                    <a:pt x="62" y="79"/>
                  </a:lnTo>
                  <a:lnTo>
                    <a:pt x="112" y="76"/>
                  </a:lnTo>
                  <a:lnTo>
                    <a:pt x="177" y="75"/>
                  </a:lnTo>
                  <a:lnTo>
                    <a:pt x="177" y="75"/>
                  </a:lnTo>
                  <a:lnTo>
                    <a:pt x="189" y="75"/>
                  </a:lnTo>
                  <a:lnTo>
                    <a:pt x="189" y="75"/>
                  </a:lnTo>
                  <a:lnTo>
                    <a:pt x="202" y="76"/>
                  </a:lnTo>
                  <a:lnTo>
                    <a:pt x="202" y="76"/>
                  </a:lnTo>
                  <a:lnTo>
                    <a:pt x="214" y="71"/>
                  </a:lnTo>
                  <a:lnTo>
                    <a:pt x="214" y="71"/>
                  </a:lnTo>
                  <a:lnTo>
                    <a:pt x="260" y="56"/>
                  </a:lnTo>
                  <a:lnTo>
                    <a:pt x="305" y="43"/>
                  </a:lnTo>
                  <a:lnTo>
                    <a:pt x="305" y="43"/>
                  </a:lnTo>
                  <a:lnTo>
                    <a:pt x="339" y="34"/>
                  </a:lnTo>
                  <a:lnTo>
                    <a:pt x="365" y="26"/>
                  </a:lnTo>
                  <a:lnTo>
                    <a:pt x="365" y="26"/>
                  </a:lnTo>
                  <a:lnTo>
                    <a:pt x="382" y="21"/>
                  </a:lnTo>
                  <a:lnTo>
                    <a:pt x="390" y="18"/>
                  </a:lnTo>
                  <a:lnTo>
                    <a:pt x="397" y="14"/>
                  </a:lnTo>
                  <a:lnTo>
                    <a:pt x="397" y="14"/>
                  </a:lnTo>
                  <a:lnTo>
                    <a:pt x="398" y="13"/>
                  </a:lnTo>
                  <a:lnTo>
                    <a:pt x="398" y="13"/>
                  </a:lnTo>
                  <a:lnTo>
                    <a:pt x="372" y="13"/>
                  </a:lnTo>
                  <a:lnTo>
                    <a:pt x="349" y="12"/>
                  </a:lnTo>
                  <a:lnTo>
                    <a:pt x="349" y="12"/>
                  </a:lnTo>
                  <a:lnTo>
                    <a:pt x="305" y="5"/>
                  </a:lnTo>
                  <a:lnTo>
                    <a:pt x="275" y="3"/>
                  </a:lnTo>
                  <a:lnTo>
                    <a:pt x="252" y="1"/>
                  </a:lnTo>
                  <a:lnTo>
                    <a:pt x="252" y="1"/>
                  </a:lnTo>
                  <a:lnTo>
                    <a:pt x="233" y="1"/>
                  </a:lnTo>
                  <a:lnTo>
                    <a:pt x="233" y="1"/>
                  </a:lnTo>
                  <a:lnTo>
                    <a:pt x="143" y="1"/>
                  </a:lnTo>
                  <a:lnTo>
                    <a:pt x="143" y="1"/>
                  </a:lnTo>
                  <a:lnTo>
                    <a:pt x="120" y="1"/>
                  </a:lnTo>
                  <a:lnTo>
                    <a:pt x="120" y="1"/>
                  </a:lnTo>
                  <a:lnTo>
                    <a:pt x="113" y="1"/>
                  </a:lnTo>
                  <a:lnTo>
                    <a:pt x="111" y="3"/>
                  </a:lnTo>
                  <a:lnTo>
                    <a:pt x="111" y="3"/>
                  </a:lnTo>
                  <a:lnTo>
                    <a:pt x="109" y="4"/>
                  </a:lnTo>
                  <a:lnTo>
                    <a:pt x="107" y="4"/>
                  </a:lnTo>
                  <a:lnTo>
                    <a:pt x="107" y="4"/>
                  </a:lnTo>
                  <a:lnTo>
                    <a:pt x="105" y="4"/>
                  </a:lnTo>
                  <a:lnTo>
                    <a:pt x="105" y="4"/>
                  </a:lnTo>
                  <a:lnTo>
                    <a:pt x="97" y="4"/>
                  </a:lnTo>
                  <a:lnTo>
                    <a:pt x="97" y="4"/>
                  </a:lnTo>
                  <a:lnTo>
                    <a:pt x="90" y="4"/>
                  </a:lnTo>
                  <a:lnTo>
                    <a:pt x="87" y="6"/>
                  </a:lnTo>
                  <a:lnTo>
                    <a:pt x="83" y="4"/>
                  </a:lnTo>
                  <a:lnTo>
                    <a:pt x="83" y="4"/>
                  </a:lnTo>
                  <a:lnTo>
                    <a:pt x="76" y="5"/>
                  </a:lnTo>
                  <a:lnTo>
                    <a:pt x="76" y="5"/>
                  </a:lnTo>
                  <a:lnTo>
                    <a:pt x="53" y="6"/>
                  </a:lnTo>
                  <a:lnTo>
                    <a:pt x="53" y="6"/>
                  </a:lnTo>
                  <a:lnTo>
                    <a:pt x="38" y="5"/>
                  </a:lnTo>
                  <a:lnTo>
                    <a:pt x="29" y="4"/>
                  </a:lnTo>
                  <a:lnTo>
                    <a:pt x="29" y="4"/>
                  </a:lnTo>
                  <a:lnTo>
                    <a:pt x="24" y="1"/>
                  </a:lnTo>
                  <a:lnTo>
                    <a:pt x="1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652"/>
            <p:cNvSpPr>
              <a:spLocks/>
            </p:cNvSpPr>
            <p:nvPr/>
          </p:nvSpPr>
          <p:spPr bwMode="auto">
            <a:xfrm>
              <a:off x="3649663" y="2732386"/>
              <a:ext cx="344488" cy="112713"/>
            </a:xfrm>
            <a:custGeom>
              <a:avLst/>
              <a:gdLst/>
              <a:ahLst/>
              <a:cxnLst>
                <a:cxn ang="0">
                  <a:pos x="196" y="0"/>
                </a:cxn>
                <a:cxn ang="0">
                  <a:pos x="196" y="0"/>
                </a:cxn>
                <a:cxn ang="0">
                  <a:pos x="195" y="1"/>
                </a:cxn>
                <a:cxn ang="0">
                  <a:pos x="195" y="1"/>
                </a:cxn>
                <a:cxn ang="0">
                  <a:pos x="188" y="5"/>
                </a:cxn>
                <a:cxn ang="0">
                  <a:pos x="180" y="8"/>
                </a:cxn>
                <a:cxn ang="0">
                  <a:pos x="163" y="13"/>
                </a:cxn>
                <a:cxn ang="0">
                  <a:pos x="163" y="13"/>
                </a:cxn>
                <a:cxn ang="0">
                  <a:pos x="137" y="21"/>
                </a:cxn>
                <a:cxn ang="0">
                  <a:pos x="103" y="30"/>
                </a:cxn>
                <a:cxn ang="0">
                  <a:pos x="103" y="30"/>
                </a:cxn>
                <a:cxn ang="0">
                  <a:pos x="58" y="43"/>
                </a:cxn>
                <a:cxn ang="0">
                  <a:pos x="12" y="58"/>
                </a:cxn>
                <a:cxn ang="0">
                  <a:pos x="12" y="58"/>
                </a:cxn>
                <a:cxn ang="0">
                  <a:pos x="0" y="63"/>
                </a:cxn>
                <a:cxn ang="0">
                  <a:pos x="0" y="63"/>
                </a:cxn>
                <a:cxn ang="0">
                  <a:pos x="49" y="67"/>
                </a:cxn>
                <a:cxn ang="0">
                  <a:pos x="95" y="71"/>
                </a:cxn>
                <a:cxn ang="0">
                  <a:pos x="95" y="71"/>
                </a:cxn>
                <a:cxn ang="0">
                  <a:pos x="120" y="49"/>
                </a:cxn>
                <a:cxn ang="0">
                  <a:pos x="138" y="32"/>
                </a:cxn>
                <a:cxn ang="0">
                  <a:pos x="138" y="32"/>
                </a:cxn>
                <a:cxn ang="0">
                  <a:pos x="154" y="20"/>
                </a:cxn>
                <a:cxn ang="0">
                  <a:pos x="154" y="20"/>
                </a:cxn>
                <a:cxn ang="0">
                  <a:pos x="158" y="18"/>
                </a:cxn>
                <a:cxn ang="0">
                  <a:pos x="158" y="18"/>
                </a:cxn>
                <a:cxn ang="0">
                  <a:pos x="165" y="20"/>
                </a:cxn>
                <a:cxn ang="0">
                  <a:pos x="172" y="24"/>
                </a:cxn>
                <a:cxn ang="0">
                  <a:pos x="172" y="24"/>
                </a:cxn>
                <a:cxn ang="0">
                  <a:pos x="178" y="29"/>
                </a:cxn>
                <a:cxn ang="0">
                  <a:pos x="184" y="34"/>
                </a:cxn>
                <a:cxn ang="0">
                  <a:pos x="188" y="41"/>
                </a:cxn>
                <a:cxn ang="0">
                  <a:pos x="193" y="45"/>
                </a:cxn>
                <a:cxn ang="0">
                  <a:pos x="193" y="45"/>
                </a:cxn>
                <a:cxn ang="0">
                  <a:pos x="204" y="53"/>
                </a:cxn>
                <a:cxn ang="0">
                  <a:pos x="210" y="59"/>
                </a:cxn>
                <a:cxn ang="0">
                  <a:pos x="214" y="66"/>
                </a:cxn>
                <a:cxn ang="0">
                  <a:pos x="214" y="66"/>
                </a:cxn>
                <a:cxn ang="0">
                  <a:pos x="214" y="47"/>
                </a:cxn>
                <a:cxn ang="0">
                  <a:pos x="214" y="34"/>
                </a:cxn>
                <a:cxn ang="0">
                  <a:pos x="214" y="34"/>
                </a:cxn>
                <a:cxn ang="0">
                  <a:pos x="217" y="14"/>
                </a:cxn>
                <a:cxn ang="0">
                  <a:pos x="217" y="5"/>
                </a:cxn>
                <a:cxn ang="0">
                  <a:pos x="216" y="1"/>
                </a:cxn>
                <a:cxn ang="0">
                  <a:pos x="214" y="0"/>
                </a:cxn>
                <a:cxn ang="0">
                  <a:pos x="214" y="0"/>
                </a:cxn>
                <a:cxn ang="0">
                  <a:pos x="196" y="0"/>
                </a:cxn>
              </a:cxnLst>
              <a:rect l="0" t="0" r="r" b="b"/>
              <a:pathLst>
                <a:path w="217" h="71">
                  <a:moveTo>
                    <a:pt x="196" y="0"/>
                  </a:moveTo>
                  <a:lnTo>
                    <a:pt x="196" y="0"/>
                  </a:lnTo>
                  <a:lnTo>
                    <a:pt x="195" y="1"/>
                  </a:lnTo>
                  <a:lnTo>
                    <a:pt x="195" y="1"/>
                  </a:lnTo>
                  <a:lnTo>
                    <a:pt x="188" y="5"/>
                  </a:lnTo>
                  <a:lnTo>
                    <a:pt x="180" y="8"/>
                  </a:lnTo>
                  <a:lnTo>
                    <a:pt x="163" y="13"/>
                  </a:lnTo>
                  <a:lnTo>
                    <a:pt x="163" y="13"/>
                  </a:lnTo>
                  <a:lnTo>
                    <a:pt x="137" y="21"/>
                  </a:lnTo>
                  <a:lnTo>
                    <a:pt x="103" y="30"/>
                  </a:lnTo>
                  <a:lnTo>
                    <a:pt x="103" y="30"/>
                  </a:lnTo>
                  <a:lnTo>
                    <a:pt x="58" y="43"/>
                  </a:lnTo>
                  <a:lnTo>
                    <a:pt x="12" y="58"/>
                  </a:lnTo>
                  <a:lnTo>
                    <a:pt x="12" y="58"/>
                  </a:lnTo>
                  <a:lnTo>
                    <a:pt x="0" y="63"/>
                  </a:lnTo>
                  <a:lnTo>
                    <a:pt x="0" y="63"/>
                  </a:lnTo>
                  <a:lnTo>
                    <a:pt x="49" y="67"/>
                  </a:lnTo>
                  <a:lnTo>
                    <a:pt x="95" y="71"/>
                  </a:lnTo>
                  <a:lnTo>
                    <a:pt x="95" y="71"/>
                  </a:lnTo>
                  <a:lnTo>
                    <a:pt x="120" y="49"/>
                  </a:lnTo>
                  <a:lnTo>
                    <a:pt x="138" y="32"/>
                  </a:lnTo>
                  <a:lnTo>
                    <a:pt x="138" y="32"/>
                  </a:lnTo>
                  <a:lnTo>
                    <a:pt x="154" y="20"/>
                  </a:lnTo>
                  <a:lnTo>
                    <a:pt x="154" y="20"/>
                  </a:lnTo>
                  <a:lnTo>
                    <a:pt x="158" y="18"/>
                  </a:lnTo>
                  <a:lnTo>
                    <a:pt x="158" y="18"/>
                  </a:lnTo>
                  <a:lnTo>
                    <a:pt x="165" y="20"/>
                  </a:lnTo>
                  <a:lnTo>
                    <a:pt x="172" y="24"/>
                  </a:lnTo>
                  <a:lnTo>
                    <a:pt x="172" y="24"/>
                  </a:lnTo>
                  <a:lnTo>
                    <a:pt x="178" y="29"/>
                  </a:lnTo>
                  <a:lnTo>
                    <a:pt x="184" y="34"/>
                  </a:lnTo>
                  <a:lnTo>
                    <a:pt x="188" y="41"/>
                  </a:lnTo>
                  <a:lnTo>
                    <a:pt x="193" y="45"/>
                  </a:lnTo>
                  <a:lnTo>
                    <a:pt x="193" y="45"/>
                  </a:lnTo>
                  <a:lnTo>
                    <a:pt x="204" y="53"/>
                  </a:lnTo>
                  <a:lnTo>
                    <a:pt x="210" y="59"/>
                  </a:lnTo>
                  <a:lnTo>
                    <a:pt x="214" y="66"/>
                  </a:lnTo>
                  <a:lnTo>
                    <a:pt x="214" y="66"/>
                  </a:lnTo>
                  <a:lnTo>
                    <a:pt x="214" y="47"/>
                  </a:lnTo>
                  <a:lnTo>
                    <a:pt x="214" y="34"/>
                  </a:lnTo>
                  <a:lnTo>
                    <a:pt x="214" y="34"/>
                  </a:lnTo>
                  <a:lnTo>
                    <a:pt x="217" y="14"/>
                  </a:lnTo>
                  <a:lnTo>
                    <a:pt x="217" y="5"/>
                  </a:lnTo>
                  <a:lnTo>
                    <a:pt x="216" y="1"/>
                  </a:lnTo>
                  <a:lnTo>
                    <a:pt x="214" y="0"/>
                  </a:lnTo>
                  <a:lnTo>
                    <a:pt x="214" y="0"/>
                  </a:lnTo>
                  <a:lnTo>
                    <a:pt x="19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653"/>
            <p:cNvSpPr>
              <a:spLocks/>
            </p:cNvSpPr>
            <p:nvPr/>
          </p:nvSpPr>
          <p:spPr bwMode="auto">
            <a:xfrm>
              <a:off x="3649663" y="2732386"/>
              <a:ext cx="344488" cy="112713"/>
            </a:xfrm>
            <a:custGeom>
              <a:avLst/>
              <a:gdLst/>
              <a:ahLst/>
              <a:cxnLst>
                <a:cxn ang="0">
                  <a:pos x="196" y="0"/>
                </a:cxn>
                <a:cxn ang="0">
                  <a:pos x="196" y="0"/>
                </a:cxn>
                <a:cxn ang="0">
                  <a:pos x="195" y="1"/>
                </a:cxn>
                <a:cxn ang="0">
                  <a:pos x="195" y="1"/>
                </a:cxn>
                <a:cxn ang="0">
                  <a:pos x="188" y="5"/>
                </a:cxn>
                <a:cxn ang="0">
                  <a:pos x="180" y="8"/>
                </a:cxn>
                <a:cxn ang="0">
                  <a:pos x="163" y="13"/>
                </a:cxn>
                <a:cxn ang="0">
                  <a:pos x="163" y="13"/>
                </a:cxn>
                <a:cxn ang="0">
                  <a:pos x="137" y="21"/>
                </a:cxn>
                <a:cxn ang="0">
                  <a:pos x="103" y="30"/>
                </a:cxn>
                <a:cxn ang="0">
                  <a:pos x="103" y="30"/>
                </a:cxn>
                <a:cxn ang="0">
                  <a:pos x="58" y="43"/>
                </a:cxn>
                <a:cxn ang="0">
                  <a:pos x="12" y="58"/>
                </a:cxn>
                <a:cxn ang="0">
                  <a:pos x="12" y="58"/>
                </a:cxn>
                <a:cxn ang="0">
                  <a:pos x="0" y="63"/>
                </a:cxn>
                <a:cxn ang="0">
                  <a:pos x="0" y="63"/>
                </a:cxn>
                <a:cxn ang="0">
                  <a:pos x="49" y="67"/>
                </a:cxn>
                <a:cxn ang="0">
                  <a:pos x="95" y="71"/>
                </a:cxn>
                <a:cxn ang="0">
                  <a:pos x="95" y="71"/>
                </a:cxn>
                <a:cxn ang="0">
                  <a:pos x="120" y="49"/>
                </a:cxn>
                <a:cxn ang="0">
                  <a:pos x="138" y="32"/>
                </a:cxn>
                <a:cxn ang="0">
                  <a:pos x="138" y="32"/>
                </a:cxn>
                <a:cxn ang="0">
                  <a:pos x="154" y="20"/>
                </a:cxn>
                <a:cxn ang="0">
                  <a:pos x="154" y="20"/>
                </a:cxn>
                <a:cxn ang="0">
                  <a:pos x="158" y="18"/>
                </a:cxn>
                <a:cxn ang="0">
                  <a:pos x="158" y="18"/>
                </a:cxn>
                <a:cxn ang="0">
                  <a:pos x="165" y="20"/>
                </a:cxn>
                <a:cxn ang="0">
                  <a:pos x="172" y="24"/>
                </a:cxn>
                <a:cxn ang="0">
                  <a:pos x="172" y="24"/>
                </a:cxn>
                <a:cxn ang="0">
                  <a:pos x="178" y="29"/>
                </a:cxn>
                <a:cxn ang="0">
                  <a:pos x="184" y="34"/>
                </a:cxn>
                <a:cxn ang="0">
                  <a:pos x="188" y="41"/>
                </a:cxn>
                <a:cxn ang="0">
                  <a:pos x="193" y="45"/>
                </a:cxn>
                <a:cxn ang="0">
                  <a:pos x="193" y="45"/>
                </a:cxn>
                <a:cxn ang="0">
                  <a:pos x="204" y="53"/>
                </a:cxn>
                <a:cxn ang="0">
                  <a:pos x="210" y="59"/>
                </a:cxn>
                <a:cxn ang="0">
                  <a:pos x="214" y="66"/>
                </a:cxn>
                <a:cxn ang="0">
                  <a:pos x="214" y="66"/>
                </a:cxn>
                <a:cxn ang="0">
                  <a:pos x="214" y="47"/>
                </a:cxn>
                <a:cxn ang="0">
                  <a:pos x="214" y="34"/>
                </a:cxn>
                <a:cxn ang="0">
                  <a:pos x="214" y="34"/>
                </a:cxn>
                <a:cxn ang="0">
                  <a:pos x="217" y="14"/>
                </a:cxn>
                <a:cxn ang="0">
                  <a:pos x="217" y="5"/>
                </a:cxn>
                <a:cxn ang="0">
                  <a:pos x="216" y="1"/>
                </a:cxn>
                <a:cxn ang="0">
                  <a:pos x="214" y="0"/>
                </a:cxn>
                <a:cxn ang="0">
                  <a:pos x="214" y="0"/>
                </a:cxn>
                <a:cxn ang="0">
                  <a:pos x="196" y="0"/>
                </a:cxn>
              </a:cxnLst>
              <a:rect l="0" t="0" r="r" b="b"/>
              <a:pathLst>
                <a:path w="217" h="71">
                  <a:moveTo>
                    <a:pt x="196" y="0"/>
                  </a:moveTo>
                  <a:lnTo>
                    <a:pt x="196" y="0"/>
                  </a:lnTo>
                  <a:lnTo>
                    <a:pt x="195" y="1"/>
                  </a:lnTo>
                  <a:lnTo>
                    <a:pt x="195" y="1"/>
                  </a:lnTo>
                  <a:lnTo>
                    <a:pt x="188" y="5"/>
                  </a:lnTo>
                  <a:lnTo>
                    <a:pt x="180" y="8"/>
                  </a:lnTo>
                  <a:lnTo>
                    <a:pt x="163" y="13"/>
                  </a:lnTo>
                  <a:lnTo>
                    <a:pt x="163" y="13"/>
                  </a:lnTo>
                  <a:lnTo>
                    <a:pt x="137" y="21"/>
                  </a:lnTo>
                  <a:lnTo>
                    <a:pt x="103" y="30"/>
                  </a:lnTo>
                  <a:lnTo>
                    <a:pt x="103" y="30"/>
                  </a:lnTo>
                  <a:lnTo>
                    <a:pt x="58" y="43"/>
                  </a:lnTo>
                  <a:lnTo>
                    <a:pt x="12" y="58"/>
                  </a:lnTo>
                  <a:lnTo>
                    <a:pt x="12" y="58"/>
                  </a:lnTo>
                  <a:lnTo>
                    <a:pt x="0" y="63"/>
                  </a:lnTo>
                  <a:lnTo>
                    <a:pt x="0" y="63"/>
                  </a:lnTo>
                  <a:lnTo>
                    <a:pt x="49" y="67"/>
                  </a:lnTo>
                  <a:lnTo>
                    <a:pt x="95" y="71"/>
                  </a:lnTo>
                  <a:lnTo>
                    <a:pt x="95" y="71"/>
                  </a:lnTo>
                  <a:lnTo>
                    <a:pt x="120" y="49"/>
                  </a:lnTo>
                  <a:lnTo>
                    <a:pt x="138" y="32"/>
                  </a:lnTo>
                  <a:lnTo>
                    <a:pt x="138" y="32"/>
                  </a:lnTo>
                  <a:lnTo>
                    <a:pt x="154" y="20"/>
                  </a:lnTo>
                  <a:lnTo>
                    <a:pt x="154" y="20"/>
                  </a:lnTo>
                  <a:lnTo>
                    <a:pt x="158" y="18"/>
                  </a:lnTo>
                  <a:lnTo>
                    <a:pt x="158" y="18"/>
                  </a:lnTo>
                  <a:lnTo>
                    <a:pt x="165" y="20"/>
                  </a:lnTo>
                  <a:lnTo>
                    <a:pt x="172" y="24"/>
                  </a:lnTo>
                  <a:lnTo>
                    <a:pt x="172" y="24"/>
                  </a:lnTo>
                  <a:lnTo>
                    <a:pt x="178" y="29"/>
                  </a:lnTo>
                  <a:lnTo>
                    <a:pt x="184" y="34"/>
                  </a:lnTo>
                  <a:lnTo>
                    <a:pt x="188" y="41"/>
                  </a:lnTo>
                  <a:lnTo>
                    <a:pt x="193" y="45"/>
                  </a:lnTo>
                  <a:lnTo>
                    <a:pt x="193" y="45"/>
                  </a:lnTo>
                  <a:lnTo>
                    <a:pt x="204" y="53"/>
                  </a:lnTo>
                  <a:lnTo>
                    <a:pt x="210" y="59"/>
                  </a:lnTo>
                  <a:lnTo>
                    <a:pt x="214" y="66"/>
                  </a:lnTo>
                  <a:lnTo>
                    <a:pt x="214" y="66"/>
                  </a:lnTo>
                  <a:lnTo>
                    <a:pt x="214" y="47"/>
                  </a:lnTo>
                  <a:lnTo>
                    <a:pt x="214" y="34"/>
                  </a:lnTo>
                  <a:lnTo>
                    <a:pt x="214" y="34"/>
                  </a:lnTo>
                  <a:lnTo>
                    <a:pt x="217" y="14"/>
                  </a:lnTo>
                  <a:lnTo>
                    <a:pt x="217" y="5"/>
                  </a:lnTo>
                  <a:lnTo>
                    <a:pt x="216" y="1"/>
                  </a:lnTo>
                  <a:lnTo>
                    <a:pt x="214" y="0"/>
                  </a:lnTo>
                  <a:lnTo>
                    <a:pt x="214" y="0"/>
                  </a:lnTo>
                  <a:lnTo>
                    <a:pt x="19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666"/>
            <p:cNvSpPr>
              <a:spLocks/>
            </p:cNvSpPr>
            <p:nvPr/>
          </p:nvSpPr>
          <p:spPr bwMode="auto">
            <a:xfrm>
              <a:off x="3800475" y="2760961"/>
              <a:ext cx="188913" cy="104775"/>
            </a:xfrm>
            <a:custGeom>
              <a:avLst/>
              <a:gdLst/>
              <a:ahLst/>
              <a:cxnLst>
                <a:cxn ang="0">
                  <a:pos x="63" y="0"/>
                </a:cxn>
                <a:cxn ang="0">
                  <a:pos x="63" y="0"/>
                </a:cxn>
                <a:cxn ang="0">
                  <a:pos x="59" y="2"/>
                </a:cxn>
                <a:cxn ang="0">
                  <a:pos x="59" y="2"/>
                </a:cxn>
                <a:cxn ang="0">
                  <a:pos x="43" y="14"/>
                </a:cxn>
                <a:cxn ang="0">
                  <a:pos x="43" y="14"/>
                </a:cxn>
                <a:cxn ang="0">
                  <a:pos x="25" y="31"/>
                </a:cxn>
                <a:cxn ang="0">
                  <a:pos x="0" y="53"/>
                </a:cxn>
                <a:cxn ang="0">
                  <a:pos x="0" y="53"/>
                </a:cxn>
                <a:cxn ang="0">
                  <a:pos x="13" y="56"/>
                </a:cxn>
                <a:cxn ang="0">
                  <a:pos x="13" y="56"/>
                </a:cxn>
                <a:cxn ang="0">
                  <a:pos x="51" y="59"/>
                </a:cxn>
                <a:cxn ang="0">
                  <a:pos x="71" y="61"/>
                </a:cxn>
                <a:cxn ang="0">
                  <a:pos x="84" y="62"/>
                </a:cxn>
                <a:cxn ang="0">
                  <a:pos x="84" y="62"/>
                </a:cxn>
                <a:cxn ang="0">
                  <a:pos x="98" y="66"/>
                </a:cxn>
                <a:cxn ang="0">
                  <a:pos x="98" y="66"/>
                </a:cxn>
                <a:cxn ang="0">
                  <a:pos x="110" y="65"/>
                </a:cxn>
                <a:cxn ang="0">
                  <a:pos x="110" y="65"/>
                </a:cxn>
                <a:cxn ang="0">
                  <a:pos x="118" y="59"/>
                </a:cxn>
                <a:cxn ang="0">
                  <a:pos x="118" y="59"/>
                </a:cxn>
                <a:cxn ang="0">
                  <a:pos x="119" y="48"/>
                </a:cxn>
                <a:cxn ang="0">
                  <a:pos x="119" y="48"/>
                </a:cxn>
                <a:cxn ang="0">
                  <a:pos x="115" y="41"/>
                </a:cxn>
                <a:cxn ang="0">
                  <a:pos x="109" y="35"/>
                </a:cxn>
                <a:cxn ang="0">
                  <a:pos x="98" y="27"/>
                </a:cxn>
                <a:cxn ang="0">
                  <a:pos x="98" y="27"/>
                </a:cxn>
                <a:cxn ang="0">
                  <a:pos x="93" y="23"/>
                </a:cxn>
                <a:cxn ang="0">
                  <a:pos x="89" y="16"/>
                </a:cxn>
                <a:cxn ang="0">
                  <a:pos x="83" y="11"/>
                </a:cxn>
                <a:cxn ang="0">
                  <a:pos x="77" y="6"/>
                </a:cxn>
                <a:cxn ang="0">
                  <a:pos x="77" y="6"/>
                </a:cxn>
                <a:cxn ang="0">
                  <a:pos x="70" y="2"/>
                </a:cxn>
                <a:cxn ang="0">
                  <a:pos x="63" y="0"/>
                </a:cxn>
              </a:cxnLst>
              <a:rect l="0" t="0" r="r" b="b"/>
              <a:pathLst>
                <a:path w="119" h="66">
                  <a:moveTo>
                    <a:pt x="63" y="0"/>
                  </a:moveTo>
                  <a:lnTo>
                    <a:pt x="63" y="0"/>
                  </a:lnTo>
                  <a:lnTo>
                    <a:pt x="59" y="2"/>
                  </a:lnTo>
                  <a:lnTo>
                    <a:pt x="59" y="2"/>
                  </a:lnTo>
                  <a:lnTo>
                    <a:pt x="43" y="14"/>
                  </a:lnTo>
                  <a:lnTo>
                    <a:pt x="43" y="14"/>
                  </a:lnTo>
                  <a:lnTo>
                    <a:pt x="25" y="31"/>
                  </a:lnTo>
                  <a:lnTo>
                    <a:pt x="0" y="53"/>
                  </a:lnTo>
                  <a:lnTo>
                    <a:pt x="0" y="53"/>
                  </a:lnTo>
                  <a:lnTo>
                    <a:pt x="13" y="56"/>
                  </a:lnTo>
                  <a:lnTo>
                    <a:pt x="13" y="56"/>
                  </a:lnTo>
                  <a:lnTo>
                    <a:pt x="51" y="59"/>
                  </a:lnTo>
                  <a:lnTo>
                    <a:pt x="71" y="61"/>
                  </a:lnTo>
                  <a:lnTo>
                    <a:pt x="84" y="62"/>
                  </a:lnTo>
                  <a:lnTo>
                    <a:pt x="84" y="62"/>
                  </a:lnTo>
                  <a:lnTo>
                    <a:pt x="98" y="66"/>
                  </a:lnTo>
                  <a:lnTo>
                    <a:pt x="98" y="66"/>
                  </a:lnTo>
                  <a:lnTo>
                    <a:pt x="110" y="65"/>
                  </a:lnTo>
                  <a:lnTo>
                    <a:pt x="110" y="65"/>
                  </a:lnTo>
                  <a:lnTo>
                    <a:pt x="118" y="59"/>
                  </a:lnTo>
                  <a:lnTo>
                    <a:pt x="118" y="59"/>
                  </a:lnTo>
                  <a:lnTo>
                    <a:pt x="119" y="48"/>
                  </a:lnTo>
                  <a:lnTo>
                    <a:pt x="119" y="48"/>
                  </a:lnTo>
                  <a:lnTo>
                    <a:pt x="115" y="41"/>
                  </a:lnTo>
                  <a:lnTo>
                    <a:pt x="109" y="35"/>
                  </a:lnTo>
                  <a:lnTo>
                    <a:pt x="98" y="27"/>
                  </a:lnTo>
                  <a:lnTo>
                    <a:pt x="98" y="27"/>
                  </a:lnTo>
                  <a:lnTo>
                    <a:pt x="93" y="23"/>
                  </a:lnTo>
                  <a:lnTo>
                    <a:pt x="89" y="16"/>
                  </a:lnTo>
                  <a:lnTo>
                    <a:pt x="83" y="11"/>
                  </a:lnTo>
                  <a:lnTo>
                    <a:pt x="77" y="6"/>
                  </a:lnTo>
                  <a:lnTo>
                    <a:pt x="77" y="6"/>
                  </a:lnTo>
                  <a:lnTo>
                    <a:pt x="70" y="2"/>
                  </a:lnTo>
                  <a:lnTo>
                    <a:pt x="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667"/>
            <p:cNvSpPr>
              <a:spLocks/>
            </p:cNvSpPr>
            <p:nvPr/>
          </p:nvSpPr>
          <p:spPr bwMode="auto">
            <a:xfrm>
              <a:off x="3800475" y="2760961"/>
              <a:ext cx="188913" cy="104775"/>
            </a:xfrm>
            <a:custGeom>
              <a:avLst/>
              <a:gdLst/>
              <a:ahLst/>
              <a:cxnLst>
                <a:cxn ang="0">
                  <a:pos x="63" y="0"/>
                </a:cxn>
                <a:cxn ang="0">
                  <a:pos x="63" y="0"/>
                </a:cxn>
                <a:cxn ang="0">
                  <a:pos x="59" y="2"/>
                </a:cxn>
                <a:cxn ang="0">
                  <a:pos x="59" y="2"/>
                </a:cxn>
                <a:cxn ang="0">
                  <a:pos x="43" y="14"/>
                </a:cxn>
                <a:cxn ang="0">
                  <a:pos x="43" y="14"/>
                </a:cxn>
                <a:cxn ang="0">
                  <a:pos x="25" y="31"/>
                </a:cxn>
                <a:cxn ang="0">
                  <a:pos x="0" y="53"/>
                </a:cxn>
                <a:cxn ang="0">
                  <a:pos x="0" y="53"/>
                </a:cxn>
                <a:cxn ang="0">
                  <a:pos x="13" y="56"/>
                </a:cxn>
                <a:cxn ang="0">
                  <a:pos x="13" y="56"/>
                </a:cxn>
                <a:cxn ang="0">
                  <a:pos x="51" y="59"/>
                </a:cxn>
                <a:cxn ang="0">
                  <a:pos x="71" y="61"/>
                </a:cxn>
                <a:cxn ang="0">
                  <a:pos x="84" y="62"/>
                </a:cxn>
                <a:cxn ang="0">
                  <a:pos x="84" y="62"/>
                </a:cxn>
                <a:cxn ang="0">
                  <a:pos x="98" y="66"/>
                </a:cxn>
                <a:cxn ang="0">
                  <a:pos x="98" y="66"/>
                </a:cxn>
                <a:cxn ang="0">
                  <a:pos x="110" y="65"/>
                </a:cxn>
                <a:cxn ang="0">
                  <a:pos x="110" y="65"/>
                </a:cxn>
                <a:cxn ang="0">
                  <a:pos x="118" y="59"/>
                </a:cxn>
                <a:cxn ang="0">
                  <a:pos x="118" y="59"/>
                </a:cxn>
                <a:cxn ang="0">
                  <a:pos x="119" y="48"/>
                </a:cxn>
                <a:cxn ang="0">
                  <a:pos x="119" y="48"/>
                </a:cxn>
                <a:cxn ang="0">
                  <a:pos x="115" y="41"/>
                </a:cxn>
                <a:cxn ang="0">
                  <a:pos x="109" y="35"/>
                </a:cxn>
                <a:cxn ang="0">
                  <a:pos x="98" y="27"/>
                </a:cxn>
                <a:cxn ang="0">
                  <a:pos x="98" y="27"/>
                </a:cxn>
                <a:cxn ang="0">
                  <a:pos x="93" y="23"/>
                </a:cxn>
                <a:cxn ang="0">
                  <a:pos x="89" y="16"/>
                </a:cxn>
                <a:cxn ang="0">
                  <a:pos x="83" y="11"/>
                </a:cxn>
                <a:cxn ang="0">
                  <a:pos x="77" y="6"/>
                </a:cxn>
                <a:cxn ang="0">
                  <a:pos x="77" y="6"/>
                </a:cxn>
                <a:cxn ang="0">
                  <a:pos x="70" y="2"/>
                </a:cxn>
                <a:cxn ang="0">
                  <a:pos x="63" y="0"/>
                </a:cxn>
              </a:cxnLst>
              <a:rect l="0" t="0" r="r" b="b"/>
              <a:pathLst>
                <a:path w="119" h="66">
                  <a:moveTo>
                    <a:pt x="63" y="0"/>
                  </a:moveTo>
                  <a:lnTo>
                    <a:pt x="63" y="0"/>
                  </a:lnTo>
                  <a:lnTo>
                    <a:pt x="59" y="2"/>
                  </a:lnTo>
                  <a:lnTo>
                    <a:pt x="59" y="2"/>
                  </a:lnTo>
                  <a:lnTo>
                    <a:pt x="43" y="14"/>
                  </a:lnTo>
                  <a:lnTo>
                    <a:pt x="43" y="14"/>
                  </a:lnTo>
                  <a:lnTo>
                    <a:pt x="25" y="31"/>
                  </a:lnTo>
                  <a:lnTo>
                    <a:pt x="0" y="53"/>
                  </a:lnTo>
                  <a:lnTo>
                    <a:pt x="0" y="53"/>
                  </a:lnTo>
                  <a:lnTo>
                    <a:pt x="13" y="56"/>
                  </a:lnTo>
                  <a:lnTo>
                    <a:pt x="13" y="56"/>
                  </a:lnTo>
                  <a:lnTo>
                    <a:pt x="51" y="59"/>
                  </a:lnTo>
                  <a:lnTo>
                    <a:pt x="71" y="61"/>
                  </a:lnTo>
                  <a:lnTo>
                    <a:pt x="84" y="62"/>
                  </a:lnTo>
                  <a:lnTo>
                    <a:pt x="84" y="62"/>
                  </a:lnTo>
                  <a:lnTo>
                    <a:pt x="98" y="66"/>
                  </a:lnTo>
                  <a:lnTo>
                    <a:pt x="98" y="66"/>
                  </a:lnTo>
                  <a:lnTo>
                    <a:pt x="110" y="65"/>
                  </a:lnTo>
                  <a:lnTo>
                    <a:pt x="110" y="65"/>
                  </a:lnTo>
                  <a:lnTo>
                    <a:pt x="118" y="59"/>
                  </a:lnTo>
                  <a:lnTo>
                    <a:pt x="118" y="59"/>
                  </a:lnTo>
                  <a:lnTo>
                    <a:pt x="119" y="48"/>
                  </a:lnTo>
                  <a:lnTo>
                    <a:pt x="119" y="48"/>
                  </a:lnTo>
                  <a:lnTo>
                    <a:pt x="115" y="41"/>
                  </a:lnTo>
                  <a:lnTo>
                    <a:pt x="109" y="35"/>
                  </a:lnTo>
                  <a:lnTo>
                    <a:pt x="98" y="27"/>
                  </a:lnTo>
                  <a:lnTo>
                    <a:pt x="98" y="27"/>
                  </a:lnTo>
                  <a:lnTo>
                    <a:pt x="93" y="23"/>
                  </a:lnTo>
                  <a:lnTo>
                    <a:pt x="89" y="16"/>
                  </a:lnTo>
                  <a:lnTo>
                    <a:pt x="83" y="11"/>
                  </a:lnTo>
                  <a:lnTo>
                    <a:pt x="77" y="6"/>
                  </a:lnTo>
                  <a:lnTo>
                    <a:pt x="77" y="6"/>
                  </a:lnTo>
                  <a:lnTo>
                    <a:pt x="70" y="2"/>
                  </a:lnTo>
                  <a:lnTo>
                    <a:pt x="6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3" name="Group 32"/>
            <p:cNvGrpSpPr/>
            <p:nvPr/>
          </p:nvGrpSpPr>
          <p:grpSpPr>
            <a:xfrm>
              <a:off x="2403475" y="2711748"/>
              <a:ext cx="1590675" cy="725488"/>
              <a:chOff x="2403475" y="2711748"/>
              <a:chExt cx="1590675" cy="725488"/>
            </a:xfrm>
            <a:grpFill/>
          </p:grpSpPr>
          <p:sp>
            <p:nvSpPr>
              <p:cNvPr id="34" name="Freeform 639"/>
              <p:cNvSpPr>
                <a:spLocks/>
              </p:cNvSpPr>
              <p:nvPr/>
            </p:nvSpPr>
            <p:spPr bwMode="auto">
              <a:xfrm>
                <a:off x="2403475" y="3343573"/>
                <a:ext cx="23813" cy="66675"/>
              </a:xfrm>
              <a:custGeom>
                <a:avLst/>
                <a:gdLst/>
                <a:ahLst/>
                <a:cxnLst>
                  <a:cxn ang="0">
                    <a:pos x="2" y="0"/>
                  </a:cxn>
                  <a:cxn ang="0">
                    <a:pos x="2" y="0"/>
                  </a:cxn>
                  <a:cxn ang="0">
                    <a:pos x="0" y="5"/>
                  </a:cxn>
                  <a:cxn ang="0">
                    <a:pos x="0" y="11"/>
                  </a:cxn>
                  <a:cxn ang="0">
                    <a:pos x="0" y="11"/>
                  </a:cxn>
                  <a:cxn ang="0">
                    <a:pos x="2" y="15"/>
                  </a:cxn>
                  <a:cxn ang="0">
                    <a:pos x="6" y="25"/>
                  </a:cxn>
                  <a:cxn ang="0">
                    <a:pos x="6" y="25"/>
                  </a:cxn>
                  <a:cxn ang="0">
                    <a:pos x="15" y="42"/>
                  </a:cxn>
                  <a:cxn ang="0">
                    <a:pos x="15" y="42"/>
                  </a:cxn>
                  <a:cxn ang="0">
                    <a:pos x="12" y="34"/>
                  </a:cxn>
                  <a:cxn ang="0">
                    <a:pos x="12" y="34"/>
                  </a:cxn>
                  <a:cxn ang="0">
                    <a:pos x="2" y="9"/>
                  </a:cxn>
                  <a:cxn ang="0">
                    <a:pos x="2" y="9"/>
                  </a:cxn>
                  <a:cxn ang="0">
                    <a:pos x="2" y="0"/>
                  </a:cxn>
                </a:cxnLst>
                <a:rect l="0" t="0" r="r" b="b"/>
                <a:pathLst>
                  <a:path w="15" h="42">
                    <a:moveTo>
                      <a:pt x="2" y="0"/>
                    </a:moveTo>
                    <a:lnTo>
                      <a:pt x="2" y="0"/>
                    </a:lnTo>
                    <a:lnTo>
                      <a:pt x="0" y="5"/>
                    </a:lnTo>
                    <a:lnTo>
                      <a:pt x="0" y="11"/>
                    </a:lnTo>
                    <a:lnTo>
                      <a:pt x="0" y="11"/>
                    </a:lnTo>
                    <a:lnTo>
                      <a:pt x="2" y="15"/>
                    </a:lnTo>
                    <a:lnTo>
                      <a:pt x="6" y="25"/>
                    </a:lnTo>
                    <a:lnTo>
                      <a:pt x="6" y="25"/>
                    </a:lnTo>
                    <a:lnTo>
                      <a:pt x="15" y="42"/>
                    </a:lnTo>
                    <a:lnTo>
                      <a:pt x="15" y="42"/>
                    </a:lnTo>
                    <a:lnTo>
                      <a:pt x="12" y="34"/>
                    </a:lnTo>
                    <a:lnTo>
                      <a:pt x="12" y="34"/>
                    </a:lnTo>
                    <a:lnTo>
                      <a:pt x="2" y="9"/>
                    </a:lnTo>
                    <a:lnTo>
                      <a:pt x="2" y="9"/>
                    </a:lnTo>
                    <a:lnTo>
                      <a:pt x="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640"/>
              <p:cNvSpPr>
                <a:spLocks/>
              </p:cNvSpPr>
              <p:nvPr/>
            </p:nvSpPr>
            <p:spPr bwMode="auto">
              <a:xfrm>
                <a:off x="2420938" y="3307061"/>
                <a:ext cx="33338" cy="20638"/>
              </a:xfrm>
              <a:custGeom>
                <a:avLst/>
                <a:gdLst/>
                <a:ahLst/>
                <a:cxnLst>
                  <a:cxn ang="0">
                    <a:pos x="14" y="0"/>
                  </a:cxn>
                  <a:cxn ang="0">
                    <a:pos x="14" y="0"/>
                  </a:cxn>
                  <a:cxn ang="0">
                    <a:pos x="10" y="0"/>
                  </a:cxn>
                  <a:cxn ang="0">
                    <a:pos x="6" y="3"/>
                  </a:cxn>
                  <a:cxn ang="0">
                    <a:pos x="4" y="6"/>
                  </a:cxn>
                  <a:cxn ang="0">
                    <a:pos x="3" y="10"/>
                  </a:cxn>
                  <a:cxn ang="0">
                    <a:pos x="3" y="10"/>
                  </a:cxn>
                  <a:cxn ang="0">
                    <a:pos x="0" y="13"/>
                  </a:cxn>
                  <a:cxn ang="0">
                    <a:pos x="0" y="13"/>
                  </a:cxn>
                  <a:cxn ang="0">
                    <a:pos x="21" y="4"/>
                  </a:cxn>
                  <a:cxn ang="0">
                    <a:pos x="21" y="4"/>
                  </a:cxn>
                  <a:cxn ang="0">
                    <a:pos x="18" y="2"/>
                  </a:cxn>
                  <a:cxn ang="0">
                    <a:pos x="16" y="0"/>
                  </a:cxn>
                  <a:cxn ang="0">
                    <a:pos x="16" y="0"/>
                  </a:cxn>
                  <a:cxn ang="0">
                    <a:pos x="14" y="0"/>
                  </a:cxn>
                </a:cxnLst>
                <a:rect l="0" t="0" r="r" b="b"/>
                <a:pathLst>
                  <a:path w="21" h="13">
                    <a:moveTo>
                      <a:pt x="14" y="0"/>
                    </a:moveTo>
                    <a:lnTo>
                      <a:pt x="14" y="0"/>
                    </a:lnTo>
                    <a:lnTo>
                      <a:pt x="10" y="0"/>
                    </a:lnTo>
                    <a:lnTo>
                      <a:pt x="6" y="3"/>
                    </a:lnTo>
                    <a:lnTo>
                      <a:pt x="4" y="6"/>
                    </a:lnTo>
                    <a:lnTo>
                      <a:pt x="3" y="10"/>
                    </a:lnTo>
                    <a:lnTo>
                      <a:pt x="3" y="10"/>
                    </a:lnTo>
                    <a:lnTo>
                      <a:pt x="0" y="13"/>
                    </a:lnTo>
                    <a:lnTo>
                      <a:pt x="0" y="13"/>
                    </a:lnTo>
                    <a:lnTo>
                      <a:pt x="21" y="4"/>
                    </a:lnTo>
                    <a:lnTo>
                      <a:pt x="21" y="4"/>
                    </a:lnTo>
                    <a:lnTo>
                      <a:pt x="18" y="2"/>
                    </a:lnTo>
                    <a:lnTo>
                      <a:pt x="16" y="0"/>
                    </a:lnTo>
                    <a:lnTo>
                      <a:pt x="16" y="0"/>
                    </a:lnTo>
                    <a:lnTo>
                      <a:pt x="1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643"/>
              <p:cNvSpPr>
                <a:spLocks/>
              </p:cNvSpPr>
              <p:nvPr/>
            </p:nvSpPr>
            <p:spPr bwMode="auto">
              <a:xfrm>
                <a:off x="2406650" y="3327698"/>
                <a:ext cx="14288" cy="15875"/>
              </a:xfrm>
              <a:custGeom>
                <a:avLst/>
                <a:gdLst/>
                <a:ahLst/>
                <a:cxnLst>
                  <a:cxn ang="0">
                    <a:pos x="9" y="0"/>
                  </a:cxn>
                  <a:cxn ang="0">
                    <a:pos x="9" y="0"/>
                  </a:cxn>
                  <a:cxn ang="0">
                    <a:pos x="5" y="2"/>
                  </a:cxn>
                  <a:cxn ang="0">
                    <a:pos x="5" y="2"/>
                  </a:cxn>
                  <a:cxn ang="0">
                    <a:pos x="4" y="3"/>
                  </a:cxn>
                  <a:cxn ang="0">
                    <a:pos x="1" y="4"/>
                  </a:cxn>
                  <a:cxn ang="0">
                    <a:pos x="0" y="10"/>
                  </a:cxn>
                  <a:cxn ang="0">
                    <a:pos x="0" y="10"/>
                  </a:cxn>
                  <a:cxn ang="0">
                    <a:pos x="1" y="7"/>
                  </a:cxn>
                  <a:cxn ang="0">
                    <a:pos x="1" y="7"/>
                  </a:cxn>
                  <a:cxn ang="0">
                    <a:pos x="6" y="3"/>
                  </a:cxn>
                  <a:cxn ang="0">
                    <a:pos x="9" y="0"/>
                  </a:cxn>
                </a:cxnLst>
                <a:rect l="0" t="0" r="r" b="b"/>
                <a:pathLst>
                  <a:path w="9" h="10">
                    <a:moveTo>
                      <a:pt x="9" y="0"/>
                    </a:moveTo>
                    <a:lnTo>
                      <a:pt x="9" y="0"/>
                    </a:lnTo>
                    <a:lnTo>
                      <a:pt x="5" y="2"/>
                    </a:lnTo>
                    <a:lnTo>
                      <a:pt x="5" y="2"/>
                    </a:lnTo>
                    <a:lnTo>
                      <a:pt x="4" y="3"/>
                    </a:lnTo>
                    <a:lnTo>
                      <a:pt x="1" y="4"/>
                    </a:lnTo>
                    <a:lnTo>
                      <a:pt x="0" y="10"/>
                    </a:lnTo>
                    <a:lnTo>
                      <a:pt x="0" y="10"/>
                    </a:lnTo>
                    <a:lnTo>
                      <a:pt x="1" y="7"/>
                    </a:lnTo>
                    <a:lnTo>
                      <a:pt x="1" y="7"/>
                    </a:lnTo>
                    <a:lnTo>
                      <a:pt x="6" y="3"/>
                    </a:lnTo>
                    <a:lnTo>
                      <a:pt x="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644"/>
              <p:cNvSpPr>
                <a:spLocks/>
              </p:cNvSpPr>
              <p:nvPr/>
            </p:nvSpPr>
            <p:spPr bwMode="auto">
              <a:xfrm>
                <a:off x="2940050" y="3110211"/>
                <a:ext cx="30163" cy="15875"/>
              </a:xfrm>
              <a:custGeom>
                <a:avLst/>
                <a:gdLst/>
                <a:ahLst/>
                <a:cxnLst>
                  <a:cxn ang="0">
                    <a:pos x="1" y="10"/>
                  </a:cxn>
                  <a:cxn ang="0">
                    <a:pos x="1" y="10"/>
                  </a:cxn>
                  <a:cxn ang="0">
                    <a:pos x="0" y="10"/>
                  </a:cxn>
                  <a:cxn ang="0">
                    <a:pos x="0" y="10"/>
                  </a:cxn>
                  <a:cxn ang="0">
                    <a:pos x="0" y="10"/>
                  </a:cxn>
                  <a:cxn ang="0">
                    <a:pos x="1" y="8"/>
                  </a:cxn>
                  <a:cxn ang="0">
                    <a:pos x="5" y="6"/>
                  </a:cxn>
                  <a:cxn ang="0">
                    <a:pos x="5" y="6"/>
                  </a:cxn>
                  <a:cxn ang="0">
                    <a:pos x="12" y="4"/>
                  </a:cxn>
                  <a:cxn ang="0">
                    <a:pos x="12" y="4"/>
                  </a:cxn>
                  <a:cxn ang="0">
                    <a:pos x="19" y="0"/>
                  </a:cxn>
                  <a:cxn ang="0">
                    <a:pos x="19" y="0"/>
                  </a:cxn>
                  <a:cxn ang="0">
                    <a:pos x="19" y="1"/>
                  </a:cxn>
                  <a:cxn ang="0">
                    <a:pos x="19" y="1"/>
                  </a:cxn>
                  <a:cxn ang="0">
                    <a:pos x="16" y="5"/>
                  </a:cxn>
                  <a:cxn ang="0">
                    <a:pos x="12" y="6"/>
                  </a:cxn>
                  <a:cxn ang="0">
                    <a:pos x="12" y="6"/>
                  </a:cxn>
                  <a:cxn ang="0">
                    <a:pos x="6" y="9"/>
                  </a:cxn>
                  <a:cxn ang="0">
                    <a:pos x="4" y="10"/>
                  </a:cxn>
                  <a:cxn ang="0">
                    <a:pos x="4" y="10"/>
                  </a:cxn>
                  <a:cxn ang="0">
                    <a:pos x="1" y="10"/>
                  </a:cxn>
                </a:cxnLst>
                <a:rect l="0" t="0" r="r" b="b"/>
                <a:pathLst>
                  <a:path w="19" h="10">
                    <a:moveTo>
                      <a:pt x="1" y="10"/>
                    </a:moveTo>
                    <a:lnTo>
                      <a:pt x="1" y="10"/>
                    </a:lnTo>
                    <a:lnTo>
                      <a:pt x="0" y="10"/>
                    </a:lnTo>
                    <a:lnTo>
                      <a:pt x="0" y="10"/>
                    </a:lnTo>
                    <a:lnTo>
                      <a:pt x="0" y="10"/>
                    </a:lnTo>
                    <a:lnTo>
                      <a:pt x="1" y="8"/>
                    </a:lnTo>
                    <a:lnTo>
                      <a:pt x="5" y="6"/>
                    </a:lnTo>
                    <a:lnTo>
                      <a:pt x="5" y="6"/>
                    </a:lnTo>
                    <a:lnTo>
                      <a:pt x="12" y="4"/>
                    </a:lnTo>
                    <a:lnTo>
                      <a:pt x="12" y="4"/>
                    </a:lnTo>
                    <a:lnTo>
                      <a:pt x="19" y="0"/>
                    </a:lnTo>
                    <a:lnTo>
                      <a:pt x="19" y="0"/>
                    </a:lnTo>
                    <a:lnTo>
                      <a:pt x="19" y="1"/>
                    </a:lnTo>
                    <a:lnTo>
                      <a:pt x="19" y="1"/>
                    </a:lnTo>
                    <a:lnTo>
                      <a:pt x="16" y="5"/>
                    </a:lnTo>
                    <a:lnTo>
                      <a:pt x="12" y="6"/>
                    </a:lnTo>
                    <a:lnTo>
                      <a:pt x="12" y="6"/>
                    </a:lnTo>
                    <a:lnTo>
                      <a:pt x="6" y="9"/>
                    </a:lnTo>
                    <a:lnTo>
                      <a:pt x="4" y="10"/>
                    </a:lnTo>
                    <a:lnTo>
                      <a:pt x="4" y="10"/>
                    </a:lnTo>
                    <a:lnTo>
                      <a:pt x="1" y="1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645"/>
              <p:cNvSpPr>
                <a:spLocks/>
              </p:cNvSpPr>
              <p:nvPr/>
            </p:nvSpPr>
            <p:spPr bwMode="auto">
              <a:xfrm>
                <a:off x="2994025" y="2980036"/>
                <a:ext cx="300038" cy="123825"/>
              </a:xfrm>
              <a:custGeom>
                <a:avLst/>
                <a:gdLst/>
                <a:ahLst/>
                <a:cxnLst>
                  <a:cxn ang="0">
                    <a:pos x="3" y="78"/>
                  </a:cxn>
                  <a:cxn ang="0">
                    <a:pos x="1" y="78"/>
                  </a:cxn>
                  <a:cxn ang="0">
                    <a:pos x="1" y="75"/>
                  </a:cxn>
                  <a:cxn ang="0">
                    <a:pos x="6" y="72"/>
                  </a:cxn>
                  <a:cxn ang="0">
                    <a:pos x="24" y="66"/>
                  </a:cxn>
                  <a:cxn ang="0">
                    <a:pos x="33" y="62"/>
                  </a:cxn>
                  <a:cxn ang="0">
                    <a:pos x="41" y="59"/>
                  </a:cxn>
                  <a:cxn ang="0">
                    <a:pos x="47" y="55"/>
                  </a:cxn>
                  <a:cxn ang="0">
                    <a:pos x="51" y="55"/>
                  </a:cxn>
                  <a:cxn ang="0">
                    <a:pos x="55" y="54"/>
                  </a:cxn>
                  <a:cxn ang="0">
                    <a:pos x="63" y="50"/>
                  </a:cxn>
                  <a:cxn ang="0">
                    <a:pos x="69" y="47"/>
                  </a:cxn>
                  <a:cxn ang="0">
                    <a:pos x="76" y="46"/>
                  </a:cxn>
                  <a:cxn ang="0">
                    <a:pos x="83" y="44"/>
                  </a:cxn>
                  <a:cxn ang="0">
                    <a:pos x="90" y="40"/>
                  </a:cxn>
                  <a:cxn ang="0">
                    <a:pos x="94" y="37"/>
                  </a:cxn>
                  <a:cxn ang="0">
                    <a:pos x="98" y="36"/>
                  </a:cxn>
                  <a:cxn ang="0">
                    <a:pos x="111" y="30"/>
                  </a:cxn>
                  <a:cxn ang="0">
                    <a:pos x="121" y="25"/>
                  </a:cxn>
                  <a:cxn ang="0">
                    <a:pos x="127" y="25"/>
                  </a:cxn>
                  <a:cxn ang="0">
                    <a:pos x="127" y="24"/>
                  </a:cxn>
                  <a:cxn ang="0">
                    <a:pos x="129" y="21"/>
                  </a:cxn>
                  <a:cxn ang="0">
                    <a:pos x="131" y="20"/>
                  </a:cxn>
                  <a:cxn ang="0">
                    <a:pos x="139" y="19"/>
                  </a:cxn>
                  <a:cxn ang="0">
                    <a:pos x="157" y="12"/>
                  </a:cxn>
                  <a:cxn ang="0">
                    <a:pos x="171" y="5"/>
                  </a:cxn>
                  <a:cxn ang="0">
                    <a:pos x="181" y="3"/>
                  </a:cxn>
                  <a:cxn ang="0">
                    <a:pos x="185" y="2"/>
                  </a:cxn>
                  <a:cxn ang="0">
                    <a:pos x="188" y="0"/>
                  </a:cxn>
                  <a:cxn ang="0">
                    <a:pos x="189" y="0"/>
                  </a:cxn>
                  <a:cxn ang="0">
                    <a:pos x="177" y="5"/>
                  </a:cxn>
                  <a:cxn ang="0">
                    <a:pos x="165" y="11"/>
                  </a:cxn>
                  <a:cxn ang="0">
                    <a:pos x="159" y="13"/>
                  </a:cxn>
                  <a:cxn ang="0">
                    <a:pos x="152" y="17"/>
                  </a:cxn>
                  <a:cxn ang="0">
                    <a:pos x="139" y="23"/>
                  </a:cxn>
                  <a:cxn ang="0">
                    <a:pos x="136" y="24"/>
                  </a:cxn>
                  <a:cxn ang="0">
                    <a:pos x="134" y="23"/>
                  </a:cxn>
                  <a:cxn ang="0">
                    <a:pos x="132" y="23"/>
                  </a:cxn>
                  <a:cxn ang="0">
                    <a:pos x="131" y="24"/>
                  </a:cxn>
                  <a:cxn ang="0">
                    <a:pos x="129" y="26"/>
                  </a:cxn>
                  <a:cxn ang="0">
                    <a:pos x="125" y="28"/>
                  </a:cxn>
                  <a:cxn ang="0">
                    <a:pos x="115" y="30"/>
                  </a:cxn>
                  <a:cxn ang="0">
                    <a:pos x="108" y="34"/>
                  </a:cxn>
                  <a:cxn ang="0">
                    <a:pos x="101" y="37"/>
                  </a:cxn>
                  <a:cxn ang="0">
                    <a:pos x="94" y="40"/>
                  </a:cxn>
                  <a:cxn ang="0">
                    <a:pos x="85" y="44"/>
                  </a:cxn>
                  <a:cxn ang="0">
                    <a:pos x="77" y="47"/>
                  </a:cxn>
                  <a:cxn ang="0">
                    <a:pos x="71" y="50"/>
                  </a:cxn>
                  <a:cxn ang="0">
                    <a:pos x="67" y="50"/>
                  </a:cxn>
                  <a:cxn ang="0">
                    <a:pos x="63" y="53"/>
                  </a:cxn>
                  <a:cxn ang="0">
                    <a:pos x="59" y="55"/>
                  </a:cxn>
                  <a:cxn ang="0">
                    <a:pos x="56" y="55"/>
                  </a:cxn>
                  <a:cxn ang="0">
                    <a:pos x="52" y="57"/>
                  </a:cxn>
                  <a:cxn ang="0">
                    <a:pos x="47" y="59"/>
                  </a:cxn>
                  <a:cxn ang="0">
                    <a:pos x="42" y="61"/>
                  </a:cxn>
                  <a:cxn ang="0">
                    <a:pos x="38" y="62"/>
                  </a:cxn>
                  <a:cxn ang="0">
                    <a:pos x="33" y="66"/>
                  </a:cxn>
                  <a:cxn ang="0">
                    <a:pos x="31" y="66"/>
                  </a:cxn>
                  <a:cxn ang="0">
                    <a:pos x="21" y="70"/>
                  </a:cxn>
                  <a:cxn ang="0">
                    <a:pos x="14" y="74"/>
                  </a:cxn>
                  <a:cxn ang="0">
                    <a:pos x="10" y="75"/>
                  </a:cxn>
                  <a:cxn ang="0">
                    <a:pos x="6" y="76"/>
                  </a:cxn>
                </a:cxnLst>
                <a:rect l="0" t="0" r="r" b="b"/>
                <a:pathLst>
                  <a:path w="189" h="78">
                    <a:moveTo>
                      <a:pt x="3" y="78"/>
                    </a:moveTo>
                    <a:lnTo>
                      <a:pt x="3" y="78"/>
                    </a:lnTo>
                    <a:lnTo>
                      <a:pt x="1" y="78"/>
                    </a:lnTo>
                    <a:lnTo>
                      <a:pt x="1" y="78"/>
                    </a:lnTo>
                    <a:lnTo>
                      <a:pt x="0" y="76"/>
                    </a:lnTo>
                    <a:lnTo>
                      <a:pt x="1" y="75"/>
                    </a:lnTo>
                    <a:lnTo>
                      <a:pt x="6" y="72"/>
                    </a:lnTo>
                    <a:lnTo>
                      <a:pt x="6" y="72"/>
                    </a:lnTo>
                    <a:lnTo>
                      <a:pt x="16" y="70"/>
                    </a:lnTo>
                    <a:lnTo>
                      <a:pt x="24" y="66"/>
                    </a:lnTo>
                    <a:lnTo>
                      <a:pt x="24" y="66"/>
                    </a:lnTo>
                    <a:lnTo>
                      <a:pt x="33" y="62"/>
                    </a:lnTo>
                    <a:lnTo>
                      <a:pt x="41" y="59"/>
                    </a:lnTo>
                    <a:lnTo>
                      <a:pt x="41" y="59"/>
                    </a:lnTo>
                    <a:lnTo>
                      <a:pt x="45" y="57"/>
                    </a:lnTo>
                    <a:lnTo>
                      <a:pt x="47" y="55"/>
                    </a:lnTo>
                    <a:lnTo>
                      <a:pt x="47" y="55"/>
                    </a:lnTo>
                    <a:lnTo>
                      <a:pt x="51" y="55"/>
                    </a:lnTo>
                    <a:lnTo>
                      <a:pt x="55" y="54"/>
                    </a:lnTo>
                    <a:lnTo>
                      <a:pt x="55" y="54"/>
                    </a:lnTo>
                    <a:lnTo>
                      <a:pt x="59" y="51"/>
                    </a:lnTo>
                    <a:lnTo>
                      <a:pt x="63" y="50"/>
                    </a:lnTo>
                    <a:lnTo>
                      <a:pt x="63" y="50"/>
                    </a:lnTo>
                    <a:lnTo>
                      <a:pt x="69" y="47"/>
                    </a:lnTo>
                    <a:lnTo>
                      <a:pt x="76" y="46"/>
                    </a:lnTo>
                    <a:lnTo>
                      <a:pt x="76" y="46"/>
                    </a:lnTo>
                    <a:lnTo>
                      <a:pt x="79" y="44"/>
                    </a:lnTo>
                    <a:lnTo>
                      <a:pt x="83" y="44"/>
                    </a:lnTo>
                    <a:lnTo>
                      <a:pt x="83" y="44"/>
                    </a:lnTo>
                    <a:lnTo>
                      <a:pt x="90" y="40"/>
                    </a:lnTo>
                    <a:lnTo>
                      <a:pt x="90" y="40"/>
                    </a:lnTo>
                    <a:lnTo>
                      <a:pt x="94" y="37"/>
                    </a:lnTo>
                    <a:lnTo>
                      <a:pt x="98" y="36"/>
                    </a:lnTo>
                    <a:lnTo>
                      <a:pt x="98" y="36"/>
                    </a:lnTo>
                    <a:lnTo>
                      <a:pt x="111" y="30"/>
                    </a:lnTo>
                    <a:lnTo>
                      <a:pt x="111" y="30"/>
                    </a:lnTo>
                    <a:lnTo>
                      <a:pt x="121" y="25"/>
                    </a:lnTo>
                    <a:lnTo>
                      <a:pt x="121" y="25"/>
                    </a:lnTo>
                    <a:lnTo>
                      <a:pt x="125" y="25"/>
                    </a:lnTo>
                    <a:lnTo>
                      <a:pt x="127" y="25"/>
                    </a:lnTo>
                    <a:lnTo>
                      <a:pt x="127" y="24"/>
                    </a:lnTo>
                    <a:lnTo>
                      <a:pt x="127" y="24"/>
                    </a:lnTo>
                    <a:lnTo>
                      <a:pt x="127" y="21"/>
                    </a:lnTo>
                    <a:lnTo>
                      <a:pt x="129" y="21"/>
                    </a:lnTo>
                    <a:lnTo>
                      <a:pt x="131" y="20"/>
                    </a:lnTo>
                    <a:lnTo>
                      <a:pt x="131" y="20"/>
                    </a:lnTo>
                    <a:lnTo>
                      <a:pt x="139" y="19"/>
                    </a:lnTo>
                    <a:lnTo>
                      <a:pt x="139" y="19"/>
                    </a:lnTo>
                    <a:lnTo>
                      <a:pt x="157" y="12"/>
                    </a:lnTo>
                    <a:lnTo>
                      <a:pt x="157" y="12"/>
                    </a:lnTo>
                    <a:lnTo>
                      <a:pt x="171" y="5"/>
                    </a:lnTo>
                    <a:lnTo>
                      <a:pt x="171" y="5"/>
                    </a:lnTo>
                    <a:lnTo>
                      <a:pt x="176" y="4"/>
                    </a:lnTo>
                    <a:lnTo>
                      <a:pt x="181" y="3"/>
                    </a:lnTo>
                    <a:lnTo>
                      <a:pt x="181" y="3"/>
                    </a:lnTo>
                    <a:lnTo>
                      <a:pt x="185" y="2"/>
                    </a:lnTo>
                    <a:lnTo>
                      <a:pt x="188" y="0"/>
                    </a:lnTo>
                    <a:lnTo>
                      <a:pt x="188" y="0"/>
                    </a:lnTo>
                    <a:lnTo>
                      <a:pt x="189" y="0"/>
                    </a:lnTo>
                    <a:lnTo>
                      <a:pt x="189" y="0"/>
                    </a:lnTo>
                    <a:lnTo>
                      <a:pt x="177" y="5"/>
                    </a:lnTo>
                    <a:lnTo>
                      <a:pt x="177" y="5"/>
                    </a:lnTo>
                    <a:lnTo>
                      <a:pt x="171" y="8"/>
                    </a:lnTo>
                    <a:lnTo>
                      <a:pt x="165" y="11"/>
                    </a:lnTo>
                    <a:lnTo>
                      <a:pt x="165" y="11"/>
                    </a:lnTo>
                    <a:lnTo>
                      <a:pt x="159" y="13"/>
                    </a:lnTo>
                    <a:lnTo>
                      <a:pt x="152" y="17"/>
                    </a:lnTo>
                    <a:lnTo>
                      <a:pt x="152" y="17"/>
                    </a:lnTo>
                    <a:lnTo>
                      <a:pt x="139" y="23"/>
                    </a:lnTo>
                    <a:lnTo>
                      <a:pt x="139" y="23"/>
                    </a:lnTo>
                    <a:lnTo>
                      <a:pt x="136" y="24"/>
                    </a:lnTo>
                    <a:lnTo>
                      <a:pt x="136" y="24"/>
                    </a:lnTo>
                    <a:lnTo>
                      <a:pt x="134" y="23"/>
                    </a:lnTo>
                    <a:lnTo>
                      <a:pt x="134" y="23"/>
                    </a:lnTo>
                    <a:lnTo>
                      <a:pt x="132" y="23"/>
                    </a:lnTo>
                    <a:lnTo>
                      <a:pt x="132" y="23"/>
                    </a:lnTo>
                    <a:lnTo>
                      <a:pt x="131" y="24"/>
                    </a:lnTo>
                    <a:lnTo>
                      <a:pt x="131" y="24"/>
                    </a:lnTo>
                    <a:lnTo>
                      <a:pt x="130" y="25"/>
                    </a:lnTo>
                    <a:lnTo>
                      <a:pt x="129" y="26"/>
                    </a:lnTo>
                    <a:lnTo>
                      <a:pt x="125" y="28"/>
                    </a:lnTo>
                    <a:lnTo>
                      <a:pt x="125" y="28"/>
                    </a:lnTo>
                    <a:lnTo>
                      <a:pt x="115" y="30"/>
                    </a:lnTo>
                    <a:lnTo>
                      <a:pt x="115" y="30"/>
                    </a:lnTo>
                    <a:lnTo>
                      <a:pt x="110" y="33"/>
                    </a:lnTo>
                    <a:lnTo>
                      <a:pt x="108" y="34"/>
                    </a:lnTo>
                    <a:lnTo>
                      <a:pt x="108" y="34"/>
                    </a:lnTo>
                    <a:lnTo>
                      <a:pt x="101" y="37"/>
                    </a:lnTo>
                    <a:lnTo>
                      <a:pt x="101" y="37"/>
                    </a:lnTo>
                    <a:lnTo>
                      <a:pt x="94" y="40"/>
                    </a:lnTo>
                    <a:lnTo>
                      <a:pt x="94" y="40"/>
                    </a:lnTo>
                    <a:lnTo>
                      <a:pt x="85" y="44"/>
                    </a:lnTo>
                    <a:lnTo>
                      <a:pt x="85" y="44"/>
                    </a:lnTo>
                    <a:lnTo>
                      <a:pt x="77" y="47"/>
                    </a:lnTo>
                    <a:lnTo>
                      <a:pt x="77" y="47"/>
                    </a:lnTo>
                    <a:lnTo>
                      <a:pt x="71" y="50"/>
                    </a:lnTo>
                    <a:lnTo>
                      <a:pt x="71" y="50"/>
                    </a:lnTo>
                    <a:lnTo>
                      <a:pt x="67" y="50"/>
                    </a:lnTo>
                    <a:lnTo>
                      <a:pt x="63" y="53"/>
                    </a:lnTo>
                    <a:lnTo>
                      <a:pt x="63" y="53"/>
                    </a:lnTo>
                    <a:lnTo>
                      <a:pt x="62" y="54"/>
                    </a:lnTo>
                    <a:lnTo>
                      <a:pt x="59" y="55"/>
                    </a:lnTo>
                    <a:lnTo>
                      <a:pt x="59" y="55"/>
                    </a:lnTo>
                    <a:lnTo>
                      <a:pt x="56" y="55"/>
                    </a:lnTo>
                    <a:lnTo>
                      <a:pt x="52" y="57"/>
                    </a:lnTo>
                    <a:lnTo>
                      <a:pt x="52" y="57"/>
                    </a:lnTo>
                    <a:lnTo>
                      <a:pt x="50" y="58"/>
                    </a:lnTo>
                    <a:lnTo>
                      <a:pt x="47" y="59"/>
                    </a:lnTo>
                    <a:lnTo>
                      <a:pt x="47" y="59"/>
                    </a:lnTo>
                    <a:lnTo>
                      <a:pt x="42" y="61"/>
                    </a:lnTo>
                    <a:lnTo>
                      <a:pt x="38" y="62"/>
                    </a:lnTo>
                    <a:lnTo>
                      <a:pt x="38" y="62"/>
                    </a:lnTo>
                    <a:lnTo>
                      <a:pt x="35" y="65"/>
                    </a:lnTo>
                    <a:lnTo>
                      <a:pt x="33" y="66"/>
                    </a:lnTo>
                    <a:lnTo>
                      <a:pt x="31" y="66"/>
                    </a:lnTo>
                    <a:lnTo>
                      <a:pt x="31" y="66"/>
                    </a:lnTo>
                    <a:lnTo>
                      <a:pt x="21" y="70"/>
                    </a:lnTo>
                    <a:lnTo>
                      <a:pt x="21" y="70"/>
                    </a:lnTo>
                    <a:lnTo>
                      <a:pt x="18" y="71"/>
                    </a:lnTo>
                    <a:lnTo>
                      <a:pt x="14" y="74"/>
                    </a:lnTo>
                    <a:lnTo>
                      <a:pt x="14" y="74"/>
                    </a:lnTo>
                    <a:lnTo>
                      <a:pt x="10" y="75"/>
                    </a:lnTo>
                    <a:lnTo>
                      <a:pt x="6" y="76"/>
                    </a:lnTo>
                    <a:lnTo>
                      <a:pt x="6" y="76"/>
                    </a:lnTo>
                    <a:lnTo>
                      <a:pt x="3" y="7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646"/>
              <p:cNvSpPr>
                <a:spLocks/>
              </p:cNvSpPr>
              <p:nvPr/>
            </p:nvSpPr>
            <p:spPr bwMode="auto">
              <a:xfrm>
                <a:off x="2454275" y="2832398"/>
                <a:ext cx="1346200" cy="604838"/>
              </a:xfrm>
              <a:custGeom>
                <a:avLst/>
                <a:gdLst/>
                <a:ahLst/>
                <a:cxnLst>
                  <a:cxn ang="0">
                    <a:pos x="753" y="0"/>
                  </a:cxn>
                  <a:cxn ang="0">
                    <a:pos x="635" y="41"/>
                  </a:cxn>
                  <a:cxn ang="0">
                    <a:pos x="604" y="50"/>
                  </a:cxn>
                  <a:cxn ang="0">
                    <a:pos x="576" y="62"/>
                  </a:cxn>
                  <a:cxn ang="0">
                    <a:pos x="560" y="70"/>
                  </a:cxn>
                  <a:cxn ang="0">
                    <a:pos x="504" y="92"/>
                  </a:cxn>
                  <a:cxn ang="0">
                    <a:pos x="491" y="97"/>
                  </a:cxn>
                  <a:cxn ang="0">
                    <a:pos x="475" y="102"/>
                  </a:cxn>
                  <a:cxn ang="0">
                    <a:pos x="453" y="110"/>
                  </a:cxn>
                  <a:cxn ang="0">
                    <a:pos x="446" y="116"/>
                  </a:cxn>
                  <a:cxn ang="0">
                    <a:pos x="438" y="119"/>
                  </a:cxn>
                  <a:cxn ang="0">
                    <a:pos x="430" y="121"/>
                  </a:cxn>
                  <a:cxn ang="0">
                    <a:pos x="425" y="123"/>
                  </a:cxn>
                  <a:cxn ang="0">
                    <a:pos x="415" y="127"/>
                  </a:cxn>
                  <a:cxn ang="0">
                    <a:pos x="328" y="165"/>
                  </a:cxn>
                  <a:cxn ang="0">
                    <a:pos x="232" y="206"/>
                  </a:cxn>
                  <a:cxn ang="0">
                    <a:pos x="125" y="249"/>
                  </a:cxn>
                  <a:cxn ang="0">
                    <a:pos x="0" y="303"/>
                  </a:cxn>
                  <a:cxn ang="0">
                    <a:pos x="4" y="310"/>
                  </a:cxn>
                  <a:cxn ang="0">
                    <a:pos x="10" y="323"/>
                  </a:cxn>
                  <a:cxn ang="0">
                    <a:pos x="14" y="335"/>
                  </a:cxn>
                  <a:cxn ang="0">
                    <a:pos x="16" y="337"/>
                  </a:cxn>
                  <a:cxn ang="0">
                    <a:pos x="21" y="345"/>
                  </a:cxn>
                  <a:cxn ang="0">
                    <a:pos x="24" y="349"/>
                  </a:cxn>
                  <a:cxn ang="0">
                    <a:pos x="30" y="356"/>
                  </a:cxn>
                  <a:cxn ang="0">
                    <a:pos x="31" y="358"/>
                  </a:cxn>
                  <a:cxn ang="0">
                    <a:pos x="31" y="368"/>
                  </a:cxn>
                  <a:cxn ang="0">
                    <a:pos x="29" y="372"/>
                  </a:cxn>
                  <a:cxn ang="0">
                    <a:pos x="21" y="381"/>
                  </a:cxn>
                  <a:cxn ang="0">
                    <a:pos x="37" y="373"/>
                  </a:cxn>
                  <a:cxn ang="0">
                    <a:pos x="48" y="368"/>
                  </a:cxn>
                  <a:cxn ang="0">
                    <a:pos x="92" y="345"/>
                  </a:cxn>
                  <a:cxn ang="0">
                    <a:pos x="270" y="263"/>
                  </a:cxn>
                  <a:cxn ang="0">
                    <a:pos x="341" y="232"/>
                  </a:cxn>
                  <a:cxn ang="0">
                    <a:pos x="413" y="205"/>
                  </a:cxn>
                  <a:cxn ang="0">
                    <a:pos x="438" y="194"/>
                  </a:cxn>
                  <a:cxn ang="0">
                    <a:pos x="521" y="159"/>
                  </a:cxn>
                  <a:cxn ang="0">
                    <a:pos x="550" y="147"/>
                  </a:cxn>
                  <a:cxn ang="0">
                    <a:pos x="727" y="80"/>
                  </a:cxn>
                  <a:cxn ang="0">
                    <a:pos x="755" y="72"/>
                  </a:cxn>
                  <a:cxn ang="0">
                    <a:pos x="798" y="59"/>
                  </a:cxn>
                  <a:cxn ang="0">
                    <a:pos x="820" y="41"/>
                  </a:cxn>
                  <a:cxn ang="0">
                    <a:pos x="840" y="16"/>
                  </a:cxn>
                  <a:cxn ang="0">
                    <a:pos x="848" y="8"/>
                  </a:cxn>
                  <a:cxn ang="0">
                    <a:pos x="802" y="4"/>
                  </a:cxn>
                </a:cxnLst>
                <a:rect l="0" t="0" r="r" b="b"/>
                <a:pathLst>
                  <a:path w="848" h="381">
                    <a:moveTo>
                      <a:pt x="753" y="0"/>
                    </a:moveTo>
                    <a:lnTo>
                      <a:pt x="753" y="0"/>
                    </a:lnTo>
                    <a:lnTo>
                      <a:pt x="688" y="22"/>
                    </a:lnTo>
                    <a:lnTo>
                      <a:pt x="635" y="41"/>
                    </a:lnTo>
                    <a:lnTo>
                      <a:pt x="635" y="41"/>
                    </a:lnTo>
                    <a:lnTo>
                      <a:pt x="604" y="50"/>
                    </a:lnTo>
                    <a:lnTo>
                      <a:pt x="589" y="56"/>
                    </a:lnTo>
                    <a:lnTo>
                      <a:pt x="576" y="62"/>
                    </a:lnTo>
                    <a:lnTo>
                      <a:pt x="576" y="62"/>
                    </a:lnTo>
                    <a:lnTo>
                      <a:pt x="560" y="70"/>
                    </a:lnTo>
                    <a:lnTo>
                      <a:pt x="539" y="77"/>
                    </a:lnTo>
                    <a:lnTo>
                      <a:pt x="504" y="92"/>
                    </a:lnTo>
                    <a:lnTo>
                      <a:pt x="504" y="92"/>
                    </a:lnTo>
                    <a:lnTo>
                      <a:pt x="491" y="97"/>
                    </a:lnTo>
                    <a:lnTo>
                      <a:pt x="475" y="102"/>
                    </a:lnTo>
                    <a:lnTo>
                      <a:pt x="475" y="102"/>
                    </a:lnTo>
                    <a:lnTo>
                      <a:pt x="453" y="110"/>
                    </a:lnTo>
                    <a:lnTo>
                      <a:pt x="453" y="110"/>
                    </a:lnTo>
                    <a:lnTo>
                      <a:pt x="450" y="112"/>
                    </a:lnTo>
                    <a:lnTo>
                      <a:pt x="446" y="116"/>
                    </a:lnTo>
                    <a:lnTo>
                      <a:pt x="444" y="117"/>
                    </a:lnTo>
                    <a:lnTo>
                      <a:pt x="438" y="119"/>
                    </a:lnTo>
                    <a:lnTo>
                      <a:pt x="438" y="119"/>
                    </a:lnTo>
                    <a:lnTo>
                      <a:pt x="430" y="121"/>
                    </a:lnTo>
                    <a:lnTo>
                      <a:pt x="425" y="123"/>
                    </a:lnTo>
                    <a:lnTo>
                      <a:pt x="425" y="123"/>
                    </a:lnTo>
                    <a:lnTo>
                      <a:pt x="415" y="127"/>
                    </a:lnTo>
                    <a:lnTo>
                      <a:pt x="415" y="127"/>
                    </a:lnTo>
                    <a:lnTo>
                      <a:pt x="374" y="146"/>
                    </a:lnTo>
                    <a:lnTo>
                      <a:pt x="328" y="165"/>
                    </a:lnTo>
                    <a:lnTo>
                      <a:pt x="328" y="165"/>
                    </a:lnTo>
                    <a:lnTo>
                      <a:pt x="232" y="206"/>
                    </a:lnTo>
                    <a:lnTo>
                      <a:pt x="125" y="249"/>
                    </a:lnTo>
                    <a:lnTo>
                      <a:pt x="125" y="249"/>
                    </a:lnTo>
                    <a:lnTo>
                      <a:pt x="0" y="303"/>
                    </a:lnTo>
                    <a:lnTo>
                      <a:pt x="0" y="303"/>
                    </a:lnTo>
                    <a:lnTo>
                      <a:pt x="4" y="310"/>
                    </a:lnTo>
                    <a:lnTo>
                      <a:pt x="4" y="310"/>
                    </a:lnTo>
                    <a:lnTo>
                      <a:pt x="10" y="323"/>
                    </a:lnTo>
                    <a:lnTo>
                      <a:pt x="10" y="323"/>
                    </a:lnTo>
                    <a:lnTo>
                      <a:pt x="13" y="331"/>
                    </a:lnTo>
                    <a:lnTo>
                      <a:pt x="14" y="335"/>
                    </a:lnTo>
                    <a:lnTo>
                      <a:pt x="16" y="337"/>
                    </a:lnTo>
                    <a:lnTo>
                      <a:pt x="16" y="337"/>
                    </a:lnTo>
                    <a:lnTo>
                      <a:pt x="17" y="339"/>
                    </a:lnTo>
                    <a:lnTo>
                      <a:pt x="21" y="345"/>
                    </a:lnTo>
                    <a:lnTo>
                      <a:pt x="21" y="345"/>
                    </a:lnTo>
                    <a:lnTo>
                      <a:pt x="24" y="349"/>
                    </a:lnTo>
                    <a:lnTo>
                      <a:pt x="27" y="352"/>
                    </a:lnTo>
                    <a:lnTo>
                      <a:pt x="30" y="356"/>
                    </a:lnTo>
                    <a:lnTo>
                      <a:pt x="31" y="358"/>
                    </a:lnTo>
                    <a:lnTo>
                      <a:pt x="31" y="358"/>
                    </a:lnTo>
                    <a:lnTo>
                      <a:pt x="31" y="364"/>
                    </a:lnTo>
                    <a:lnTo>
                      <a:pt x="31" y="368"/>
                    </a:lnTo>
                    <a:lnTo>
                      <a:pt x="29" y="372"/>
                    </a:lnTo>
                    <a:lnTo>
                      <a:pt x="29" y="372"/>
                    </a:lnTo>
                    <a:lnTo>
                      <a:pt x="21" y="381"/>
                    </a:lnTo>
                    <a:lnTo>
                      <a:pt x="21" y="381"/>
                    </a:lnTo>
                    <a:lnTo>
                      <a:pt x="29" y="375"/>
                    </a:lnTo>
                    <a:lnTo>
                      <a:pt x="37" y="373"/>
                    </a:lnTo>
                    <a:lnTo>
                      <a:pt x="37" y="373"/>
                    </a:lnTo>
                    <a:lnTo>
                      <a:pt x="48" y="368"/>
                    </a:lnTo>
                    <a:lnTo>
                      <a:pt x="64" y="360"/>
                    </a:lnTo>
                    <a:lnTo>
                      <a:pt x="92" y="345"/>
                    </a:lnTo>
                    <a:lnTo>
                      <a:pt x="92" y="345"/>
                    </a:lnTo>
                    <a:lnTo>
                      <a:pt x="270" y="263"/>
                    </a:lnTo>
                    <a:lnTo>
                      <a:pt x="270" y="263"/>
                    </a:lnTo>
                    <a:lnTo>
                      <a:pt x="341" y="232"/>
                    </a:lnTo>
                    <a:lnTo>
                      <a:pt x="386" y="214"/>
                    </a:lnTo>
                    <a:lnTo>
                      <a:pt x="413" y="205"/>
                    </a:lnTo>
                    <a:lnTo>
                      <a:pt x="413" y="205"/>
                    </a:lnTo>
                    <a:lnTo>
                      <a:pt x="438" y="194"/>
                    </a:lnTo>
                    <a:lnTo>
                      <a:pt x="479" y="176"/>
                    </a:lnTo>
                    <a:lnTo>
                      <a:pt x="521" y="159"/>
                    </a:lnTo>
                    <a:lnTo>
                      <a:pt x="550" y="147"/>
                    </a:lnTo>
                    <a:lnTo>
                      <a:pt x="550" y="147"/>
                    </a:lnTo>
                    <a:lnTo>
                      <a:pt x="638" y="114"/>
                    </a:lnTo>
                    <a:lnTo>
                      <a:pt x="727" y="80"/>
                    </a:lnTo>
                    <a:lnTo>
                      <a:pt x="727" y="80"/>
                    </a:lnTo>
                    <a:lnTo>
                      <a:pt x="755" y="72"/>
                    </a:lnTo>
                    <a:lnTo>
                      <a:pt x="798" y="59"/>
                    </a:lnTo>
                    <a:lnTo>
                      <a:pt x="798" y="59"/>
                    </a:lnTo>
                    <a:lnTo>
                      <a:pt x="820" y="41"/>
                    </a:lnTo>
                    <a:lnTo>
                      <a:pt x="820" y="41"/>
                    </a:lnTo>
                    <a:lnTo>
                      <a:pt x="831" y="28"/>
                    </a:lnTo>
                    <a:lnTo>
                      <a:pt x="840" y="16"/>
                    </a:lnTo>
                    <a:lnTo>
                      <a:pt x="840" y="16"/>
                    </a:lnTo>
                    <a:lnTo>
                      <a:pt x="848" y="8"/>
                    </a:lnTo>
                    <a:lnTo>
                      <a:pt x="848" y="8"/>
                    </a:lnTo>
                    <a:lnTo>
                      <a:pt x="802" y="4"/>
                    </a:lnTo>
                    <a:lnTo>
                      <a:pt x="75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50"/>
              <p:cNvSpPr>
                <a:spLocks/>
              </p:cNvSpPr>
              <p:nvPr/>
            </p:nvSpPr>
            <p:spPr bwMode="auto">
              <a:xfrm>
                <a:off x="3328988" y="2711748"/>
                <a:ext cx="631825" cy="127000"/>
              </a:xfrm>
              <a:custGeom>
                <a:avLst/>
                <a:gdLst/>
                <a:ahLst/>
                <a:cxnLst>
                  <a:cxn ang="0">
                    <a:pos x="19" y="0"/>
                  </a:cxn>
                  <a:cxn ang="0">
                    <a:pos x="17" y="0"/>
                  </a:cxn>
                  <a:cxn ang="0">
                    <a:pos x="11" y="4"/>
                  </a:cxn>
                  <a:cxn ang="0">
                    <a:pos x="4" y="14"/>
                  </a:cxn>
                  <a:cxn ang="0">
                    <a:pos x="3" y="21"/>
                  </a:cxn>
                  <a:cxn ang="0">
                    <a:pos x="2" y="42"/>
                  </a:cxn>
                  <a:cxn ang="0">
                    <a:pos x="0" y="55"/>
                  </a:cxn>
                  <a:cxn ang="0">
                    <a:pos x="2" y="68"/>
                  </a:cxn>
                  <a:cxn ang="0">
                    <a:pos x="6" y="76"/>
                  </a:cxn>
                  <a:cxn ang="0">
                    <a:pos x="17" y="80"/>
                  </a:cxn>
                  <a:cxn ang="0">
                    <a:pos x="37" y="79"/>
                  </a:cxn>
                  <a:cxn ang="0">
                    <a:pos x="62" y="79"/>
                  </a:cxn>
                  <a:cxn ang="0">
                    <a:pos x="177" y="75"/>
                  </a:cxn>
                  <a:cxn ang="0">
                    <a:pos x="189" y="75"/>
                  </a:cxn>
                  <a:cxn ang="0">
                    <a:pos x="202" y="76"/>
                  </a:cxn>
                  <a:cxn ang="0">
                    <a:pos x="214" y="71"/>
                  </a:cxn>
                  <a:cxn ang="0">
                    <a:pos x="260" y="56"/>
                  </a:cxn>
                  <a:cxn ang="0">
                    <a:pos x="305" y="43"/>
                  </a:cxn>
                  <a:cxn ang="0">
                    <a:pos x="365" y="26"/>
                  </a:cxn>
                  <a:cxn ang="0">
                    <a:pos x="382" y="21"/>
                  </a:cxn>
                  <a:cxn ang="0">
                    <a:pos x="397" y="14"/>
                  </a:cxn>
                  <a:cxn ang="0">
                    <a:pos x="398" y="13"/>
                  </a:cxn>
                  <a:cxn ang="0">
                    <a:pos x="372" y="13"/>
                  </a:cxn>
                  <a:cxn ang="0">
                    <a:pos x="349" y="12"/>
                  </a:cxn>
                  <a:cxn ang="0">
                    <a:pos x="275" y="3"/>
                  </a:cxn>
                  <a:cxn ang="0">
                    <a:pos x="252" y="1"/>
                  </a:cxn>
                  <a:cxn ang="0">
                    <a:pos x="233" y="1"/>
                  </a:cxn>
                  <a:cxn ang="0">
                    <a:pos x="143" y="1"/>
                  </a:cxn>
                  <a:cxn ang="0">
                    <a:pos x="120" y="1"/>
                  </a:cxn>
                  <a:cxn ang="0">
                    <a:pos x="111" y="3"/>
                  </a:cxn>
                  <a:cxn ang="0">
                    <a:pos x="109" y="4"/>
                  </a:cxn>
                  <a:cxn ang="0">
                    <a:pos x="107" y="4"/>
                  </a:cxn>
                  <a:cxn ang="0">
                    <a:pos x="105" y="4"/>
                  </a:cxn>
                  <a:cxn ang="0">
                    <a:pos x="97" y="4"/>
                  </a:cxn>
                  <a:cxn ang="0">
                    <a:pos x="87" y="6"/>
                  </a:cxn>
                  <a:cxn ang="0">
                    <a:pos x="83" y="4"/>
                  </a:cxn>
                  <a:cxn ang="0">
                    <a:pos x="76" y="5"/>
                  </a:cxn>
                  <a:cxn ang="0">
                    <a:pos x="53" y="6"/>
                  </a:cxn>
                  <a:cxn ang="0">
                    <a:pos x="29" y="4"/>
                  </a:cxn>
                  <a:cxn ang="0">
                    <a:pos x="24" y="1"/>
                  </a:cxn>
                </a:cxnLst>
                <a:rect l="0" t="0" r="r" b="b"/>
                <a:pathLst>
                  <a:path w="398" h="80">
                    <a:moveTo>
                      <a:pt x="19" y="0"/>
                    </a:moveTo>
                    <a:lnTo>
                      <a:pt x="19" y="0"/>
                    </a:lnTo>
                    <a:lnTo>
                      <a:pt x="17" y="0"/>
                    </a:lnTo>
                    <a:lnTo>
                      <a:pt x="17" y="0"/>
                    </a:lnTo>
                    <a:lnTo>
                      <a:pt x="13" y="1"/>
                    </a:lnTo>
                    <a:lnTo>
                      <a:pt x="11" y="4"/>
                    </a:lnTo>
                    <a:lnTo>
                      <a:pt x="7" y="9"/>
                    </a:lnTo>
                    <a:lnTo>
                      <a:pt x="4" y="14"/>
                    </a:lnTo>
                    <a:lnTo>
                      <a:pt x="4" y="14"/>
                    </a:lnTo>
                    <a:lnTo>
                      <a:pt x="3" y="21"/>
                    </a:lnTo>
                    <a:lnTo>
                      <a:pt x="2" y="29"/>
                    </a:lnTo>
                    <a:lnTo>
                      <a:pt x="2" y="42"/>
                    </a:lnTo>
                    <a:lnTo>
                      <a:pt x="2" y="42"/>
                    </a:lnTo>
                    <a:lnTo>
                      <a:pt x="0" y="55"/>
                    </a:lnTo>
                    <a:lnTo>
                      <a:pt x="2" y="68"/>
                    </a:lnTo>
                    <a:lnTo>
                      <a:pt x="2" y="68"/>
                    </a:lnTo>
                    <a:lnTo>
                      <a:pt x="3" y="72"/>
                    </a:lnTo>
                    <a:lnTo>
                      <a:pt x="6" y="76"/>
                    </a:lnTo>
                    <a:lnTo>
                      <a:pt x="11" y="79"/>
                    </a:lnTo>
                    <a:lnTo>
                      <a:pt x="17" y="80"/>
                    </a:lnTo>
                    <a:lnTo>
                      <a:pt x="17" y="80"/>
                    </a:lnTo>
                    <a:lnTo>
                      <a:pt x="37" y="79"/>
                    </a:lnTo>
                    <a:lnTo>
                      <a:pt x="62" y="79"/>
                    </a:lnTo>
                    <a:lnTo>
                      <a:pt x="62" y="79"/>
                    </a:lnTo>
                    <a:lnTo>
                      <a:pt x="112" y="76"/>
                    </a:lnTo>
                    <a:lnTo>
                      <a:pt x="177" y="75"/>
                    </a:lnTo>
                    <a:lnTo>
                      <a:pt x="177" y="75"/>
                    </a:lnTo>
                    <a:lnTo>
                      <a:pt x="189" y="75"/>
                    </a:lnTo>
                    <a:lnTo>
                      <a:pt x="189" y="75"/>
                    </a:lnTo>
                    <a:lnTo>
                      <a:pt x="202" y="76"/>
                    </a:lnTo>
                    <a:lnTo>
                      <a:pt x="202" y="76"/>
                    </a:lnTo>
                    <a:lnTo>
                      <a:pt x="214" y="71"/>
                    </a:lnTo>
                    <a:lnTo>
                      <a:pt x="214" y="71"/>
                    </a:lnTo>
                    <a:lnTo>
                      <a:pt x="260" y="56"/>
                    </a:lnTo>
                    <a:lnTo>
                      <a:pt x="305" y="43"/>
                    </a:lnTo>
                    <a:lnTo>
                      <a:pt x="305" y="43"/>
                    </a:lnTo>
                    <a:lnTo>
                      <a:pt x="339" y="34"/>
                    </a:lnTo>
                    <a:lnTo>
                      <a:pt x="365" y="26"/>
                    </a:lnTo>
                    <a:lnTo>
                      <a:pt x="365" y="26"/>
                    </a:lnTo>
                    <a:lnTo>
                      <a:pt x="382" y="21"/>
                    </a:lnTo>
                    <a:lnTo>
                      <a:pt x="390" y="18"/>
                    </a:lnTo>
                    <a:lnTo>
                      <a:pt x="397" y="14"/>
                    </a:lnTo>
                    <a:lnTo>
                      <a:pt x="397" y="14"/>
                    </a:lnTo>
                    <a:lnTo>
                      <a:pt x="398" y="13"/>
                    </a:lnTo>
                    <a:lnTo>
                      <a:pt x="398" y="13"/>
                    </a:lnTo>
                    <a:lnTo>
                      <a:pt x="372" y="13"/>
                    </a:lnTo>
                    <a:lnTo>
                      <a:pt x="349" y="12"/>
                    </a:lnTo>
                    <a:lnTo>
                      <a:pt x="349" y="12"/>
                    </a:lnTo>
                    <a:lnTo>
                      <a:pt x="305" y="5"/>
                    </a:lnTo>
                    <a:lnTo>
                      <a:pt x="275" y="3"/>
                    </a:lnTo>
                    <a:lnTo>
                      <a:pt x="252" y="1"/>
                    </a:lnTo>
                    <a:lnTo>
                      <a:pt x="252" y="1"/>
                    </a:lnTo>
                    <a:lnTo>
                      <a:pt x="233" y="1"/>
                    </a:lnTo>
                    <a:lnTo>
                      <a:pt x="233" y="1"/>
                    </a:lnTo>
                    <a:lnTo>
                      <a:pt x="143" y="1"/>
                    </a:lnTo>
                    <a:lnTo>
                      <a:pt x="143" y="1"/>
                    </a:lnTo>
                    <a:lnTo>
                      <a:pt x="120" y="1"/>
                    </a:lnTo>
                    <a:lnTo>
                      <a:pt x="120" y="1"/>
                    </a:lnTo>
                    <a:lnTo>
                      <a:pt x="113" y="1"/>
                    </a:lnTo>
                    <a:lnTo>
                      <a:pt x="111" y="3"/>
                    </a:lnTo>
                    <a:lnTo>
                      <a:pt x="111" y="3"/>
                    </a:lnTo>
                    <a:lnTo>
                      <a:pt x="109" y="4"/>
                    </a:lnTo>
                    <a:lnTo>
                      <a:pt x="107" y="4"/>
                    </a:lnTo>
                    <a:lnTo>
                      <a:pt x="107" y="4"/>
                    </a:lnTo>
                    <a:lnTo>
                      <a:pt x="105" y="4"/>
                    </a:lnTo>
                    <a:lnTo>
                      <a:pt x="105" y="4"/>
                    </a:lnTo>
                    <a:lnTo>
                      <a:pt x="97" y="4"/>
                    </a:lnTo>
                    <a:lnTo>
                      <a:pt x="97" y="4"/>
                    </a:lnTo>
                    <a:lnTo>
                      <a:pt x="90" y="4"/>
                    </a:lnTo>
                    <a:lnTo>
                      <a:pt x="87" y="6"/>
                    </a:lnTo>
                    <a:lnTo>
                      <a:pt x="83" y="4"/>
                    </a:lnTo>
                    <a:lnTo>
                      <a:pt x="83" y="4"/>
                    </a:lnTo>
                    <a:lnTo>
                      <a:pt x="76" y="5"/>
                    </a:lnTo>
                    <a:lnTo>
                      <a:pt x="76" y="5"/>
                    </a:lnTo>
                    <a:lnTo>
                      <a:pt x="53" y="6"/>
                    </a:lnTo>
                    <a:lnTo>
                      <a:pt x="53" y="6"/>
                    </a:lnTo>
                    <a:lnTo>
                      <a:pt x="38" y="5"/>
                    </a:lnTo>
                    <a:lnTo>
                      <a:pt x="29" y="4"/>
                    </a:lnTo>
                    <a:lnTo>
                      <a:pt x="29" y="4"/>
                    </a:lnTo>
                    <a:lnTo>
                      <a:pt x="24" y="1"/>
                    </a:lnTo>
                    <a:lnTo>
                      <a:pt x="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654"/>
              <p:cNvSpPr>
                <a:spLocks/>
              </p:cNvSpPr>
              <p:nvPr/>
            </p:nvSpPr>
            <p:spPr bwMode="auto">
              <a:xfrm>
                <a:off x="3967163" y="2860973"/>
                <a:ext cx="19050" cy="6350"/>
              </a:xfrm>
              <a:custGeom>
                <a:avLst/>
                <a:gdLst/>
                <a:ahLst/>
                <a:cxnLst>
                  <a:cxn ang="0">
                    <a:pos x="12" y="0"/>
                  </a:cxn>
                  <a:cxn ang="0">
                    <a:pos x="12" y="0"/>
                  </a:cxn>
                  <a:cxn ang="0">
                    <a:pos x="5" y="2"/>
                  </a:cxn>
                  <a:cxn ang="0">
                    <a:pos x="5" y="2"/>
                  </a:cxn>
                  <a:cxn ang="0">
                    <a:pos x="0" y="4"/>
                  </a:cxn>
                  <a:cxn ang="0">
                    <a:pos x="0" y="4"/>
                  </a:cxn>
                  <a:cxn ang="0">
                    <a:pos x="3" y="4"/>
                  </a:cxn>
                  <a:cxn ang="0">
                    <a:pos x="3" y="4"/>
                  </a:cxn>
                  <a:cxn ang="0">
                    <a:pos x="8" y="4"/>
                  </a:cxn>
                  <a:cxn ang="0">
                    <a:pos x="10" y="3"/>
                  </a:cxn>
                  <a:cxn ang="0">
                    <a:pos x="12" y="0"/>
                  </a:cxn>
                </a:cxnLst>
                <a:rect l="0" t="0" r="r" b="b"/>
                <a:pathLst>
                  <a:path w="12" h="4">
                    <a:moveTo>
                      <a:pt x="12" y="0"/>
                    </a:moveTo>
                    <a:lnTo>
                      <a:pt x="12" y="0"/>
                    </a:lnTo>
                    <a:lnTo>
                      <a:pt x="5" y="2"/>
                    </a:lnTo>
                    <a:lnTo>
                      <a:pt x="5" y="2"/>
                    </a:lnTo>
                    <a:lnTo>
                      <a:pt x="0" y="4"/>
                    </a:lnTo>
                    <a:lnTo>
                      <a:pt x="0" y="4"/>
                    </a:lnTo>
                    <a:lnTo>
                      <a:pt x="3" y="4"/>
                    </a:lnTo>
                    <a:lnTo>
                      <a:pt x="3" y="4"/>
                    </a:lnTo>
                    <a:lnTo>
                      <a:pt x="8" y="4"/>
                    </a:lnTo>
                    <a:lnTo>
                      <a:pt x="10" y="3"/>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655"/>
              <p:cNvSpPr>
                <a:spLocks/>
              </p:cNvSpPr>
              <p:nvPr/>
            </p:nvSpPr>
            <p:spPr bwMode="auto">
              <a:xfrm>
                <a:off x="3967163" y="2860973"/>
                <a:ext cx="19050" cy="6350"/>
              </a:xfrm>
              <a:custGeom>
                <a:avLst/>
                <a:gdLst/>
                <a:ahLst/>
                <a:cxnLst>
                  <a:cxn ang="0">
                    <a:pos x="12" y="0"/>
                  </a:cxn>
                  <a:cxn ang="0">
                    <a:pos x="12" y="0"/>
                  </a:cxn>
                  <a:cxn ang="0">
                    <a:pos x="5" y="2"/>
                  </a:cxn>
                  <a:cxn ang="0">
                    <a:pos x="5" y="2"/>
                  </a:cxn>
                  <a:cxn ang="0">
                    <a:pos x="0" y="4"/>
                  </a:cxn>
                  <a:cxn ang="0">
                    <a:pos x="0" y="4"/>
                  </a:cxn>
                  <a:cxn ang="0">
                    <a:pos x="3" y="4"/>
                  </a:cxn>
                  <a:cxn ang="0">
                    <a:pos x="3" y="4"/>
                  </a:cxn>
                  <a:cxn ang="0">
                    <a:pos x="8" y="4"/>
                  </a:cxn>
                  <a:cxn ang="0">
                    <a:pos x="10" y="3"/>
                  </a:cxn>
                  <a:cxn ang="0">
                    <a:pos x="12" y="0"/>
                  </a:cxn>
                </a:cxnLst>
                <a:rect l="0" t="0" r="r" b="b"/>
                <a:pathLst>
                  <a:path w="12" h="4">
                    <a:moveTo>
                      <a:pt x="12" y="0"/>
                    </a:moveTo>
                    <a:lnTo>
                      <a:pt x="12" y="0"/>
                    </a:lnTo>
                    <a:lnTo>
                      <a:pt x="5" y="2"/>
                    </a:lnTo>
                    <a:lnTo>
                      <a:pt x="5" y="2"/>
                    </a:lnTo>
                    <a:lnTo>
                      <a:pt x="0" y="4"/>
                    </a:lnTo>
                    <a:lnTo>
                      <a:pt x="0" y="4"/>
                    </a:lnTo>
                    <a:lnTo>
                      <a:pt x="3" y="4"/>
                    </a:lnTo>
                    <a:lnTo>
                      <a:pt x="3" y="4"/>
                    </a:lnTo>
                    <a:lnTo>
                      <a:pt x="8" y="4"/>
                    </a:lnTo>
                    <a:lnTo>
                      <a:pt x="10" y="3"/>
                    </a:lnTo>
                    <a:lnTo>
                      <a:pt x="1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656"/>
              <p:cNvSpPr>
                <a:spLocks/>
              </p:cNvSpPr>
              <p:nvPr/>
            </p:nvSpPr>
            <p:spPr bwMode="auto">
              <a:xfrm>
                <a:off x="3975100" y="2854623"/>
                <a:ext cx="12700" cy="9525"/>
              </a:xfrm>
              <a:custGeom>
                <a:avLst/>
                <a:gdLst/>
                <a:ahLst/>
                <a:cxnLst>
                  <a:cxn ang="0">
                    <a:pos x="8" y="0"/>
                  </a:cxn>
                  <a:cxn ang="0">
                    <a:pos x="8" y="0"/>
                  </a:cxn>
                  <a:cxn ang="0">
                    <a:pos x="0" y="6"/>
                  </a:cxn>
                  <a:cxn ang="0">
                    <a:pos x="0" y="6"/>
                  </a:cxn>
                  <a:cxn ang="0">
                    <a:pos x="7" y="4"/>
                  </a:cxn>
                  <a:cxn ang="0">
                    <a:pos x="7" y="4"/>
                  </a:cxn>
                  <a:cxn ang="0">
                    <a:pos x="8" y="2"/>
                  </a:cxn>
                  <a:cxn ang="0">
                    <a:pos x="8" y="2"/>
                  </a:cxn>
                  <a:cxn ang="0">
                    <a:pos x="8" y="0"/>
                  </a:cxn>
                </a:cxnLst>
                <a:rect l="0" t="0" r="r" b="b"/>
                <a:pathLst>
                  <a:path w="8" h="6">
                    <a:moveTo>
                      <a:pt x="8" y="0"/>
                    </a:moveTo>
                    <a:lnTo>
                      <a:pt x="8" y="0"/>
                    </a:lnTo>
                    <a:lnTo>
                      <a:pt x="0" y="6"/>
                    </a:lnTo>
                    <a:lnTo>
                      <a:pt x="0" y="6"/>
                    </a:lnTo>
                    <a:lnTo>
                      <a:pt x="7" y="4"/>
                    </a:lnTo>
                    <a:lnTo>
                      <a:pt x="7" y="4"/>
                    </a:lnTo>
                    <a:lnTo>
                      <a:pt x="8" y="2"/>
                    </a:lnTo>
                    <a:lnTo>
                      <a:pt x="8" y="2"/>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657"/>
              <p:cNvSpPr>
                <a:spLocks/>
              </p:cNvSpPr>
              <p:nvPr/>
            </p:nvSpPr>
            <p:spPr bwMode="auto">
              <a:xfrm>
                <a:off x="3975100" y="2854623"/>
                <a:ext cx="12700" cy="9525"/>
              </a:xfrm>
              <a:custGeom>
                <a:avLst/>
                <a:gdLst/>
                <a:ahLst/>
                <a:cxnLst>
                  <a:cxn ang="0">
                    <a:pos x="8" y="0"/>
                  </a:cxn>
                  <a:cxn ang="0">
                    <a:pos x="8" y="0"/>
                  </a:cxn>
                  <a:cxn ang="0">
                    <a:pos x="0" y="6"/>
                  </a:cxn>
                  <a:cxn ang="0">
                    <a:pos x="0" y="6"/>
                  </a:cxn>
                  <a:cxn ang="0">
                    <a:pos x="7" y="4"/>
                  </a:cxn>
                  <a:cxn ang="0">
                    <a:pos x="7" y="4"/>
                  </a:cxn>
                  <a:cxn ang="0">
                    <a:pos x="8" y="2"/>
                  </a:cxn>
                  <a:cxn ang="0">
                    <a:pos x="8" y="2"/>
                  </a:cxn>
                  <a:cxn ang="0">
                    <a:pos x="8" y="0"/>
                  </a:cxn>
                </a:cxnLst>
                <a:rect l="0" t="0" r="r" b="b"/>
                <a:pathLst>
                  <a:path w="8" h="6">
                    <a:moveTo>
                      <a:pt x="8" y="0"/>
                    </a:moveTo>
                    <a:lnTo>
                      <a:pt x="8" y="0"/>
                    </a:lnTo>
                    <a:lnTo>
                      <a:pt x="0" y="6"/>
                    </a:lnTo>
                    <a:lnTo>
                      <a:pt x="0" y="6"/>
                    </a:lnTo>
                    <a:lnTo>
                      <a:pt x="7" y="4"/>
                    </a:lnTo>
                    <a:lnTo>
                      <a:pt x="7" y="4"/>
                    </a:lnTo>
                    <a:lnTo>
                      <a:pt x="8" y="2"/>
                    </a:lnTo>
                    <a:lnTo>
                      <a:pt x="8" y="2"/>
                    </a:lnTo>
                    <a:lnTo>
                      <a:pt x="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58"/>
              <p:cNvSpPr>
                <a:spLocks/>
              </p:cNvSpPr>
              <p:nvPr/>
            </p:nvSpPr>
            <p:spPr bwMode="auto">
              <a:xfrm>
                <a:off x="3987800" y="2837161"/>
                <a:ext cx="6350" cy="17463"/>
              </a:xfrm>
              <a:custGeom>
                <a:avLst/>
                <a:gdLst/>
                <a:ahLst/>
                <a:cxnLst>
                  <a:cxn ang="0">
                    <a:pos x="1" y="0"/>
                  </a:cxn>
                  <a:cxn ang="0">
                    <a:pos x="1" y="0"/>
                  </a:cxn>
                  <a:cxn ang="0">
                    <a:pos x="0" y="11"/>
                  </a:cxn>
                  <a:cxn ang="0">
                    <a:pos x="0" y="11"/>
                  </a:cxn>
                  <a:cxn ang="0">
                    <a:pos x="1" y="10"/>
                  </a:cxn>
                  <a:cxn ang="0">
                    <a:pos x="1" y="10"/>
                  </a:cxn>
                  <a:cxn ang="0">
                    <a:pos x="4" y="9"/>
                  </a:cxn>
                  <a:cxn ang="0">
                    <a:pos x="4" y="6"/>
                  </a:cxn>
                  <a:cxn ang="0">
                    <a:pos x="1" y="0"/>
                  </a:cxn>
                </a:cxnLst>
                <a:rect l="0" t="0" r="r" b="b"/>
                <a:pathLst>
                  <a:path w="4" h="11">
                    <a:moveTo>
                      <a:pt x="1" y="0"/>
                    </a:moveTo>
                    <a:lnTo>
                      <a:pt x="1" y="0"/>
                    </a:lnTo>
                    <a:lnTo>
                      <a:pt x="0" y="11"/>
                    </a:lnTo>
                    <a:lnTo>
                      <a:pt x="0" y="11"/>
                    </a:lnTo>
                    <a:lnTo>
                      <a:pt x="1" y="10"/>
                    </a:lnTo>
                    <a:lnTo>
                      <a:pt x="1" y="10"/>
                    </a:lnTo>
                    <a:lnTo>
                      <a:pt x="4" y="9"/>
                    </a:lnTo>
                    <a:lnTo>
                      <a:pt x="4" y="6"/>
                    </a:ln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659"/>
              <p:cNvSpPr>
                <a:spLocks/>
              </p:cNvSpPr>
              <p:nvPr/>
            </p:nvSpPr>
            <p:spPr bwMode="auto">
              <a:xfrm>
                <a:off x="3987800" y="2837161"/>
                <a:ext cx="6350" cy="17463"/>
              </a:xfrm>
              <a:custGeom>
                <a:avLst/>
                <a:gdLst/>
                <a:ahLst/>
                <a:cxnLst>
                  <a:cxn ang="0">
                    <a:pos x="1" y="0"/>
                  </a:cxn>
                  <a:cxn ang="0">
                    <a:pos x="1" y="0"/>
                  </a:cxn>
                  <a:cxn ang="0">
                    <a:pos x="0" y="11"/>
                  </a:cxn>
                  <a:cxn ang="0">
                    <a:pos x="0" y="11"/>
                  </a:cxn>
                  <a:cxn ang="0">
                    <a:pos x="1" y="10"/>
                  </a:cxn>
                  <a:cxn ang="0">
                    <a:pos x="1" y="10"/>
                  </a:cxn>
                  <a:cxn ang="0">
                    <a:pos x="4" y="9"/>
                  </a:cxn>
                  <a:cxn ang="0">
                    <a:pos x="4" y="6"/>
                  </a:cxn>
                  <a:cxn ang="0">
                    <a:pos x="1" y="0"/>
                  </a:cxn>
                </a:cxnLst>
                <a:rect l="0" t="0" r="r" b="b"/>
                <a:pathLst>
                  <a:path w="4" h="11">
                    <a:moveTo>
                      <a:pt x="1" y="0"/>
                    </a:moveTo>
                    <a:lnTo>
                      <a:pt x="1" y="0"/>
                    </a:lnTo>
                    <a:lnTo>
                      <a:pt x="0" y="11"/>
                    </a:lnTo>
                    <a:lnTo>
                      <a:pt x="0" y="11"/>
                    </a:lnTo>
                    <a:lnTo>
                      <a:pt x="1" y="10"/>
                    </a:lnTo>
                    <a:lnTo>
                      <a:pt x="1" y="10"/>
                    </a:lnTo>
                    <a:lnTo>
                      <a:pt x="4" y="9"/>
                    </a:lnTo>
                    <a:lnTo>
                      <a:pt x="4" y="6"/>
                    </a:lnTo>
                    <a:lnTo>
                      <a:pt x="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660"/>
              <p:cNvSpPr>
                <a:spLocks/>
              </p:cNvSpPr>
              <p:nvPr/>
            </p:nvSpPr>
            <p:spPr bwMode="auto">
              <a:xfrm>
                <a:off x="3413125" y="2865736"/>
                <a:ext cx="554038" cy="433388"/>
              </a:xfrm>
              <a:custGeom>
                <a:avLst/>
                <a:gdLst/>
                <a:ahLst/>
                <a:cxnLst>
                  <a:cxn ang="0">
                    <a:pos x="342" y="0"/>
                  </a:cxn>
                  <a:cxn ang="0">
                    <a:pos x="316" y="5"/>
                  </a:cxn>
                  <a:cxn ang="0">
                    <a:pos x="194" y="38"/>
                  </a:cxn>
                  <a:cxn ang="0">
                    <a:pos x="121" y="97"/>
                  </a:cxn>
                  <a:cxn ang="0">
                    <a:pos x="55" y="152"/>
                  </a:cxn>
                  <a:cxn ang="0">
                    <a:pos x="34" y="171"/>
                  </a:cxn>
                  <a:cxn ang="0">
                    <a:pos x="9" y="190"/>
                  </a:cxn>
                  <a:cxn ang="0">
                    <a:pos x="1" y="201"/>
                  </a:cxn>
                  <a:cxn ang="0">
                    <a:pos x="0" y="210"/>
                  </a:cxn>
                  <a:cxn ang="0">
                    <a:pos x="2" y="230"/>
                  </a:cxn>
                  <a:cxn ang="0">
                    <a:pos x="8" y="255"/>
                  </a:cxn>
                  <a:cxn ang="0">
                    <a:pos x="10" y="267"/>
                  </a:cxn>
                  <a:cxn ang="0">
                    <a:pos x="17" y="272"/>
                  </a:cxn>
                  <a:cxn ang="0">
                    <a:pos x="21" y="273"/>
                  </a:cxn>
                  <a:cxn ang="0">
                    <a:pos x="21" y="273"/>
                  </a:cxn>
                  <a:cxn ang="0">
                    <a:pos x="29" y="269"/>
                  </a:cxn>
                  <a:cxn ang="0">
                    <a:pos x="34" y="263"/>
                  </a:cxn>
                  <a:cxn ang="0">
                    <a:pos x="27" y="269"/>
                  </a:cxn>
                  <a:cxn ang="0">
                    <a:pos x="22" y="270"/>
                  </a:cxn>
                  <a:cxn ang="0">
                    <a:pos x="18" y="269"/>
                  </a:cxn>
                  <a:cxn ang="0">
                    <a:pos x="12" y="265"/>
                  </a:cxn>
                  <a:cxn ang="0">
                    <a:pos x="9" y="261"/>
                  </a:cxn>
                  <a:cxn ang="0">
                    <a:pos x="2" y="227"/>
                  </a:cxn>
                  <a:cxn ang="0">
                    <a:pos x="0" y="210"/>
                  </a:cxn>
                  <a:cxn ang="0">
                    <a:pos x="1" y="205"/>
                  </a:cxn>
                  <a:cxn ang="0">
                    <a:pos x="6" y="197"/>
                  </a:cxn>
                  <a:cxn ang="0">
                    <a:pos x="10" y="193"/>
                  </a:cxn>
                  <a:cxn ang="0">
                    <a:pos x="22" y="185"/>
                  </a:cxn>
                  <a:cxn ang="0">
                    <a:pos x="29" y="184"/>
                  </a:cxn>
                  <a:cxn ang="0">
                    <a:pos x="30" y="184"/>
                  </a:cxn>
                  <a:cxn ang="0">
                    <a:pos x="39" y="189"/>
                  </a:cxn>
                  <a:cxn ang="0">
                    <a:pos x="46" y="198"/>
                  </a:cxn>
                  <a:cxn ang="0">
                    <a:pos x="52" y="209"/>
                  </a:cxn>
                  <a:cxn ang="0">
                    <a:pos x="58" y="218"/>
                  </a:cxn>
                  <a:cxn ang="0">
                    <a:pos x="61" y="226"/>
                  </a:cxn>
                  <a:cxn ang="0">
                    <a:pos x="61" y="228"/>
                  </a:cxn>
                  <a:cxn ang="0">
                    <a:pos x="42" y="252"/>
                  </a:cxn>
                  <a:cxn ang="0">
                    <a:pos x="39" y="256"/>
                  </a:cxn>
                  <a:cxn ang="0">
                    <a:pos x="40" y="255"/>
                  </a:cxn>
                  <a:cxn ang="0">
                    <a:pos x="60" y="235"/>
                  </a:cxn>
                  <a:cxn ang="0">
                    <a:pos x="92" y="209"/>
                  </a:cxn>
                  <a:cxn ang="0">
                    <a:pos x="110" y="194"/>
                  </a:cxn>
                  <a:cxn ang="0">
                    <a:pos x="168" y="146"/>
                  </a:cxn>
                  <a:cxn ang="0">
                    <a:pos x="210" y="109"/>
                  </a:cxn>
                  <a:cxn ang="0">
                    <a:pos x="249" y="75"/>
                  </a:cxn>
                  <a:cxn ang="0">
                    <a:pos x="316" y="21"/>
                  </a:cxn>
                  <a:cxn ang="0">
                    <a:pos x="332" y="11"/>
                  </a:cxn>
                  <a:cxn ang="0">
                    <a:pos x="349" y="1"/>
                  </a:cxn>
                </a:cxnLst>
                <a:rect l="0" t="0" r="r" b="b"/>
                <a:pathLst>
                  <a:path w="349" h="273">
                    <a:moveTo>
                      <a:pt x="342" y="0"/>
                    </a:moveTo>
                    <a:lnTo>
                      <a:pt x="342" y="0"/>
                    </a:lnTo>
                    <a:lnTo>
                      <a:pt x="316" y="5"/>
                    </a:lnTo>
                    <a:lnTo>
                      <a:pt x="316" y="5"/>
                    </a:lnTo>
                    <a:lnTo>
                      <a:pt x="271" y="17"/>
                    </a:lnTo>
                    <a:lnTo>
                      <a:pt x="194" y="38"/>
                    </a:lnTo>
                    <a:lnTo>
                      <a:pt x="194" y="38"/>
                    </a:lnTo>
                    <a:lnTo>
                      <a:pt x="121" y="97"/>
                    </a:lnTo>
                    <a:lnTo>
                      <a:pt x="121" y="97"/>
                    </a:lnTo>
                    <a:lnTo>
                      <a:pt x="55" y="152"/>
                    </a:lnTo>
                    <a:lnTo>
                      <a:pt x="55" y="152"/>
                    </a:lnTo>
                    <a:lnTo>
                      <a:pt x="34" y="171"/>
                    </a:lnTo>
                    <a:lnTo>
                      <a:pt x="9" y="190"/>
                    </a:lnTo>
                    <a:lnTo>
                      <a:pt x="9" y="190"/>
                    </a:lnTo>
                    <a:lnTo>
                      <a:pt x="5" y="194"/>
                    </a:lnTo>
                    <a:lnTo>
                      <a:pt x="1" y="201"/>
                    </a:lnTo>
                    <a:lnTo>
                      <a:pt x="0" y="206"/>
                    </a:lnTo>
                    <a:lnTo>
                      <a:pt x="0" y="210"/>
                    </a:lnTo>
                    <a:lnTo>
                      <a:pt x="0" y="210"/>
                    </a:lnTo>
                    <a:lnTo>
                      <a:pt x="2" y="230"/>
                    </a:lnTo>
                    <a:lnTo>
                      <a:pt x="8" y="255"/>
                    </a:lnTo>
                    <a:lnTo>
                      <a:pt x="8" y="255"/>
                    </a:lnTo>
                    <a:lnTo>
                      <a:pt x="9" y="260"/>
                    </a:lnTo>
                    <a:lnTo>
                      <a:pt x="10" y="267"/>
                    </a:lnTo>
                    <a:lnTo>
                      <a:pt x="14" y="270"/>
                    </a:lnTo>
                    <a:lnTo>
                      <a:pt x="17" y="272"/>
                    </a:lnTo>
                    <a:lnTo>
                      <a:pt x="21" y="273"/>
                    </a:lnTo>
                    <a:lnTo>
                      <a:pt x="21" y="273"/>
                    </a:lnTo>
                    <a:lnTo>
                      <a:pt x="21" y="273"/>
                    </a:lnTo>
                    <a:lnTo>
                      <a:pt x="21" y="273"/>
                    </a:lnTo>
                    <a:lnTo>
                      <a:pt x="25" y="272"/>
                    </a:lnTo>
                    <a:lnTo>
                      <a:pt x="29" y="269"/>
                    </a:lnTo>
                    <a:lnTo>
                      <a:pt x="34" y="263"/>
                    </a:lnTo>
                    <a:lnTo>
                      <a:pt x="34" y="263"/>
                    </a:lnTo>
                    <a:lnTo>
                      <a:pt x="31" y="267"/>
                    </a:lnTo>
                    <a:lnTo>
                      <a:pt x="27" y="269"/>
                    </a:lnTo>
                    <a:lnTo>
                      <a:pt x="27" y="269"/>
                    </a:lnTo>
                    <a:lnTo>
                      <a:pt x="22" y="270"/>
                    </a:lnTo>
                    <a:lnTo>
                      <a:pt x="22" y="270"/>
                    </a:lnTo>
                    <a:lnTo>
                      <a:pt x="18" y="269"/>
                    </a:lnTo>
                    <a:lnTo>
                      <a:pt x="14" y="268"/>
                    </a:lnTo>
                    <a:lnTo>
                      <a:pt x="12" y="265"/>
                    </a:lnTo>
                    <a:lnTo>
                      <a:pt x="9" y="261"/>
                    </a:lnTo>
                    <a:lnTo>
                      <a:pt x="9" y="261"/>
                    </a:lnTo>
                    <a:lnTo>
                      <a:pt x="5" y="243"/>
                    </a:lnTo>
                    <a:lnTo>
                      <a:pt x="2" y="227"/>
                    </a:lnTo>
                    <a:lnTo>
                      <a:pt x="2" y="227"/>
                    </a:lnTo>
                    <a:lnTo>
                      <a:pt x="0" y="210"/>
                    </a:lnTo>
                    <a:lnTo>
                      <a:pt x="0" y="210"/>
                    </a:lnTo>
                    <a:lnTo>
                      <a:pt x="1" y="205"/>
                    </a:lnTo>
                    <a:lnTo>
                      <a:pt x="4" y="201"/>
                    </a:lnTo>
                    <a:lnTo>
                      <a:pt x="6" y="197"/>
                    </a:lnTo>
                    <a:lnTo>
                      <a:pt x="10" y="193"/>
                    </a:lnTo>
                    <a:lnTo>
                      <a:pt x="10" y="193"/>
                    </a:lnTo>
                    <a:lnTo>
                      <a:pt x="17" y="188"/>
                    </a:lnTo>
                    <a:lnTo>
                      <a:pt x="22" y="185"/>
                    </a:lnTo>
                    <a:lnTo>
                      <a:pt x="29" y="184"/>
                    </a:lnTo>
                    <a:lnTo>
                      <a:pt x="29" y="184"/>
                    </a:lnTo>
                    <a:lnTo>
                      <a:pt x="30" y="184"/>
                    </a:lnTo>
                    <a:lnTo>
                      <a:pt x="30" y="184"/>
                    </a:lnTo>
                    <a:lnTo>
                      <a:pt x="35" y="185"/>
                    </a:lnTo>
                    <a:lnTo>
                      <a:pt x="39" y="189"/>
                    </a:lnTo>
                    <a:lnTo>
                      <a:pt x="43" y="193"/>
                    </a:lnTo>
                    <a:lnTo>
                      <a:pt x="46" y="198"/>
                    </a:lnTo>
                    <a:lnTo>
                      <a:pt x="46" y="198"/>
                    </a:lnTo>
                    <a:lnTo>
                      <a:pt x="52" y="209"/>
                    </a:lnTo>
                    <a:lnTo>
                      <a:pt x="58" y="218"/>
                    </a:lnTo>
                    <a:lnTo>
                      <a:pt x="58" y="218"/>
                    </a:lnTo>
                    <a:lnTo>
                      <a:pt x="61" y="223"/>
                    </a:lnTo>
                    <a:lnTo>
                      <a:pt x="61" y="226"/>
                    </a:lnTo>
                    <a:lnTo>
                      <a:pt x="61" y="228"/>
                    </a:lnTo>
                    <a:lnTo>
                      <a:pt x="61" y="228"/>
                    </a:lnTo>
                    <a:lnTo>
                      <a:pt x="52" y="239"/>
                    </a:lnTo>
                    <a:lnTo>
                      <a:pt x="42" y="252"/>
                    </a:lnTo>
                    <a:lnTo>
                      <a:pt x="42" y="252"/>
                    </a:lnTo>
                    <a:lnTo>
                      <a:pt x="39" y="256"/>
                    </a:lnTo>
                    <a:lnTo>
                      <a:pt x="39" y="256"/>
                    </a:lnTo>
                    <a:lnTo>
                      <a:pt x="40" y="255"/>
                    </a:lnTo>
                    <a:lnTo>
                      <a:pt x="40" y="255"/>
                    </a:lnTo>
                    <a:lnTo>
                      <a:pt x="60" y="235"/>
                    </a:lnTo>
                    <a:lnTo>
                      <a:pt x="76" y="221"/>
                    </a:lnTo>
                    <a:lnTo>
                      <a:pt x="92" y="209"/>
                    </a:lnTo>
                    <a:lnTo>
                      <a:pt x="92" y="209"/>
                    </a:lnTo>
                    <a:lnTo>
                      <a:pt x="110" y="194"/>
                    </a:lnTo>
                    <a:lnTo>
                      <a:pt x="131" y="176"/>
                    </a:lnTo>
                    <a:lnTo>
                      <a:pt x="168" y="146"/>
                    </a:lnTo>
                    <a:lnTo>
                      <a:pt x="168" y="146"/>
                    </a:lnTo>
                    <a:lnTo>
                      <a:pt x="210" y="109"/>
                    </a:lnTo>
                    <a:lnTo>
                      <a:pt x="249" y="75"/>
                    </a:lnTo>
                    <a:lnTo>
                      <a:pt x="249" y="75"/>
                    </a:lnTo>
                    <a:lnTo>
                      <a:pt x="291" y="41"/>
                    </a:lnTo>
                    <a:lnTo>
                      <a:pt x="316" y="21"/>
                    </a:lnTo>
                    <a:lnTo>
                      <a:pt x="332" y="11"/>
                    </a:lnTo>
                    <a:lnTo>
                      <a:pt x="332" y="11"/>
                    </a:lnTo>
                    <a:lnTo>
                      <a:pt x="349" y="1"/>
                    </a:lnTo>
                    <a:lnTo>
                      <a:pt x="349" y="1"/>
                    </a:lnTo>
                    <a:lnTo>
                      <a:pt x="3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661"/>
              <p:cNvSpPr>
                <a:spLocks/>
              </p:cNvSpPr>
              <p:nvPr/>
            </p:nvSpPr>
            <p:spPr bwMode="auto">
              <a:xfrm>
                <a:off x="3413125" y="2865736"/>
                <a:ext cx="554038" cy="433388"/>
              </a:xfrm>
              <a:custGeom>
                <a:avLst/>
                <a:gdLst/>
                <a:ahLst/>
                <a:cxnLst>
                  <a:cxn ang="0">
                    <a:pos x="342" y="0"/>
                  </a:cxn>
                  <a:cxn ang="0">
                    <a:pos x="316" y="5"/>
                  </a:cxn>
                  <a:cxn ang="0">
                    <a:pos x="194" y="38"/>
                  </a:cxn>
                  <a:cxn ang="0">
                    <a:pos x="121" y="97"/>
                  </a:cxn>
                  <a:cxn ang="0">
                    <a:pos x="55" y="152"/>
                  </a:cxn>
                  <a:cxn ang="0">
                    <a:pos x="34" y="171"/>
                  </a:cxn>
                  <a:cxn ang="0">
                    <a:pos x="9" y="190"/>
                  </a:cxn>
                  <a:cxn ang="0">
                    <a:pos x="1" y="201"/>
                  </a:cxn>
                  <a:cxn ang="0">
                    <a:pos x="0" y="210"/>
                  </a:cxn>
                  <a:cxn ang="0">
                    <a:pos x="2" y="230"/>
                  </a:cxn>
                  <a:cxn ang="0">
                    <a:pos x="8" y="255"/>
                  </a:cxn>
                  <a:cxn ang="0">
                    <a:pos x="10" y="267"/>
                  </a:cxn>
                  <a:cxn ang="0">
                    <a:pos x="17" y="272"/>
                  </a:cxn>
                  <a:cxn ang="0">
                    <a:pos x="21" y="273"/>
                  </a:cxn>
                  <a:cxn ang="0">
                    <a:pos x="21" y="273"/>
                  </a:cxn>
                  <a:cxn ang="0">
                    <a:pos x="29" y="269"/>
                  </a:cxn>
                  <a:cxn ang="0">
                    <a:pos x="34" y="263"/>
                  </a:cxn>
                  <a:cxn ang="0">
                    <a:pos x="27" y="269"/>
                  </a:cxn>
                  <a:cxn ang="0">
                    <a:pos x="22" y="270"/>
                  </a:cxn>
                  <a:cxn ang="0">
                    <a:pos x="18" y="269"/>
                  </a:cxn>
                  <a:cxn ang="0">
                    <a:pos x="12" y="265"/>
                  </a:cxn>
                  <a:cxn ang="0">
                    <a:pos x="9" y="261"/>
                  </a:cxn>
                  <a:cxn ang="0">
                    <a:pos x="2" y="227"/>
                  </a:cxn>
                  <a:cxn ang="0">
                    <a:pos x="0" y="210"/>
                  </a:cxn>
                  <a:cxn ang="0">
                    <a:pos x="1" y="205"/>
                  </a:cxn>
                  <a:cxn ang="0">
                    <a:pos x="6" y="197"/>
                  </a:cxn>
                  <a:cxn ang="0">
                    <a:pos x="10" y="193"/>
                  </a:cxn>
                  <a:cxn ang="0">
                    <a:pos x="22" y="185"/>
                  </a:cxn>
                  <a:cxn ang="0">
                    <a:pos x="29" y="184"/>
                  </a:cxn>
                  <a:cxn ang="0">
                    <a:pos x="30" y="184"/>
                  </a:cxn>
                  <a:cxn ang="0">
                    <a:pos x="39" y="189"/>
                  </a:cxn>
                  <a:cxn ang="0">
                    <a:pos x="46" y="198"/>
                  </a:cxn>
                  <a:cxn ang="0">
                    <a:pos x="52" y="209"/>
                  </a:cxn>
                  <a:cxn ang="0">
                    <a:pos x="58" y="218"/>
                  </a:cxn>
                  <a:cxn ang="0">
                    <a:pos x="61" y="226"/>
                  </a:cxn>
                  <a:cxn ang="0">
                    <a:pos x="61" y="228"/>
                  </a:cxn>
                  <a:cxn ang="0">
                    <a:pos x="42" y="252"/>
                  </a:cxn>
                  <a:cxn ang="0">
                    <a:pos x="39" y="256"/>
                  </a:cxn>
                  <a:cxn ang="0">
                    <a:pos x="40" y="255"/>
                  </a:cxn>
                  <a:cxn ang="0">
                    <a:pos x="60" y="235"/>
                  </a:cxn>
                  <a:cxn ang="0">
                    <a:pos x="92" y="209"/>
                  </a:cxn>
                  <a:cxn ang="0">
                    <a:pos x="110" y="194"/>
                  </a:cxn>
                  <a:cxn ang="0">
                    <a:pos x="168" y="146"/>
                  </a:cxn>
                  <a:cxn ang="0">
                    <a:pos x="210" y="109"/>
                  </a:cxn>
                  <a:cxn ang="0">
                    <a:pos x="249" y="75"/>
                  </a:cxn>
                  <a:cxn ang="0">
                    <a:pos x="316" y="21"/>
                  </a:cxn>
                  <a:cxn ang="0">
                    <a:pos x="332" y="11"/>
                  </a:cxn>
                  <a:cxn ang="0">
                    <a:pos x="349" y="1"/>
                  </a:cxn>
                </a:cxnLst>
                <a:rect l="0" t="0" r="r" b="b"/>
                <a:pathLst>
                  <a:path w="349" h="273">
                    <a:moveTo>
                      <a:pt x="342" y="0"/>
                    </a:moveTo>
                    <a:lnTo>
                      <a:pt x="342" y="0"/>
                    </a:lnTo>
                    <a:lnTo>
                      <a:pt x="316" y="5"/>
                    </a:lnTo>
                    <a:lnTo>
                      <a:pt x="316" y="5"/>
                    </a:lnTo>
                    <a:lnTo>
                      <a:pt x="271" y="17"/>
                    </a:lnTo>
                    <a:lnTo>
                      <a:pt x="194" y="38"/>
                    </a:lnTo>
                    <a:lnTo>
                      <a:pt x="194" y="38"/>
                    </a:lnTo>
                    <a:lnTo>
                      <a:pt x="121" y="97"/>
                    </a:lnTo>
                    <a:lnTo>
                      <a:pt x="121" y="97"/>
                    </a:lnTo>
                    <a:lnTo>
                      <a:pt x="55" y="152"/>
                    </a:lnTo>
                    <a:lnTo>
                      <a:pt x="55" y="152"/>
                    </a:lnTo>
                    <a:lnTo>
                      <a:pt x="34" y="171"/>
                    </a:lnTo>
                    <a:lnTo>
                      <a:pt x="9" y="190"/>
                    </a:lnTo>
                    <a:lnTo>
                      <a:pt x="9" y="190"/>
                    </a:lnTo>
                    <a:lnTo>
                      <a:pt x="5" y="194"/>
                    </a:lnTo>
                    <a:lnTo>
                      <a:pt x="1" y="201"/>
                    </a:lnTo>
                    <a:lnTo>
                      <a:pt x="0" y="206"/>
                    </a:lnTo>
                    <a:lnTo>
                      <a:pt x="0" y="210"/>
                    </a:lnTo>
                    <a:lnTo>
                      <a:pt x="0" y="210"/>
                    </a:lnTo>
                    <a:lnTo>
                      <a:pt x="2" y="230"/>
                    </a:lnTo>
                    <a:lnTo>
                      <a:pt x="8" y="255"/>
                    </a:lnTo>
                    <a:lnTo>
                      <a:pt x="8" y="255"/>
                    </a:lnTo>
                    <a:lnTo>
                      <a:pt x="9" y="260"/>
                    </a:lnTo>
                    <a:lnTo>
                      <a:pt x="10" y="267"/>
                    </a:lnTo>
                    <a:lnTo>
                      <a:pt x="14" y="270"/>
                    </a:lnTo>
                    <a:lnTo>
                      <a:pt x="17" y="272"/>
                    </a:lnTo>
                    <a:lnTo>
                      <a:pt x="21" y="273"/>
                    </a:lnTo>
                    <a:lnTo>
                      <a:pt x="21" y="273"/>
                    </a:lnTo>
                    <a:lnTo>
                      <a:pt x="21" y="273"/>
                    </a:lnTo>
                    <a:lnTo>
                      <a:pt x="21" y="273"/>
                    </a:lnTo>
                    <a:lnTo>
                      <a:pt x="25" y="272"/>
                    </a:lnTo>
                    <a:lnTo>
                      <a:pt x="29" y="269"/>
                    </a:lnTo>
                    <a:lnTo>
                      <a:pt x="34" y="263"/>
                    </a:lnTo>
                    <a:lnTo>
                      <a:pt x="34" y="263"/>
                    </a:lnTo>
                    <a:lnTo>
                      <a:pt x="31" y="267"/>
                    </a:lnTo>
                    <a:lnTo>
                      <a:pt x="27" y="269"/>
                    </a:lnTo>
                    <a:lnTo>
                      <a:pt x="27" y="269"/>
                    </a:lnTo>
                    <a:lnTo>
                      <a:pt x="22" y="270"/>
                    </a:lnTo>
                    <a:lnTo>
                      <a:pt x="22" y="270"/>
                    </a:lnTo>
                    <a:lnTo>
                      <a:pt x="18" y="269"/>
                    </a:lnTo>
                    <a:lnTo>
                      <a:pt x="14" y="268"/>
                    </a:lnTo>
                    <a:lnTo>
                      <a:pt x="12" y="265"/>
                    </a:lnTo>
                    <a:lnTo>
                      <a:pt x="9" y="261"/>
                    </a:lnTo>
                    <a:lnTo>
                      <a:pt x="9" y="261"/>
                    </a:lnTo>
                    <a:lnTo>
                      <a:pt x="5" y="243"/>
                    </a:lnTo>
                    <a:lnTo>
                      <a:pt x="2" y="227"/>
                    </a:lnTo>
                    <a:lnTo>
                      <a:pt x="2" y="227"/>
                    </a:lnTo>
                    <a:lnTo>
                      <a:pt x="0" y="210"/>
                    </a:lnTo>
                    <a:lnTo>
                      <a:pt x="0" y="210"/>
                    </a:lnTo>
                    <a:lnTo>
                      <a:pt x="1" y="205"/>
                    </a:lnTo>
                    <a:lnTo>
                      <a:pt x="4" y="201"/>
                    </a:lnTo>
                    <a:lnTo>
                      <a:pt x="6" y="197"/>
                    </a:lnTo>
                    <a:lnTo>
                      <a:pt x="10" y="193"/>
                    </a:lnTo>
                    <a:lnTo>
                      <a:pt x="10" y="193"/>
                    </a:lnTo>
                    <a:lnTo>
                      <a:pt x="17" y="188"/>
                    </a:lnTo>
                    <a:lnTo>
                      <a:pt x="22" y="185"/>
                    </a:lnTo>
                    <a:lnTo>
                      <a:pt x="29" y="184"/>
                    </a:lnTo>
                    <a:lnTo>
                      <a:pt x="29" y="184"/>
                    </a:lnTo>
                    <a:lnTo>
                      <a:pt x="30" y="184"/>
                    </a:lnTo>
                    <a:lnTo>
                      <a:pt x="30" y="184"/>
                    </a:lnTo>
                    <a:lnTo>
                      <a:pt x="35" y="185"/>
                    </a:lnTo>
                    <a:lnTo>
                      <a:pt x="39" y="189"/>
                    </a:lnTo>
                    <a:lnTo>
                      <a:pt x="43" y="193"/>
                    </a:lnTo>
                    <a:lnTo>
                      <a:pt x="46" y="198"/>
                    </a:lnTo>
                    <a:lnTo>
                      <a:pt x="46" y="198"/>
                    </a:lnTo>
                    <a:lnTo>
                      <a:pt x="52" y="209"/>
                    </a:lnTo>
                    <a:lnTo>
                      <a:pt x="58" y="218"/>
                    </a:lnTo>
                    <a:lnTo>
                      <a:pt x="58" y="218"/>
                    </a:lnTo>
                    <a:lnTo>
                      <a:pt x="61" y="223"/>
                    </a:lnTo>
                    <a:lnTo>
                      <a:pt x="61" y="226"/>
                    </a:lnTo>
                    <a:lnTo>
                      <a:pt x="61" y="228"/>
                    </a:lnTo>
                    <a:lnTo>
                      <a:pt x="61" y="228"/>
                    </a:lnTo>
                    <a:lnTo>
                      <a:pt x="52" y="239"/>
                    </a:lnTo>
                    <a:lnTo>
                      <a:pt x="42" y="252"/>
                    </a:lnTo>
                    <a:lnTo>
                      <a:pt x="42" y="252"/>
                    </a:lnTo>
                    <a:lnTo>
                      <a:pt x="39" y="256"/>
                    </a:lnTo>
                    <a:lnTo>
                      <a:pt x="39" y="256"/>
                    </a:lnTo>
                    <a:lnTo>
                      <a:pt x="40" y="255"/>
                    </a:lnTo>
                    <a:lnTo>
                      <a:pt x="40" y="255"/>
                    </a:lnTo>
                    <a:lnTo>
                      <a:pt x="60" y="235"/>
                    </a:lnTo>
                    <a:lnTo>
                      <a:pt x="76" y="221"/>
                    </a:lnTo>
                    <a:lnTo>
                      <a:pt x="92" y="209"/>
                    </a:lnTo>
                    <a:lnTo>
                      <a:pt x="92" y="209"/>
                    </a:lnTo>
                    <a:lnTo>
                      <a:pt x="110" y="194"/>
                    </a:lnTo>
                    <a:lnTo>
                      <a:pt x="131" y="176"/>
                    </a:lnTo>
                    <a:lnTo>
                      <a:pt x="168" y="146"/>
                    </a:lnTo>
                    <a:lnTo>
                      <a:pt x="168" y="146"/>
                    </a:lnTo>
                    <a:lnTo>
                      <a:pt x="210" y="109"/>
                    </a:lnTo>
                    <a:lnTo>
                      <a:pt x="249" y="75"/>
                    </a:lnTo>
                    <a:lnTo>
                      <a:pt x="249" y="75"/>
                    </a:lnTo>
                    <a:lnTo>
                      <a:pt x="291" y="41"/>
                    </a:lnTo>
                    <a:lnTo>
                      <a:pt x="316" y="21"/>
                    </a:lnTo>
                    <a:lnTo>
                      <a:pt x="332" y="11"/>
                    </a:lnTo>
                    <a:lnTo>
                      <a:pt x="332" y="11"/>
                    </a:lnTo>
                    <a:lnTo>
                      <a:pt x="349" y="1"/>
                    </a:lnTo>
                    <a:lnTo>
                      <a:pt x="349" y="1"/>
                    </a:lnTo>
                    <a:lnTo>
                      <a:pt x="3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662"/>
              <p:cNvSpPr>
                <a:spLocks/>
              </p:cNvSpPr>
              <p:nvPr/>
            </p:nvSpPr>
            <p:spPr bwMode="auto">
              <a:xfrm>
                <a:off x="3721100" y="2845098"/>
                <a:ext cx="234950" cy="80963"/>
              </a:xfrm>
              <a:custGeom>
                <a:avLst/>
                <a:gdLst/>
                <a:ahLst/>
                <a:cxnLst>
                  <a:cxn ang="0">
                    <a:pos x="50" y="0"/>
                  </a:cxn>
                  <a:cxn ang="0">
                    <a:pos x="50" y="0"/>
                  </a:cxn>
                  <a:cxn ang="0">
                    <a:pos x="42" y="8"/>
                  </a:cxn>
                  <a:cxn ang="0">
                    <a:pos x="42" y="8"/>
                  </a:cxn>
                  <a:cxn ang="0">
                    <a:pos x="33" y="20"/>
                  </a:cxn>
                  <a:cxn ang="0">
                    <a:pos x="22" y="33"/>
                  </a:cxn>
                  <a:cxn ang="0">
                    <a:pos x="22" y="33"/>
                  </a:cxn>
                  <a:cxn ang="0">
                    <a:pos x="0" y="51"/>
                  </a:cxn>
                  <a:cxn ang="0">
                    <a:pos x="0" y="51"/>
                  </a:cxn>
                  <a:cxn ang="0">
                    <a:pos x="77" y="30"/>
                  </a:cxn>
                  <a:cxn ang="0">
                    <a:pos x="122" y="18"/>
                  </a:cxn>
                  <a:cxn ang="0">
                    <a:pos x="122" y="18"/>
                  </a:cxn>
                  <a:cxn ang="0">
                    <a:pos x="148" y="13"/>
                  </a:cxn>
                  <a:cxn ang="0">
                    <a:pos x="148" y="13"/>
                  </a:cxn>
                  <a:cxn ang="0">
                    <a:pos x="134" y="9"/>
                  </a:cxn>
                  <a:cxn ang="0">
                    <a:pos x="134" y="9"/>
                  </a:cxn>
                  <a:cxn ang="0">
                    <a:pos x="121" y="8"/>
                  </a:cxn>
                  <a:cxn ang="0">
                    <a:pos x="101" y="6"/>
                  </a:cxn>
                  <a:cxn ang="0">
                    <a:pos x="63" y="3"/>
                  </a:cxn>
                  <a:cxn ang="0">
                    <a:pos x="63" y="3"/>
                  </a:cxn>
                  <a:cxn ang="0">
                    <a:pos x="50" y="0"/>
                  </a:cxn>
                </a:cxnLst>
                <a:rect l="0" t="0" r="r" b="b"/>
                <a:pathLst>
                  <a:path w="148" h="51">
                    <a:moveTo>
                      <a:pt x="50" y="0"/>
                    </a:moveTo>
                    <a:lnTo>
                      <a:pt x="50" y="0"/>
                    </a:lnTo>
                    <a:lnTo>
                      <a:pt x="42" y="8"/>
                    </a:lnTo>
                    <a:lnTo>
                      <a:pt x="42" y="8"/>
                    </a:lnTo>
                    <a:lnTo>
                      <a:pt x="33" y="20"/>
                    </a:lnTo>
                    <a:lnTo>
                      <a:pt x="22" y="33"/>
                    </a:lnTo>
                    <a:lnTo>
                      <a:pt x="22" y="33"/>
                    </a:lnTo>
                    <a:lnTo>
                      <a:pt x="0" y="51"/>
                    </a:lnTo>
                    <a:lnTo>
                      <a:pt x="0" y="51"/>
                    </a:lnTo>
                    <a:lnTo>
                      <a:pt x="77" y="30"/>
                    </a:lnTo>
                    <a:lnTo>
                      <a:pt x="122" y="18"/>
                    </a:lnTo>
                    <a:lnTo>
                      <a:pt x="122" y="18"/>
                    </a:lnTo>
                    <a:lnTo>
                      <a:pt x="148" y="13"/>
                    </a:lnTo>
                    <a:lnTo>
                      <a:pt x="148" y="13"/>
                    </a:lnTo>
                    <a:lnTo>
                      <a:pt x="134" y="9"/>
                    </a:lnTo>
                    <a:lnTo>
                      <a:pt x="134" y="9"/>
                    </a:lnTo>
                    <a:lnTo>
                      <a:pt x="121" y="8"/>
                    </a:lnTo>
                    <a:lnTo>
                      <a:pt x="101" y="6"/>
                    </a:lnTo>
                    <a:lnTo>
                      <a:pt x="63" y="3"/>
                    </a:lnTo>
                    <a:lnTo>
                      <a:pt x="63" y="3"/>
                    </a:lnTo>
                    <a:lnTo>
                      <a:pt x="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63"/>
              <p:cNvSpPr>
                <a:spLocks/>
              </p:cNvSpPr>
              <p:nvPr/>
            </p:nvSpPr>
            <p:spPr bwMode="auto">
              <a:xfrm>
                <a:off x="3721100" y="2845098"/>
                <a:ext cx="234950" cy="80963"/>
              </a:xfrm>
              <a:custGeom>
                <a:avLst/>
                <a:gdLst/>
                <a:ahLst/>
                <a:cxnLst>
                  <a:cxn ang="0">
                    <a:pos x="50" y="0"/>
                  </a:cxn>
                  <a:cxn ang="0">
                    <a:pos x="50" y="0"/>
                  </a:cxn>
                  <a:cxn ang="0">
                    <a:pos x="42" y="8"/>
                  </a:cxn>
                  <a:cxn ang="0">
                    <a:pos x="42" y="8"/>
                  </a:cxn>
                  <a:cxn ang="0">
                    <a:pos x="33" y="20"/>
                  </a:cxn>
                  <a:cxn ang="0">
                    <a:pos x="22" y="33"/>
                  </a:cxn>
                  <a:cxn ang="0">
                    <a:pos x="22" y="33"/>
                  </a:cxn>
                  <a:cxn ang="0">
                    <a:pos x="0" y="51"/>
                  </a:cxn>
                  <a:cxn ang="0">
                    <a:pos x="0" y="51"/>
                  </a:cxn>
                  <a:cxn ang="0">
                    <a:pos x="77" y="30"/>
                  </a:cxn>
                  <a:cxn ang="0">
                    <a:pos x="122" y="18"/>
                  </a:cxn>
                  <a:cxn ang="0">
                    <a:pos x="122" y="18"/>
                  </a:cxn>
                  <a:cxn ang="0">
                    <a:pos x="148" y="13"/>
                  </a:cxn>
                  <a:cxn ang="0">
                    <a:pos x="148" y="13"/>
                  </a:cxn>
                  <a:cxn ang="0">
                    <a:pos x="134" y="9"/>
                  </a:cxn>
                  <a:cxn ang="0">
                    <a:pos x="134" y="9"/>
                  </a:cxn>
                  <a:cxn ang="0">
                    <a:pos x="121" y="8"/>
                  </a:cxn>
                  <a:cxn ang="0">
                    <a:pos x="101" y="6"/>
                  </a:cxn>
                  <a:cxn ang="0">
                    <a:pos x="63" y="3"/>
                  </a:cxn>
                  <a:cxn ang="0">
                    <a:pos x="63" y="3"/>
                  </a:cxn>
                  <a:cxn ang="0">
                    <a:pos x="50" y="0"/>
                  </a:cxn>
                </a:cxnLst>
                <a:rect l="0" t="0" r="r" b="b"/>
                <a:pathLst>
                  <a:path w="148" h="51">
                    <a:moveTo>
                      <a:pt x="50" y="0"/>
                    </a:moveTo>
                    <a:lnTo>
                      <a:pt x="50" y="0"/>
                    </a:lnTo>
                    <a:lnTo>
                      <a:pt x="42" y="8"/>
                    </a:lnTo>
                    <a:lnTo>
                      <a:pt x="42" y="8"/>
                    </a:lnTo>
                    <a:lnTo>
                      <a:pt x="33" y="20"/>
                    </a:lnTo>
                    <a:lnTo>
                      <a:pt x="22" y="33"/>
                    </a:lnTo>
                    <a:lnTo>
                      <a:pt x="22" y="33"/>
                    </a:lnTo>
                    <a:lnTo>
                      <a:pt x="0" y="51"/>
                    </a:lnTo>
                    <a:lnTo>
                      <a:pt x="0" y="51"/>
                    </a:lnTo>
                    <a:lnTo>
                      <a:pt x="77" y="30"/>
                    </a:lnTo>
                    <a:lnTo>
                      <a:pt x="122" y="18"/>
                    </a:lnTo>
                    <a:lnTo>
                      <a:pt x="122" y="18"/>
                    </a:lnTo>
                    <a:lnTo>
                      <a:pt x="148" y="13"/>
                    </a:lnTo>
                    <a:lnTo>
                      <a:pt x="148" y="13"/>
                    </a:lnTo>
                    <a:lnTo>
                      <a:pt x="134" y="9"/>
                    </a:lnTo>
                    <a:lnTo>
                      <a:pt x="134" y="9"/>
                    </a:lnTo>
                    <a:lnTo>
                      <a:pt x="121" y="8"/>
                    </a:lnTo>
                    <a:lnTo>
                      <a:pt x="101" y="6"/>
                    </a:lnTo>
                    <a:lnTo>
                      <a:pt x="63" y="3"/>
                    </a:lnTo>
                    <a:lnTo>
                      <a:pt x="63" y="3"/>
                    </a:lnTo>
                    <a:lnTo>
                      <a:pt x="5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664"/>
              <p:cNvSpPr>
                <a:spLocks/>
              </p:cNvSpPr>
              <p:nvPr/>
            </p:nvSpPr>
            <p:spPr bwMode="auto">
              <a:xfrm>
                <a:off x="3956050" y="2864148"/>
                <a:ext cx="19050" cy="3175"/>
              </a:xfrm>
              <a:custGeom>
                <a:avLst/>
                <a:gdLst/>
                <a:ahLst/>
                <a:cxnLst>
                  <a:cxn ang="0">
                    <a:pos x="12" y="0"/>
                  </a:cxn>
                  <a:cxn ang="0">
                    <a:pos x="12" y="0"/>
                  </a:cxn>
                  <a:cxn ang="0">
                    <a:pos x="0" y="1"/>
                  </a:cxn>
                  <a:cxn ang="0">
                    <a:pos x="0" y="1"/>
                  </a:cxn>
                  <a:cxn ang="0">
                    <a:pos x="7" y="2"/>
                  </a:cxn>
                  <a:cxn ang="0">
                    <a:pos x="7" y="2"/>
                  </a:cxn>
                  <a:cxn ang="0">
                    <a:pos x="12" y="0"/>
                  </a:cxn>
                </a:cxnLst>
                <a:rect l="0" t="0" r="r" b="b"/>
                <a:pathLst>
                  <a:path w="12" h="2">
                    <a:moveTo>
                      <a:pt x="12" y="0"/>
                    </a:moveTo>
                    <a:lnTo>
                      <a:pt x="12" y="0"/>
                    </a:lnTo>
                    <a:lnTo>
                      <a:pt x="0" y="1"/>
                    </a:lnTo>
                    <a:lnTo>
                      <a:pt x="0" y="1"/>
                    </a:lnTo>
                    <a:lnTo>
                      <a:pt x="7" y="2"/>
                    </a:lnTo>
                    <a:lnTo>
                      <a:pt x="7" y="2"/>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665"/>
              <p:cNvSpPr>
                <a:spLocks/>
              </p:cNvSpPr>
              <p:nvPr/>
            </p:nvSpPr>
            <p:spPr bwMode="auto">
              <a:xfrm>
                <a:off x="3956050" y="2864148"/>
                <a:ext cx="19050" cy="3175"/>
              </a:xfrm>
              <a:custGeom>
                <a:avLst/>
                <a:gdLst/>
                <a:ahLst/>
                <a:cxnLst>
                  <a:cxn ang="0">
                    <a:pos x="12" y="0"/>
                  </a:cxn>
                  <a:cxn ang="0">
                    <a:pos x="12" y="0"/>
                  </a:cxn>
                  <a:cxn ang="0">
                    <a:pos x="0" y="1"/>
                  </a:cxn>
                  <a:cxn ang="0">
                    <a:pos x="0" y="1"/>
                  </a:cxn>
                  <a:cxn ang="0">
                    <a:pos x="7" y="2"/>
                  </a:cxn>
                  <a:cxn ang="0">
                    <a:pos x="7" y="2"/>
                  </a:cxn>
                  <a:cxn ang="0">
                    <a:pos x="12" y="0"/>
                  </a:cxn>
                </a:cxnLst>
                <a:rect l="0" t="0" r="r" b="b"/>
                <a:pathLst>
                  <a:path w="12" h="2">
                    <a:moveTo>
                      <a:pt x="12" y="0"/>
                    </a:moveTo>
                    <a:lnTo>
                      <a:pt x="12" y="0"/>
                    </a:lnTo>
                    <a:lnTo>
                      <a:pt x="0" y="1"/>
                    </a:lnTo>
                    <a:lnTo>
                      <a:pt x="0" y="1"/>
                    </a:lnTo>
                    <a:lnTo>
                      <a:pt x="7" y="2"/>
                    </a:lnTo>
                    <a:lnTo>
                      <a:pt x="7" y="2"/>
                    </a:lnTo>
                    <a:lnTo>
                      <a:pt x="1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668"/>
              <p:cNvSpPr>
                <a:spLocks/>
              </p:cNvSpPr>
              <p:nvPr/>
            </p:nvSpPr>
            <p:spPr bwMode="auto">
              <a:xfrm>
                <a:off x="3467100" y="3272136"/>
                <a:ext cx="7938" cy="11113"/>
              </a:xfrm>
              <a:custGeom>
                <a:avLst/>
                <a:gdLst/>
                <a:ahLst/>
                <a:cxnLst>
                  <a:cxn ang="0">
                    <a:pos x="5" y="0"/>
                  </a:cxn>
                  <a:cxn ang="0">
                    <a:pos x="5" y="0"/>
                  </a:cxn>
                  <a:cxn ang="0">
                    <a:pos x="0" y="7"/>
                  </a:cxn>
                  <a:cxn ang="0">
                    <a:pos x="0" y="7"/>
                  </a:cxn>
                  <a:cxn ang="0">
                    <a:pos x="5" y="0"/>
                  </a:cxn>
                </a:cxnLst>
                <a:rect l="0" t="0" r="r" b="b"/>
                <a:pathLst>
                  <a:path w="5" h="7">
                    <a:moveTo>
                      <a:pt x="5" y="0"/>
                    </a:moveTo>
                    <a:lnTo>
                      <a:pt x="5" y="0"/>
                    </a:lnTo>
                    <a:lnTo>
                      <a:pt x="0" y="7"/>
                    </a:lnTo>
                    <a:lnTo>
                      <a:pt x="0" y="7"/>
                    </a:lnTo>
                    <a:lnTo>
                      <a:pt x="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669"/>
              <p:cNvSpPr>
                <a:spLocks/>
              </p:cNvSpPr>
              <p:nvPr/>
            </p:nvSpPr>
            <p:spPr bwMode="auto">
              <a:xfrm>
                <a:off x="3467100" y="3272136"/>
                <a:ext cx="7938" cy="11113"/>
              </a:xfrm>
              <a:custGeom>
                <a:avLst/>
                <a:gdLst/>
                <a:ahLst/>
                <a:cxnLst>
                  <a:cxn ang="0">
                    <a:pos x="5" y="0"/>
                  </a:cxn>
                  <a:cxn ang="0">
                    <a:pos x="5" y="0"/>
                  </a:cxn>
                  <a:cxn ang="0">
                    <a:pos x="0" y="7"/>
                  </a:cxn>
                  <a:cxn ang="0">
                    <a:pos x="0" y="7"/>
                  </a:cxn>
                  <a:cxn ang="0">
                    <a:pos x="5" y="0"/>
                  </a:cxn>
                </a:cxnLst>
                <a:rect l="0" t="0" r="r" b="b"/>
                <a:pathLst>
                  <a:path w="5" h="7">
                    <a:moveTo>
                      <a:pt x="5" y="0"/>
                    </a:moveTo>
                    <a:lnTo>
                      <a:pt x="5" y="0"/>
                    </a:lnTo>
                    <a:lnTo>
                      <a:pt x="0" y="7"/>
                    </a:lnTo>
                    <a:lnTo>
                      <a:pt x="0" y="7"/>
                    </a:lnTo>
                    <a:lnTo>
                      <a:pt x="5"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670"/>
              <p:cNvSpPr>
                <a:spLocks/>
              </p:cNvSpPr>
              <p:nvPr/>
            </p:nvSpPr>
            <p:spPr bwMode="auto">
              <a:xfrm>
                <a:off x="3413125" y="3157836"/>
                <a:ext cx="96838" cy="136525"/>
              </a:xfrm>
              <a:custGeom>
                <a:avLst/>
                <a:gdLst/>
                <a:ahLst/>
                <a:cxnLst>
                  <a:cxn ang="0">
                    <a:pos x="29" y="0"/>
                  </a:cxn>
                  <a:cxn ang="0">
                    <a:pos x="29" y="0"/>
                  </a:cxn>
                  <a:cxn ang="0">
                    <a:pos x="22" y="1"/>
                  </a:cxn>
                  <a:cxn ang="0">
                    <a:pos x="17" y="4"/>
                  </a:cxn>
                  <a:cxn ang="0">
                    <a:pos x="10" y="9"/>
                  </a:cxn>
                  <a:cxn ang="0">
                    <a:pos x="10" y="9"/>
                  </a:cxn>
                  <a:cxn ang="0">
                    <a:pos x="6" y="13"/>
                  </a:cxn>
                  <a:cxn ang="0">
                    <a:pos x="4" y="17"/>
                  </a:cxn>
                  <a:cxn ang="0">
                    <a:pos x="1" y="21"/>
                  </a:cxn>
                  <a:cxn ang="0">
                    <a:pos x="0" y="26"/>
                  </a:cxn>
                  <a:cxn ang="0">
                    <a:pos x="0" y="26"/>
                  </a:cxn>
                  <a:cxn ang="0">
                    <a:pos x="2" y="43"/>
                  </a:cxn>
                  <a:cxn ang="0">
                    <a:pos x="2" y="43"/>
                  </a:cxn>
                  <a:cxn ang="0">
                    <a:pos x="5" y="59"/>
                  </a:cxn>
                  <a:cxn ang="0">
                    <a:pos x="9" y="77"/>
                  </a:cxn>
                  <a:cxn ang="0">
                    <a:pos x="9" y="77"/>
                  </a:cxn>
                  <a:cxn ang="0">
                    <a:pos x="12" y="81"/>
                  </a:cxn>
                  <a:cxn ang="0">
                    <a:pos x="14" y="84"/>
                  </a:cxn>
                  <a:cxn ang="0">
                    <a:pos x="18" y="85"/>
                  </a:cxn>
                  <a:cxn ang="0">
                    <a:pos x="22" y="86"/>
                  </a:cxn>
                  <a:cxn ang="0">
                    <a:pos x="22" y="86"/>
                  </a:cxn>
                  <a:cxn ang="0">
                    <a:pos x="27" y="85"/>
                  </a:cxn>
                  <a:cxn ang="0">
                    <a:pos x="27" y="85"/>
                  </a:cxn>
                  <a:cxn ang="0">
                    <a:pos x="31" y="83"/>
                  </a:cxn>
                  <a:cxn ang="0">
                    <a:pos x="34" y="79"/>
                  </a:cxn>
                  <a:cxn ang="0">
                    <a:pos x="34" y="79"/>
                  </a:cxn>
                  <a:cxn ang="0">
                    <a:pos x="39" y="72"/>
                  </a:cxn>
                  <a:cxn ang="0">
                    <a:pos x="39" y="72"/>
                  </a:cxn>
                  <a:cxn ang="0">
                    <a:pos x="42" y="68"/>
                  </a:cxn>
                  <a:cxn ang="0">
                    <a:pos x="42" y="68"/>
                  </a:cxn>
                  <a:cxn ang="0">
                    <a:pos x="52" y="55"/>
                  </a:cxn>
                  <a:cxn ang="0">
                    <a:pos x="61" y="44"/>
                  </a:cxn>
                  <a:cxn ang="0">
                    <a:pos x="61" y="44"/>
                  </a:cxn>
                  <a:cxn ang="0">
                    <a:pos x="61" y="42"/>
                  </a:cxn>
                  <a:cxn ang="0">
                    <a:pos x="61" y="39"/>
                  </a:cxn>
                  <a:cxn ang="0">
                    <a:pos x="58" y="34"/>
                  </a:cxn>
                  <a:cxn ang="0">
                    <a:pos x="58" y="34"/>
                  </a:cxn>
                  <a:cxn ang="0">
                    <a:pos x="52" y="25"/>
                  </a:cxn>
                  <a:cxn ang="0">
                    <a:pos x="46" y="14"/>
                  </a:cxn>
                  <a:cxn ang="0">
                    <a:pos x="46" y="14"/>
                  </a:cxn>
                  <a:cxn ang="0">
                    <a:pos x="43" y="9"/>
                  </a:cxn>
                  <a:cxn ang="0">
                    <a:pos x="39" y="5"/>
                  </a:cxn>
                  <a:cxn ang="0">
                    <a:pos x="35" y="1"/>
                  </a:cxn>
                  <a:cxn ang="0">
                    <a:pos x="30" y="0"/>
                  </a:cxn>
                  <a:cxn ang="0">
                    <a:pos x="30" y="0"/>
                  </a:cxn>
                  <a:cxn ang="0">
                    <a:pos x="29" y="0"/>
                  </a:cxn>
                </a:cxnLst>
                <a:rect l="0" t="0" r="r" b="b"/>
                <a:pathLst>
                  <a:path w="61" h="86">
                    <a:moveTo>
                      <a:pt x="29" y="0"/>
                    </a:moveTo>
                    <a:lnTo>
                      <a:pt x="29" y="0"/>
                    </a:lnTo>
                    <a:lnTo>
                      <a:pt x="22" y="1"/>
                    </a:lnTo>
                    <a:lnTo>
                      <a:pt x="17" y="4"/>
                    </a:lnTo>
                    <a:lnTo>
                      <a:pt x="10" y="9"/>
                    </a:lnTo>
                    <a:lnTo>
                      <a:pt x="10" y="9"/>
                    </a:lnTo>
                    <a:lnTo>
                      <a:pt x="6" y="13"/>
                    </a:lnTo>
                    <a:lnTo>
                      <a:pt x="4" y="17"/>
                    </a:lnTo>
                    <a:lnTo>
                      <a:pt x="1" y="21"/>
                    </a:lnTo>
                    <a:lnTo>
                      <a:pt x="0" y="26"/>
                    </a:lnTo>
                    <a:lnTo>
                      <a:pt x="0" y="26"/>
                    </a:lnTo>
                    <a:lnTo>
                      <a:pt x="2" y="43"/>
                    </a:lnTo>
                    <a:lnTo>
                      <a:pt x="2" y="43"/>
                    </a:lnTo>
                    <a:lnTo>
                      <a:pt x="5" y="59"/>
                    </a:lnTo>
                    <a:lnTo>
                      <a:pt x="9" y="77"/>
                    </a:lnTo>
                    <a:lnTo>
                      <a:pt x="9" y="77"/>
                    </a:lnTo>
                    <a:lnTo>
                      <a:pt x="12" y="81"/>
                    </a:lnTo>
                    <a:lnTo>
                      <a:pt x="14" y="84"/>
                    </a:lnTo>
                    <a:lnTo>
                      <a:pt x="18" y="85"/>
                    </a:lnTo>
                    <a:lnTo>
                      <a:pt x="22" y="86"/>
                    </a:lnTo>
                    <a:lnTo>
                      <a:pt x="22" y="86"/>
                    </a:lnTo>
                    <a:lnTo>
                      <a:pt x="27" y="85"/>
                    </a:lnTo>
                    <a:lnTo>
                      <a:pt x="27" y="85"/>
                    </a:lnTo>
                    <a:lnTo>
                      <a:pt x="31" y="83"/>
                    </a:lnTo>
                    <a:lnTo>
                      <a:pt x="34" y="79"/>
                    </a:lnTo>
                    <a:lnTo>
                      <a:pt x="34" y="79"/>
                    </a:lnTo>
                    <a:lnTo>
                      <a:pt x="39" y="72"/>
                    </a:lnTo>
                    <a:lnTo>
                      <a:pt x="39" y="72"/>
                    </a:lnTo>
                    <a:lnTo>
                      <a:pt x="42" y="68"/>
                    </a:lnTo>
                    <a:lnTo>
                      <a:pt x="42" y="68"/>
                    </a:lnTo>
                    <a:lnTo>
                      <a:pt x="52" y="55"/>
                    </a:lnTo>
                    <a:lnTo>
                      <a:pt x="61" y="44"/>
                    </a:lnTo>
                    <a:lnTo>
                      <a:pt x="61" y="44"/>
                    </a:lnTo>
                    <a:lnTo>
                      <a:pt x="61" y="42"/>
                    </a:lnTo>
                    <a:lnTo>
                      <a:pt x="61" y="39"/>
                    </a:lnTo>
                    <a:lnTo>
                      <a:pt x="58" y="34"/>
                    </a:lnTo>
                    <a:lnTo>
                      <a:pt x="58" y="34"/>
                    </a:lnTo>
                    <a:lnTo>
                      <a:pt x="52" y="25"/>
                    </a:lnTo>
                    <a:lnTo>
                      <a:pt x="46" y="14"/>
                    </a:lnTo>
                    <a:lnTo>
                      <a:pt x="46" y="14"/>
                    </a:lnTo>
                    <a:lnTo>
                      <a:pt x="43" y="9"/>
                    </a:lnTo>
                    <a:lnTo>
                      <a:pt x="39" y="5"/>
                    </a:lnTo>
                    <a:lnTo>
                      <a:pt x="35" y="1"/>
                    </a:lnTo>
                    <a:lnTo>
                      <a:pt x="30" y="0"/>
                    </a:lnTo>
                    <a:lnTo>
                      <a:pt x="30" y="0"/>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671"/>
              <p:cNvSpPr>
                <a:spLocks/>
              </p:cNvSpPr>
              <p:nvPr/>
            </p:nvSpPr>
            <p:spPr bwMode="auto">
              <a:xfrm>
                <a:off x="3413125" y="3157836"/>
                <a:ext cx="96838" cy="136525"/>
              </a:xfrm>
              <a:custGeom>
                <a:avLst/>
                <a:gdLst/>
                <a:ahLst/>
                <a:cxnLst>
                  <a:cxn ang="0">
                    <a:pos x="29" y="0"/>
                  </a:cxn>
                  <a:cxn ang="0">
                    <a:pos x="29" y="0"/>
                  </a:cxn>
                  <a:cxn ang="0">
                    <a:pos x="22" y="1"/>
                  </a:cxn>
                  <a:cxn ang="0">
                    <a:pos x="17" y="4"/>
                  </a:cxn>
                  <a:cxn ang="0">
                    <a:pos x="10" y="9"/>
                  </a:cxn>
                  <a:cxn ang="0">
                    <a:pos x="10" y="9"/>
                  </a:cxn>
                  <a:cxn ang="0">
                    <a:pos x="6" y="13"/>
                  </a:cxn>
                  <a:cxn ang="0">
                    <a:pos x="4" y="17"/>
                  </a:cxn>
                  <a:cxn ang="0">
                    <a:pos x="1" y="21"/>
                  </a:cxn>
                  <a:cxn ang="0">
                    <a:pos x="0" y="26"/>
                  </a:cxn>
                  <a:cxn ang="0">
                    <a:pos x="0" y="26"/>
                  </a:cxn>
                  <a:cxn ang="0">
                    <a:pos x="2" y="43"/>
                  </a:cxn>
                  <a:cxn ang="0">
                    <a:pos x="2" y="43"/>
                  </a:cxn>
                  <a:cxn ang="0">
                    <a:pos x="5" y="59"/>
                  </a:cxn>
                  <a:cxn ang="0">
                    <a:pos x="9" y="77"/>
                  </a:cxn>
                  <a:cxn ang="0">
                    <a:pos x="9" y="77"/>
                  </a:cxn>
                  <a:cxn ang="0">
                    <a:pos x="12" y="81"/>
                  </a:cxn>
                  <a:cxn ang="0">
                    <a:pos x="14" y="84"/>
                  </a:cxn>
                  <a:cxn ang="0">
                    <a:pos x="18" y="85"/>
                  </a:cxn>
                  <a:cxn ang="0">
                    <a:pos x="22" y="86"/>
                  </a:cxn>
                  <a:cxn ang="0">
                    <a:pos x="22" y="86"/>
                  </a:cxn>
                  <a:cxn ang="0">
                    <a:pos x="27" y="85"/>
                  </a:cxn>
                  <a:cxn ang="0">
                    <a:pos x="27" y="85"/>
                  </a:cxn>
                  <a:cxn ang="0">
                    <a:pos x="31" y="83"/>
                  </a:cxn>
                  <a:cxn ang="0">
                    <a:pos x="34" y="79"/>
                  </a:cxn>
                  <a:cxn ang="0">
                    <a:pos x="34" y="79"/>
                  </a:cxn>
                  <a:cxn ang="0">
                    <a:pos x="39" y="72"/>
                  </a:cxn>
                  <a:cxn ang="0">
                    <a:pos x="39" y="72"/>
                  </a:cxn>
                  <a:cxn ang="0">
                    <a:pos x="42" y="68"/>
                  </a:cxn>
                  <a:cxn ang="0">
                    <a:pos x="42" y="68"/>
                  </a:cxn>
                  <a:cxn ang="0">
                    <a:pos x="52" y="55"/>
                  </a:cxn>
                  <a:cxn ang="0">
                    <a:pos x="61" y="44"/>
                  </a:cxn>
                  <a:cxn ang="0">
                    <a:pos x="61" y="44"/>
                  </a:cxn>
                  <a:cxn ang="0">
                    <a:pos x="61" y="42"/>
                  </a:cxn>
                  <a:cxn ang="0">
                    <a:pos x="61" y="39"/>
                  </a:cxn>
                  <a:cxn ang="0">
                    <a:pos x="58" y="34"/>
                  </a:cxn>
                  <a:cxn ang="0">
                    <a:pos x="58" y="34"/>
                  </a:cxn>
                  <a:cxn ang="0">
                    <a:pos x="52" y="25"/>
                  </a:cxn>
                  <a:cxn ang="0">
                    <a:pos x="46" y="14"/>
                  </a:cxn>
                  <a:cxn ang="0">
                    <a:pos x="46" y="14"/>
                  </a:cxn>
                  <a:cxn ang="0">
                    <a:pos x="43" y="9"/>
                  </a:cxn>
                  <a:cxn ang="0">
                    <a:pos x="39" y="5"/>
                  </a:cxn>
                  <a:cxn ang="0">
                    <a:pos x="35" y="1"/>
                  </a:cxn>
                  <a:cxn ang="0">
                    <a:pos x="30" y="0"/>
                  </a:cxn>
                  <a:cxn ang="0">
                    <a:pos x="30" y="0"/>
                  </a:cxn>
                  <a:cxn ang="0">
                    <a:pos x="29" y="0"/>
                  </a:cxn>
                </a:cxnLst>
                <a:rect l="0" t="0" r="r" b="b"/>
                <a:pathLst>
                  <a:path w="61" h="86">
                    <a:moveTo>
                      <a:pt x="29" y="0"/>
                    </a:moveTo>
                    <a:lnTo>
                      <a:pt x="29" y="0"/>
                    </a:lnTo>
                    <a:lnTo>
                      <a:pt x="22" y="1"/>
                    </a:lnTo>
                    <a:lnTo>
                      <a:pt x="17" y="4"/>
                    </a:lnTo>
                    <a:lnTo>
                      <a:pt x="10" y="9"/>
                    </a:lnTo>
                    <a:lnTo>
                      <a:pt x="10" y="9"/>
                    </a:lnTo>
                    <a:lnTo>
                      <a:pt x="6" y="13"/>
                    </a:lnTo>
                    <a:lnTo>
                      <a:pt x="4" y="17"/>
                    </a:lnTo>
                    <a:lnTo>
                      <a:pt x="1" y="21"/>
                    </a:lnTo>
                    <a:lnTo>
                      <a:pt x="0" y="26"/>
                    </a:lnTo>
                    <a:lnTo>
                      <a:pt x="0" y="26"/>
                    </a:lnTo>
                    <a:lnTo>
                      <a:pt x="2" y="43"/>
                    </a:lnTo>
                    <a:lnTo>
                      <a:pt x="2" y="43"/>
                    </a:lnTo>
                    <a:lnTo>
                      <a:pt x="5" y="59"/>
                    </a:lnTo>
                    <a:lnTo>
                      <a:pt x="9" y="77"/>
                    </a:lnTo>
                    <a:lnTo>
                      <a:pt x="9" y="77"/>
                    </a:lnTo>
                    <a:lnTo>
                      <a:pt x="12" y="81"/>
                    </a:lnTo>
                    <a:lnTo>
                      <a:pt x="14" y="84"/>
                    </a:lnTo>
                    <a:lnTo>
                      <a:pt x="18" y="85"/>
                    </a:lnTo>
                    <a:lnTo>
                      <a:pt x="22" y="86"/>
                    </a:lnTo>
                    <a:lnTo>
                      <a:pt x="22" y="86"/>
                    </a:lnTo>
                    <a:lnTo>
                      <a:pt x="27" y="85"/>
                    </a:lnTo>
                    <a:lnTo>
                      <a:pt x="27" y="85"/>
                    </a:lnTo>
                    <a:lnTo>
                      <a:pt x="31" y="83"/>
                    </a:lnTo>
                    <a:lnTo>
                      <a:pt x="34" y="79"/>
                    </a:lnTo>
                    <a:lnTo>
                      <a:pt x="34" y="79"/>
                    </a:lnTo>
                    <a:lnTo>
                      <a:pt x="39" y="72"/>
                    </a:lnTo>
                    <a:lnTo>
                      <a:pt x="39" y="72"/>
                    </a:lnTo>
                    <a:lnTo>
                      <a:pt x="42" y="68"/>
                    </a:lnTo>
                    <a:lnTo>
                      <a:pt x="42" y="68"/>
                    </a:lnTo>
                    <a:lnTo>
                      <a:pt x="52" y="55"/>
                    </a:lnTo>
                    <a:lnTo>
                      <a:pt x="61" y="44"/>
                    </a:lnTo>
                    <a:lnTo>
                      <a:pt x="61" y="44"/>
                    </a:lnTo>
                    <a:lnTo>
                      <a:pt x="61" y="42"/>
                    </a:lnTo>
                    <a:lnTo>
                      <a:pt x="61" y="39"/>
                    </a:lnTo>
                    <a:lnTo>
                      <a:pt x="58" y="34"/>
                    </a:lnTo>
                    <a:lnTo>
                      <a:pt x="58" y="34"/>
                    </a:lnTo>
                    <a:lnTo>
                      <a:pt x="52" y="25"/>
                    </a:lnTo>
                    <a:lnTo>
                      <a:pt x="46" y="14"/>
                    </a:lnTo>
                    <a:lnTo>
                      <a:pt x="46" y="14"/>
                    </a:lnTo>
                    <a:lnTo>
                      <a:pt x="43" y="9"/>
                    </a:lnTo>
                    <a:lnTo>
                      <a:pt x="39" y="5"/>
                    </a:lnTo>
                    <a:lnTo>
                      <a:pt x="35" y="1"/>
                    </a:lnTo>
                    <a:lnTo>
                      <a:pt x="30" y="0"/>
                    </a:lnTo>
                    <a:lnTo>
                      <a:pt x="30" y="0"/>
                    </a:lnTo>
                    <a:lnTo>
                      <a:pt x="2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57" name="Group 56"/>
          <p:cNvGrpSpPr/>
          <p:nvPr/>
        </p:nvGrpSpPr>
        <p:grpSpPr>
          <a:xfrm rot="14691298">
            <a:off x="10918847" y="3603529"/>
            <a:ext cx="478863" cy="187080"/>
            <a:chOff x="2328863" y="2073573"/>
            <a:chExt cx="1497013" cy="573088"/>
          </a:xfrm>
          <a:solidFill>
            <a:schemeClr val="accent1"/>
          </a:solidFill>
        </p:grpSpPr>
        <p:sp>
          <p:nvSpPr>
            <p:cNvPr id="58" name="Freeform 745"/>
            <p:cNvSpPr>
              <a:spLocks noEditPoints="1"/>
            </p:cNvSpPr>
            <p:nvPr/>
          </p:nvSpPr>
          <p:spPr bwMode="auto">
            <a:xfrm>
              <a:off x="2328863" y="2148186"/>
              <a:ext cx="298450" cy="498475"/>
            </a:xfrm>
            <a:custGeom>
              <a:avLst/>
              <a:gdLst/>
              <a:ahLst/>
              <a:cxnLst>
                <a:cxn ang="0">
                  <a:pos x="3" y="61"/>
                </a:cxn>
                <a:cxn ang="0">
                  <a:pos x="3" y="61"/>
                </a:cxn>
                <a:cxn ang="0">
                  <a:pos x="3" y="61"/>
                </a:cxn>
                <a:cxn ang="0">
                  <a:pos x="1" y="61"/>
                </a:cxn>
                <a:cxn ang="0">
                  <a:pos x="1" y="61"/>
                </a:cxn>
                <a:cxn ang="0">
                  <a:pos x="11" y="74"/>
                </a:cxn>
                <a:cxn ang="0">
                  <a:pos x="26" y="100"/>
                </a:cxn>
                <a:cxn ang="0">
                  <a:pos x="45" y="136"/>
                </a:cxn>
                <a:cxn ang="0">
                  <a:pos x="95" y="231"/>
                </a:cxn>
                <a:cxn ang="0">
                  <a:pos x="120" y="276"/>
                </a:cxn>
                <a:cxn ang="0">
                  <a:pos x="141" y="310"/>
                </a:cxn>
                <a:cxn ang="0">
                  <a:pos x="147" y="314"/>
                </a:cxn>
                <a:cxn ang="0">
                  <a:pos x="152" y="314"/>
                </a:cxn>
                <a:cxn ang="0">
                  <a:pos x="155" y="310"/>
                </a:cxn>
                <a:cxn ang="0">
                  <a:pos x="156" y="308"/>
                </a:cxn>
                <a:cxn ang="0">
                  <a:pos x="162" y="302"/>
                </a:cxn>
                <a:cxn ang="0">
                  <a:pos x="164" y="302"/>
                </a:cxn>
                <a:cxn ang="0">
                  <a:pos x="166" y="300"/>
                </a:cxn>
                <a:cxn ang="0">
                  <a:pos x="167" y="297"/>
                </a:cxn>
                <a:cxn ang="0">
                  <a:pos x="171" y="293"/>
                </a:cxn>
                <a:cxn ang="0">
                  <a:pos x="172" y="291"/>
                </a:cxn>
                <a:cxn ang="0">
                  <a:pos x="176" y="287"/>
                </a:cxn>
                <a:cxn ang="0">
                  <a:pos x="181" y="284"/>
                </a:cxn>
                <a:cxn ang="0">
                  <a:pos x="183" y="280"/>
                </a:cxn>
                <a:cxn ang="0">
                  <a:pos x="183" y="275"/>
                </a:cxn>
                <a:cxn ang="0">
                  <a:pos x="184" y="273"/>
                </a:cxn>
                <a:cxn ang="0">
                  <a:pos x="184" y="273"/>
                </a:cxn>
                <a:cxn ang="0">
                  <a:pos x="184" y="275"/>
                </a:cxn>
                <a:cxn ang="0">
                  <a:pos x="188" y="268"/>
                </a:cxn>
                <a:cxn ang="0">
                  <a:pos x="188" y="264"/>
                </a:cxn>
                <a:cxn ang="0">
                  <a:pos x="177" y="239"/>
                </a:cxn>
                <a:cxn ang="0">
                  <a:pos x="158" y="209"/>
                </a:cxn>
                <a:cxn ang="0">
                  <a:pos x="150" y="196"/>
                </a:cxn>
                <a:cxn ang="0">
                  <a:pos x="108" y="111"/>
                </a:cxn>
                <a:cxn ang="0">
                  <a:pos x="36" y="77"/>
                </a:cxn>
                <a:cxn ang="0">
                  <a:pos x="3" y="61"/>
                </a:cxn>
                <a:cxn ang="0">
                  <a:pos x="3" y="53"/>
                </a:cxn>
                <a:cxn ang="0">
                  <a:pos x="0" y="57"/>
                </a:cxn>
                <a:cxn ang="0">
                  <a:pos x="0" y="58"/>
                </a:cxn>
                <a:cxn ang="0">
                  <a:pos x="16" y="36"/>
                </a:cxn>
                <a:cxn ang="0">
                  <a:pos x="12" y="38"/>
                </a:cxn>
                <a:cxn ang="0">
                  <a:pos x="16" y="36"/>
                </a:cxn>
                <a:cxn ang="0">
                  <a:pos x="28" y="19"/>
                </a:cxn>
                <a:cxn ang="0">
                  <a:pos x="25" y="21"/>
                </a:cxn>
                <a:cxn ang="0">
                  <a:pos x="21" y="29"/>
                </a:cxn>
                <a:cxn ang="0">
                  <a:pos x="20" y="31"/>
                </a:cxn>
                <a:cxn ang="0">
                  <a:pos x="22" y="25"/>
                </a:cxn>
                <a:cxn ang="0">
                  <a:pos x="28" y="19"/>
                </a:cxn>
                <a:cxn ang="0">
                  <a:pos x="45" y="0"/>
                </a:cxn>
                <a:cxn ang="0">
                  <a:pos x="45" y="0"/>
                </a:cxn>
                <a:cxn ang="0">
                  <a:pos x="40" y="6"/>
                </a:cxn>
                <a:cxn ang="0">
                  <a:pos x="42" y="4"/>
                </a:cxn>
                <a:cxn ang="0">
                  <a:pos x="43" y="3"/>
                </a:cxn>
                <a:cxn ang="0">
                  <a:pos x="45" y="0"/>
                </a:cxn>
              </a:cxnLst>
              <a:rect l="0" t="0" r="r" b="b"/>
              <a:pathLst>
                <a:path w="188" h="314">
                  <a:moveTo>
                    <a:pt x="3" y="61"/>
                  </a:moveTo>
                  <a:lnTo>
                    <a:pt x="3" y="61"/>
                  </a:lnTo>
                  <a:lnTo>
                    <a:pt x="3" y="61"/>
                  </a:lnTo>
                  <a:lnTo>
                    <a:pt x="3" y="61"/>
                  </a:lnTo>
                  <a:lnTo>
                    <a:pt x="3" y="61"/>
                  </a:lnTo>
                  <a:lnTo>
                    <a:pt x="3" y="61"/>
                  </a:lnTo>
                  <a:lnTo>
                    <a:pt x="3" y="61"/>
                  </a:lnTo>
                  <a:lnTo>
                    <a:pt x="1" y="61"/>
                  </a:lnTo>
                  <a:lnTo>
                    <a:pt x="1" y="61"/>
                  </a:lnTo>
                  <a:lnTo>
                    <a:pt x="1" y="61"/>
                  </a:lnTo>
                  <a:lnTo>
                    <a:pt x="1" y="61"/>
                  </a:lnTo>
                  <a:lnTo>
                    <a:pt x="11" y="74"/>
                  </a:lnTo>
                  <a:lnTo>
                    <a:pt x="11" y="74"/>
                  </a:lnTo>
                  <a:lnTo>
                    <a:pt x="26" y="100"/>
                  </a:lnTo>
                  <a:lnTo>
                    <a:pt x="45" y="136"/>
                  </a:lnTo>
                  <a:lnTo>
                    <a:pt x="45" y="136"/>
                  </a:lnTo>
                  <a:lnTo>
                    <a:pt x="70" y="187"/>
                  </a:lnTo>
                  <a:lnTo>
                    <a:pt x="95" y="231"/>
                  </a:lnTo>
                  <a:lnTo>
                    <a:pt x="95" y="231"/>
                  </a:lnTo>
                  <a:lnTo>
                    <a:pt x="120" y="276"/>
                  </a:lnTo>
                  <a:lnTo>
                    <a:pt x="141" y="310"/>
                  </a:lnTo>
                  <a:lnTo>
                    <a:pt x="141" y="310"/>
                  </a:lnTo>
                  <a:lnTo>
                    <a:pt x="147" y="314"/>
                  </a:lnTo>
                  <a:lnTo>
                    <a:pt x="147" y="314"/>
                  </a:lnTo>
                  <a:lnTo>
                    <a:pt x="152" y="314"/>
                  </a:lnTo>
                  <a:lnTo>
                    <a:pt x="152" y="314"/>
                  </a:lnTo>
                  <a:lnTo>
                    <a:pt x="154" y="313"/>
                  </a:lnTo>
                  <a:lnTo>
                    <a:pt x="155" y="310"/>
                  </a:lnTo>
                  <a:lnTo>
                    <a:pt x="156" y="308"/>
                  </a:lnTo>
                  <a:lnTo>
                    <a:pt x="156" y="308"/>
                  </a:lnTo>
                  <a:lnTo>
                    <a:pt x="159" y="305"/>
                  </a:lnTo>
                  <a:lnTo>
                    <a:pt x="162" y="302"/>
                  </a:lnTo>
                  <a:lnTo>
                    <a:pt x="162" y="302"/>
                  </a:lnTo>
                  <a:lnTo>
                    <a:pt x="164" y="302"/>
                  </a:lnTo>
                  <a:lnTo>
                    <a:pt x="166" y="301"/>
                  </a:lnTo>
                  <a:lnTo>
                    <a:pt x="166" y="300"/>
                  </a:lnTo>
                  <a:lnTo>
                    <a:pt x="166" y="300"/>
                  </a:lnTo>
                  <a:lnTo>
                    <a:pt x="167" y="297"/>
                  </a:lnTo>
                  <a:lnTo>
                    <a:pt x="168" y="296"/>
                  </a:lnTo>
                  <a:lnTo>
                    <a:pt x="171" y="293"/>
                  </a:lnTo>
                  <a:lnTo>
                    <a:pt x="172" y="291"/>
                  </a:lnTo>
                  <a:lnTo>
                    <a:pt x="172" y="291"/>
                  </a:lnTo>
                  <a:lnTo>
                    <a:pt x="173" y="289"/>
                  </a:lnTo>
                  <a:lnTo>
                    <a:pt x="176" y="287"/>
                  </a:lnTo>
                  <a:lnTo>
                    <a:pt x="181" y="284"/>
                  </a:lnTo>
                  <a:lnTo>
                    <a:pt x="181" y="284"/>
                  </a:lnTo>
                  <a:lnTo>
                    <a:pt x="183" y="283"/>
                  </a:lnTo>
                  <a:lnTo>
                    <a:pt x="183" y="280"/>
                  </a:lnTo>
                  <a:lnTo>
                    <a:pt x="183" y="275"/>
                  </a:lnTo>
                  <a:lnTo>
                    <a:pt x="183" y="275"/>
                  </a:lnTo>
                  <a:lnTo>
                    <a:pt x="184" y="273"/>
                  </a:lnTo>
                  <a:lnTo>
                    <a:pt x="184" y="273"/>
                  </a:lnTo>
                  <a:lnTo>
                    <a:pt x="184" y="273"/>
                  </a:lnTo>
                  <a:lnTo>
                    <a:pt x="184" y="273"/>
                  </a:lnTo>
                  <a:lnTo>
                    <a:pt x="184" y="275"/>
                  </a:lnTo>
                  <a:lnTo>
                    <a:pt x="184" y="275"/>
                  </a:lnTo>
                  <a:lnTo>
                    <a:pt x="187" y="273"/>
                  </a:lnTo>
                  <a:lnTo>
                    <a:pt x="188" y="268"/>
                  </a:lnTo>
                  <a:lnTo>
                    <a:pt x="188" y="268"/>
                  </a:lnTo>
                  <a:lnTo>
                    <a:pt x="188" y="264"/>
                  </a:lnTo>
                  <a:lnTo>
                    <a:pt x="185" y="256"/>
                  </a:lnTo>
                  <a:lnTo>
                    <a:pt x="177" y="239"/>
                  </a:lnTo>
                  <a:lnTo>
                    <a:pt x="166" y="222"/>
                  </a:lnTo>
                  <a:lnTo>
                    <a:pt x="158" y="209"/>
                  </a:lnTo>
                  <a:lnTo>
                    <a:pt x="158" y="209"/>
                  </a:lnTo>
                  <a:lnTo>
                    <a:pt x="150" y="196"/>
                  </a:lnTo>
                  <a:lnTo>
                    <a:pt x="138" y="171"/>
                  </a:lnTo>
                  <a:lnTo>
                    <a:pt x="108" y="111"/>
                  </a:lnTo>
                  <a:lnTo>
                    <a:pt x="108" y="111"/>
                  </a:lnTo>
                  <a:lnTo>
                    <a:pt x="36" y="77"/>
                  </a:lnTo>
                  <a:lnTo>
                    <a:pt x="13" y="65"/>
                  </a:lnTo>
                  <a:lnTo>
                    <a:pt x="3" y="61"/>
                  </a:lnTo>
                  <a:close/>
                  <a:moveTo>
                    <a:pt x="3" y="53"/>
                  </a:moveTo>
                  <a:lnTo>
                    <a:pt x="3" y="53"/>
                  </a:lnTo>
                  <a:lnTo>
                    <a:pt x="0" y="57"/>
                  </a:lnTo>
                  <a:lnTo>
                    <a:pt x="0" y="57"/>
                  </a:lnTo>
                  <a:lnTo>
                    <a:pt x="0" y="58"/>
                  </a:lnTo>
                  <a:lnTo>
                    <a:pt x="0" y="58"/>
                  </a:lnTo>
                  <a:lnTo>
                    <a:pt x="3" y="53"/>
                  </a:lnTo>
                  <a:close/>
                  <a:moveTo>
                    <a:pt x="16" y="36"/>
                  </a:moveTo>
                  <a:lnTo>
                    <a:pt x="16" y="36"/>
                  </a:lnTo>
                  <a:lnTo>
                    <a:pt x="12" y="38"/>
                  </a:lnTo>
                  <a:lnTo>
                    <a:pt x="12" y="38"/>
                  </a:lnTo>
                  <a:lnTo>
                    <a:pt x="16" y="36"/>
                  </a:lnTo>
                  <a:close/>
                  <a:moveTo>
                    <a:pt x="28" y="19"/>
                  </a:moveTo>
                  <a:lnTo>
                    <a:pt x="28" y="19"/>
                  </a:lnTo>
                  <a:lnTo>
                    <a:pt x="25" y="21"/>
                  </a:lnTo>
                  <a:lnTo>
                    <a:pt x="25" y="21"/>
                  </a:lnTo>
                  <a:lnTo>
                    <a:pt x="22" y="25"/>
                  </a:lnTo>
                  <a:lnTo>
                    <a:pt x="21" y="29"/>
                  </a:lnTo>
                  <a:lnTo>
                    <a:pt x="21" y="29"/>
                  </a:lnTo>
                  <a:lnTo>
                    <a:pt x="20" y="31"/>
                  </a:lnTo>
                  <a:lnTo>
                    <a:pt x="20" y="31"/>
                  </a:lnTo>
                  <a:lnTo>
                    <a:pt x="22" y="25"/>
                  </a:lnTo>
                  <a:lnTo>
                    <a:pt x="22" y="25"/>
                  </a:lnTo>
                  <a:lnTo>
                    <a:pt x="28" y="19"/>
                  </a:lnTo>
                  <a:close/>
                  <a:moveTo>
                    <a:pt x="45" y="0"/>
                  </a:moveTo>
                  <a:lnTo>
                    <a:pt x="45" y="0"/>
                  </a:lnTo>
                  <a:lnTo>
                    <a:pt x="45" y="0"/>
                  </a:lnTo>
                  <a:lnTo>
                    <a:pt x="45" y="0"/>
                  </a:lnTo>
                  <a:lnTo>
                    <a:pt x="41" y="3"/>
                  </a:lnTo>
                  <a:lnTo>
                    <a:pt x="40" y="6"/>
                  </a:lnTo>
                  <a:lnTo>
                    <a:pt x="40" y="6"/>
                  </a:lnTo>
                  <a:lnTo>
                    <a:pt x="42" y="4"/>
                  </a:lnTo>
                  <a:lnTo>
                    <a:pt x="42" y="4"/>
                  </a:lnTo>
                  <a:lnTo>
                    <a:pt x="43" y="3"/>
                  </a:lnTo>
                  <a:lnTo>
                    <a:pt x="43" y="3"/>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746"/>
            <p:cNvSpPr>
              <a:spLocks/>
            </p:cNvSpPr>
            <p:nvPr/>
          </p:nvSpPr>
          <p:spPr bwMode="auto">
            <a:xfrm>
              <a:off x="2330450" y="2245023"/>
              <a:ext cx="296863" cy="401638"/>
            </a:xfrm>
            <a:custGeom>
              <a:avLst/>
              <a:gdLst/>
              <a:ahLst/>
              <a:cxnLst>
                <a:cxn ang="0">
                  <a:pos x="2" y="0"/>
                </a:cxn>
                <a:cxn ang="0">
                  <a:pos x="2" y="0"/>
                </a:cxn>
                <a:cxn ang="0">
                  <a:pos x="2" y="0"/>
                </a:cxn>
                <a:cxn ang="0">
                  <a:pos x="0" y="0"/>
                </a:cxn>
                <a:cxn ang="0">
                  <a:pos x="0" y="0"/>
                </a:cxn>
                <a:cxn ang="0">
                  <a:pos x="10" y="13"/>
                </a:cxn>
                <a:cxn ang="0">
                  <a:pos x="25" y="39"/>
                </a:cxn>
                <a:cxn ang="0">
                  <a:pos x="44" y="75"/>
                </a:cxn>
                <a:cxn ang="0">
                  <a:pos x="94" y="170"/>
                </a:cxn>
                <a:cxn ang="0">
                  <a:pos x="119" y="215"/>
                </a:cxn>
                <a:cxn ang="0">
                  <a:pos x="140" y="249"/>
                </a:cxn>
                <a:cxn ang="0">
                  <a:pos x="146" y="253"/>
                </a:cxn>
                <a:cxn ang="0">
                  <a:pos x="151" y="253"/>
                </a:cxn>
                <a:cxn ang="0">
                  <a:pos x="154" y="249"/>
                </a:cxn>
                <a:cxn ang="0">
                  <a:pos x="155" y="247"/>
                </a:cxn>
                <a:cxn ang="0">
                  <a:pos x="161" y="241"/>
                </a:cxn>
                <a:cxn ang="0">
                  <a:pos x="163" y="241"/>
                </a:cxn>
                <a:cxn ang="0">
                  <a:pos x="165" y="239"/>
                </a:cxn>
                <a:cxn ang="0">
                  <a:pos x="166" y="236"/>
                </a:cxn>
                <a:cxn ang="0">
                  <a:pos x="170" y="232"/>
                </a:cxn>
                <a:cxn ang="0">
                  <a:pos x="171" y="230"/>
                </a:cxn>
                <a:cxn ang="0">
                  <a:pos x="175" y="226"/>
                </a:cxn>
                <a:cxn ang="0">
                  <a:pos x="180" y="223"/>
                </a:cxn>
                <a:cxn ang="0">
                  <a:pos x="182" y="219"/>
                </a:cxn>
                <a:cxn ang="0">
                  <a:pos x="182" y="214"/>
                </a:cxn>
                <a:cxn ang="0">
                  <a:pos x="183" y="212"/>
                </a:cxn>
                <a:cxn ang="0">
                  <a:pos x="183" y="212"/>
                </a:cxn>
                <a:cxn ang="0">
                  <a:pos x="183" y="214"/>
                </a:cxn>
                <a:cxn ang="0">
                  <a:pos x="187" y="207"/>
                </a:cxn>
                <a:cxn ang="0">
                  <a:pos x="187" y="203"/>
                </a:cxn>
                <a:cxn ang="0">
                  <a:pos x="176" y="178"/>
                </a:cxn>
                <a:cxn ang="0">
                  <a:pos x="157" y="148"/>
                </a:cxn>
                <a:cxn ang="0">
                  <a:pos x="149" y="135"/>
                </a:cxn>
                <a:cxn ang="0">
                  <a:pos x="107" y="50"/>
                </a:cxn>
                <a:cxn ang="0">
                  <a:pos x="35" y="16"/>
                </a:cxn>
                <a:cxn ang="0">
                  <a:pos x="2" y="0"/>
                </a:cxn>
              </a:cxnLst>
              <a:rect l="0" t="0" r="r" b="b"/>
              <a:pathLst>
                <a:path w="187" h="253">
                  <a:moveTo>
                    <a:pt x="2" y="0"/>
                  </a:moveTo>
                  <a:lnTo>
                    <a:pt x="2" y="0"/>
                  </a:lnTo>
                  <a:lnTo>
                    <a:pt x="2" y="0"/>
                  </a:lnTo>
                  <a:lnTo>
                    <a:pt x="2" y="0"/>
                  </a:lnTo>
                  <a:lnTo>
                    <a:pt x="2" y="0"/>
                  </a:lnTo>
                  <a:lnTo>
                    <a:pt x="2" y="0"/>
                  </a:lnTo>
                  <a:lnTo>
                    <a:pt x="2" y="0"/>
                  </a:lnTo>
                  <a:lnTo>
                    <a:pt x="0" y="0"/>
                  </a:lnTo>
                  <a:lnTo>
                    <a:pt x="0" y="0"/>
                  </a:lnTo>
                  <a:lnTo>
                    <a:pt x="0" y="0"/>
                  </a:lnTo>
                  <a:lnTo>
                    <a:pt x="0" y="0"/>
                  </a:lnTo>
                  <a:lnTo>
                    <a:pt x="10" y="13"/>
                  </a:lnTo>
                  <a:lnTo>
                    <a:pt x="10" y="13"/>
                  </a:lnTo>
                  <a:lnTo>
                    <a:pt x="25" y="39"/>
                  </a:lnTo>
                  <a:lnTo>
                    <a:pt x="44" y="75"/>
                  </a:lnTo>
                  <a:lnTo>
                    <a:pt x="44" y="75"/>
                  </a:lnTo>
                  <a:lnTo>
                    <a:pt x="69" y="126"/>
                  </a:lnTo>
                  <a:lnTo>
                    <a:pt x="94" y="170"/>
                  </a:lnTo>
                  <a:lnTo>
                    <a:pt x="94" y="170"/>
                  </a:lnTo>
                  <a:lnTo>
                    <a:pt x="119" y="215"/>
                  </a:lnTo>
                  <a:lnTo>
                    <a:pt x="140" y="249"/>
                  </a:lnTo>
                  <a:lnTo>
                    <a:pt x="140" y="249"/>
                  </a:lnTo>
                  <a:lnTo>
                    <a:pt x="146" y="253"/>
                  </a:lnTo>
                  <a:lnTo>
                    <a:pt x="146" y="253"/>
                  </a:lnTo>
                  <a:lnTo>
                    <a:pt x="151" y="253"/>
                  </a:lnTo>
                  <a:lnTo>
                    <a:pt x="151" y="253"/>
                  </a:lnTo>
                  <a:lnTo>
                    <a:pt x="153" y="252"/>
                  </a:lnTo>
                  <a:lnTo>
                    <a:pt x="154" y="249"/>
                  </a:lnTo>
                  <a:lnTo>
                    <a:pt x="155" y="247"/>
                  </a:lnTo>
                  <a:lnTo>
                    <a:pt x="155" y="247"/>
                  </a:lnTo>
                  <a:lnTo>
                    <a:pt x="158" y="244"/>
                  </a:lnTo>
                  <a:lnTo>
                    <a:pt x="161" y="241"/>
                  </a:lnTo>
                  <a:lnTo>
                    <a:pt x="161" y="241"/>
                  </a:lnTo>
                  <a:lnTo>
                    <a:pt x="163" y="241"/>
                  </a:lnTo>
                  <a:lnTo>
                    <a:pt x="165" y="240"/>
                  </a:lnTo>
                  <a:lnTo>
                    <a:pt x="165" y="239"/>
                  </a:lnTo>
                  <a:lnTo>
                    <a:pt x="165" y="239"/>
                  </a:lnTo>
                  <a:lnTo>
                    <a:pt x="166" y="236"/>
                  </a:lnTo>
                  <a:lnTo>
                    <a:pt x="167" y="235"/>
                  </a:lnTo>
                  <a:lnTo>
                    <a:pt x="170" y="232"/>
                  </a:lnTo>
                  <a:lnTo>
                    <a:pt x="171" y="230"/>
                  </a:lnTo>
                  <a:lnTo>
                    <a:pt x="171" y="230"/>
                  </a:lnTo>
                  <a:lnTo>
                    <a:pt x="172" y="228"/>
                  </a:lnTo>
                  <a:lnTo>
                    <a:pt x="175" y="226"/>
                  </a:lnTo>
                  <a:lnTo>
                    <a:pt x="180" y="223"/>
                  </a:lnTo>
                  <a:lnTo>
                    <a:pt x="180" y="223"/>
                  </a:lnTo>
                  <a:lnTo>
                    <a:pt x="182" y="222"/>
                  </a:lnTo>
                  <a:lnTo>
                    <a:pt x="182" y="219"/>
                  </a:lnTo>
                  <a:lnTo>
                    <a:pt x="182" y="214"/>
                  </a:lnTo>
                  <a:lnTo>
                    <a:pt x="182" y="214"/>
                  </a:lnTo>
                  <a:lnTo>
                    <a:pt x="183" y="212"/>
                  </a:lnTo>
                  <a:lnTo>
                    <a:pt x="183" y="212"/>
                  </a:lnTo>
                  <a:lnTo>
                    <a:pt x="183" y="212"/>
                  </a:lnTo>
                  <a:lnTo>
                    <a:pt x="183" y="212"/>
                  </a:lnTo>
                  <a:lnTo>
                    <a:pt x="183" y="214"/>
                  </a:lnTo>
                  <a:lnTo>
                    <a:pt x="183" y="214"/>
                  </a:lnTo>
                  <a:lnTo>
                    <a:pt x="186" y="212"/>
                  </a:lnTo>
                  <a:lnTo>
                    <a:pt x="187" y="207"/>
                  </a:lnTo>
                  <a:lnTo>
                    <a:pt x="187" y="207"/>
                  </a:lnTo>
                  <a:lnTo>
                    <a:pt x="187" y="203"/>
                  </a:lnTo>
                  <a:lnTo>
                    <a:pt x="184" y="195"/>
                  </a:lnTo>
                  <a:lnTo>
                    <a:pt x="176" y="178"/>
                  </a:lnTo>
                  <a:lnTo>
                    <a:pt x="165" y="161"/>
                  </a:lnTo>
                  <a:lnTo>
                    <a:pt x="157" y="148"/>
                  </a:lnTo>
                  <a:lnTo>
                    <a:pt x="157" y="148"/>
                  </a:lnTo>
                  <a:lnTo>
                    <a:pt x="149" y="135"/>
                  </a:lnTo>
                  <a:lnTo>
                    <a:pt x="137" y="110"/>
                  </a:lnTo>
                  <a:lnTo>
                    <a:pt x="107" y="50"/>
                  </a:lnTo>
                  <a:lnTo>
                    <a:pt x="107" y="50"/>
                  </a:lnTo>
                  <a:lnTo>
                    <a:pt x="35" y="16"/>
                  </a:lnTo>
                  <a:lnTo>
                    <a:pt x="12" y="4"/>
                  </a:lnTo>
                  <a:lnTo>
                    <a:pt x="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747"/>
            <p:cNvSpPr>
              <a:spLocks/>
            </p:cNvSpPr>
            <p:nvPr/>
          </p:nvSpPr>
          <p:spPr bwMode="auto">
            <a:xfrm>
              <a:off x="2328863" y="2232323"/>
              <a:ext cx="4763" cy="7938"/>
            </a:xfrm>
            <a:custGeom>
              <a:avLst/>
              <a:gdLst/>
              <a:ahLst/>
              <a:cxnLst>
                <a:cxn ang="0">
                  <a:pos x="3" y="0"/>
                </a:cxn>
                <a:cxn ang="0">
                  <a:pos x="3" y="0"/>
                </a:cxn>
                <a:cxn ang="0">
                  <a:pos x="0" y="4"/>
                </a:cxn>
                <a:cxn ang="0">
                  <a:pos x="0" y="4"/>
                </a:cxn>
                <a:cxn ang="0">
                  <a:pos x="0" y="5"/>
                </a:cxn>
                <a:cxn ang="0">
                  <a:pos x="0" y="5"/>
                </a:cxn>
                <a:cxn ang="0">
                  <a:pos x="3" y="0"/>
                </a:cxn>
              </a:cxnLst>
              <a:rect l="0" t="0" r="r" b="b"/>
              <a:pathLst>
                <a:path w="3" h="5">
                  <a:moveTo>
                    <a:pt x="3" y="0"/>
                  </a:moveTo>
                  <a:lnTo>
                    <a:pt x="3" y="0"/>
                  </a:lnTo>
                  <a:lnTo>
                    <a:pt x="0" y="4"/>
                  </a:lnTo>
                  <a:lnTo>
                    <a:pt x="0" y="4"/>
                  </a:lnTo>
                  <a:lnTo>
                    <a:pt x="0" y="5"/>
                  </a:lnTo>
                  <a:lnTo>
                    <a:pt x="0" y="5"/>
                  </a:lnTo>
                  <a:lnTo>
                    <a:pt x="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748"/>
            <p:cNvSpPr>
              <a:spLocks/>
            </p:cNvSpPr>
            <p:nvPr/>
          </p:nvSpPr>
          <p:spPr bwMode="auto">
            <a:xfrm>
              <a:off x="2347913" y="2205336"/>
              <a:ext cx="6350" cy="3175"/>
            </a:xfrm>
            <a:custGeom>
              <a:avLst/>
              <a:gdLst/>
              <a:ahLst/>
              <a:cxnLst>
                <a:cxn ang="0">
                  <a:pos x="4" y="0"/>
                </a:cxn>
                <a:cxn ang="0">
                  <a:pos x="4" y="0"/>
                </a:cxn>
                <a:cxn ang="0">
                  <a:pos x="0" y="2"/>
                </a:cxn>
                <a:cxn ang="0">
                  <a:pos x="0" y="2"/>
                </a:cxn>
                <a:cxn ang="0">
                  <a:pos x="4" y="0"/>
                </a:cxn>
              </a:cxnLst>
              <a:rect l="0" t="0" r="r" b="b"/>
              <a:pathLst>
                <a:path w="4" h="2">
                  <a:moveTo>
                    <a:pt x="4" y="0"/>
                  </a:moveTo>
                  <a:lnTo>
                    <a:pt x="4" y="0"/>
                  </a:lnTo>
                  <a:lnTo>
                    <a:pt x="0" y="2"/>
                  </a:lnTo>
                  <a:lnTo>
                    <a:pt x="0" y="2"/>
                  </a:lnTo>
                  <a:lnTo>
                    <a:pt x="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49"/>
            <p:cNvSpPr>
              <a:spLocks/>
            </p:cNvSpPr>
            <p:nvPr/>
          </p:nvSpPr>
          <p:spPr bwMode="auto">
            <a:xfrm>
              <a:off x="2360613" y="2178348"/>
              <a:ext cx="12700" cy="19050"/>
            </a:xfrm>
            <a:custGeom>
              <a:avLst/>
              <a:gdLst/>
              <a:ahLst/>
              <a:cxnLst>
                <a:cxn ang="0">
                  <a:pos x="8" y="0"/>
                </a:cxn>
                <a:cxn ang="0">
                  <a:pos x="8" y="0"/>
                </a:cxn>
                <a:cxn ang="0">
                  <a:pos x="5" y="2"/>
                </a:cxn>
                <a:cxn ang="0">
                  <a:pos x="5" y="2"/>
                </a:cxn>
                <a:cxn ang="0">
                  <a:pos x="2" y="6"/>
                </a:cxn>
                <a:cxn ang="0">
                  <a:pos x="1" y="10"/>
                </a:cxn>
                <a:cxn ang="0">
                  <a:pos x="1" y="10"/>
                </a:cxn>
                <a:cxn ang="0">
                  <a:pos x="0" y="12"/>
                </a:cxn>
                <a:cxn ang="0">
                  <a:pos x="0" y="12"/>
                </a:cxn>
                <a:cxn ang="0">
                  <a:pos x="2" y="6"/>
                </a:cxn>
                <a:cxn ang="0">
                  <a:pos x="2" y="6"/>
                </a:cxn>
                <a:cxn ang="0">
                  <a:pos x="8" y="0"/>
                </a:cxn>
              </a:cxnLst>
              <a:rect l="0" t="0" r="r" b="b"/>
              <a:pathLst>
                <a:path w="8" h="12">
                  <a:moveTo>
                    <a:pt x="8" y="0"/>
                  </a:moveTo>
                  <a:lnTo>
                    <a:pt x="8" y="0"/>
                  </a:lnTo>
                  <a:lnTo>
                    <a:pt x="5" y="2"/>
                  </a:lnTo>
                  <a:lnTo>
                    <a:pt x="5" y="2"/>
                  </a:lnTo>
                  <a:lnTo>
                    <a:pt x="2" y="6"/>
                  </a:lnTo>
                  <a:lnTo>
                    <a:pt x="1" y="10"/>
                  </a:lnTo>
                  <a:lnTo>
                    <a:pt x="1" y="10"/>
                  </a:lnTo>
                  <a:lnTo>
                    <a:pt x="0" y="12"/>
                  </a:lnTo>
                  <a:lnTo>
                    <a:pt x="0" y="12"/>
                  </a:lnTo>
                  <a:lnTo>
                    <a:pt x="2" y="6"/>
                  </a:lnTo>
                  <a:lnTo>
                    <a:pt x="2" y="6"/>
                  </a:lnTo>
                  <a:lnTo>
                    <a:pt x="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750"/>
            <p:cNvSpPr>
              <a:spLocks/>
            </p:cNvSpPr>
            <p:nvPr/>
          </p:nvSpPr>
          <p:spPr bwMode="auto">
            <a:xfrm>
              <a:off x="2392363" y="2148186"/>
              <a:ext cx="7938" cy="9525"/>
            </a:xfrm>
            <a:custGeom>
              <a:avLst/>
              <a:gdLst/>
              <a:ahLst/>
              <a:cxnLst>
                <a:cxn ang="0">
                  <a:pos x="5" y="0"/>
                </a:cxn>
                <a:cxn ang="0">
                  <a:pos x="5" y="0"/>
                </a:cxn>
                <a:cxn ang="0">
                  <a:pos x="5" y="0"/>
                </a:cxn>
                <a:cxn ang="0">
                  <a:pos x="5" y="0"/>
                </a:cxn>
                <a:cxn ang="0">
                  <a:pos x="1" y="3"/>
                </a:cxn>
                <a:cxn ang="0">
                  <a:pos x="0" y="6"/>
                </a:cxn>
                <a:cxn ang="0">
                  <a:pos x="0" y="6"/>
                </a:cxn>
                <a:cxn ang="0">
                  <a:pos x="2" y="4"/>
                </a:cxn>
                <a:cxn ang="0">
                  <a:pos x="2" y="4"/>
                </a:cxn>
                <a:cxn ang="0">
                  <a:pos x="3" y="3"/>
                </a:cxn>
                <a:cxn ang="0">
                  <a:pos x="3" y="3"/>
                </a:cxn>
                <a:cxn ang="0">
                  <a:pos x="5" y="0"/>
                </a:cxn>
              </a:cxnLst>
              <a:rect l="0" t="0" r="r" b="b"/>
              <a:pathLst>
                <a:path w="5" h="6">
                  <a:moveTo>
                    <a:pt x="5" y="0"/>
                  </a:moveTo>
                  <a:lnTo>
                    <a:pt x="5" y="0"/>
                  </a:lnTo>
                  <a:lnTo>
                    <a:pt x="5" y="0"/>
                  </a:lnTo>
                  <a:lnTo>
                    <a:pt x="5" y="0"/>
                  </a:lnTo>
                  <a:lnTo>
                    <a:pt x="1" y="3"/>
                  </a:lnTo>
                  <a:lnTo>
                    <a:pt x="0" y="6"/>
                  </a:lnTo>
                  <a:lnTo>
                    <a:pt x="0" y="6"/>
                  </a:lnTo>
                  <a:lnTo>
                    <a:pt x="2" y="4"/>
                  </a:lnTo>
                  <a:lnTo>
                    <a:pt x="2" y="4"/>
                  </a:lnTo>
                  <a:lnTo>
                    <a:pt x="3" y="3"/>
                  </a:lnTo>
                  <a:lnTo>
                    <a:pt x="3" y="3"/>
                  </a:lnTo>
                  <a:lnTo>
                    <a:pt x="5"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51"/>
            <p:cNvSpPr>
              <a:spLocks noEditPoints="1"/>
            </p:cNvSpPr>
            <p:nvPr/>
          </p:nvSpPr>
          <p:spPr bwMode="auto">
            <a:xfrm>
              <a:off x="2359025" y="2073573"/>
              <a:ext cx="606425" cy="134938"/>
            </a:xfrm>
            <a:custGeom>
              <a:avLst/>
              <a:gdLst/>
              <a:ahLst/>
              <a:cxnLst>
                <a:cxn ang="0">
                  <a:pos x="0" y="79"/>
                </a:cxn>
                <a:cxn ang="0">
                  <a:pos x="1" y="78"/>
                </a:cxn>
                <a:cxn ang="0">
                  <a:pos x="21" y="53"/>
                </a:cxn>
                <a:cxn ang="0">
                  <a:pos x="9" y="66"/>
                </a:cxn>
                <a:cxn ang="0">
                  <a:pos x="14" y="61"/>
                </a:cxn>
                <a:cxn ang="0">
                  <a:pos x="18" y="57"/>
                </a:cxn>
                <a:cxn ang="0">
                  <a:pos x="28" y="43"/>
                </a:cxn>
                <a:cxn ang="0">
                  <a:pos x="28" y="43"/>
                </a:cxn>
                <a:cxn ang="0">
                  <a:pos x="350" y="1"/>
                </a:cxn>
                <a:cxn ang="0">
                  <a:pos x="269" y="9"/>
                </a:cxn>
                <a:cxn ang="0">
                  <a:pos x="157" y="20"/>
                </a:cxn>
                <a:cxn ang="0">
                  <a:pos x="102" y="29"/>
                </a:cxn>
                <a:cxn ang="0">
                  <a:pos x="80" y="32"/>
                </a:cxn>
                <a:cxn ang="0">
                  <a:pos x="85" y="28"/>
                </a:cxn>
                <a:cxn ang="0">
                  <a:pos x="112" y="24"/>
                </a:cxn>
                <a:cxn ang="0">
                  <a:pos x="139" y="20"/>
                </a:cxn>
                <a:cxn ang="0">
                  <a:pos x="150" y="17"/>
                </a:cxn>
                <a:cxn ang="0">
                  <a:pos x="144" y="17"/>
                </a:cxn>
                <a:cxn ang="0">
                  <a:pos x="89" y="25"/>
                </a:cxn>
                <a:cxn ang="0">
                  <a:pos x="64" y="30"/>
                </a:cxn>
                <a:cxn ang="0">
                  <a:pos x="42" y="36"/>
                </a:cxn>
                <a:cxn ang="0">
                  <a:pos x="30" y="43"/>
                </a:cxn>
                <a:cxn ang="0">
                  <a:pos x="34" y="43"/>
                </a:cxn>
                <a:cxn ang="0">
                  <a:pos x="35" y="43"/>
                </a:cxn>
                <a:cxn ang="0">
                  <a:pos x="40" y="47"/>
                </a:cxn>
                <a:cxn ang="0">
                  <a:pos x="52" y="57"/>
                </a:cxn>
                <a:cxn ang="0">
                  <a:pos x="84" y="76"/>
                </a:cxn>
                <a:cxn ang="0">
                  <a:pos x="111" y="84"/>
                </a:cxn>
                <a:cxn ang="0">
                  <a:pos x="123" y="80"/>
                </a:cxn>
                <a:cxn ang="0">
                  <a:pos x="132" y="80"/>
                </a:cxn>
                <a:cxn ang="0">
                  <a:pos x="137" y="80"/>
                </a:cxn>
                <a:cxn ang="0">
                  <a:pos x="174" y="78"/>
                </a:cxn>
                <a:cxn ang="0">
                  <a:pos x="332" y="66"/>
                </a:cxn>
                <a:cxn ang="0">
                  <a:pos x="346" y="63"/>
                </a:cxn>
                <a:cxn ang="0">
                  <a:pos x="351" y="58"/>
                </a:cxn>
                <a:cxn ang="0">
                  <a:pos x="353" y="51"/>
                </a:cxn>
                <a:cxn ang="0">
                  <a:pos x="361" y="47"/>
                </a:cxn>
                <a:cxn ang="0">
                  <a:pos x="363" y="45"/>
                </a:cxn>
                <a:cxn ang="0">
                  <a:pos x="370" y="40"/>
                </a:cxn>
                <a:cxn ang="0">
                  <a:pos x="367" y="38"/>
                </a:cxn>
                <a:cxn ang="0">
                  <a:pos x="363" y="38"/>
                </a:cxn>
                <a:cxn ang="0">
                  <a:pos x="358" y="40"/>
                </a:cxn>
                <a:cxn ang="0">
                  <a:pos x="358" y="36"/>
                </a:cxn>
                <a:cxn ang="0">
                  <a:pos x="364" y="33"/>
                </a:cxn>
                <a:cxn ang="0">
                  <a:pos x="371" y="29"/>
                </a:cxn>
                <a:cxn ang="0">
                  <a:pos x="372" y="25"/>
                </a:cxn>
                <a:cxn ang="0">
                  <a:pos x="372" y="20"/>
                </a:cxn>
                <a:cxn ang="0">
                  <a:pos x="379" y="16"/>
                </a:cxn>
                <a:cxn ang="0">
                  <a:pos x="382" y="9"/>
                </a:cxn>
                <a:cxn ang="0">
                  <a:pos x="378" y="7"/>
                </a:cxn>
                <a:cxn ang="0">
                  <a:pos x="375" y="1"/>
                </a:cxn>
              </a:cxnLst>
              <a:rect l="0" t="0" r="r" b="b"/>
              <a:pathLst>
                <a:path w="382" h="85">
                  <a:moveTo>
                    <a:pt x="1" y="78"/>
                  </a:moveTo>
                  <a:lnTo>
                    <a:pt x="1" y="78"/>
                  </a:lnTo>
                  <a:lnTo>
                    <a:pt x="0" y="79"/>
                  </a:lnTo>
                  <a:lnTo>
                    <a:pt x="0" y="79"/>
                  </a:lnTo>
                  <a:lnTo>
                    <a:pt x="1" y="78"/>
                  </a:lnTo>
                  <a:lnTo>
                    <a:pt x="1" y="78"/>
                  </a:lnTo>
                  <a:lnTo>
                    <a:pt x="1" y="78"/>
                  </a:lnTo>
                  <a:close/>
                  <a:moveTo>
                    <a:pt x="21" y="53"/>
                  </a:moveTo>
                  <a:lnTo>
                    <a:pt x="21" y="53"/>
                  </a:lnTo>
                  <a:lnTo>
                    <a:pt x="14" y="62"/>
                  </a:lnTo>
                  <a:lnTo>
                    <a:pt x="14" y="62"/>
                  </a:lnTo>
                  <a:lnTo>
                    <a:pt x="9" y="66"/>
                  </a:lnTo>
                  <a:lnTo>
                    <a:pt x="9" y="66"/>
                  </a:lnTo>
                  <a:lnTo>
                    <a:pt x="14" y="61"/>
                  </a:lnTo>
                  <a:lnTo>
                    <a:pt x="14" y="61"/>
                  </a:lnTo>
                  <a:lnTo>
                    <a:pt x="18" y="57"/>
                  </a:lnTo>
                  <a:lnTo>
                    <a:pt x="18" y="57"/>
                  </a:lnTo>
                  <a:lnTo>
                    <a:pt x="18" y="57"/>
                  </a:lnTo>
                  <a:lnTo>
                    <a:pt x="21" y="53"/>
                  </a:lnTo>
                  <a:close/>
                  <a:moveTo>
                    <a:pt x="28" y="43"/>
                  </a:moveTo>
                  <a:lnTo>
                    <a:pt x="28" y="43"/>
                  </a:lnTo>
                  <a:lnTo>
                    <a:pt x="27" y="46"/>
                  </a:lnTo>
                  <a:lnTo>
                    <a:pt x="27" y="46"/>
                  </a:lnTo>
                  <a:lnTo>
                    <a:pt x="28" y="43"/>
                  </a:lnTo>
                  <a:close/>
                  <a:moveTo>
                    <a:pt x="361" y="0"/>
                  </a:moveTo>
                  <a:lnTo>
                    <a:pt x="361" y="0"/>
                  </a:lnTo>
                  <a:lnTo>
                    <a:pt x="350" y="1"/>
                  </a:lnTo>
                  <a:lnTo>
                    <a:pt x="341" y="1"/>
                  </a:lnTo>
                  <a:lnTo>
                    <a:pt x="341" y="1"/>
                  </a:lnTo>
                  <a:lnTo>
                    <a:pt x="269" y="9"/>
                  </a:lnTo>
                  <a:lnTo>
                    <a:pt x="179" y="17"/>
                  </a:lnTo>
                  <a:lnTo>
                    <a:pt x="179" y="17"/>
                  </a:lnTo>
                  <a:lnTo>
                    <a:pt x="157" y="20"/>
                  </a:lnTo>
                  <a:lnTo>
                    <a:pt x="136" y="22"/>
                  </a:lnTo>
                  <a:lnTo>
                    <a:pt x="102" y="29"/>
                  </a:lnTo>
                  <a:lnTo>
                    <a:pt x="102" y="29"/>
                  </a:lnTo>
                  <a:lnTo>
                    <a:pt x="89" y="30"/>
                  </a:lnTo>
                  <a:lnTo>
                    <a:pt x="80" y="32"/>
                  </a:lnTo>
                  <a:lnTo>
                    <a:pt x="80" y="32"/>
                  </a:lnTo>
                  <a:lnTo>
                    <a:pt x="77" y="30"/>
                  </a:lnTo>
                  <a:lnTo>
                    <a:pt x="77" y="30"/>
                  </a:lnTo>
                  <a:lnTo>
                    <a:pt x="85" y="28"/>
                  </a:lnTo>
                  <a:lnTo>
                    <a:pt x="98" y="26"/>
                  </a:lnTo>
                  <a:lnTo>
                    <a:pt x="98" y="26"/>
                  </a:lnTo>
                  <a:lnTo>
                    <a:pt x="112" y="24"/>
                  </a:lnTo>
                  <a:lnTo>
                    <a:pt x="126" y="21"/>
                  </a:lnTo>
                  <a:lnTo>
                    <a:pt x="126" y="21"/>
                  </a:lnTo>
                  <a:lnTo>
                    <a:pt x="139" y="20"/>
                  </a:lnTo>
                  <a:lnTo>
                    <a:pt x="148" y="17"/>
                  </a:lnTo>
                  <a:lnTo>
                    <a:pt x="148" y="17"/>
                  </a:lnTo>
                  <a:lnTo>
                    <a:pt x="150" y="17"/>
                  </a:lnTo>
                  <a:lnTo>
                    <a:pt x="149" y="17"/>
                  </a:lnTo>
                  <a:lnTo>
                    <a:pt x="144" y="17"/>
                  </a:lnTo>
                  <a:lnTo>
                    <a:pt x="144" y="17"/>
                  </a:lnTo>
                  <a:lnTo>
                    <a:pt x="129" y="19"/>
                  </a:lnTo>
                  <a:lnTo>
                    <a:pt x="129" y="19"/>
                  </a:lnTo>
                  <a:lnTo>
                    <a:pt x="89" y="25"/>
                  </a:lnTo>
                  <a:lnTo>
                    <a:pt x="89" y="25"/>
                  </a:lnTo>
                  <a:lnTo>
                    <a:pt x="64" y="30"/>
                  </a:lnTo>
                  <a:lnTo>
                    <a:pt x="64" y="30"/>
                  </a:lnTo>
                  <a:lnTo>
                    <a:pt x="51" y="33"/>
                  </a:lnTo>
                  <a:lnTo>
                    <a:pt x="42" y="36"/>
                  </a:lnTo>
                  <a:lnTo>
                    <a:pt x="42" y="36"/>
                  </a:lnTo>
                  <a:lnTo>
                    <a:pt x="35" y="38"/>
                  </a:lnTo>
                  <a:lnTo>
                    <a:pt x="30" y="43"/>
                  </a:lnTo>
                  <a:lnTo>
                    <a:pt x="30" y="43"/>
                  </a:lnTo>
                  <a:lnTo>
                    <a:pt x="30" y="43"/>
                  </a:lnTo>
                  <a:lnTo>
                    <a:pt x="30" y="43"/>
                  </a:lnTo>
                  <a:lnTo>
                    <a:pt x="34" y="43"/>
                  </a:lnTo>
                  <a:lnTo>
                    <a:pt x="34" y="43"/>
                  </a:lnTo>
                  <a:lnTo>
                    <a:pt x="35" y="43"/>
                  </a:lnTo>
                  <a:lnTo>
                    <a:pt x="35" y="43"/>
                  </a:lnTo>
                  <a:lnTo>
                    <a:pt x="35" y="45"/>
                  </a:lnTo>
                  <a:lnTo>
                    <a:pt x="35" y="45"/>
                  </a:lnTo>
                  <a:lnTo>
                    <a:pt x="40" y="47"/>
                  </a:lnTo>
                  <a:lnTo>
                    <a:pt x="44" y="51"/>
                  </a:lnTo>
                  <a:lnTo>
                    <a:pt x="44" y="51"/>
                  </a:lnTo>
                  <a:lnTo>
                    <a:pt x="52" y="57"/>
                  </a:lnTo>
                  <a:lnTo>
                    <a:pt x="64" y="64"/>
                  </a:lnTo>
                  <a:lnTo>
                    <a:pt x="84" y="76"/>
                  </a:lnTo>
                  <a:lnTo>
                    <a:pt x="84" y="76"/>
                  </a:lnTo>
                  <a:lnTo>
                    <a:pt x="99" y="85"/>
                  </a:lnTo>
                  <a:lnTo>
                    <a:pt x="99" y="85"/>
                  </a:lnTo>
                  <a:lnTo>
                    <a:pt x="111" y="84"/>
                  </a:lnTo>
                  <a:lnTo>
                    <a:pt x="111" y="84"/>
                  </a:lnTo>
                  <a:lnTo>
                    <a:pt x="118" y="83"/>
                  </a:lnTo>
                  <a:lnTo>
                    <a:pt x="123" y="80"/>
                  </a:lnTo>
                  <a:lnTo>
                    <a:pt x="123" y="80"/>
                  </a:lnTo>
                  <a:lnTo>
                    <a:pt x="132" y="80"/>
                  </a:lnTo>
                  <a:lnTo>
                    <a:pt x="132" y="80"/>
                  </a:lnTo>
                  <a:lnTo>
                    <a:pt x="136" y="80"/>
                  </a:lnTo>
                  <a:lnTo>
                    <a:pt x="136" y="80"/>
                  </a:lnTo>
                  <a:lnTo>
                    <a:pt x="137" y="80"/>
                  </a:lnTo>
                  <a:lnTo>
                    <a:pt x="137" y="80"/>
                  </a:lnTo>
                  <a:lnTo>
                    <a:pt x="174" y="78"/>
                  </a:lnTo>
                  <a:lnTo>
                    <a:pt x="174" y="78"/>
                  </a:lnTo>
                  <a:lnTo>
                    <a:pt x="263" y="71"/>
                  </a:lnTo>
                  <a:lnTo>
                    <a:pt x="263" y="71"/>
                  </a:lnTo>
                  <a:lnTo>
                    <a:pt x="332" y="66"/>
                  </a:lnTo>
                  <a:lnTo>
                    <a:pt x="332" y="66"/>
                  </a:lnTo>
                  <a:lnTo>
                    <a:pt x="340" y="66"/>
                  </a:lnTo>
                  <a:lnTo>
                    <a:pt x="346" y="63"/>
                  </a:lnTo>
                  <a:lnTo>
                    <a:pt x="346" y="63"/>
                  </a:lnTo>
                  <a:lnTo>
                    <a:pt x="349" y="62"/>
                  </a:lnTo>
                  <a:lnTo>
                    <a:pt x="351" y="58"/>
                  </a:lnTo>
                  <a:lnTo>
                    <a:pt x="351" y="58"/>
                  </a:lnTo>
                  <a:lnTo>
                    <a:pt x="353" y="54"/>
                  </a:lnTo>
                  <a:lnTo>
                    <a:pt x="353" y="51"/>
                  </a:lnTo>
                  <a:lnTo>
                    <a:pt x="355" y="50"/>
                  </a:lnTo>
                  <a:lnTo>
                    <a:pt x="355" y="50"/>
                  </a:lnTo>
                  <a:lnTo>
                    <a:pt x="361" y="47"/>
                  </a:lnTo>
                  <a:lnTo>
                    <a:pt x="362" y="46"/>
                  </a:lnTo>
                  <a:lnTo>
                    <a:pt x="363" y="45"/>
                  </a:lnTo>
                  <a:lnTo>
                    <a:pt x="363" y="45"/>
                  </a:lnTo>
                  <a:lnTo>
                    <a:pt x="366" y="42"/>
                  </a:lnTo>
                  <a:lnTo>
                    <a:pt x="367" y="41"/>
                  </a:lnTo>
                  <a:lnTo>
                    <a:pt x="370" y="40"/>
                  </a:lnTo>
                  <a:lnTo>
                    <a:pt x="368" y="38"/>
                  </a:lnTo>
                  <a:lnTo>
                    <a:pt x="368" y="38"/>
                  </a:lnTo>
                  <a:lnTo>
                    <a:pt x="367" y="38"/>
                  </a:lnTo>
                  <a:lnTo>
                    <a:pt x="367" y="38"/>
                  </a:lnTo>
                  <a:lnTo>
                    <a:pt x="363" y="38"/>
                  </a:lnTo>
                  <a:lnTo>
                    <a:pt x="363" y="38"/>
                  </a:lnTo>
                  <a:lnTo>
                    <a:pt x="358" y="40"/>
                  </a:lnTo>
                  <a:lnTo>
                    <a:pt x="358" y="40"/>
                  </a:lnTo>
                  <a:lnTo>
                    <a:pt x="358" y="40"/>
                  </a:lnTo>
                  <a:lnTo>
                    <a:pt x="357" y="38"/>
                  </a:lnTo>
                  <a:lnTo>
                    <a:pt x="357" y="38"/>
                  </a:lnTo>
                  <a:lnTo>
                    <a:pt x="358" y="36"/>
                  </a:lnTo>
                  <a:lnTo>
                    <a:pt x="361" y="34"/>
                  </a:lnTo>
                  <a:lnTo>
                    <a:pt x="364" y="33"/>
                  </a:lnTo>
                  <a:lnTo>
                    <a:pt x="364" y="33"/>
                  </a:lnTo>
                  <a:lnTo>
                    <a:pt x="368" y="32"/>
                  </a:lnTo>
                  <a:lnTo>
                    <a:pt x="371" y="29"/>
                  </a:lnTo>
                  <a:lnTo>
                    <a:pt x="371" y="29"/>
                  </a:lnTo>
                  <a:lnTo>
                    <a:pt x="371" y="28"/>
                  </a:lnTo>
                  <a:lnTo>
                    <a:pt x="372" y="25"/>
                  </a:lnTo>
                  <a:lnTo>
                    <a:pt x="372" y="25"/>
                  </a:lnTo>
                  <a:lnTo>
                    <a:pt x="371" y="22"/>
                  </a:lnTo>
                  <a:lnTo>
                    <a:pt x="371" y="21"/>
                  </a:lnTo>
                  <a:lnTo>
                    <a:pt x="372" y="20"/>
                  </a:lnTo>
                  <a:lnTo>
                    <a:pt x="372" y="20"/>
                  </a:lnTo>
                  <a:lnTo>
                    <a:pt x="376" y="19"/>
                  </a:lnTo>
                  <a:lnTo>
                    <a:pt x="379" y="16"/>
                  </a:lnTo>
                  <a:lnTo>
                    <a:pt x="379" y="16"/>
                  </a:lnTo>
                  <a:lnTo>
                    <a:pt x="382" y="12"/>
                  </a:lnTo>
                  <a:lnTo>
                    <a:pt x="382" y="9"/>
                  </a:lnTo>
                  <a:lnTo>
                    <a:pt x="382" y="9"/>
                  </a:lnTo>
                  <a:lnTo>
                    <a:pt x="380" y="8"/>
                  </a:lnTo>
                  <a:lnTo>
                    <a:pt x="378" y="7"/>
                  </a:lnTo>
                  <a:lnTo>
                    <a:pt x="378" y="7"/>
                  </a:lnTo>
                  <a:lnTo>
                    <a:pt x="375" y="4"/>
                  </a:lnTo>
                  <a:lnTo>
                    <a:pt x="375" y="1"/>
                  </a:lnTo>
                  <a:lnTo>
                    <a:pt x="375" y="1"/>
                  </a:lnTo>
                  <a:lnTo>
                    <a:pt x="36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52"/>
            <p:cNvSpPr>
              <a:spLocks/>
            </p:cNvSpPr>
            <p:nvPr/>
          </p:nvSpPr>
          <p:spPr bwMode="auto">
            <a:xfrm>
              <a:off x="2359025" y="2197398"/>
              <a:ext cx="1588" cy="1588"/>
            </a:xfrm>
            <a:custGeom>
              <a:avLst/>
              <a:gdLst/>
              <a:ahLst/>
              <a:cxnLst>
                <a:cxn ang="0">
                  <a:pos x="1" y="0"/>
                </a:cxn>
                <a:cxn ang="0">
                  <a:pos x="1" y="0"/>
                </a:cxn>
                <a:cxn ang="0">
                  <a:pos x="0" y="1"/>
                </a:cxn>
                <a:cxn ang="0">
                  <a:pos x="0" y="1"/>
                </a:cxn>
                <a:cxn ang="0">
                  <a:pos x="1" y="0"/>
                </a:cxn>
                <a:cxn ang="0">
                  <a:pos x="1" y="0"/>
                </a:cxn>
                <a:cxn ang="0">
                  <a:pos x="1" y="0"/>
                </a:cxn>
              </a:cxnLst>
              <a:rect l="0" t="0" r="r" b="b"/>
              <a:pathLst>
                <a:path w="1" h="1">
                  <a:moveTo>
                    <a:pt x="1" y="0"/>
                  </a:moveTo>
                  <a:lnTo>
                    <a:pt x="1" y="0"/>
                  </a:lnTo>
                  <a:lnTo>
                    <a:pt x="0" y="1"/>
                  </a:lnTo>
                  <a:lnTo>
                    <a:pt x="0" y="1"/>
                  </a:lnTo>
                  <a:lnTo>
                    <a:pt x="1" y="0"/>
                  </a:lnTo>
                  <a:lnTo>
                    <a:pt x="1" y="0"/>
                  </a:lnTo>
                  <a:lnTo>
                    <a:pt x="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753"/>
            <p:cNvSpPr>
              <a:spLocks/>
            </p:cNvSpPr>
            <p:nvPr/>
          </p:nvSpPr>
          <p:spPr bwMode="auto">
            <a:xfrm>
              <a:off x="2373313" y="2157711"/>
              <a:ext cx="19050" cy="20638"/>
            </a:xfrm>
            <a:custGeom>
              <a:avLst/>
              <a:gdLst/>
              <a:ahLst/>
              <a:cxnLst>
                <a:cxn ang="0">
                  <a:pos x="12" y="0"/>
                </a:cxn>
                <a:cxn ang="0">
                  <a:pos x="12" y="0"/>
                </a:cxn>
                <a:cxn ang="0">
                  <a:pos x="5" y="9"/>
                </a:cxn>
                <a:cxn ang="0">
                  <a:pos x="5" y="9"/>
                </a:cxn>
                <a:cxn ang="0">
                  <a:pos x="0" y="13"/>
                </a:cxn>
                <a:cxn ang="0">
                  <a:pos x="0" y="13"/>
                </a:cxn>
                <a:cxn ang="0">
                  <a:pos x="5" y="8"/>
                </a:cxn>
                <a:cxn ang="0">
                  <a:pos x="5" y="8"/>
                </a:cxn>
                <a:cxn ang="0">
                  <a:pos x="9" y="4"/>
                </a:cxn>
                <a:cxn ang="0">
                  <a:pos x="9" y="4"/>
                </a:cxn>
                <a:cxn ang="0">
                  <a:pos x="9" y="4"/>
                </a:cxn>
                <a:cxn ang="0">
                  <a:pos x="12" y="0"/>
                </a:cxn>
              </a:cxnLst>
              <a:rect l="0" t="0" r="r" b="b"/>
              <a:pathLst>
                <a:path w="12" h="13">
                  <a:moveTo>
                    <a:pt x="12" y="0"/>
                  </a:moveTo>
                  <a:lnTo>
                    <a:pt x="12" y="0"/>
                  </a:lnTo>
                  <a:lnTo>
                    <a:pt x="5" y="9"/>
                  </a:lnTo>
                  <a:lnTo>
                    <a:pt x="5" y="9"/>
                  </a:lnTo>
                  <a:lnTo>
                    <a:pt x="0" y="13"/>
                  </a:lnTo>
                  <a:lnTo>
                    <a:pt x="0" y="13"/>
                  </a:lnTo>
                  <a:lnTo>
                    <a:pt x="5" y="8"/>
                  </a:lnTo>
                  <a:lnTo>
                    <a:pt x="5" y="8"/>
                  </a:lnTo>
                  <a:lnTo>
                    <a:pt x="9" y="4"/>
                  </a:lnTo>
                  <a:lnTo>
                    <a:pt x="9" y="4"/>
                  </a:lnTo>
                  <a:lnTo>
                    <a:pt x="9" y="4"/>
                  </a:lnTo>
                  <a:lnTo>
                    <a:pt x="1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754"/>
            <p:cNvSpPr>
              <a:spLocks/>
            </p:cNvSpPr>
            <p:nvPr/>
          </p:nvSpPr>
          <p:spPr bwMode="auto">
            <a:xfrm>
              <a:off x="2401888" y="2141836"/>
              <a:ext cx="1588" cy="4763"/>
            </a:xfrm>
            <a:custGeom>
              <a:avLst/>
              <a:gdLst/>
              <a:ahLst/>
              <a:cxnLst>
                <a:cxn ang="0">
                  <a:pos x="1" y="0"/>
                </a:cxn>
                <a:cxn ang="0">
                  <a:pos x="1" y="0"/>
                </a:cxn>
                <a:cxn ang="0">
                  <a:pos x="0" y="3"/>
                </a:cxn>
                <a:cxn ang="0">
                  <a:pos x="0" y="3"/>
                </a:cxn>
                <a:cxn ang="0">
                  <a:pos x="1" y="0"/>
                </a:cxn>
              </a:cxnLst>
              <a:rect l="0" t="0" r="r" b="b"/>
              <a:pathLst>
                <a:path w="1" h="3">
                  <a:moveTo>
                    <a:pt x="1" y="0"/>
                  </a:moveTo>
                  <a:lnTo>
                    <a:pt x="1" y="0"/>
                  </a:lnTo>
                  <a:lnTo>
                    <a:pt x="0" y="3"/>
                  </a:lnTo>
                  <a:lnTo>
                    <a:pt x="0" y="3"/>
                  </a:lnTo>
                  <a:lnTo>
                    <a:pt x="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755"/>
            <p:cNvSpPr>
              <a:spLocks/>
            </p:cNvSpPr>
            <p:nvPr/>
          </p:nvSpPr>
          <p:spPr bwMode="auto">
            <a:xfrm>
              <a:off x="2406650" y="2073573"/>
              <a:ext cx="558800" cy="134938"/>
            </a:xfrm>
            <a:custGeom>
              <a:avLst/>
              <a:gdLst/>
              <a:ahLst/>
              <a:cxnLst>
                <a:cxn ang="0">
                  <a:pos x="320" y="1"/>
                </a:cxn>
                <a:cxn ang="0">
                  <a:pos x="239" y="9"/>
                </a:cxn>
                <a:cxn ang="0">
                  <a:pos x="127" y="20"/>
                </a:cxn>
                <a:cxn ang="0">
                  <a:pos x="72" y="29"/>
                </a:cxn>
                <a:cxn ang="0">
                  <a:pos x="50" y="32"/>
                </a:cxn>
                <a:cxn ang="0">
                  <a:pos x="55" y="28"/>
                </a:cxn>
                <a:cxn ang="0">
                  <a:pos x="82" y="24"/>
                </a:cxn>
                <a:cxn ang="0">
                  <a:pos x="109" y="20"/>
                </a:cxn>
                <a:cxn ang="0">
                  <a:pos x="120" y="17"/>
                </a:cxn>
                <a:cxn ang="0">
                  <a:pos x="114" y="17"/>
                </a:cxn>
                <a:cxn ang="0">
                  <a:pos x="59" y="25"/>
                </a:cxn>
                <a:cxn ang="0">
                  <a:pos x="34" y="30"/>
                </a:cxn>
                <a:cxn ang="0">
                  <a:pos x="12" y="36"/>
                </a:cxn>
                <a:cxn ang="0">
                  <a:pos x="0" y="43"/>
                </a:cxn>
                <a:cxn ang="0">
                  <a:pos x="4" y="43"/>
                </a:cxn>
                <a:cxn ang="0">
                  <a:pos x="5" y="43"/>
                </a:cxn>
                <a:cxn ang="0">
                  <a:pos x="10" y="47"/>
                </a:cxn>
                <a:cxn ang="0">
                  <a:pos x="22" y="57"/>
                </a:cxn>
                <a:cxn ang="0">
                  <a:pos x="54" y="76"/>
                </a:cxn>
                <a:cxn ang="0">
                  <a:pos x="81" y="84"/>
                </a:cxn>
                <a:cxn ang="0">
                  <a:pos x="93" y="80"/>
                </a:cxn>
                <a:cxn ang="0">
                  <a:pos x="102" y="80"/>
                </a:cxn>
                <a:cxn ang="0">
                  <a:pos x="107" y="80"/>
                </a:cxn>
                <a:cxn ang="0">
                  <a:pos x="144" y="78"/>
                </a:cxn>
                <a:cxn ang="0">
                  <a:pos x="302" y="66"/>
                </a:cxn>
                <a:cxn ang="0">
                  <a:pos x="316" y="63"/>
                </a:cxn>
                <a:cxn ang="0">
                  <a:pos x="321" y="58"/>
                </a:cxn>
                <a:cxn ang="0">
                  <a:pos x="323" y="51"/>
                </a:cxn>
                <a:cxn ang="0">
                  <a:pos x="331" y="47"/>
                </a:cxn>
                <a:cxn ang="0">
                  <a:pos x="333" y="45"/>
                </a:cxn>
                <a:cxn ang="0">
                  <a:pos x="340" y="40"/>
                </a:cxn>
                <a:cxn ang="0">
                  <a:pos x="337" y="38"/>
                </a:cxn>
                <a:cxn ang="0">
                  <a:pos x="333" y="38"/>
                </a:cxn>
                <a:cxn ang="0">
                  <a:pos x="328" y="40"/>
                </a:cxn>
                <a:cxn ang="0">
                  <a:pos x="328" y="36"/>
                </a:cxn>
                <a:cxn ang="0">
                  <a:pos x="334" y="33"/>
                </a:cxn>
                <a:cxn ang="0">
                  <a:pos x="341" y="29"/>
                </a:cxn>
                <a:cxn ang="0">
                  <a:pos x="342" y="25"/>
                </a:cxn>
                <a:cxn ang="0">
                  <a:pos x="342" y="20"/>
                </a:cxn>
                <a:cxn ang="0">
                  <a:pos x="349" y="16"/>
                </a:cxn>
                <a:cxn ang="0">
                  <a:pos x="352" y="9"/>
                </a:cxn>
                <a:cxn ang="0">
                  <a:pos x="348" y="7"/>
                </a:cxn>
                <a:cxn ang="0">
                  <a:pos x="345" y="1"/>
                </a:cxn>
              </a:cxnLst>
              <a:rect l="0" t="0" r="r" b="b"/>
              <a:pathLst>
                <a:path w="352" h="85">
                  <a:moveTo>
                    <a:pt x="331" y="0"/>
                  </a:moveTo>
                  <a:lnTo>
                    <a:pt x="331" y="0"/>
                  </a:lnTo>
                  <a:lnTo>
                    <a:pt x="320" y="1"/>
                  </a:lnTo>
                  <a:lnTo>
                    <a:pt x="311" y="1"/>
                  </a:lnTo>
                  <a:lnTo>
                    <a:pt x="311" y="1"/>
                  </a:lnTo>
                  <a:lnTo>
                    <a:pt x="239" y="9"/>
                  </a:lnTo>
                  <a:lnTo>
                    <a:pt x="149" y="17"/>
                  </a:lnTo>
                  <a:lnTo>
                    <a:pt x="149" y="17"/>
                  </a:lnTo>
                  <a:lnTo>
                    <a:pt x="127" y="20"/>
                  </a:lnTo>
                  <a:lnTo>
                    <a:pt x="106" y="22"/>
                  </a:lnTo>
                  <a:lnTo>
                    <a:pt x="72" y="29"/>
                  </a:lnTo>
                  <a:lnTo>
                    <a:pt x="72" y="29"/>
                  </a:lnTo>
                  <a:lnTo>
                    <a:pt x="59" y="30"/>
                  </a:lnTo>
                  <a:lnTo>
                    <a:pt x="50" y="32"/>
                  </a:lnTo>
                  <a:lnTo>
                    <a:pt x="50" y="32"/>
                  </a:lnTo>
                  <a:lnTo>
                    <a:pt x="47" y="30"/>
                  </a:lnTo>
                  <a:lnTo>
                    <a:pt x="47" y="30"/>
                  </a:lnTo>
                  <a:lnTo>
                    <a:pt x="55" y="28"/>
                  </a:lnTo>
                  <a:lnTo>
                    <a:pt x="68" y="26"/>
                  </a:lnTo>
                  <a:lnTo>
                    <a:pt x="68" y="26"/>
                  </a:lnTo>
                  <a:lnTo>
                    <a:pt x="82" y="24"/>
                  </a:lnTo>
                  <a:lnTo>
                    <a:pt x="96" y="21"/>
                  </a:lnTo>
                  <a:lnTo>
                    <a:pt x="96" y="21"/>
                  </a:lnTo>
                  <a:lnTo>
                    <a:pt x="109" y="20"/>
                  </a:lnTo>
                  <a:lnTo>
                    <a:pt x="118" y="17"/>
                  </a:lnTo>
                  <a:lnTo>
                    <a:pt x="118" y="17"/>
                  </a:lnTo>
                  <a:lnTo>
                    <a:pt x="120" y="17"/>
                  </a:lnTo>
                  <a:lnTo>
                    <a:pt x="119" y="17"/>
                  </a:lnTo>
                  <a:lnTo>
                    <a:pt x="114" y="17"/>
                  </a:lnTo>
                  <a:lnTo>
                    <a:pt x="114" y="17"/>
                  </a:lnTo>
                  <a:lnTo>
                    <a:pt x="99" y="19"/>
                  </a:lnTo>
                  <a:lnTo>
                    <a:pt x="99" y="19"/>
                  </a:lnTo>
                  <a:lnTo>
                    <a:pt x="59" y="25"/>
                  </a:lnTo>
                  <a:lnTo>
                    <a:pt x="59" y="25"/>
                  </a:lnTo>
                  <a:lnTo>
                    <a:pt x="34" y="30"/>
                  </a:lnTo>
                  <a:lnTo>
                    <a:pt x="34" y="30"/>
                  </a:lnTo>
                  <a:lnTo>
                    <a:pt x="21" y="33"/>
                  </a:lnTo>
                  <a:lnTo>
                    <a:pt x="12" y="36"/>
                  </a:lnTo>
                  <a:lnTo>
                    <a:pt x="12" y="36"/>
                  </a:lnTo>
                  <a:lnTo>
                    <a:pt x="5" y="38"/>
                  </a:lnTo>
                  <a:lnTo>
                    <a:pt x="0" y="43"/>
                  </a:lnTo>
                  <a:lnTo>
                    <a:pt x="0" y="43"/>
                  </a:lnTo>
                  <a:lnTo>
                    <a:pt x="0" y="43"/>
                  </a:lnTo>
                  <a:lnTo>
                    <a:pt x="0" y="43"/>
                  </a:lnTo>
                  <a:lnTo>
                    <a:pt x="4" y="43"/>
                  </a:lnTo>
                  <a:lnTo>
                    <a:pt x="4" y="43"/>
                  </a:lnTo>
                  <a:lnTo>
                    <a:pt x="5" y="43"/>
                  </a:lnTo>
                  <a:lnTo>
                    <a:pt x="5" y="43"/>
                  </a:lnTo>
                  <a:lnTo>
                    <a:pt x="5" y="45"/>
                  </a:lnTo>
                  <a:lnTo>
                    <a:pt x="5" y="45"/>
                  </a:lnTo>
                  <a:lnTo>
                    <a:pt x="10" y="47"/>
                  </a:lnTo>
                  <a:lnTo>
                    <a:pt x="14" y="51"/>
                  </a:lnTo>
                  <a:lnTo>
                    <a:pt x="14" y="51"/>
                  </a:lnTo>
                  <a:lnTo>
                    <a:pt x="22" y="57"/>
                  </a:lnTo>
                  <a:lnTo>
                    <a:pt x="34" y="64"/>
                  </a:lnTo>
                  <a:lnTo>
                    <a:pt x="54" y="76"/>
                  </a:lnTo>
                  <a:lnTo>
                    <a:pt x="54" y="76"/>
                  </a:lnTo>
                  <a:lnTo>
                    <a:pt x="69" y="85"/>
                  </a:lnTo>
                  <a:lnTo>
                    <a:pt x="69" y="85"/>
                  </a:lnTo>
                  <a:lnTo>
                    <a:pt x="81" y="84"/>
                  </a:lnTo>
                  <a:lnTo>
                    <a:pt x="81" y="84"/>
                  </a:lnTo>
                  <a:lnTo>
                    <a:pt x="88" y="83"/>
                  </a:lnTo>
                  <a:lnTo>
                    <a:pt x="93" y="80"/>
                  </a:lnTo>
                  <a:lnTo>
                    <a:pt x="93" y="80"/>
                  </a:lnTo>
                  <a:lnTo>
                    <a:pt x="102" y="80"/>
                  </a:lnTo>
                  <a:lnTo>
                    <a:pt x="102" y="80"/>
                  </a:lnTo>
                  <a:lnTo>
                    <a:pt x="106" y="80"/>
                  </a:lnTo>
                  <a:lnTo>
                    <a:pt x="106" y="80"/>
                  </a:lnTo>
                  <a:lnTo>
                    <a:pt x="107" y="80"/>
                  </a:lnTo>
                  <a:lnTo>
                    <a:pt x="107" y="80"/>
                  </a:lnTo>
                  <a:lnTo>
                    <a:pt x="144" y="78"/>
                  </a:lnTo>
                  <a:lnTo>
                    <a:pt x="144" y="78"/>
                  </a:lnTo>
                  <a:lnTo>
                    <a:pt x="233" y="71"/>
                  </a:lnTo>
                  <a:lnTo>
                    <a:pt x="233" y="71"/>
                  </a:lnTo>
                  <a:lnTo>
                    <a:pt x="302" y="66"/>
                  </a:lnTo>
                  <a:lnTo>
                    <a:pt x="302" y="66"/>
                  </a:lnTo>
                  <a:lnTo>
                    <a:pt x="310" y="66"/>
                  </a:lnTo>
                  <a:lnTo>
                    <a:pt x="316" y="63"/>
                  </a:lnTo>
                  <a:lnTo>
                    <a:pt x="316" y="63"/>
                  </a:lnTo>
                  <a:lnTo>
                    <a:pt x="319" y="62"/>
                  </a:lnTo>
                  <a:lnTo>
                    <a:pt x="321" y="58"/>
                  </a:lnTo>
                  <a:lnTo>
                    <a:pt x="321" y="58"/>
                  </a:lnTo>
                  <a:lnTo>
                    <a:pt x="323" y="54"/>
                  </a:lnTo>
                  <a:lnTo>
                    <a:pt x="323" y="51"/>
                  </a:lnTo>
                  <a:lnTo>
                    <a:pt x="325" y="50"/>
                  </a:lnTo>
                  <a:lnTo>
                    <a:pt x="325" y="50"/>
                  </a:lnTo>
                  <a:lnTo>
                    <a:pt x="331" y="47"/>
                  </a:lnTo>
                  <a:lnTo>
                    <a:pt x="332" y="46"/>
                  </a:lnTo>
                  <a:lnTo>
                    <a:pt x="333" y="45"/>
                  </a:lnTo>
                  <a:lnTo>
                    <a:pt x="333" y="45"/>
                  </a:lnTo>
                  <a:lnTo>
                    <a:pt x="336" y="42"/>
                  </a:lnTo>
                  <a:lnTo>
                    <a:pt x="337" y="41"/>
                  </a:lnTo>
                  <a:lnTo>
                    <a:pt x="340" y="40"/>
                  </a:lnTo>
                  <a:lnTo>
                    <a:pt x="338" y="38"/>
                  </a:lnTo>
                  <a:lnTo>
                    <a:pt x="338" y="38"/>
                  </a:lnTo>
                  <a:lnTo>
                    <a:pt x="337" y="38"/>
                  </a:lnTo>
                  <a:lnTo>
                    <a:pt x="337" y="38"/>
                  </a:lnTo>
                  <a:lnTo>
                    <a:pt x="333" y="38"/>
                  </a:lnTo>
                  <a:lnTo>
                    <a:pt x="333" y="38"/>
                  </a:lnTo>
                  <a:lnTo>
                    <a:pt x="328" y="40"/>
                  </a:lnTo>
                  <a:lnTo>
                    <a:pt x="328" y="40"/>
                  </a:lnTo>
                  <a:lnTo>
                    <a:pt x="328" y="40"/>
                  </a:lnTo>
                  <a:lnTo>
                    <a:pt x="327" y="38"/>
                  </a:lnTo>
                  <a:lnTo>
                    <a:pt x="327" y="38"/>
                  </a:lnTo>
                  <a:lnTo>
                    <a:pt x="328" y="36"/>
                  </a:lnTo>
                  <a:lnTo>
                    <a:pt x="331" y="34"/>
                  </a:lnTo>
                  <a:lnTo>
                    <a:pt x="334" y="33"/>
                  </a:lnTo>
                  <a:lnTo>
                    <a:pt x="334" y="33"/>
                  </a:lnTo>
                  <a:lnTo>
                    <a:pt x="338" y="32"/>
                  </a:lnTo>
                  <a:lnTo>
                    <a:pt x="341" y="29"/>
                  </a:lnTo>
                  <a:lnTo>
                    <a:pt x="341" y="29"/>
                  </a:lnTo>
                  <a:lnTo>
                    <a:pt x="341" y="28"/>
                  </a:lnTo>
                  <a:lnTo>
                    <a:pt x="342" y="25"/>
                  </a:lnTo>
                  <a:lnTo>
                    <a:pt x="342" y="25"/>
                  </a:lnTo>
                  <a:lnTo>
                    <a:pt x="341" y="22"/>
                  </a:lnTo>
                  <a:lnTo>
                    <a:pt x="341" y="21"/>
                  </a:lnTo>
                  <a:lnTo>
                    <a:pt x="342" y="20"/>
                  </a:lnTo>
                  <a:lnTo>
                    <a:pt x="342" y="20"/>
                  </a:lnTo>
                  <a:lnTo>
                    <a:pt x="346" y="19"/>
                  </a:lnTo>
                  <a:lnTo>
                    <a:pt x="349" y="16"/>
                  </a:lnTo>
                  <a:lnTo>
                    <a:pt x="349" y="16"/>
                  </a:lnTo>
                  <a:lnTo>
                    <a:pt x="352" y="12"/>
                  </a:lnTo>
                  <a:lnTo>
                    <a:pt x="352" y="9"/>
                  </a:lnTo>
                  <a:lnTo>
                    <a:pt x="352" y="9"/>
                  </a:lnTo>
                  <a:lnTo>
                    <a:pt x="350" y="8"/>
                  </a:lnTo>
                  <a:lnTo>
                    <a:pt x="348" y="7"/>
                  </a:lnTo>
                  <a:lnTo>
                    <a:pt x="348" y="7"/>
                  </a:lnTo>
                  <a:lnTo>
                    <a:pt x="345" y="4"/>
                  </a:lnTo>
                  <a:lnTo>
                    <a:pt x="345" y="1"/>
                  </a:lnTo>
                  <a:lnTo>
                    <a:pt x="345" y="1"/>
                  </a:lnTo>
                  <a:lnTo>
                    <a:pt x="33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756"/>
            <p:cNvSpPr>
              <a:spLocks noEditPoints="1"/>
            </p:cNvSpPr>
            <p:nvPr/>
          </p:nvSpPr>
          <p:spPr bwMode="auto">
            <a:xfrm>
              <a:off x="2333625" y="2141836"/>
              <a:ext cx="80963" cy="103188"/>
            </a:xfrm>
            <a:custGeom>
              <a:avLst/>
              <a:gdLst/>
              <a:ahLst/>
              <a:cxnLst>
                <a:cxn ang="0">
                  <a:pos x="0" y="65"/>
                </a:cxn>
                <a:cxn ang="0">
                  <a:pos x="0" y="65"/>
                </a:cxn>
                <a:cxn ang="0">
                  <a:pos x="0" y="65"/>
                </a:cxn>
                <a:cxn ang="0">
                  <a:pos x="0" y="65"/>
                </a:cxn>
                <a:cxn ang="0">
                  <a:pos x="0" y="65"/>
                </a:cxn>
                <a:cxn ang="0">
                  <a:pos x="0" y="65"/>
                </a:cxn>
                <a:cxn ang="0">
                  <a:pos x="0" y="65"/>
                </a:cxn>
                <a:cxn ang="0">
                  <a:pos x="30" y="18"/>
                </a:cxn>
                <a:cxn ang="0">
                  <a:pos x="30" y="18"/>
                </a:cxn>
                <a:cxn ang="0">
                  <a:pos x="25" y="23"/>
                </a:cxn>
                <a:cxn ang="0">
                  <a:pos x="25" y="23"/>
                </a:cxn>
                <a:cxn ang="0">
                  <a:pos x="19" y="29"/>
                </a:cxn>
                <a:cxn ang="0">
                  <a:pos x="19" y="29"/>
                </a:cxn>
                <a:cxn ang="0">
                  <a:pos x="17" y="35"/>
                </a:cxn>
                <a:cxn ang="0">
                  <a:pos x="17" y="35"/>
                </a:cxn>
                <a:cxn ang="0">
                  <a:pos x="17" y="35"/>
                </a:cxn>
                <a:cxn ang="0">
                  <a:pos x="17" y="35"/>
                </a:cxn>
                <a:cxn ang="0">
                  <a:pos x="30" y="18"/>
                </a:cxn>
                <a:cxn ang="0">
                  <a:pos x="40" y="7"/>
                </a:cxn>
                <a:cxn ang="0">
                  <a:pos x="40" y="7"/>
                </a:cxn>
                <a:cxn ang="0">
                  <a:pos x="39" y="8"/>
                </a:cxn>
                <a:cxn ang="0">
                  <a:pos x="39" y="8"/>
                </a:cxn>
                <a:cxn ang="0">
                  <a:pos x="37" y="10"/>
                </a:cxn>
                <a:cxn ang="0">
                  <a:pos x="37" y="10"/>
                </a:cxn>
                <a:cxn ang="0">
                  <a:pos x="34" y="14"/>
                </a:cxn>
                <a:cxn ang="0">
                  <a:pos x="34" y="14"/>
                </a:cxn>
                <a:cxn ang="0">
                  <a:pos x="40" y="7"/>
                </a:cxn>
                <a:cxn ang="0">
                  <a:pos x="51" y="0"/>
                </a:cxn>
                <a:cxn ang="0">
                  <a:pos x="51" y="0"/>
                </a:cxn>
                <a:cxn ang="0">
                  <a:pos x="50" y="0"/>
                </a:cxn>
                <a:cxn ang="0">
                  <a:pos x="50" y="0"/>
                </a:cxn>
                <a:cxn ang="0">
                  <a:pos x="51" y="2"/>
                </a:cxn>
                <a:cxn ang="0">
                  <a:pos x="51" y="2"/>
                </a:cxn>
                <a:cxn ang="0">
                  <a:pos x="51" y="0"/>
                </a:cxn>
              </a:cxnLst>
              <a:rect l="0" t="0" r="r" b="b"/>
              <a:pathLst>
                <a:path w="51" h="65">
                  <a:moveTo>
                    <a:pt x="0" y="65"/>
                  </a:moveTo>
                  <a:lnTo>
                    <a:pt x="0" y="65"/>
                  </a:lnTo>
                  <a:lnTo>
                    <a:pt x="0" y="65"/>
                  </a:lnTo>
                  <a:lnTo>
                    <a:pt x="0" y="65"/>
                  </a:lnTo>
                  <a:lnTo>
                    <a:pt x="0" y="65"/>
                  </a:lnTo>
                  <a:lnTo>
                    <a:pt x="0" y="65"/>
                  </a:lnTo>
                  <a:lnTo>
                    <a:pt x="0" y="65"/>
                  </a:lnTo>
                  <a:close/>
                  <a:moveTo>
                    <a:pt x="30" y="18"/>
                  </a:moveTo>
                  <a:lnTo>
                    <a:pt x="30" y="18"/>
                  </a:lnTo>
                  <a:lnTo>
                    <a:pt x="25" y="23"/>
                  </a:lnTo>
                  <a:lnTo>
                    <a:pt x="25" y="23"/>
                  </a:lnTo>
                  <a:lnTo>
                    <a:pt x="19" y="29"/>
                  </a:lnTo>
                  <a:lnTo>
                    <a:pt x="19" y="29"/>
                  </a:lnTo>
                  <a:lnTo>
                    <a:pt x="17" y="35"/>
                  </a:lnTo>
                  <a:lnTo>
                    <a:pt x="17" y="35"/>
                  </a:lnTo>
                  <a:lnTo>
                    <a:pt x="17" y="35"/>
                  </a:lnTo>
                  <a:lnTo>
                    <a:pt x="17" y="35"/>
                  </a:lnTo>
                  <a:lnTo>
                    <a:pt x="30" y="18"/>
                  </a:lnTo>
                  <a:close/>
                  <a:moveTo>
                    <a:pt x="40" y="7"/>
                  </a:moveTo>
                  <a:lnTo>
                    <a:pt x="40" y="7"/>
                  </a:lnTo>
                  <a:lnTo>
                    <a:pt x="39" y="8"/>
                  </a:lnTo>
                  <a:lnTo>
                    <a:pt x="39" y="8"/>
                  </a:lnTo>
                  <a:lnTo>
                    <a:pt x="37" y="10"/>
                  </a:lnTo>
                  <a:lnTo>
                    <a:pt x="37" y="10"/>
                  </a:lnTo>
                  <a:lnTo>
                    <a:pt x="34" y="14"/>
                  </a:lnTo>
                  <a:lnTo>
                    <a:pt x="34" y="14"/>
                  </a:lnTo>
                  <a:lnTo>
                    <a:pt x="40" y="7"/>
                  </a:lnTo>
                  <a:close/>
                  <a:moveTo>
                    <a:pt x="51" y="0"/>
                  </a:moveTo>
                  <a:lnTo>
                    <a:pt x="51" y="0"/>
                  </a:lnTo>
                  <a:lnTo>
                    <a:pt x="50" y="0"/>
                  </a:lnTo>
                  <a:lnTo>
                    <a:pt x="50" y="0"/>
                  </a:lnTo>
                  <a:lnTo>
                    <a:pt x="51" y="2"/>
                  </a:lnTo>
                  <a:lnTo>
                    <a:pt x="51" y="2"/>
                  </a:lnTo>
                  <a:lnTo>
                    <a:pt x="5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757"/>
            <p:cNvSpPr>
              <a:spLocks/>
            </p:cNvSpPr>
            <p:nvPr/>
          </p:nvSpPr>
          <p:spPr bwMode="auto">
            <a:xfrm>
              <a:off x="2333625" y="2245023"/>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758"/>
            <p:cNvSpPr>
              <a:spLocks/>
            </p:cNvSpPr>
            <p:nvPr/>
          </p:nvSpPr>
          <p:spPr bwMode="auto">
            <a:xfrm>
              <a:off x="2360613" y="2170411"/>
              <a:ext cx="20638" cy="26988"/>
            </a:xfrm>
            <a:custGeom>
              <a:avLst/>
              <a:gdLst/>
              <a:ahLst/>
              <a:cxnLst>
                <a:cxn ang="0">
                  <a:pos x="13" y="0"/>
                </a:cxn>
                <a:cxn ang="0">
                  <a:pos x="13" y="0"/>
                </a:cxn>
                <a:cxn ang="0">
                  <a:pos x="8" y="5"/>
                </a:cxn>
                <a:cxn ang="0">
                  <a:pos x="8" y="5"/>
                </a:cxn>
                <a:cxn ang="0">
                  <a:pos x="2" y="11"/>
                </a:cxn>
                <a:cxn ang="0">
                  <a:pos x="2" y="11"/>
                </a:cxn>
                <a:cxn ang="0">
                  <a:pos x="0" y="17"/>
                </a:cxn>
                <a:cxn ang="0">
                  <a:pos x="0" y="17"/>
                </a:cxn>
                <a:cxn ang="0">
                  <a:pos x="0" y="17"/>
                </a:cxn>
                <a:cxn ang="0">
                  <a:pos x="0" y="17"/>
                </a:cxn>
                <a:cxn ang="0">
                  <a:pos x="13" y="0"/>
                </a:cxn>
              </a:cxnLst>
              <a:rect l="0" t="0" r="r" b="b"/>
              <a:pathLst>
                <a:path w="13" h="17">
                  <a:moveTo>
                    <a:pt x="13" y="0"/>
                  </a:moveTo>
                  <a:lnTo>
                    <a:pt x="13" y="0"/>
                  </a:lnTo>
                  <a:lnTo>
                    <a:pt x="8" y="5"/>
                  </a:lnTo>
                  <a:lnTo>
                    <a:pt x="8" y="5"/>
                  </a:lnTo>
                  <a:lnTo>
                    <a:pt x="2" y="11"/>
                  </a:lnTo>
                  <a:lnTo>
                    <a:pt x="2" y="11"/>
                  </a:lnTo>
                  <a:lnTo>
                    <a:pt x="0" y="17"/>
                  </a:lnTo>
                  <a:lnTo>
                    <a:pt x="0" y="17"/>
                  </a:lnTo>
                  <a:lnTo>
                    <a:pt x="0" y="17"/>
                  </a:lnTo>
                  <a:lnTo>
                    <a:pt x="0" y="17"/>
                  </a:lnTo>
                  <a:lnTo>
                    <a:pt x="1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759"/>
            <p:cNvSpPr>
              <a:spLocks/>
            </p:cNvSpPr>
            <p:nvPr/>
          </p:nvSpPr>
          <p:spPr bwMode="auto">
            <a:xfrm>
              <a:off x="2387600" y="2152948"/>
              <a:ext cx="9525" cy="11113"/>
            </a:xfrm>
            <a:custGeom>
              <a:avLst/>
              <a:gdLst/>
              <a:ahLst/>
              <a:cxnLst>
                <a:cxn ang="0">
                  <a:pos x="6" y="0"/>
                </a:cxn>
                <a:cxn ang="0">
                  <a:pos x="6" y="0"/>
                </a:cxn>
                <a:cxn ang="0">
                  <a:pos x="5" y="1"/>
                </a:cxn>
                <a:cxn ang="0">
                  <a:pos x="5" y="1"/>
                </a:cxn>
                <a:cxn ang="0">
                  <a:pos x="3" y="3"/>
                </a:cxn>
                <a:cxn ang="0">
                  <a:pos x="3" y="3"/>
                </a:cxn>
                <a:cxn ang="0">
                  <a:pos x="0" y="7"/>
                </a:cxn>
                <a:cxn ang="0">
                  <a:pos x="0" y="7"/>
                </a:cxn>
                <a:cxn ang="0">
                  <a:pos x="6" y="0"/>
                </a:cxn>
              </a:cxnLst>
              <a:rect l="0" t="0" r="r" b="b"/>
              <a:pathLst>
                <a:path w="6" h="7">
                  <a:moveTo>
                    <a:pt x="6" y="0"/>
                  </a:moveTo>
                  <a:lnTo>
                    <a:pt x="6" y="0"/>
                  </a:lnTo>
                  <a:lnTo>
                    <a:pt x="5" y="1"/>
                  </a:lnTo>
                  <a:lnTo>
                    <a:pt x="5" y="1"/>
                  </a:lnTo>
                  <a:lnTo>
                    <a:pt x="3" y="3"/>
                  </a:lnTo>
                  <a:lnTo>
                    <a:pt x="3" y="3"/>
                  </a:lnTo>
                  <a:lnTo>
                    <a:pt x="0" y="7"/>
                  </a:lnTo>
                  <a:lnTo>
                    <a:pt x="0" y="7"/>
                  </a:lnTo>
                  <a:lnTo>
                    <a:pt x="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760"/>
            <p:cNvSpPr>
              <a:spLocks/>
            </p:cNvSpPr>
            <p:nvPr/>
          </p:nvSpPr>
          <p:spPr bwMode="auto">
            <a:xfrm>
              <a:off x="2413000" y="2141836"/>
              <a:ext cx="1588" cy="3175"/>
            </a:xfrm>
            <a:custGeom>
              <a:avLst/>
              <a:gdLst/>
              <a:ahLst/>
              <a:cxnLst>
                <a:cxn ang="0">
                  <a:pos x="1" y="0"/>
                </a:cxn>
                <a:cxn ang="0">
                  <a:pos x="1" y="0"/>
                </a:cxn>
                <a:cxn ang="0">
                  <a:pos x="0" y="0"/>
                </a:cxn>
                <a:cxn ang="0">
                  <a:pos x="0" y="0"/>
                </a:cxn>
                <a:cxn ang="0">
                  <a:pos x="1" y="2"/>
                </a:cxn>
                <a:cxn ang="0">
                  <a:pos x="1" y="2"/>
                </a:cxn>
                <a:cxn ang="0">
                  <a:pos x="1" y="0"/>
                </a:cxn>
              </a:cxnLst>
              <a:rect l="0" t="0" r="r" b="b"/>
              <a:pathLst>
                <a:path w="1" h="2">
                  <a:moveTo>
                    <a:pt x="1" y="0"/>
                  </a:moveTo>
                  <a:lnTo>
                    <a:pt x="1" y="0"/>
                  </a:lnTo>
                  <a:lnTo>
                    <a:pt x="0" y="0"/>
                  </a:lnTo>
                  <a:lnTo>
                    <a:pt x="0" y="0"/>
                  </a:lnTo>
                  <a:lnTo>
                    <a:pt x="1" y="2"/>
                  </a:lnTo>
                  <a:lnTo>
                    <a:pt x="1" y="2"/>
                  </a:lnTo>
                  <a:lnTo>
                    <a:pt x="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761"/>
            <p:cNvSpPr>
              <a:spLocks noEditPoints="1"/>
            </p:cNvSpPr>
            <p:nvPr/>
          </p:nvSpPr>
          <p:spPr bwMode="auto">
            <a:xfrm>
              <a:off x="2328863" y="2137073"/>
              <a:ext cx="1493838" cy="401638"/>
            </a:xfrm>
            <a:custGeom>
              <a:avLst/>
              <a:gdLst/>
              <a:ahLst/>
              <a:cxnLst>
                <a:cxn ang="0">
                  <a:pos x="1" y="68"/>
                </a:cxn>
                <a:cxn ang="0">
                  <a:pos x="1" y="66"/>
                </a:cxn>
                <a:cxn ang="0">
                  <a:pos x="12" y="45"/>
                </a:cxn>
                <a:cxn ang="0">
                  <a:pos x="3" y="60"/>
                </a:cxn>
                <a:cxn ang="0">
                  <a:pos x="11" y="49"/>
                </a:cxn>
                <a:cxn ang="0">
                  <a:pos x="12" y="45"/>
                </a:cxn>
                <a:cxn ang="0">
                  <a:pos x="112" y="45"/>
                </a:cxn>
                <a:cxn ang="0">
                  <a:pos x="92" y="89"/>
                </a:cxn>
                <a:cxn ang="0">
                  <a:pos x="204" y="164"/>
                </a:cxn>
                <a:cxn ang="0">
                  <a:pos x="309" y="207"/>
                </a:cxn>
                <a:cxn ang="0">
                  <a:pos x="450" y="241"/>
                </a:cxn>
                <a:cxn ang="0">
                  <a:pos x="559" y="253"/>
                </a:cxn>
                <a:cxn ang="0">
                  <a:pos x="649" y="242"/>
                </a:cxn>
                <a:cxn ang="0">
                  <a:pos x="776" y="204"/>
                </a:cxn>
                <a:cxn ang="0">
                  <a:pos x="844" y="161"/>
                </a:cxn>
                <a:cxn ang="0">
                  <a:pos x="868" y="136"/>
                </a:cxn>
                <a:cxn ang="0">
                  <a:pos x="860" y="141"/>
                </a:cxn>
                <a:cxn ang="0">
                  <a:pos x="853" y="124"/>
                </a:cxn>
                <a:cxn ang="0">
                  <a:pos x="796" y="158"/>
                </a:cxn>
                <a:cxn ang="0">
                  <a:pos x="713" y="189"/>
                </a:cxn>
                <a:cxn ang="0">
                  <a:pos x="646" y="202"/>
                </a:cxn>
                <a:cxn ang="0">
                  <a:pos x="615" y="203"/>
                </a:cxn>
                <a:cxn ang="0">
                  <a:pos x="595" y="200"/>
                </a:cxn>
                <a:cxn ang="0">
                  <a:pos x="597" y="200"/>
                </a:cxn>
                <a:cxn ang="0">
                  <a:pos x="658" y="198"/>
                </a:cxn>
                <a:cxn ang="0">
                  <a:pos x="681" y="193"/>
                </a:cxn>
                <a:cxn ang="0">
                  <a:pos x="637" y="196"/>
                </a:cxn>
                <a:cxn ang="0">
                  <a:pos x="617" y="196"/>
                </a:cxn>
                <a:cxn ang="0">
                  <a:pos x="611" y="196"/>
                </a:cxn>
                <a:cxn ang="0">
                  <a:pos x="605" y="198"/>
                </a:cxn>
                <a:cxn ang="0">
                  <a:pos x="587" y="194"/>
                </a:cxn>
                <a:cxn ang="0">
                  <a:pos x="580" y="195"/>
                </a:cxn>
                <a:cxn ang="0">
                  <a:pos x="565" y="194"/>
                </a:cxn>
                <a:cxn ang="0">
                  <a:pos x="563" y="194"/>
                </a:cxn>
                <a:cxn ang="0">
                  <a:pos x="551" y="193"/>
                </a:cxn>
                <a:cxn ang="0">
                  <a:pos x="544" y="193"/>
                </a:cxn>
                <a:cxn ang="0">
                  <a:pos x="538" y="191"/>
                </a:cxn>
                <a:cxn ang="0">
                  <a:pos x="461" y="179"/>
                </a:cxn>
                <a:cxn ang="0">
                  <a:pos x="359" y="149"/>
                </a:cxn>
                <a:cxn ang="0">
                  <a:pos x="239" y="103"/>
                </a:cxn>
                <a:cxn ang="0">
                  <a:pos x="118" y="45"/>
                </a:cxn>
                <a:cxn ang="0">
                  <a:pos x="16" y="43"/>
                </a:cxn>
                <a:cxn ang="0">
                  <a:pos x="19" y="39"/>
                </a:cxn>
                <a:cxn ang="0">
                  <a:pos x="45" y="7"/>
                </a:cxn>
                <a:cxn ang="0">
                  <a:pos x="49" y="3"/>
                </a:cxn>
                <a:cxn ang="0">
                  <a:pos x="47" y="3"/>
                </a:cxn>
                <a:cxn ang="0">
                  <a:pos x="941" y="0"/>
                </a:cxn>
                <a:cxn ang="0">
                  <a:pos x="937" y="18"/>
                </a:cxn>
              </a:cxnLst>
              <a:rect l="0" t="0" r="r" b="b"/>
              <a:pathLst>
                <a:path w="941" h="253">
                  <a:moveTo>
                    <a:pt x="0" y="65"/>
                  </a:moveTo>
                  <a:lnTo>
                    <a:pt x="0" y="65"/>
                  </a:lnTo>
                  <a:lnTo>
                    <a:pt x="0" y="68"/>
                  </a:lnTo>
                  <a:lnTo>
                    <a:pt x="1" y="68"/>
                  </a:lnTo>
                  <a:lnTo>
                    <a:pt x="1" y="68"/>
                  </a:lnTo>
                  <a:lnTo>
                    <a:pt x="1" y="68"/>
                  </a:lnTo>
                  <a:lnTo>
                    <a:pt x="1" y="68"/>
                  </a:lnTo>
                  <a:lnTo>
                    <a:pt x="1" y="66"/>
                  </a:lnTo>
                  <a:lnTo>
                    <a:pt x="1" y="66"/>
                  </a:lnTo>
                  <a:lnTo>
                    <a:pt x="0" y="65"/>
                  </a:lnTo>
                  <a:close/>
                  <a:moveTo>
                    <a:pt x="12" y="45"/>
                  </a:moveTo>
                  <a:lnTo>
                    <a:pt x="12" y="45"/>
                  </a:lnTo>
                  <a:lnTo>
                    <a:pt x="12" y="45"/>
                  </a:lnTo>
                  <a:lnTo>
                    <a:pt x="8" y="52"/>
                  </a:lnTo>
                  <a:lnTo>
                    <a:pt x="3" y="60"/>
                  </a:lnTo>
                  <a:lnTo>
                    <a:pt x="3" y="60"/>
                  </a:lnTo>
                  <a:lnTo>
                    <a:pt x="8" y="52"/>
                  </a:lnTo>
                  <a:lnTo>
                    <a:pt x="8" y="52"/>
                  </a:lnTo>
                  <a:lnTo>
                    <a:pt x="11" y="49"/>
                  </a:lnTo>
                  <a:lnTo>
                    <a:pt x="11" y="49"/>
                  </a:lnTo>
                  <a:lnTo>
                    <a:pt x="12" y="47"/>
                  </a:lnTo>
                  <a:lnTo>
                    <a:pt x="12" y="47"/>
                  </a:lnTo>
                  <a:lnTo>
                    <a:pt x="12" y="45"/>
                  </a:lnTo>
                  <a:lnTo>
                    <a:pt x="12" y="45"/>
                  </a:lnTo>
                  <a:close/>
                  <a:moveTo>
                    <a:pt x="118" y="45"/>
                  </a:moveTo>
                  <a:lnTo>
                    <a:pt x="118" y="45"/>
                  </a:lnTo>
                  <a:lnTo>
                    <a:pt x="112" y="45"/>
                  </a:lnTo>
                  <a:lnTo>
                    <a:pt x="112" y="45"/>
                  </a:lnTo>
                  <a:lnTo>
                    <a:pt x="75" y="52"/>
                  </a:lnTo>
                  <a:lnTo>
                    <a:pt x="75" y="52"/>
                  </a:lnTo>
                  <a:lnTo>
                    <a:pt x="84" y="73"/>
                  </a:lnTo>
                  <a:lnTo>
                    <a:pt x="92" y="89"/>
                  </a:lnTo>
                  <a:lnTo>
                    <a:pt x="92" y="89"/>
                  </a:lnTo>
                  <a:lnTo>
                    <a:pt x="108" y="118"/>
                  </a:lnTo>
                  <a:lnTo>
                    <a:pt x="108" y="118"/>
                  </a:lnTo>
                  <a:lnTo>
                    <a:pt x="204" y="164"/>
                  </a:lnTo>
                  <a:lnTo>
                    <a:pt x="247" y="183"/>
                  </a:lnTo>
                  <a:lnTo>
                    <a:pt x="281" y="198"/>
                  </a:lnTo>
                  <a:lnTo>
                    <a:pt x="281" y="198"/>
                  </a:lnTo>
                  <a:lnTo>
                    <a:pt x="309" y="207"/>
                  </a:lnTo>
                  <a:lnTo>
                    <a:pt x="340" y="216"/>
                  </a:lnTo>
                  <a:lnTo>
                    <a:pt x="376" y="225"/>
                  </a:lnTo>
                  <a:lnTo>
                    <a:pt x="412" y="233"/>
                  </a:lnTo>
                  <a:lnTo>
                    <a:pt x="450" y="241"/>
                  </a:lnTo>
                  <a:lnTo>
                    <a:pt x="488" y="248"/>
                  </a:lnTo>
                  <a:lnTo>
                    <a:pt x="525" y="250"/>
                  </a:lnTo>
                  <a:lnTo>
                    <a:pt x="559" y="253"/>
                  </a:lnTo>
                  <a:lnTo>
                    <a:pt x="559" y="253"/>
                  </a:lnTo>
                  <a:lnTo>
                    <a:pt x="583" y="252"/>
                  </a:lnTo>
                  <a:lnTo>
                    <a:pt x="583" y="252"/>
                  </a:lnTo>
                  <a:lnTo>
                    <a:pt x="616" y="248"/>
                  </a:lnTo>
                  <a:lnTo>
                    <a:pt x="649" y="242"/>
                  </a:lnTo>
                  <a:lnTo>
                    <a:pt x="683" y="236"/>
                  </a:lnTo>
                  <a:lnTo>
                    <a:pt x="716" y="227"/>
                  </a:lnTo>
                  <a:lnTo>
                    <a:pt x="747" y="216"/>
                  </a:lnTo>
                  <a:lnTo>
                    <a:pt x="776" y="204"/>
                  </a:lnTo>
                  <a:lnTo>
                    <a:pt x="804" y="190"/>
                  </a:lnTo>
                  <a:lnTo>
                    <a:pt x="827" y="174"/>
                  </a:lnTo>
                  <a:lnTo>
                    <a:pt x="827" y="174"/>
                  </a:lnTo>
                  <a:lnTo>
                    <a:pt x="844" y="161"/>
                  </a:lnTo>
                  <a:lnTo>
                    <a:pt x="860" y="144"/>
                  </a:lnTo>
                  <a:lnTo>
                    <a:pt x="860" y="144"/>
                  </a:lnTo>
                  <a:lnTo>
                    <a:pt x="868" y="136"/>
                  </a:lnTo>
                  <a:lnTo>
                    <a:pt x="868" y="136"/>
                  </a:lnTo>
                  <a:lnTo>
                    <a:pt x="860" y="141"/>
                  </a:lnTo>
                  <a:lnTo>
                    <a:pt x="860" y="141"/>
                  </a:lnTo>
                  <a:lnTo>
                    <a:pt x="860" y="141"/>
                  </a:lnTo>
                  <a:lnTo>
                    <a:pt x="860" y="141"/>
                  </a:lnTo>
                  <a:lnTo>
                    <a:pt x="877" y="103"/>
                  </a:lnTo>
                  <a:lnTo>
                    <a:pt x="877" y="103"/>
                  </a:lnTo>
                  <a:lnTo>
                    <a:pt x="864" y="115"/>
                  </a:lnTo>
                  <a:lnTo>
                    <a:pt x="853" y="124"/>
                  </a:lnTo>
                  <a:lnTo>
                    <a:pt x="843" y="132"/>
                  </a:lnTo>
                  <a:lnTo>
                    <a:pt x="832" y="139"/>
                  </a:lnTo>
                  <a:lnTo>
                    <a:pt x="814" y="149"/>
                  </a:lnTo>
                  <a:lnTo>
                    <a:pt x="796" y="158"/>
                  </a:lnTo>
                  <a:lnTo>
                    <a:pt x="796" y="158"/>
                  </a:lnTo>
                  <a:lnTo>
                    <a:pt x="772" y="169"/>
                  </a:lnTo>
                  <a:lnTo>
                    <a:pt x="743" y="179"/>
                  </a:lnTo>
                  <a:lnTo>
                    <a:pt x="713" y="189"/>
                  </a:lnTo>
                  <a:lnTo>
                    <a:pt x="687" y="195"/>
                  </a:lnTo>
                  <a:lnTo>
                    <a:pt x="687" y="195"/>
                  </a:lnTo>
                  <a:lnTo>
                    <a:pt x="666" y="199"/>
                  </a:lnTo>
                  <a:lnTo>
                    <a:pt x="646" y="202"/>
                  </a:lnTo>
                  <a:lnTo>
                    <a:pt x="629" y="203"/>
                  </a:lnTo>
                  <a:lnTo>
                    <a:pt x="615" y="203"/>
                  </a:lnTo>
                  <a:lnTo>
                    <a:pt x="615" y="203"/>
                  </a:lnTo>
                  <a:lnTo>
                    <a:pt x="615" y="203"/>
                  </a:lnTo>
                  <a:lnTo>
                    <a:pt x="615" y="203"/>
                  </a:lnTo>
                  <a:lnTo>
                    <a:pt x="605" y="203"/>
                  </a:lnTo>
                  <a:lnTo>
                    <a:pt x="599" y="202"/>
                  </a:lnTo>
                  <a:lnTo>
                    <a:pt x="595" y="200"/>
                  </a:lnTo>
                  <a:lnTo>
                    <a:pt x="595" y="200"/>
                  </a:lnTo>
                  <a:lnTo>
                    <a:pt x="595" y="200"/>
                  </a:lnTo>
                  <a:lnTo>
                    <a:pt x="595" y="200"/>
                  </a:lnTo>
                  <a:lnTo>
                    <a:pt x="597" y="200"/>
                  </a:lnTo>
                  <a:lnTo>
                    <a:pt x="597" y="200"/>
                  </a:lnTo>
                  <a:lnTo>
                    <a:pt x="633" y="199"/>
                  </a:lnTo>
                  <a:lnTo>
                    <a:pt x="633" y="199"/>
                  </a:lnTo>
                  <a:lnTo>
                    <a:pt x="658" y="198"/>
                  </a:lnTo>
                  <a:lnTo>
                    <a:pt x="679" y="194"/>
                  </a:lnTo>
                  <a:lnTo>
                    <a:pt x="679" y="194"/>
                  </a:lnTo>
                  <a:lnTo>
                    <a:pt x="681" y="193"/>
                  </a:lnTo>
                  <a:lnTo>
                    <a:pt x="681" y="193"/>
                  </a:lnTo>
                  <a:lnTo>
                    <a:pt x="681" y="193"/>
                  </a:lnTo>
                  <a:lnTo>
                    <a:pt x="659" y="194"/>
                  </a:lnTo>
                  <a:lnTo>
                    <a:pt x="659" y="194"/>
                  </a:lnTo>
                  <a:lnTo>
                    <a:pt x="637" y="196"/>
                  </a:lnTo>
                  <a:lnTo>
                    <a:pt x="620" y="196"/>
                  </a:lnTo>
                  <a:lnTo>
                    <a:pt x="620" y="196"/>
                  </a:lnTo>
                  <a:lnTo>
                    <a:pt x="617" y="196"/>
                  </a:lnTo>
                  <a:lnTo>
                    <a:pt x="617" y="196"/>
                  </a:lnTo>
                  <a:lnTo>
                    <a:pt x="615" y="196"/>
                  </a:lnTo>
                  <a:lnTo>
                    <a:pt x="615" y="196"/>
                  </a:lnTo>
                  <a:lnTo>
                    <a:pt x="611" y="196"/>
                  </a:lnTo>
                  <a:lnTo>
                    <a:pt x="611" y="196"/>
                  </a:lnTo>
                  <a:lnTo>
                    <a:pt x="607" y="198"/>
                  </a:lnTo>
                  <a:lnTo>
                    <a:pt x="607" y="198"/>
                  </a:lnTo>
                  <a:lnTo>
                    <a:pt x="605" y="198"/>
                  </a:lnTo>
                  <a:lnTo>
                    <a:pt x="605" y="198"/>
                  </a:lnTo>
                  <a:lnTo>
                    <a:pt x="597" y="196"/>
                  </a:lnTo>
                  <a:lnTo>
                    <a:pt x="597" y="196"/>
                  </a:lnTo>
                  <a:lnTo>
                    <a:pt x="592" y="195"/>
                  </a:lnTo>
                  <a:lnTo>
                    <a:pt x="587" y="194"/>
                  </a:lnTo>
                  <a:lnTo>
                    <a:pt x="587" y="194"/>
                  </a:lnTo>
                  <a:lnTo>
                    <a:pt x="584" y="195"/>
                  </a:lnTo>
                  <a:lnTo>
                    <a:pt x="584" y="195"/>
                  </a:lnTo>
                  <a:lnTo>
                    <a:pt x="580" y="195"/>
                  </a:lnTo>
                  <a:lnTo>
                    <a:pt x="580" y="195"/>
                  </a:lnTo>
                  <a:lnTo>
                    <a:pt x="575" y="195"/>
                  </a:lnTo>
                  <a:lnTo>
                    <a:pt x="575" y="195"/>
                  </a:lnTo>
                  <a:lnTo>
                    <a:pt x="565" y="194"/>
                  </a:lnTo>
                  <a:lnTo>
                    <a:pt x="565" y="194"/>
                  </a:lnTo>
                  <a:lnTo>
                    <a:pt x="563" y="194"/>
                  </a:lnTo>
                  <a:lnTo>
                    <a:pt x="563" y="194"/>
                  </a:lnTo>
                  <a:lnTo>
                    <a:pt x="563" y="194"/>
                  </a:lnTo>
                  <a:lnTo>
                    <a:pt x="563" y="194"/>
                  </a:lnTo>
                  <a:lnTo>
                    <a:pt x="558" y="193"/>
                  </a:lnTo>
                  <a:lnTo>
                    <a:pt x="558" y="193"/>
                  </a:lnTo>
                  <a:lnTo>
                    <a:pt x="551" y="193"/>
                  </a:lnTo>
                  <a:lnTo>
                    <a:pt x="551" y="193"/>
                  </a:lnTo>
                  <a:lnTo>
                    <a:pt x="548" y="193"/>
                  </a:lnTo>
                  <a:lnTo>
                    <a:pt x="548" y="193"/>
                  </a:lnTo>
                  <a:lnTo>
                    <a:pt x="544" y="193"/>
                  </a:lnTo>
                  <a:lnTo>
                    <a:pt x="544" y="193"/>
                  </a:lnTo>
                  <a:lnTo>
                    <a:pt x="541" y="193"/>
                  </a:lnTo>
                  <a:lnTo>
                    <a:pt x="538" y="191"/>
                  </a:lnTo>
                  <a:lnTo>
                    <a:pt x="538" y="191"/>
                  </a:lnTo>
                  <a:lnTo>
                    <a:pt x="532" y="190"/>
                  </a:lnTo>
                  <a:lnTo>
                    <a:pt x="532" y="190"/>
                  </a:lnTo>
                  <a:lnTo>
                    <a:pt x="461" y="179"/>
                  </a:lnTo>
                  <a:lnTo>
                    <a:pt x="461" y="179"/>
                  </a:lnTo>
                  <a:lnTo>
                    <a:pt x="443" y="175"/>
                  </a:lnTo>
                  <a:lnTo>
                    <a:pt x="414" y="166"/>
                  </a:lnTo>
                  <a:lnTo>
                    <a:pt x="359" y="149"/>
                  </a:lnTo>
                  <a:lnTo>
                    <a:pt x="359" y="149"/>
                  </a:lnTo>
                  <a:lnTo>
                    <a:pt x="334" y="140"/>
                  </a:lnTo>
                  <a:lnTo>
                    <a:pt x="298" y="126"/>
                  </a:lnTo>
                  <a:lnTo>
                    <a:pt x="239" y="103"/>
                  </a:lnTo>
                  <a:lnTo>
                    <a:pt x="239" y="103"/>
                  </a:lnTo>
                  <a:lnTo>
                    <a:pt x="194" y="84"/>
                  </a:lnTo>
                  <a:lnTo>
                    <a:pt x="147" y="61"/>
                  </a:lnTo>
                  <a:lnTo>
                    <a:pt x="147" y="61"/>
                  </a:lnTo>
                  <a:lnTo>
                    <a:pt x="118" y="45"/>
                  </a:lnTo>
                  <a:close/>
                  <a:moveTo>
                    <a:pt x="19" y="39"/>
                  </a:moveTo>
                  <a:lnTo>
                    <a:pt x="19" y="39"/>
                  </a:lnTo>
                  <a:lnTo>
                    <a:pt x="16" y="43"/>
                  </a:lnTo>
                  <a:lnTo>
                    <a:pt x="16" y="43"/>
                  </a:lnTo>
                  <a:lnTo>
                    <a:pt x="17" y="42"/>
                  </a:lnTo>
                  <a:lnTo>
                    <a:pt x="17" y="42"/>
                  </a:lnTo>
                  <a:lnTo>
                    <a:pt x="17" y="42"/>
                  </a:lnTo>
                  <a:lnTo>
                    <a:pt x="19" y="39"/>
                  </a:lnTo>
                  <a:close/>
                  <a:moveTo>
                    <a:pt x="46" y="6"/>
                  </a:moveTo>
                  <a:lnTo>
                    <a:pt x="46" y="6"/>
                  </a:lnTo>
                  <a:lnTo>
                    <a:pt x="45" y="7"/>
                  </a:lnTo>
                  <a:lnTo>
                    <a:pt x="45" y="7"/>
                  </a:lnTo>
                  <a:lnTo>
                    <a:pt x="45" y="7"/>
                  </a:lnTo>
                  <a:lnTo>
                    <a:pt x="45" y="7"/>
                  </a:lnTo>
                  <a:lnTo>
                    <a:pt x="46" y="6"/>
                  </a:lnTo>
                  <a:close/>
                  <a:moveTo>
                    <a:pt x="49" y="3"/>
                  </a:moveTo>
                  <a:lnTo>
                    <a:pt x="49" y="3"/>
                  </a:lnTo>
                  <a:lnTo>
                    <a:pt x="47" y="3"/>
                  </a:lnTo>
                  <a:lnTo>
                    <a:pt x="47" y="3"/>
                  </a:lnTo>
                  <a:lnTo>
                    <a:pt x="47" y="3"/>
                  </a:lnTo>
                  <a:lnTo>
                    <a:pt x="47" y="3"/>
                  </a:lnTo>
                  <a:lnTo>
                    <a:pt x="49" y="3"/>
                  </a:lnTo>
                  <a:close/>
                  <a:moveTo>
                    <a:pt x="941" y="0"/>
                  </a:moveTo>
                  <a:lnTo>
                    <a:pt x="941" y="0"/>
                  </a:lnTo>
                  <a:lnTo>
                    <a:pt x="935" y="23"/>
                  </a:lnTo>
                  <a:lnTo>
                    <a:pt x="927" y="44"/>
                  </a:lnTo>
                  <a:lnTo>
                    <a:pt x="927" y="44"/>
                  </a:lnTo>
                  <a:lnTo>
                    <a:pt x="937" y="18"/>
                  </a:lnTo>
                  <a:lnTo>
                    <a:pt x="941" y="1"/>
                  </a:lnTo>
                  <a:lnTo>
                    <a:pt x="941" y="1"/>
                  </a:lnTo>
                  <a:lnTo>
                    <a:pt x="9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762"/>
            <p:cNvSpPr>
              <a:spLocks/>
            </p:cNvSpPr>
            <p:nvPr/>
          </p:nvSpPr>
          <p:spPr bwMode="auto">
            <a:xfrm>
              <a:off x="2328863" y="2240261"/>
              <a:ext cx="1588" cy="4763"/>
            </a:xfrm>
            <a:custGeom>
              <a:avLst/>
              <a:gdLst/>
              <a:ahLst/>
              <a:cxnLst>
                <a:cxn ang="0">
                  <a:pos x="0" y="0"/>
                </a:cxn>
                <a:cxn ang="0">
                  <a:pos x="0" y="0"/>
                </a:cxn>
                <a:cxn ang="0">
                  <a:pos x="0" y="3"/>
                </a:cxn>
                <a:cxn ang="0">
                  <a:pos x="1" y="3"/>
                </a:cxn>
                <a:cxn ang="0">
                  <a:pos x="1" y="3"/>
                </a:cxn>
                <a:cxn ang="0">
                  <a:pos x="1" y="3"/>
                </a:cxn>
                <a:cxn ang="0">
                  <a:pos x="1" y="3"/>
                </a:cxn>
                <a:cxn ang="0">
                  <a:pos x="1" y="1"/>
                </a:cxn>
                <a:cxn ang="0">
                  <a:pos x="1" y="1"/>
                </a:cxn>
                <a:cxn ang="0">
                  <a:pos x="0" y="0"/>
                </a:cxn>
              </a:cxnLst>
              <a:rect l="0" t="0" r="r" b="b"/>
              <a:pathLst>
                <a:path w="1" h="3">
                  <a:moveTo>
                    <a:pt x="0" y="0"/>
                  </a:moveTo>
                  <a:lnTo>
                    <a:pt x="0" y="0"/>
                  </a:lnTo>
                  <a:lnTo>
                    <a:pt x="0" y="3"/>
                  </a:lnTo>
                  <a:lnTo>
                    <a:pt x="1" y="3"/>
                  </a:lnTo>
                  <a:lnTo>
                    <a:pt x="1" y="3"/>
                  </a:lnTo>
                  <a:lnTo>
                    <a:pt x="1" y="3"/>
                  </a:lnTo>
                  <a:lnTo>
                    <a:pt x="1" y="3"/>
                  </a:lnTo>
                  <a:lnTo>
                    <a:pt x="1" y="1"/>
                  </a:lnTo>
                  <a:lnTo>
                    <a:pt x="1" y="1"/>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763"/>
            <p:cNvSpPr>
              <a:spLocks/>
            </p:cNvSpPr>
            <p:nvPr/>
          </p:nvSpPr>
          <p:spPr bwMode="auto">
            <a:xfrm>
              <a:off x="2333625" y="2208511"/>
              <a:ext cx="14288" cy="23813"/>
            </a:xfrm>
            <a:custGeom>
              <a:avLst/>
              <a:gdLst/>
              <a:ahLst/>
              <a:cxnLst>
                <a:cxn ang="0">
                  <a:pos x="9" y="0"/>
                </a:cxn>
                <a:cxn ang="0">
                  <a:pos x="9" y="0"/>
                </a:cxn>
                <a:cxn ang="0">
                  <a:pos x="9" y="0"/>
                </a:cxn>
                <a:cxn ang="0">
                  <a:pos x="5" y="7"/>
                </a:cxn>
                <a:cxn ang="0">
                  <a:pos x="0" y="15"/>
                </a:cxn>
                <a:cxn ang="0">
                  <a:pos x="0" y="15"/>
                </a:cxn>
                <a:cxn ang="0">
                  <a:pos x="5" y="7"/>
                </a:cxn>
                <a:cxn ang="0">
                  <a:pos x="5" y="7"/>
                </a:cxn>
                <a:cxn ang="0">
                  <a:pos x="8" y="4"/>
                </a:cxn>
                <a:cxn ang="0">
                  <a:pos x="8" y="4"/>
                </a:cxn>
                <a:cxn ang="0">
                  <a:pos x="9" y="2"/>
                </a:cxn>
                <a:cxn ang="0">
                  <a:pos x="9" y="2"/>
                </a:cxn>
                <a:cxn ang="0">
                  <a:pos x="9" y="0"/>
                </a:cxn>
                <a:cxn ang="0">
                  <a:pos x="9" y="0"/>
                </a:cxn>
              </a:cxnLst>
              <a:rect l="0" t="0" r="r" b="b"/>
              <a:pathLst>
                <a:path w="9" h="15">
                  <a:moveTo>
                    <a:pt x="9" y="0"/>
                  </a:moveTo>
                  <a:lnTo>
                    <a:pt x="9" y="0"/>
                  </a:lnTo>
                  <a:lnTo>
                    <a:pt x="9" y="0"/>
                  </a:lnTo>
                  <a:lnTo>
                    <a:pt x="5" y="7"/>
                  </a:lnTo>
                  <a:lnTo>
                    <a:pt x="0" y="15"/>
                  </a:lnTo>
                  <a:lnTo>
                    <a:pt x="0" y="15"/>
                  </a:lnTo>
                  <a:lnTo>
                    <a:pt x="5" y="7"/>
                  </a:lnTo>
                  <a:lnTo>
                    <a:pt x="5" y="7"/>
                  </a:lnTo>
                  <a:lnTo>
                    <a:pt x="8" y="4"/>
                  </a:lnTo>
                  <a:lnTo>
                    <a:pt x="8" y="4"/>
                  </a:lnTo>
                  <a:lnTo>
                    <a:pt x="9" y="2"/>
                  </a:lnTo>
                  <a:lnTo>
                    <a:pt x="9" y="2"/>
                  </a:lnTo>
                  <a:lnTo>
                    <a:pt x="9" y="0"/>
                  </a:lnTo>
                  <a:lnTo>
                    <a:pt x="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64"/>
            <p:cNvSpPr>
              <a:spLocks/>
            </p:cNvSpPr>
            <p:nvPr/>
          </p:nvSpPr>
          <p:spPr bwMode="auto">
            <a:xfrm>
              <a:off x="2447925" y="2208511"/>
              <a:ext cx="1273175" cy="330200"/>
            </a:xfrm>
            <a:custGeom>
              <a:avLst/>
              <a:gdLst/>
              <a:ahLst/>
              <a:cxnLst>
                <a:cxn ang="0">
                  <a:pos x="37" y="0"/>
                </a:cxn>
                <a:cxn ang="0">
                  <a:pos x="0" y="7"/>
                </a:cxn>
                <a:cxn ang="0">
                  <a:pos x="17" y="44"/>
                </a:cxn>
                <a:cxn ang="0">
                  <a:pos x="129" y="119"/>
                </a:cxn>
                <a:cxn ang="0">
                  <a:pos x="206" y="153"/>
                </a:cxn>
                <a:cxn ang="0">
                  <a:pos x="301" y="180"/>
                </a:cxn>
                <a:cxn ang="0">
                  <a:pos x="413" y="203"/>
                </a:cxn>
                <a:cxn ang="0">
                  <a:pos x="484" y="208"/>
                </a:cxn>
                <a:cxn ang="0">
                  <a:pos x="541" y="203"/>
                </a:cxn>
                <a:cxn ang="0">
                  <a:pos x="641" y="182"/>
                </a:cxn>
                <a:cxn ang="0">
                  <a:pos x="729" y="145"/>
                </a:cxn>
                <a:cxn ang="0">
                  <a:pos x="769" y="116"/>
                </a:cxn>
                <a:cxn ang="0">
                  <a:pos x="793" y="91"/>
                </a:cxn>
                <a:cxn ang="0">
                  <a:pos x="785" y="96"/>
                </a:cxn>
                <a:cxn ang="0">
                  <a:pos x="802" y="58"/>
                </a:cxn>
                <a:cxn ang="0">
                  <a:pos x="778" y="79"/>
                </a:cxn>
                <a:cxn ang="0">
                  <a:pos x="739" y="104"/>
                </a:cxn>
                <a:cxn ang="0">
                  <a:pos x="697" y="124"/>
                </a:cxn>
                <a:cxn ang="0">
                  <a:pos x="612" y="150"/>
                </a:cxn>
                <a:cxn ang="0">
                  <a:pos x="571" y="157"/>
                </a:cxn>
                <a:cxn ang="0">
                  <a:pos x="540" y="158"/>
                </a:cxn>
                <a:cxn ang="0">
                  <a:pos x="530" y="158"/>
                </a:cxn>
                <a:cxn ang="0">
                  <a:pos x="520" y="155"/>
                </a:cxn>
                <a:cxn ang="0">
                  <a:pos x="522" y="155"/>
                </a:cxn>
                <a:cxn ang="0">
                  <a:pos x="558" y="154"/>
                </a:cxn>
                <a:cxn ang="0">
                  <a:pos x="604" y="149"/>
                </a:cxn>
                <a:cxn ang="0">
                  <a:pos x="606" y="148"/>
                </a:cxn>
                <a:cxn ang="0">
                  <a:pos x="562" y="151"/>
                </a:cxn>
                <a:cxn ang="0">
                  <a:pos x="542" y="151"/>
                </a:cxn>
                <a:cxn ang="0">
                  <a:pos x="540" y="151"/>
                </a:cxn>
                <a:cxn ang="0">
                  <a:pos x="532" y="153"/>
                </a:cxn>
                <a:cxn ang="0">
                  <a:pos x="530" y="153"/>
                </a:cxn>
                <a:cxn ang="0">
                  <a:pos x="517" y="150"/>
                </a:cxn>
                <a:cxn ang="0">
                  <a:pos x="509" y="150"/>
                </a:cxn>
                <a:cxn ang="0">
                  <a:pos x="505" y="150"/>
                </a:cxn>
                <a:cxn ang="0">
                  <a:pos x="490" y="149"/>
                </a:cxn>
                <a:cxn ang="0">
                  <a:pos x="488" y="149"/>
                </a:cxn>
                <a:cxn ang="0">
                  <a:pos x="483" y="148"/>
                </a:cxn>
                <a:cxn ang="0">
                  <a:pos x="476" y="148"/>
                </a:cxn>
                <a:cxn ang="0">
                  <a:pos x="469" y="148"/>
                </a:cxn>
                <a:cxn ang="0">
                  <a:pos x="463" y="146"/>
                </a:cxn>
                <a:cxn ang="0">
                  <a:pos x="457" y="145"/>
                </a:cxn>
                <a:cxn ang="0">
                  <a:pos x="368" y="130"/>
                </a:cxn>
                <a:cxn ang="0">
                  <a:pos x="284" y="104"/>
                </a:cxn>
                <a:cxn ang="0">
                  <a:pos x="164" y="58"/>
                </a:cxn>
                <a:cxn ang="0">
                  <a:pos x="72" y="16"/>
                </a:cxn>
              </a:cxnLst>
              <a:rect l="0" t="0" r="r" b="b"/>
              <a:pathLst>
                <a:path w="802" h="208">
                  <a:moveTo>
                    <a:pt x="43" y="0"/>
                  </a:moveTo>
                  <a:lnTo>
                    <a:pt x="43" y="0"/>
                  </a:lnTo>
                  <a:lnTo>
                    <a:pt x="37" y="0"/>
                  </a:lnTo>
                  <a:lnTo>
                    <a:pt x="37" y="0"/>
                  </a:lnTo>
                  <a:lnTo>
                    <a:pt x="0" y="7"/>
                  </a:lnTo>
                  <a:lnTo>
                    <a:pt x="0" y="7"/>
                  </a:lnTo>
                  <a:lnTo>
                    <a:pt x="9" y="28"/>
                  </a:lnTo>
                  <a:lnTo>
                    <a:pt x="17" y="44"/>
                  </a:lnTo>
                  <a:lnTo>
                    <a:pt x="17" y="44"/>
                  </a:lnTo>
                  <a:lnTo>
                    <a:pt x="33" y="73"/>
                  </a:lnTo>
                  <a:lnTo>
                    <a:pt x="33" y="73"/>
                  </a:lnTo>
                  <a:lnTo>
                    <a:pt x="129" y="119"/>
                  </a:lnTo>
                  <a:lnTo>
                    <a:pt x="172" y="138"/>
                  </a:lnTo>
                  <a:lnTo>
                    <a:pt x="206" y="153"/>
                  </a:lnTo>
                  <a:lnTo>
                    <a:pt x="206" y="153"/>
                  </a:lnTo>
                  <a:lnTo>
                    <a:pt x="234" y="162"/>
                  </a:lnTo>
                  <a:lnTo>
                    <a:pt x="265" y="171"/>
                  </a:lnTo>
                  <a:lnTo>
                    <a:pt x="301" y="180"/>
                  </a:lnTo>
                  <a:lnTo>
                    <a:pt x="337" y="188"/>
                  </a:lnTo>
                  <a:lnTo>
                    <a:pt x="375" y="196"/>
                  </a:lnTo>
                  <a:lnTo>
                    <a:pt x="413" y="203"/>
                  </a:lnTo>
                  <a:lnTo>
                    <a:pt x="450" y="205"/>
                  </a:lnTo>
                  <a:lnTo>
                    <a:pt x="484" y="208"/>
                  </a:lnTo>
                  <a:lnTo>
                    <a:pt x="484" y="208"/>
                  </a:lnTo>
                  <a:lnTo>
                    <a:pt x="508" y="207"/>
                  </a:lnTo>
                  <a:lnTo>
                    <a:pt x="508" y="207"/>
                  </a:lnTo>
                  <a:lnTo>
                    <a:pt x="541" y="203"/>
                  </a:lnTo>
                  <a:lnTo>
                    <a:pt x="574" y="197"/>
                  </a:lnTo>
                  <a:lnTo>
                    <a:pt x="608" y="191"/>
                  </a:lnTo>
                  <a:lnTo>
                    <a:pt x="641" y="182"/>
                  </a:lnTo>
                  <a:lnTo>
                    <a:pt x="672" y="171"/>
                  </a:lnTo>
                  <a:lnTo>
                    <a:pt x="701" y="159"/>
                  </a:lnTo>
                  <a:lnTo>
                    <a:pt x="729" y="145"/>
                  </a:lnTo>
                  <a:lnTo>
                    <a:pt x="752" y="129"/>
                  </a:lnTo>
                  <a:lnTo>
                    <a:pt x="752" y="129"/>
                  </a:lnTo>
                  <a:lnTo>
                    <a:pt x="769" y="116"/>
                  </a:lnTo>
                  <a:lnTo>
                    <a:pt x="785" y="99"/>
                  </a:lnTo>
                  <a:lnTo>
                    <a:pt x="785" y="99"/>
                  </a:lnTo>
                  <a:lnTo>
                    <a:pt x="793" y="91"/>
                  </a:lnTo>
                  <a:lnTo>
                    <a:pt x="793" y="91"/>
                  </a:lnTo>
                  <a:lnTo>
                    <a:pt x="785" y="96"/>
                  </a:lnTo>
                  <a:lnTo>
                    <a:pt x="785" y="96"/>
                  </a:lnTo>
                  <a:lnTo>
                    <a:pt x="785" y="96"/>
                  </a:lnTo>
                  <a:lnTo>
                    <a:pt x="785" y="96"/>
                  </a:lnTo>
                  <a:lnTo>
                    <a:pt x="802" y="58"/>
                  </a:lnTo>
                  <a:lnTo>
                    <a:pt x="802" y="58"/>
                  </a:lnTo>
                  <a:lnTo>
                    <a:pt x="789" y="70"/>
                  </a:lnTo>
                  <a:lnTo>
                    <a:pt x="778" y="79"/>
                  </a:lnTo>
                  <a:lnTo>
                    <a:pt x="768" y="87"/>
                  </a:lnTo>
                  <a:lnTo>
                    <a:pt x="757" y="94"/>
                  </a:lnTo>
                  <a:lnTo>
                    <a:pt x="739" y="104"/>
                  </a:lnTo>
                  <a:lnTo>
                    <a:pt x="721" y="113"/>
                  </a:lnTo>
                  <a:lnTo>
                    <a:pt x="721" y="113"/>
                  </a:lnTo>
                  <a:lnTo>
                    <a:pt x="697" y="124"/>
                  </a:lnTo>
                  <a:lnTo>
                    <a:pt x="668" y="134"/>
                  </a:lnTo>
                  <a:lnTo>
                    <a:pt x="638" y="144"/>
                  </a:lnTo>
                  <a:lnTo>
                    <a:pt x="612" y="150"/>
                  </a:lnTo>
                  <a:lnTo>
                    <a:pt x="612" y="150"/>
                  </a:lnTo>
                  <a:lnTo>
                    <a:pt x="591" y="154"/>
                  </a:lnTo>
                  <a:lnTo>
                    <a:pt x="571" y="157"/>
                  </a:lnTo>
                  <a:lnTo>
                    <a:pt x="554" y="158"/>
                  </a:lnTo>
                  <a:lnTo>
                    <a:pt x="540" y="158"/>
                  </a:lnTo>
                  <a:lnTo>
                    <a:pt x="540" y="158"/>
                  </a:lnTo>
                  <a:lnTo>
                    <a:pt x="540" y="158"/>
                  </a:lnTo>
                  <a:lnTo>
                    <a:pt x="540" y="158"/>
                  </a:lnTo>
                  <a:lnTo>
                    <a:pt x="530" y="158"/>
                  </a:lnTo>
                  <a:lnTo>
                    <a:pt x="524" y="157"/>
                  </a:lnTo>
                  <a:lnTo>
                    <a:pt x="520" y="155"/>
                  </a:lnTo>
                  <a:lnTo>
                    <a:pt x="520" y="155"/>
                  </a:lnTo>
                  <a:lnTo>
                    <a:pt x="520" y="155"/>
                  </a:lnTo>
                  <a:lnTo>
                    <a:pt x="520" y="155"/>
                  </a:lnTo>
                  <a:lnTo>
                    <a:pt x="522" y="155"/>
                  </a:lnTo>
                  <a:lnTo>
                    <a:pt x="522" y="155"/>
                  </a:lnTo>
                  <a:lnTo>
                    <a:pt x="558" y="154"/>
                  </a:lnTo>
                  <a:lnTo>
                    <a:pt x="558" y="154"/>
                  </a:lnTo>
                  <a:lnTo>
                    <a:pt x="583" y="153"/>
                  </a:lnTo>
                  <a:lnTo>
                    <a:pt x="604" y="149"/>
                  </a:lnTo>
                  <a:lnTo>
                    <a:pt x="604" y="149"/>
                  </a:lnTo>
                  <a:lnTo>
                    <a:pt x="606" y="148"/>
                  </a:lnTo>
                  <a:lnTo>
                    <a:pt x="606" y="148"/>
                  </a:lnTo>
                  <a:lnTo>
                    <a:pt x="606" y="148"/>
                  </a:lnTo>
                  <a:lnTo>
                    <a:pt x="584" y="149"/>
                  </a:lnTo>
                  <a:lnTo>
                    <a:pt x="584" y="149"/>
                  </a:lnTo>
                  <a:lnTo>
                    <a:pt x="562" y="151"/>
                  </a:lnTo>
                  <a:lnTo>
                    <a:pt x="545" y="151"/>
                  </a:lnTo>
                  <a:lnTo>
                    <a:pt x="545" y="151"/>
                  </a:lnTo>
                  <a:lnTo>
                    <a:pt x="542" y="151"/>
                  </a:lnTo>
                  <a:lnTo>
                    <a:pt x="542" y="151"/>
                  </a:lnTo>
                  <a:lnTo>
                    <a:pt x="540" y="151"/>
                  </a:lnTo>
                  <a:lnTo>
                    <a:pt x="540" y="151"/>
                  </a:lnTo>
                  <a:lnTo>
                    <a:pt x="536" y="151"/>
                  </a:lnTo>
                  <a:lnTo>
                    <a:pt x="536" y="151"/>
                  </a:lnTo>
                  <a:lnTo>
                    <a:pt x="532" y="153"/>
                  </a:lnTo>
                  <a:lnTo>
                    <a:pt x="532" y="153"/>
                  </a:lnTo>
                  <a:lnTo>
                    <a:pt x="530" y="153"/>
                  </a:lnTo>
                  <a:lnTo>
                    <a:pt x="530" y="153"/>
                  </a:lnTo>
                  <a:lnTo>
                    <a:pt x="522" y="151"/>
                  </a:lnTo>
                  <a:lnTo>
                    <a:pt x="522" y="151"/>
                  </a:lnTo>
                  <a:lnTo>
                    <a:pt x="517" y="150"/>
                  </a:lnTo>
                  <a:lnTo>
                    <a:pt x="512" y="149"/>
                  </a:lnTo>
                  <a:lnTo>
                    <a:pt x="512" y="149"/>
                  </a:lnTo>
                  <a:lnTo>
                    <a:pt x="509" y="150"/>
                  </a:lnTo>
                  <a:lnTo>
                    <a:pt x="509" y="150"/>
                  </a:lnTo>
                  <a:lnTo>
                    <a:pt x="505" y="150"/>
                  </a:lnTo>
                  <a:lnTo>
                    <a:pt x="505" y="150"/>
                  </a:lnTo>
                  <a:lnTo>
                    <a:pt x="500" y="150"/>
                  </a:lnTo>
                  <a:lnTo>
                    <a:pt x="500" y="150"/>
                  </a:lnTo>
                  <a:lnTo>
                    <a:pt x="490" y="149"/>
                  </a:lnTo>
                  <a:lnTo>
                    <a:pt x="490" y="149"/>
                  </a:lnTo>
                  <a:lnTo>
                    <a:pt x="488" y="149"/>
                  </a:lnTo>
                  <a:lnTo>
                    <a:pt x="488" y="149"/>
                  </a:lnTo>
                  <a:lnTo>
                    <a:pt x="488" y="149"/>
                  </a:lnTo>
                  <a:lnTo>
                    <a:pt x="488" y="149"/>
                  </a:lnTo>
                  <a:lnTo>
                    <a:pt x="483" y="148"/>
                  </a:lnTo>
                  <a:lnTo>
                    <a:pt x="483" y="148"/>
                  </a:lnTo>
                  <a:lnTo>
                    <a:pt x="476" y="148"/>
                  </a:lnTo>
                  <a:lnTo>
                    <a:pt x="476" y="148"/>
                  </a:lnTo>
                  <a:lnTo>
                    <a:pt x="473" y="148"/>
                  </a:lnTo>
                  <a:lnTo>
                    <a:pt x="473" y="148"/>
                  </a:lnTo>
                  <a:lnTo>
                    <a:pt x="469" y="148"/>
                  </a:lnTo>
                  <a:lnTo>
                    <a:pt x="469" y="148"/>
                  </a:lnTo>
                  <a:lnTo>
                    <a:pt x="466" y="148"/>
                  </a:lnTo>
                  <a:lnTo>
                    <a:pt x="463" y="146"/>
                  </a:lnTo>
                  <a:lnTo>
                    <a:pt x="463" y="146"/>
                  </a:lnTo>
                  <a:lnTo>
                    <a:pt x="457" y="145"/>
                  </a:lnTo>
                  <a:lnTo>
                    <a:pt x="457" y="145"/>
                  </a:lnTo>
                  <a:lnTo>
                    <a:pt x="386" y="134"/>
                  </a:lnTo>
                  <a:lnTo>
                    <a:pt x="386" y="134"/>
                  </a:lnTo>
                  <a:lnTo>
                    <a:pt x="368" y="130"/>
                  </a:lnTo>
                  <a:lnTo>
                    <a:pt x="339" y="121"/>
                  </a:lnTo>
                  <a:lnTo>
                    <a:pt x="284" y="104"/>
                  </a:lnTo>
                  <a:lnTo>
                    <a:pt x="284" y="104"/>
                  </a:lnTo>
                  <a:lnTo>
                    <a:pt x="259" y="95"/>
                  </a:lnTo>
                  <a:lnTo>
                    <a:pt x="223" y="81"/>
                  </a:lnTo>
                  <a:lnTo>
                    <a:pt x="164" y="58"/>
                  </a:lnTo>
                  <a:lnTo>
                    <a:pt x="164" y="58"/>
                  </a:lnTo>
                  <a:lnTo>
                    <a:pt x="119" y="39"/>
                  </a:lnTo>
                  <a:lnTo>
                    <a:pt x="72" y="16"/>
                  </a:lnTo>
                  <a:lnTo>
                    <a:pt x="72" y="16"/>
                  </a:lnTo>
                  <a:lnTo>
                    <a:pt x="4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765"/>
            <p:cNvSpPr>
              <a:spLocks/>
            </p:cNvSpPr>
            <p:nvPr/>
          </p:nvSpPr>
          <p:spPr bwMode="auto">
            <a:xfrm>
              <a:off x="2354263" y="2198986"/>
              <a:ext cx="4763" cy="6350"/>
            </a:xfrm>
            <a:custGeom>
              <a:avLst/>
              <a:gdLst/>
              <a:ahLst/>
              <a:cxnLst>
                <a:cxn ang="0">
                  <a:pos x="3" y="0"/>
                </a:cxn>
                <a:cxn ang="0">
                  <a:pos x="3" y="0"/>
                </a:cxn>
                <a:cxn ang="0">
                  <a:pos x="0" y="4"/>
                </a:cxn>
                <a:cxn ang="0">
                  <a:pos x="0" y="4"/>
                </a:cxn>
                <a:cxn ang="0">
                  <a:pos x="1" y="3"/>
                </a:cxn>
                <a:cxn ang="0">
                  <a:pos x="1" y="3"/>
                </a:cxn>
                <a:cxn ang="0">
                  <a:pos x="1" y="3"/>
                </a:cxn>
                <a:cxn ang="0">
                  <a:pos x="3" y="0"/>
                </a:cxn>
              </a:cxnLst>
              <a:rect l="0" t="0" r="r" b="b"/>
              <a:pathLst>
                <a:path w="3" h="4">
                  <a:moveTo>
                    <a:pt x="3" y="0"/>
                  </a:moveTo>
                  <a:lnTo>
                    <a:pt x="3" y="0"/>
                  </a:lnTo>
                  <a:lnTo>
                    <a:pt x="0" y="4"/>
                  </a:lnTo>
                  <a:lnTo>
                    <a:pt x="0" y="4"/>
                  </a:lnTo>
                  <a:lnTo>
                    <a:pt x="1" y="3"/>
                  </a:lnTo>
                  <a:lnTo>
                    <a:pt x="1" y="3"/>
                  </a:lnTo>
                  <a:lnTo>
                    <a:pt x="1" y="3"/>
                  </a:lnTo>
                  <a:lnTo>
                    <a:pt x="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66"/>
            <p:cNvSpPr>
              <a:spLocks/>
            </p:cNvSpPr>
            <p:nvPr/>
          </p:nvSpPr>
          <p:spPr bwMode="auto">
            <a:xfrm>
              <a:off x="2400300" y="2146598"/>
              <a:ext cx="1588" cy="1588"/>
            </a:xfrm>
            <a:custGeom>
              <a:avLst/>
              <a:gdLst/>
              <a:ahLst/>
              <a:cxnLst>
                <a:cxn ang="0">
                  <a:pos x="1" y="0"/>
                </a:cxn>
                <a:cxn ang="0">
                  <a:pos x="1" y="0"/>
                </a:cxn>
                <a:cxn ang="0">
                  <a:pos x="0" y="1"/>
                </a:cxn>
                <a:cxn ang="0">
                  <a:pos x="0" y="1"/>
                </a:cxn>
                <a:cxn ang="0">
                  <a:pos x="0" y="1"/>
                </a:cxn>
                <a:cxn ang="0">
                  <a:pos x="0" y="1"/>
                </a:cxn>
                <a:cxn ang="0">
                  <a:pos x="1" y="0"/>
                </a:cxn>
              </a:cxnLst>
              <a:rect l="0" t="0" r="r" b="b"/>
              <a:pathLst>
                <a:path w="1" h="1">
                  <a:moveTo>
                    <a:pt x="1" y="0"/>
                  </a:moveTo>
                  <a:lnTo>
                    <a:pt x="1" y="0"/>
                  </a:lnTo>
                  <a:lnTo>
                    <a:pt x="0" y="1"/>
                  </a:lnTo>
                  <a:lnTo>
                    <a:pt x="0" y="1"/>
                  </a:lnTo>
                  <a:lnTo>
                    <a:pt x="0" y="1"/>
                  </a:lnTo>
                  <a:lnTo>
                    <a:pt x="0" y="1"/>
                  </a:lnTo>
                  <a:lnTo>
                    <a:pt x="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767"/>
            <p:cNvSpPr>
              <a:spLocks/>
            </p:cNvSpPr>
            <p:nvPr/>
          </p:nvSpPr>
          <p:spPr bwMode="auto">
            <a:xfrm>
              <a:off x="2403475" y="2141836"/>
              <a:ext cx="3175" cy="1588"/>
            </a:xfrm>
            <a:custGeom>
              <a:avLst/>
              <a:gdLst/>
              <a:ahLst/>
              <a:cxnLst>
                <a:cxn ang="0">
                  <a:pos x="2" y="0"/>
                </a:cxn>
                <a:cxn ang="0">
                  <a:pos x="2" y="0"/>
                </a:cxn>
                <a:cxn ang="0">
                  <a:pos x="0" y="0"/>
                </a:cxn>
                <a:cxn ang="0">
                  <a:pos x="0" y="0"/>
                </a:cxn>
                <a:cxn ang="0">
                  <a:pos x="0" y="0"/>
                </a:cxn>
                <a:cxn ang="0">
                  <a:pos x="0" y="0"/>
                </a:cxn>
                <a:cxn ang="0">
                  <a:pos x="2" y="0"/>
                </a:cxn>
              </a:cxnLst>
              <a:rect l="0" t="0" r="r" b="b"/>
              <a:pathLst>
                <a:path w="2">
                  <a:moveTo>
                    <a:pt x="2" y="0"/>
                  </a:moveTo>
                  <a:lnTo>
                    <a:pt x="2" y="0"/>
                  </a:lnTo>
                  <a:lnTo>
                    <a:pt x="0" y="0"/>
                  </a:lnTo>
                  <a:lnTo>
                    <a:pt x="0" y="0"/>
                  </a:lnTo>
                  <a:lnTo>
                    <a:pt x="0" y="0"/>
                  </a:lnTo>
                  <a:lnTo>
                    <a:pt x="0" y="0"/>
                  </a:lnTo>
                  <a:lnTo>
                    <a:pt x="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768"/>
            <p:cNvSpPr>
              <a:spLocks/>
            </p:cNvSpPr>
            <p:nvPr/>
          </p:nvSpPr>
          <p:spPr bwMode="auto">
            <a:xfrm>
              <a:off x="3800475" y="2137073"/>
              <a:ext cx="22225" cy="69850"/>
            </a:xfrm>
            <a:custGeom>
              <a:avLst/>
              <a:gdLst/>
              <a:ahLst/>
              <a:cxnLst>
                <a:cxn ang="0">
                  <a:pos x="14" y="0"/>
                </a:cxn>
                <a:cxn ang="0">
                  <a:pos x="14" y="0"/>
                </a:cxn>
                <a:cxn ang="0">
                  <a:pos x="8" y="23"/>
                </a:cxn>
                <a:cxn ang="0">
                  <a:pos x="0" y="44"/>
                </a:cxn>
                <a:cxn ang="0">
                  <a:pos x="0" y="44"/>
                </a:cxn>
                <a:cxn ang="0">
                  <a:pos x="10" y="18"/>
                </a:cxn>
                <a:cxn ang="0">
                  <a:pos x="14" y="1"/>
                </a:cxn>
                <a:cxn ang="0">
                  <a:pos x="14" y="1"/>
                </a:cxn>
                <a:cxn ang="0">
                  <a:pos x="14" y="0"/>
                </a:cxn>
              </a:cxnLst>
              <a:rect l="0" t="0" r="r" b="b"/>
              <a:pathLst>
                <a:path w="14" h="44">
                  <a:moveTo>
                    <a:pt x="14" y="0"/>
                  </a:moveTo>
                  <a:lnTo>
                    <a:pt x="14" y="0"/>
                  </a:lnTo>
                  <a:lnTo>
                    <a:pt x="8" y="23"/>
                  </a:lnTo>
                  <a:lnTo>
                    <a:pt x="0" y="44"/>
                  </a:lnTo>
                  <a:lnTo>
                    <a:pt x="0" y="44"/>
                  </a:lnTo>
                  <a:lnTo>
                    <a:pt x="10" y="18"/>
                  </a:lnTo>
                  <a:lnTo>
                    <a:pt x="14" y="1"/>
                  </a:lnTo>
                  <a:lnTo>
                    <a:pt x="14" y="1"/>
                  </a:lnTo>
                  <a:lnTo>
                    <a:pt x="1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769"/>
            <p:cNvSpPr>
              <a:spLocks noEditPoints="1"/>
            </p:cNvSpPr>
            <p:nvPr/>
          </p:nvSpPr>
          <p:spPr bwMode="auto">
            <a:xfrm>
              <a:off x="2328863" y="2148186"/>
              <a:ext cx="171450" cy="176213"/>
            </a:xfrm>
            <a:custGeom>
              <a:avLst/>
              <a:gdLst/>
              <a:ahLst/>
              <a:cxnLst>
                <a:cxn ang="0">
                  <a:pos x="1" y="61"/>
                </a:cxn>
                <a:cxn ang="0">
                  <a:pos x="1" y="61"/>
                </a:cxn>
                <a:cxn ang="0">
                  <a:pos x="1" y="61"/>
                </a:cxn>
                <a:cxn ang="0">
                  <a:pos x="1" y="61"/>
                </a:cxn>
                <a:cxn ang="0">
                  <a:pos x="1" y="61"/>
                </a:cxn>
                <a:cxn ang="0">
                  <a:pos x="1" y="61"/>
                </a:cxn>
                <a:cxn ang="0">
                  <a:pos x="3" y="61"/>
                </a:cxn>
                <a:cxn ang="0">
                  <a:pos x="3" y="61"/>
                </a:cxn>
                <a:cxn ang="0">
                  <a:pos x="3" y="61"/>
                </a:cxn>
                <a:cxn ang="0">
                  <a:pos x="3" y="61"/>
                </a:cxn>
                <a:cxn ang="0">
                  <a:pos x="1" y="61"/>
                </a:cxn>
                <a:cxn ang="0">
                  <a:pos x="75" y="45"/>
                </a:cxn>
                <a:cxn ang="0">
                  <a:pos x="75" y="45"/>
                </a:cxn>
                <a:cxn ang="0">
                  <a:pos x="28" y="54"/>
                </a:cxn>
                <a:cxn ang="0">
                  <a:pos x="28" y="54"/>
                </a:cxn>
                <a:cxn ang="0">
                  <a:pos x="3" y="61"/>
                </a:cxn>
                <a:cxn ang="0">
                  <a:pos x="3" y="61"/>
                </a:cxn>
                <a:cxn ang="0">
                  <a:pos x="3" y="61"/>
                </a:cxn>
                <a:cxn ang="0">
                  <a:pos x="3" y="61"/>
                </a:cxn>
                <a:cxn ang="0">
                  <a:pos x="13" y="65"/>
                </a:cxn>
                <a:cxn ang="0">
                  <a:pos x="36" y="77"/>
                </a:cxn>
                <a:cxn ang="0">
                  <a:pos x="108" y="111"/>
                </a:cxn>
                <a:cxn ang="0">
                  <a:pos x="108" y="111"/>
                </a:cxn>
                <a:cxn ang="0">
                  <a:pos x="92" y="82"/>
                </a:cxn>
                <a:cxn ang="0">
                  <a:pos x="92" y="82"/>
                </a:cxn>
                <a:cxn ang="0">
                  <a:pos x="84" y="66"/>
                </a:cxn>
                <a:cxn ang="0">
                  <a:pos x="75" y="45"/>
                </a:cxn>
                <a:cxn ang="0">
                  <a:pos x="8" y="45"/>
                </a:cxn>
                <a:cxn ang="0">
                  <a:pos x="8" y="45"/>
                </a:cxn>
                <a:cxn ang="0">
                  <a:pos x="3" y="53"/>
                </a:cxn>
                <a:cxn ang="0">
                  <a:pos x="3" y="53"/>
                </a:cxn>
                <a:cxn ang="0">
                  <a:pos x="0" y="58"/>
                </a:cxn>
                <a:cxn ang="0">
                  <a:pos x="0" y="58"/>
                </a:cxn>
                <a:cxn ang="0">
                  <a:pos x="1" y="59"/>
                </a:cxn>
                <a:cxn ang="0">
                  <a:pos x="1" y="59"/>
                </a:cxn>
                <a:cxn ang="0">
                  <a:pos x="1" y="57"/>
                </a:cxn>
                <a:cxn ang="0">
                  <a:pos x="3" y="54"/>
                </a:cxn>
                <a:cxn ang="0">
                  <a:pos x="3" y="54"/>
                </a:cxn>
                <a:cxn ang="0">
                  <a:pos x="8" y="45"/>
                </a:cxn>
                <a:cxn ang="0">
                  <a:pos x="17" y="35"/>
                </a:cxn>
                <a:cxn ang="0">
                  <a:pos x="17" y="35"/>
                </a:cxn>
                <a:cxn ang="0">
                  <a:pos x="16" y="36"/>
                </a:cxn>
                <a:cxn ang="0">
                  <a:pos x="16" y="36"/>
                </a:cxn>
                <a:cxn ang="0">
                  <a:pos x="12" y="38"/>
                </a:cxn>
                <a:cxn ang="0">
                  <a:pos x="12" y="38"/>
                </a:cxn>
                <a:cxn ang="0">
                  <a:pos x="12" y="38"/>
                </a:cxn>
                <a:cxn ang="0">
                  <a:pos x="12" y="40"/>
                </a:cxn>
                <a:cxn ang="0">
                  <a:pos x="12" y="40"/>
                </a:cxn>
                <a:cxn ang="0">
                  <a:pos x="17" y="35"/>
                </a:cxn>
                <a:cxn ang="0">
                  <a:pos x="45" y="0"/>
                </a:cxn>
                <a:cxn ang="0">
                  <a:pos x="45" y="0"/>
                </a:cxn>
                <a:cxn ang="0">
                  <a:pos x="45" y="0"/>
                </a:cxn>
                <a:cxn ang="0">
                  <a:pos x="45" y="0"/>
                </a:cxn>
                <a:cxn ang="0">
                  <a:pos x="43" y="3"/>
                </a:cxn>
                <a:cxn ang="0">
                  <a:pos x="43" y="3"/>
                </a:cxn>
                <a:cxn ang="0">
                  <a:pos x="45" y="0"/>
                </a:cxn>
              </a:cxnLst>
              <a:rect l="0" t="0" r="r" b="b"/>
              <a:pathLst>
                <a:path w="108" h="111">
                  <a:moveTo>
                    <a:pt x="1" y="61"/>
                  </a:moveTo>
                  <a:lnTo>
                    <a:pt x="1" y="61"/>
                  </a:lnTo>
                  <a:lnTo>
                    <a:pt x="1" y="61"/>
                  </a:lnTo>
                  <a:lnTo>
                    <a:pt x="1" y="61"/>
                  </a:lnTo>
                  <a:lnTo>
                    <a:pt x="1" y="61"/>
                  </a:lnTo>
                  <a:lnTo>
                    <a:pt x="1" y="61"/>
                  </a:lnTo>
                  <a:lnTo>
                    <a:pt x="3" y="61"/>
                  </a:lnTo>
                  <a:lnTo>
                    <a:pt x="3" y="61"/>
                  </a:lnTo>
                  <a:lnTo>
                    <a:pt x="3" y="61"/>
                  </a:lnTo>
                  <a:lnTo>
                    <a:pt x="3" y="61"/>
                  </a:lnTo>
                  <a:lnTo>
                    <a:pt x="1" y="61"/>
                  </a:lnTo>
                  <a:close/>
                  <a:moveTo>
                    <a:pt x="75" y="45"/>
                  </a:moveTo>
                  <a:lnTo>
                    <a:pt x="75" y="45"/>
                  </a:lnTo>
                  <a:lnTo>
                    <a:pt x="28" y="54"/>
                  </a:lnTo>
                  <a:lnTo>
                    <a:pt x="28" y="54"/>
                  </a:lnTo>
                  <a:lnTo>
                    <a:pt x="3" y="61"/>
                  </a:lnTo>
                  <a:lnTo>
                    <a:pt x="3" y="61"/>
                  </a:lnTo>
                  <a:lnTo>
                    <a:pt x="3" y="61"/>
                  </a:lnTo>
                  <a:lnTo>
                    <a:pt x="3" y="61"/>
                  </a:lnTo>
                  <a:lnTo>
                    <a:pt x="13" y="65"/>
                  </a:lnTo>
                  <a:lnTo>
                    <a:pt x="36" y="77"/>
                  </a:lnTo>
                  <a:lnTo>
                    <a:pt x="108" y="111"/>
                  </a:lnTo>
                  <a:lnTo>
                    <a:pt x="108" y="111"/>
                  </a:lnTo>
                  <a:lnTo>
                    <a:pt x="92" y="82"/>
                  </a:lnTo>
                  <a:lnTo>
                    <a:pt x="92" y="82"/>
                  </a:lnTo>
                  <a:lnTo>
                    <a:pt x="84" y="66"/>
                  </a:lnTo>
                  <a:lnTo>
                    <a:pt x="75" y="45"/>
                  </a:lnTo>
                  <a:close/>
                  <a:moveTo>
                    <a:pt x="8" y="45"/>
                  </a:moveTo>
                  <a:lnTo>
                    <a:pt x="8" y="45"/>
                  </a:lnTo>
                  <a:lnTo>
                    <a:pt x="3" y="53"/>
                  </a:lnTo>
                  <a:lnTo>
                    <a:pt x="3" y="53"/>
                  </a:lnTo>
                  <a:lnTo>
                    <a:pt x="0" y="58"/>
                  </a:lnTo>
                  <a:lnTo>
                    <a:pt x="0" y="58"/>
                  </a:lnTo>
                  <a:lnTo>
                    <a:pt x="1" y="59"/>
                  </a:lnTo>
                  <a:lnTo>
                    <a:pt x="1" y="59"/>
                  </a:lnTo>
                  <a:lnTo>
                    <a:pt x="1" y="57"/>
                  </a:lnTo>
                  <a:lnTo>
                    <a:pt x="3" y="54"/>
                  </a:lnTo>
                  <a:lnTo>
                    <a:pt x="3" y="54"/>
                  </a:lnTo>
                  <a:lnTo>
                    <a:pt x="8" y="45"/>
                  </a:lnTo>
                  <a:close/>
                  <a:moveTo>
                    <a:pt x="17" y="35"/>
                  </a:moveTo>
                  <a:lnTo>
                    <a:pt x="17" y="35"/>
                  </a:lnTo>
                  <a:lnTo>
                    <a:pt x="16" y="36"/>
                  </a:lnTo>
                  <a:lnTo>
                    <a:pt x="16" y="36"/>
                  </a:lnTo>
                  <a:lnTo>
                    <a:pt x="12" y="38"/>
                  </a:lnTo>
                  <a:lnTo>
                    <a:pt x="12" y="38"/>
                  </a:lnTo>
                  <a:lnTo>
                    <a:pt x="12" y="38"/>
                  </a:lnTo>
                  <a:lnTo>
                    <a:pt x="12" y="40"/>
                  </a:lnTo>
                  <a:lnTo>
                    <a:pt x="12" y="40"/>
                  </a:lnTo>
                  <a:lnTo>
                    <a:pt x="17" y="35"/>
                  </a:lnTo>
                  <a:close/>
                  <a:moveTo>
                    <a:pt x="45" y="0"/>
                  </a:moveTo>
                  <a:lnTo>
                    <a:pt x="45" y="0"/>
                  </a:lnTo>
                  <a:lnTo>
                    <a:pt x="45" y="0"/>
                  </a:lnTo>
                  <a:lnTo>
                    <a:pt x="45" y="0"/>
                  </a:lnTo>
                  <a:lnTo>
                    <a:pt x="43" y="3"/>
                  </a:lnTo>
                  <a:lnTo>
                    <a:pt x="43" y="3"/>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770"/>
            <p:cNvSpPr>
              <a:spLocks/>
            </p:cNvSpPr>
            <p:nvPr/>
          </p:nvSpPr>
          <p:spPr bwMode="auto">
            <a:xfrm>
              <a:off x="2330450" y="2245023"/>
              <a:ext cx="3175" cy="1588"/>
            </a:xfrm>
            <a:custGeom>
              <a:avLst/>
              <a:gdLst/>
              <a:ahLst/>
              <a:cxnLst>
                <a:cxn ang="0">
                  <a:pos x="0" y="0"/>
                </a:cxn>
                <a:cxn ang="0">
                  <a:pos x="0" y="0"/>
                </a:cxn>
                <a:cxn ang="0">
                  <a:pos x="0" y="0"/>
                </a:cxn>
                <a:cxn ang="0">
                  <a:pos x="0" y="0"/>
                </a:cxn>
                <a:cxn ang="0">
                  <a:pos x="0" y="0"/>
                </a:cxn>
                <a:cxn ang="0">
                  <a:pos x="0" y="0"/>
                </a:cxn>
                <a:cxn ang="0">
                  <a:pos x="2" y="0"/>
                </a:cxn>
                <a:cxn ang="0">
                  <a:pos x="2" y="0"/>
                </a:cxn>
                <a:cxn ang="0">
                  <a:pos x="2" y="0"/>
                </a:cxn>
                <a:cxn ang="0">
                  <a:pos x="2" y="0"/>
                </a:cxn>
                <a:cxn ang="0">
                  <a:pos x="0" y="0"/>
                </a:cxn>
              </a:cxnLst>
              <a:rect l="0" t="0" r="r" b="b"/>
              <a:pathLst>
                <a:path w="2">
                  <a:moveTo>
                    <a:pt x="0" y="0"/>
                  </a:moveTo>
                  <a:lnTo>
                    <a:pt x="0" y="0"/>
                  </a:lnTo>
                  <a:lnTo>
                    <a:pt x="0" y="0"/>
                  </a:lnTo>
                  <a:lnTo>
                    <a:pt x="0" y="0"/>
                  </a:lnTo>
                  <a:lnTo>
                    <a:pt x="0" y="0"/>
                  </a:lnTo>
                  <a:lnTo>
                    <a:pt x="0" y="0"/>
                  </a:lnTo>
                  <a:lnTo>
                    <a:pt x="2" y="0"/>
                  </a:lnTo>
                  <a:lnTo>
                    <a:pt x="2" y="0"/>
                  </a:lnTo>
                  <a:lnTo>
                    <a:pt x="2" y="0"/>
                  </a:lnTo>
                  <a:lnTo>
                    <a:pt x="2" y="0"/>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771"/>
            <p:cNvSpPr>
              <a:spLocks/>
            </p:cNvSpPr>
            <p:nvPr/>
          </p:nvSpPr>
          <p:spPr bwMode="auto">
            <a:xfrm>
              <a:off x="2333625" y="2219623"/>
              <a:ext cx="166688" cy="104775"/>
            </a:xfrm>
            <a:custGeom>
              <a:avLst/>
              <a:gdLst/>
              <a:ahLst/>
              <a:cxnLst>
                <a:cxn ang="0">
                  <a:pos x="72" y="0"/>
                </a:cxn>
                <a:cxn ang="0">
                  <a:pos x="72" y="0"/>
                </a:cxn>
                <a:cxn ang="0">
                  <a:pos x="25" y="9"/>
                </a:cxn>
                <a:cxn ang="0">
                  <a:pos x="25" y="9"/>
                </a:cxn>
                <a:cxn ang="0">
                  <a:pos x="0" y="16"/>
                </a:cxn>
                <a:cxn ang="0">
                  <a:pos x="0" y="16"/>
                </a:cxn>
                <a:cxn ang="0">
                  <a:pos x="0" y="16"/>
                </a:cxn>
                <a:cxn ang="0">
                  <a:pos x="0" y="16"/>
                </a:cxn>
                <a:cxn ang="0">
                  <a:pos x="10" y="20"/>
                </a:cxn>
                <a:cxn ang="0">
                  <a:pos x="33" y="32"/>
                </a:cxn>
                <a:cxn ang="0">
                  <a:pos x="105" y="66"/>
                </a:cxn>
                <a:cxn ang="0">
                  <a:pos x="105" y="66"/>
                </a:cxn>
                <a:cxn ang="0">
                  <a:pos x="89" y="37"/>
                </a:cxn>
                <a:cxn ang="0">
                  <a:pos x="89" y="37"/>
                </a:cxn>
                <a:cxn ang="0">
                  <a:pos x="81" y="21"/>
                </a:cxn>
                <a:cxn ang="0">
                  <a:pos x="72" y="0"/>
                </a:cxn>
              </a:cxnLst>
              <a:rect l="0" t="0" r="r" b="b"/>
              <a:pathLst>
                <a:path w="105" h="66">
                  <a:moveTo>
                    <a:pt x="72" y="0"/>
                  </a:moveTo>
                  <a:lnTo>
                    <a:pt x="72" y="0"/>
                  </a:lnTo>
                  <a:lnTo>
                    <a:pt x="25" y="9"/>
                  </a:lnTo>
                  <a:lnTo>
                    <a:pt x="25" y="9"/>
                  </a:lnTo>
                  <a:lnTo>
                    <a:pt x="0" y="16"/>
                  </a:lnTo>
                  <a:lnTo>
                    <a:pt x="0" y="16"/>
                  </a:lnTo>
                  <a:lnTo>
                    <a:pt x="0" y="16"/>
                  </a:lnTo>
                  <a:lnTo>
                    <a:pt x="0" y="16"/>
                  </a:lnTo>
                  <a:lnTo>
                    <a:pt x="10" y="20"/>
                  </a:lnTo>
                  <a:lnTo>
                    <a:pt x="33" y="32"/>
                  </a:lnTo>
                  <a:lnTo>
                    <a:pt x="105" y="66"/>
                  </a:lnTo>
                  <a:lnTo>
                    <a:pt x="105" y="66"/>
                  </a:lnTo>
                  <a:lnTo>
                    <a:pt x="89" y="37"/>
                  </a:lnTo>
                  <a:lnTo>
                    <a:pt x="89" y="37"/>
                  </a:lnTo>
                  <a:lnTo>
                    <a:pt x="81" y="21"/>
                  </a:lnTo>
                  <a:lnTo>
                    <a:pt x="7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772"/>
            <p:cNvSpPr>
              <a:spLocks/>
            </p:cNvSpPr>
            <p:nvPr/>
          </p:nvSpPr>
          <p:spPr bwMode="auto">
            <a:xfrm>
              <a:off x="2328863" y="2219623"/>
              <a:ext cx="12700" cy="22225"/>
            </a:xfrm>
            <a:custGeom>
              <a:avLst/>
              <a:gdLst/>
              <a:ahLst/>
              <a:cxnLst>
                <a:cxn ang="0">
                  <a:pos x="8" y="0"/>
                </a:cxn>
                <a:cxn ang="0">
                  <a:pos x="8" y="0"/>
                </a:cxn>
                <a:cxn ang="0">
                  <a:pos x="3" y="8"/>
                </a:cxn>
                <a:cxn ang="0">
                  <a:pos x="3" y="8"/>
                </a:cxn>
                <a:cxn ang="0">
                  <a:pos x="0" y="13"/>
                </a:cxn>
                <a:cxn ang="0">
                  <a:pos x="0" y="13"/>
                </a:cxn>
                <a:cxn ang="0">
                  <a:pos x="1" y="14"/>
                </a:cxn>
                <a:cxn ang="0">
                  <a:pos x="1" y="14"/>
                </a:cxn>
                <a:cxn ang="0">
                  <a:pos x="1" y="12"/>
                </a:cxn>
                <a:cxn ang="0">
                  <a:pos x="3" y="9"/>
                </a:cxn>
                <a:cxn ang="0">
                  <a:pos x="3" y="9"/>
                </a:cxn>
                <a:cxn ang="0">
                  <a:pos x="8" y="0"/>
                </a:cxn>
              </a:cxnLst>
              <a:rect l="0" t="0" r="r" b="b"/>
              <a:pathLst>
                <a:path w="8" h="14">
                  <a:moveTo>
                    <a:pt x="8" y="0"/>
                  </a:moveTo>
                  <a:lnTo>
                    <a:pt x="8" y="0"/>
                  </a:lnTo>
                  <a:lnTo>
                    <a:pt x="3" y="8"/>
                  </a:lnTo>
                  <a:lnTo>
                    <a:pt x="3" y="8"/>
                  </a:lnTo>
                  <a:lnTo>
                    <a:pt x="0" y="13"/>
                  </a:lnTo>
                  <a:lnTo>
                    <a:pt x="0" y="13"/>
                  </a:lnTo>
                  <a:lnTo>
                    <a:pt x="1" y="14"/>
                  </a:lnTo>
                  <a:lnTo>
                    <a:pt x="1" y="14"/>
                  </a:lnTo>
                  <a:lnTo>
                    <a:pt x="1" y="12"/>
                  </a:lnTo>
                  <a:lnTo>
                    <a:pt x="3" y="9"/>
                  </a:lnTo>
                  <a:lnTo>
                    <a:pt x="3" y="9"/>
                  </a:lnTo>
                  <a:lnTo>
                    <a:pt x="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773"/>
            <p:cNvSpPr>
              <a:spLocks/>
            </p:cNvSpPr>
            <p:nvPr/>
          </p:nvSpPr>
          <p:spPr bwMode="auto">
            <a:xfrm>
              <a:off x="2347913" y="2203748"/>
              <a:ext cx="7938" cy="7938"/>
            </a:xfrm>
            <a:custGeom>
              <a:avLst/>
              <a:gdLst/>
              <a:ahLst/>
              <a:cxnLst>
                <a:cxn ang="0">
                  <a:pos x="5" y="0"/>
                </a:cxn>
                <a:cxn ang="0">
                  <a:pos x="5" y="0"/>
                </a:cxn>
                <a:cxn ang="0">
                  <a:pos x="4" y="1"/>
                </a:cxn>
                <a:cxn ang="0">
                  <a:pos x="4" y="1"/>
                </a:cxn>
                <a:cxn ang="0">
                  <a:pos x="0" y="3"/>
                </a:cxn>
                <a:cxn ang="0">
                  <a:pos x="0" y="3"/>
                </a:cxn>
                <a:cxn ang="0">
                  <a:pos x="0" y="3"/>
                </a:cxn>
                <a:cxn ang="0">
                  <a:pos x="0" y="5"/>
                </a:cxn>
                <a:cxn ang="0">
                  <a:pos x="0" y="5"/>
                </a:cxn>
                <a:cxn ang="0">
                  <a:pos x="5" y="0"/>
                </a:cxn>
              </a:cxnLst>
              <a:rect l="0" t="0" r="r" b="b"/>
              <a:pathLst>
                <a:path w="5" h="5">
                  <a:moveTo>
                    <a:pt x="5" y="0"/>
                  </a:moveTo>
                  <a:lnTo>
                    <a:pt x="5" y="0"/>
                  </a:lnTo>
                  <a:lnTo>
                    <a:pt x="4" y="1"/>
                  </a:lnTo>
                  <a:lnTo>
                    <a:pt x="4" y="1"/>
                  </a:lnTo>
                  <a:lnTo>
                    <a:pt x="0" y="3"/>
                  </a:lnTo>
                  <a:lnTo>
                    <a:pt x="0" y="3"/>
                  </a:lnTo>
                  <a:lnTo>
                    <a:pt x="0" y="3"/>
                  </a:lnTo>
                  <a:lnTo>
                    <a:pt x="0" y="5"/>
                  </a:lnTo>
                  <a:lnTo>
                    <a:pt x="0" y="5"/>
                  </a:lnTo>
                  <a:lnTo>
                    <a:pt x="5"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774"/>
            <p:cNvSpPr>
              <a:spLocks/>
            </p:cNvSpPr>
            <p:nvPr/>
          </p:nvSpPr>
          <p:spPr bwMode="auto">
            <a:xfrm>
              <a:off x="2397125" y="2148186"/>
              <a:ext cx="3175" cy="4763"/>
            </a:xfrm>
            <a:custGeom>
              <a:avLst/>
              <a:gdLst/>
              <a:ahLst/>
              <a:cxnLst>
                <a:cxn ang="0">
                  <a:pos x="2" y="0"/>
                </a:cxn>
                <a:cxn ang="0">
                  <a:pos x="2" y="0"/>
                </a:cxn>
                <a:cxn ang="0">
                  <a:pos x="2" y="0"/>
                </a:cxn>
                <a:cxn ang="0">
                  <a:pos x="2" y="0"/>
                </a:cxn>
                <a:cxn ang="0">
                  <a:pos x="0" y="3"/>
                </a:cxn>
                <a:cxn ang="0">
                  <a:pos x="0" y="3"/>
                </a:cxn>
                <a:cxn ang="0">
                  <a:pos x="2" y="0"/>
                </a:cxn>
              </a:cxnLst>
              <a:rect l="0" t="0" r="r" b="b"/>
              <a:pathLst>
                <a:path w="2" h="3">
                  <a:moveTo>
                    <a:pt x="2" y="0"/>
                  </a:moveTo>
                  <a:lnTo>
                    <a:pt x="2" y="0"/>
                  </a:lnTo>
                  <a:lnTo>
                    <a:pt x="2" y="0"/>
                  </a:lnTo>
                  <a:lnTo>
                    <a:pt x="2" y="0"/>
                  </a:lnTo>
                  <a:lnTo>
                    <a:pt x="0" y="3"/>
                  </a:lnTo>
                  <a:lnTo>
                    <a:pt x="0" y="3"/>
                  </a:lnTo>
                  <a:lnTo>
                    <a:pt x="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775"/>
            <p:cNvSpPr>
              <a:spLocks noEditPoints="1"/>
            </p:cNvSpPr>
            <p:nvPr/>
          </p:nvSpPr>
          <p:spPr bwMode="auto">
            <a:xfrm>
              <a:off x="2330450" y="2141836"/>
              <a:ext cx="185738" cy="103188"/>
            </a:xfrm>
            <a:custGeom>
              <a:avLst/>
              <a:gdLst/>
              <a:ahLst/>
              <a:cxnLst>
                <a:cxn ang="0">
                  <a:pos x="0" y="63"/>
                </a:cxn>
                <a:cxn ang="0">
                  <a:pos x="0" y="63"/>
                </a:cxn>
                <a:cxn ang="0">
                  <a:pos x="0" y="65"/>
                </a:cxn>
                <a:cxn ang="0">
                  <a:pos x="0" y="65"/>
                </a:cxn>
                <a:cxn ang="0">
                  <a:pos x="0" y="63"/>
                </a:cxn>
                <a:cxn ang="0">
                  <a:pos x="11" y="44"/>
                </a:cxn>
                <a:cxn ang="0">
                  <a:pos x="11" y="44"/>
                </a:cxn>
                <a:cxn ang="0">
                  <a:pos x="10" y="46"/>
                </a:cxn>
                <a:cxn ang="0">
                  <a:pos x="10" y="46"/>
                </a:cxn>
                <a:cxn ang="0">
                  <a:pos x="7" y="49"/>
                </a:cxn>
                <a:cxn ang="0">
                  <a:pos x="7" y="49"/>
                </a:cxn>
                <a:cxn ang="0">
                  <a:pos x="11" y="44"/>
                </a:cxn>
                <a:cxn ang="0">
                  <a:pos x="19" y="35"/>
                </a:cxn>
                <a:cxn ang="0">
                  <a:pos x="19" y="35"/>
                </a:cxn>
                <a:cxn ang="0">
                  <a:pos x="18" y="36"/>
                </a:cxn>
                <a:cxn ang="0">
                  <a:pos x="18" y="36"/>
                </a:cxn>
                <a:cxn ang="0">
                  <a:pos x="16" y="39"/>
                </a:cxn>
                <a:cxn ang="0">
                  <a:pos x="16" y="39"/>
                </a:cxn>
                <a:cxn ang="0">
                  <a:pos x="16" y="39"/>
                </a:cxn>
                <a:cxn ang="0">
                  <a:pos x="16" y="39"/>
                </a:cxn>
                <a:cxn ang="0">
                  <a:pos x="19" y="35"/>
                </a:cxn>
                <a:cxn ang="0">
                  <a:pos x="36" y="14"/>
                </a:cxn>
                <a:cxn ang="0">
                  <a:pos x="36" y="14"/>
                </a:cxn>
                <a:cxn ang="0">
                  <a:pos x="36" y="14"/>
                </a:cxn>
                <a:cxn ang="0">
                  <a:pos x="32" y="18"/>
                </a:cxn>
                <a:cxn ang="0">
                  <a:pos x="32" y="18"/>
                </a:cxn>
                <a:cxn ang="0">
                  <a:pos x="36" y="14"/>
                </a:cxn>
                <a:cxn ang="0">
                  <a:pos x="36" y="14"/>
                </a:cxn>
                <a:cxn ang="0">
                  <a:pos x="53" y="2"/>
                </a:cxn>
                <a:cxn ang="0">
                  <a:pos x="53" y="2"/>
                </a:cxn>
                <a:cxn ang="0">
                  <a:pos x="74" y="49"/>
                </a:cxn>
                <a:cxn ang="0">
                  <a:pos x="74" y="49"/>
                </a:cxn>
                <a:cxn ang="0">
                  <a:pos x="111" y="42"/>
                </a:cxn>
                <a:cxn ang="0">
                  <a:pos x="111" y="42"/>
                </a:cxn>
                <a:cxn ang="0">
                  <a:pos x="117" y="42"/>
                </a:cxn>
                <a:cxn ang="0">
                  <a:pos x="117" y="42"/>
                </a:cxn>
                <a:cxn ang="0">
                  <a:pos x="102" y="33"/>
                </a:cxn>
                <a:cxn ang="0">
                  <a:pos x="102" y="33"/>
                </a:cxn>
                <a:cxn ang="0">
                  <a:pos x="82" y="21"/>
                </a:cxn>
                <a:cxn ang="0">
                  <a:pos x="70" y="14"/>
                </a:cxn>
                <a:cxn ang="0">
                  <a:pos x="62" y="8"/>
                </a:cxn>
                <a:cxn ang="0">
                  <a:pos x="62" y="8"/>
                </a:cxn>
                <a:cxn ang="0">
                  <a:pos x="58" y="4"/>
                </a:cxn>
                <a:cxn ang="0">
                  <a:pos x="53" y="2"/>
                </a:cxn>
                <a:cxn ang="0">
                  <a:pos x="48" y="0"/>
                </a:cxn>
                <a:cxn ang="0">
                  <a:pos x="48" y="0"/>
                </a:cxn>
                <a:cxn ang="0">
                  <a:pos x="48" y="0"/>
                </a:cxn>
                <a:cxn ang="0">
                  <a:pos x="48" y="0"/>
                </a:cxn>
                <a:cxn ang="0">
                  <a:pos x="46" y="0"/>
                </a:cxn>
                <a:cxn ang="0">
                  <a:pos x="46" y="0"/>
                </a:cxn>
                <a:cxn ang="0">
                  <a:pos x="46" y="0"/>
                </a:cxn>
                <a:cxn ang="0">
                  <a:pos x="45" y="3"/>
                </a:cxn>
                <a:cxn ang="0">
                  <a:pos x="45" y="3"/>
                </a:cxn>
                <a:cxn ang="0">
                  <a:pos x="44" y="4"/>
                </a:cxn>
                <a:cxn ang="0">
                  <a:pos x="44" y="4"/>
                </a:cxn>
                <a:cxn ang="0">
                  <a:pos x="52" y="0"/>
                </a:cxn>
                <a:cxn ang="0">
                  <a:pos x="52" y="0"/>
                </a:cxn>
                <a:cxn ang="0">
                  <a:pos x="48" y="0"/>
                </a:cxn>
              </a:cxnLst>
              <a:rect l="0" t="0" r="r" b="b"/>
              <a:pathLst>
                <a:path w="117" h="65">
                  <a:moveTo>
                    <a:pt x="0" y="63"/>
                  </a:moveTo>
                  <a:lnTo>
                    <a:pt x="0" y="63"/>
                  </a:lnTo>
                  <a:lnTo>
                    <a:pt x="0" y="65"/>
                  </a:lnTo>
                  <a:lnTo>
                    <a:pt x="0" y="65"/>
                  </a:lnTo>
                  <a:lnTo>
                    <a:pt x="0" y="63"/>
                  </a:lnTo>
                  <a:close/>
                  <a:moveTo>
                    <a:pt x="11" y="44"/>
                  </a:moveTo>
                  <a:lnTo>
                    <a:pt x="11" y="44"/>
                  </a:lnTo>
                  <a:lnTo>
                    <a:pt x="10" y="46"/>
                  </a:lnTo>
                  <a:lnTo>
                    <a:pt x="10" y="46"/>
                  </a:lnTo>
                  <a:lnTo>
                    <a:pt x="7" y="49"/>
                  </a:lnTo>
                  <a:lnTo>
                    <a:pt x="7" y="49"/>
                  </a:lnTo>
                  <a:lnTo>
                    <a:pt x="11" y="44"/>
                  </a:lnTo>
                  <a:close/>
                  <a:moveTo>
                    <a:pt x="19" y="35"/>
                  </a:moveTo>
                  <a:lnTo>
                    <a:pt x="19" y="35"/>
                  </a:lnTo>
                  <a:lnTo>
                    <a:pt x="18" y="36"/>
                  </a:lnTo>
                  <a:lnTo>
                    <a:pt x="18" y="36"/>
                  </a:lnTo>
                  <a:lnTo>
                    <a:pt x="16" y="39"/>
                  </a:lnTo>
                  <a:lnTo>
                    <a:pt x="16" y="39"/>
                  </a:lnTo>
                  <a:lnTo>
                    <a:pt x="16" y="39"/>
                  </a:lnTo>
                  <a:lnTo>
                    <a:pt x="16" y="39"/>
                  </a:lnTo>
                  <a:lnTo>
                    <a:pt x="19" y="35"/>
                  </a:lnTo>
                  <a:close/>
                  <a:moveTo>
                    <a:pt x="36" y="14"/>
                  </a:moveTo>
                  <a:lnTo>
                    <a:pt x="36" y="14"/>
                  </a:lnTo>
                  <a:lnTo>
                    <a:pt x="36" y="14"/>
                  </a:lnTo>
                  <a:lnTo>
                    <a:pt x="32" y="18"/>
                  </a:lnTo>
                  <a:lnTo>
                    <a:pt x="32" y="18"/>
                  </a:lnTo>
                  <a:lnTo>
                    <a:pt x="36" y="14"/>
                  </a:lnTo>
                  <a:lnTo>
                    <a:pt x="36" y="14"/>
                  </a:lnTo>
                  <a:close/>
                  <a:moveTo>
                    <a:pt x="53" y="2"/>
                  </a:moveTo>
                  <a:lnTo>
                    <a:pt x="53" y="2"/>
                  </a:lnTo>
                  <a:lnTo>
                    <a:pt x="74" y="49"/>
                  </a:lnTo>
                  <a:lnTo>
                    <a:pt x="74" y="49"/>
                  </a:lnTo>
                  <a:lnTo>
                    <a:pt x="111" y="42"/>
                  </a:lnTo>
                  <a:lnTo>
                    <a:pt x="111" y="42"/>
                  </a:lnTo>
                  <a:lnTo>
                    <a:pt x="117" y="42"/>
                  </a:lnTo>
                  <a:lnTo>
                    <a:pt x="117" y="42"/>
                  </a:lnTo>
                  <a:lnTo>
                    <a:pt x="102" y="33"/>
                  </a:lnTo>
                  <a:lnTo>
                    <a:pt x="102" y="33"/>
                  </a:lnTo>
                  <a:lnTo>
                    <a:pt x="82" y="21"/>
                  </a:lnTo>
                  <a:lnTo>
                    <a:pt x="70" y="14"/>
                  </a:lnTo>
                  <a:lnTo>
                    <a:pt x="62" y="8"/>
                  </a:lnTo>
                  <a:lnTo>
                    <a:pt x="62" y="8"/>
                  </a:lnTo>
                  <a:lnTo>
                    <a:pt x="58" y="4"/>
                  </a:lnTo>
                  <a:lnTo>
                    <a:pt x="53" y="2"/>
                  </a:lnTo>
                  <a:close/>
                  <a:moveTo>
                    <a:pt x="48" y="0"/>
                  </a:moveTo>
                  <a:lnTo>
                    <a:pt x="48" y="0"/>
                  </a:lnTo>
                  <a:lnTo>
                    <a:pt x="48" y="0"/>
                  </a:lnTo>
                  <a:lnTo>
                    <a:pt x="48" y="0"/>
                  </a:lnTo>
                  <a:lnTo>
                    <a:pt x="46" y="0"/>
                  </a:lnTo>
                  <a:lnTo>
                    <a:pt x="46" y="0"/>
                  </a:lnTo>
                  <a:lnTo>
                    <a:pt x="46" y="0"/>
                  </a:lnTo>
                  <a:lnTo>
                    <a:pt x="45" y="3"/>
                  </a:lnTo>
                  <a:lnTo>
                    <a:pt x="45" y="3"/>
                  </a:lnTo>
                  <a:lnTo>
                    <a:pt x="44" y="4"/>
                  </a:lnTo>
                  <a:lnTo>
                    <a:pt x="44" y="4"/>
                  </a:lnTo>
                  <a:lnTo>
                    <a:pt x="52" y="0"/>
                  </a:lnTo>
                  <a:lnTo>
                    <a:pt x="52" y="0"/>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Rectangle 776"/>
            <p:cNvSpPr>
              <a:spLocks noChangeArrowheads="1"/>
            </p:cNvSpPr>
            <p:nvPr/>
          </p:nvSpPr>
          <p:spPr bwMode="auto">
            <a:xfrm>
              <a:off x="2330450" y="2241848"/>
              <a:ext cx="1588" cy="3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777"/>
            <p:cNvSpPr>
              <a:spLocks/>
            </p:cNvSpPr>
            <p:nvPr/>
          </p:nvSpPr>
          <p:spPr bwMode="auto">
            <a:xfrm>
              <a:off x="2341563" y="2211686"/>
              <a:ext cx="6350" cy="7938"/>
            </a:xfrm>
            <a:custGeom>
              <a:avLst/>
              <a:gdLst/>
              <a:ahLst/>
              <a:cxnLst>
                <a:cxn ang="0">
                  <a:pos x="4" y="0"/>
                </a:cxn>
                <a:cxn ang="0">
                  <a:pos x="4" y="0"/>
                </a:cxn>
                <a:cxn ang="0">
                  <a:pos x="3" y="2"/>
                </a:cxn>
                <a:cxn ang="0">
                  <a:pos x="3" y="2"/>
                </a:cxn>
                <a:cxn ang="0">
                  <a:pos x="0" y="5"/>
                </a:cxn>
                <a:cxn ang="0">
                  <a:pos x="0" y="5"/>
                </a:cxn>
                <a:cxn ang="0">
                  <a:pos x="4" y="0"/>
                </a:cxn>
              </a:cxnLst>
              <a:rect l="0" t="0" r="r" b="b"/>
              <a:pathLst>
                <a:path w="4" h="5">
                  <a:moveTo>
                    <a:pt x="4" y="0"/>
                  </a:moveTo>
                  <a:lnTo>
                    <a:pt x="4" y="0"/>
                  </a:lnTo>
                  <a:lnTo>
                    <a:pt x="3" y="2"/>
                  </a:lnTo>
                  <a:lnTo>
                    <a:pt x="3" y="2"/>
                  </a:lnTo>
                  <a:lnTo>
                    <a:pt x="0" y="5"/>
                  </a:lnTo>
                  <a:lnTo>
                    <a:pt x="0" y="5"/>
                  </a:lnTo>
                  <a:lnTo>
                    <a:pt x="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778"/>
            <p:cNvSpPr>
              <a:spLocks/>
            </p:cNvSpPr>
            <p:nvPr/>
          </p:nvSpPr>
          <p:spPr bwMode="auto">
            <a:xfrm>
              <a:off x="2355850" y="2197398"/>
              <a:ext cx="4763" cy="6350"/>
            </a:xfrm>
            <a:custGeom>
              <a:avLst/>
              <a:gdLst/>
              <a:ahLst/>
              <a:cxnLst>
                <a:cxn ang="0">
                  <a:pos x="3" y="0"/>
                </a:cxn>
                <a:cxn ang="0">
                  <a:pos x="3" y="0"/>
                </a:cxn>
                <a:cxn ang="0">
                  <a:pos x="2" y="1"/>
                </a:cxn>
                <a:cxn ang="0">
                  <a:pos x="2" y="1"/>
                </a:cxn>
                <a:cxn ang="0">
                  <a:pos x="0" y="4"/>
                </a:cxn>
                <a:cxn ang="0">
                  <a:pos x="0" y="4"/>
                </a:cxn>
                <a:cxn ang="0">
                  <a:pos x="0" y="4"/>
                </a:cxn>
                <a:cxn ang="0">
                  <a:pos x="0" y="4"/>
                </a:cxn>
                <a:cxn ang="0">
                  <a:pos x="3" y="0"/>
                </a:cxn>
              </a:cxnLst>
              <a:rect l="0" t="0" r="r" b="b"/>
              <a:pathLst>
                <a:path w="3" h="4">
                  <a:moveTo>
                    <a:pt x="3" y="0"/>
                  </a:moveTo>
                  <a:lnTo>
                    <a:pt x="3" y="0"/>
                  </a:lnTo>
                  <a:lnTo>
                    <a:pt x="2" y="1"/>
                  </a:lnTo>
                  <a:lnTo>
                    <a:pt x="2" y="1"/>
                  </a:lnTo>
                  <a:lnTo>
                    <a:pt x="0" y="4"/>
                  </a:lnTo>
                  <a:lnTo>
                    <a:pt x="0" y="4"/>
                  </a:lnTo>
                  <a:lnTo>
                    <a:pt x="0" y="4"/>
                  </a:lnTo>
                  <a:lnTo>
                    <a:pt x="0" y="4"/>
                  </a:lnTo>
                  <a:lnTo>
                    <a:pt x="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79"/>
            <p:cNvSpPr>
              <a:spLocks/>
            </p:cNvSpPr>
            <p:nvPr/>
          </p:nvSpPr>
          <p:spPr bwMode="auto">
            <a:xfrm>
              <a:off x="2381250" y="2164061"/>
              <a:ext cx="6350" cy="6350"/>
            </a:xfrm>
            <a:custGeom>
              <a:avLst/>
              <a:gdLst/>
              <a:ahLst/>
              <a:cxnLst>
                <a:cxn ang="0">
                  <a:pos x="4" y="0"/>
                </a:cxn>
                <a:cxn ang="0">
                  <a:pos x="4" y="0"/>
                </a:cxn>
                <a:cxn ang="0">
                  <a:pos x="4" y="0"/>
                </a:cxn>
                <a:cxn ang="0">
                  <a:pos x="0" y="4"/>
                </a:cxn>
                <a:cxn ang="0">
                  <a:pos x="0" y="4"/>
                </a:cxn>
                <a:cxn ang="0">
                  <a:pos x="4" y="0"/>
                </a:cxn>
                <a:cxn ang="0">
                  <a:pos x="4" y="0"/>
                </a:cxn>
              </a:cxnLst>
              <a:rect l="0" t="0" r="r" b="b"/>
              <a:pathLst>
                <a:path w="4" h="4">
                  <a:moveTo>
                    <a:pt x="4" y="0"/>
                  </a:moveTo>
                  <a:lnTo>
                    <a:pt x="4" y="0"/>
                  </a:lnTo>
                  <a:lnTo>
                    <a:pt x="4" y="0"/>
                  </a:lnTo>
                  <a:lnTo>
                    <a:pt x="0" y="4"/>
                  </a:lnTo>
                  <a:lnTo>
                    <a:pt x="0" y="4"/>
                  </a:lnTo>
                  <a:lnTo>
                    <a:pt x="4" y="0"/>
                  </a:lnTo>
                  <a:lnTo>
                    <a:pt x="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780"/>
            <p:cNvSpPr>
              <a:spLocks/>
            </p:cNvSpPr>
            <p:nvPr/>
          </p:nvSpPr>
          <p:spPr bwMode="auto">
            <a:xfrm>
              <a:off x="2414588" y="2145011"/>
              <a:ext cx="101600" cy="74613"/>
            </a:xfrm>
            <a:custGeom>
              <a:avLst/>
              <a:gdLst/>
              <a:ahLst/>
              <a:cxnLst>
                <a:cxn ang="0">
                  <a:pos x="0" y="0"/>
                </a:cxn>
                <a:cxn ang="0">
                  <a:pos x="0" y="0"/>
                </a:cxn>
                <a:cxn ang="0">
                  <a:pos x="21" y="47"/>
                </a:cxn>
                <a:cxn ang="0">
                  <a:pos x="21" y="47"/>
                </a:cxn>
                <a:cxn ang="0">
                  <a:pos x="58" y="40"/>
                </a:cxn>
                <a:cxn ang="0">
                  <a:pos x="58" y="40"/>
                </a:cxn>
                <a:cxn ang="0">
                  <a:pos x="64" y="40"/>
                </a:cxn>
                <a:cxn ang="0">
                  <a:pos x="64" y="40"/>
                </a:cxn>
                <a:cxn ang="0">
                  <a:pos x="49" y="31"/>
                </a:cxn>
                <a:cxn ang="0">
                  <a:pos x="49" y="31"/>
                </a:cxn>
                <a:cxn ang="0">
                  <a:pos x="29" y="19"/>
                </a:cxn>
                <a:cxn ang="0">
                  <a:pos x="17" y="12"/>
                </a:cxn>
                <a:cxn ang="0">
                  <a:pos x="9" y="6"/>
                </a:cxn>
                <a:cxn ang="0">
                  <a:pos x="9" y="6"/>
                </a:cxn>
                <a:cxn ang="0">
                  <a:pos x="5" y="2"/>
                </a:cxn>
                <a:cxn ang="0">
                  <a:pos x="0" y="0"/>
                </a:cxn>
              </a:cxnLst>
              <a:rect l="0" t="0" r="r" b="b"/>
              <a:pathLst>
                <a:path w="64" h="47">
                  <a:moveTo>
                    <a:pt x="0" y="0"/>
                  </a:moveTo>
                  <a:lnTo>
                    <a:pt x="0" y="0"/>
                  </a:lnTo>
                  <a:lnTo>
                    <a:pt x="21" y="47"/>
                  </a:lnTo>
                  <a:lnTo>
                    <a:pt x="21" y="47"/>
                  </a:lnTo>
                  <a:lnTo>
                    <a:pt x="58" y="40"/>
                  </a:lnTo>
                  <a:lnTo>
                    <a:pt x="58" y="40"/>
                  </a:lnTo>
                  <a:lnTo>
                    <a:pt x="64" y="40"/>
                  </a:lnTo>
                  <a:lnTo>
                    <a:pt x="64" y="40"/>
                  </a:lnTo>
                  <a:lnTo>
                    <a:pt x="49" y="31"/>
                  </a:lnTo>
                  <a:lnTo>
                    <a:pt x="49" y="31"/>
                  </a:lnTo>
                  <a:lnTo>
                    <a:pt x="29" y="19"/>
                  </a:lnTo>
                  <a:lnTo>
                    <a:pt x="17" y="12"/>
                  </a:lnTo>
                  <a:lnTo>
                    <a:pt x="9" y="6"/>
                  </a:lnTo>
                  <a:lnTo>
                    <a:pt x="9" y="6"/>
                  </a:lnTo>
                  <a:lnTo>
                    <a:pt x="5" y="2"/>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781"/>
            <p:cNvSpPr>
              <a:spLocks/>
            </p:cNvSpPr>
            <p:nvPr/>
          </p:nvSpPr>
          <p:spPr bwMode="auto">
            <a:xfrm>
              <a:off x="2400300" y="2141836"/>
              <a:ext cx="12700" cy="6350"/>
            </a:xfrm>
            <a:custGeom>
              <a:avLst/>
              <a:gdLst/>
              <a:ahLst/>
              <a:cxnLst>
                <a:cxn ang="0">
                  <a:pos x="4" y="0"/>
                </a:cxn>
                <a:cxn ang="0">
                  <a:pos x="4" y="0"/>
                </a:cxn>
                <a:cxn ang="0">
                  <a:pos x="4" y="0"/>
                </a:cxn>
                <a:cxn ang="0">
                  <a:pos x="4" y="0"/>
                </a:cxn>
                <a:cxn ang="0">
                  <a:pos x="2" y="0"/>
                </a:cxn>
                <a:cxn ang="0">
                  <a:pos x="2" y="0"/>
                </a:cxn>
                <a:cxn ang="0">
                  <a:pos x="2" y="0"/>
                </a:cxn>
                <a:cxn ang="0">
                  <a:pos x="1" y="3"/>
                </a:cxn>
                <a:cxn ang="0">
                  <a:pos x="1" y="3"/>
                </a:cxn>
                <a:cxn ang="0">
                  <a:pos x="0" y="4"/>
                </a:cxn>
                <a:cxn ang="0">
                  <a:pos x="0" y="4"/>
                </a:cxn>
                <a:cxn ang="0">
                  <a:pos x="8" y="0"/>
                </a:cxn>
                <a:cxn ang="0">
                  <a:pos x="8" y="0"/>
                </a:cxn>
                <a:cxn ang="0">
                  <a:pos x="4" y="0"/>
                </a:cxn>
              </a:cxnLst>
              <a:rect l="0" t="0" r="r" b="b"/>
              <a:pathLst>
                <a:path w="8" h="4">
                  <a:moveTo>
                    <a:pt x="4" y="0"/>
                  </a:moveTo>
                  <a:lnTo>
                    <a:pt x="4" y="0"/>
                  </a:lnTo>
                  <a:lnTo>
                    <a:pt x="4" y="0"/>
                  </a:lnTo>
                  <a:lnTo>
                    <a:pt x="4" y="0"/>
                  </a:lnTo>
                  <a:lnTo>
                    <a:pt x="2" y="0"/>
                  </a:lnTo>
                  <a:lnTo>
                    <a:pt x="2" y="0"/>
                  </a:lnTo>
                  <a:lnTo>
                    <a:pt x="2" y="0"/>
                  </a:lnTo>
                  <a:lnTo>
                    <a:pt x="1" y="3"/>
                  </a:lnTo>
                  <a:lnTo>
                    <a:pt x="1" y="3"/>
                  </a:lnTo>
                  <a:lnTo>
                    <a:pt x="0" y="4"/>
                  </a:lnTo>
                  <a:lnTo>
                    <a:pt x="0" y="4"/>
                  </a:lnTo>
                  <a:lnTo>
                    <a:pt x="8" y="0"/>
                  </a:lnTo>
                  <a:lnTo>
                    <a:pt x="8" y="0"/>
                  </a:lnTo>
                  <a:lnTo>
                    <a:pt x="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782"/>
            <p:cNvSpPr>
              <a:spLocks/>
            </p:cNvSpPr>
            <p:nvPr/>
          </p:nvSpPr>
          <p:spPr bwMode="auto">
            <a:xfrm>
              <a:off x="2330450" y="2141836"/>
              <a:ext cx="117475" cy="103188"/>
            </a:xfrm>
            <a:custGeom>
              <a:avLst/>
              <a:gdLst/>
              <a:ahLst/>
              <a:cxnLst>
                <a:cxn ang="0">
                  <a:pos x="52" y="0"/>
                </a:cxn>
                <a:cxn ang="0">
                  <a:pos x="52" y="0"/>
                </a:cxn>
                <a:cxn ang="0">
                  <a:pos x="44" y="4"/>
                </a:cxn>
                <a:cxn ang="0">
                  <a:pos x="44" y="4"/>
                </a:cxn>
                <a:cxn ang="0">
                  <a:pos x="42" y="7"/>
                </a:cxn>
                <a:cxn ang="0">
                  <a:pos x="42" y="7"/>
                </a:cxn>
                <a:cxn ang="0">
                  <a:pos x="36" y="14"/>
                </a:cxn>
                <a:cxn ang="0">
                  <a:pos x="36" y="14"/>
                </a:cxn>
                <a:cxn ang="0">
                  <a:pos x="36" y="14"/>
                </a:cxn>
                <a:cxn ang="0">
                  <a:pos x="32" y="18"/>
                </a:cxn>
                <a:cxn ang="0">
                  <a:pos x="32" y="18"/>
                </a:cxn>
                <a:cxn ang="0">
                  <a:pos x="19" y="35"/>
                </a:cxn>
                <a:cxn ang="0">
                  <a:pos x="19" y="35"/>
                </a:cxn>
                <a:cxn ang="0">
                  <a:pos x="16" y="39"/>
                </a:cxn>
                <a:cxn ang="0">
                  <a:pos x="16" y="39"/>
                </a:cxn>
                <a:cxn ang="0">
                  <a:pos x="16" y="39"/>
                </a:cxn>
                <a:cxn ang="0">
                  <a:pos x="11" y="44"/>
                </a:cxn>
                <a:cxn ang="0">
                  <a:pos x="11" y="44"/>
                </a:cxn>
                <a:cxn ang="0">
                  <a:pos x="7" y="49"/>
                </a:cxn>
                <a:cxn ang="0">
                  <a:pos x="7" y="49"/>
                </a:cxn>
                <a:cxn ang="0">
                  <a:pos x="2" y="58"/>
                </a:cxn>
                <a:cxn ang="0">
                  <a:pos x="2" y="58"/>
                </a:cxn>
                <a:cxn ang="0">
                  <a:pos x="0" y="61"/>
                </a:cxn>
                <a:cxn ang="0">
                  <a:pos x="0" y="63"/>
                </a:cxn>
                <a:cxn ang="0">
                  <a:pos x="0" y="63"/>
                </a:cxn>
                <a:cxn ang="0">
                  <a:pos x="0" y="65"/>
                </a:cxn>
                <a:cxn ang="0">
                  <a:pos x="0" y="65"/>
                </a:cxn>
                <a:cxn ang="0">
                  <a:pos x="2" y="65"/>
                </a:cxn>
                <a:cxn ang="0">
                  <a:pos x="2" y="65"/>
                </a:cxn>
                <a:cxn ang="0">
                  <a:pos x="2" y="65"/>
                </a:cxn>
                <a:cxn ang="0">
                  <a:pos x="2" y="65"/>
                </a:cxn>
                <a:cxn ang="0">
                  <a:pos x="2" y="65"/>
                </a:cxn>
                <a:cxn ang="0">
                  <a:pos x="2" y="65"/>
                </a:cxn>
                <a:cxn ang="0">
                  <a:pos x="2" y="65"/>
                </a:cxn>
                <a:cxn ang="0">
                  <a:pos x="27" y="58"/>
                </a:cxn>
                <a:cxn ang="0">
                  <a:pos x="27" y="58"/>
                </a:cxn>
                <a:cxn ang="0">
                  <a:pos x="74" y="49"/>
                </a:cxn>
                <a:cxn ang="0">
                  <a:pos x="74" y="49"/>
                </a:cxn>
                <a:cxn ang="0">
                  <a:pos x="53" y="2"/>
                </a:cxn>
                <a:cxn ang="0">
                  <a:pos x="53" y="2"/>
                </a:cxn>
                <a:cxn ang="0">
                  <a:pos x="52" y="0"/>
                </a:cxn>
              </a:cxnLst>
              <a:rect l="0" t="0" r="r" b="b"/>
              <a:pathLst>
                <a:path w="74" h="65">
                  <a:moveTo>
                    <a:pt x="52" y="0"/>
                  </a:moveTo>
                  <a:lnTo>
                    <a:pt x="52" y="0"/>
                  </a:lnTo>
                  <a:lnTo>
                    <a:pt x="44" y="4"/>
                  </a:lnTo>
                  <a:lnTo>
                    <a:pt x="44" y="4"/>
                  </a:lnTo>
                  <a:lnTo>
                    <a:pt x="42" y="7"/>
                  </a:lnTo>
                  <a:lnTo>
                    <a:pt x="42" y="7"/>
                  </a:lnTo>
                  <a:lnTo>
                    <a:pt x="36" y="14"/>
                  </a:lnTo>
                  <a:lnTo>
                    <a:pt x="36" y="14"/>
                  </a:lnTo>
                  <a:lnTo>
                    <a:pt x="36" y="14"/>
                  </a:lnTo>
                  <a:lnTo>
                    <a:pt x="32" y="18"/>
                  </a:lnTo>
                  <a:lnTo>
                    <a:pt x="32" y="18"/>
                  </a:lnTo>
                  <a:lnTo>
                    <a:pt x="19" y="35"/>
                  </a:lnTo>
                  <a:lnTo>
                    <a:pt x="19" y="35"/>
                  </a:lnTo>
                  <a:lnTo>
                    <a:pt x="16" y="39"/>
                  </a:lnTo>
                  <a:lnTo>
                    <a:pt x="16" y="39"/>
                  </a:lnTo>
                  <a:lnTo>
                    <a:pt x="16" y="39"/>
                  </a:lnTo>
                  <a:lnTo>
                    <a:pt x="11" y="44"/>
                  </a:lnTo>
                  <a:lnTo>
                    <a:pt x="11" y="44"/>
                  </a:lnTo>
                  <a:lnTo>
                    <a:pt x="7" y="49"/>
                  </a:lnTo>
                  <a:lnTo>
                    <a:pt x="7" y="49"/>
                  </a:lnTo>
                  <a:lnTo>
                    <a:pt x="2" y="58"/>
                  </a:lnTo>
                  <a:lnTo>
                    <a:pt x="2" y="58"/>
                  </a:lnTo>
                  <a:lnTo>
                    <a:pt x="0" y="61"/>
                  </a:lnTo>
                  <a:lnTo>
                    <a:pt x="0" y="63"/>
                  </a:lnTo>
                  <a:lnTo>
                    <a:pt x="0" y="63"/>
                  </a:lnTo>
                  <a:lnTo>
                    <a:pt x="0" y="65"/>
                  </a:lnTo>
                  <a:lnTo>
                    <a:pt x="0" y="65"/>
                  </a:lnTo>
                  <a:lnTo>
                    <a:pt x="2" y="65"/>
                  </a:lnTo>
                  <a:lnTo>
                    <a:pt x="2" y="65"/>
                  </a:lnTo>
                  <a:lnTo>
                    <a:pt x="2" y="65"/>
                  </a:lnTo>
                  <a:lnTo>
                    <a:pt x="2" y="65"/>
                  </a:lnTo>
                  <a:lnTo>
                    <a:pt x="2" y="65"/>
                  </a:lnTo>
                  <a:lnTo>
                    <a:pt x="2" y="65"/>
                  </a:lnTo>
                  <a:lnTo>
                    <a:pt x="2" y="65"/>
                  </a:lnTo>
                  <a:lnTo>
                    <a:pt x="27" y="58"/>
                  </a:lnTo>
                  <a:lnTo>
                    <a:pt x="27" y="58"/>
                  </a:lnTo>
                  <a:lnTo>
                    <a:pt x="74" y="49"/>
                  </a:lnTo>
                  <a:lnTo>
                    <a:pt x="74" y="49"/>
                  </a:lnTo>
                  <a:lnTo>
                    <a:pt x="53" y="2"/>
                  </a:lnTo>
                  <a:lnTo>
                    <a:pt x="53" y="2"/>
                  </a:lnTo>
                  <a:lnTo>
                    <a:pt x="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783"/>
            <p:cNvSpPr>
              <a:spLocks/>
            </p:cNvSpPr>
            <p:nvPr/>
          </p:nvSpPr>
          <p:spPr bwMode="auto">
            <a:xfrm>
              <a:off x="2330450" y="2141836"/>
              <a:ext cx="117475" cy="103188"/>
            </a:xfrm>
            <a:custGeom>
              <a:avLst/>
              <a:gdLst/>
              <a:ahLst/>
              <a:cxnLst>
                <a:cxn ang="0">
                  <a:pos x="52" y="0"/>
                </a:cxn>
                <a:cxn ang="0">
                  <a:pos x="52" y="0"/>
                </a:cxn>
                <a:cxn ang="0">
                  <a:pos x="44" y="4"/>
                </a:cxn>
                <a:cxn ang="0">
                  <a:pos x="44" y="4"/>
                </a:cxn>
                <a:cxn ang="0">
                  <a:pos x="42" y="7"/>
                </a:cxn>
                <a:cxn ang="0">
                  <a:pos x="42" y="7"/>
                </a:cxn>
                <a:cxn ang="0">
                  <a:pos x="36" y="14"/>
                </a:cxn>
                <a:cxn ang="0">
                  <a:pos x="36" y="14"/>
                </a:cxn>
                <a:cxn ang="0">
                  <a:pos x="36" y="14"/>
                </a:cxn>
                <a:cxn ang="0">
                  <a:pos x="32" y="18"/>
                </a:cxn>
                <a:cxn ang="0">
                  <a:pos x="32" y="18"/>
                </a:cxn>
                <a:cxn ang="0">
                  <a:pos x="19" y="35"/>
                </a:cxn>
                <a:cxn ang="0">
                  <a:pos x="19" y="35"/>
                </a:cxn>
                <a:cxn ang="0">
                  <a:pos x="16" y="39"/>
                </a:cxn>
                <a:cxn ang="0">
                  <a:pos x="16" y="39"/>
                </a:cxn>
                <a:cxn ang="0">
                  <a:pos x="16" y="39"/>
                </a:cxn>
                <a:cxn ang="0">
                  <a:pos x="11" y="44"/>
                </a:cxn>
                <a:cxn ang="0">
                  <a:pos x="11" y="44"/>
                </a:cxn>
                <a:cxn ang="0">
                  <a:pos x="7" y="49"/>
                </a:cxn>
                <a:cxn ang="0">
                  <a:pos x="7" y="49"/>
                </a:cxn>
                <a:cxn ang="0">
                  <a:pos x="2" y="58"/>
                </a:cxn>
                <a:cxn ang="0">
                  <a:pos x="2" y="58"/>
                </a:cxn>
                <a:cxn ang="0">
                  <a:pos x="0" y="61"/>
                </a:cxn>
                <a:cxn ang="0">
                  <a:pos x="0" y="63"/>
                </a:cxn>
                <a:cxn ang="0">
                  <a:pos x="0" y="63"/>
                </a:cxn>
                <a:cxn ang="0">
                  <a:pos x="0" y="65"/>
                </a:cxn>
                <a:cxn ang="0">
                  <a:pos x="0" y="65"/>
                </a:cxn>
                <a:cxn ang="0">
                  <a:pos x="2" y="65"/>
                </a:cxn>
                <a:cxn ang="0">
                  <a:pos x="2" y="65"/>
                </a:cxn>
                <a:cxn ang="0">
                  <a:pos x="2" y="65"/>
                </a:cxn>
                <a:cxn ang="0">
                  <a:pos x="2" y="65"/>
                </a:cxn>
                <a:cxn ang="0">
                  <a:pos x="2" y="65"/>
                </a:cxn>
                <a:cxn ang="0">
                  <a:pos x="2" y="65"/>
                </a:cxn>
                <a:cxn ang="0">
                  <a:pos x="2" y="65"/>
                </a:cxn>
                <a:cxn ang="0">
                  <a:pos x="27" y="58"/>
                </a:cxn>
                <a:cxn ang="0">
                  <a:pos x="27" y="58"/>
                </a:cxn>
                <a:cxn ang="0">
                  <a:pos x="74" y="49"/>
                </a:cxn>
                <a:cxn ang="0">
                  <a:pos x="74" y="49"/>
                </a:cxn>
                <a:cxn ang="0">
                  <a:pos x="53" y="2"/>
                </a:cxn>
                <a:cxn ang="0">
                  <a:pos x="53" y="2"/>
                </a:cxn>
                <a:cxn ang="0">
                  <a:pos x="52" y="0"/>
                </a:cxn>
              </a:cxnLst>
              <a:rect l="0" t="0" r="r" b="b"/>
              <a:pathLst>
                <a:path w="74" h="65">
                  <a:moveTo>
                    <a:pt x="52" y="0"/>
                  </a:moveTo>
                  <a:lnTo>
                    <a:pt x="52" y="0"/>
                  </a:lnTo>
                  <a:lnTo>
                    <a:pt x="44" y="4"/>
                  </a:lnTo>
                  <a:lnTo>
                    <a:pt x="44" y="4"/>
                  </a:lnTo>
                  <a:lnTo>
                    <a:pt x="42" y="7"/>
                  </a:lnTo>
                  <a:lnTo>
                    <a:pt x="42" y="7"/>
                  </a:lnTo>
                  <a:lnTo>
                    <a:pt x="36" y="14"/>
                  </a:lnTo>
                  <a:lnTo>
                    <a:pt x="36" y="14"/>
                  </a:lnTo>
                  <a:lnTo>
                    <a:pt x="36" y="14"/>
                  </a:lnTo>
                  <a:lnTo>
                    <a:pt x="32" y="18"/>
                  </a:lnTo>
                  <a:lnTo>
                    <a:pt x="32" y="18"/>
                  </a:lnTo>
                  <a:lnTo>
                    <a:pt x="19" y="35"/>
                  </a:lnTo>
                  <a:lnTo>
                    <a:pt x="19" y="35"/>
                  </a:lnTo>
                  <a:lnTo>
                    <a:pt x="16" y="39"/>
                  </a:lnTo>
                  <a:lnTo>
                    <a:pt x="16" y="39"/>
                  </a:lnTo>
                  <a:lnTo>
                    <a:pt x="16" y="39"/>
                  </a:lnTo>
                  <a:lnTo>
                    <a:pt x="11" y="44"/>
                  </a:lnTo>
                  <a:lnTo>
                    <a:pt x="11" y="44"/>
                  </a:lnTo>
                  <a:lnTo>
                    <a:pt x="7" y="49"/>
                  </a:lnTo>
                  <a:lnTo>
                    <a:pt x="7" y="49"/>
                  </a:lnTo>
                  <a:lnTo>
                    <a:pt x="2" y="58"/>
                  </a:lnTo>
                  <a:lnTo>
                    <a:pt x="2" y="58"/>
                  </a:lnTo>
                  <a:lnTo>
                    <a:pt x="0" y="61"/>
                  </a:lnTo>
                  <a:lnTo>
                    <a:pt x="0" y="63"/>
                  </a:lnTo>
                  <a:lnTo>
                    <a:pt x="0" y="63"/>
                  </a:lnTo>
                  <a:lnTo>
                    <a:pt x="0" y="65"/>
                  </a:lnTo>
                  <a:lnTo>
                    <a:pt x="0" y="65"/>
                  </a:lnTo>
                  <a:lnTo>
                    <a:pt x="2" y="65"/>
                  </a:lnTo>
                  <a:lnTo>
                    <a:pt x="2" y="65"/>
                  </a:lnTo>
                  <a:lnTo>
                    <a:pt x="2" y="65"/>
                  </a:lnTo>
                  <a:lnTo>
                    <a:pt x="2" y="65"/>
                  </a:lnTo>
                  <a:lnTo>
                    <a:pt x="2" y="65"/>
                  </a:lnTo>
                  <a:lnTo>
                    <a:pt x="2" y="65"/>
                  </a:lnTo>
                  <a:lnTo>
                    <a:pt x="2" y="65"/>
                  </a:lnTo>
                  <a:lnTo>
                    <a:pt x="27" y="58"/>
                  </a:lnTo>
                  <a:lnTo>
                    <a:pt x="27" y="58"/>
                  </a:lnTo>
                  <a:lnTo>
                    <a:pt x="74" y="49"/>
                  </a:lnTo>
                  <a:lnTo>
                    <a:pt x="74" y="49"/>
                  </a:lnTo>
                  <a:lnTo>
                    <a:pt x="53" y="2"/>
                  </a:lnTo>
                  <a:lnTo>
                    <a:pt x="53" y="2"/>
                  </a:lnTo>
                  <a:lnTo>
                    <a:pt x="5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785"/>
            <p:cNvSpPr>
              <a:spLocks/>
            </p:cNvSpPr>
            <p:nvPr/>
          </p:nvSpPr>
          <p:spPr bwMode="auto">
            <a:xfrm>
              <a:off x="3706813" y="2206923"/>
              <a:ext cx="93663" cy="146050"/>
            </a:xfrm>
            <a:custGeom>
              <a:avLst/>
              <a:gdLst/>
              <a:ahLst/>
              <a:cxnLst>
                <a:cxn ang="0">
                  <a:pos x="59" y="0"/>
                </a:cxn>
                <a:cxn ang="0">
                  <a:pos x="59" y="0"/>
                </a:cxn>
                <a:cxn ang="0">
                  <a:pos x="51" y="17"/>
                </a:cxn>
                <a:cxn ang="0">
                  <a:pos x="42" y="34"/>
                </a:cxn>
                <a:cxn ang="0">
                  <a:pos x="42" y="34"/>
                </a:cxn>
                <a:cxn ang="0">
                  <a:pos x="33" y="49"/>
                </a:cxn>
                <a:cxn ang="0">
                  <a:pos x="22" y="63"/>
                </a:cxn>
                <a:cxn ang="0">
                  <a:pos x="0" y="92"/>
                </a:cxn>
                <a:cxn ang="0">
                  <a:pos x="0" y="92"/>
                </a:cxn>
                <a:cxn ang="0">
                  <a:pos x="10" y="80"/>
                </a:cxn>
                <a:cxn ang="0">
                  <a:pos x="23" y="63"/>
                </a:cxn>
                <a:cxn ang="0">
                  <a:pos x="38" y="41"/>
                </a:cxn>
                <a:cxn ang="0">
                  <a:pos x="51" y="16"/>
                </a:cxn>
                <a:cxn ang="0">
                  <a:pos x="51" y="16"/>
                </a:cxn>
                <a:cxn ang="0">
                  <a:pos x="59" y="0"/>
                </a:cxn>
              </a:cxnLst>
              <a:rect l="0" t="0" r="r" b="b"/>
              <a:pathLst>
                <a:path w="59" h="92">
                  <a:moveTo>
                    <a:pt x="59" y="0"/>
                  </a:moveTo>
                  <a:lnTo>
                    <a:pt x="59" y="0"/>
                  </a:lnTo>
                  <a:lnTo>
                    <a:pt x="51" y="17"/>
                  </a:lnTo>
                  <a:lnTo>
                    <a:pt x="42" y="34"/>
                  </a:lnTo>
                  <a:lnTo>
                    <a:pt x="42" y="34"/>
                  </a:lnTo>
                  <a:lnTo>
                    <a:pt x="33" y="49"/>
                  </a:lnTo>
                  <a:lnTo>
                    <a:pt x="22" y="63"/>
                  </a:lnTo>
                  <a:lnTo>
                    <a:pt x="0" y="92"/>
                  </a:lnTo>
                  <a:lnTo>
                    <a:pt x="0" y="92"/>
                  </a:lnTo>
                  <a:lnTo>
                    <a:pt x="10" y="80"/>
                  </a:lnTo>
                  <a:lnTo>
                    <a:pt x="23" y="63"/>
                  </a:lnTo>
                  <a:lnTo>
                    <a:pt x="38" y="41"/>
                  </a:lnTo>
                  <a:lnTo>
                    <a:pt x="51" y="16"/>
                  </a:lnTo>
                  <a:lnTo>
                    <a:pt x="51" y="16"/>
                  </a:lnTo>
                  <a:lnTo>
                    <a:pt x="5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787"/>
            <p:cNvSpPr>
              <a:spLocks/>
            </p:cNvSpPr>
            <p:nvPr/>
          </p:nvSpPr>
          <p:spPr bwMode="auto">
            <a:xfrm>
              <a:off x="3694113" y="2127548"/>
              <a:ext cx="131763" cy="233363"/>
            </a:xfrm>
            <a:custGeom>
              <a:avLst/>
              <a:gdLst/>
              <a:ahLst/>
              <a:cxnLst>
                <a:cxn ang="0">
                  <a:pos x="83" y="0"/>
                </a:cxn>
                <a:cxn ang="0">
                  <a:pos x="83" y="0"/>
                </a:cxn>
                <a:cxn ang="0">
                  <a:pos x="77" y="11"/>
                </a:cxn>
                <a:cxn ang="0">
                  <a:pos x="67" y="36"/>
                </a:cxn>
                <a:cxn ang="0">
                  <a:pos x="59" y="50"/>
                </a:cxn>
                <a:cxn ang="0">
                  <a:pos x="50" y="67"/>
                </a:cxn>
                <a:cxn ang="0">
                  <a:pos x="39" y="83"/>
                </a:cxn>
                <a:cxn ang="0">
                  <a:pos x="28" y="97"/>
                </a:cxn>
                <a:cxn ang="0">
                  <a:pos x="28" y="97"/>
                </a:cxn>
                <a:cxn ang="0">
                  <a:pos x="17" y="109"/>
                </a:cxn>
                <a:cxn ang="0">
                  <a:pos x="17" y="109"/>
                </a:cxn>
                <a:cxn ang="0">
                  <a:pos x="0" y="147"/>
                </a:cxn>
                <a:cxn ang="0">
                  <a:pos x="0" y="147"/>
                </a:cxn>
                <a:cxn ang="0">
                  <a:pos x="0" y="147"/>
                </a:cxn>
                <a:cxn ang="0">
                  <a:pos x="0" y="147"/>
                </a:cxn>
                <a:cxn ang="0">
                  <a:pos x="8" y="142"/>
                </a:cxn>
                <a:cxn ang="0">
                  <a:pos x="8" y="142"/>
                </a:cxn>
                <a:cxn ang="0">
                  <a:pos x="30" y="113"/>
                </a:cxn>
                <a:cxn ang="0">
                  <a:pos x="41" y="99"/>
                </a:cxn>
                <a:cxn ang="0">
                  <a:pos x="50" y="84"/>
                </a:cxn>
                <a:cxn ang="0">
                  <a:pos x="50" y="84"/>
                </a:cxn>
                <a:cxn ang="0">
                  <a:pos x="59" y="67"/>
                </a:cxn>
                <a:cxn ang="0">
                  <a:pos x="67" y="50"/>
                </a:cxn>
                <a:cxn ang="0">
                  <a:pos x="67" y="50"/>
                </a:cxn>
                <a:cxn ang="0">
                  <a:pos x="75" y="29"/>
                </a:cxn>
                <a:cxn ang="0">
                  <a:pos x="81" y="6"/>
                </a:cxn>
                <a:cxn ang="0">
                  <a:pos x="81" y="6"/>
                </a:cxn>
                <a:cxn ang="0">
                  <a:pos x="83" y="0"/>
                </a:cxn>
              </a:cxnLst>
              <a:rect l="0" t="0" r="r" b="b"/>
              <a:pathLst>
                <a:path w="83" h="147">
                  <a:moveTo>
                    <a:pt x="83" y="0"/>
                  </a:moveTo>
                  <a:lnTo>
                    <a:pt x="83" y="0"/>
                  </a:lnTo>
                  <a:lnTo>
                    <a:pt x="77" y="11"/>
                  </a:lnTo>
                  <a:lnTo>
                    <a:pt x="67" y="36"/>
                  </a:lnTo>
                  <a:lnTo>
                    <a:pt x="59" y="50"/>
                  </a:lnTo>
                  <a:lnTo>
                    <a:pt x="50" y="67"/>
                  </a:lnTo>
                  <a:lnTo>
                    <a:pt x="39" y="83"/>
                  </a:lnTo>
                  <a:lnTo>
                    <a:pt x="28" y="97"/>
                  </a:lnTo>
                  <a:lnTo>
                    <a:pt x="28" y="97"/>
                  </a:lnTo>
                  <a:lnTo>
                    <a:pt x="17" y="109"/>
                  </a:lnTo>
                  <a:lnTo>
                    <a:pt x="17" y="109"/>
                  </a:lnTo>
                  <a:lnTo>
                    <a:pt x="0" y="147"/>
                  </a:lnTo>
                  <a:lnTo>
                    <a:pt x="0" y="147"/>
                  </a:lnTo>
                  <a:lnTo>
                    <a:pt x="0" y="147"/>
                  </a:lnTo>
                  <a:lnTo>
                    <a:pt x="0" y="147"/>
                  </a:lnTo>
                  <a:lnTo>
                    <a:pt x="8" y="142"/>
                  </a:lnTo>
                  <a:lnTo>
                    <a:pt x="8" y="142"/>
                  </a:lnTo>
                  <a:lnTo>
                    <a:pt x="30" y="113"/>
                  </a:lnTo>
                  <a:lnTo>
                    <a:pt x="41" y="99"/>
                  </a:lnTo>
                  <a:lnTo>
                    <a:pt x="50" y="84"/>
                  </a:lnTo>
                  <a:lnTo>
                    <a:pt x="50" y="84"/>
                  </a:lnTo>
                  <a:lnTo>
                    <a:pt x="59" y="67"/>
                  </a:lnTo>
                  <a:lnTo>
                    <a:pt x="67" y="50"/>
                  </a:lnTo>
                  <a:lnTo>
                    <a:pt x="67" y="50"/>
                  </a:lnTo>
                  <a:lnTo>
                    <a:pt x="75" y="29"/>
                  </a:lnTo>
                  <a:lnTo>
                    <a:pt x="81" y="6"/>
                  </a:lnTo>
                  <a:lnTo>
                    <a:pt x="81" y="6"/>
                  </a:lnTo>
                  <a:lnTo>
                    <a:pt x="8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788"/>
            <p:cNvSpPr>
              <a:spLocks/>
            </p:cNvSpPr>
            <p:nvPr/>
          </p:nvSpPr>
          <p:spPr bwMode="auto">
            <a:xfrm>
              <a:off x="3694113" y="2127548"/>
              <a:ext cx="131763" cy="233363"/>
            </a:xfrm>
            <a:custGeom>
              <a:avLst/>
              <a:gdLst/>
              <a:ahLst/>
              <a:cxnLst>
                <a:cxn ang="0">
                  <a:pos x="83" y="0"/>
                </a:cxn>
                <a:cxn ang="0">
                  <a:pos x="83" y="0"/>
                </a:cxn>
                <a:cxn ang="0">
                  <a:pos x="77" y="11"/>
                </a:cxn>
                <a:cxn ang="0">
                  <a:pos x="67" y="36"/>
                </a:cxn>
                <a:cxn ang="0">
                  <a:pos x="59" y="50"/>
                </a:cxn>
                <a:cxn ang="0">
                  <a:pos x="50" y="67"/>
                </a:cxn>
                <a:cxn ang="0">
                  <a:pos x="39" y="83"/>
                </a:cxn>
                <a:cxn ang="0">
                  <a:pos x="28" y="97"/>
                </a:cxn>
                <a:cxn ang="0">
                  <a:pos x="28" y="97"/>
                </a:cxn>
                <a:cxn ang="0">
                  <a:pos x="17" y="109"/>
                </a:cxn>
                <a:cxn ang="0">
                  <a:pos x="17" y="109"/>
                </a:cxn>
                <a:cxn ang="0">
                  <a:pos x="0" y="147"/>
                </a:cxn>
                <a:cxn ang="0">
                  <a:pos x="0" y="147"/>
                </a:cxn>
                <a:cxn ang="0">
                  <a:pos x="0" y="147"/>
                </a:cxn>
                <a:cxn ang="0">
                  <a:pos x="0" y="147"/>
                </a:cxn>
                <a:cxn ang="0">
                  <a:pos x="8" y="142"/>
                </a:cxn>
                <a:cxn ang="0">
                  <a:pos x="8" y="142"/>
                </a:cxn>
                <a:cxn ang="0">
                  <a:pos x="30" y="113"/>
                </a:cxn>
                <a:cxn ang="0">
                  <a:pos x="41" y="99"/>
                </a:cxn>
                <a:cxn ang="0">
                  <a:pos x="50" y="84"/>
                </a:cxn>
                <a:cxn ang="0">
                  <a:pos x="50" y="84"/>
                </a:cxn>
                <a:cxn ang="0">
                  <a:pos x="59" y="67"/>
                </a:cxn>
                <a:cxn ang="0">
                  <a:pos x="67" y="50"/>
                </a:cxn>
                <a:cxn ang="0">
                  <a:pos x="67" y="50"/>
                </a:cxn>
                <a:cxn ang="0">
                  <a:pos x="75" y="29"/>
                </a:cxn>
                <a:cxn ang="0">
                  <a:pos x="81" y="6"/>
                </a:cxn>
                <a:cxn ang="0">
                  <a:pos x="81" y="6"/>
                </a:cxn>
                <a:cxn ang="0">
                  <a:pos x="83" y="0"/>
                </a:cxn>
              </a:cxnLst>
              <a:rect l="0" t="0" r="r" b="b"/>
              <a:pathLst>
                <a:path w="83" h="147">
                  <a:moveTo>
                    <a:pt x="83" y="0"/>
                  </a:moveTo>
                  <a:lnTo>
                    <a:pt x="83" y="0"/>
                  </a:lnTo>
                  <a:lnTo>
                    <a:pt x="77" y="11"/>
                  </a:lnTo>
                  <a:lnTo>
                    <a:pt x="67" y="36"/>
                  </a:lnTo>
                  <a:lnTo>
                    <a:pt x="59" y="50"/>
                  </a:lnTo>
                  <a:lnTo>
                    <a:pt x="50" y="67"/>
                  </a:lnTo>
                  <a:lnTo>
                    <a:pt x="39" y="83"/>
                  </a:lnTo>
                  <a:lnTo>
                    <a:pt x="28" y="97"/>
                  </a:lnTo>
                  <a:lnTo>
                    <a:pt x="28" y="97"/>
                  </a:lnTo>
                  <a:lnTo>
                    <a:pt x="17" y="109"/>
                  </a:lnTo>
                  <a:lnTo>
                    <a:pt x="17" y="109"/>
                  </a:lnTo>
                  <a:lnTo>
                    <a:pt x="0" y="147"/>
                  </a:lnTo>
                  <a:lnTo>
                    <a:pt x="0" y="147"/>
                  </a:lnTo>
                  <a:lnTo>
                    <a:pt x="0" y="147"/>
                  </a:lnTo>
                  <a:lnTo>
                    <a:pt x="0" y="147"/>
                  </a:lnTo>
                  <a:lnTo>
                    <a:pt x="8" y="142"/>
                  </a:lnTo>
                  <a:lnTo>
                    <a:pt x="8" y="142"/>
                  </a:lnTo>
                  <a:lnTo>
                    <a:pt x="30" y="113"/>
                  </a:lnTo>
                  <a:lnTo>
                    <a:pt x="41" y="99"/>
                  </a:lnTo>
                  <a:lnTo>
                    <a:pt x="50" y="84"/>
                  </a:lnTo>
                  <a:lnTo>
                    <a:pt x="50" y="84"/>
                  </a:lnTo>
                  <a:lnTo>
                    <a:pt x="59" y="67"/>
                  </a:lnTo>
                  <a:lnTo>
                    <a:pt x="67" y="50"/>
                  </a:lnTo>
                  <a:lnTo>
                    <a:pt x="67" y="50"/>
                  </a:lnTo>
                  <a:lnTo>
                    <a:pt x="75" y="29"/>
                  </a:lnTo>
                  <a:lnTo>
                    <a:pt x="81" y="6"/>
                  </a:lnTo>
                  <a:lnTo>
                    <a:pt x="81" y="6"/>
                  </a:lnTo>
                  <a:lnTo>
                    <a:pt x="8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25077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Complaints response time</a:t>
            </a:r>
          </a:p>
        </p:txBody>
      </p:sp>
      <p:sp>
        <p:nvSpPr>
          <p:cNvPr id="3" name="Slide Number Placeholder 2"/>
          <p:cNvSpPr>
            <a:spLocks noGrp="1"/>
          </p:cNvSpPr>
          <p:nvPr>
            <p:ph type="sldNum" sz="quarter" idx="12"/>
          </p:nvPr>
        </p:nvSpPr>
        <p:spPr/>
        <p:txBody>
          <a:bodyPr/>
          <a:lstStyle/>
          <a:p>
            <a:fld id="{0500C9E6-702F-A843-8A04-80C500C6891A}" type="slidenum">
              <a:rPr lang="en-AU" smtClean="0"/>
              <a:t>46</a:t>
            </a:fld>
            <a:endParaRPr lang="en-AU"/>
          </a:p>
        </p:txBody>
      </p:sp>
      <p:sp>
        <p:nvSpPr>
          <p:cNvPr id="7" name="Rectangle 6"/>
          <p:cNvSpPr/>
          <p:nvPr/>
        </p:nvSpPr>
        <p:spPr>
          <a:xfrm>
            <a:off x="396295" y="1186409"/>
            <a:ext cx="7774515" cy="307777"/>
          </a:xfrm>
          <a:prstGeom prst="rect">
            <a:avLst/>
          </a:prstGeom>
        </p:spPr>
        <p:txBody>
          <a:bodyPr wrap="square">
            <a:spAutoFit/>
          </a:bodyPr>
          <a:lstStyle/>
          <a:p>
            <a:r>
              <a:rPr lang="en-AU" sz="1400"/>
              <a:t>Most air travellers’ complaints were either responded to within 7 days, or not at all.</a:t>
            </a:r>
          </a:p>
        </p:txBody>
      </p:sp>
      <p:sp>
        <p:nvSpPr>
          <p:cNvPr id="75" name="Slide Number Placeholder 2">
            <a:extLst>
              <a:ext uri="{FF2B5EF4-FFF2-40B4-BE49-F238E27FC236}">
                <a16:creationId xmlns:a16="http://schemas.microsoft.com/office/drawing/2014/main" id="{686517F4-6747-5941-BA4B-2CBA28985C46}"/>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46</a:t>
            </a:fld>
            <a:endParaRPr lang="en-AU">
              <a:solidFill>
                <a:srgbClr val="000000">
                  <a:tint val="75000"/>
                </a:srgbClr>
              </a:solidFill>
              <a:latin typeface="Helvetica"/>
            </a:endParaRPr>
          </a:p>
        </p:txBody>
      </p:sp>
      <p:sp>
        <p:nvSpPr>
          <p:cNvPr id="76" name="Rectangle 75">
            <a:extLst>
              <a:ext uri="{FF2B5EF4-FFF2-40B4-BE49-F238E27FC236}">
                <a16:creationId xmlns:a16="http://schemas.microsoft.com/office/drawing/2014/main" id="{1777E737-AE6A-ED16-389C-5DFAF489DCB5}"/>
              </a:ext>
            </a:extLst>
          </p:cNvPr>
          <p:cNvSpPr/>
          <p:nvPr/>
        </p:nvSpPr>
        <p:spPr>
          <a:xfrm>
            <a:off x="8426751" y="0"/>
            <a:ext cx="378016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77" name="TextBox 76">
            <a:extLst>
              <a:ext uri="{FF2B5EF4-FFF2-40B4-BE49-F238E27FC236}">
                <a16:creationId xmlns:a16="http://schemas.microsoft.com/office/drawing/2014/main" id="{F06F63F6-6AD2-2541-9C90-AB16D669AFC7}"/>
              </a:ext>
            </a:extLst>
          </p:cNvPr>
          <p:cNvSpPr txBox="1"/>
          <p:nvPr/>
        </p:nvSpPr>
        <p:spPr>
          <a:xfrm>
            <a:off x="8519202" y="3866321"/>
            <a:ext cx="3711803" cy="984885"/>
          </a:xfrm>
          <a:prstGeom prst="rect">
            <a:avLst/>
          </a:prstGeom>
          <a:noFill/>
        </p:spPr>
        <p:txBody>
          <a:bodyPr wrap="square" lIns="360000" tIns="0" rIns="360000" bIns="0" rtlCol="0">
            <a:spAutoFit/>
          </a:bodyPr>
          <a:lstStyle/>
          <a:p>
            <a:pPr algn="ctr">
              <a:defRPr/>
            </a:pPr>
            <a:r>
              <a:rPr lang="en-AU" sz="3200" b="1">
                <a:solidFill>
                  <a:srgbClr val="20B9A3"/>
                </a:solidFill>
              </a:rPr>
              <a:t>31% of people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FFFFFF"/>
                </a:solidFill>
                <a:latin typeface="Helvetica"/>
              </a:rPr>
              <a:t>d</a:t>
            </a:r>
            <a:r>
              <a:rPr kumimoji="0" lang="en-AU" sz="1600" b="0" i="0" u="none" strike="noStrike" kern="1200" cap="none" spc="0" normalizeH="0" baseline="0" noProof="0">
                <a:ln>
                  <a:noFill/>
                </a:ln>
                <a:solidFill>
                  <a:srgbClr val="FFFFFF"/>
                </a:solidFill>
                <a:effectLst/>
                <a:uLnTx/>
                <a:uFillTx/>
                <a:latin typeface="Helvetica"/>
                <a:ea typeface="+mn-ea"/>
                <a:cs typeface="+mn-cs"/>
              </a:rPr>
              <a:t>id not receive a response to</a:t>
            </a:r>
            <a:r>
              <a:rPr kumimoji="0" lang="en-AU" sz="1600" b="0" i="0" u="none" strike="noStrike" kern="1200" cap="none" spc="0" normalizeH="0" noProof="0">
                <a:ln>
                  <a:noFill/>
                </a:ln>
                <a:solidFill>
                  <a:srgbClr val="FFFFFF"/>
                </a:solidFill>
                <a:effectLst/>
                <a:uLnTx/>
                <a:uFillTx/>
                <a:latin typeface="Helvetica"/>
                <a:ea typeface="+mn-ea"/>
                <a:cs typeface="+mn-cs"/>
              </a:rPr>
              <a:t> their complaint</a:t>
            </a:r>
            <a:r>
              <a:rPr kumimoji="0" lang="en-AU" sz="1600" b="0" i="0" u="none" strike="noStrike" kern="1200" cap="none" spc="0" normalizeH="0" baseline="0" noProof="0">
                <a:ln>
                  <a:noFill/>
                </a:ln>
                <a:solidFill>
                  <a:srgbClr val="FFFFFF"/>
                </a:solidFill>
                <a:effectLst/>
                <a:uLnTx/>
                <a:uFillTx/>
                <a:latin typeface="Helvetica"/>
                <a:ea typeface="+mn-ea"/>
                <a:cs typeface="+mn-cs"/>
              </a:rPr>
              <a:t> </a:t>
            </a:r>
          </a:p>
        </p:txBody>
      </p:sp>
      <p:grpSp>
        <p:nvGrpSpPr>
          <p:cNvPr id="78" name="Group 77">
            <a:extLst>
              <a:ext uri="{FF2B5EF4-FFF2-40B4-BE49-F238E27FC236}">
                <a16:creationId xmlns:a16="http://schemas.microsoft.com/office/drawing/2014/main" id="{FE5A4C8E-C149-DA40-8A53-0405C8694CCE}"/>
              </a:ext>
            </a:extLst>
          </p:cNvPr>
          <p:cNvGrpSpPr/>
          <p:nvPr/>
        </p:nvGrpSpPr>
        <p:grpSpPr>
          <a:xfrm>
            <a:off x="9137580" y="1598764"/>
            <a:ext cx="2475046" cy="1849695"/>
            <a:chOff x="4186226" y="1665288"/>
            <a:chExt cx="2475046" cy="1849695"/>
          </a:xfrm>
        </p:grpSpPr>
        <p:grpSp>
          <p:nvGrpSpPr>
            <p:cNvPr id="79" name="Group 78">
              <a:extLst>
                <a:ext uri="{FF2B5EF4-FFF2-40B4-BE49-F238E27FC236}">
                  <a16:creationId xmlns:a16="http://schemas.microsoft.com/office/drawing/2014/main" id="{7B133C82-28A6-FF4D-8615-25A3CF38E7B5}"/>
                </a:ext>
              </a:extLst>
            </p:cNvPr>
            <p:cNvGrpSpPr/>
            <p:nvPr/>
          </p:nvGrpSpPr>
          <p:grpSpPr>
            <a:xfrm>
              <a:off x="4186226" y="1665288"/>
              <a:ext cx="290258" cy="844553"/>
              <a:chOff x="6019800" y="3200399"/>
              <a:chExt cx="155626" cy="452819"/>
            </a:xfrm>
            <a:solidFill>
              <a:schemeClr val="bg2"/>
            </a:solidFill>
          </p:grpSpPr>
          <p:sp>
            <p:nvSpPr>
              <p:cNvPr id="134" name="Graphic 16">
                <a:extLst>
                  <a:ext uri="{FF2B5EF4-FFF2-40B4-BE49-F238E27FC236}">
                    <a16:creationId xmlns:a16="http://schemas.microsoft.com/office/drawing/2014/main" id="{86115300-B377-AA4E-9195-66632F2234C6}"/>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35" name="Graphic 16">
                <a:extLst>
                  <a:ext uri="{FF2B5EF4-FFF2-40B4-BE49-F238E27FC236}">
                    <a16:creationId xmlns:a16="http://schemas.microsoft.com/office/drawing/2014/main" id="{8CE0FBB2-7B13-A642-980F-07A900007290}"/>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36" name="Graphic 16">
                <a:extLst>
                  <a:ext uri="{FF2B5EF4-FFF2-40B4-BE49-F238E27FC236}">
                    <a16:creationId xmlns:a16="http://schemas.microsoft.com/office/drawing/2014/main" id="{E087DE87-BA24-7046-8B60-762A5F88019C}"/>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37" name="Graphic 16">
                <a:extLst>
                  <a:ext uri="{FF2B5EF4-FFF2-40B4-BE49-F238E27FC236}">
                    <a16:creationId xmlns:a16="http://schemas.microsoft.com/office/drawing/2014/main" id="{5FB01648-495A-A54C-AB02-A1C785A3D8A9}"/>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38" name="Graphic 16">
                <a:extLst>
                  <a:ext uri="{FF2B5EF4-FFF2-40B4-BE49-F238E27FC236}">
                    <a16:creationId xmlns:a16="http://schemas.microsoft.com/office/drawing/2014/main" id="{4940856B-540C-004B-BBA4-1CBAF01F60BC}"/>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0" name="Group 79">
              <a:extLst>
                <a:ext uri="{FF2B5EF4-FFF2-40B4-BE49-F238E27FC236}">
                  <a16:creationId xmlns:a16="http://schemas.microsoft.com/office/drawing/2014/main" id="{81DCA638-58CD-B145-8231-E6A060714D5C}"/>
                </a:ext>
              </a:extLst>
            </p:cNvPr>
            <p:cNvGrpSpPr/>
            <p:nvPr/>
          </p:nvGrpSpPr>
          <p:grpSpPr>
            <a:xfrm>
              <a:off x="5278620" y="1665288"/>
              <a:ext cx="290258" cy="844553"/>
              <a:chOff x="6019800" y="3200399"/>
              <a:chExt cx="155626" cy="452819"/>
            </a:xfrm>
            <a:solidFill>
              <a:schemeClr val="bg2"/>
            </a:solidFill>
          </p:grpSpPr>
          <p:sp>
            <p:nvSpPr>
              <p:cNvPr id="129" name="Graphic 16">
                <a:extLst>
                  <a:ext uri="{FF2B5EF4-FFF2-40B4-BE49-F238E27FC236}">
                    <a16:creationId xmlns:a16="http://schemas.microsoft.com/office/drawing/2014/main" id="{BE381A10-E879-CB4E-A6B8-4030FDC53D5E}"/>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30" name="Graphic 16">
                <a:extLst>
                  <a:ext uri="{FF2B5EF4-FFF2-40B4-BE49-F238E27FC236}">
                    <a16:creationId xmlns:a16="http://schemas.microsoft.com/office/drawing/2014/main" id="{2A4E0A26-213A-1B42-902B-1A8FFF124EA1}"/>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31" name="Graphic 16">
                <a:extLst>
                  <a:ext uri="{FF2B5EF4-FFF2-40B4-BE49-F238E27FC236}">
                    <a16:creationId xmlns:a16="http://schemas.microsoft.com/office/drawing/2014/main" id="{0E239CCC-C21A-674D-A09B-5F97DE22FACA}"/>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32" name="Graphic 16">
                <a:extLst>
                  <a:ext uri="{FF2B5EF4-FFF2-40B4-BE49-F238E27FC236}">
                    <a16:creationId xmlns:a16="http://schemas.microsoft.com/office/drawing/2014/main" id="{9067053F-3BE7-B647-9558-6390D47C339B}"/>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33" name="Graphic 16">
                <a:extLst>
                  <a:ext uri="{FF2B5EF4-FFF2-40B4-BE49-F238E27FC236}">
                    <a16:creationId xmlns:a16="http://schemas.microsoft.com/office/drawing/2014/main" id="{C68C0349-22DB-254D-A77B-C8F79A766A90}"/>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1" name="Group 80">
              <a:extLst>
                <a:ext uri="{FF2B5EF4-FFF2-40B4-BE49-F238E27FC236}">
                  <a16:creationId xmlns:a16="http://schemas.microsoft.com/office/drawing/2014/main" id="{958BBAFA-7748-954E-AB85-CF52C3D6C7C9}"/>
                </a:ext>
              </a:extLst>
            </p:cNvPr>
            <p:cNvGrpSpPr/>
            <p:nvPr/>
          </p:nvGrpSpPr>
          <p:grpSpPr>
            <a:xfrm>
              <a:off x="5824817" y="1665288"/>
              <a:ext cx="290258" cy="844553"/>
              <a:chOff x="6019800" y="3200399"/>
              <a:chExt cx="155626" cy="452819"/>
            </a:xfrm>
            <a:solidFill>
              <a:schemeClr val="bg2"/>
            </a:solidFill>
          </p:grpSpPr>
          <p:sp>
            <p:nvSpPr>
              <p:cNvPr id="124" name="Graphic 16">
                <a:extLst>
                  <a:ext uri="{FF2B5EF4-FFF2-40B4-BE49-F238E27FC236}">
                    <a16:creationId xmlns:a16="http://schemas.microsoft.com/office/drawing/2014/main" id="{3F1BDD6C-19D4-6B44-8707-CED29F49D629}"/>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bg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25" name="Graphic 16">
                <a:extLst>
                  <a:ext uri="{FF2B5EF4-FFF2-40B4-BE49-F238E27FC236}">
                    <a16:creationId xmlns:a16="http://schemas.microsoft.com/office/drawing/2014/main" id="{87CF676D-ADAD-384A-8CF9-A961C202ECED}"/>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bg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26" name="Graphic 16">
                <a:extLst>
                  <a:ext uri="{FF2B5EF4-FFF2-40B4-BE49-F238E27FC236}">
                    <a16:creationId xmlns:a16="http://schemas.microsoft.com/office/drawing/2014/main" id="{099D9304-BF08-F848-BDF3-1DDB7CB60DBC}"/>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bg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27" name="Graphic 16">
                <a:extLst>
                  <a:ext uri="{FF2B5EF4-FFF2-40B4-BE49-F238E27FC236}">
                    <a16:creationId xmlns:a16="http://schemas.microsoft.com/office/drawing/2014/main" id="{957A2B2E-CAB2-FC4C-8E2A-30C7DF9823DA}"/>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bg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28" name="Graphic 16">
                <a:extLst>
                  <a:ext uri="{FF2B5EF4-FFF2-40B4-BE49-F238E27FC236}">
                    <a16:creationId xmlns:a16="http://schemas.microsoft.com/office/drawing/2014/main" id="{58F650DB-EAC6-8543-A83C-1EF4D0484217}"/>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bg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2" name="Group 81">
              <a:extLst>
                <a:ext uri="{FF2B5EF4-FFF2-40B4-BE49-F238E27FC236}">
                  <a16:creationId xmlns:a16="http://schemas.microsoft.com/office/drawing/2014/main" id="{ABD9448D-AFE6-344C-BD11-35F48BCBC4CB}"/>
                </a:ext>
              </a:extLst>
            </p:cNvPr>
            <p:cNvGrpSpPr/>
            <p:nvPr/>
          </p:nvGrpSpPr>
          <p:grpSpPr>
            <a:xfrm>
              <a:off x="4732423" y="1665288"/>
              <a:ext cx="290258" cy="844553"/>
              <a:chOff x="6019800" y="3200399"/>
              <a:chExt cx="155626" cy="452819"/>
            </a:xfrm>
            <a:solidFill>
              <a:schemeClr val="bg2"/>
            </a:solidFill>
          </p:grpSpPr>
          <p:sp>
            <p:nvSpPr>
              <p:cNvPr id="119" name="Graphic 16">
                <a:extLst>
                  <a:ext uri="{FF2B5EF4-FFF2-40B4-BE49-F238E27FC236}">
                    <a16:creationId xmlns:a16="http://schemas.microsoft.com/office/drawing/2014/main" id="{154F3C6A-927B-3042-BDD2-7BBD6A972203}"/>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20" name="Graphic 16">
                <a:extLst>
                  <a:ext uri="{FF2B5EF4-FFF2-40B4-BE49-F238E27FC236}">
                    <a16:creationId xmlns:a16="http://schemas.microsoft.com/office/drawing/2014/main" id="{194EB88B-990C-164E-BAD4-249CD5FC4675}"/>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21" name="Graphic 16">
                <a:extLst>
                  <a:ext uri="{FF2B5EF4-FFF2-40B4-BE49-F238E27FC236}">
                    <a16:creationId xmlns:a16="http://schemas.microsoft.com/office/drawing/2014/main" id="{C1824913-41D3-6C44-90A7-314A7F57AFE0}"/>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22" name="Graphic 16">
                <a:extLst>
                  <a:ext uri="{FF2B5EF4-FFF2-40B4-BE49-F238E27FC236}">
                    <a16:creationId xmlns:a16="http://schemas.microsoft.com/office/drawing/2014/main" id="{B47B1B54-1617-144E-927D-726CF3E9203D}"/>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23" name="Graphic 16">
                <a:extLst>
                  <a:ext uri="{FF2B5EF4-FFF2-40B4-BE49-F238E27FC236}">
                    <a16:creationId xmlns:a16="http://schemas.microsoft.com/office/drawing/2014/main" id="{3CFE36F4-5D1B-E743-AE5A-41673FDFD05F}"/>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3" name="Group 82">
              <a:extLst>
                <a:ext uri="{FF2B5EF4-FFF2-40B4-BE49-F238E27FC236}">
                  <a16:creationId xmlns:a16="http://schemas.microsoft.com/office/drawing/2014/main" id="{BCFD0349-39F7-9B42-8A57-254B674EB9E5}"/>
                </a:ext>
              </a:extLst>
            </p:cNvPr>
            <p:cNvGrpSpPr/>
            <p:nvPr/>
          </p:nvGrpSpPr>
          <p:grpSpPr>
            <a:xfrm>
              <a:off x="6371014" y="1665288"/>
              <a:ext cx="290258" cy="844553"/>
              <a:chOff x="6019800" y="3200399"/>
              <a:chExt cx="155626" cy="452819"/>
            </a:xfrm>
            <a:solidFill>
              <a:schemeClr val="bg1"/>
            </a:solidFill>
          </p:grpSpPr>
          <p:sp>
            <p:nvSpPr>
              <p:cNvPr id="114" name="Graphic 16">
                <a:extLst>
                  <a:ext uri="{FF2B5EF4-FFF2-40B4-BE49-F238E27FC236}">
                    <a16:creationId xmlns:a16="http://schemas.microsoft.com/office/drawing/2014/main" id="{A79CC156-0FA3-354D-A5BB-2755F5B82430}"/>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15" name="Graphic 16">
                <a:extLst>
                  <a:ext uri="{FF2B5EF4-FFF2-40B4-BE49-F238E27FC236}">
                    <a16:creationId xmlns:a16="http://schemas.microsoft.com/office/drawing/2014/main" id="{6A92F1C3-7E8C-E748-B7CE-536E44079068}"/>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16" name="Graphic 16">
                <a:extLst>
                  <a:ext uri="{FF2B5EF4-FFF2-40B4-BE49-F238E27FC236}">
                    <a16:creationId xmlns:a16="http://schemas.microsoft.com/office/drawing/2014/main" id="{7683C674-E829-7F43-AC3C-3AD487817BD0}"/>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17" name="Graphic 16">
                <a:extLst>
                  <a:ext uri="{FF2B5EF4-FFF2-40B4-BE49-F238E27FC236}">
                    <a16:creationId xmlns:a16="http://schemas.microsoft.com/office/drawing/2014/main" id="{D4E8B02D-25D2-7640-9176-8DCE7F9EA5D8}"/>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18" name="Graphic 16">
                <a:extLst>
                  <a:ext uri="{FF2B5EF4-FFF2-40B4-BE49-F238E27FC236}">
                    <a16:creationId xmlns:a16="http://schemas.microsoft.com/office/drawing/2014/main" id="{A69CEB9B-B9EC-9C43-BA66-8ADDA95C7F1E}"/>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4" name="Group 83">
              <a:extLst>
                <a:ext uri="{FF2B5EF4-FFF2-40B4-BE49-F238E27FC236}">
                  <a16:creationId xmlns:a16="http://schemas.microsoft.com/office/drawing/2014/main" id="{6D0C7E30-2701-4B43-BE67-21A0665D2680}"/>
                </a:ext>
              </a:extLst>
            </p:cNvPr>
            <p:cNvGrpSpPr/>
            <p:nvPr/>
          </p:nvGrpSpPr>
          <p:grpSpPr>
            <a:xfrm>
              <a:off x="4186226" y="2670430"/>
              <a:ext cx="290258" cy="844553"/>
              <a:chOff x="6019800" y="3200399"/>
              <a:chExt cx="155626" cy="452819"/>
            </a:xfrm>
            <a:solidFill>
              <a:schemeClr val="bg1"/>
            </a:solidFill>
          </p:grpSpPr>
          <p:sp>
            <p:nvSpPr>
              <p:cNvPr id="109" name="Graphic 16">
                <a:extLst>
                  <a:ext uri="{FF2B5EF4-FFF2-40B4-BE49-F238E27FC236}">
                    <a16:creationId xmlns:a16="http://schemas.microsoft.com/office/drawing/2014/main" id="{F6C2D41D-2E83-0148-980C-90AD73501EF1}"/>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10" name="Graphic 16">
                <a:extLst>
                  <a:ext uri="{FF2B5EF4-FFF2-40B4-BE49-F238E27FC236}">
                    <a16:creationId xmlns:a16="http://schemas.microsoft.com/office/drawing/2014/main" id="{270B4960-938E-5B4F-BB1F-FEB5BB4BDD5C}"/>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11" name="Graphic 16">
                <a:extLst>
                  <a:ext uri="{FF2B5EF4-FFF2-40B4-BE49-F238E27FC236}">
                    <a16:creationId xmlns:a16="http://schemas.microsoft.com/office/drawing/2014/main" id="{17B31C09-B6EE-1E42-AA25-D64E76231EEE}"/>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12" name="Graphic 16">
                <a:extLst>
                  <a:ext uri="{FF2B5EF4-FFF2-40B4-BE49-F238E27FC236}">
                    <a16:creationId xmlns:a16="http://schemas.microsoft.com/office/drawing/2014/main" id="{EC2D5ADC-837B-414C-BA4C-67EC343C23E1}"/>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13" name="Graphic 16">
                <a:extLst>
                  <a:ext uri="{FF2B5EF4-FFF2-40B4-BE49-F238E27FC236}">
                    <a16:creationId xmlns:a16="http://schemas.microsoft.com/office/drawing/2014/main" id="{E03E2774-8259-B640-B541-0AD2D3D86514}"/>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5" name="Group 84">
              <a:extLst>
                <a:ext uri="{FF2B5EF4-FFF2-40B4-BE49-F238E27FC236}">
                  <a16:creationId xmlns:a16="http://schemas.microsoft.com/office/drawing/2014/main" id="{D3DE3427-3191-3248-B9B2-A5A3C7A9A46F}"/>
                </a:ext>
              </a:extLst>
            </p:cNvPr>
            <p:cNvGrpSpPr/>
            <p:nvPr/>
          </p:nvGrpSpPr>
          <p:grpSpPr>
            <a:xfrm>
              <a:off x="5278620" y="2670430"/>
              <a:ext cx="290258" cy="844553"/>
              <a:chOff x="6019800" y="3200399"/>
              <a:chExt cx="155626" cy="452819"/>
            </a:xfrm>
            <a:solidFill>
              <a:schemeClr val="bg1"/>
            </a:solidFill>
          </p:grpSpPr>
          <p:sp>
            <p:nvSpPr>
              <p:cNvPr id="104" name="Graphic 16">
                <a:extLst>
                  <a:ext uri="{FF2B5EF4-FFF2-40B4-BE49-F238E27FC236}">
                    <a16:creationId xmlns:a16="http://schemas.microsoft.com/office/drawing/2014/main" id="{A00A76C4-02B8-C845-A9FC-F6009C5D1072}"/>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05" name="Graphic 16">
                <a:extLst>
                  <a:ext uri="{FF2B5EF4-FFF2-40B4-BE49-F238E27FC236}">
                    <a16:creationId xmlns:a16="http://schemas.microsoft.com/office/drawing/2014/main" id="{F6F55C2D-00A0-AF4E-9810-83F37843A86C}"/>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06" name="Graphic 16">
                <a:extLst>
                  <a:ext uri="{FF2B5EF4-FFF2-40B4-BE49-F238E27FC236}">
                    <a16:creationId xmlns:a16="http://schemas.microsoft.com/office/drawing/2014/main" id="{B9C259C1-CF4A-8942-B293-B2EDE2E463C8}"/>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07" name="Graphic 16">
                <a:extLst>
                  <a:ext uri="{FF2B5EF4-FFF2-40B4-BE49-F238E27FC236}">
                    <a16:creationId xmlns:a16="http://schemas.microsoft.com/office/drawing/2014/main" id="{F0E4553F-8BCC-884F-B03C-B0984A9CE06E}"/>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08" name="Graphic 16">
                <a:extLst>
                  <a:ext uri="{FF2B5EF4-FFF2-40B4-BE49-F238E27FC236}">
                    <a16:creationId xmlns:a16="http://schemas.microsoft.com/office/drawing/2014/main" id="{5D1D9138-2511-A444-8881-02AC0F5FEBD8}"/>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6" name="Group 85">
              <a:extLst>
                <a:ext uri="{FF2B5EF4-FFF2-40B4-BE49-F238E27FC236}">
                  <a16:creationId xmlns:a16="http://schemas.microsoft.com/office/drawing/2014/main" id="{4628974C-6CD2-DE44-9AC3-6642BB1E6CCF}"/>
                </a:ext>
              </a:extLst>
            </p:cNvPr>
            <p:cNvGrpSpPr/>
            <p:nvPr/>
          </p:nvGrpSpPr>
          <p:grpSpPr>
            <a:xfrm>
              <a:off x="5824817" y="2670430"/>
              <a:ext cx="290258" cy="844553"/>
              <a:chOff x="6019800" y="3200399"/>
              <a:chExt cx="155626" cy="452819"/>
            </a:xfrm>
            <a:solidFill>
              <a:schemeClr val="bg1"/>
            </a:solidFill>
          </p:grpSpPr>
          <p:sp>
            <p:nvSpPr>
              <p:cNvPr id="99" name="Graphic 16">
                <a:extLst>
                  <a:ext uri="{FF2B5EF4-FFF2-40B4-BE49-F238E27FC236}">
                    <a16:creationId xmlns:a16="http://schemas.microsoft.com/office/drawing/2014/main" id="{CC81BD3D-A4CF-B048-8D6F-19BCF7CFEC56}"/>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00" name="Graphic 16">
                <a:extLst>
                  <a:ext uri="{FF2B5EF4-FFF2-40B4-BE49-F238E27FC236}">
                    <a16:creationId xmlns:a16="http://schemas.microsoft.com/office/drawing/2014/main" id="{1127831F-9C9A-FF4C-9DE7-C91B17B163FC}"/>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01" name="Graphic 16">
                <a:extLst>
                  <a:ext uri="{FF2B5EF4-FFF2-40B4-BE49-F238E27FC236}">
                    <a16:creationId xmlns:a16="http://schemas.microsoft.com/office/drawing/2014/main" id="{1219D7DE-5C72-7E4E-A45D-97D9B484E153}"/>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02" name="Graphic 16">
                <a:extLst>
                  <a:ext uri="{FF2B5EF4-FFF2-40B4-BE49-F238E27FC236}">
                    <a16:creationId xmlns:a16="http://schemas.microsoft.com/office/drawing/2014/main" id="{4513F238-85F0-E442-9CAC-1EF6B4A6CFA6}"/>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103" name="Graphic 16">
                <a:extLst>
                  <a:ext uri="{FF2B5EF4-FFF2-40B4-BE49-F238E27FC236}">
                    <a16:creationId xmlns:a16="http://schemas.microsoft.com/office/drawing/2014/main" id="{959D7F9C-2E3C-3B4C-9CA5-33471F343E13}"/>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7" name="Group 86">
              <a:extLst>
                <a:ext uri="{FF2B5EF4-FFF2-40B4-BE49-F238E27FC236}">
                  <a16:creationId xmlns:a16="http://schemas.microsoft.com/office/drawing/2014/main" id="{F064832D-C0CE-8A46-BA1B-715097435CEE}"/>
                </a:ext>
              </a:extLst>
            </p:cNvPr>
            <p:cNvGrpSpPr/>
            <p:nvPr/>
          </p:nvGrpSpPr>
          <p:grpSpPr>
            <a:xfrm>
              <a:off x="4732423" y="2670430"/>
              <a:ext cx="290258" cy="844553"/>
              <a:chOff x="6019800" y="3200399"/>
              <a:chExt cx="155626" cy="452819"/>
            </a:xfrm>
            <a:solidFill>
              <a:schemeClr val="bg1"/>
            </a:solidFill>
          </p:grpSpPr>
          <p:sp>
            <p:nvSpPr>
              <p:cNvPr id="94" name="Graphic 16">
                <a:extLst>
                  <a:ext uri="{FF2B5EF4-FFF2-40B4-BE49-F238E27FC236}">
                    <a16:creationId xmlns:a16="http://schemas.microsoft.com/office/drawing/2014/main" id="{5C42012C-2378-EB4E-B754-0C1C6948D923}"/>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 name="Graphic 16">
                <a:extLst>
                  <a:ext uri="{FF2B5EF4-FFF2-40B4-BE49-F238E27FC236}">
                    <a16:creationId xmlns:a16="http://schemas.microsoft.com/office/drawing/2014/main" id="{09B1D941-455F-E548-BD55-36F0EFFBC314}"/>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 name="Graphic 16">
                <a:extLst>
                  <a:ext uri="{FF2B5EF4-FFF2-40B4-BE49-F238E27FC236}">
                    <a16:creationId xmlns:a16="http://schemas.microsoft.com/office/drawing/2014/main" id="{5ADDFA11-8041-7045-87EA-3DCD6B26C330}"/>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 name="Graphic 16">
                <a:extLst>
                  <a:ext uri="{FF2B5EF4-FFF2-40B4-BE49-F238E27FC236}">
                    <a16:creationId xmlns:a16="http://schemas.microsoft.com/office/drawing/2014/main" id="{7044C685-35D5-8141-B594-3F3F581450F7}"/>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 name="Graphic 16">
                <a:extLst>
                  <a:ext uri="{FF2B5EF4-FFF2-40B4-BE49-F238E27FC236}">
                    <a16:creationId xmlns:a16="http://schemas.microsoft.com/office/drawing/2014/main" id="{BAB43320-4CEC-9341-8D59-CBC53E870C56}"/>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8" name="Group 87">
              <a:extLst>
                <a:ext uri="{FF2B5EF4-FFF2-40B4-BE49-F238E27FC236}">
                  <a16:creationId xmlns:a16="http://schemas.microsoft.com/office/drawing/2014/main" id="{A1A79615-1AAF-DF43-90A0-96268913BFF7}"/>
                </a:ext>
              </a:extLst>
            </p:cNvPr>
            <p:cNvGrpSpPr/>
            <p:nvPr/>
          </p:nvGrpSpPr>
          <p:grpSpPr>
            <a:xfrm>
              <a:off x="6371014" y="2670430"/>
              <a:ext cx="290258" cy="844553"/>
              <a:chOff x="6019800" y="3200399"/>
              <a:chExt cx="155626" cy="452819"/>
            </a:xfrm>
            <a:solidFill>
              <a:schemeClr val="bg1"/>
            </a:solidFill>
          </p:grpSpPr>
          <p:sp>
            <p:nvSpPr>
              <p:cNvPr id="89" name="Graphic 16">
                <a:extLst>
                  <a:ext uri="{FF2B5EF4-FFF2-40B4-BE49-F238E27FC236}">
                    <a16:creationId xmlns:a16="http://schemas.microsoft.com/office/drawing/2014/main" id="{61CA9C3A-C5CC-BA4F-BA0E-827915E32388}"/>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0" name="Graphic 16">
                <a:extLst>
                  <a:ext uri="{FF2B5EF4-FFF2-40B4-BE49-F238E27FC236}">
                    <a16:creationId xmlns:a16="http://schemas.microsoft.com/office/drawing/2014/main" id="{ABD3BF7D-43C6-2D4B-B33A-95DC43A8AC62}"/>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 name="Graphic 16">
                <a:extLst>
                  <a:ext uri="{FF2B5EF4-FFF2-40B4-BE49-F238E27FC236}">
                    <a16:creationId xmlns:a16="http://schemas.microsoft.com/office/drawing/2014/main" id="{8014E48A-5600-9F42-9549-6BD1EAD99788}"/>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 name="Graphic 16">
                <a:extLst>
                  <a:ext uri="{FF2B5EF4-FFF2-40B4-BE49-F238E27FC236}">
                    <a16:creationId xmlns:a16="http://schemas.microsoft.com/office/drawing/2014/main" id="{6CDF896A-B0E4-DE44-8814-ECB8D2DDA3FB}"/>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 name="Graphic 16">
                <a:extLst>
                  <a:ext uri="{FF2B5EF4-FFF2-40B4-BE49-F238E27FC236}">
                    <a16:creationId xmlns:a16="http://schemas.microsoft.com/office/drawing/2014/main" id="{FBB5A7D2-544C-5943-B942-3A6C9C87E65F}"/>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grp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graphicFrame>
        <p:nvGraphicFramePr>
          <p:cNvPr id="139" name="Chart 138"/>
          <p:cNvGraphicFramePr/>
          <p:nvPr>
            <p:extLst>
              <p:ext uri="{D42A27DB-BD31-4B8C-83A1-F6EECF244321}">
                <p14:modId xmlns:p14="http://schemas.microsoft.com/office/powerpoint/2010/main" val="631606590"/>
              </p:ext>
            </p:extLst>
          </p:nvPr>
        </p:nvGraphicFramePr>
        <p:xfrm>
          <a:off x="431687" y="1985955"/>
          <a:ext cx="7691387" cy="4093858"/>
        </p:xfrm>
        <a:graphic>
          <a:graphicData uri="http://schemas.openxmlformats.org/drawingml/2006/chart">
            <c:chart xmlns:c="http://schemas.openxmlformats.org/drawingml/2006/chart" xmlns:r="http://schemas.openxmlformats.org/officeDocument/2006/relationships" r:id="rId2"/>
          </a:graphicData>
        </a:graphic>
      </p:graphicFrame>
      <p:sp>
        <p:nvSpPr>
          <p:cNvPr id="140" name="TextBox 139"/>
          <p:cNvSpPr txBox="1"/>
          <p:nvPr/>
        </p:nvSpPr>
        <p:spPr>
          <a:xfrm>
            <a:off x="479425" y="6141089"/>
            <a:ext cx="7691386" cy="215444"/>
          </a:xfrm>
          <a:prstGeom prst="rect">
            <a:avLst/>
          </a:prstGeom>
          <a:noFill/>
        </p:spPr>
        <p:txBody>
          <a:bodyPr wrap="square" rtlCol="0">
            <a:spAutoFit/>
          </a:bodyPr>
          <a:lstStyle/>
          <a:p>
            <a:r>
              <a:rPr lang="en-AU" sz="800"/>
              <a:t>“H</a:t>
            </a:r>
            <a:r>
              <a:rPr lang="en-US" sz="800"/>
              <a:t>ow long did it take to receive a response to your initial complaint? (Not including auto-responses or chatbots)” (n=313 – weighted and merged)</a:t>
            </a:r>
            <a:endParaRPr lang="en-AU" sz="800"/>
          </a:p>
        </p:txBody>
      </p:sp>
      <p:sp>
        <p:nvSpPr>
          <p:cNvPr id="71" name="Rectangle 70"/>
          <p:cNvSpPr/>
          <p:nvPr/>
        </p:nvSpPr>
        <p:spPr>
          <a:xfrm>
            <a:off x="1126316" y="1985955"/>
            <a:ext cx="5569704" cy="523220"/>
          </a:xfrm>
          <a:prstGeom prst="rect">
            <a:avLst/>
          </a:prstGeom>
        </p:spPr>
        <p:txBody>
          <a:bodyPr wrap="square">
            <a:spAutoFit/>
          </a:bodyPr>
          <a:lstStyle/>
          <a:p>
            <a:pPr algn="ctr"/>
            <a:r>
              <a:rPr lang="en-US" sz="1400" b="1"/>
              <a:t>How long it took to receive a response to complaints (not including auto-responses or chatbots)”</a:t>
            </a:r>
          </a:p>
        </p:txBody>
      </p:sp>
    </p:spTree>
    <p:extLst>
      <p:ext uri="{BB962C8B-B14F-4D97-AF65-F5344CB8AC3E}">
        <p14:creationId xmlns:p14="http://schemas.microsoft.com/office/powerpoint/2010/main" val="2508849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77E737-AE6A-ED16-389C-5DFAF489DCB5}"/>
              </a:ext>
            </a:extLst>
          </p:cNvPr>
          <p:cNvSpPr/>
          <p:nvPr/>
        </p:nvSpPr>
        <p:spPr>
          <a:xfrm>
            <a:off x="6528605" y="0"/>
            <a:ext cx="56607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 name="Title 1"/>
          <p:cNvSpPr>
            <a:spLocks noGrp="1"/>
          </p:cNvSpPr>
          <p:nvPr>
            <p:ph type="title"/>
          </p:nvPr>
        </p:nvSpPr>
        <p:spPr/>
        <p:txBody>
          <a:bodyPr/>
          <a:lstStyle/>
          <a:p>
            <a:r>
              <a:rPr lang="en-AU"/>
              <a:t>Complaints resolution time</a:t>
            </a:r>
          </a:p>
        </p:txBody>
      </p:sp>
      <p:sp>
        <p:nvSpPr>
          <p:cNvPr id="3" name="Slide Number Placeholder 2"/>
          <p:cNvSpPr>
            <a:spLocks noGrp="1"/>
          </p:cNvSpPr>
          <p:nvPr>
            <p:ph type="sldNum" sz="quarter" idx="12"/>
          </p:nvPr>
        </p:nvSpPr>
        <p:spPr/>
        <p:txBody>
          <a:bodyPr/>
          <a:lstStyle/>
          <a:p>
            <a:fld id="{0500C9E6-702F-A843-8A04-80C500C6891A}" type="slidenum">
              <a:rPr lang="en-AU" smtClean="0"/>
              <a:t>47</a:t>
            </a:fld>
            <a:endParaRPr lang="en-AU"/>
          </a:p>
        </p:txBody>
      </p:sp>
      <p:sp>
        <p:nvSpPr>
          <p:cNvPr id="7" name="Slide Number Placeholder 2">
            <a:extLst>
              <a:ext uri="{FF2B5EF4-FFF2-40B4-BE49-F238E27FC236}">
                <a16:creationId xmlns:a16="http://schemas.microsoft.com/office/drawing/2014/main" id="{686517F4-6747-5941-BA4B-2CBA28985C46}"/>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47</a:t>
            </a:fld>
            <a:endParaRPr lang="en-AU">
              <a:solidFill>
                <a:srgbClr val="000000">
                  <a:tint val="75000"/>
                </a:srgbClr>
              </a:solidFill>
              <a:latin typeface="Helvetica"/>
            </a:endParaRPr>
          </a:p>
        </p:txBody>
      </p:sp>
      <p:graphicFrame>
        <p:nvGraphicFramePr>
          <p:cNvPr id="9" name="Chart 8"/>
          <p:cNvGraphicFramePr/>
          <p:nvPr>
            <p:extLst>
              <p:ext uri="{D42A27DB-BD31-4B8C-83A1-F6EECF244321}">
                <p14:modId xmlns:p14="http://schemas.microsoft.com/office/powerpoint/2010/main" val="3021834339"/>
              </p:ext>
            </p:extLst>
          </p:nvPr>
        </p:nvGraphicFramePr>
        <p:xfrm>
          <a:off x="6529822" y="597083"/>
          <a:ext cx="5590256" cy="5751331"/>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41"/>
          <p:cNvSpPr txBox="1"/>
          <p:nvPr/>
        </p:nvSpPr>
        <p:spPr>
          <a:xfrm>
            <a:off x="6858102" y="6048498"/>
            <a:ext cx="5843907" cy="215444"/>
          </a:xfrm>
          <a:prstGeom prst="rect">
            <a:avLst/>
          </a:prstGeom>
          <a:noFill/>
        </p:spPr>
        <p:txBody>
          <a:bodyPr wrap="square" rtlCol="0">
            <a:spAutoFit/>
          </a:bodyPr>
          <a:lstStyle/>
          <a:p>
            <a:r>
              <a:rPr lang="en-AU" sz="800">
                <a:solidFill>
                  <a:schemeClr val="bg1"/>
                </a:solidFill>
              </a:rPr>
              <a:t>“H</a:t>
            </a:r>
            <a:r>
              <a:rPr lang="en-US" sz="800">
                <a:solidFill>
                  <a:schemeClr val="bg1"/>
                </a:solidFill>
              </a:rPr>
              <a:t>ow long do you estimate it took for your complaint to be resolved?” (n=313 – weighted and merged)</a:t>
            </a:r>
            <a:endParaRPr lang="en-AU" sz="800">
              <a:solidFill>
                <a:schemeClr val="bg1"/>
              </a:solidFill>
            </a:endParaRPr>
          </a:p>
        </p:txBody>
      </p:sp>
      <p:sp>
        <p:nvSpPr>
          <p:cNvPr id="57" name="Rectangle 56"/>
          <p:cNvSpPr/>
          <p:nvPr/>
        </p:nvSpPr>
        <p:spPr>
          <a:xfrm>
            <a:off x="743150" y="4677414"/>
            <a:ext cx="4890053" cy="1478805"/>
          </a:xfrm>
          <a:prstGeom prst="rect">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4" name="Group 43"/>
          <p:cNvGrpSpPr/>
          <p:nvPr/>
        </p:nvGrpSpPr>
        <p:grpSpPr>
          <a:xfrm>
            <a:off x="1062789" y="5081273"/>
            <a:ext cx="585988" cy="588051"/>
            <a:chOff x="4651388" y="4503560"/>
            <a:chExt cx="449271" cy="588051"/>
          </a:xfrm>
        </p:grpSpPr>
        <p:sp>
          <p:nvSpPr>
            <p:cNvPr id="45" name="Freeform 271"/>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6" name="Oval 272"/>
            <p:cNvSpPr>
              <a:spLocks noChangeArrowheads="1"/>
            </p:cNvSpPr>
            <p:nvPr/>
          </p:nvSpPr>
          <p:spPr bwMode="auto">
            <a:xfrm>
              <a:off x="497365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7" name="Freeform 273"/>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8" name="Oval 274"/>
            <p:cNvSpPr>
              <a:spLocks noChangeArrowheads="1"/>
            </p:cNvSpPr>
            <p:nvPr/>
          </p:nvSpPr>
          <p:spPr bwMode="auto">
            <a:xfrm>
              <a:off x="467996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9" name="Freeform 275"/>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Oval 276"/>
            <p:cNvSpPr>
              <a:spLocks noChangeArrowheads="1"/>
            </p:cNvSpPr>
            <p:nvPr/>
          </p:nvSpPr>
          <p:spPr bwMode="auto">
            <a:xfrm>
              <a:off x="4827602" y="4861774"/>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1" name="Freeform 277"/>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2" name="Line 278"/>
            <p:cNvSpPr>
              <a:spLocks noChangeShapeType="1"/>
            </p:cNvSpPr>
            <p:nvPr/>
          </p:nvSpPr>
          <p:spPr bwMode="auto">
            <a:xfrm>
              <a:off x="4808541" y="4555324"/>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3" name="Line 279"/>
            <p:cNvSpPr>
              <a:spLocks noChangeShapeType="1"/>
            </p:cNvSpPr>
            <p:nvPr/>
          </p:nvSpPr>
          <p:spPr bwMode="auto">
            <a:xfrm>
              <a:off x="4808550" y="4607090"/>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4" name="Line 280"/>
            <p:cNvSpPr>
              <a:spLocks noChangeShapeType="1"/>
            </p:cNvSpPr>
            <p:nvPr/>
          </p:nvSpPr>
          <p:spPr bwMode="auto">
            <a:xfrm>
              <a:off x="4808541" y="4659343"/>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55" name="Rectangle 54"/>
          <p:cNvSpPr/>
          <p:nvPr/>
        </p:nvSpPr>
        <p:spPr>
          <a:xfrm>
            <a:off x="1915729" y="4771225"/>
            <a:ext cx="3717474" cy="1384995"/>
          </a:xfrm>
          <a:prstGeom prst="rect">
            <a:avLst/>
          </a:prstGeom>
        </p:spPr>
        <p:txBody>
          <a:bodyPr wrap="square">
            <a:spAutoFit/>
          </a:bodyPr>
          <a:lstStyle/>
          <a:p>
            <a:r>
              <a:rPr lang="en-US" sz="1400" i="1">
                <a:ea typeface="+mn-lt"/>
                <a:cs typeface="+mn-lt"/>
              </a:rPr>
              <a:t>‘Be prompt in a response and maintain communication without the customer having to badger and constantly seek some resolution.’</a:t>
            </a:r>
          </a:p>
          <a:p>
            <a:pPr lvl="0"/>
            <a:endParaRPr lang="en-AU" sz="1400">
              <a:solidFill>
                <a:srgbClr val="000000"/>
              </a:solidFill>
            </a:endParaRPr>
          </a:p>
          <a:p>
            <a:pPr lvl="0"/>
            <a:r>
              <a:rPr lang="en-AU" sz="1400" i="1">
                <a:solidFill>
                  <a:srgbClr val="000000"/>
                </a:solidFill>
              </a:rPr>
              <a:t>Male, 65-74, TAS</a:t>
            </a:r>
          </a:p>
        </p:txBody>
      </p:sp>
      <p:sp>
        <p:nvSpPr>
          <p:cNvPr id="56" name="TextBox 55">
            <a:extLst>
              <a:ext uri="{FF2B5EF4-FFF2-40B4-BE49-F238E27FC236}">
                <a16:creationId xmlns:a16="http://schemas.microsoft.com/office/drawing/2014/main" id="{F06F63F6-6AD2-2541-9C90-AB16D669AFC7}"/>
              </a:ext>
            </a:extLst>
          </p:cNvPr>
          <p:cNvSpPr txBox="1"/>
          <p:nvPr/>
        </p:nvSpPr>
        <p:spPr>
          <a:xfrm>
            <a:off x="1063876" y="2892659"/>
            <a:ext cx="4149018" cy="1308050"/>
          </a:xfrm>
          <a:prstGeom prst="rect">
            <a:avLst/>
          </a:prstGeom>
          <a:noFill/>
        </p:spPr>
        <p:txBody>
          <a:bodyPr wrap="square" lIns="360000" tIns="0" rIns="36000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latin typeface="Helvetica"/>
              </a:rPr>
              <a:t>More than</a:t>
            </a:r>
            <a:endParaRPr kumimoji="0" lang="en-AU" sz="1600" b="0" i="0" u="none" strike="noStrike" kern="1200" cap="none" spc="0" normalizeH="0" baseline="0" noProof="0">
              <a:ln>
                <a:noFill/>
              </a:ln>
              <a:effectLst/>
              <a:uLnTx/>
              <a:uFillTx/>
              <a:latin typeface="Helvetica"/>
            </a:endParaRPr>
          </a:p>
          <a:p>
            <a:pPr algn="ctr">
              <a:spcAft>
                <a:spcPts val="600"/>
              </a:spcAft>
              <a:defRPr/>
            </a:pPr>
            <a:r>
              <a:rPr lang="en-AU" sz="3200" b="1">
                <a:solidFill>
                  <a:schemeClr val="accent1"/>
                </a:solidFill>
              </a:rPr>
              <a:t>2/5 people (42%)</a:t>
            </a:r>
            <a:endParaRPr lang="en-AU" sz="3200" b="1">
              <a:solidFill>
                <a:schemeClr val="accent1"/>
              </a:solidFill>
              <a:cs typeface="Helvetica"/>
            </a:endParaRPr>
          </a:p>
          <a:p>
            <a:pPr algn="ctr">
              <a:defRPr/>
            </a:pPr>
            <a:r>
              <a:rPr lang="en-AU" sz="1600">
                <a:latin typeface="Helvetica"/>
              </a:rPr>
              <a:t>did not have their complaint resolved before completing the survey</a:t>
            </a:r>
            <a:endParaRPr lang="en-AU" sz="1600">
              <a:latin typeface="Helvetica"/>
              <a:cs typeface="Helvetica"/>
            </a:endParaRPr>
          </a:p>
        </p:txBody>
      </p:sp>
      <p:grpSp>
        <p:nvGrpSpPr>
          <p:cNvPr id="58" name="Group 57">
            <a:extLst>
              <a:ext uri="{FF2B5EF4-FFF2-40B4-BE49-F238E27FC236}">
                <a16:creationId xmlns:a16="http://schemas.microsoft.com/office/drawing/2014/main" id="{78C5E254-82BE-9046-A4A7-AD614FF4EB51}"/>
              </a:ext>
            </a:extLst>
          </p:cNvPr>
          <p:cNvGrpSpPr/>
          <p:nvPr/>
        </p:nvGrpSpPr>
        <p:grpSpPr>
          <a:xfrm>
            <a:off x="1492039" y="1344422"/>
            <a:ext cx="3284229" cy="1155767"/>
            <a:chOff x="474299" y="1665288"/>
            <a:chExt cx="2475045" cy="844553"/>
          </a:xfrm>
        </p:grpSpPr>
        <p:grpSp>
          <p:nvGrpSpPr>
            <p:cNvPr id="59" name="Group 58">
              <a:extLst>
                <a:ext uri="{FF2B5EF4-FFF2-40B4-BE49-F238E27FC236}">
                  <a16:creationId xmlns:a16="http://schemas.microsoft.com/office/drawing/2014/main" id="{409D630E-4132-CD4F-94D6-AFF54FCE9918}"/>
                </a:ext>
              </a:extLst>
            </p:cNvPr>
            <p:cNvGrpSpPr/>
            <p:nvPr/>
          </p:nvGrpSpPr>
          <p:grpSpPr>
            <a:xfrm>
              <a:off x="474299" y="1665288"/>
              <a:ext cx="290257" cy="844553"/>
              <a:chOff x="6019800" y="3200399"/>
              <a:chExt cx="155626" cy="452819"/>
            </a:xfrm>
            <a:solidFill>
              <a:schemeClr val="bg2"/>
            </a:solidFill>
          </p:grpSpPr>
          <p:sp>
            <p:nvSpPr>
              <p:cNvPr id="84" name="Graphic 16">
                <a:extLst>
                  <a:ext uri="{FF2B5EF4-FFF2-40B4-BE49-F238E27FC236}">
                    <a16:creationId xmlns:a16="http://schemas.microsoft.com/office/drawing/2014/main" id="{B0A7335E-AAFA-D549-8ADF-B78F1740C6B7}"/>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 name="Graphic 16">
                <a:extLst>
                  <a:ext uri="{FF2B5EF4-FFF2-40B4-BE49-F238E27FC236}">
                    <a16:creationId xmlns:a16="http://schemas.microsoft.com/office/drawing/2014/main" id="{A10A7DB4-7A8D-E542-84D3-44E94D7D4B5A}"/>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6" name="Graphic 16">
                <a:extLst>
                  <a:ext uri="{FF2B5EF4-FFF2-40B4-BE49-F238E27FC236}">
                    <a16:creationId xmlns:a16="http://schemas.microsoft.com/office/drawing/2014/main" id="{DE9DFF4F-D425-5E4B-B151-39F29A7D489E}"/>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 name="Graphic 16">
                <a:extLst>
                  <a:ext uri="{FF2B5EF4-FFF2-40B4-BE49-F238E27FC236}">
                    <a16:creationId xmlns:a16="http://schemas.microsoft.com/office/drawing/2014/main" id="{0D57A3D9-A4B0-544A-A4C9-6565F9D52E00}"/>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8" name="Graphic 16">
                <a:extLst>
                  <a:ext uri="{FF2B5EF4-FFF2-40B4-BE49-F238E27FC236}">
                    <a16:creationId xmlns:a16="http://schemas.microsoft.com/office/drawing/2014/main" id="{E6C93843-2FA3-1141-80D0-8EA98D222193}"/>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60" name="Group 59">
              <a:extLst>
                <a:ext uri="{FF2B5EF4-FFF2-40B4-BE49-F238E27FC236}">
                  <a16:creationId xmlns:a16="http://schemas.microsoft.com/office/drawing/2014/main" id="{A56F7344-1B05-A642-AA66-C3E617349F0D}"/>
                </a:ext>
              </a:extLst>
            </p:cNvPr>
            <p:cNvGrpSpPr/>
            <p:nvPr/>
          </p:nvGrpSpPr>
          <p:grpSpPr>
            <a:xfrm>
              <a:off x="1566693" y="1665288"/>
              <a:ext cx="290257" cy="844553"/>
              <a:chOff x="6019800" y="3200399"/>
              <a:chExt cx="155626" cy="452819"/>
            </a:xfrm>
            <a:solidFill>
              <a:schemeClr val="bg1"/>
            </a:solidFill>
          </p:grpSpPr>
          <p:sp>
            <p:nvSpPr>
              <p:cNvPr id="79" name="Graphic 16">
                <a:extLst>
                  <a:ext uri="{FF2B5EF4-FFF2-40B4-BE49-F238E27FC236}">
                    <a16:creationId xmlns:a16="http://schemas.microsoft.com/office/drawing/2014/main" id="{26897E3C-1783-3C47-963A-5F1EFFD7A08E}"/>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effectLst/>
                  <a:uLnTx/>
                  <a:uFillTx/>
                  <a:latin typeface="Helvetica"/>
                  <a:ea typeface="+mn-ea"/>
                  <a:cs typeface="+mn-cs"/>
                </a:endParaRPr>
              </a:p>
            </p:txBody>
          </p:sp>
          <p:sp>
            <p:nvSpPr>
              <p:cNvPr id="80" name="Graphic 16">
                <a:extLst>
                  <a:ext uri="{FF2B5EF4-FFF2-40B4-BE49-F238E27FC236}">
                    <a16:creationId xmlns:a16="http://schemas.microsoft.com/office/drawing/2014/main" id="{698A4FD4-6145-4C47-B634-32B958FDD7AB}"/>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1" name="Graphic 16">
                <a:extLst>
                  <a:ext uri="{FF2B5EF4-FFF2-40B4-BE49-F238E27FC236}">
                    <a16:creationId xmlns:a16="http://schemas.microsoft.com/office/drawing/2014/main" id="{4B4561EF-83AF-9045-91D0-B42FB76D1C48}"/>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2" name="Graphic 16">
                <a:extLst>
                  <a:ext uri="{FF2B5EF4-FFF2-40B4-BE49-F238E27FC236}">
                    <a16:creationId xmlns:a16="http://schemas.microsoft.com/office/drawing/2014/main" id="{829F9C25-9FC7-0948-8560-14094768BDE3}"/>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 name="Graphic 16">
                <a:extLst>
                  <a:ext uri="{FF2B5EF4-FFF2-40B4-BE49-F238E27FC236}">
                    <a16:creationId xmlns:a16="http://schemas.microsoft.com/office/drawing/2014/main" id="{8498E7A9-FA81-CF4E-8537-AE49BFF6231A}"/>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61" name="Group 60">
              <a:extLst>
                <a:ext uri="{FF2B5EF4-FFF2-40B4-BE49-F238E27FC236}">
                  <a16:creationId xmlns:a16="http://schemas.microsoft.com/office/drawing/2014/main" id="{71522872-0B6F-9E46-A361-0C71A4373D96}"/>
                </a:ext>
              </a:extLst>
            </p:cNvPr>
            <p:cNvGrpSpPr/>
            <p:nvPr/>
          </p:nvGrpSpPr>
          <p:grpSpPr>
            <a:xfrm>
              <a:off x="2112890" y="1665288"/>
              <a:ext cx="290257" cy="844553"/>
              <a:chOff x="6019800" y="3200399"/>
              <a:chExt cx="155626" cy="452819"/>
            </a:xfrm>
            <a:solidFill>
              <a:schemeClr val="bg1"/>
            </a:solidFill>
          </p:grpSpPr>
          <p:sp>
            <p:nvSpPr>
              <p:cNvPr id="74" name="Graphic 16">
                <a:extLst>
                  <a:ext uri="{FF2B5EF4-FFF2-40B4-BE49-F238E27FC236}">
                    <a16:creationId xmlns:a16="http://schemas.microsoft.com/office/drawing/2014/main" id="{4646EE01-7C29-0241-8F7D-4E87A1E3FCA7}"/>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 name="Graphic 16">
                <a:extLst>
                  <a:ext uri="{FF2B5EF4-FFF2-40B4-BE49-F238E27FC236}">
                    <a16:creationId xmlns:a16="http://schemas.microsoft.com/office/drawing/2014/main" id="{27AEE860-5ED4-C34A-800D-AC17F71EE669}"/>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 name="Graphic 16">
                <a:extLst>
                  <a:ext uri="{FF2B5EF4-FFF2-40B4-BE49-F238E27FC236}">
                    <a16:creationId xmlns:a16="http://schemas.microsoft.com/office/drawing/2014/main" id="{54E02052-F4EC-A744-8DCF-04745E8D518A}"/>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 name="Graphic 16">
                <a:extLst>
                  <a:ext uri="{FF2B5EF4-FFF2-40B4-BE49-F238E27FC236}">
                    <a16:creationId xmlns:a16="http://schemas.microsoft.com/office/drawing/2014/main" id="{4DC91D09-1CA0-D747-B363-9CF3F9D135F4}"/>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8" name="Graphic 16">
                <a:extLst>
                  <a:ext uri="{FF2B5EF4-FFF2-40B4-BE49-F238E27FC236}">
                    <a16:creationId xmlns:a16="http://schemas.microsoft.com/office/drawing/2014/main" id="{25E84C20-CAC0-0B49-A3AB-B77033E45496}"/>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62" name="Group 61">
              <a:extLst>
                <a:ext uri="{FF2B5EF4-FFF2-40B4-BE49-F238E27FC236}">
                  <a16:creationId xmlns:a16="http://schemas.microsoft.com/office/drawing/2014/main" id="{D1773551-94B7-4944-9DA2-43746813F8DB}"/>
                </a:ext>
              </a:extLst>
            </p:cNvPr>
            <p:cNvGrpSpPr/>
            <p:nvPr/>
          </p:nvGrpSpPr>
          <p:grpSpPr>
            <a:xfrm>
              <a:off x="1020496" y="1665288"/>
              <a:ext cx="290257" cy="844553"/>
              <a:chOff x="6019800" y="3200399"/>
              <a:chExt cx="155626" cy="452819"/>
            </a:xfrm>
            <a:solidFill>
              <a:schemeClr val="bg2"/>
            </a:solidFill>
          </p:grpSpPr>
          <p:sp>
            <p:nvSpPr>
              <p:cNvPr id="69" name="Graphic 16">
                <a:extLst>
                  <a:ext uri="{FF2B5EF4-FFF2-40B4-BE49-F238E27FC236}">
                    <a16:creationId xmlns:a16="http://schemas.microsoft.com/office/drawing/2014/main" id="{CA9DAE6E-DF49-7040-8848-A60469071735}"/>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 name="Graphic 16">
                <a:extLst>
                  <a:ext uri="{FF2B5EF4-FFF2-40B4-BE49-F238E27FC236}">
                    <a16:creationId xmlns:a16="http://schemas.microsoft.com/office/drawing/2014/main" id="{5DA4646C-116C-D941-94F7-4B52383E674A}"/>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 name="Graphic 16">
                <a:extLst>
                  <a:ext uri="{FF2B5EF4-FFF2-40B4-BE49-F238E27FC236}">
                    <a16:creationId xmlns:a16="http://schemas.microsoft.com/office/drawing/2014/main" id="{70EA6C4C-EEBE-114C-AB26-98C909E82005}"/>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 name="Graphic 16">
                <a:extLst>
                  <a:ext uri="{FF2B5EF4-FFF2-40B4-BE49-F238E27FC236}">
                    <a16:creationId xmlns:a16="http://schemas.microsoft.com/office/drawing/2014/main" id="{CBFB8254-2A63-EC4C-B928-FC80E6555E37}"/>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 name="Graphic 16">
                <a:extLst>
                  <a:ext uri="{FF2B5EF4-FFF2-40B4-BE49-F238E27FC236}">
                    <a16:creationId xmlns:a16="http://schemas.microsoft.com/office/drawing/2014/main" id="{A7D547FB-41D3-9C4F-9B4E-3EFA44360528}"/>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63" name="Group 62">
              <a:extLst>
                <a:ext uri="{FF2B5EF4-FFF2-40B4-BE49-F238E27FC236}">
                  <a16:creationId xmlns:a16="http://schemas.microsoft.com/office/drawing/2014/main" id="{3592D9F4-B438-DA4C-9A39-66E521D97357}"/>
                </a:ext>
              </a:extLst>
            </p:cNvPr>
            <p:cNvGrpSpPr/>
            <p:nvPr/>
          </p:nvGrpSpPr>
          <p:grpSpPr>
            <a:xfrm>
              <a:off x="2659087" y="1665288"/>
              <a:ext cx="290257" cy="844553"/>
              <a:chOff x="6019800" y="3200399"/>
              <a:chExt cx="155626" cy="452819"/>
            </a:xfrm>
            <a:solidFill>
              <a:schemeClr val="bg1"/>
            </a:solidFill>
          </p:grpSpPr>
          <p:sp>
            <p:nvSpPr>
              <p:cNvPr id="64" name="Graphic 16">
                <a:extLst>
                  <a:ext uri="{FF2B5EF4-FFF2-40B4-BE49-F238E27FC236}">
                    <a16:creationId xmlns:a16="http://schemas.microsoft.com/office/drawing/2014/main" id="{5B140BF8-7C99-AE4F-A1DC-959B3064E8FD}"/>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 name="Graphic 16">
                <a:extLst>
                  <a:ext uri="{FF2B5EF4-FFF2-40B4-BE49-F238E27FC236}">
                    <a16:creationId xmlns:a16="http://schemas.microsoft.com/office/drawing/2014/main" id="{A252B1A9-2612-FA46-B402-B2BA11C88A13}"/>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 name="Graphic 16">
                <a:extLst>
                  <a:ext uri="{FF2B5EF4-FFF2-40B4-BE49-F238E27FC236}">
                    <a16:creationId xmlns:a16="http://schemas.microsoft.com/office/drawing/2014/main" id="{7EC12EEE-0680-1346-800C-D09663A25247}"/>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 name="Graphic 16">
                <a:extLst>
                  <a:ext uri="{FF2B5EF4-FFF2-40B4-BE49-F238E27FC236}">
                    <a16:creationId xmlns:a16="http://schemas.microsoft.com/office/drawing/2014/main" id="{FC0217C3-1169-C847-B99D-C00B53AC2B8C}"/>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 name="Graphic 16">
                <a:extLst>
                  <a:ext uri="{FF2B5EF4-FFF2-40B4-BE49-F238E27FC236}">
                    <a16:creationId xmlns:a16="http://schemas.microsoft.com/office/drawing/2014/main" id="{2E0ED59B-C452-CE41-BE89-7C6A5AB25CDB}"/>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spTree>
    <p:extLst>
      <p:ext uri="{BB962C8B-B14F-4D97-AF65-F5344CB8AC3E}">
        <p14:creationId xmlns:p14="http://schemas.microsoft.com/office/powerpoint/2010/main" val="1021670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77E737-AE6A-ED16-389C-5DFAF489DCB5}"/>
              </a:ext>
            </a:extLst>
          </p:cNvPr>
          <p:cNvSpPr/>
          <p:nvPr/>
        </p:nvSpPr>
        <p:spPr>
          <a:xfrm>
            <a:off x="6417179" y="0"/>
            <a:ext cx="57748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a:xfrm>
            <a:off x="479425" y="476250"/>
            <a:ext cx="6007292" cy="775597"/>
          </a:xfrm>
        </p:spPr>
        <p:txBody>
          <a:bodyPr/>
          <a:lstStyle/>
          <a:p>
            <a:r>
              <a:rPr lang="en-AU"/>
              <a:t>Most Australians did not escalate their complaints</a:t>
            </a: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graphicFrame>
        <p:nvGraphicFramePr>
          <p:cNvPr id="8" name="Chart 7"/>
          <p:cNvGraphicFramePr/>
          <p:nvPr>
            <p:extLst>
              <p:ext uri="{D42A27DB-BD31-4B8C-83A1-F6EECF244321}">
                <p14:modId xmlns:p14="http://schemas.microsoft.com/office/powerpoint/2010/main" val="3346364347"/>
              </p:ext>
            </p:extLst>
          </p:nvPr>
        </p:nvGraphicFramePr>
        <p:xfrm>
          <a:off x="6420669" y="841787"/>
          <a:ext cx="5286405" cy="5488484"/>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a:extLst>
              <a:ext uri="{FF2B5EF4-FFF2-40B4-BE49-F238E27FC236}">
                <a16:creationId xmlns:a16="http://schemas.microsoft.com/office/drawing/2014/main" id="{FE5A4C8E-C149-DA40-8A53-0405C8694CCE}"/>
              </a:ext>
            </a:extLst>
          </p:cNvPr>
          <p:cNvGrpSpPr/>
          <p:nvPr/>
        </p:nvGrpSpPr>
        <p:grpSpPr>
          <a:xfrm>
            <a:off x="479425" y="1728097"/>
            <a:ext cx="5545595" cy="3652558"/>
            <a:chOff x="3058248" y="1665288"/>
            <a:chExt cx="4770782" cy="2968397"/>
          </a:xfrm>
        </p:grpSpPr>
        <p:grpSp>
          <p:nvGrpSpPr>
            <p:cNvPr id="12" name="Group 11">
              <a:extLst>
                <a:ext uri="{FF2B5EF4-FFF2-40B4-BE49-F238E27FC236}">
                  <a16:creationId xmlns:a16="http://schemas.microsoft.com/office/drawing/2014/main" id="{7B133C82-28A6-FF4D-8615-25A3CF38E7B5}"/>
                </a:ext>
              </a:extLst>
            </p:cNvPr>
            <p:cNvGrpSpPr/>
            <p:nvPr/>
          </p:nvGrpSpPr>
          <p:grpSpPr>
            <a:xfrm>
              <a:off x="4186187" y="1665288"/>
              <a:ext cx="290257" cy="844553"/>
              <a:chOff x="6019800" y="3200399"/>
              <a:chExt cx="155626" cy="452819"/>
            </a:xfrm>
            <a:solidFill>
              <a:schemeClr val="bg2"/>
            </a:solidFill>
          </p:grpSpPr>
          <p:sp>
            <p:nvSpPr>
              <p:cNvPr id="68" name="Graphic 16">
                <a:extLst>
                  <a:ext uri="{FF2B5EF4-FFF2-40B4-BE49-F238E27FC236}">
                    <a16:creationId xmlns:a16="http://schemas.microsoft.com/office/drawing/2014/main" id="{86115300-B377-AA4E-9195-66632F2234C6}"/>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accent1"/>
                  </a:solidFill>
                  <a:effectLst/>
                  <a:uLnTx/>
                  <a:uFillTx/>
                  <a:latin typeface="Helvetica"/>
                  <a:ea typeface="+mn-ea"/>
                  <a:cs typeface="+mn-cs"/>
                </a:endParaRPr>
              </a:p>
            </p:txBody>
          </p:sp>
          <p:sp>
            <p:nvSpPr>
              <p:cNvPr id="69" name="Graphic 16">
                <a:extLst>
                  <a:ext uri="{FF2B5EF4-FFF2-40B4-BE49-F238E27FC236}">
                    <a16:creationId xmlns:a16="http://schemas.microsoft.com/office/drawing/2014/main" id="{8CE0FBB2-7B13-A642-980F-07A900007290}"/>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accent1"/>
                  </a:solidFill>
                  <a:effectLst/>
                  <a:uLnTx/>
                  <a:uFillTx/>
                  <a:latin typeface="Helvetica"/>
                  <a:ea typeface="+mn-ea"/>
                  <a:cs typeface="+mn-cs"/>
                </a:endParaRPr>
              </a:p>
            </p:txBody>
          </p:sp>
          <p:sp>
            <p:nvSpPr>
              <p:cNvPr id="70" name="Graphic 16">
                <a:extLst>
                  <a:ext uri="{FF2B5EF4-FFF2-40B4-BE49-F238E27FC236}">
                    <a16:creationId xmlns:a16="http://schemas.microsoft.com/office/drawing/2014/main" id="{E087DE87-BA24-7046-8B60-762A5F88019C}"/>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accent1"/>
                  </a:solidFill>
                  <a:effectLst/>
                  <a:uLnTx/>
                  <a:uFillTx/>
                  <a:latin typeface="Helvetica"/>
                  <a:ea typeface="+mn-ea"/>
                  <a:cs typeface="+mn-cs"/>
                </a:endParaRPr>
              </a:p>
            </p:txBody>
          </p:sp>
          <p:sp>
            <p:nvSpPr>
              <p:cNvPr id="71" name="Graphic 16">
                <a:extLst>
                  <a:ext uri="{FF2B5EF4-FFF2-40B4-BE49-F238E27FC236}">
                    <a16:creationId xmlns:a16="http://schemas.microsoft.com/office/drawing/2014/main" id="{5FB01648-495A-A54C-AB02-A1C785A3D8A9}"/>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accent1"/>
                  </a:solidFill>
                  <a:effectLst/>
                  <a:uLnTx/>
                  <a:uFillTx/>
                  <a:latin typeface="Helvetica"/>
                  <a:ea typeface="+mn-ea"/>
                  <a:cs typeface="+mn-cs"/>
                </a:endParaRPr>
              </a:p>
            </p:txBody>
          </p:sp>
          <p:sp>
            <p:nvSpPr>
              <p:cNvPr id="72" name="Graphic 16">
                <a:extLst>
                  <a:ext uri="{FF2B5EF4-FFF2-40B4-BE49-F238E27FC236}">
                    <a16:creationId xmlns:a16="http://schemas.microsoft.com/office/drawing/2014/main" id="{4940856B-540C-004B-BBA4-1CBAF01F60BC}"/>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1"/>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accent1"/>
                  </a:solidFill>
                  <a:effectLst/>
                  <a:uLnTx/>
                  <a:uFillTx/>
                  <a:latin typeface="Helvetica"/>
                  <a:ea typeface="+mn-ea"/>
                  <a:cs typeface="+mn-cs"/>
                </a:endParaRPr>
              </a:p>
            </p:txBody>
          </p:sp>
        </p:grpSp>
        <p:grpSp>
          <p:nvGrpSpPr>
            <p:cNvPr id="13" name="Group 12">
              <a:extLst>
                <a:ext uri="{FF2B5EF4-FFF2-40B4-BE49-F238E27FC236}">
                  <a16:creationId xmlns:a16="http://schemas.microsoft.com/office/drawing/2014/main" id="{81DCA638-58CD-B145-8231-E6A060714D5C}"/>
                </a:ext>
              </a:extLst>
            </p:cNvPr>
            <p:cNvGrpSpPr/>
            <p:nvPr/>
          </p:nvGrpSpPr>
          <p:grpSpPr>
            <a:xfrm>
              <a:off x="5278581" y="1665288"/>
              <a:ext cx="290257" cy="844553"/>
              <a:chOff x="6019800" y="3200399"/>
              <a:chExt cx="155626" cy="452819"/>
            </a:xfrm>
            <a:solidFill>
              <a:schemeClr val="bg2"/>
            </a:solidFill>
          </p:grpSpPr>
          <p:sp>
            <p:nvSpPr>
              <p:cNvPr id="63" name="Graphic 16">
                <a:extLst>
                  <a:ext uri="{FF2B5EF4-FFF2-40B4-BE49-F238E27FC236}">
                    <a16:creationId xmlns:a16="http://schemas.microsoft.com/office/drawing/2014/main" id="{BE381A10-E879-CB4E-A6B8-4030FDC53D5E}"/>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 name="Graphic 16">
                <a:extLst>
                  <a:ext uri="{FF2B5EF4-FFF2-40B4-BE49-F238E27FC236}">
                    <a16:creationId xmlns:a16="http://schemas.microsoft.com/office/drawing/2014/main" id="{2A4E0A26-213A-1B42-902B-1A8FFF124EA1}"/>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 name="Graphic 16">
                <a:extLst>
                  <a:ext uri="{FF2B5EF4-FFF2-40B4-BE49-F238E27FC236}">
                    <a16:creationId xmlns:a16="http://schemas.microsoft.com/office/drawing/2014/main" id="{0E239CCC-C21A-674D-A09B-5F97DE22FACA}"/>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 name="Graphic 16">
                <a:extLst>
                  <a:ext uri="{FF2B5EF4-FFF2-40B4-BE49-F238E27FC236}">
                    <a16:creationId xmlns:a16="http://schemas.microsoft.com/office/drawing/2014/main" id="{9067053F-3BE7-B647-9558-6390D47C339B}"/>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 name="Graphic 16">
                <a:extLst>
                  <a:ext uri="{FF2B5EF4-FFF2-40B4-BE49-F238E27FC236}">
                    <a16:creationId xmlns:a16="http://schemas.microsoft.com/office/drawing/2014/main" id="{C68C0349-22DB-254D-A77B-C8F79A766A90}"/>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4" name="Group 13">
              <a:extLst>
                <a:ext uri="{FF2B5EF4-FFF2-40B4-BE49-F238E27FC236}">
                  <a16:creationId xmlns:a16="http://schemas.microsoft.com/office/drawing/2014/main" id="{958BBAFA-7748-954E-AB85-CF52C3D6C7C9}"/>
                </a:ext>
              </a:extLst>
            </p:cNvPr>
            <p:cNvGrpSpPr/>
            <p:nvPr/>
          </p:nvGrpSpPr>
          <p:grpSpPr>
            <a:xfrm>
              <a:off x="5824778" y="1665288"/>
              <a:ext cx="290257" cy="844553"/>
              <a:chOff x="6019800" y="3200399"/>
              <a:chExt cx="155626" cy="452819"/>
            </a:xfrm>
            <a:solidFill>
              <a:schemeClr val="bg2"/>
            </a:solidFill>
          </p:grpSpPr>
          <p:sp>
            <p:nvSpPr>
              <p:cNvPr id="58" name="Graphic 16">
                <a:extLst>
                  <a:ext uri="{FF2B5EF4-FFF2-40B4-BE49-F238E27FC236}">
                    <a16:creationId xmlns:a16="http://schemas.microsoft.com/office/drawing/2014/main" id="{3F1BDD6C-19D4-6B44-8707-CED29F49D629}"/>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 name="Graphic 16">
                <a:extLst>
                  <a:ext uri="{FF2B5EF4-FFF2-40B4-BE49-F238E27FC236}">
                    <a16:creationId xmlns:a16="http://schemas.microsoft.com/office/drawing/2014/main" id="{87CF676D-ADAD-384A-8CF9-A961C202ECED}"/>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0" name="Graphic 16">
                <a:extLst>
                  <a:ext uri="{FF2B5EF4-FFF2-40B4-BE49-F238E27FC236}">
                    <a16:creationId xmlns:a16="http://schemas.microsoft.com/office/drawing/2014/main" id="{099D9304-BF08-F848-BDF3-1DDB7CB60DBC}"/>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1" name="Graphic 16">
                <a:extLst>
                  <a:ext uri="{FF2B5EF4-FFF2-40B4-BE49-F238E27FC236}">
                    <a16:creationId xmlns:a16="http://schemas.microsoft.com/office/drawing/2014/main" id="{957A2B2E-CAB2-FC4C-8E2A-30C7DF9823DA}"/>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2" name="Graphic 16">
                <a:extLst>
                  <a:ext uri="{FF2B5EF4-FFF2-40B4-BE49-F238E27FC236}">
                    <a16:creationId xmlns:a16="http://schemas.microsoft.com/office/drawing/2014/main" id="{58F650DB-EAC6-8543-A83C-1EF4D0484217}"/>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5" name="Group 14">
              <a:extLst>
                <a:ext uri="{FF2B5EF4-FFF2-40B4-BE49-F238E27FC236}">
                  <a16:creationId xmlns:a16="http://schemas.microsoft.com/office/drawing/2014/main" id="{ABD9448D-AFE6-344C-BD11-35F48BCBC4CB}"/>
                </a:ext>
              </a:extLst>
            </p:cNvPr>
            <p:cNvGrpSpPr/>
            <p:nvPr/>
          </p:nvGrpSpPr>
          <p:grpSpPr>
            <a:xfrm>
              <a:off x="4732384" y="1665288"/>
              <a:ext cx="290257" cy="844553"/>
              <a:chOff x="6019800" y="3200399"/>
              <a:chExt cx="155626" cy="452819"/>
            </a:xfrm>
            <a:solidFill>
              <a:schemeClr val="bg2"/>
            </a:solidFill>
          </p:grpSpPr>
          <p:sp>
            <p:nvSpPr>
              <p:cNvPr id="53" name="Graphic 16">
                <a:extLst>
                  <a:ext uri="{FF2B5EF4-FFF2-40B4-BE49-F238E27FC236}">
                    <a16:creationId xmlns:a16="http://schemas.microsoft.com/office/drawing/2014/main" id="{154F3C6A-927B-3042-BDD2-7BBD6A972203}"/>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tx1">
                  <a:lumMod val="50000"/>
                  <a:lumOff val="50000"/>
                </a:schemeClr>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4" name="Graphic 16">
                <a:extLst>
                  <a:ext uri="{FF2B5EF4-FFF2-40B4-BE49-F238E27FC236}">
                    <a16:creationId xmlns:a16="http://schemas.microsoft.com/office/drawing/2014/main" id="{194EB88B-990C-164E-BAD4-249CD5FC4675}"/>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tx1">
                  <a:lumMod val="50000"/>
                  <a:lumOff val="50000"/>
                </a:schemeClr>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 name="Graphic 16">
                <a:extLst>
                  <a:ext uri="{FF2B5EF4-FFF2-40B4-BE49-F238E27FC236}">
                    <a16:creationId xmlns:a16="http://schemas.microsoft.com/office/drawing/2014/main" id="{C1824913-41D3-6C44-90A7-314A7F57AFE0}"/>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tx1">
                  <a:lumMod val="50000"/>
                  <a:lumOff val="50000"/>
                </a:schemeClr>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 name="Graphic 16">
                <a:extLst>
                  <a:ext uri="{FF2B5EF4-FFF2-40B4-BE49-F238E27FC236}">
                    <a16:creationId xmlns:a16="http://schemas.microsoft.com/office/drawing/2014/main" id="{B47B1B54-1617-144E-927D-726CF3E9203D}"/>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tx1">
                  <a:lumMod val="50000"/>
                  <a:lumOff val="50000"/>
                </a:schemeClr>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7" name="Graphic 16">
                <a:extLst>
                  <a:ext uri="{FF2B5EF4-FFF2-40B4-BE49-F238E27FC236}">
                    <a16:creationId xmlns:a16="http://schemas.microsoft.com/office/drawing/2014/main" id="{3CFE36F4-5D1B-E743-AE5A-41673FDFD05F}"/>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tx1">
                  <a:lumMod val="50000"/>
                  <a:lumOff val="50000"/>
                </a:schemeClr>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6" name="Group 15">
              <a:extLst>
                <a:ext uri="{FF2B5EF4-FFF2-40B4-BE49-F238E27FC236}">
                  <a16:creationId xmlns:a16="http://schemas.microsoft.com/office/drawing/2014/main" id="{BCFD0349-39F7-9B42-8A57-254B674EB9E5}"/>
                </a:ext>
              </a:extLst>
            </p:cNvPr>
            <p:cNvGrpSpPr/>
            <p:nvPr/>
          </p:nvGrpSpPr>
          <p:grpSpPr>
            <a:xfrm>
              <a:off x="6370975" y="1665288"/>
              <a:ext cx="290257" cy="844553"/>
              <a:chOff x="6019800" y="3200399"/>
              <a:chExt cx="155626" cy="452819"/>
            </a:xfrm>
            <a:solidFill>
              <a:schemeClr val="bg1"/>
            </a:solidFill>
          </p:grpSpPr>
          <p:sp>
            <p:nvSpPr>
              <p:cNvPr id="48" name="Graphic 16">
                <a:extLst>
                  <a:ext uri="{FF2B5EF4-FFF2-40B4-BE49-F238E27FC236}">
                    <a16:creationId xmlns:a16="http://schemas.microsoft.com/office/drawing/2014/main" id="{A79CC156-0FA3-354D-A5BB-2755F5B82430}"/>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9" name="Graphic 16">
                <a:extLst>
                  <a:ext uri="{FF2B5EF4-FFF2-40B4-BE49-F238E27FC236}">
                    <a16:creationId xmlns:a16="http://schemas.microsoft.com/office/drawing/2014/main" id="{6A92F1C3-7E8C-E748-B7CE-536E44079068}"/>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0" name="Graphic 16">
                <a:extLst>
                  <a:ext uri="{FF2B5EF4-FFF2-40B4-BE49-F238E27FC236}">
                    <a16:creationId xmlns:a16="http://schemas.microsoft.com/office/drawing/2014/main" id="{7683C674-E829-7F43-AC3C-3AD487817BD0}"/>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1" name="Graphic 16">
                <a:extLst>
                  <a:ext uri="{FF2B5EF4-FFF2-40B4-BE49-F238E27FC236}">
                    <a16:creationId xmlns:a16="http://schemas.microsoft.com/office/drawing/2014/main" id="{D4E8B02D-25D2-7640-9176-8DCE7F9EA5D8}"/>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2" name="Graphic 16">
                <a:extLst>
                  <a:ext uri="{FF2B5EF4-FFF2-40B4-BE49-F238E27FC236}">
                    <a16:creationId xmlns:a16="http://schemas.microsoft.com/office/drawing/2014/main" id="{A69CEB9B-B9EC-9C43-BA66-8ADDA95C7F1E}"/>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17" name="TextBox 16">
              <a:extLst>
                <a:ext uri="{FF2B5EF4-FFF2-40B4-BE49-F238E27FC236}">
                  <a16:creationId xmlns:a16="http://schemas.microsoft.com/office/drawing/2014/main" id="{8D947F2D-AA02-2048-AC90-B4E088DBCF55}"/>
                </a:ext>
              </a:extLst>
            </p:cNvPr>
            <p:cNvSpPr txBox="1"/>
            <p:nvPr/>
          </p:nvSpPr>
          <p:spPr>
            <a:xfrm>
              <a:off x="3058248" y="3783254"/>
              <a:ext cx="4770782" cy="850431"/>
            </a:xfrm>
            <a:prstGeom prst="rect">
              <a:avLst/>
            </a:prstGeom>
            <a:noFill/>
          </p:spPr>
          <p:txBody>
            <a:bodyPr wrap="square" lIns="360000" tIns="0" rIns="36000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latin typeface="Helvetica"/>
                </a:rPr>
                <a:t>More than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a:ln>
                    <a:noFill/>
                  </a:ln>
                  <a:solidFill>
                    <a:srgbClr val="188B7A"/>
                  </a:solidFill>
                  <a:effectLst/>
                  <a:uLnTx/>
                  <a:uFillTx/>
                  <a:latin typeface="Helvetica"/>
                  <a:ea typeface="+mn-ea"/>
                  <a:cs typeface="+mn-cs"/>
                </a:rPr>
                <a:t>1/10 people (</a:t>
              </a:r>
              <a:r>
                <a:rPr lang="en-AU" sz="3600" b="1">
                  <a:solidFill>
                    <a:srgbClr val="188B7A"/>
                  </a:solidFill>
                  <a:latin typeface="Helvetica"/>
                </a:rPr>
                <a:t>16</a:t>
              </a:r>
              <a:r>
                <a:rPr kumimoji="0" lang="en-AU" sz="3600" b="1" i="0" u="none" strike="noStrike" kern="1200" cap="none" spc="0" normalizeH="0" baseline="0" noProof="0">
                  <a:ln>
                    <a:noFill/>
                  </a:ln>
                  <a:solidFill>
                    <a:srgbClr val="188B7A"/>
                  </a:solidFill>
                  <a:effectLst/>
                  <a:uLnTx/>
                  <a:uFillTx/>
                  <a:latin typeface="Helvetica"/>
                  <a:ea typeface="+mn-ea"/>
                  <a:cs typeface="+mn-cs"/>
                </a:rPr>
                <a:t>%) </a:t>
              </a:r>
              <a:endParaRPr lang="en-AU" sz="3600" b="1" i="0" u="none" strike="noStrike" kern="1200" cap="none" spc="0" normalizeH="0" baseline="0" noProof="0">
                <a:ln>
                  <a:noFill/>
                </a:ln>
                <a:solidFill>
                  <a:srgbClr val="188B7A"/>
                </a:solidFill>
                <a:effectLst/>
                <a:uLnTx/>
                <a:uFillTx/>
                <a:latin typeface="Helvetica"/>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latin typeface="Helvetica"/>
                </a:rPr>
                <a:t>e</a:t>
              </a:r>
              <a:r>
                <a:rPr kumimoji="0" lang="en-AU" sz="1600" b="0" i="0" u="none" strike="noStrike" kern="1200" cap="none" spc="0" normalizeH="0" baseline="0" noProof="0" err="1">
                  <a:ln>
                    <a:noFill/>
                  </a:ln>
                  <a:effectLst/>
                  <a:uLnTx/>
                  <a:uFillTx/>
                  <a:latin typeface="Helvetica"/>
                  <a:ea typeface="+mn-ea"/>
                  <a:cs typeface="+mn-cs"/>
                </a:rPr>
                <a:t>scalated</a:t>
              </a:r>
              <a:r>
                <a:rPr kumimoji="0" lang="en-AU" sz="1600" b="0" i="0" u="none" strike="noStrike" kern="1200" cap="none" spc="0" normalizeH="0" baseline="0" noProof="0">
                  <a:ln>
                    <a:noFill/>
                  </a:ln>
                  <a:effectLst/>
                  <a:uLnTx/>
                  <a:uFillTx/>
                  <a:latin typeface="Helvetica"/>
                  <a:ea typeface="+mn-ea"/>
                  <a:cs typeface="+mn-cs"/>
                </a:rPr>
                <a:t> their complaint to another organisation</a:t>
              </a:r>
              <a:endParaRPr lang="en-AU" sz="1600" b="0" i="0" u="none" strike="noStrike" kern="1200" cap="none" spc="0" normalizeH="0" baseline="0" noProof="0">
                <a:ln>
                  <a:noFill/>
                </a:ln>
                <a:effectLst/>
                <a:uLnTx/>
                <a:uFillTx/>
                <a:latin typeface="Helvetica"/>
                <a:cs typeface="Helvetica"/>
              </a:endParaRPr>
            </a:p>
          </p:txBody>
        </p:sp>
        <p:grpSp>
          <p:nvGrpSpPr>
            <p:cNvPr id="18" name="Group 17">
              <a:extLst>
                <a:ext uri="{FF2B5EF4-FFF2-40B4-BE49-F238E27FC236}">
                  <a16:creationId xmlns:a16="http://schemas.microsoft.com/office/drawing/2014/main" id="{6D0C7E30-2701-4B43-BE67-21A0665D2680}"/>
                </a:ext>
              </a:extLst>
            </p:cNvPr>
            <p:cNvGrpSpPr/>
            <p:nvPr/>
          </p:nvGrpSpPr>
          <p:grpSpPr>
            <a:xfrm>
              <a:off x="4186187" y="2670430"/>
              <a:ext cx="290257" cy="844553"/>
              <a:chOff x="6019800" y="3200399"/>
              <a:chExt cx="155626" cy="452819"/>
            </a:xfrm>
            <a:solidFill>
              <a:schemeClr val="bg1"/>
            </a:solidFill>
          </p:grpSpPr>
          <p:sp>
            <p:nvSpPr>
              <p:cNvPr id="43" name="Graphic 16">
                <a:extLst>
                  <a:ext uri="{FF2B5EF4-FFF2-40B4-BE49-F238E27FC236}">
                    <a16:creationId xmlns:a16="http://schemas.microsoft.com/office/drawing/2014/main" id="{F6C2D41D-2E83-0148-980C-90AD73501EF1}"/>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4" name="Graphic 16">
                <a:extLst>
                  <a:ext uri="{FF2B5EF4-FFF2-40B4-BE49-F238E27FC236}">
                    <a16:creationId xmlns:a16="http://schemas.microsoft.com/office/drawing/2014/main" id="{270B4960-938E-5B4F-BB1F-FEB5BB4BDD5C}"/>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5" name="Graphic 16">
                <a:extLst>
                  <a:ext uri="{FF2B5EF4-FFF2-40B4-BE49-F238E27FC236}">
                    <a16:creationId xmlns:a16="http://schemas.microsoft.com/office/drawing/2014/main" id="{17B31C09-B6EE-1E42-AA25-D64E76231EEE}"/>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6" name="Graphic 16">
                <a:extLst>
                  <a:ext uri="{FF2B5EF4-FFF2-40B4-BE49-F238E27FC236}">
                    <a16:creationId xmlns:a16="http://schemas.microsoft.com/office/drawing/2014/main" id="{EC2D5ADC-837B-414C-BA4C-67EC343C23E1}"/>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7" name="Graphic 16">
                <a:extLst>
                  <a:ext uri="{FF2B5EF4-FFF2-40B4-BE49-F238E27FC236}">
                    <a16:creationId xmlns:a16="http://schemas.microsoft.com/office/drawing/2014/main" id="{E03E2774-8259-B640-B541-0AD2D3D86514}"/>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19" name="Group 18">
              <a:extLst>
                <a:ext uri="{FF2B5EF4-FFF2-40B4-BE49-F238E27FC236}">
                  <a16:creationId xmlns:a16="http://schemas.microsoft.com/office/drawing/2014/main" id="{D3DE3427-3191-3248-B9B2-A5A3C7A9A46F}"/>
                </a:ext>
              </a:extLst>
            </p:cNvPr>
            <p:cNvGrpSpPr/>
            <p:nvPr/>
          </p:nvGrpSpPr>
          <p:grpSpPr>
            <a:xfrm>
              <a:off x="5278581" y="2670430"/>
              <a:ext cx="290257" cy="844553"/>
              <a:chOff x="6019800" y="3200399"/>
              <a:chExt cx="155626" cy="452819"/>
            </a:xfrm>
            <a:solidFill>
              <a:schemeClr val="bg1"/>
            </a:solidFill>
          </p:grpSpPr>
          <p:sp>
            <p:nvSpPr>
              <p:cNvPr id="38" name="Graphic 16">
                <a:extLst>
                  <a:ext uri="{FF2B5EF4-FFF2-40B4-BE49-F238E27FC236}">
                    <a16:creationId xmlns:a16="http://schemas.microsoft.com/office/drawing/2014/main" id="{A00A76C4-02B8-C845-A9FC-F6009C5D1072}"/>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9" name="Graphic 16">
                <a:extLst>
                  <a:ext uri="{FF2B5EF4-FFF2-40B4-BE49-F238E27FC236}">
                    <a16:creationId xmlns:a16="http://schemas.microsoft.com/office/drawing/2014/main" id="{F6F55C2D-00A0-AF4E-9810-83F37843A86C}"/>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0" name="Graphic 16">
                <a:extLst>
                  <a:ext uri="{FF2B5EF4-FFF2-40B4-BE49-F238E27FC236}">
                    <a16:creationId xmlns:a16="http://schemas.microsoft.com/office/drawing/2014/main" id="{B9C259C1-CF4A-8942-B293-B2EDE2E463C8}"/>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1" name="Graphic 16">
                <a:extLst>
                  <a:ext uri="{FF2B5EF4-FFF2-40B4-BE49-F238E27FC236}">
                    <a16:creationId xmlns:a16="http://schemas.microsoft.com/office/drawing/2014/main" id="{F0E4553F-8BCC-884F-B03C-B0984A9CE06E}"/>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2" name="Graphic 16">
                <a:extLst>
                  <a:ext uri="{FF2B5EF4-FFF2-40B4-BE49-F238E27FC236}">
                    <a16:creationId xmlns:a16="http://schemas.microsoft.com/office/drawing/2014/main" id="{5D1D9138-2511-A444-8881-02AC0F5FEBD8}"/>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20" name="Group 19">
              <a:extLst>
                <a:ext uri="{FF2B5EF4-FFF2-40B4-BE49-F238E27FC236}">
                  <a16:creationId xmlns:a16="http://schemas.microsoft.com/office/drawing/2014/main" id="{4628974C-6CD2-DE44-9AC3-6642BB1E6CCF}"/>
                </a:ext>
              </a:extLst>
            </p:cNvPr>
            <p:cNvGrpSpPr/>
            <p:nvPr/>
          </p:nvGrpSpPr>
          <p:grpSpPr>
            <a:xfrm>
              <a:off x="5824778" y="2670430"/>
              <a:ext cx="290257" cy="844553"/>
              <a:chOff x="6019800" y="3200399"/>
              <a:chExt cx="155626" cy="452819"/>
            </a:xfrm>
            <a:solidFill>
              <a:schemeClr val="bg1"/>
            </a:solidFill>
          </p:grpSpPr>
          <p:sp>
            <p:nvSpPr>
              <p:cNvPr id="33" name="Graphic 16">
                <a:extLst>
                  <a:ext uri="{FF2B5EF4-FFF2-40B4-BE49-F238E27FC236}">
                    <a16:creationId xmlns:a16="http://schemas.microsoft.com/office/drawing/2014/main" id="{CC81BD3D-A4CF-B048-8D6F-19BCF7CFEC56}"/>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4" name="Graphic 16">
                <a:extLst>
                  <a:ext uri="{FF2B5EF4-FFF2-40B4-BE49-F238E27FC236}">
                    <a16:creationId xmlns:a16="http://schemas.microsoft.com/office/drawing/2014/main" id="{1127831F-9C9A-FF4C-9DE7-C91B17B163FC}"/>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5" name="Graphic 16">
                <a:extLst>
                  <a:ext uri="{FF2B5EF4-FFF2-40B4-BE49-F238E27FC236}">
                    <a16:creationId xmlns:a16="http://schemas.microsoft.com/office/drawing/2014/main" id="{1219D7DE-5C72-7E4E-A45D-97D9B484E153}"/>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6" name="Graphic 16">
                <a:extLst>
                  <a:ext uri="{FF2B5EF4-FFF2-40B4-BE49-F238E27FC236}">
                    <a16:creationId xmlns:a16="http://schemas.microsoft.com/office/drawing/2014/main" id="{4513F238-85F0-E442-9CAC-1EF6B4A6CFA6}"/>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7" name="Graphic 16">
                <a:extLst>
                  <a:ext uri="{FF2B5EF4-FFF2-40B4-BE49-F238E27FC236}">
                    <a16:creationId xmlns:a16="http://schemas.microsoft.com/office/drawing/2014/main" id="{959D7F9C-2E3C-3B4C-9CA5-33471F343E13}"/>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21" name="Group 20">
              <a:extLst>
                <a:ext uri="{FF2B5EF4-FFF2-40B4-BE49-F238E27FC236}">
                  <a16:creationId xmlns:a16="http://schemas.microsoft.com/office/drawing/2014/main" id="{F064832D-C0CE-8A46-BA1B-715097435CEE}"/>
                </a:ext>
              </a:extLst>
            </p:cNvPr>
            <p:cNvGrpSpPr/>
            <p:nvPr/>
          </p:nvGrpSpPr>
          <p:grpSpPr>
            <a:xfrm>
              <a:off x="4732384" y="2670430"/>
              <a:ext cx="290257" cy="844553"/>
              <a:chOff x="6019800" y="3200399"/>
              <a:chExt cx="155626" cy="452819"/>
            </a:xfrm>
            <a:solidFill>
              <a:schemeClr val="bg1"/>
            </a:solidFill>
          </p:grpSpPr>
          <p:sp>
            <p:nvSpPr>
              <p:cNvPr id="28" name="Graphic 16">
                <a:extLst>
                  <a:ext uri="{FF2B5EF4-FFF2-40B4-BE49-F238E27FC236}">
                    <a16:creationId xmlns:a16="http://schemas.microsoft.com/office/drawing/2014/main" id="{5C42012C-2378-EB4E-B754-0C1C6948D923}"/>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9" name="Graphic 16">
                <a:extLst>
                  <a:ext uri="{FF2B5EF4-FFF2-40B4-BE49-F238E27FC236}">
                    <a16:creationId xmlns:a16="http://schemas.microsoft.com/office/drawing/2014/main" id="{09B1D941-455F-E548-BD55-36F0EFFBC314}"/>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0" name="Graphic 16">
                <a:extLst>
                  <a:ext uri="{FF2B5EF4-FFF2-40B4-BE49-F238E27FC236}">
                    <a16:creationId xmlns:a16="http://schemas.microsoft.com/office/drawing/2014/main" id="{5ADDFA11-8041-7045-87EA-3DCD6B26C330}"/>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1" name="Graphic 16">
                <a:extLst>
                  <a:ext uri="{FF2B5EF4-FFF2-40B4-BE49-F238E27FC236}">
                    <a16:creationId xmlns:a16="http://schemas.microsoft.com/office/drawing/2014/main" id="{7044C685-35D5-8141-B594-3F3F581450F7}"/>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2" name="Graphic 16">
                <a:extLst>
                  <a:ext uri="{FF2B5EF4-FFF2-40B4-BE49-F238E27FC236}">
                    <a16:creationId xmlns:a16="http://schemas.microsoft.com/office/drawing/2014/main" id="{BAB43320-4CEC-9341-8D59-CBC53E870C56}"/>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22" name="Group 21">
              <a:extLst>
                <a:ext uri="{FF2B5EF4-FFF2-40B4-BE49-F238E27FC236}">
                  <a16:creationId xmlns:a16="http://schemas.microsoft.com/office/drawing/2014/main" id="{A1A79615-1AAF-DF43-90A0-96268913BFF7}"/>
                </a:ext>
              </a:extLst>
            </p:cNvPr>
            <p:cNvGrpSpPr/>
            <p:nvPr/>
          </p:nvGrpSpPr>
          <p:grpSpPr>
            <a:xfrm>
              <a:off x="6370975" y="2670430"/>
              <a:ext cx="290257" cy="844553"/>
              <a:chOff x="6019800" y="3200399"/>
              <a:chExt cx="155626" cy="452819"/>
            </a:xfrm>
            <a:solidFill>
              <a:schemeClr val="bg1"/>
            </a:solidFill>
          </p:grpSpPr>
          <p:sp>
            <p:nvSpPr>
              <p:cNvPr id="23" name="Graphic 16">
                <a:extLst>
                  <a:ext uri="{FF2B5EF4-FFF2-40B4-BE49-F238E27FC236}">
                    <a16:creationId xmlns:a16="http://schemas.microsoft.com/office/drawing/2014/main" id="{61CA9C3A-C5CC-BA4F-BA0E-827915E32388}"/>
                  </a:ext>
                </a:extLst>
              </p:cNvPr>
              <p:cNvSpPr/>
              <p:nvPr/>
            </p:nvSpPr>
            <p:spPr>
              <a:xfrm>
                <a:off x="6041584" y="3200399"/>
                <a:ext cx="106321" cy="112966"/>
              </a:xfrm>
              <a:custGeom>
                <a:avLst/>
                <a:gdLst>
                  <a:gd name="connsiteX0" fmla="*/ 53161 w 106321"/>
                  <a:gd name="connsiteY0" fmla="*/ 86773 h 112966"/>
                  <a:gd name="connsiteX1" fmla="*/ 24653 w 106321"/>
                  <a:gd name="connsiteY1" fmla="*/ 56483 h 112966"/>
                  <a:gd name="connsiteX2" fmla="*/ 53161 w 106321"/>
                  <a:gd name="connsiteY2" fmla="*/ 26194 h 112966"/>
                  <a:gd name="connsiteX3" fmla="*/ 81668 w 106321"/>
                  <a:gd name="connsiteY3" fmla="*/ 56483 h 112966"/>
                  <a:gd name="connsiteX4" fmla="*/ 53161 w 106321"/>
                  <a:gd name="connsiteY4" fmla="*/ 86773 h 112966"/>
                  <a:gd name="connsiteX5" fmla="*/ 53161 w 106321"/>
                  <a:gd name="connsiteY5" fmla="*/ 0 h 112966"/>
                  <a:gd name="connsiteX6" fmla="*/ 0 w 106321"/>
                  <a:gd name="connsiteY6" fmla="*/ 56483 h 112966"/>
                  <a:gd name="connsiteX7" fmla="*/ 53161 w 106321"/>
                  <a:gd name="connsiteY7" fmla="*/ 112967 h 112966"/>
                  <a:gd name="connsiteX8" fmla="*/ 106321 w 106321"/>
                  <a:gd name="connsiteY8" fmla="*/ 56483 h 112966"/>
                  <a:gd name="connsiteX9" fmla="*/ 53161 w 106321"/>
                  <a:gd name="connsiteY9" fmla="*/ 0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21" h="112966">
                    <a:moveTo>
                      <a:pt x="53161" y="86773"/>
                    </a:moveTo>
                    <a:cubicBezTo>
                      <a:pt x="37416" y="86773"/>
                      <a:pt x="24653" y="73212"/>
                      <a:pt x="24653" y="56483"/>
                    </a:cubicBezTo>
                    <a:cubicBezTo>
                      <a:pt x="24653" y="39755"/>
                      <a:pt x="37416" y="26194"/>
                      <a:pt x="53161" y="26194"/>
                    </a:cubicBezTo>
                    <a:cubicBezTo>
                      <a:pt x="68905" y="26194"/>
                      <a:pt x="81668" y="39755"/>
                      <a:pt x="81668" y="56483"/>
                    </a:cubicBezTo>
                    <a:cubicBezTo>
                      <a:pt x="81668" y="73212"/>
                      <a:pt x="68905" y="86773"/>
                      <a:pt x="53161" y="86773"/>
                    </a:cubicBezTo>
                    <a:moveTo>
                      <a:pt x="53161" y="0"/>
                    </a:moveTo>
                    <a:cubicBezTo>
                      <a:pt x="23801" y="0"/>
                      <a:pt x="0" y="25288"/>
                      <a:pt x="0" y="56483"/>
                    </a:cubicBezTo>
                    <a:cubicBezTo>
                      <a:pt x="0" y="87678"/>
                      <a:pt x="23801" y="112967"/>
                      <a:pt x="53161" y="112967"/>
                    </a:cubicBezTo>
                    <a:cubicBezTo>
                      <a:pt x="82521" y="112967"/>
                      <a:pt x="106321" y="87678"/>
                      <a:pt x="106321" y="56483"/>
                    </a:cubicBezTo>
                    <a:cubicBezTo>
                      <a:pt x="106272" y="25310"/>
                      <a:pt x="82500" y="52"/>
                      <a:pt x="53161" y="0"/>
                    </a:cubicBezTo>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4" name="Graphic 16">
                <a:extLst>
                  <a:ext uri="{FF2B5EF4-FFF2-40B4-BE49-F238E27FC236}">
                    <a16:creationId xmlns:a16="http://schemas.microsoft.com/office/drawing/2014/main" id="{ABD3BF7D-43C6-2D4B-B33A-95DC43A8AC62}"/>
                  </a:ext>
                </a:extLst>
              </p:cNvPr>
              <p:cNvSpPr/>
              <p:nvPr/>
            </p:nvSpPr>
            <p:spPr>
              <a:xfrm>
                <a:off x="6063458" y="3341370"/>
                <a:ext cx="24742" cy="311848"/>
              </a:xfrm>
              <a:custGeom>
                <a:avLst/>
                <a:gdLst>
                  <a:gd name="connsiteX0" fmla="*/ 0 w 24742"/>
                  <a:gd name="connsiteY0" fmla="*/ 0 h 311848"/>
                  <a:gd name="connsiteX1" fmla="*/ 24743 w 24742"/>
                  <a:gd name="connsiteY1" fmla="*/ 0 h 311848"/>
                  <a:gd name="connsiteX2" fmla="*/ 24743 w 24742"/>
                  <a:gd name="connsiteY2" fmla="*/ 311849 h 311848"/>
                  <a:gd name="connsiteX3" fmla="*/ 0 w 2474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742" h="311848">
                    <a:moveTo>
                      <a:pt x="0" y="0"/>
                    </a:moveTo>
                    <a:lnTo>
                      <a:pt x="24743" y="0"/>
                    </a:lnTo>
                    <a:lnTo>
                      <a:pt x="2474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5" name="Graphic 16">
                <a:extLst>
                  <a:ext uri="{FF2B5EF4-FFF2-40B4-BE49-F238E27FC236}">
                    <a16:creationId xmlns:a16="http://schemas.microsoft.com/office/drawing/2014/main" id="{8014E48A-5600-9F42-9549-6BD1EAD99788}"/>
                  </a:ext>
                </a:extLst>
              </p:cNvPr>
              <p:cNvSpPr/>
              <p:nvPr/>
            </p:nvSpPr>
            <p:spPr>
              <a:xfrm>
                <a:off x="6107116" y="3341370"/>
                <a:ext cx="24652" cy="311848"/>
              </a:xfrm>
              <a:custGeom>
                <a:avLst/>
                <a:gdLst>
                  <a:gd name="connsiteX0" fmla="*/ 0 w 24652"/>
                  <a:gd name="connsiteY0" fmla="*/ 0 h 311848"/>
                  <a:gd name="connsiteX1" fmla="*/ 24653 w 24652"/>
                  <a:gd name="connsiteY1" fmla="*/ 0 h 311848"/>
                  <a:gd name="connsiteX2" fmla="*/ 24653 w 24652"/>
                  <a:gd name="connsiteY2" fmla="*/ 311849 h 311848"/>
                  <a:gd name="connsiteX3" fmla="*/ 0 w 24652"/>
                  <a:gd name="connsiteY3" fmla="*/ 311849 h 311848"/>
                </a:gdLst>
                <a:ahLst/>
                <a:cxnLst>
                  <a:cxn ang="0">
                    <a:pos x="connsiteX0" y="connsiteY0"/>
                  </a:cxn>
                  <a:cxn ang="0">
                    <a:pos x="connsiteX1" y="connsiteY1"/>
                  </a:cxn>
                  <a:cxn ang="0">
                    <a:pos x="connsiteX2" y="connsiteY2"/>
                  </a:cxn>
                  <a:cxn ang="0">
                    <a:pos x="connsiteX3" y="connsiteY3"/>
                  </a:cxn>
                </a:cxnLst>
                <a:rect l="l" t="t" r="r" b="b"/>
                <a:pathLst>
                  <a:path w="24652" h="311848">
                    <a:moveTo>
                      <a:pt x="0" y="0"/>
                    </a:moveTo>
                    <a:lnTo>
                      <a:pt x="24653" y="0"/>
                    </a:lnTo>
                    <a:lnTo>
                      <a:pt x="24653" y="311849"/>
                    </a:lnTo>
                    <a:lnTo>
                      <a:pt x="0" y="311849"/>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6" name="Graphic 16">
                <a:extLst>
                  <a:ext uri="{FF2B5EF4-FFF2-40B4-BE49-F238E27FC236}">
                    <a16:creationId xmlns:a16="http://schemas.microsoft.com/office/drawing/2014/main" id="{6CDF896A-B0E4-DE44-8814-ECB8D2DDA3FB}"/>
                  </a:ext>
                </a:extLst>
              </p:cNvPr>
              <p:cNvSpPr/>
              <p:nvPr/>
            </p:nvSpPr>
            <p:spPr>
              <a:xfrm>
                <a:off x="6150774" y="3341370"/>
                <a:ext cx="24652" cy="133254"/>
              </a:xfrm>
              <a:custGeom>
                <a:avLst/>
                <a:gdLst>
                  <a:gd name="connsiteX0" fmla="*/ 0 w 24652"/>
                  <a:gd name="connsiteY0" fmla="*/ 0 h 133254"/>
                  <a:gd name="connsiteX1" fmla="*/ 24653 w 24652"/>
                  <a:gd name="connsiteY1" fmla="*/ 0 h 133254"/>
                  <a:gd name="connsiteX2" fmla="*/ 24653 w 24652"/>
                  <a:gd name="connsiteY2" fmla="*/ 133255 h 133254"/>
                  <a:gd name="connsiteX3" fmla="*/ 0 w 2465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652" h="133254">
                    <a:moveTo>
                      <a:pt x="0" y="0"/>
                    </a:moveTo>
                    <a:lnTo>
                      <a:pt x="24653" y="0"/>
                    </a:lnTo>
                    <a:lnTo>
                      <a:pt x="2465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7" name="Graphic 16">
                <a:extLst>
                  <a:ext uri="{FF2B5EF4-FFF2-40B4-BE49-F238E27FC236}">
                    <a16:creationId xmlns:a16="http://schemas.microsoft.com/office/drawing/2014/main" id="{FBB5A7D2-544C-5943-B942-3A6C9C87E65F}"/>
                  </a:ext>
                </a:extLst>
              </p:cNvPr>
              <p:cNvSpPr/>
              <p:nvPr/>
            </p:nvSpPr>
            <p:spPr>
              <a:xfrm>
                <a:off x="6019800" y="3341370"/>
                <a:ext cx="24742" cy="133254"/>
              </a:xfrm>
              <a:custGeom>
                <a:avLst/>
                <a:gdLst>
                  <a:gd name="connsiteX0" fmla="*/ 0 w 24742"/>
                  <a:gd name="connsiteY0" fmla="*/ 0 h 133254"/>
                  <a:gd name="connsiteX1" fmla="*/ 24743 w 24742"/>
                  <a:gd name="connsiteY1" fmla="*/ 0 h 133254"/>
                  <a:gd name="connsiteX2" fmla="*/ 24743 w 24742"/>
                  <a:gd name="connsiteY2" fmla="*/ 133255 h 133254"/>
                  <a:gd name="connsiteX3" fmla="*/ 0 w 24742"/>
                  <a:gd name="connsiteY3" fmla="*/ 133255 h 133254"/>
                </a:gdLst>
                <a:ahLst/>
                <a:cxnLst>
                  <a:cxn ang="0">
                    <a:pos x="connsiteX0" y="connsiteY0"/>
                  </a:cxn>
                  <a:cxn ang="0">
                    <a:pos x="connsiteX1" y="connsiteY1"/>
                  </a:cxn>
                  <a:cxn ang="0">
                    <a:pos x="connsiteX2" y="connsiteY2"/>
                  </a:cxn>
                  <a:cxn ang="0">
                    <a:pos x="connsiteX3" y="connsiteY3"/>
                  </a:cxn>
                </a:cxnLst>
                <a:rect l="l" t="t" r="r" b="b"/>
                <a:pathLst>
                  <a:path w="24742" h="133254">
                    <a:moveTo>
                      <a:pt x="0" y="0"/>
                    </a:moveTo>
                    <a:lnTo>
                      <a:pt x="24743" y="0"/>
                    </a:lnTo>
                    <a:lnTo>
                      <a:pt x="24743" y="133255"/>
                    </a:lnTo>
                    <a:lnTo>
                      <a:pt x="0" y="133255"/>
                    </a:lnTo>
                    <a:close/>
                  </a:path>
                </a:pathLst>
              </a:custGeom>
              <a:solidFill>
                <a:schemeClr val="accent6"/>
              </a:solidFill>
              <a:ln w="89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grpSp>
      <p:sp>
        <p:nvSpPr>
          <p:cNvPr id="4" name="TextBox 3"/>
          <p:cNvSpPr txBox="1"/>
          <p:nvPr/>
        </p:nvSpPr>
        <p:spPr>
          <a:xfrm>
            <a:off x="6668146" y="6208287"/>
            <a:ext cx="5409229" cy="338554"/>
          </a:xfrm>
          <a:prstGeom prst="rect">
            <a:avLst/>
          </a:prstGeom>
          <a:noFill/>
        </p:spPr>
        <p:txBody>
          <a:bodyPr wrap="square" rtlCol="0">
            <a:spAutoFit/>
          </a:bodyPr>
          <a:lstStyle/>
          <a:p>
            <a:r>
              <a:rPr lang="en-US" sz="800">
                <a:solidFill>
                  <a:schemeClr val="bg1"/>
                </a:solidFill>
              </a:rPr>
              <a:t>“Did you involve any other organisations to escalate the complaint? Please select all that apply” (n=313 – weighted and merged) </a:t>
            </a:r>
            <a:endParaRPr lang="en-AU" sz="800">
              <a:solidFill>
                <a:schemeClr val="bg1"/>
              </a:solidFill>
            </a:endParaRPr>
          </a:p>
        </p:txBody>
      </p:sp>
      <p:sp>
        <p:nvSpPr>
          <p:cNvPr id="75" name="TextBox 74"/>
          <p:cNvSpPr txBox="1"/>
          <p:nvPr/>
        </p:nvSpPr>
        <p:spPr>
          <a:xfrm>
            <a:off x="6484169" y="487527"/>
            <a:ext cx="5771331" cy="276999"/>
          </a:xfrm>
          <a:prstGeom prst="rect">
            <a:avLst/>
          </a:prstGeom>
          <a:noFill/>
        </p:spPr>
        <p:txBody>
          <a:bodyPr wrap="square" lIns="91440" tIns="45720" rIns="91440" bIns="45720" rtlCol="0" anchor="t">
            <a:spAutoFit/>
          </a:bodyPr>
          <a:lstStyle/>
          <a:p>
            <a:r>
              <a:rPr lang="en-US" sz="1200" b="1">
                <a:solidFill>
                  <a:schemeClr val="bg1"/>
                </a:solidFill>
              </a:rPr>
              <a:t>How many Australians involved other organisations to escalate complaint(s)</a:t>
            </a:r>
            <a:endParaRPr lang="en-AU" sz="1200" b="1">
              <a:solidFill>
                <a:schemeClr val="bg1"/>
              </a:solidFill>
            </a:endParaRPr>
          </a:p>
        </p:txBody>
      </p:sp>
    </p:spTree>
    <p:extLst>
      <p:ext uri="{BB962C8B-B14F-4D97-AF65-F5344CB8AC3E}">
        <p14:creationId xmlns:p14="http://schemas.microsoft.com/office/powerpoint/2010/main" val="1183797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Satisfaction with the complaint process</a:t>
            </a:r>
          </a:p>
        </p:txBody>
      </p:sp>
      <p:sp>
        <p:nvSpPr>
          <p:cNvPr id="3" name="Slide Number Placeholder 2"/>
          <p:cNvSpPr>
            <a:spLocks noGrp="1"/>
          </p:cNvSpPr>
          <p:nvPr>
            <p:ph type="sldNum" sz="quarter" idx="12"/>
          </p:nvPr>
        </p:nvSpPr>
        <p:spPr/>
        <p:txBody>
          <a:bodyPr/>
          <a:lstStyle/>
          <a:p>
            <a:fld id="{0500C9E6-702F-A843-8A04-80C500C6891A}" type="slidenum">
              <a:rPr lang="en-AU" smtClean="0"/>
              <a:t>49</a:t>
            </a:fld>
            <a:endParaRPr lang="en-AU"/>
          </a:p>
        </p:txBody>
      </p:sp>
      <p:sp>
        <p:nvSpPr>
          <p:cNvPr id="6" name="Slide Number Placeholder 2">
            <a:extLst>
              <a:ext uri="{FF2B5EF4-FFF2-40B4-BE49-F238E27FC236}">
                <a16:creationId xmlns:a16="http://schemas.microsoft.com/office/drawing/2014/main" id="{686517F4-6747-5941-BA4B-2CBA28985C46}"/>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49</a:t>
            </a:fld>
            <a:endParaRPr lang="en-AU">
              <a:solidFill>
                <a:srgbClr val="000000">
                  <a:tint val="75000"/>
                </a:srgbClr>
              </a:solidFill>
              <a:latin typeface="Helvetica"/>
            </a:endParaRPr>
          </a:p>
        </p:txBody>
      </p:sp>
      <p:graphicFrame>
        <p:nvGraphicFramePr>
          <p:cNvPr id="7" name="Chart 6"/>
          <p:cNvGraphicFramePr/>
          <p:nvPr>
            <p:extLst>
              <p:ext uri="{D42A27DB-BD31-4B8C-83A1-F6EECF244321}">
                <p14:modId xmlns:p14="http://schemas.microsoft.com/office/powerpoint/2010/main" val="379140314"/>
              </p:ext>
            </p:extLst>
          </p:nvPr>
        </p:nvGraphicFramePr>
        <p:xfrm>
          <a:off x="4284352" y="1320199"/>
          <a:ext cx="7428220" cy="476148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79424" y="6167597"/>
            <a:ext cx="6639395" cy="215444"/>
          </a:xfrm>
          <a:prstGeom prst="rect">
            <a:avLst/>
          </a:prstGeom>
          <a:noFill/>
        </p:spPr>
        <p:txBody>
          <a:bodyPr wrap="square" rtlCol="0">
            <a:spAutoFit/>
          </a:bodyPr>
          <a:lstStyle/>
          <a:p>
            <a:r>
              <a:rPr lang="en-AU" sz="800"/>
              <a:t>“How satisfied or dissatisfied were you with…” (n=166-313 – weighted and merged)</a:t>
            </a:r>
          </a:p>
        </p:txBody>
      </p:sp>
      <p:sp>
        <p:nvSpPr>
          <p:cNvPr id="9" name="Rectangle 8"/>
          <p:cNvSpPr/>
          <p:nvPr/>
        </p:nvSpPr>
        <p:spPr>
          <a:xfrm>
            <a:off x="479424" y="1449955"/>
            <a:ext cx="3090456" cy="1600438"/>
          </a:xfrm>
          <a:prstGeom prst="rect">
            <a:avLst/>
          </a:prstGeom>
        </p:spPr>
        <p:txBody>
          <a:bodyPr wrap="square" lIns="91440" tIns="45720" rIns="91440" bIns="45720" anchor="t">
            <a:spAutoFit/>
          </a:bodyPr>
          <a:lstStyle/>
          <a:p>
            <a:r>
              <a:rPr lang="en-US" sz="1400"/>
              <a:t>Considering the steps in a typical complaints process, Australians were most satisfied with the outcome of their complaint (39%), and most dissatisfied with responses to their complaint (62%) and the complaint process overall (57%).</a:t>
            </a:r>
            <a:endParaRPr lang="en-AU" sz="1400"/>
          </a:p>
        </p:txBody>
      </p:sp>
      <p:graphicFrame>
        <p:nvGraphicFramePr>
          <p:cNvPr id="5" name="Table 4">
            <a:extLst>
              <a:ext uri="{FF2B5EF4-FFF2-40B4-BE49-F238E27FC236}">
                <a16:creationId xmlns:a16="http://schemas.microsoft.com/office/drawing/2014/main" id="{D4AFFFE6-7BF3-3E89-71EA-4038F8BB351F}"/>
              </a:ext>
            </a:extLst>
          </p:cNvPr>
          <p:cNvGraphicFramePr>
            <a:graphicFrameLocks noGrp="1"/>
          </p:cNvGraphicFramePr>
          <p:nvPr>
            <p:extLst>
              <p:ext uri="{D42A27DB-BD31-4B8C-83A1-F6EECF244321}">
                <p14:modId xmlns:p14="http://schemas.microsoft.com/office/powerpoint/2010/main" val="3484529090"/>
              </p:ext>
            </p:extLst>
          </p:nvPr>
        </p:nvGraphicFramePr>
        <p:xfrm>
          <a:off x="489857" y="3156857"/>
          <a:ext cx="3473146" cy="2812142"/>
        </p:xfrm>
        <a:graphic>
          <a:graphicData uri="http://schemas.openxmlformats.org/drawingml/2006/table">
            <a:tbl>
              <a:tblPr bandRow="1">
                <a:tableStyleId>{5C22544A-7EE6-4342-B048-85BDC9FD1C3A}</a:tableStyleId>
              </a:tblPr>
              <a:tblGrid>
                <a:gridCol w="3473146">
                  <a:extLst>
                    <a:ext uri="{9D8B030D-6E8A-4147-A177-3AD203B41FA5}">
                      <a16:colId xmlns:a16="http://schemas.microsoft.com/office/drawing/2014/main" val="1428752186"/>
                    </a:ext>
                  </a:extLst>
                </a:gridCol>
              </a:tblGrid>
              <a:tr h="2812142">
                <a:tc>
                  <a:txBody>
                    <a:bodyPr/>
                    <a:lstStyle/>
                    <a:p>
                      <a:pPr>
                        <a:spcBef>
                          <a:spcPts val="0"/>
                        </a:spcBef>
                        <a:spcAft>
                          <a:spcPts val="800"/>
                        </a:spcAft>
                      </a:pPr>
                      <a:endParaRPr lang="en-US" sz="1000" i="1">
                        <a:solidFill>
                          <a:schemeClr val="tx1"/>
                        </a:solidFill>
                      </a:endParaRPr>
                    </a:p>
                  </a:txBody>
                  <a:tcPr anchor="ctr">
                    <a:lnL>
                      <a:noFill/>
                    </a:lnL>
                    <a:lnR>
                      <a:noFill/>
                    </a:lnR>
                    <a:lnT>
                      <a:noFill/>
                    </a:lnT>
                    <a:lnB>
                      <a:noFill/>
                    </a:lnB>
                    <a:solidFill>
                      <a:srgbClr val="E2E2E3"/>
                    </a:solidFill>
                  </a:tcPr>
                </a:tc>
                <a:extLst>
                  <a:ext uri="{0D108BD9-81ED-4DB2-BD59-A6C34878D82A}">
                    <a16:rowId xmlns:a16="http://schemas.microsoft.com/office/drawing/2014/main" val="440135002"/>
                  </a:ext>
                </a:extLst>
              </a:tr>
            </a:tbl>
          </a:graphicData>
        </a:graphic>
      </p:graphicFrame>
      <p:grpSp>
        <p:nvGrpSpPr>
          <p:cNvPr id="21" name="Group 20">
            <a:extLst>
              <a:ext uri="{FF2B5EF4-FFF2-40B4-BE49-F238E27FC236}">
                <a16:creationId xmlns:a16="http://schemas.microsoft.com/office/drawing/2014/main" id="{A9D4891F-8432-0BA8-1757-B45940EB1A80}"/>
              </a:ext>
            </a:extLst>
          </p:cNvPr>
          <p:cNvGrpSpPr/>
          <p:nvPr/>
        </p:nvGrpSpPr>
        <p:grpSpPr>
          <a:xfrm>
            <a:off x="638875" y="4312791"/>
            <a:ext cx="585988" cy="588051"/>
            <a:chOff x="4651388" y="4503560"/>
            <a:chExt cx="449271" cy="588051"/>
          </a:xfrm>
        </p:grpSpPr>
        <p:sp>
          <p:nvSpPr>
            <p:cNvPr id="11" name="Freeform 271">
              <a:extLst>
                <a:ext uri="{FF2B5EF4-FFF2-40B4-BE49-F238E27FC236}">
                  <a16:creationId xmlns:a16="http://schemas.microsoft.com/office/drawing/2014/main" id="{1A7AEF1B-1374-4851-363E-19F66B46EEC3}"/>
                </a:ext>
              </a:extLst>
            </p:cNvPr>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Oval 272">
              <a:extLst>
                <a:ext uri="{FF2B5EF4-FFF2-40B4-BE49-F238E27FC236}">
                  <a16:creationId xmlns:a16="http://schemas.microsoft.com/office/drawing/2014/main" id="{4A1F26F6-A2F7-4E38-1C94-C53DD9E2E9BA}"/>
                </a:ext>
              </a:extLst>
            </p:cNvPr>
            <p:cNvSpPr>
              <a:spLocks noChangeArrowheads="1"/>
            </p:cNvSpPr>
            <p:nvPr/>
          </p:nvSpPr>
          <p:spPr bwMode="auto">
            <a:xfrm>
              <a:off x="497365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Freeform 273">
              <a:extLst>
                <a:ext uri="{FF2B5EF4-FFF2-40B4-BE49-F238E27FC236}">
                  <a16:creationId xmlns:a16="http://schemas.microsoft.com/office/drawing/2014/main" id="{33DC25D6-EAF5-1E79-EACF-ACE2421140D2}"/>
                </a:ext>
              </a:extLst>
            </p:cNvPr>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Oval 274">
              <a:extLst>
                <a:ext uri="{FF2B5EF4-FFF2-40B4-BE49-F238E27FC236}">
                  <a16:creationId xmlns:a16="http://schemas.microsoft.com/office/drawing/2014/main" id="{297A538D-61EF-039B-BCB0-2FA03E7AA9E4}"/>
                </a:ext>
              </a:extLst>
            </p:cNvPr>
            <p:cNvSpPr>
              <a:spLocks noChangeArrowheads="1"/>
            </p:cNvSpPr>
            <p:nvPr/>
          </p:nvSpPr>
          <p:spPr bwMode="auto">
            <a:xfrm>
              <a:off x="467996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Freeform 275">
              <a:extLst>
                <a:ext uri="{FF2B5EF4-FFF2-40B4-BE49-F238E27FC236}">
                  <a16:creationId xmlns:a16="http://schemas.microsoft.com/office/drawing/2014/main" id="{F1E0DD81-F2BB-F22D-A482-E6B1CA7A65C5}"/>
                </a:ext>
              </a:extLst>
            </p:cNvPr>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Oval 276">
              <a:extLst>
                <a:ext uri="{FF2B5EF4-FFF2-40B4-BE49-F238E27FC236}">
                  <a16:creationId xmlns:a16="http://schemas.microsoft.com/office/drawing/2014/main" id="{34D26CA4-D9AC-3E8C-8F94-B4EA8CEE8FDB}"/>
                </a:ext>
              </a:extLst>
            </p:cNvPr>
            <p:cNvSpPr>
              <a:spLocks noChangeArrowheads="1"/>
            </p:cNvSpPr>
            <p:nvPr/>
          </p:nvSpPr>
          <p:spPr bwMode="auto">
            <a:xfrm>
              <a:off x="4827602" y="4861774"/>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Freeform 277">
              <a:extLst>
                <a:ext uri="{FF2B5EF4-FFF2-40B4-BE49-F238E27FC236}">
                  <a16:creationId xmlns:a16="http://schemas.microsoft.com/office/drawing/2014/main" id="{67A5997D-563C-DE5D-2B8C-074124DAA087}"/>
                </a:ext>
              </a:extLst>
            </p:cNvPr>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Line 278">
              <a:extLst>
                <a:ext uri="{FF2B5EF4-FFF2-40B4-BE49-F238E27FC236}">
                  <a16:creationId xmlns:a16="http://schemas.microsoft.com/office/drawing/2014/main" id="{BEACF725-BF3E-D5F5-2C7D-FE2007FD68AE}"/>
                </a:ext>
              </a:extLst>
            </p:cNvPr>
            <p:cNvSpPr>
              <a:spLocks noChangeShapeType="1"/>
            </p:cNvSpPr>
            <p:nvPr/>
          </p:nvSpPr>
          <p:spPr bwMode="auto">
            <a:xfrm>
              <a:off x="4808541" y="4555324"/>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Line 279">
              <a:extLst>
                <a:ext uri="{FF2B5EF4-FFF2-40B4-BE49-F238E27FC236}">
                  <a16:creationId xmlns:a16="http://schemas.microsoft.com/office/drawing/2014/main" id="{28FE4B29-3E73-48EC-0834-0F34283A0F66}"/>
                </a:ext>
              </a:extLst>
            </p:cNvPr>
            <p:cNvSpPr>
              <a:spLocks noChangeShapeType="1"/>
            </p:cNvSpPr>
            <p:nvPr/>
          </p:nvSpPr>
          <p:spPr bwMode="auto">
            <a:xfrm>
              <a:off x="4808550" y="4607090"/>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Line 280">
              <a:extLst>
                <a:ext uri="{FF2B5EF4-FFF2-40B4-BE49-F238E27FC236}">
                  <a16:creationId xmlns:a16="http://schemas.microsoft.com/office/drawing/2014/main" id="{95D518FE-A44E-B2AD-589B-A7956036EB3B}"/>
                </a:ext>
              </a:extLst>
            </p:cNvPr>
            <p:cNvSpPr>
              <a:spLocks noChangeShapeType="1"/>
            </p:cNvSpPr>
            <p:nvPr/>
          </p:nvSpPr>
          <p:spPr bwMode="auto">
            <a:xfrm>
              <a:off x="4808541" y="4659343"/>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3" name="Rectangle 22">
            <a:extLst>
              <a:ext uri="{FF2B5EF4-FFF2-40B4-BE49-F238E27FC236}">
                <a16:creationId xmlns:a16="http://schemas.microsoft.com/office/drawing/2014/main" id="{2130B800-0A0A-20D4-89E5-984BFAC0B982}"/>
              </a:ext>
            </a:extLst>
          </p:cNvPr>
          <p:cNvSpPr/>
          <p:nvPr/>
        </p:nvSpPr>
        <p:spPr>
          <a:xfrm>
            <a:off x="1305322" y="3228094"/>
            <a:ext cx="2491342" cy="2677656"/>
          </a:xfrm>
          <a:prstGeom prst="rect">
            <a:avLst/>
          </a:prstGeom>
        </p:spPr>
        <p:txBody>
          <a:bodyPr wrap="square" lIns="91440" tIns="45720" rIns="91440" bIns="45720" anchor="t">
            <a:spAutoFit/>
          </a:bodyPr>
          <a:lstStyle/>
          <a:p>
            <a:r>
              <a:rPr lang="en-US" sz="1400">
                <a:solidFill>
                  <a:srgbClr val="000000"/>
                </a:solidFill>
                <a:latin typeface="Helvetica"/>
                <a:ea typeface="+mn-lt"/>
                <a:cs typeface="+mn-lt"/>
              </a:rPr>
              <a:t>‘… </a:t>
            </a:r>
            <a:r>
              <a:rPr lang="en-US" sz="1400" i="1">
                <a:solidFill>
                  <a:srgbClr val="000000"/>
                </a:solidFill>
                <a:latin typeface="Helvetica"/>
                <a:ea typeface="+mn-lt"/>
                <a:cs typeface="+mn-lt"/>
              </a:rPr>
              <a:t>the process is very painful and a shambles. And the fact that [airline] took much longer than a month AFTER I returned to Australia to reply to my complaint and feedback, with mere 'off the shelf' apologetic platitudes was simply unacceptable</a:t>
            </a:r>
            <a:r>
              <a:rPr lang="en-US" sz="1400">
                <a:solidFill>
                  <a:srgbClr val="000000"/>
                </a:solidFill>
                <a:latin typeface="Helvetica"/>
                <a:ea typeface="+mn-lt"/>
                <a:cs typeface="+mn-lt"/>
              </a:rPr>
              <a:t>.’</a:t>
            </a:r>
            <a:endParaRPr lang="en-US"/>
          </a:p>
          <a:p>
            <a:endParaRPr lang="en-US" sz="1400">
              <a:cs typeface="Helvetica"/>
            </a:endParaRPr>
          </a:p>
          <a:p>
            <a:r>
              <a:rPr lang="en-AU" sz="1400" i="1">
                <a:solidFill>
                  <a:srgbClr val="000000"/>
                </a:solidFill>
              </a:rPr>
              <a:t>Female, </a:t>
            </a:r>
            <a:r>
              <a:rPr lang="en-AU" sz="1400" i="1">
                <a:solidFill>
                  <a:srgbClr val="000000"/>
                </a:solidFill>
                <a:latin typeface="Helvetica"/>
                <a:cs typeface="Helvetica"/>
              </a:rPr>
              <a:t>65-74</a:t>
            </a:r>
            <a:r>
              <a:rPr lang="en-AU" sz="1400" i="1">
                <a:solidFill>
                  <a:srgbClr val="000000"/>
                </a:solidFill>
              </a:rPr>
              <a:t>, SA</a:t>
            </a:r>
            <a:endParaRPr lang="en-AU" sz="1400" i="1">
              <a:solidFill>
                <a:srgbClr val="000000"/>
              </a:solidFill>
              <a:cs typeface="Helvetica"/>
            </a:endParaRPr>
          </a:p>
        </p:txBody>
      </p:sp>
    </p:spTree>
    <p:extLst>
      <p:ext uri="{BB962C8B-B14F-4D97-AF65-F5344CB8AC3E}">
        <p14:creationId xmlns:p14="http://schemas.microsoft.com/office/powerpoint/2010/main" val="404972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75DE-4C32-4444-995B-47AA70EE1048}"/>
              </a:ext>
            </a:extLst>
          </p:cNvPr>
          <p:cNvSpPr>
            <a:spLocks noGrp="1"/>
          </p:cNvSpPr>
          <p:nvPr>
            <p:ph type="title"/>
          </p:nvPr>
        </p:nvSpPr>
        <p:spPr>
          <a:xfrm>
            <a:off x="479425" y="1673522"/>
            <a:ext cx="11233150" cy="664797"/>
          </a:xfrm>
        </p:spPr>
        <p:txBody>
          <a:bodyPr/>
          <a:lstStyle/>
          <a:p>
            <a:r>
              <a:rPr lang="en-AU"/>
              <a:t>Policy context</a:t>
            </a:r>
          </a:p>
        </p:txBody>
      </p:sp>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6FAA3-5F10-EC41-882E-FB4187E570D3}" type="slidenum">
              <a:rPr kumimoji="0" lang="en-AU" sz="800" b="0" i="0" u="none" strike="noStrike" kern="1200" cap="none" spc="0" normalizeH="0" baseline="0" noProof="0">
                <a:ln>
                  <a:noFill/>
                </a:ln>
                <a:solidFill>
                  <a:srgbClr val="142E3B"/>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800" b="0" i="0" u="none" strike="noStrike" kern="1200" cap="none" spc="0" normalizeH="0" baseline="0" noProof="0">
              <a:ln>
                <a:noFill/>
              </a:ln>
              <a:solidFill>
                <a:srgbClr val="142E3B"/>
              </a:solidFill>
              <a:effectLst/>
              <a:uLnTx/>
              <a:uFillTx/>
              <a:latin typeface="Helvetica"/>
              <a:ea typeface="+mn-ea"/>
              <a:cs typeface="+mn-cs"/>
            </a:endParaRPr>
          </a:p>
        </p:txBody>
      </p:sp>
      <p:pic>
        <p:nvPicPr>
          <p:cNvPr id="7" name="Picture Placeholder 8">
            <a:extLst>
              <a:ext uri="{FF2B5EF4-FFF2-40B4-BE49-F238E27FC236}">
                <a16:creationId xmlns:a16="http://schemas.microsoft.com/office/drawing/2014/main" id="{CE329C0F-FB0B-820A-1C34-92DEE00B5D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2808390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E8C51F-296C-1B4F-AA29-324960362C0A}"/>
              </a:ext>
            </a:extLst>
          </p:cNvPr>
          <p:cNvSpPr>
            <a:spLocks noGrp="1"/>
          </p:cNvSpPr>
          <p:nvPr>
            <p:ph type="title"/>
          </p:nvPr>
        </p:nvSpPr>
        <p:spPr/>
        <p:txBody>
          <a:bodyPr/>
          <a:lstStyle/>
          <a:p>
            <a:r>
              <a:rPr lang="en-AU"/>
              <a:t>Suggestions to improve experience with complaints </a:t>
            </a:r>
            <a:endParaRPr lang="en-AU">
              <a:cs typeface="Helvetica"/>
            </a:endParaRPr>
          </a:p>
        </p:txBody>
      </p:sp>
      <p:sp>
        <p:nvSpPr>
          <p:cNvPr id="3" name="Slide Number Placeholder 2">
            <a:extLst>
              <a:ext uri="{FF2B5EF4-FFF2-40B4-BE49-F238E27FC236}">
                <a16:creationId xmlns:a16="http://schemas.microsoft.com/office/drawing/2014/main" id="{686517F4-6747-5941-BA4B-2CBA28985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7"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9425" y="873331"/>
            <a:ext cx="11113723" cy="615553"/>
          </a:xfrm>
        </p:spPr>
        <p:txBody>
          <a:bodyPr vert="horz" wrap="square" lIns="0" tIns="0" rIns="0" bIns="0" rtlCol="0" anchor="t">
            <a:spAutoFit/>
          </a:bodyPr>
          <a:lstStyle/>
          <a:p>
            <a:r>
              <a:rPr lang="en-AU">
                <a:solidFill>
                  <a:srgbClr val="000000"/>
                </a:solidFill>
                <a:ea typeface="+mn-lt"/>
                <a:cs typeface="Helvetica"/>
              </a:rPr>
              <a:t>We analysed free text responses from </a:t>
            </a:r>
            <a:r>
              <a:rPr lang="en-AU" i="1">
                <a:solidFill>
                  <a:srgbClr val="000000"/>
                </a:solidFill>
                <a:ea typeface="+mn-lt"/>
                <a:cs typeface="Helvetica"/>
              </a:rPr>
              <a:t>those that complained</a:t>
            </a:r>
            <a:r>
              <a:rPr lang="en-AU">
                <a:solidFill>
                  <a:srgbClr val="000000"/>
                </a:solidFill>
                <a:ea typeface="+mn-lt"/>
                <a:cs typeface="Helvetica"/>
              </a:rPr>
              <a:t> and grouped them into 6 themes ranked by frequency</a:t>
            </a:r>
            <a:endParaRPr lang="en-US">
              <a:solidFill>
                <a:srgbClr val="000000"/>
              </a:solidFill>
            </a:endParaRPr>
          </a:p>
        </p:txBody>
      </p:sp>
      <p:grpSp>
        <p:nvGrpSpPr>
          <p:cNvPr id="29" name="Group 28">
            <a:extLst>
              <a:ext uri="{FF2B5EF4-FFF2-40B4-BE49-F238E27FC236}">
                <a16:creationId xmlns:a16="http://schemas.microsoft.com/office/drawing/2014/main" id="{BF619A11-AFBE-9E6D-CD9A-45D144B01AFD}"/>
              </a:ext>
            </a:extLst>
          </p:cNvPr>
          <p:cNvGrpSpPr>
            <a:grpSpLocks noChangeAspect="1"/>
          </p:cNvGrpSpPr>
          <p:nvPr/>
        </p:nvGrpSpPr>
        <p:grpSpPr>
          <a:xfrm>
            <a:off x="5955296" y="2768645"/>
            <a:ext cx="282074" cy="820727"/>
            <a:chOff x="6019800" y="3200399"/>
            <a:chExt cx="644403" cy="1874978"/>
          </a:xfrm>
          <a:solidFill>
            <a:schemeClr val="bg1"/>
          </a:solidFill>
        </p:grpSpPr>
        <p:sp>
          <p:nvSpPr>
            <p:cNvPr id="24" name="Graphic 88">
              <a:extLst>
                <a:ext uri="{FF2B5EF4-FFF2-40B4-BE49-F238E27FC236}">
                  <a16:creationId xmlns:a16="http://schemas.microsoft.com/office/drawing/2014/main" id="{F990F7BB-B862-1AE2-D3BF-8D6AD0C80C63}"/>
                </a:ext>
              </a:extLst>
            </p:cNvPr>
            <p:cNvSpPr>
              <a:spLocks noChangeAspect="1"/>
            </p:cNvSpPr>
            <p:nvPr/>
          </p:nvSpPr>
          <p:spPr>
            <a:xfrm>
              <a:off x="6110001" y="3200399"/>
              <a:ext cx="440243" cy="467758"/>
            </a:xfrm>
            <a:custGeom>
              <a:avLst/>
              <a:gdLst>
                <a:gd name="connsiteX0" fmla="*/ 220122 w 440243"/>
                <a:gd name="connsiteY0" fmla="*/ 359298 h 467758"/>
                <a:gd name="connsiteX1" fmla="*/ 102080 w 440243"/>
                <a:gd name="connsiteY1" fmla="*/ 233879 h 467758"/>
                <a:gd name="connsiteX2" fmla="*/ 220122 w 440243"/>
                <a:gd name="connsiteY2" fmla="*/ 108460 h 467758"/>
                <a:gd name="connsiteX3" fmla="*/ 338163 w 440243"/>
                <a:gd name="connsiteY3" fmla="*/ 233879 h 467758"/>
                <a:gd name="connsiteX4" fmla="*/ 220122 w 440243"/>
                <a:gd name="connsiteY4" fmla="*/ 359298 h 467758"/>
                <a:gd name="connsiteX5" fmla="*/ 220122 w 440243"/>
                <a:gd name="connsiteY5" fmla="*/ 0 h 467758"/>
                <a:gd name="connsiteX6" fmla="*/ 0 w 440243"/>
                <a:gd name="connsiteY6" fmla="*/ 233879 h 467758"/>
                <a:gd name="connsiteX7" fmla="*/ 220122 w 440243"/>
                <a:gd name="connsiteY7" fmla="*/ 467758 h 467758"/>
                <a:gd name="connsiteX8" fmla="*/ 440243 w 440243"/>
                <a:gd name="connsiteY8" fmla="*/ 233879 h 467758"/>
                <a:gd name="connsiteX9" fmla="*/ 220122 w 440243"/>
                <a:gd name="connsiteY9" fmla="*/ 0 h 4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243" h="467758">
                  <a:moveTo>
                    <a:pt x="220122" y="359298"/>
                  </a:moveTo>
                  <a:cubicBezTo>
                    <a:pt x="154929" y="359298"/>
                    <a:pt x="102080" y="303146"/>
                    <a:pt x="102080" y="233879"/>
                  </a:cubicBezTo>
                  <a:cubicBezTo>
                    <a:pt x="102080" y="164612"/>
                    <a:pt x="154929" y="108460"/>
                    <a:pt x="220122" y="108460"/>
                  </a:cubicBezTo>
                  <a:cubicBezTo>
                    <a:pt x="285314" y="108460"/>
                    <a:pt x="338163" y="164612"/>
                    <a:pt x="338163" y="233879"/>
                  </a:cubicBezTo>
                  <a:cubicBezTo>
                    <a:pt x="338163" y="303146"/>
                    <a:pt x="285314" y="359298"/>
                    <a:pt x="220122" y="359298"/>
                  </a:cubicBezTo>
                  <a:moveTo>
                    <a:pt x="220122" y="0"/>
                  </a:moveTo>
                  <a:cubicBezTo>
                    <a:pt x="98552" y="0"/>
                    <a:pt x="0" y="104711"/>
                    <a:pt x="0" y="233879"/>
                  </a:cubicBezTo>
                  <a:cubicBezTo>
                    <a:pt x="0" y="363047"/>
                    <a:pt x="98552" y="467758"/>
                    <a:pt x="220122" y="467758"/>
                  </a:cubicBezTo>
                  <a:cubicBezTo>
                    <a:pt x="341691" y="467758"/>
                    <a:pt x="440243" y="363047"/>
                    <a:pt x="440243" y="233879"/>
                  </a:cubicBezTo>
                  <a:cubicBezTo>
                    <a:pt x="440039" y="104801"/>
                    <a:pt x="341607" y="217"/>
                    <a:pt x="220122" y="0"/>
                  </a:cubicBezTo>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5" name="Graphic 88">
              <a:extLst>
                <a:ext uri="{FF2B5EF4-FFF2-40B4-BE49-F238E27FC236}">
                  <a16:creationId xmlns:a16="http://schemas.microsoft.com/office/drawing/2014/main" id="{A10D4BE9-F454-6897-1682-D80E646A40E0}"/>
                </a:ext>
              </a:extLst>
            </p:cNvPr>
            <p:cNvSpPr>
              <a:spLocks noChangeAspect="1"/>
            </p:cNvSpPr>
            <p:nvPr/>
          </p:nvSpPr>
          <p:spPr>
            <a:xfrm>
              <a:off x="6200574" y="3784112"/>
              <a:ext cx="102451" cy="1291265"/>
            </a:xfrm>
            <a:custGeom>
              <a:avLst/>
              <a:gdLst>
                <a:gd name="connsiteX0" fmla="*/ 0 w 102451"/>
                <a:gd name="connsiteY0" fmla="*/ 0 h 1291265"/>
                <a:gd name="connsiteX1" fmla="*/ 102451 w 102451"/>
                <a:gd name="connsiteY1" fmla="*/ 0 h 1291265"/>
                <a:gd name="connsiteX2" fmla="*/ 102451 w 102451"/>
                <a:gd name="connsiteY2" fmla="*/ 1291266 h 1291265"/>
                <a:gd name="connsiteX3" fmla="*/ 0 w 102451"/>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451" h="1291265">
                  <a:moveTo>
                    <a:pt x="0" y="0"/>
                  </a:moveTo>
                  <a:lnTo>
                    <a:pt x="102451" y="0"/>
                  </a:lnTo>
                  <a:lnTo>
                    <a:pt x="102451"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6" name="Graphic 88">
              <a:extLst>
                <a:ext uri="{FF2B5EF4-FFF2-40B4-BE49-F238E27FC236}">
                  <a16:creationId xmlns:a16="http://schemas.microsoft.com/office/drawing/2014/main" id="{47B53F76-7F14-20CF-0466-B94015C5B7E6}"/>
                </a:ext>
              </a:extLst>
            </p:cNvPr>
            <p:cNvSpPr>
              <a:spLocks noChangeAspect="1"/>
            </p:cNvSpPr>
            <p:nvPr/>
          </p:nvSpPr>
          <p:spPr>
            <a:xfrm>
              <a:off x="6381348" y="3784112"/>
              <a:ext cx="102080" cy="1291265"/>
            </a:xfrm>
            <a:custGeom>
              <a:avLst/>
              <a:gdLst>
                <a:gd name="connsiteX0" fmla="*/ 0 w 102080"/>
                <a:gd name="connsiteY0" fmla="*/ 0 h 1291265"/>
                <a:gd name="connsiteX1" fmla="*/ 102080 w 102080"/>
                <a:gd name="connsiteY1" fmla="*/ 0 h 1291265"/>
                <a:gd name="connsiteX2" fmla="*/ 102080 w 102080"/>
                <a:gd name="connsiteY2" fmla="*/ 1291266 h 1291265"/>
                <a:gd name="connsiteX3" fmla="*/ 0 w 102080"/>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080" h="1291265">
                  <a:moveTo>
                    <a:pt x="0" y="0"/>
                  </a:moveTo>
                  <a:lnTo>
                    <a:pt x="102080" y="0"/>
                  </a:lnTo>
                  <a:lnTo>
                    <a:pt x="102080"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7" name="Graphic 88">
              <a:extLst>
                <a:ext uri="{FF2B5EF4-FFF2-40B4-BE49-F238E27FC236}">
                  <a16:creationId xmlns:a16="http://schemas.microsoft.com/office/drawing/2014/main" id="{ADD8A08C-5B02-950E-1C30-F5109A1385ED}"/>
                </a:ext>
              </a:extLst>
            </p:cNvPr>
            <p:cNvSpPr>
              <a:spLocks noChangeAspect="1"/>
            </p:cNvSpPr>
            <p:nvPr/>
          </p:nvSpPr>
          <p:spPr>
            <a:xfrm>
              <a:off x="6562123" y="3784112"/>
              <a:ext cx="102080" cy="551765"/>
            </a:xfrm>
            <a:custGeom>
              <a:avLst/>
              <a:gdLst>
                <a:gd name="connsiteX0" fmla="*/ 0 w 102080"/>
                <a:gd name="connsiteY0" fmla="*/ 0 h 551765"/>
                <a:gd name="connsiteX1" fmla="*/ 102080 w 102080"/>
                <a:gd name="connsiteY1" fmla="*/ 0 h 551765"/>
                <a:gd name="connsiteX2" fmla="*/ 102080 w 102080"/>
                <a:gd name="connsiteY2" fmla="*/ 551766 h 551765"/>
                <a:gd name="connsiteX3" fmla="*/ 0 w 102080"/>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080" h="551765">
                  <a:moveTo>
                    <a:pt x="0" y="0"/>
                  </a:moveTo>
                  <a:lnTo>
                    <a:pt x="102080" y="0"/>
                  </a:lnTo>
                  <a:lnTo>
                    <a:pt x="102080"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8" name="Graphic 88">
              <a:extLst>
                <a:ext uri="{FF2B5EF4-FFF2-40B4-BE49-F238E27FC236}">
                  <a16:creationId xmlns:a16="http://schemas.microsoft.com/office/drawing/2014/main" id="{D4DD2193-EBB7-F1E0-1CA8-741C05D40D96}"/>
                </a:ext>
              </a:extLst>
            </p:cNvPr>
            <p:cNvSpPr>
              <a:spLocks noChangeAspect="1"/>
            </p:cNvSpPr>
            <p:nvPr/>
          </p:nvSpPr>
          <p:spPr>
            <a:xfrm>
              <a:off x="6019800" y="3784112"/>
              <a:ext cx="102451" cy="551765"/>
            </a:xfrm>
            <a:custGeom>
              <a:avLst/>
              <a:gdLst>
                <a:gd name="connsiteX0" fmla="*/ 0 w 102451"/>
                <a:gd name="connsiteY0" fmla="*/ 0 h 551765"/>
                <a:gd name="connsiteX1" fmla="*/ 102451 w 102451"/>
                <a:gd name="connsiteY1" fmla="*/ 0 h 551765"/>
                <a:gd name="connsiteX2" fmla="*/ 102451 w 102451"/>
                <a:gd name="connsiteY2" fmla="*/ 551766 h 551765"/>
                <a:gd name="connsiteX3" fmla="*/ 0 w 102451"/>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451" h="551765">
                  <a:moveTo>
                    <a:pt x="0" y="0"/>
                  </a:moveTo>
                  <a:lnTo>
                    <a:pt x="102451" y="0"/>
                  </a:lnTo>
                  <a:lnTo>
                    <a:pt x="102451"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58" name="TextBox 57">
            <a:extLst>
              <a:ext uri="{FF2B5EF4-FFF2-40B4-BE49-F238E27FC236}">
                <a16:creationId xmlns:a16="http://schemas.microsoft.com/office/drawing/2014/main" id="{8C4E3929-E52B-480E-96DB-3D647A4EE79F}"/>
              </a:ext>
            </a:extLst>
          </p:cNvPr>
          <p:cNvSpPr txBox="1"/>
          <p:nvPr/>
        </p:nvSpPr>
        <p:spPr>
          <a:xfrm>
            <a:off x="1181100" y="1768555"/>
            <a:ext cx="4383454" cy="3585597"/>
          </a:xfrm>
          <a:prstGeom prst="rect">
            <a:avLst/>
          </a:prstGeom>
          <a:noFill/>
        </p:spPr>
        <p:txBody>
          <a:bodyPr wrap="square" lIns="0" tIns="0" rIns="0" bIns="0" rtlCol="0" anchor="t">
            <a:spAutoFit/>
          </a:bodyPr>
          <a:lstStyle/>
          <a:p>
            <a:pPr>
              <a:defRPr/>
            </a:pPr>
            <a:r>
              <a:rPr lang="en-AU" sz="1100" b="1">
                <a:solidFill>
                  <a:srgbClr val="000000"/>
                </a:solidFill>
                <a:latin typeface="Helvetica"/>
              </a:rPr>
              <a:t>1. Complaints process and response time</a:t>
            </a:r>
            <a:endParaRPr kumimoji="0" lang="en-AU" sz="1100" b="1" i="0" u="none" strike="noStrike" kern="1200" cap="none" spc="0" normalizeH="0" baseline="0" noProof="0">
              <a:ln>
                <a:noFill/>
              </a:ln>
              <a:solidFill>
                <a:srgbClr val="000000"/>
              </a:solidFill>
              <a:effectLst/>
              <a:uLnTx/>
              <a:uFillTx/>
              <a:latin typeface="Helvetica"/>
              <a:ea typeface="+mn-ea"/>
              <a:cs typeface="+mn-cs"/>
            </a:endParaRPr>
          </a:p>
          <a:p>
            <a:pPr>
              <a:spcBef>
                <a:spcPts val="600"/>
              </a:spcBef>
              <a:defRPr/>
            </a:pPr>
            <a:r>
              <a:rPr lang="en-AU" sz="1100">
                <a:solidFill>
                  <a:srgbClr val="000000"/>
                </a:solidFill>
                <a:latin typeface="Helvetica"/>
              </a:rPr>
              <a:t>Respondents noted the lack of responses, slow responses and the need for frequent follow-</a:t>
            </a:r>
            <a:r>
              <a:rPr lang="en-AU" sz="1100">
                <a:latin typeface="Helvetica"/>
              </a:rPr>
              <a:t>ups as frustrating. Respondents also noted boilerplate responses and inadequate handovers between departments contributed to poor customer experience</a:t>
            </a:r>
            <a:r>
              <a:rPr lang="en-AU" sz="1100">
                <a:solidFill>
                  <a:srgbClr val="000000"/>
                </a:solidFill>
                <a:latin typeface="Helvetica"/>
              </a:rPr>
              <a:t>. </a:t>
            </a:r>
            <a:endParaRPr lang="en-AU" sz="1100">
              <a:solidFill>
                <a:srgbClr val="000000"/>
              </a:solidFill>
              <a:latin typeface="Helvetica"/>
              <a:cs typeface="Helvetica"/>
            </a:endParaRPr>
          </a:p>
          <a:p>
            <a:pPr>
              <a:spcBef>
                <a:spcPts val="600"/>
              </a:spcBef>
              <a:defRPr/>
            </a:pPr>
            <a:endParaRPr lang="en-AU" sz="1100">
              <a:solidFill>
                <a:srgbClr val="000000"/>
              </a:solidFill>
              <a:latin typeface="Helvetica"/>
              <a:cs typeface="Helvetica"/>
            </a:endParaRPr>
          </a:p>
          <a:p>
            <a:pPr>
              <a:defRPr/>
            </a:pPr>
            <a:r>
              <a:rPr lang="en-AU" sz="1100" b="1">
                <a:solidFill>
                  <a:srgbClr val="000000"/>
                </a:solidFill>
              </a:rPr>
              <a:t>2. Lodgement channel</a:t>
            </a:r>
            <a:endParaRPr lang="en-AU" sz="1100" b="1">
              <a:solidFill>
                <a:srgbClr val="000000"/>
              </a:solidFill>
              <a:cs typeface="Helvetica"/>
            </a:endParaRPr>
          </a:p>
          <a:p>
            <a:pPr>
              <a:spcBef>
                <a:spcPts val="600"/>
              </a:spcBef>
              <a:defRPr/>
            </a:pPr>
            <a:r>
              <a:rPr lang="en-AU" sz="1100">
                <a:solidFill>
                  <a:srgbClr val="000000"/>
                </a:solidFill>
              </a:rPr>
              <a:t>Respondents said it was unclear how to initiate a complaint. They wanted a clear list of options to lodge, including in person/at the airport, over the phone and online (via form or live chat, not with chatbots). Some believed the staff that received their complaint lacked sufficient training or authority to deal with it effectively. </a:t>
            </a:r>
            <a:endParaRPr lang="en-AU" sz="1100">
              <a:solidFill>
                <a:srgbClr val="000000"/>
              </a:solidFill>
              <a:cs typeface="Helvetica"/>
            </a:endParaRPr>
          </a:p>
          <a:p>
            <a:pPr>
              <a:spcBef>
                <a:spcPts val="600"/>
              </a:spcBef>
              <a:defRPr/>
            </a:pPr>
            <a:endParaRPr lang="en-AU" sz="1100">
              <a:solidFill>
                <a:srgbClr val="000000"/>
              </a:solidFill>
              <a:cs typeface="Helvetica"/>
            </a:endParaRPr>
          </a:p>
          <a:p>
            <a:pPr>
              <a:defRPr/>
            </a:pPr>
            <a:r>
              <a:rPr lang="en-AU" sz="1100" b="1">
                <a:solidFill>
                  <a:srgbClr val="000000"/>
                </a:solidFill>
              </a:rPr>
              <a:t>3. Respectful and empathic communication</a:t>
            </a:r>
            <a:endParaRPr lang="en-AU" sz="1100">
              <a:solidFill>
                <a:srgbClr val="000000"/>
              </a:solidFill>
            </a:endParaRPr>
          </a:p>
          <a:p>
            <a:pPr>
              <a:spcBef>
                <a:spcPts val="600"/>
              </a:spcBef>
              <a:defRPr/>
            </a:pPr>
            <a:r>
              <a:rPr lang="en-AU" sz="1100">
                <a:solidFill>
                  <a:srgbClr val="000000"/>
                </a:solidFill>
              </a:rPr>
              <a:t>There could be greater value, attention and respect applied to the complaint-making process.</a:t>
            </a:r>
            <a:endParaRPr lang="en-AU" sz="1100">
              <a:solidFill>
                <a:srgbClr val="000000"/>
              </a:solidFill>
              <a:cs typeface="Helvetica"/>
            </a:endParaRPr>
          </a:p>
          <a:p>
            <a:pPr>
              <a:spcBef>
                <a:spcPts val="600"/>
              </a:spcBef>
              <a:defRPr/>
            </a:pPr>
            <a:endParaRPr lang="en-AU" sz="1100">
              <a:solidFill>
                <a:srgbClr val="000000"/>
              </a:solidFill>
              <a:cs typeface="Helvetica"/>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AU" sz="1100" b="0" i="0" u="none" strike="noStrike" kern="1200" cap="none" spc="0" normalizeH="0" baseline="0" noProof="0">
              <a:ln>
                <a:noFill/>
              </a:ln>
              <a:solidFill>
                <a:srgbClr val="000000"/>
              </a:solidFill>
              <a:effectLst/>
              <a:uLnTx/>
              <a:uFillTx/>
              <a:latin typeface="Helvetica"/>
              <a:cs typeface="Helvetica"/>
            </a:endParaRPr>
          </a:p>
        </p:txBody>
      </p:sp>
      <p:sp>
        <p:nvSpPr>
          <p:cNvPr id="62" name="TextBox 61">
            <a:extLst>
              <a:ext uri="{FF2B5EF4-FFF2-40B4-BE49-F238E27FC236}">
                <a16:creationId xmlns:a16="http://schemas.microsoft.com/office/drawing/2014/main" id="{4EF669B4-10B7-237D-304D-ED34DE93AF74}"/>
              </a:ext>
            </a:extLst>
          </p:cNvPr>
          <p:cNvSpPr txBox="1"/>
          <p:nvPr/>
        </p:nvSpPr>
        <p:spPr>
          <a:xfrm>
            <a:off x="7134225" y="1768555"/>
            <a:ext cx="4355405" cy="3908762"/>
          </a:xfrm>
          <a:prstGeom prst="rect">
            <a:avLst/>
          </a:prstGeom>
          <a:noFill/>
        </p:spPr>
        <p:txBody>
          <a:bodyPr wrap="square" lIns="0" tIns="0" rIns="0" bIns="0" rtlCol="0" anchor="t">
            <a:spAutoFit/>
          </a:bodyPr>
          <a:lstStyle/>
          <a:p>
            <a:pPr>
              <a:defRPr/>
            </a:pPr>
            <a:r>
              <a:rPr lang="en-AU" sz="1100" b="1">
                <a:solidFill>
                  <a:srgbClr val="000000"/>
                </a:solidFill>
                <a:latin typeface="Helvetica"/>
              </a:rPr>
              <a:t>4. Outcomes and compensation</a:t>
            </a:r>
            <a:endParaRPr kumimoji="0" lang="en-AU" sz="1100" b="1" i="0" u="none" strike="noStrike" kern="1200" cap="none" spc="0" normalizeH="0" baseline="0" noProof="0">
              <a:ln>
                <a:noFill/>
              </a:ln>
              <a:solidFill>
                <a:srgbClr val="000000"/>
              </a:solidFill>
              <a:effectLst/>
              <a:uLnTx/>
              <a:uFillTx/>
              <a:latin typeface="Helvetica"/>
              <a:ea typeface="+mn-ea"/>
              <a:cs typeface="+mn-cs"/>
            </a:endParaRPr>
          </a:p>
          <a:p>
            <a:pPr>
              <a:spcBef>
                <a:spcPts val="600"/>
              </a:spcBef>
              <a:defRPr/>
            </a:pPr>
            <a:r>
              <a:rPr lang="en-AU" sz="1100">
                <a:solidFill>
                  <a:srgbClr val="000000"/>
                </a:solidFill>
                <a:latin typeface="Helvetica"/>
                <a:cs typeface="Helvetica"/>
              </a:rPr>
              <a:t>Respondents noted the variability of outcomes, the need for proactive compensation and the perception that outcomes were not commensurate with impact.</a:t>
            </a:r>
          </a:p>
          <a:p>
            <a:pPr>
              <a:spcBef>
                <a:spcPts val="600"/>
              </a:spcBef>
              <a:defRPr/>
            </a:pPr>
            <a:endParaRPr lang="en-AU" sz="1100">
              <a:solidFill>
                <a:srgbClr val="000000"/>
              </a:solidFill>
              <a:latin typeface="Helvetica"/>
              <a:cs typeface="Helvetica"/>
            </a:endParaRPr>
          </a:p>
          <a:p>
            <a:pPr>
              <a:defRPr/>
            </a:pPr>
            <a:r>
              <a:rPr lang="en-AU" sz="1100" b="1">
                <a:solidFill>
                  <a:srgbClr val="000000"/>
                </a:solidFill>
              </a:rPr>
              <a:t>5. Accountability and regulation</a:t>
            </a:r>
            <a:endParaRPr lang="en-AU" sz="1100">
              <a:solidFill>
                <a:srgbClr val="000000"/>
              </a:solidFill>
              <a:cs typeface="Helvetica"/>
            </a:endParaRPr>
          </a:p>
          <a:p>
            <a:pPr>
              <a:spcBef>
                <a:spcPts val="600"/>
              </a:spcBef>
              <a:defRPr/>
            </a:pPr>
            <a:r>
              <a:rPr lang="en-AU" sz="1100">
                <a:solidFill>
                  <a:srgbClr val="000000"/>
                </a:solidFill>
              </a:rPr>
              <a:t>Respondents expressed a desire for greater regulatory oversight, a central complaints body or harsher penalties for airlines.</a:t>
            </a:r>
          </a:p>
          <a:p>
            <a:pPr>
              <a:spcBef>
                <a:spcPts val="600"/>
              </a:spcBef>
              <a:defRPr/>
            </a:pPr>
            <a:endParaRPr lang="en-AU" sz="1100">
              <a:solidFill>
                <a:srgbClr val="000000"/>
              </a:solidFill>
              <a:cs typeface="Helvetica"/>
            </a:endParaRPr>
          </a:p>
          <a:p>
            <a:pPr>
              <a:defRPr/>
            </a:pPr>
            <a:r>
              <a:rPr lang="en-AU" sz="1100" b="1">
                <a:solidFill>
                  <a:srgbClr val="000000"/>
                </a:solidFill>
              </a:rPr>
              <a:t>6. Information on rights</a:t>
            </a:r>
            <a:endParaRPr lang="en-AU" sz="1100">
              <a:solidFill>
                <a:srgbClr val="000000"/>
              </a:solidFill>
              <a:cs typeface="Helvetica"/>
            </a:endParaRPr>
          </a:p>
          <a:p>
            <a:pPr>
              <a:spcBef>
                <a:spcPts val="600"/>
              </a:spcBef>
              <a:defRPr/>
            </a:pPr>
            <a:r>
              <a:rPr lang="en-AU" sz="1100">
                <a:solidFill>
                  <a:srgbClr val="000000"/>
                </a:solidFill>
              </a:rPr>
              <a:t>Respondents believed airlines should proactively inform them of their rights (note: this population (those that made complaints) are more likely to be already familiar with their rights).</a:t>
            </a:r>
          </a:p>
          <a:p>
            <a:pPr>
              <a:spcBef>
                <a:spcPts val="600"/>
              </a:spcBef>
              <a:defRPr/>
            </a:pPr>
            <a:endParaRPr lang="en-AU" sz="1100">
              <a:solidFill>
                <a:srgbClr val="000000"/>
              </a:solidFill>
              <a:cs typeface="Helvetica"/>
            </a:endParaRPr>
          </a:p>
          <a:p>
            <a:pPr>
              <a:defRPr/>
            </a:pPr>
            <a:r>
              <a:rPr lang="en-AU" sz="1100" b="1">
                <a:solidFill>
                  <a:srgbClr val="000000"/>
                </a:solidFill>
                <a:cs typeface="Helvetica"/>
              </a:rPr>
              <a:t>Other</a:t>
            </a:r>
          </a:p>
          <a:p>
            <a:pPr>
              <a:spcBef>
                <a:spcPts val="600"/>
              </a:spcBef>
              <a:defRPr/>
            </a:pPr>
            <a:r>
              <a:rPr lang="en-AU" sz="1100">
                <a:solidFill>
                  <a:srgbClr val="000000"/>
                </a:solidFill>
              </a:rPr>
              <a:t>Respondents also mentioned high prices, frequency of disruptions and baggage issues.</a:t>
            </a:r>
          </a:p>
          <a:p>
            <a:pPr>
              <a:spcBef>
                <a:spcPts val="600"/>
              </a:spcBef>
              <a:defRPr/>
            </a:pPr>
            <a:endParaRPr lang="en-AU" sz="1100">
              <a:solidFill>
                <a:srgbClr val="000000"/>
              </a:solidFill>
              <a:cs typeface="Helvetica"/>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AU" sz="1100" b="0" i="0" u="none" strike="noStrike" kern="1200" cap="none" spc="0" normalizeH="0" baseline="0" noProof="0">
              <a:ln>
                <a:noFill/>
              </a:ln>
              <a:solidFill>
                <a:srgbClr val="000000"/>
              </a:solidFill>
              <a:effectLst/>
              <a:uLnTx/>
              <a:uFillTx/>
              <a:latin typeface="Helvetica"/>
              <a:cs typeface="Helvetica"/>
            </a:endParaRPr>
          </a:p>
        </p:txBody>
      </p:sp>
      <p:sp>
        <p:nvSpPr>
          <p:cNvPr id="17" name="TextBox 16">
            <a:extLst>
              <a:ext uri="{FF2B5EF4-FFF2-40B4-BE49-F238E27FC236}">
                <a16:creationId xmlns:a16="http://schemas.microsoft.com/office/drawing/2014/main" id="{F8A57042-B9C1-5B30-909B-EBF42336680D}"/>
              </a:ext>
            </a:extLst>
          </p:cNvPr>
          <p:cNvSpPr txBox="1"/>
          <p:nvPr/>
        </p:nvSpPr>
        <p:spPr>
          <a:xfrm>
            <a:off x="3448050" y="6490545"/>
            <a:ext cx="5181599" cy="215444"/>
          </a:xfrm>
          <a:prstGeom prst="rect">
            <a:avLst/>
          </a:prstGeom>
          <a:noFill/>
        </p:spPr>
        <p:txBody>
          <a:bodyPr wrap="square" lIns="91440" tIns="45720" rIns="91440" bIns="45720" rtlCol="0" anchor="t">
            <a:spAutoFit/>
          </a:bodyPr>
          <a:lstStyle/>
          <a:p>
            <a:pPr>
              <a:defRPr/>
            </a:pPr>
            <a:r>
              <a:rPr lang="en-AU" sz="800">
                <a:solidFill>
                  <a:srgbClr val="000000"/>
                </a:solidFill>
                <a:latin typeface="Helvetica"/>
              </a:rPr>
              <a:t>“</a:t>
            </a:r>
            <a:r>
              <a:rPr lang="en-AU" sz="800">
                <a:solidFill>
                  <a:srgbClr val="000000"/>
                </a:solidFill>
                <a:ea typeface="+mn-lt"/>
                <a:cs typeface="+mn-lt"/>
              </a:rPr>
              <a:t>Do you have any suggestions to improve how aviation complaints are handled in the future?</a:t>
            </a:r>
            <a:r>
              <a:rPr lang="en-US" sz="800">
                <a:solidFill>
                  <a:srgbClr val="000000"/>
                </a:solidFill>
              </a:rPr>
              <a:t> "</a:t>
            </a:r>
            <a:r>
              <a:rPr lang="en-US" sz="800">
                <a:solidFill>
                  <a:srgbClr val="000000"/>
                </a:solidFill>
                <a:latin typeface="Helvetica"/>
              </a:rPr>
              <a:t>(</a:t>
            </a:r>
            <a:r>
              <a:rPr lang="en-AU" sz="800">
                <a:solidFill>
                  <a:srgbClr val="000000"/>
                </a:solidFill>
                <a:latin typeface="Helvetica"/>
              </a:rPr>
              <a:t>n=262)</a:t>
            </a:r>
            <a:endParaRPr lang="en-US" sz="800"/>
          </a:p>
        </p:txBody>
      </p:sp>
      <p:grpSp>
        <p:nvGrpSpPr>
          <p:cNvPr id="14" name="Group 13"/>
          <p:cNvGrpSpPr/>
          <p:nvPr/>
        </p:nvGrpSpPr>
        <p:grpSpPr>
          <a:xfrm>
            <a:off x="632098" y="1799580"/>
            <a:ext cx="409003" cy="338436"/>
            <a:chOff x="895350" y="6257926"/>
            <a:chExt cx="450850" cy="373062"/>
          </a:xfrm>
        </p:grpSpPr>
        <p:sp>
          <p:nvSpPr>
            <p:cNvPr id="15" name="Freeform 132"/>
            <p:cNvSpPr>
              <a:spLocks/>
            </p:cNvSpPr>
            <p:nvPr/>
          </p:nvSpPr>
          <p:spPr bwMode="auto">
            <a:xfrm>
              <a:off x="895350" y="6257926"/>
              <a:ext cx="411162" cy="274638"/>
            </a:xfrm>
            <a:custGeom>
              <a:avLst/>
              <a:gdLst>
                <a:gd name="T0" fmla="*/ 38 w 84"/>
                <a:gd name="T1" fmla="*/ 56 h 56"/>
                <a:gd name="T2" fmla="*/ 6 w 84"/>
                <a:gd name="T3" fmla="*/ 56 h 56"/>
                <a:gd name="T4" fmla="*/ 0 w 84"/>
                <a:gd name="T5" fmla="*/ 50 h 56"/>
                <a:gd name="T6" fmla="*/ 0 w 84"/>
                <a:gd name="T7" fmla="*/ 6 h 56"/>
                <a:gd name="T8" fmla="*/ 6 w 84"/>
                <a:gd name="T9" fmla="*/ 0 h 56"/>
                <a:gd name="T10" fmla="*/ 78 w 84"/>
                <a:gd name="T11" fmla="*/ 0 h 56"/>
                <a:gd name="T12" fmla="*/ 84 w 84"/>
                <a:gd name="T13" fmla="*/ 6 h 56"/>
                <a:gd name="T14" fmla="*/ 84 w 84"/>
                <a:gd name="T15" fmla="*/ 28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6">
                  <a:moveTo>
                    <a:pt x="38" y="56"/>
                  </a:moveTo>
                  <a:cubicBezTo>
                    <a:pt x="6" y="56"/>
                    <a:pt x="6" y="56"/>
                    <a:pt x="6" y="56"/>
                  </a:cubicBezTo>
                  <a:cubicBezTo>
                    <a:pt x="3" y="56"/>
                    <a:pt x="0" y="53"/>
                    <a:pt x="0" y="50"/>
                  </a:cubicBezTo>
                  <a:cubicBezTo>
                    <a:pt x="0" y="6"/>
                    <a:pt x="0" y="6"/>
                    <a:pt x="0" y="6"/>
                  </a:cubicBezTo>
                  <a:cubicBezTo>
                    <a:pt x="0" y="3"/>
                    <a:pt x="3" y="0"/>
                    <a:pt x="6" y="0"/>
                  </a:cubicBezTo>
                  <a:cubicBezTo>
                    <a:pt x="78" y="0"/>
                    <a:pt x="78" y="0"/>
                    <a:pt x="78" y="0"/>
                  </a:cubicBezTo>
                  <a:cubicBezTo>
                    <a:pt x="81" y="0"/>
                    <a:pt x="84" y="3"/>
                    <a:pt x="84" y="6"/>
                  </a:cubicBezTo>
                  <a:cubicBezTo>
                    <a:pt x="84" y="28"/>
                    <a:pt x="84" y="28"/>
                    <a:pt x="84" y="2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6" name="Freeform 133"/>
            <p:cNvSpPr>
              <a:spLocks/>
            </p:cNvSpPr>
            <p:nvPr/>
          </p:nvSpPr>
          <p:spPr bwMode="auto">
            <a:xfrm>
              <a:off x="904875" y="6269038"/>
              <a:ext cx="392112" cy="155575"/>
            </a:xfrm>
            <a:custGeom>
              <a:avLst/>
              <a:gdLst>
                <a:gd name="T0" fmla="*/ 247 w 247"/>
                <a:gd name="T1" fmla="*/ 0 h 98"/>
                <a:gd name="T2" fmla="*/ 123 w 247"/>
                <a:gd name="T3" fmla="*/ 98 h 98"/>
                <a:gd name="T4" fmla="*/ 0 w 247"/>
                <a:gd name="T5" fmla="*/ 0 h 98"/>
              </a:gdLst>
              <a:ahLst/>
              <a:cxnLst>
                <a:cxn ang="0">
                  <a:pos x="T0" y="T1"/>
                </a:cxn>
                <a:cxn ang="0">
                  <a:pos x="T2" y="T3"/>
                </a:cxn>
                <a:cxn ang="0">
                  <a:pos x="T4" y="T5"/>
                </a:cxn>
              </a:cxnLst>
              <a:rect l="0" t="0" r="r" b="b"/>
              <a:pathLst>
                <a:path w="247" h="98">
                  <a:moveTo>
                    <a:pt x="247" y="0"/>
                  </a:moveTo>
                  <a:lnTo>
                    <a:pt x="123" y="98"/>
                  </a:lnTo>
                  <a:lnTo>
                    <a:pt x="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 name="Oval 134"/>
            <p:cNvSpPr>
              <a:spLocks noChangeArrowheads="1"/>
            </p:cNvSpPr>
            <p:nvPr/>
          </p:nvSpPr>
          <p:spPr bwMode="auto">
            <a:xfrm>
              <a:off x="1130300" y="6415088"/>
              <a:ext cx="215900" cy="215900"/>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 name="Freeform 135"/>
            <p:cNvSpPr>
              <a:spLocks/>
            </p:cNvSpPr>
            <p:nvPr/>
          </p:nvSpPr>
          <p:spPr bwMode="auto">
            <a:xfrm>
              <a:off x="1228725" y="6464301"/>
              <a:ext cx="38100" cy="68263"/>
            </a:xfrm>
            <a:custGeom>
              <a:avLst/>
              <a:gdLst>
                <a:gd name="T0" fmla="*/ 24 w 24"/>
                <a:gd name="T1" fmla="*/ 43 h 43"/>
                <a:gd name="T2" fmla="*/ 0 w 24"/>
                <a:gd name="T3" fmla="*/ 43 h 43"/>
                <a:gd name="T4" fmla="*/ 0 w 24"/>
                <a:gd name="T5" fmla="*/ 0 h 43"/>
              </a:gdLst>
              <a:ahLst/>
              <a:cxnLst>
                <a:cxn ang="0">
                  <a:pos x="T0" y="T1"/>
                </a:cxn>
                <a:cxn ang="0">
                  <a:pos x="T2" y="T3"/>
                </a:cxn>
                <a:cxn ang="0">
                  <a:pos x="T4" y="T5"/>
                </a:cxn>
              </a:cxnLst>
              <a:rect l="0" t="0" r="r" b="b"/>
              <a:pathLst>
                <a:path w="24" h="43">
                  <a:moveTo>
                    <a:pt x="24" y="43"/>
                  </a:moveTo>
                  <a:lnTo>
                    <a:pt x="0" y="43"/>
                  </a:lnTo>
                  <a:lnTo>
                    <a:pt x="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20" name="Group 19"/>
          <p:cNvGrpSpPr/>
          <p:nvPr/>
        </p:nvGrpSpPr>
        <p:grpSpPr>
          <a:xfrm>
            <a:off x="632098" y="2932307"/>
            <a:ext cx="409003" cy="374438"/>
            <a:chOff x="9345613" y="6257925"/>
            <a:chExt cx="450850" cy="412750"/>
          </a:xfrm>
        </p:grpSpPr>
        <p:sp>
          <p:nvSpPr>
            <p:cNvPr id="21" name="Freeform 264"/>
            <p:cNvSpPr>
              <a:spLocks/>
            </p:cNvSpPr>
            <p:nvPr/>
          </p:nvSpPr>
          <p:spPr bwMode="auto">
            <a:xfrm>
              <a:off x="9345613" y="6257925"/>
              <a:ext cx="411162" cy="274638"/>
            </a:xfrm>
            <a:custGeom>
              <a:avLst/>
              <a:gdLst>
                <a:gd name="T0" fmla="*/ 38 w 84"/>
                <a:gd name="T1" fmla="*/ 56 h 56"/>
                <a:gd name="T2" fmla="*/ 6 w 84"/>
                <a:gd name="T3" fmla="*/ 56 h 56"/>
                <a:gd name="T4" fmla="*/ 0 w 84"/>
                <a:gd name="T5" fmla="*/ 50 h 56"/>
                <a:gd name="T6" fmla="*/ 0 w 84"/>
                <a:gd name="T7" fmla="*/ 6 h 56"/>
                <a:gd name="T8" fmla="*/ 6 w 84"/>
                <a:gd name="T9" fmla="*/ 0 h 56"/>
                <a:gd name="T10" fmla="*/ 78 w 84"/>
                <a:gd name="T11" fmla="*/ 0 h 56"/>
                <a:gd name="T12" fmla="*/ 84 w 84"/>
                <a:gd name="T13" fmla="*/ 6 h 56"/>
                <a:gd name="T14" fmla="*/ 84 w 84"/>
                <a:gd name="T15" fmla="*/ 28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6">
                  <a:moveTo>
                    <a:pt x="38" y="56"/>
                  </a:moveTo>
                  <a:cubicBezTo>
                    <a:pt x="6" y="56"/>
                    <a:pt x="6" y="56"/>
                    <a:pt x="6" y="56"/>
                  </a:cubicBezTo>
                  <a:cubicBezTo>
                    <a:pt x="3" y="56"/>
                    <a:pt x="0" y="53"/>
                    <a:pt x="0" y="50"/>
                  </a:cubicBezTo>
                  <a:cubicBezTo>
                    <a:pt x="0" y="6"/>
                    <a:pt x="0" y="6"/>
                    <a:pt x="0" y="6"/>
                  </a:cubicBezTo>
                  <a:cubicBezTo>
                    <a:pt x="0" y="3"/>
                    <a:pt x="3" y="0"/>
                    <a:pt x="6" y="0"/>
                  </a:cubicBezTo>
                  <a:cubicBezTo>
                    <a:pt x="78" y="0"/>
                    <a:pt x="78" y="0"/>
                    <a:pt x="78" y="0"/>
                  </a:cubicBezTo>
                  <a:cubicBezTo>
                    <a:pt x="81" y="0"/>
                    <a:pt x="84" y="3"/>
                    <a:pt x="84" y="6"/>
                  </a:cubicBezTo>
                  <a:cubicBezTo>
                    <a:pt x="84" y="28"/>
                    <a:pt x="84" y="28"/>
                    <a:pt x="84" y="2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 name="Freeform 265"/>
            <p:cNvSpPr>
              <a:spLocks/>
            </p:cNvSpPr>
            <p:nvPr/>
          </p:nvSpPr>
          <p:spPr bwMode="auto">
            <a:xfrm>
              <a:off x="9356725" y="6269038"/>
              <a:ext cx="390525" cy="155575"/>
            </a:xfrm>
            <a:custGeom>
              <a:avLst/>
              <a:gdLst>
                <a:gd name="T0" fmla="*/ 246 w 246"/>
                <a:gd name="T1" fmla="*/ 0 h 98"/>
                <a:gd name="T2" fmla="*/ 123 w 246"/>
                <a:gd name="T3" fmla="*/ 98 h 98"/>
                <a:gd name="T4" fmla="*/ 0 w 246"/>
                <a:gd name="T5" fmla="*/ 0 h 98"/>
              </a:gdLst>
              <a:ahLst/>
              <a:cxnLst>
                <a:cxn ang="0">
                  <a:pos x="T0" y="T1"/>
                </a:cxn>
                <a:cxn ang="0">
                  <a:pos x="T2" y="T3"/>
                </a:cxn>
                <a:cxn ang="0">
                  <a:pos x="T4" y="T5"/>
                </a:cxn>
              </a:cxnLst>
              <a:rect l="0" t="0" r="r" b="b"/>
              <a:pathLst>
                <a:path w="246" h="98">
                  <a:moveTo>
                    <a:pt x="246" y="0"/>
                  </a:moveTo>
                  <a:lnTo>
                    <a:pt x="123" y="98"/>
                  </a:lnTo>
                  <a:lnTo>
                    <a:pt x="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 name="Oval 266"/>
            <p:cNvSpPr>
              <a:spLocks noChangeArrowheads="1"/>
            </p:cNvSpPr>
            <p:nvPr/>
          </p:nvSpPr>
          <p:spPr bwMode="auto">
            <a:xfrm>
              <a:off x="9717088" y="645477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 name="Oval 267"/>
            <p:cNvSpPr>
              <a:spLocks noChangeArrowheads="1"/>
            </p:cNvSpPr>
            <p:nvPr/>
          </p:nvSpPr>
          <p:spPr bwMode="auto">
            <a:xfrm>
              <a:off x="9717088" y="6591300"/>
              <a:ext cx="79375" cy="793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 name="Oval 268"/>
            <p:cNvSpPr>
              <a:spLocks noChangeArrowheads="1"/>
            </p:cNvSpPr>
            <p:nvPr/>
          </p:nvSpPr>
          <p:spPr bwMode="auto">
            <a:xfrm>
              <a:off x="9561513" y="6532563"/>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 name="Line 269"/>
            <p:cNvSpPr>
              <a:spLocks noChangeShapeType="1"/>
            </p:cNvSpPr>
            <p:nvPr/>
          </p:nvSpPr>
          <p:spPr bwMode="auto">
            <a:xfrm flipV="1">
              <a:off x="9634538" y="6513513"/>
              <a:ext cx="88900" cy="444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 name="Line 270"/>
            <p:cNvSpPr>
              <a:spLocks noChangeShapeType="1"/>
            </p:cNvSpPr>
            <p:nvPr/>
          </p:nvSpPr>
          <p:spPr bwMode="auto">
            <a:xfrm>
              <a:off x="9639300" y="6586538"/>
              <a:ext cx="84137" cy="3016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34" name="Group 33"/>
          <p:cNvGrpSpPr/>
          <p:nvPr/>
        </p:nvGrpSpPr>
        <p:grpSpPr>
          <a:xfrm>
            <a:off x="632251" y="4257001"/>
            <a:ext cx="407562" cy="377320"/>
            <a:chOff x="7470775" y="5343526"/>
            <a:chExt cx="449262" cy="415925"/>
          </a:xfrm>
        </p:grpSpPr>
        <p:sp>
          <p:nvSpPr>
            <p:cNvPr id="35" name="Freeform 121"/>
            <p:cNvSpPr>
              <a:spLocks/>
            </p:cNvSpPr>
            <p:nvPr/>
          </p:nvSpPr>
          <p:spPr bwMode="auto">
            <a:xfrm>
              <a:off x="7470775" y="5343526"/>
              <a:ext cx="449262" cy="415925"/>
            </a:xfrm>
            <a:custGeom>
              <a:avLst/>
              <a:gdLst>
                <a:gd name="T0" fmla="*/ 92 w 92"/>
                <a:gd name="T1" fmla="*/ 37 h 85"/>
                <a:gd name="T2" fmla="*/ 46 w 92"/>
                <a:gd name="T3" fmla="*/ 75 h 85"/>
                <a:gd name="T4" fmla="*/ 30 w 92"/>
                <a:gd name="T5" fmla="*/ 72 h 85"/>
                <a:gd name="T6" fmla="*/ 4 w 92"/>
                <a:gd name="T7" fmla="*/ 85 h 85"/>
                <a:gd name="T8" fmla="*/ 14 w 92"/>
                <a:gd name="T9" fmla="*/ 64 h 85"/>
                <a:gd name="T10" fmla="*/ 0 w 92"/>
                <a:gd name="T11" fmla="*/ 37 h 85"/>
                <a:gd name="T12" fmla="*/ 46 w 92"/>
                <a:gd name="T13" fmla="*/ 0 h 85"/>
                <a:gd name="T14" fmla="*/ 92 w 92"/>
                <a:gd name="T15" fmla="*/ 37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5">
                  <a:moveTo>
                    <a:pt x="92" y="37"/>
                  </a:moveTo>
                  <a:cubicBezTo>
                    <a:pt x="92" y="58"/>
                    <a:pt x="72" y="75"/>
                    <a:pt x="46" y="75"/>
                  </a:cubicBezTo>
                  <a:cubicBezTo>
                    <a:pt x="40" y="75"/>
                    <a:pt x="35" y="74"/>
                    <a:pt x="30" y="72"/>
                  </a:cubicBezTo>
                  <a:cubicBezTo>
                    <a:pt x="4" y="85"/>
                    <a:pt x="4" y="85"/>
                    <a:pt x="4" y="85"/>
                  </a:cubicBezTo>
                  <a:cubicBezTo>
                    <a:pt x="14" y="64"/>
                    <a:pt x="14" y="64"/>
                    <a:pt x="14" y="64"/>
                  </a:cubicBezTo>
                  <a:cubicBezTo>
                    <a:pt x="5" y="57"/>
                    <a:pt x="0" y="48"/>
                    <a:pt x="0" y="37"/>
                  </a:cubicBezTo>
                  <a:cubicBezTo>
                    <a:pt x="0" y="16"/>
                    <a:pt x="21" y="0"/>
                    <a:pt x="46" y="0"/>
                  </a:cubicBezTo>
                  <a:cubicBezTo>
                    <a:pt x="72" y="0"/>
                    <a:pt x="92" y="16"/>
                    <a:pt x="92" y="37"/>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 name="Freeform 122"/>
            <p:cNvSpPr>
              <a:spLocks/>
            </p:cNvSpPr>
            <p:nvPr/>
          </p:nvSpPr>
          <p:spPr bwMode="auto">
            <a:xfrm>
              <a:off x="7597775" y="5411788"/>
              <a:ext cx="214312" cy="225425"/>
            </a:xfrm>
            <a:custGeom>
              <a:avLst/>
              <a:gdLst>
                <a:gd name="T0" fmla="*/ 22 w 44"/>
                <a:gd name="T1" fmla="*/ 46 h 46"/>
                <a:gd name="T2" fmla="*/ 44 w 44"/>
                <a:gd name="T3" fmla="*/ 18 h 46"/>
                <a:gd name="T4" fmla="*/ 22 w 44"/>
                <a:gd name="T5" fmla="*/ 16 h 46"/>
                <a:gd name="T6" fmla="*/ 0 w 44"/>
                <a:gd name="T7" fmla="*/ 18 h 46"/>
                <a:gd name="T8" fmla="*/ 22 w 44"/>
                <a:gd name="T9" fmla="*/ 46 h 46"/>
              </a:gdLst>
              <a:ahLst/>
              <a:cxnLst>
                <a:cxn ang="0">
                  <a:pos x="T0" y="T1"/>
                </a:cxn>
                <a:cxn ang="0">
                  <a:pos x="T2" y="T3"/>
                </a:cxn>
                <a:cxn ang="0">
                  <a:pos x="T4" y="T5"/>
                </a:cxn>
                <a:cxn ang="0">
                  <a:pos x="T6" y="T7"/>
                </a:cxn>
                <a:cxn ang="0">
                  <a:pos x="T8" y="T9"/>
                </a:cxn>
              </a:cxnLst>
              <a:rect l="0" t="0" r="r" b="b"/>
              <a:pathLst>
                <a:path w="44" h="46">
                  <a:moveTo>
                    <a:pt x="22" y="46"/>
                  </a:moveTo>
                  <a:cubicBezTo>
                    <a:pt x="22" y="46"/>
                    <a:pt x="44" y="30"/>
                    <a:pt x="44" y="18"/>
                  </a:cubicBezTo>
                  <a:cubicBezTo>
                    <a:pt x="44" y="4"/>
                    <a:pt x="26" y="0"/>
                    <a:pt x="22" y="16"/>
                  </a:cubicBezTo>
                  <a:cubicBezTo>
                    <a:pt x="18" y="0"/>
                    <a:pt x="0" y="4"/>
                    <a:pt x="0" y="18"/>
                  </a:cubicBezTo>
                  <a:cubicBezTo>
                    <a:pt x="0" y="30"/>
                    <a:pt x="22" y="46"/>
                    <a:pt x="22" y="46"/>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37" name="Group 36"/>
          <p:cNvGrpSpPr/>
          <p:nvPr/>
        </p:nvGrpSpPr>
        <p:grpSpPr>
          <a:xfrm>
            <a:off x="6603029" y="1782266"/>
            <a:ext cx="409004" cy="409001"/>
            <a:chOff x="3722689" y="3465513"/>
            <a:chExt cx="450850" cy="450850"/>
          </a:xfrm>
        </p:grpSpPr>
        <p:sp>
          <p:nvSpPr>
            <p:cNvPr id="38" name="Rectangle 139"/>
            <p:cNvSpPr>
              <a:spLocks noChangeArrowheads="1"/>
            </p:cNvSpPr>
            <p:nvPr/>
          </p:nvSpPr>
          <p:spPr bwMode="auto">
            <a:xfrm>
              <a:off x="3722689" y="3719513"/>
              <a:ext cx="77788" cy="157163"/>
            </a:xfrm>
            <a:prstGeom prst="rect">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 name="Freeform 140"/>
            <p:cNvSpPr>
              <a:spLocks/>
            </p:cNvSpPr>
            <p:nvPr/>
          </p:nvSpPr>
          <p:spPr bwMode="auto">
            <a:xfrm>
              <a:off x="3800476" y="3773488"/>
              <a:ext cx="373063" cy="142875"/>
            </a:xfrm>
            <a:custGeom>
              <a:avLst/>
              <a:gdLst>
                <a:gd name="T0" fmla="*/ 0 w 76"/>
                <a:gd name="T1" fmla="*/ 15 h 29"/>
                <a:gd name="T2" fmla="*/ 76 w 76"/>
                <a:gd name="T3" fmla="*/ 5 h 29"/>
                <a:gd name="T4" fmla="*/ 64 w 76"/>
                <a:gd name="T5" fmla="*/ 1 h 29"/>
                <a:gd name="T6" fmla="*/ 46 w 76"/>
                <a:gd name="T7" fmla="*/ 7 h 29"/>
              </a:gdLst>
              <a:ahLst/>
              <a:cxnLst>
                <a:cxn ang="0">
                  <a:pos x="T0" y="T1"/>
                </a:cxn>
                <a:cxn ang="0">
                  <a:pos x="T2" y="T3"/>
                </a:cxn>
                <a:cxn ang="0">
                  <a:pos x="T4" y="T5"/>
                </a:cxn>
                <a:cxn ang="0">
                  <a:pos x="T6" y="T7"/>
                </a:cxn>
              </a:cxnLst>
              <a:rect l="0" t="0" r="r" b="b"/>
              <a:pathLst>
                <a:path w="76" h="29">
                  <a:moveTo>
                    <a:pt x="0" y="15"/>
                  </a:moveTo>
                  <a:cubicBezTo>
                    <a:pt x="42" y="29"/>
                    <a:pt x="28" y="29"/>
                    <a:pt x="76" y="5"/>
                  </a:cubicBezTo>
                  <a:cubicBezTo>
                    <a:pt x="72" y="1"/>
                    <a:pt x="68" y="0"/>
                    <a:pt x="64" y="1"/>
                  </a:cubicBezTo>
                  <a:cubicBezTo>
                    <a:pt x="46" y="7"/>
                    <a:pt x="46" y="7"/>
                    <a:pt x="46" y="7"/>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0" name="Freeform 141"/>
            <p:cNvSpPr>
              <a:spLocks/>
            </p:cNvSpPr>
            <p:nvPr/>
          </p:nvSpPr>
          <p:spPr bwMode="auto">
            <a:xfrm>
              <a:off x="3800476" y="3740150"/>
              <a:ext cx="234950" cy="77788"/>
            </a:xfrm>
            <a:custGeom>
              <a:avLst/>
              <a:gdLst>
                <a:gd name="T0" fmla="*/ 0 w 48"/>
                <a:gd name="T1" fmla="*/ 0 h 16"/>
                <a:gd name="T2" fmla="*/ 12 w 48"/>
                <a:gd name="T3" fmla="*/ 0 h 16"/>
                <a:gd name="T4" fmla="*/ 30 w 48"/>
                <a:gd name="T5" fmla="*/ 8 h 16"/>
                <a:gd name="T6" fmla="*/ 42 w 48"/>
                <a:gd name="T7" fmla="*/ 8 h 16"/>
                <a:gd name="T8" fmla="*/ 42 w 48"/>
                <a:gd name="T9" fmla="*/ 16 h 16"/>
                <a:gd name="T10" fmla="*/ 20 w 48"/>
                <a:gd name="T11" fmla="*/ 16 h 16"/>
              </a:gdLst>
              <a:ahLst/>
              <a:cxnLst>
                <a:cxn ang="0">
                  <a:pos x="T0" y="T1"/>
                </a:cxn>
                <a:cxn ang="0">
                  <a:pos x="T2" y="T3"/>
                </a:cxn>
                <a:cxn ang="0">
                  <a:pos x="T4" y="T5"/>
                </a:cxn>
                <a:cxn ang="0">
                  <a:pos x="T6" y="T7"/>
                </a:cxn>
                <a:cxn ang="0">
                  <a:pos x="T8" y="T9"/>
                </a:cxn>
                <a:cxn ang="0">
                  <a:pos x="T10" y="T11"/>
                </a:cxn>
              </a:cxnLst>
              <a:rect l="0" t="0" r="r" b="b"/>
              <a:pathLst>
                <a:path w="48" h="16">
                  <a:moveTo>
                    <a:pt x="0" y="0"/>
                  </a:moveTo>
                  <a:cubicBezTo>
                    <a:pt x="12" y="0"/>
                    <a:pt x="12" y="0"/>
                    <a:pt x="12" y="0"/>
                  </a:cubicBezTo>
                  <a:cubicBezTo>
                    <a:pt x="21" y="0"/>
                    <a:pt x="28" y="6"/>
                    <a:pt x="30" y="8"/>
                  </a:cubicBezTo>
                  <a:cubicBezTo>
                    <a:pt x="30" y="8"/>
                    <a:pt x="36" y="8"/>
                    <a:pt x="42" y="8"/>
                  </a:cubicBezTo>
                  <a:cubicBezTo>
                    <a:pt x="48" y="8"/>
                    <a:pt x="48" y="16"/>
                    <a:pt x="42" y="16"/>
                  </a:cubicBezTo>
                  <a:cubicBezTo>
                    <a:pt x="20" y="16"/>
                    <a:pt x="20" y="16"/>
                    <a:pt x="20"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1" name="Oval 142"/>
            <p:cNvSpPr>
              <a:spLocks noChangeArrowheads="1"/>
            </p:cNvSpPr>
            <p:nvPr/>
          </p:nvSpPr>
          <p:spPr bwMode="auto">
            <a:xfrm>
              <a:off x="3997326" y="3465513"/>
              <a:ext cx="117475" cy="1174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2" name="Oval 143"/>
            <p:cNvSpPr>
              <a:spLocks noChangeArrowheads="1"/>
            </p:cNvSpPr>
            <p:nvPr/>
          </p:nvSpPr>
          <p:spPr bwMode="auto">
            <a:xfrm>
              <a:off x="3898901" y="3602038"/>
              <a:ext cx="117475" cy="1174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3" name="Line 144"/>
            <p:cNvSpPr>
              <a:spLocks noChangeShapeType="1"/>
            </p:cNvSpPr>
            <p:nvPr/>
          </p:nvSpPr>
          <p:spPr bwMode="auto">
            <a:xfrm>
              <a:off x="3957639" y="3641725"/>
              <a:ext cx="0"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4" name="Line 145"/>
            <p:cNvSpPr>
              <a:spLocks noChangeShapeType="1"/>
            </p:cNvSpPr>
            <p:nvPr/>
          </p:nvSpPr>
          <p:spPr bwMode="auto">
            <a:xfrm>
              <a:off x="4056064" y="3503613"/>
              <a:ext cx="0"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45" name="Group 44"/>
          <p:cNvGrpSpPr/>
          <p:nvPr/>
        </p:nvGrpSpPr>
        <p:grpSpPr>
          <a:xfrm>
            <a:off x="6601580" y="2772117"/>
            <a:ext cx="410445" cy="385959"/>
            <a:chOff x="904876" y="1587500"/>
            <a:chExt cx="452438" cy="425450"/>
          </a:xfrm>
        </p:grpSpPr>
        <p:sp>
          <p:nvSpPr>
            <p:cNvPr id="46" name="Freeform 116"/>
            <p:cNvSpPr>
              <a:spLocks/>
            </p:cNvSpPr>
            <p:nvPr/>
          </p:nvSpPr>
          <p:spPr bwMode="auto">
            <a:xfrm>
              <a:off x="1052514" y="1652588"/>
              <a:ext cx="157163" cy="158750"/>
            </a:xfrm>
            <a:custGeom>
              <a:avLst/>
              <a:gdLst>
                <a:gd name="T0" fmla="*/ 32 w 32"/>
                <a:gd name="T1" fmla="*/ 7 h 32"/>
                <a:gd name="T2" fmla="*/ 26 w 32"/>
                <a:gd name="T3" fmla="*/ 0 h 32"/>
                <a:gd name="T4" fmla="*/ 16 w 32"/>
                <a:gd name="T5" fmla="*/ 5 h 32"/>
                <a:gd name="T6" fmla="*/ 6 w 32"/>
                <a:gd name="T7" fmla="*/ 0 h 32"/>
                <a:gd name="T8" fmla="*/ 0 w 32"/>
                <a:gd name="T9" fmla="*/ 7 h 32"/>
                <a:gd name="T10" fmla="*/ 5 w 32"/>
                <a:gd name="T11" fmla="*/ 13 h 32"/>
                <a:gd name="T12" fmla="*/ 2 w 32"/>
                <a:gd name="T13" fmla="*/ 23 h 32"/>
                <a:gd name="T14" fmla="*/ 16 w 32"/>
                <a:gd name="T15" fmla="*/ 32 h 32"/>
                <a:gd name="T16" fmla="*/ 30 w 32"/>
                <a:gd name="T17" fmla="*/ 23 h 32"/>
                <a:gd name="T18" fmla="*/ 27 w 32"/>
                <a:gd name="T19" fmla="*/ 13 h 32"/>
                <a:gd name="T20" fmla="*/ 32 w 32"/>
                <a:gd name="T2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2">
                  <a:moveTo>
                    <a:pt x="32" y="7"/>
                  </a:moveTo>
                  <a:cubicBezTo>
                    <a:pt x="26" y="0"/>
                    <a:pt x="26" y="0"/>
                    <a:pt x="26" y="0"/>
                  </a:cubicBezTo>
                  <a:cubicBezTo>
                    <a:pt x="16" y="5"/>
                    <a:pt x="16" y="5"/>
                    <a:pt x="16" y="5"/>
                  </a:cubicBezTo>
                  <a:cubicBezTo>
                    <a:pt x="6" y="0"/>
                    <a:pt x="6" y="0"/>
                    <a:pt x="6" y="0"/>
                  </a:cubicBezTo>
                  <a:cubicBezTo>
                    <a:pt x="0" y="7"/>
                    <a:pt x="0" y="7"/>
                    <a:pt x="0" y="7"/>
                  </a:cubicBezTo>
                  <a:cubicBezTo>
                    <a:pt x="0" y="7"/>
                    <a:pt x="5" y="8"/>
                    <a:pt x="5" y="13"/>
                  </a:cubicBezTo>
                  <a:cubicBezTo>
                    <a:pt x="5" y="18"/>
                    <a:pt x="2" y="19"/>
                    <a:pt x="2" y="23"/>
                  </a:cubicBezTo>
                  <a:cubicBezTo>
                    <a:pt x="2" y="26"/>
                    <a:pt x="11" y="32"/>
                    <a:pt x="16" y="32"/>
                  </a:cubicBezTo>
                  <a:cubicBezTo>
                    <a:pt x="21" y="32"/>
                    <a:pt x="30" y="26"/>
                    <a:pt x="30" y="23"/>
                  </a:cubicBezTo>
                  <a:cubicBezTo>
                    <a:pt x="30" y="19"/>
                    <a:pt x="27" y="18"/>
                    <a:pt x="27" y="13"/>
                  </a:cubicBezTo>
                  <a:cubicBezTo>
                    <a:pt x="27" y="8"/>
                    <a:pt x="32" y="7"/>
                    <a:pt x="32" y="7"/>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7" name="Freeform 117"/>
            <p:cNvSpPr>
              <a:spLocks/>
            </p:cNvSpPr>
            <p:nvPr/>
          </p:nvSpPr>
          <p:spPr bwMode="auto">
            <a:xfrm>
              <a:off x="944564" y="1855788"/>
              <a:ext cx="373063" cy="58738"/>
            </a:xfrm>
            <a:custGeom>
              <a:avLst/>
              <a:gdLst>
                <a:gd name="T0" fmla="*/ 76 w 76"/>
                <a:gd name="T1" fmla="*/ 8 h 12"/>
                <a:gd name="T2" fmla="*/ 72 w 76"/>
                <a:gd name="T3" fmla="*/ 12 h 12"/>
                <a:gd name="T4" fmla="*/ 4 w 76"/>
                <a:gd name="T5" fmla="*/ 12 h 12"/>
                <a:gd name="T6" fmla="*/ 0 w 76"/>
                <a:gd name="T7" fmla="*/ 8 h 12"/>
                <a:gd name="T8" fmla="*/ 0 w 76"/>
                <a:gd name="T9" fmla="*/ 4 h 12"/>
                <a:gd name="T10" fmla="*/ 4 w 76"/>
                <a:gd name="T11" fmla="*/ 0 h 12"/>
                <a:gd name="T12" fmla="*/ 72 w 76"/>
                <a:gd name="T13" fmla="*/ 0 h 12"/>
                <a:gd name="T14" fmla="*/ 76 w 76"/>
                <a:gd name="T15" fmla="*/ 4 h 12"/>
                <a:gd name="T16" fmla="*/ 76 w 76"/>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
                  <a:moveTo>
                    <a:pt x="76" y="8"/>
                  </a:moveTo>
                  <a:cubicBezTo>
                    <a:pt x="76" y="10"/>
                    <a:pt x="74" y="12"/>
                    <a:pt x="72" y="12"/>
                  </a:cubicBezTo>
                  <a:cubicBezTo>
                    <a:pt x="4" y="12"/>
                    <a:pt x="4" y="12"/>
                    <a:pt x="4" y="12"/>
                  </a:cubicBezTo>
                  <a:cubicBezTo>
                    <a:pt x="2" y="12"/>
                    <a:pt x="0" y="10"/>
                    <a:pt x="0" y="8"/>
                  </a:cubicBezTo>
                  <a:cubicBezTo>
                    <a:pt x="0" y="4"/>
                    <a:pt x="0" y="4"/>
                    <a:pt x="0" y="4"/>
                  </a:cubicBezTo>
                  <a:cubicBezTo>
                    <a:pt x="0" y="2"/>
                    <a:pt x="2" y="0"/>
                    <a:pt x="4" y="0"/>
                  </a:cubicBezTo>
                  <a:cubicBezTo>
                    <a:pt x="72" y="0"/>
                    <a:pt x="72" y="0"/>
                    <a:pt x="72" y="0"/>
                  </a:cubicBezTo>
                  <a:cubicBezTo>
                    <a:pt x="74" y="0"/>
                    <a:pt x="76" y="2"/>
                    <a:pt x="76" y="4"/>
                  </a:cubicBezTo>
                  <a:lnTo>
                    <a:pt x="76" y="8"/>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8" name="Freeform 118"/>
            <p:cNvSpPr>
              <a:spLocks/>
            </p:cNvSpPr>
            <p:nvPr/>
          </p:nvSpPr>
          <p:spPr bwMode="auto">
            <a:xfrm>
              <a:off x="954089" y="1914525"/>
              <a:ext cx="354013" cy="98425"/>
            </a:xfrm>
            <a:custGeom>
              <a:avLst/>
              <a:gdLst>
                <a:gd name="T0" fmla="*/ 0 w 72"/>
                <a:gd name="T1" fmla="*/ 0 h 20"/>
                <a:gd name="T2" fmla="*/ 36 w 72"/>
                <a:gd name="T3" fmla="*/ 20 h 20"/>
                <a:gd name="T4" fmla="*/ 72 w 72"/>
                <a:gd name="T5" fmla="*/ 0 h 20"/>
                <a:gd name="T6" fmla="*/ 0 w 72"/>
                <a:gd name="T7" fmla="*/ 0 h 20"/>
              </a:gdLst>
              <a:ahLst/>
              <a:cxnLst>
                <a:cxn ang="0">
                  <a:pos x="T0" y="T1"/>
                </a:cxn>
                <a:cxn ang="0">
                  <a:pos x="T2" y="T3"/>
                </a:cxn>
                <a:cxn ang="0">
                  <a:pos x="T4" y="T5"/>
                </a:cxn>
                <a:cxn ang="0">
                  <a:pos x="T6" y="T7"/>
                </a:cxn>
              </a:cxnLst>
              <a:rect l="0" t="0" r="r" b="b"/>
              <a:pathLst>
                <a:path w="72" h="20">
                  <a:moveTo>
                    <a:pt x="0" y="0"/>
                  </a:moveTo>
                  <a:cubicBezTo>
                    <a:pt x="0" y="0"/>
                    <a:pt x="12" y="20"/>
                    <a:pt x="36" y="20"/>
                  </a:cubicBezTo>
                  <a:cubicBezTo>
                    <a:pt x="60" y="20"/>
                    <a:pt x="72" y="0"/>
                    <a:pt x="72" y="0"/>
                  </a:cubicBezTo>
                  <a:lnTo>
                    <a:pt x="0" y="0"/>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9" name="Freeform 119"/>
            <p:cNvSpPr>
              <a:spLocks/>
            </p:cNvSpPr>
            <p:nvPr/>
          </p:nvSpPr>
          <p:spPr bwMode="auto">
            <a:xfrm>
              <a:off x="904876" y="1587500"/>
              <a:ext cx="452438" cy="268288"/>
            </a:xfrm>
            <a:custGeom>
              <a:avLst/>
              <a:gdLst>
                <a:gd name="T0" fmla="*/ 84 w 92"/>
                <a:gd name="T1" fmla="*/ 54 h 54"/>
                <a:gd name="T2" fmla="*/ 92 w 92"/>
                <a:gd name="T3" fmla="*/ 34 h 54"/>
                <a:gd name="T4" fmla="*/ 46 w 92"/>
                <a:gd name="T5" fmla="*/ 0 h 54"/>
                <a:gd name="T6" fmla="*/ 0 w 92"/>
                <a:gd name="T7" fmla="*/ 34 h 54"/>
                <a:gd name="T8" fmla="*/ 8 w 92"/>
                <a:gd name="T9" fmla="*/ 54 h 54"/>
                <a:gd name="T10" fmla="*/ 84 w 92"/>
                <a:gd name="T11" fmla="*/ 54 h 54"/>
              </a:gdLst>
              <a:ahLst/>
              <a:cxnLst>
                <a:cxn ang="0">
                  <a:pos x="T0" y="T1"/>
                </a:cxn>
                <a:cxn ang="0">
                  <a:pos x="T2" y="T3"/>
                </a:cxn>
                <a:cxn ang="0">
                  <a:pos x="T4" y="T5"/>
                </a:cxn>
                <a:cxn ang="0">
                  <a:pos x="T6" y="T7"/>
                </a:cxn>
                <a:cxn ang="0">
                  <a:pos x="T8" y="T9"/>
                </a:cxn>
                <a:cxn ang="0">
                  <a:pos x="T10" y="T11"/>
                </a:cxn>
              </a:cxnLst>
              <a:rect l="0" t="0" r="r" b="b"/>
              <a:pathLst>
                <a:path w="92" h="54">
                  <a:moveTo>
                    <a:pt x="84" y="54"/>
                  </a:moveTo>
                  <a:cubicBezTo>
                    <a:pt x="84" y="54"/>
                    <a:pt x="92" y="44"/>
                    <a:pt x="92" y="34"/>
                  </a:cubicBezTo>
                  <a:cubicBezTo>
                    <a:pt x="92" y="24"/>
                    <a:pt x="62" y="0"/>
                    <a:pt x="46" y="0"/>
                  </a:cubicBezTo>
                  <a:cubicBezTo>
                    <a:pt x="30" y="0"/>
                    <a:pt x="0" y="25"/>
                    <a:pt x="0" y="34"/>
                  </a:cubicBezTo>
                  <a:cubicBezTo>
                    <a:pt x="0" y="43"/>
                    <a:pt x="8" y="54"/>
                    <a:pt x="8" y="54"/>
                  </a:cubicBezTo>
                  <a:lnTo>
                    <a:pt x="84" y="54"/>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0" name="Line 120"/>
            <p:cNvSpPr>
              <a:spLocks noChangeShapeType="1"/>
            </p:cNvSpPr>
            <p:nvPr/>
          </p:nvSpPr>
          <p:spPr bwMode="auto">
            <a:xfrm>
              <a:off x="1076326" y="1716088"/>
              <a:ext cx="10795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1" name="Freeform 213"/>
            <p:cNvSpPr>
              <a:spLocks/>
            </p:cNvSpPr>
            <p:nvPr/>
          </p:nvSpPr>
          <p:spPr bwMode="auto">
            <a:xfrm>
              <a:off x="1052513" y="1652588"/>
              <a:ext cx="157163" cy="158750"/>
            </a:xfrm>
            <a:custGeom>
              <a:avLst/>
              <a:gdLst>
                <a:gd name="T0" fmla="*/ 32 w 32"/>
                <a:gd name="T1" fmla="*/ 7 h 32"/>
                <a:gd name="T2" fmla="*/ 26 w 32"/>
                <a:gd name="T3" fmla="*/ 0 h 32"/>
                <a:gd name="T4" fmla="*/ 16 w 32"/>
                <a:gd name="T5" fmla="*/ 5 h 32"/>
                <a:gd name="T6" fmla="*/ 6 w 32"/>
                <a:gd name="T7" fmla="*/ 0 h 32"/>
                <a:gd name="T8" fmla="*/ 0 w 32"/>
                <a:gd name="T9" fmla="*/ 7 h 32"/>
                <a:gd name="T10" fmla="*/ 5 w 32"/>
                <a:gd name="T11" fmla="*/ 13 h 32"/>
                <a:gd name="T12" fmla="*/ 2 w 32"/>
                <a:gd name="T13" fmla="*/ 23 h 32"/>
                <a:gd name="T14" fmla="*/ 16 w 32"/>
                <a:gd name="T15" fmla="*/ 32 h 32"/>
                <a:gd name="T16" fmla="*/ 30 w 32"/>
                <a:gd name="T17" fmla="*/ 23 h 32"/>
                <a:gd name="T18" fmla="*/ 27 w 32"/>
                <a:gd name="T19" fmla="*/ 13 h 32"/>
                <a:gd name="T20" fmla="*/ 32 w 32"/>
                <a:gd name="T2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2">
                  <a:moveTo>
                    <a:pt x="32" y="7"/>
                  </a:moveTo>
                  <a:cubicBezTo>
                    <a:pt x="26" y="0"/>
                    <a:pt x="26" y="0"/>
                    <a:pt x="26" y="0"/>
                  </a:cubicBezTo>
                  <a:cubicBezTo>
                    <a:pt x="16" y="5"/>
                    <a:pt x="16" y="5"/>
                    <a:pt x="16" y="5"/>
                  </a:cubicBezTo>
                  <a:cubicBezTo>
                    <a:pt x="6" y="0"/>
                    <a:pt x="6" y="0"/>
                    <a:pt x="6" y="0"/>
                  </a:cubicBezTo>
                  <a:cubicBezTo>
                    <a:pt x="0" y="7"/>
                    <a:pt x="0" y="7"/>
                    <a:pt x="0" y="7"/>
                  </a:cubicBezTo>
                  <a:cubicBezTo>
                    <a:pt x="0" y="7"/>
                    <a:pt x="5" y="8"/>
                    <a:pt x="5" y="13"/>
                  </a:cubicBezTo>
                  <a:cubicBezTo>
                    <a:pt x="5" y="18"/>
                    <a:pt x="2" y="19"/>
                    <a:pt x="2" y="23"/>
                  </a:cubicBezTo>
                  <a:cubicBezTo>
                    <a:pt x="2" y="26"/>
                    <a:pt x="11" y="32"/>
                    <a:pt x="16" y="32"/>
                  </a:cubicBezTo>
                  <a:cubicBezTo>
                    <a:pt x="21" y="32"/>
                    <a:pt x="30" y="26"/>
                    <a:pt x="30" y="23"/>
                  </a:cubicBezTo>
                  <a:cubicBezTo>
                    <a:pt x="30" y="19"/>
                    <a:pt x="27" y="18"/>
                    <a:pt x="27" y="13"/>
                  </a:cubicBezTo>
                  <a:cubicBezTo>
                    <a:pt x="27" y="8"/>
                    <a:pt x="32" y="7"/>
                    <a:pt x="32" y="7"/>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2" name="Freeform 214"/>
            <p:cNvSpPr>
              <a:spLocks/>
            </p:cNvSpPr>
            <p:nvPr/>
          </p:nvSpPr>
          <p:spPr bwMode="auto">
            <a:xfrm>
              <a:off x="944563" y="1855788"/>
              <a:ext cx="373063" cy="58738"/>
            </a:xfrm>
            <a:custGeom>
              <a:avLst/>
              <a:gdLst>
                <a:gd name="T0" fmla="*/ 76 w 76"/>
                <a:gd name="T1" fmla="*/ 8 h 12"/>
                <a:gd name="T2" fmla="*/ 72 w 76"/>
                <a:gd name="T3" fmla="*/ 12 h 12"/>
                <a:gd name="T4" fmla="*/ 4 w 76"/>
                <a:gd name="T5" fmla="*/ 12 h 12"/>
                <a:gd name="T6" fmla="*/ 0 w 76"/>
                <a:gd name="T7" fmla="*/ 8 h 12"/>
                <a:gd name="T8" fmla="*/ 0 w 76"/>
                <a:gd name="T9" fmla="*/ 4 h 12"/>
                <a:gd name="T10" fmla="*/ 4 w 76"/>
                <a:gd name="T11" fmla="*/ 0 h 12"/>
                <a:gd name="T12" fmla="*/ 72 w 76"/>
                <a:gd name="T13" fmla="*/ 0 h 12"/>
                <a:gd name="T14" fmla="*/ 76 w 76"/>
                <a:gd name="T15" fmla="*/ 4 h 12"/>
                <a:gd name="T16" fmla="*/ 76 w 76"/>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
                  <a:moveTo>
                    <a:pt x="76" y="8"/>
                  </a:moveTo>
                  <a:cubicBezTo>
                    <a:pt x="76" y="10"/>
                    <a:pt x="74" y="12"/>
                    <a:pt x="72" y="12"/>
                  </a:cubicBezTo>
                  <a:cubicBezTo>
                    <a:pt x="4" y="12"/>
                    <a:pt x="4" y="12"/>
                    <a:pt x="4" y="12"/>
                  </a:cubicBezTo>
                  <a:cubicBezTo>
                    <a:pt x="2" y="12"/>
                    <a:pt x="0" y="10"/>
                    <a:pt x="0" y="8"/>
                  </a:cubicBezTo>
                  <a:cubicBezTo>
                    <a:pt x="0" y="4"/>
                    <a:pt x="0" y="4"/>
                    <a:pt x="0" y="4"/>
                  </a:cubicBezTo>
                  <a:cubicBezTo>
                    <a:pt x="0" y="2"/>
                    <a:pt x="2" y="0"/>
                    <a:pt x="4" y="0"/>
                  </a:cubicBezTo>
                  <a:cubicBezTo>
                    <a:pt x="72" y="0"/>
                    <a:pt x="72" y="0"/>
                    <a:pt x="72" y="0"/>
                  </a:cubicBezTo>
                  <a:cubicBezTo>
                    <a:pt x="74" y="0"/>
                    <a:pt x="76" y="2"/>
                    <a:pt x="76" y="4"/>
                  </a:cubicBezTo>
                  <a:lnTo>
                    <a:pt x="76" y="8"/>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3" name="Freeform 215"/>
            <p:cNvSpPr>
              <a:spLocks/>
            </p:cNvSpPr>
            <p:nvPr/>
          </p:nvSpPr>
          <p:spPr bwMode="auto">
            <a:xfrm>
              <a:off x="954088" y="1914525"/>
              <a:ext cx="354013" cy="98425"/>
            </a:xfrm>
            <a:custGeom>
              <a:avLst/>
              <a:gdLst>
                <a:gd name="T0" fmla="*/ 0 w 72"/>
                <a:gd name="T1" fmla="*/ 0 h 20"/>
                <a:gd name="T2" fmla="*/ 36 w 72"/>
                <a:gd name="T3" fmla="*/ 20 h 20"/>
                <a:gd name="T4" fmla="*/ 72 w 72"/>
                <a:gd name="T5" fmla="*/ 0 h 20"/>
                <a:gd name="T6" fmla="*/ 0 w 72"/>
                <a:gd name="T7" fmla="*/ 0 h 20"/>
              </a:gdLst>
              <a:ahLst/>
              <a:cxnLst>
                <a:cxn ang="0">
                  <a:pos x="T0" y="T1"/>
                </a:cxn>
                <a:cxn ang="0">
                  <a:pos x="T2" y="T3"/>
                </a:cxn>
                <a:cxn ang="0">
                  <a:pos x="T4" y="T5"/>
                </a:cxn>
                <a:cxn ang="0">
                  <a:pos x="T6" y="T7"/>
                </a:cxn>
              </a:cxnLst>
              <a:rect l="0" t="0" r="r" b="b"/>
              <a:pathLst>
                <a:path w="72" h="20">
                  <a:moveTo>
                    <a:pt x="0" y="0"/>
                  </a:moveTo>
                  <a:cubicBezTo>
                    <a:pt x="0" y="0"/>
                    <a:pt x="12" y="20"/>
                    <a:pt x="36" y="20"/>
                  </a:cubicBezTo>
                  <a:cubicBezTo>
                    <a:pt x="60" y="20"/>
                    <a:pt x="72" y="0"/>
                    <a:pt x="72" y="0"/>
                  </a:cubicBezTo>
                  <a:lnTo>
                    <a:pt x="0" y="0"/>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4" name="Freeform 216"/>
            <p:cNvSpPr>
              <a:spLocks/>
            </p:cNvSpPr>
            <p:nvPr/>
          </p:nvSpPr>
          <p:spPr bwMode="auto">
            <a:xfrm>
              <a:off x="904876" y="1587500"/>
              <a:ext cx="452438" cy="268288"/>
            </a:xfrm>
            <a:custGeom>
              <a:avLst/>
              <a:gdLst>
                <a:gd name="T0" fmla="*/ 84 w 92"/>
                <a:gd name="T1" fmla="*/ 54 h 54"/>
                <a:gd name="T2" fmla="*/ 92 w 92"/>
                <a:gd name="T3" fmla="*/ 34 h 54"/>
                <a:gd name="T4" fmla="*/ 46 w 92"/>
                <a:gd name="T5" fmla="*/ 0 h 54"/>
                <a:gd name="T6" fmla="*/ 0 w 92"/>
                <a:gd name="T7" fmla="*/ 34 h 54"/>
                <a:gd name="T8" fmla="*/ 8 w 92"/>
                <a:gd name="T9" fmla="*/ 54 h 54"/>
                <a:gd name="T10" fmla="*/ 84 w 92"/>
                <a:gd name="T11" fmla="*/ 54 h 54"/>
              </a:gdLst>
              <a:ahLst/>
              <a:cxnLst>
                <a:cxn ang="0">
                  <a:pos x="T0" y="T1"/>
                </a:cxn>
                <a:cxn ang="0">
                  <a:pos x="T2" y="T3"/>
                </a:cxn>
                <a:cxn ang="0">
                  <a:pos x="T4" y="T5"/>
                </a:cxn>
                <a:cxn ang="0">
                  <a:pos x="T6" y="T7"/>
                </a:cxn>
                <a:cxn ang="0">
                  <a:pos x="T8" y="T9"/>
                </a:cxn>
                <a:cxn ang="0">
                  <a:pos x="T10" y="T11"/>
                </a:cxn>
              </a:cxnLst>
              <a:rect l="0" t="0" r="r" b="b"/>
              <a:pathLst>
                <a:path w="92" h="54">
                  <a:moveTo>
                    <a:pt x="84" y="54"/>
                  </a:moveTo>
                  <a:cubicBezTo>
                    <a:pt x="84" y="54"/>
                    <a:pt x="92" y="44"/>
                    <a:pt x="92" y="34"/>
                  </a:cubicBezTo>
                  <a:cubicBezTo>
                    <a:pt x="92" y="24"/>
                    <a:pt x="62" y="0"/>
                    <a:pt x="46" y="0"/>
                  </a:cubicBezTo>
                  <a:cubicBezTo>
                    <a:pt x="30" y="0"/>
                    <a:pt x="0" y="25"/>
                    <a:pt x="0" y="34"/>
                  </a:cubicBezTo>
                  <a:cubicBezTo>
                    <a:pt x="0" y="43"/>
                    <a:pt x="8" y="54"/>
                    <a:pt x="8" y="54"/>
                  </a:cubicBezTo>
                  <a:lnTo>
                    <a:pt x="84" y="54"/>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5" name="Line 217"/>
            <p:cNvSpPr>
              <a:spLocks noChangeShapeType="1"/>
            </p:cNvSpPr>
            <p:nvPr/>
          </p:nvSpPr>
          <p:spPr bwMode="auto">
            <a:xfrm>
              <a:off x="1076326" y="1716088"/>
              <a:ext cx="10795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56" name="Group 55"/>
          <p:cNvGrpSpPr/>
          <p:nvPr/>
        </p:nvGrpSpPr>
        <p:grpSpPr>
          <a:xfrm>
            <a:off x="6616167" y="3677302"/>
            <a:ext cx="409005" cy="450850"/>
            <a:chOff x="5595938" y="5341938"/>
            <a:chExt cx="450851" cy="450850"/>
          </a:xfrm>
        </p:grpSpPr>
        <p:sp>
          <p:nvSpPr>
            <p:cNvPr id="57" name="Line 237"/>
            <p:cNvSpPr>
              <a:spLocks noChangeShapeType="1"/>
            </p:cNvSpPr>
            <p:nvPr/>
          </p:nvSpPr>
          <p:spPr bwMode="auto">
            <a:xfrm>
              <a:off x="5654676" y="5459413"/>
              <a:ext cx="8731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9" name="Line 238"/>
            <p:cNvSpPr>
              <a:spLocks noChangeShapeType="1"/>
            </p:cNvSpPr>
            <p:nvPr/>
          </p:nvSpPr>
          <p:spPr bwMode="auto">
            <a:xfrm>
              <a:off x="5654676" y="5518151"/>
              <a:ext cx="1571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0" name="Line 239"/>
            <p:cNvSpPr>
              <a:spLocks noChangeShapeType="1"/>
            </p:cNvSpPr>
            <p:nvPr/>
          </p:nvSpPr>
          <p:spPr bwMode="auto">
            <a:xfrm>
              <a:off x="5654676" y="5576888"/>
              <a:ext cx="11747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1" name="Line 240"/>
            <p:cNvSpPr>
              <a:spLocks noChangeShapeType="1"/>
            </p:cNvSpPr>
            <p:nvPr/>
          </p:nvSpPr>
          <p:spPr bwMode="auto">
            <a:xfrm>
              <a:off x="5654676" y="5635626"/>
              <a:ext cx="984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3" name="Rectangle 241"/>
            <p:cNvSpPr>
              <a:spLocks noChangeArrowheads="1"/>
            </p:cNvSpPr>
            <p:nvPr/>
          </p:nvSpPr>
          <p:spPr bwMode="auto">
            <a:xfrm>
              <a:off x="5870576" y="5656263"/>
              <a:ext cx="176213" cy="136525"/>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4" name="Line 242"/>
            <p:cNvSpPr>
              <a:spLocks noChangeShapeType="1"/>
            </p:cNvSpPr>
            <p:nvPr/>
          </p:nvSpPr>
          <p:spPr bwMode="auto">
            <a:xfrm flipV="1">
              <a:off x="5957888" y="5715001"/>
              <a:ext cx="0" cy="3810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5" name="Freeform 243"/>
            <p:cNvSpPr>
              <a:spLocks/>
            </p:cNvSpPr>
            <p:nvPr/>
          </p:nvSpPr>
          <p:spPr bwMode="auto">
            <a:xfrm>
              <a:off x="5899151" y="5576888"/>
              <a:ext cx="117475" cy="79375"/>
            </a:xfrm>
            <a:custGeom>
              <a:avLst/>
              <a:gdLst>
                <a:gd name="T0" fmla="*/ 0 w 24"/>
                <a:gd name="T1" fmla="*/ 16 h 16"/>
                <a:gd name="T2" fmla="*/ 0 w 24"/>
                <a:gd name="T3" fmla="*/ 12 h 16"/>
                <a:gd name="T4" fmla="*/ 12 w 24"/>
                <a:gd name="T5" fmla="*/ 0 h 16"/>
                <a:gd name="T6" fmla="*/ 24 w 24"/>
                <a:gd name="T7" fmla="*/ 12 h 16"/>
                <a:gd name="T8" fmla="*/ 24 w 24"/>
                <a:gd name="T9" fmla="*/ 16 h 16"/>
              </a:gdLst>
              <a:ahLst/>
              <a:cxnLst>
                <a:cxn ang="0">
                  <a:pos x="T0" y="T1"/>
                </a:cxn>
                <a:cxn ang="0">
                  <a:pos x="T2" y="T3"/>
                </a:cxn>
                <a:cxn ang="0">
                  <a:pos x="T4" y="T5"/>
                </a:cxn>
                <a:cxn ang="0">
                  <a:pos x="T6" y="T7"/>
                </a:cxn>
                <a:cxn ang="0">
                  <a:pos x="T8" y="T9"/>
                </a:cxn>
              </a:cxnLst>
              <a:rect l="0" t="0" r="r" b="b"/>
              <a:pathLst>
                <a:path w="24" h="16">
                  <a:moveTo>
                    <a:pt x="0" y="16"/>
                  </a:moveTo>
                  <a:cubicBezTo>
                    <a:pt x="0" y="12"/>
                    <a:pt x="0" y="12"/>
                    <a:pt x="0" y="12"/>
                  </a:cubicBezTo>
                  <a:cubicBezTo>
                    <a:pt x="0" y="5"/>
                    <a:pt x="6" y="0"/>
                    <a:pt x="12" y="0"/>
                  </a:cubicBezTo>
                  <a:cubicBezTo>
                    <a:pt x="19" y="0"/>
                    <a:pt x="24" y="5"/>
                    <a:pt x="24" y="12"/>
                  </a:cubicBezTo>
                  <a:cubicBezTo>
                    <a:pt x="24" y="16"/>
                    <a:pt x="24" y="16"/>
                    <a:pt x="24"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6" name="Oval 244"/>
            <p:cNvSpPr>
              <a:spLocks noChangeArrowheads="1"/>
            </p:cNvSpPr>
            <p:nvPr/>
          </p:nvSpPr>
          <p:spPr bwMode="auto">
            <a:xfrm>
              <a:off x="5948363" y="5694363"/>
              <a:ext cx="19050" cy="2063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7" name="Freeform 245"/>
            <p:cNvSpPr>
              <a:spLocks/>
            </p:cNvSpPr>
            <p:nvPr/>
          </p:nvSpPr>
          <p:spPr bwMode="auto">
            <a:xfrm>
              <a:off x="5595938" y="5341938"/>
              <a:ext cx="312738" cy="411163"/>
            </a:xfrm>
            <a:custGeom>
              <a:avLst/>
              <a:gdLst>
                <a:gd name="T0" fmla="*/ 148 w 197"/>
                <a:gd name="T1" fmla="*/ 259 h 259"/>
                <a:gd name="T2" fmla="*/ 0 w 197"/>
                <a:gd name="T3" fmla="*/ 259 h 259"/>
                <a:gd name="T4" fmla="*/ 0 w 197"/>
                <a:gd name="T5" fmla="*/ 0 h 259"/>
                <a:gd name="T6" fmla="*/ 136 w 197"/>
                <a:gd name="T7" fmla="*/ 0 h 259"/>
                <a:gd name="T8" fmla="*/ 197 w 197"/>
                <a:gd name="T9" fmla="*/ 62 h 259"/>
                <a:gd name="T10" fmla="*/ 197 w 197"/>
                <a:gd name="T11" fmla="*/ 130 h 259"/>
              </a:gdLst>
              <a:ahLst/>
              <a:cxnLst>
                <a:cxn ang="0">
                  <a:pos x="T0" y="T1"/>
                </a:cxn>
                <a:cxn ang="0">
                  <a:pos x="T2" y="T3"/>
                </a:cxn>
                <a:cxn ang="0">
                  <a:pos x="T4" y="T5"/>
                </a:cxn>
                <a:cxn ang="0">
                  <a:pos x="T6" y="T7"/>
                </a:cxn>
                <a:cxn ang="0">
                  <a:pos x="T8" y="T9"/>
                </a:cxn>
                <a:cxn ang="0">
                  <a:pos x="T10" y="T11"/>
                </a:cxn>
              </a:cxnLst>
              <a:rect l="0" t="0" r="r" b="b"/>
              <a:pathLst>
                <a:path w="197" h="259">
                  <a:moveTo>
                    <a:pt x="148" y="259"/>
                  </a:moveTo>
                  <a:lnTo>
                    <a:pt x="0" y="259"/>
                  </a:lnTo>
                  <a:lnTo>
                    <a:pt x="0" y="0"/>
                  </a:lnTo>
                  <a:lnTo>
                    <a:pt x="136" y="0"/>
                  </a:lnTo>
                  <a:lnTo>
                    <a:pt x="197" y="62"/>
                  </a:lnTo>
                  <a:lnTo>
                    <a:pt x="197" y="13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8" name="Freeform 246"/>
            <p:cNvSpPr>
              <a:spLocks/>
            </p:cNvSpPr>
            <p:nvPr/>
          </p:nvSpPr>
          <p:spPr bwMode="auto">
            <a:xfrm>
              <a:off x="5811838" y="5341938"/>
              <a:ext cx="96838" cy="98425"/>
            </a:xfrm>
            <a:custGeom>
              <a:avLst/>
              <a:gdLst>
                <a:gd name="T0" fmla="*/ 0 w 61"/>
                <a:gd name="T1" fmla="*/ 0 h 62"/>
                <a:gd name="T2" fmla="*/ 0 w 61"/>
                <a:gd name="T3" fmla="*/ 62 h 62"/>
                <a:gd name="T4" fmla="*/ 61 w 61"/>
                <a:gd name="T5" fmla="*/ 62 h 62"/>
              </a:gdLst>
              <a:ahLst/>
              <a:cxnLst>
                <a:cxn ang="0">
                  <a:pos x="T0" y="T1"/>
                </a:cxn>
                <a:cxn ang="0">
                  <a:pos x="T2" y="T3"/>
                </a:cxn>
                <a:cxn ang="0">
                  <a:pos x="T4" y="T5"/>
                </a:cxn>
              </a:cxnLst>
              <a:rect l="0" t="0" r="r" b="b"/>
              <a:pathLst>
                <a:path w="61" h="62">
                  <a:moveTo>
                    <a:pt x="0" y="0"/>
                  </a:moveTo>
                  <a:lnTo>
                    <a:pt x="0" y="62"/>
                  </a:lnTo>
                  <a:lnTo>
                    <a:pt x="61" y="62"/>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Tree>
    <p:extLst>
      <p:ext uri="{BB962C8B-B14F-4D97-AF65-F5344CB8AC3E}">
        <p14:creationId xmlns:p14="http://schemas.microsoft.com/office/powerpoint/2010/main" val="383929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Intention to complain</a:t>
            </a:r>
          </a:p>
        </p:txBody>
      </p:sp>
      <p:sp>
        <p:nvSpPr>
          <p:cNvPr id="3" name="Slide Number Placeholder 2"/>
          <p:cNvSpPr>
            <a:spLocks noGrp="1"/>
          </p:cNvSpPr>
          <p:nvPr>
            <p:ph type="sldNum" sz="quarter" idx="12"/>
          </p:nvPr>
        </p:nvSpPr>
        <p:spPr/>
        <p:txBody>
          <a:bodyPr/>
          <a:lstStyle/>
          <a:p>
            <a:fld id="{0500C9E6-702F-A843-8A04-80C500C6891A}" type="slidenum">
              <a:rPr lang="en-AU" smtClean="0"/>
              <a:t>51</a:t>
            </a:fld>
            <a:endParaRPr lang="en-AU"/>
          </a:p>
        </p:txBody>
      </p:sp>
      <p:sp>
        <p:nvSpPr>
          <p:cNvPr id="8"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9423" y="1221932"/>
            <a:ext cx="5339486" cy="892552"/>
          </a:xfrm>
        </p:spPr>
        <p:txBody>
          <a:bodyPr vert="horz" wrap="square" lIns="0" tIns="0" rIns="0" bIns="0" rtlCol="0" anchor="t">
            <a:spAutoFit/>
          </a:bodyPr>
          <a:lstStyle/>
          <a:p>
            <a:endParaRPr lang="en-AU" sz="1600" dirty="0"/>
          </a:p>
          <a:p>
            <a:r>
              <a:rPr lang="en-AU" sz="1400" b="1" dirty="0">
                <a:solidFill>
                  <a:schemeClr val="accent5"/>
                </a:solidFill>
              </a:rPr>
              <a:t>3%</a:t>
            </a:r>
            <a:r>
              <a:rPr lang="en-AU" sz="1400" dirty="0"/>
              <a:t> of Australians intended to make a complaint about an issue they experienced when travelling by air over the last 12 months, but did not start or follow through with doing so. </a:t>
            </a:r>
            <a:endParaRPr lang="en-AU" sz="1400" dirty="0">
              <a:cs typeface="Helvetica"/>
            </a:endParaRPr>
          </a:p>
        </p:txBody>
      </p:sp>
      <p:sp>
        <p:nvSpPr>
          <p:cNvPr id="6" name="Rectangle 5">
            <a:extLst>
              <a:ext uri="{FF2B5EF4-FFF2-40B4-BE49-F238E27FC236}">
                <a16:creationId xmlns:a16="http://schemas.microsoft.com/office/drawing/2014/main" id="{1777E737-AE6A-ED16-389C-5DFAF489DCB5}"/>
              </a:ext>
            </a:extLst>
          </p:cNvPr>
          <p:cNvSpPr/>
          <p:nvPr/>
        </p:nvSpPr>
        <p:spPr>
          <a:xfrm>
            <a:off x="6419211" y="0"/>
            <a:ext cx="57727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7" name="Slide Number Placeholder 2">
            <a:extLst>
              <a:ext uri="{FF2B5EF4-FFF2-40B4-BE49-F238E27FC236}">
                <a16:creationId xmlns:a16="http://schemas.microsoft.com/office/drawing/2014/main" id="{686517F4-6747-5941-BA4B-2CBA28985C46}"/>
              </a:ext>
            </a:extLst>
          </p:cNvPr>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00C9E6-702F-A843-8A04-80C500C6891A}" type="slidenum">
              <a:rPr lang="en-AU" smtClean="0">
                <a:solidFill>
                  <a:srgbClr val="000000">
                    <a:tint val="75000"/>
                  </a:srgbClr>
                </a:solidFill>
                <a:latin typeface="Helvetica"/>
              </a:rPr>
              <a:pPr>
                <a:defRPr/>
              </a:pPr>
              <a:t>51</a:t>
            </a:fld>
            <a:endParaRPr lang="en-AU">
              <a:solidFill>
                <a:srgbClr val="000000">
                  <a:tint val="75000"/>
                </a:srgbClr>
              </a:solidFill>
              <a:latin typeface="Helvetica"/>
            </a:endParaRPr>
          </a:p>
        </p:txBody>
      </p:sp>
      <p:sp>
        <p:nvSpPr>
          <p:cNvPr id="9" name="TextBox 8"/>
          <p:cNvSpPr txBox="1"/>
          <p:nvPr/>
        </p:nvSpPr>
        <p:spPr>
          <a:xfrm>
            <a:off x="365914" y="5959811"/>
            <a:ext cx="6042956" cy="461665"/>
          </a:xfrm>
          <a:prstGeom prst="rect">
            <a:avLst/>
          </a:prstGeom>
          <a:noFill/>
        </p:spPr>
        <p:txBody>
          <a:bodyPr wrap="square" rtlCol="0">
            <a:spAutoFit/>
          </a:bodyPr>
          <a:lstStyle/>
          <a:p>
            <a:r>
              <a:rPr lang="en-AU" sz="800"/>
              <a:t>“</a:t>
            </a:r>
            <a:r>
              <a:rPr lang="en-US" sz="800"/>
              <a:t>Did you intend to make a complaint about any issue involving flights from an Australian airport in the last 12 months but did not start or complete the process?” (n=3,695 – weighted); “What best describes the most recent flight which you intended to make a complaint about?” (n=100 – weighted)  </a:t>
            </a:r>
            <a:endParaRPr lang="en-AU" sz="800"/>
          </a:p>
        </p:txBody>
      </p:sp>
      <p:graphicFrame>
        <p:nvGraphicFramePr>
          <p:cNvPr id="10" name="Chart 9"/>
          <p:cNvGraphicFramePr/>
          <p:nvPr>
            <p:extLst>
              <p:ext uri="{D42A27DB-BD31-4B8C-83A1-F6EECF244321}">
                <p14:modId xmlns:p14="http://schemas.microsoft.com/office/powerpoint/2010/main" val="1573198400"/>
              </p:ext>
            </p:extLst>
          </p:nvPr>
        </p:nvGraphicFramePr>
        <p:xfrm>
          <a:off x="6494787" y="409055"/>
          <a:ext cx="5444855" cy="5657789"/>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479423" y="3129332"/>
            <a:ext cx="5542532" cy="2674255"/>
            <a:chOff x="645297" y="3192369"/>
            <a:chExt cx="5542532" cy="2674255"/>
          </a:xfrm>
        </p:grpSpPr>
        <p:graphicFrame>
          <p:nvGraphicFramePr>
            <p:cNvPr id="12" name="Chart 11"/>
            <p:cNvGraphicFramePr/>
            <p:nvPr>
              <p:extLst>
                <p:ext uri="{D42A27DB-BD31-4B8C-83A1-F6EECF244321}">
                  <p14:modId xmlns:p14="http://schemas.microsoft.com/office/powerpoint/2010/main" val="3326458785"/>
                </p:ext>
              </p:extLst>
            </p:nvPr>
          </p:nvGraphicFramePr>
          <p:xfrm>
            <a:off x="645297" y="3192369"/>
            <a:ext cx="5542532" cy="2674255"/>
          </p:xfrm>
          <a:graphic>
            <a:graphicData uri="http://schemas.openxmlformats.org/drawingml/2006/chart">
              <c:chart xmlns:c="http://schemas.openxmlformats.org/drawingml/2006/chart" xmlns:r="http://schemas.openxmlformats.org/officeDocument/2006/relationships" r:id="rId3"/>
            </a:graphicData>
          </a:graphic>
        </p:graphicFrame>
        <p:sp>
          <p:nvSpPr>
            <p:cNvPr id="13" name="Freeform 12"/>
            <p:cNvSpPr>
              <a:spLocks/>
            </p:cNvSpPr>
            <p:nvPr/>
          </p:nvSpPr>
          <p:spPr bwMode="auto">
            <a:xfrm>
              <a:off x="2291529" y="3579426"/>
              <a:ext cx="2250068" cy="2170570"/>
            </a:xfrm>
            <a:custGeom>
              <a:avLst/>
              <a:gdLst>
                <a:gd name="connsiteX0" fmla="*/ 0 w 1454989"/>
                <a:gd name="connsiteY0" fmla="*/ 0 h 1529751"/>
                <a:gd name="connsiteX1" fmla="*/ 1454989 w 1454989"/>
                <a:gd name="connsiteY1" fmla="*/ 0 h 1529751"/>
                <a:gd name="connsiteX2" fmla="*/ 1454989 w 1454989"/>
                <a:gd name="connsiteY2" fmla="*/ 1529751 h 1529751"/>
                <a:gd name="connsiteX3" fmla="*/ 0 w 1454989"/>
                <a:gd name="connsiteY3" fmla="*/ 1529751 h 1529751"/>
                <a:gd name="connsiteX4" fmla="*/ 0 w 1454989"/>
                <a:gd name="connsiteY4" fmla="*/ 0 h 1529751"/>
                <a:gd name="connsiteX5" fmla="*/ 1282047 w 1454989"/>
                <a:gd name="connsiteY5" fmla="*/ 16415 h 1529751"/>
                <a:gd name="connsiteX6" fmla="*/ 1171992 w 1454989"/>
                <a:gd name="connsiteY6" fmla="*/ 65661 h 1529751"/>
                <a:gd name="connsiteX7" fmla="*/ 983327 w 1454989"/>
                <a:gd name="connsiteY7" fmla="*/ 262642 h 1529751"/>
                <a:gd name="connsiteX8" fmla="*/ 8559 w 1454989"/>
                <a:gd name="connsiteY8" fmla="*/ 426793 h 1529751"/>
                <a:gd name="connsiteX9" fmla="*/ 668886 w 1454989"/>
                <a:gd name="connsiteY9" fmla="*/ 590944 h 1529751"/>
                <a:gd name="connsiteX10" fmla="*/ 291556 w 1454989"/>
                <a:gd name="connsiteY10" fmla="*/ 984907 h 1529751"/>
                <a:gd name="connsiteX11" fmla="*/ 134336 w 1454989"/>
                <a:gd name="connsiteY11" fmla="*/ 984907 h 1529751"/>
                <a:gd name="connsiteX12" fmla="*/ 8559 w 1454989"/>
                <a:gd name="connsiteY12" fmla="*/ 1116228 h 1529751"/>
                <a:gd name="connsiteX13" fmla="*/ 228668 w 1454989"/>
                <a:gd name="connsiteY13" fmla="*/ 1280379 h 1529751"/>
                <a:gd name="connsiteX14" fmla="*/ 385889 w 1454989"/>
                <a:gd name="connsiteY14" fmla="*/ 1510190 h 1529751"/>
                <a:gd name="connsiteX15" fmla="*/ 511665 w 1454989"/>
                <a:gd name="connsiteY15" fmla="*/ 1378869 h 1529751"/>
                <a:gd name="connsiteX16" fmla="*/ 511665 w 1454989"/>
                <a:gd name="connsiteY16" fmla="*/ 1214718 h 1529751"/>
                <a:gd name="connsiteX17" fmla="*/ 888995 w 1454989"/>
                <a:gd name="connsiteY17" fmla="*/ 820756 h 1529751"/>
                <a:gd name="connsiteX18" fmla="*/ 1046216 w 1454989"/>
                <a:gd name="connsiteY18" fmla="*/ 1510190 h 1529751"/>
                <a:gd name="connsiteX19" fmla="*/ 1203436 w 1454989"/>
                <a:gd name="connsiteY19" fmla="*/ 492453 h 1529751"/>
                <a:gd name="connsiteX20" fmla="*/ 1392101 w 1454989"/>
                <a:gd name="connsiteY20" fmla="*/ 295472 h 1529751"/>
                <a:gd name="connsiteX21" fmla="*/ 1392101 w 1454989"/>
                <a:gd name="connsiteY21" fmla="*/ 65661 h 1529751"/>
                <a:gd name="connsiteX22" fmla="*/ 1282047 w 1454989"/>
                <a:gd name="connsiteY22" fmla="*/ 16415 h 152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4989" h="1529751">
                  <a:moveTo>
                    <a:pt x="0" y="0"/>
                  </a:moveTo>
                  <a:lnTo>
                    <a:pt x="1454989" y="0"/>
                  </a:lnTo>
                  <a:lnTo>
                    <a:pt x="1454989" y="1529751"/>
                  </a:lnTo>
                  <a:lnTo>
                    <a:pt x="0" y="1529751"/>
                  </a:lnTo>
                  <a:lnTo>
                    <a:pt x="0" y="0"/>
                  </a:lnTo>
                  <a:close/>
                  <a:moveTo>
                    <a:pt x="1282047" y="16415"/>
                  </a:moveTo>
                  <a:cubicBezTo>
                    <a:pt x="1242741" y="16415"/>
                    <a:pt x="1203436" y="32831"/>
                    <a:pt x="1171992" y="65661"/>
                  </a:cubicBezTo>
                  <a:cubicBezTo>
                    <a:pt x="983327" y="262642"/>
                    <a:pt x="983327" y="262642"/>
                    <a:pt x="983327" y="262642"/>
                  </a:cubicBezTo>
                  <a:cubicBezTo>
                    <a:pt x="228668" y="262642"/>
                    <a:pt x="8559" y="229812"/>
                    <a:pt x="8559" y="426793"/>
                  </a:cubicBezTo>
                  <a:cubicBezTo>
                    <a:pt x="8559" y="607359"/>
                    <a:pt x="244390" y="525284"/>
                    <a:pt x="668886" y="590944"/>
                  </a:cubicBezTo>
                  <a:cubicBezTo>
                    <a:pt x="291556" y="984907"/>
                    <a:pt x="291556" y="984907"/>
                    <a:pt x="291556" y="984907"/>
                  </a:cubicBezTo>
                  <a:cubicBezTo>
                    <a:pt x="134336" y="984907"/>
                    <a:pt x="134336" y="984907"/>
                    <a:pt x="134336" y="984907"/>
                  </a:cubicBezTo>
                  <a:cubicBezTo>
                    <a:pt x="71448" y="984907"/>
                    <a:pt x="8559" y="1050567"/>
                    <a:pt x="8559" y="1116228"/>
                  </a:cubicBezTo>
                  <a:cubicBezTo>
                    <a:pt x="8559" y="1231133"/>
                    <a:pt x="102892" y="1231133"/>
                    <a:pt x="228668" y="1280379"/>
                  </a:cubicBezTo>
                  <a:cubicBezTo>
                    <a:pt x="260112" y="1395284"/>
                    <a:pt x="275834" y="1510190"/>
                    <a:pt x="385889" y="1510190"/>
                  </a:cubicBezTo>
                  <a:cubicBezTo>
                    <a:pt x="448777" y="1510190"/>
                    <a:pt x="511665" y="1444530"/>
                    <a:pt x="511665" y="1378869"/>
                  </a:cubicBezTo>
                  <a:cubicBezTo>
                    <a:pt x="511665" y="1214718"/>
                    <a:pt x="511665" y="1214718"/>
                    <a:pt x="511665" y="1214718"/>
                  </a:cubicBezTo>
                  <a:cubicBezTo>
                    <a:pt x="888995" y="820756"/>
                    <a:pt x="888995" y="820756"/>
                    <a:pt x="888995" y="820756"/>
                  </a:cubicBezTo>
                  <a:cubicBezTo>
                    <a:pt x="951883" y="1263964"/>
                    <a:pt x="873273" y="1510190"/>
                    <a:pt x="1046216" y="1510190"/>
                  </a:cubicBezTo>
                  <a:cubicBezTo>
                    <a:pt x="1250602" y="1510190"/>
                    <a:pt x="1203436" y="1313209"/>
                    <a:pt x="1203436" y="492453"/>
                  </a:cubicBezTo>
                  <a:cubicBezTo>
                    <a:pt x="1392101" y="295472"/>
                    <a:pt x="1392101" y="295472"/>
                    <a:pt x="1392101" y="295472"/>
                  </a:cubicBezTo>
                  <a:cubicBezTo>
                    <a:pt x="1454989" y="229812"/>
                    <a:pt x="1454989" y="131321"/>
                    <a:pt x="1392101" y="65661"/>
                  </a:cubicBezTo>
                  <a:cubicBezTo>
                    <a:pt x="1360657" y="32831"/>
                    <a:pt x="1321352" y="16415"/>
                    <a:pt x="1282047" y="16415"/>
                  </a:cubicBezTo>
                  <a:close/>
                </a:path>
              </a:pathLst>
            </a:custGeom>
            <a:solidFill>
              <a:schemeClr val="bg1"/>
            </a:solidFill>
            <a:ln w="12700" cap="rnd">
              <a:solidFill>
                <a:schemeClr val="bg1"/>
              </a:solidFill>
              <a:prstDash val="solid"/>
              <a:round/>
              <a:headEnd/>
              <a:tailEnd/>
            </a:ln>
          </p:spPr>
          <p:txBody>
            <a:bodyPr vert="horz" wrap="square" lIns="82953" tIns="41476" rIns="82953" bIns="41476"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grpSp>
      <p:sp>
        <p:nvSpPr>
          <p:cNvPr id="14" name="TextBox 13"/>
          <p:cNvSpPr txBox="1"/>
          <p:nvPr/>
        </p:nvSpPr>
        <p:spPr>
          <a:xfrm>
            <a:off x="376255" y="2638872"/>
            <a:ext cx="5957039" cy="338554"/>
          </a:xfrm>
          <a:prstGeom prst="rect">
            <a:avLst/>
          </a:prstGeom>
          <a:noFill/>
        </p:spPr>
        <p:txBody>
          <a:bodyPr wrap="square" rtlCol="0">
            <a:spAutoFit/>
          </a:bodyPr>
          <a:lstStyle/>
          <a:p>
            <a:r>
              <a:rPr lang="en-AU" sz="1600" b="1"/>
              <a:t>Flight types Australians intended to complain about</a:t>
            </a:r>
          </a:p>
        </p:txBody>
      </p:sp>
      <p:sp>
        <p:nvSpPr>
          <p:cNvPr id="15" name="TextBox 14"/>
          <p:cNvSpPr txBox="1"/>
          <p:nvPr/>
        </p:nvSpPr>
        <p:spPr>
          <a:xfrm>
            <a:off x="6844703" y="6057403"/>
            <a:ext cx="4921804" cy="215444"/>
          </a:xfrm>
          <a:prstGeom prst="rect">
            <a:avLst/>
          </a:prstGeom>
          <a:noFill/>
        </p:spPr>
        <p:txBody>
          <a:bodyPr wrap="square" rtlCol="0">
            <a:spAutoFit/>
          </a:bodyPr>
          <a:lstStyle/>
          <a:p>
            <a:r>
              <a:rPr lang="en-US" sz="800" dirty="0">
                <a:solidFill>
                  <a:schemeClr val="bg1"/>
                </a:solidFill>
              </a:rPr>
              <a:t>“What issue did you intend to complain about? Please select all that apply” (n=115 – weighted)</a:t>
            </a:r>
            <a:endParaRPr lang="en-AU" sz="800" dirty="0">
              <a:solidFill>
                <a:schemeClr val="bg1"/>
              </a:solidFill>
            </a:endParaRPr>
          </a:p>
        </p:txBody>
      </p:sp>
      <p:sp>
        <p:nvSpPr>
          <p:cNvPr id="16" name="Rectangle 15">
            <a:extLst>
              <a:ext uri="{FF2B5EF4-FFF2-40B4-BE49-F238E27FC236}">
                <a16:creationId xmlns:a16="http://schemas.microsoft.com/office/drawing/2014/main" id="{E470A989-6A4B-C306-56AA-257D4A7D7A8A}"/>
              </a:ext>
            </a:extLst>
          </p:cNvPr>
          <p:cNvSpPr/>
          <p:nvPr/>
        </p:nvSpPr>
        <p:spPr>
          <a:xfrm>
            <a:off x="10290062" y="2677344"/>
            <a:ext cx="1649580" cy="938719"/>
          </a:xfrm>
          <a:prstGeom prst="rect">
            <a:avLst/>
          </a:prstGeom>
          <a:noFill/>
        </p:spPr>
        <p:txBody>
          <a:bodyPr wrap="square" lIns="91440" tIns="45720" rIns="91440" bIns="45720" anchor="t">
            <a:spAutoFit/>
          </a:bodyPr>
          <a:lstStyle/>
          <a:p>
            <a:r>
              <a:rPr lang="en-AU" sz="1100" dirty="0">
                <a:solidFill>
                  <a:schemeClr val="bg1"/>
                </a:solidFill>
              </a:rPr>
              <a:t>‘Other’ includes </a:t>
            </a:r>
            <a:r>
              <a:rPr lang="en-US" sz="1100" dirty="0">
                <a:solidFill>
                  <a:schemeClr val="bg1"/>
                </a:solidFill>
              </a:rPr>
              <a:t>issues not directly related to their flights (seating, loyalty programs and payment issues etc.)</a:t>
            </a:r>
            <a:endParaRPr lang="en-AU" sz="1100" dirty="0">
              <a:solidFill>
                <a:schemeClr val="bg1"/>
              </a:solidFill>
              <a:cs typeface="Helvetica"/>
            </a:endParaRPr>
          </a:p>
        </p:txBody>
      </p:sp>
      <p:grpSp>
        <p:nvGrpSpPr>
          <p:cNvPr id="17" name="Group 16"/>
          <p:cNvGrpSpPr/>
          <p:nvPr/>
        </p:nvGrpSpPr>
        <p:grpSpPr>
          <a:xfrm rot="14691298">
            <a:off x="10725884" y="2140846"/>
            <a:ext cx="478864" cy="187080"/>
            <a:chOff x="2328863" y="2073573"/>
            <a:chExt cx="1497013" cy="573088"/>
          </a:xfrm>
          <a:solidFill>
            <a:schemeClr val="accent1"/>
          </a:solidFill>
        </p:grpSpPr>
        <p:sp>
          <p:nvSpPr>
            <p:cNvPr id="18" name="Freeform 745"/>
            <p:cNvSpPr>
              <a:spLocks noEditPoints="1"/>
            </p:cNvSpPr>
            <p:nvPr/>
          </p:nvSpPr>
          <p:spPr bwMode="auto">
            <a:xfrm>
              <a:off x="2328863" y="2148186"/>
              <a:ext cx="298450" cy="498475"/>
            </a:xfrm>
            <a:custGeom>
              <a:avLst/>
              <a:gdLst/>
              <a:ahLst/>
              <a:cxnLst>
                <a:cxn ang="0">
                  <a:pos x="3" y="61"/>
                </a:cxn>
                <a:cxn ang="0">
                  <a:pos x="3" y="61"/>
                </a:cxn>
                <a:cxn ang="0">
                  <a:pos x="3" y="61"/>
                </a:cxn>
                <a:cxn ang="0">
                  <a:pos x="1" y="61"/>
                </a:cxn>
                <a:cxn ang="0">
                  <a:pos x="1" y="61"/>
                </a:cxn>
                <a:cxn ang="0">
                  <a:pos x="11" y="74"/>
                </a:cxn>
                <a:cxn ang="0">
                  <a:pos x="26" y="100"/>
                </a:cxn>
                <a:cxn ang="0">
                  <a:pos x="45" y="136"/>
                </a:cxn>
                <a:cxn ang="0">
                  <a:pos x="95" y="231"/>
                </a:cxn>
                <a:cxn ang="0">
                  <a:pos x="120" y="276"/>
                </a:cxn>
                <a:cxn ang="0">
                  <a:pos x="141" y="310"/>
                </a:cxn>
                <a:cxn ang="0">
                  <a:pos x="147" y="314"/>
                </a:cxn>
                <a:cxn ang="0">
                  <a:pos x="152" y="314"/>
                </a:cxn>
                <a:cxn ang="0">
                  <a:pos x="155" y="310"/>
                </a:cxn>
                <a:cxn ang="0">
                  <a:pos x="156" y="308"/>
                </a:cxn>
                <a:cxn ang="0">
                  <a:pos x="162" y="302"/>
                </a:cxn>
                <a:cxn ang="0">
                  <a:pos x="164" y="302"/>
                </a:cxn>
                <a:cxn ang="0">
                  <a:pos x="166" y="300"/>
                </a:cxn>
                <a:cxn ang="0">
                  <a:pos x="167" y="297"/>
                </a:cxn>
                <a:cxn ang="0">
                  <a:pos x="171" y="293"/>
                </a:cxn>
                <a:cxn ang="0">
                  <a:pos x="172" y="291"/>
                </a:cxn>
                <a:cxn ang="0">
                  <a:pos x="176" y="287"/>
                </a:cxn>
                <a:cxn ang="0">
                  <a:pos x="181" y="284"/>
                </a:cxn>
                <a:cxn ang="0">
                  <a:pos x="183" y="280"/>
                </a:cxn>
                <a:cxn ang="0">
                  <a:pos x="183" y="275"/>
                </a:cxn>
                <a:cxn ang="0">
                  <a:pos x="184" y="273"/>
                </a:cxn>
                <a:cxn ang="0">
                  <a:pos x="184" y="273"/>
                </a:cxn>
                <a:cxn ang="0">
                  <a:pos x="184" y="275"/>
                </a:cxn>
                <a:cxn ang="0">
                  <a:pos x="188" y="268"/>
                </a:cxn>
                <a:cxn ang="0">
                  <a:pos x="188" y="264"/>
                </a:cxn>
                <a:cxn ang="0">
                  <a:pos x="177" y="239"/>
                </a:cxn>
                <a:cxn ang="0">
                  <a:pos x="158" y="209"/>
                </a:cxn>
                <a:cxn ang="0">
                  <a:pos x="150" y="196"/>
                </a:cxn>
                <a:cxn ang="0">
                  <a:pos x="108" y="111"/>
                </a:cxn>
                <a:cxn ang="0">
                  <a:pos x="36" y="77"/>
                </a:cxn>
                <a:cxn ang="0">
                  <a:pos x="3" y="61"/>
                </a:cxn>
                <a:cxn ang="0">
                  <a:pos x="3" y="53"/>
                </a:cxn>
                <a:cxn ang="0">
                  <a:pos x="0" y="57"/>
                </a:cxn>
                <a:cxn ang="0">
                  <a:pos x="0" y="58"/>
                </a:cxn>
                <a:cxn ang="0">
                  <a:pos x="16" y="36"/>
                </a:cxn>
                <a:cxn ang="0">
                  <a:pos x="12" y="38"/>
                </a:cxn>
                <a:cxn ang="0">
                  <a:pos x="16" y="36"/>
                </a:cxn>
                <a:cxn ang="0">
                  <a:pos x="28" y="19"/>
                </a:cxn>
                <a:cxn ang="0">
                  <a:pos x="25" y="21"/>
                </a:cxn>
                <a:cxn ang="0">
                  <a:pos x="21" y="29"/>
                </a:cxn>
                <a:cxn ang="0">
                  <a:pos x="20" y="31"/>
                </a:cxn>
                <a:cxn ang="0">
                  <a:pos x="22" y="25"/>
                </a:cxn>
                <a:cxn ang="0">
                  <a:pos x="28" y="19"/>
                </a:cxn>
                <a:cxn ang="0">
                  <a:pos x="45" y="0"/>
                </a:cxn>
                <a:cxn ang="0">
                  <a:pos x="45" y="0"/>
                </a:cxn>
                <a:cxn ang="0">
                  <a:pos x="40" y="6"/>
                </a:cxn>
                <a:cxn ang="0">
                  <a:pos x="42" y="4"/>
                </a:cxn>
                <a:cxn ang="0">
                  <a:pos x="43" y="3"/>
                </a:cxn>
                <a:cxn ang="0">
                  <a:pos x="45" y="0"/>
                </a:cxn>
              </a:cxnLst>
              <a:rect l="0" t="0" r="r" b="b"/>
              <a:pathLst>
                <a:path w="188" h="314">
                  <a:moveTo>
                    <a:pt x="3" y="61"/>
                  </a:moveTo>
                  <a:lnTo>
                    <a:pt x="3" y="61"/>
                  </a:lnTo>
                  <a:lnTo>
                    <a:pt x="3" y="61"/>
                  </a:lnTo>
                  <a:lnTo>
                    <a:pt x="3" y="61"/>
                  </a:lnTo>
                  <a:lnTo>
                    <a:pt x="3" y="61"/>
                  </a:lnTo>
                  <a:lnTo>
                    <a:pt x="3" y="61"/>
                  </a:lnTo>
                  <a:lnTo>
                    <a:pt x="3" y="61"/>
                  </a:lnTo>
                  <a:lnTo>
                    <a:pt x="1" y="61"/>
                  </a:lnTo>
                  <a:lnTo>
                    <a:pt x="1" y="61"/>
                  </a:lnTo>
                  <a:lnTo>
                    <a:pt x="1" y="61"/>
                  </a:lnTo>
                  <a:lnTo>
                    <a:pt x="1" y="61"/>
                  </a:lnTo>
                  <a:lnTo>
                    <a:pt x="11" y="74"/>
                  </a:lnTo>
                  <a:lnTo>
                    <a:pt x="11" y="74"/>
                  </a:lnTo>
                  <a:lnTo>
                    <a:pt x="26" y="100"/>
                  </a:lnTo>
                  <a:lnTo>
                    <a:pt x="45" y="136"/>
                  </a:lnTo>
                  <a:lnTo>
                    <a:pt x="45" y="136"/>
                  </a:lnTo>
                  <a:lnTo>
                    <a:pt x="70" y="187"/>
                  </a:lnTo>
                  <a:lnTo>
                    <a:pt x="95" y="231"/>
                  </a:lnTo>
                  <a:lnTo>
                    <a:pt x="95" y="231"/>
                  </a:lnTo>
                  <a:lnTo>
                    <a:pt x="120" y="276"/>
                  </a:lnTo>
                  <a:lnTo>
                    <a:pt x="141" y="310"/>
                  </a:lnTo>
                  <a:lnTo>
                    <a:pt x="141" y="310"/>
                  </a:lnTo>
                  <a:lnTo>
                    <a:pt x="147" y="314"/>
                  </a:lnTo>
                  <a:lnTo>
                    <a:pt x="147" y="314"/>
                  </a:lnTo>
                  <a:lnTo>
                    <a:pt x="152" y="314"/>
                  </a:lnTo>
                  <a:lnTo>
                    <a:pt x="152" y="314"/>
                  </a:lnTo>
                  <a:lnTo>
                    <a:pt x="154" y="313"/>
                  </a:lnTo>
                  <a:lnTo>
                    <a:pt x="155" y="310"/>
                  </a:lnTo>
                  <a:lnTo>
                    <a:pt x="156" y="308"/>
                  </a:lnTo>
                  <a:lnTo>
                    <a:pt x="156" y="308"/>
                  </a:lnTo>
                  <a:lnTo>
                    <a:pt x="159" y="305"/>
                  </a:lnTo>
                  <a:lnTo>
                    <a:pt x="162" y="302"/>
                  </a:lnTo>
                  <a:lnTo>
                    <a:pt x="162" y="302"/>
                  </a:lnTo>
                  <a:lnTo>
                    <a:pt x="164" y="302"/>
                  </a:lnTo>
                  <a:lnTo>
                    <a:pt x="166" y="301"/>
                  </a:lnTo>
                  <a:lnTo>
                    <a:pt x="166" y="300"/>
                  </a:lnTo>
                  <a:lnTo>
                    <a:pt x="166" y="300"/>
                  </a:lnTo>
                  <a:lnTo>
                    <a:pt x="167" y="297"/>
                  </a:lnTo>
                  <a:lnTo>
                    <a:pt x="168" y="296"/>
                  </a:lnTo>
                  <a:lnTo>
                    <a:pt x="171" y="293"/>
                  </a:lnTo>
                  <a:lnTo>
                    <a:pt x="172" y="291"/>
                  </a:lnTo>
                  <a:lnTo>
                    <a:pt x="172" y="291"/>
                  </a:lnTo>
                  <a:lnTo>
                    <a:pt x="173" y="289"/>
                  </a:lnTo>
                  <a:lnTo>
                    <a:pt x="176" y="287"/>
                  </a:lnTo>
                  <a:lnTo>
                    <a:pt x="181" y="284"/>
                  </a:lnTo>
                  <a:lnTo>
                    <a:pt x="181" y="284"/>
                  </a:lnTo>
                  <a:lnTo>
                    <a:pt x="183" y="283"/>
                  </a:lnTo>
                  <a:lnTo>
                    <a:pt x="183" y="280"/>
                  </a:lnTo>
                  <a:lnTo>
                    <a:pt x="183" y="275"/>
                  </a:lnTo>
                  <a:lnTo>
                    <a:pt x="183" y="275"/>
                  </a:lnTo>
                  <a:lnTo>
                    <a:pt x="184" y="273"/>
                  </a:lnTo>
                  <a:lnTo>
                    <a:pt x="184" y="273"/>
                  </a:lnTo>
                  <a:lnTo>
                    <a:pt x="184" y="273"/>
                  </a:lnTo>
                  <a:lnTo>
                    <a:pt x="184" y="273"/>
                  </a:lnTo>
                  <a:lnTo>
                    <a:pt x="184" y="275"/>
                  </a:lnTo>
                  <a:lnTo>
                    <a:pt x="184" y="275"/>
                  </a:lnTo>
                  <a:lnTo>
                    <a:pt x="187" y="273"/>
                  </a:lnTo>
                  <a:lnTo>
                    <a:pt x="188" y="268"/>
                  </a:lnTo>
                  <a:lnTo>
                    <a:pt x="188" y="268"/>
                  </a:lnTo>
                  <a:lnTo>
                    <a:pt x="188" y="264"/>
                  </a:lnTo>
                  <a:lnTo>
                    <a:pt x="185" y="256"/>
                  </a:lnTo>
                  <a:lnTo>
                    <a:pt x="177" y="239"/>
                  </a:lnTo>
                  <a:lnTo>
                    <a:pt x="166" y="222"/>
                  </a:lnTo>
                  <a:lnTo>
                    <a:pt x="158" y="209"/>
                  </a:lnTo>
                  <a:lnTo>
                    <a:pt x="158" y="209"/>
                  </a:lnTo>
                  <a:lnTo>
                    <a:pt x="150" y="196"/>
                  </a:lnTo>
                  <a:lnTo>
                    <a:pt x="138" y="171"/>
                  </a:lnTo>
                  <a:lnTo>
                    <a:pt x="108" y="111"/>
                  </a:lnTo>
                  <a:lnTo>
                    <a:pt x="108" y="111"/>
                  </a:lnTo>
                  <a:lnTo>
                    <a:pt x="36" y="77"/>
                  </a:lnTo>
                  <a:lnTo>
                    <a:pt x="13" y="65"/>
                  </a:lnTo>
                  <a:lnTo>
                    <a:pt x="3" y="61"/>
                  </a:lnTo>
                  <a:close/>
                  <a:moveTo>
                    <a:pt x="3" y="53"/>
                  </a:moveTo>
                  <a:lnTo>
                    <a:pt x="3" y="53"/>
                  </a:lnTo>
                  <a:lnTo>
                    <a:pt x="0" y="57"/>
                  </a:lnTo>
                  <a:lnTo>
                    <a:pt x="0" y="57"/>
                  </a:lnTo>
                  <a:lnTo>
                    <a:pt x="0" y="58"/>
                  </a:lnTo>
                  <a:lnTo>
                    <a:pt x="0" y="58"/>
                  </a:lnTo>
                  <a:lnTo>
                    <a:pt x="3" y="53"/>
                  </a:lnTo>
                  <a:close/>
                  <a:moveTo>
                    <a:pt x="16" y="36"/>
                  </a:moveTo>
                  <a:lnTo>
                    <a:pt x="16" y="36"/>
                  </a:lnTo>
                  <a:lnTo>
                    <a:pt x="12" y="38"/>
                  </a:lnTo>
                  <a:lnTo>
                    <a:pt x="12" y="38"/>
                  </a:lnTo>
                  <a:lnTo>
                    <a:pt x="16" y="36"/>
                  </a:lnTo>
                  <a:close/>
                  <a:moveTo>
                    <a:pt x="28" y="19"/>
                  </a:moveTo>
                  <a:lnTo>
                    <a:pt x="28" y="19"/>
                  </a:lnTo>
                  <a:lnTo>
                    <a:pt x="25" y="21"/>
                  </a:lnTo>
                  <a:lnTo>
                    <a:pt x="25" y="21"/>
                  </a:lnTo>
                  <a:lnTo>
                    <a:pt x="22" y="25"/>
                  </a:lnTo>
                  <a:lnTo>
                    <a:pt x="21" y="29"/>
                  </a:lnTo>
                  <a:lnTo>
                    <a:pt x="21" y="29"/>
                  </a:lnTo>
                  <a:lnTo>
                    <a:pt x="20" y="31"/>
                  </a:lnTo>
                  <a:lnTo>
                    <a:pt x="20" y="31"/>
                  </a:lnTo>
                  <a:lnTo>
                    <a:pt x="22" y="25"/>
                  </a:lnTo>
                  <a:lnTo>
                    <a:pt x="22" y="25"/>
                  </a:lnTo>
                  <a:lnTo>
                    <a:pt x="28" y="19"/>
                  </a:lnTo>
                  <a:close/>
                  <a:moveTo>
                    <a:pt x="45" y="0"/>
                  </a:moveTo>
                  <a:lnTo>
                    <a:pt x="45" y="0"/>
                  </a:lnTo>
                  <a:lnTo>
                    <a:pt x="45" y="0"/>
                  </a:lnTo>
                  <a:lnTo>
                    <a:pt x="45" y="0"/>
                  </a:lnTo>
                  <a:lnTo>
                    <a:pt x="41" y="3"/>
                  </a:lnTo>
                  <a:lnTo>
                    <a:pt x="40" y="6"/>
                  </a:lnTo>
                  <a:lnTo>
                    <a:pt x="40" y="6"/>
                  </a:lnTo>
                  <a:lnTo>
                    <a:pt x="42" y="4"/>
                  </a:lnTo>
                  <a:lnTo>
                    <a:pt x="42" y="4"/>
                  </a:lnTo>
                  <a:lnTo>
                    <a:pt x="43" y="3"/>
                  </a:lnTo>
                  <a:lnTo>
                    <a:pt x="43" y="3"/>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746"/>
            <p:cNvSpPr>
              <a:spLocks/>
            </p:cNvSpPr>
            <p:nvPr/>
          </p:nvSpPr>
          <p:spPr bwMode="auto">
            <a:xfrm>
              <a:off x="2330450" y="2245023"/>
              <a:ext cx="296863" cy="401638"/>
            </a:xfrm>
            <a:custGeom>
              <a:avLst/>
              <a:gdLst/>
              <a:ahLst/>
              <a:cxnLst>
                <a:cxn ang="0">
                  <a:pos x="2" y="0"/>
                </a:cxn>
                <a:cxn ang="0">
                  <a:pos x="2" y="0"/>
                </a:cxn>
                <a:cxn ang="0">
                  <a:pos x="2" y="0"/>
                </a:cxn>
                <a:cxn ang="0">
                  <a:pos x="0" y="0"/>
                </a:cxn>
                <a:cxn ang="0">
                  <a:pos x="0" y="0"/>
                </a:cxn>
                <a:cxn ang="0">
                  <a:pos x="10" y="13"/>
                </a:cxn>
                <a:cxn ang="0">
                  <a:pos x="25" y="39"/>
                </a:cxn>
                <a:cxn ang="0">
                  <a:pos x="44" y="75"/>
                </a:cxn>
                <a:cxn ang="0">
                  <a:pos x="94" y="170"/>
                </a:cxn>
                <a:cxn ang="0">
                  <a:pos x="119" y="215"/>
                </a:cxn>
                <a:cxn ang="0">
                  <a:pos x="140" y="249"/>
                </a:cxn>
                <a:cxn ang="0">
                  <a:pos x="146" y="253"/>
                </a:cxn>
                <a:cxn ang="0">
                  <a:pos x="151" y="253"/>
                </a:cxn>
                <a:cxn ang="0">
                  <a:pos x="154" y="249"/>
                </a:cxn>
                <a:cxn ang="0">
                  <a:pos x="155" y="247"/>
                </a:cxn>
                <a:cxn ang="0">
                  <a:pos x="161" y="241"/>
                </a:cxn>
                <a:cxn ang="0">
                  <a:pos x="163" y="241"/>
                </a:cxn>
                <a:cxn ang="0">
                  <a:pos x="165" y="239"/>
                </a:cxn>
                <a:cxn ang="0">
                  <a:pos x="166" y="236"/>
                </a:cxn>
                <a:cxn ang="0">
                  <a:pos x="170" y="232"/>
                </a:cxn>
                <a:cxn ang="0">
                  <a:pos x="171" y="230"/>
                </a:cxn>
                <a:cxn ang="0">
                  <a:pos x="175" y="226"/>
                </a:cxn>
                <a:cxn ang="0">
                  <a:pos x="180" y="223"/>
                </a:cxn>
                <a:cxn ang="0">
                  <a:pos x="182" y="219"/>
                </a:cxn>
                <a:cxn ang="0">
                  <a:pos x="182" y="214"/>
                </a:cxn>
                <a:cxn ang="0">
                  <a:pos x="183" y="212"/>
                </a:cxn>
                <a:cxn ang="0">
                  <a:pos x="183" y="212"/>
                </a:cxn>
                <a:cxn ang="0">
                  <a:pos x="183" y="214"/>
                </a:cxn>
                <a:cxn ang="0">
                  <a:pos x="187" y="207"/>
                </a:cxn>
                <a:cxn ang="0">
                  <a:pos x="187" y="203"/>
                </a:cxn>
                <a:cxn ang="0">
                  <a:pos x="176" y="178"/>
                </a:cxn>
                <a:cxn ang="0">
                  <a:pos x="157" y="148"/>
                </a:cxn>
                <a:cxn ang="0">
                  <a:pos x="149" y="135"/>
                </a:cxn>
                <a:cxn ang="0">
                  <a:pos x="107" y="50"/>
                </a:cxn>
                <a:cxn ang="0">
                  <a:pos x="35" y="16"/>
                </a:cxn>
                <a:cxn ang="0">
                  <a:pos x="2" y="0"/>
                </a:cxn>
              </a:cxnLst>
              <a:rect l="0" t="0" r="r" b="b"/>
              <a:pathLst>
                <a:path w="187" h="253">
                  <a:moveTo>
                    <a:pt x="2" y="0"/>
                  </a:moveTo>
                  <a:lnTo>
                    <a:pt x="2" y="0"/>
                  </a:lnTo>
                  <a:lnTo>
                    <a:pt x="2" y="0"/>
                  </a:lnTo>
                  <a:lnTo>
                    <a:pt x="2" y="0"/>
                  </a:lnTo>
                  <a:lnTo>
                    <a:pt x="2" y="0"/>
                  </a:lnTo>
                  <a:lnTo>
                    <a:pt x="2" y="0"/>
                  </a:lnTo>
                  <a:lnTo>
                    <a:pt x="2" y="0"/>
                  </a:lnTo>
                  <a:lnTo>
                    <a:pt x="0" y="0"/>
                  </a:lnTo>
                  <a:lnTo>
                    <a:pt x="0" y="0"/>
                  </a:lnTo>
                  <a:lnTo>
                    <a:pt x="0" y="0"/>
                  </a:lnTo>
                  <a:lnTo>
                    <a:pt x="0" y="0"/>
                  </a:lnTo>
                  <a:lnTo>
                    <a:pt x="10" y="13"/>
                  </a:lnTo>
                  <a:lnTo>
                    <a:pt x="10" y="13"/>
                  </a:lnTo>
                  <a:lnTo>
                    <a:pt x="25" y="39"/>
                  </a:lnTo>
                  <a:lnTo>
                    <a:pt x="44" y="75"/>
                  </a:lnTo>
                  <a:lnTo>
                    <a:pt x="44" y="75"/>
                  </a:lnTo>
                  <a:lnTo>
                    <a:pt x="69" y="126"/>
                  </a:lnTo>
                  <a:lnTo>
                    <a:pt x="94" y="170"/>
                  </a:lnTo>
                  <a:lnTo>
                    <a:pt x="94" y="170"/>
                  </a:lnTo>
                  <a:lnTo>
                    <a:pt x="119" y="215"/>
                  </a:lnTo>
                  <a:lnTo>
                    <a:pt x="140" y="249"/>
                  </a:lnTo>
                  <a:lnTo>
                    <a:pt x="140" y="249"/>
                  </a:lnTo>
                  <a:lnTo>
                    <a:pt x="146" y="253"/>
                  </a:lnTo>
                  <a:lnTo>
                    <a:pt x="146" y="253"/>
                  </a:lnTo>
                  <a:lnTo>
                    <a:pt x="151" y="253"/>
                  </a:lnTo>
                  <a:lnTo>
                    <a:pt x="151" y="253"/>
                  </a:lnTo>
                  <a:lnTo>
                    <a:pt x="153" y="252"/>
                  </a:lnTo>
                  <a:lnTo>
                    <a:pt x="154" y="249"/>
                  </a:lnTo>
                  <a:lnTo>
                    <a:pt x="155" y="247"/>
                  </a:lnTo>
                  <a:lnTo>
                    <a:pt x="155" y="247"/>
                  </a:lnTo>
                  <a:lnTo>
                    <a:pt x="158" y="244"/>
                  </a:lnTo>
                  <a:lnTo>
                    <a:pt x="161" y="241"/>
                  </a:lnTo>
                  <a:lnTo>
                    <a:pt x="161" y="241"/>
                  </a:lnTo>
                  <a:lnTo>
                    <a:pt x="163" y="241"/>
                  </a:lnTo>
                  <a:lnTo>
                    <a:pt x="165" y="240"/>
                  </a:lnTo>
                  <a:lnTo>
                    <a:pt x="165" y="239"/>
                  </a:lnTo>
                  <a:lnTo>
                    <a:pt x="165" y="239"/>
                  </a:lnTo>
                  <a:lnTo>
                    <a:pt x="166" y="236"/>
                  </a:lnTo>
                  <a:lnTo>
                    <a:pt x="167" y="235"/>
                  </a:lnTo>
                  <a:lnTo>
                    <a:pt x="170" y="232"/>
                  </a:lnTo>
                  <a:lnTo>
                    <a:pt x="171" y="230"/>
                  </a:lnTo>
                  <a:lnTo>
                    <a:pt x="171" y="230"/>
                  </a:lnTo>
                  <a:lnTo>
                    <a:pt x="172" y="228"/>
                  </a:lnTo>
                  <a:lnTo>
                    <a:pt x="175" y="226"/>
                  </a:lnTo>
                  <a:lnTo>
                    <a:pt x="180" y="223"/>
                  </a:lnTo>
                  <a:lnTo>
                    <a:pt x="180" y="223"/>
                  </a:lnTo>
                  <a:lnTo>
                    <a:pt x="182" y="222"/>
                  </a:lnTo>
                  <a:lnTo>
                    <a:pt x="182" y="219"/>
                  </a:lnTo>
                  <a:lnTo>
                    <a:pt x="182" y="214"/>
                  </a:lnTo>
                  <a:lnTo>
                    <a:pt x="182" y="214"/>
                  </a:lnTo>
                  <a:lnTo>
                    <a:pt x="183" y="212"/>
                  </a:lnTo>
                  <a:lnTo>
                    <a:pt x="183" y="212"/>
                  </a:lnTo>
                  <a:lnTo>
                    <a:pt x="183" y="212"/>
                  </a:lnTo>
                  <a:lnTo>
                    <a:pt x="183" y="212"/>
                  </a:lnTo>
                  <a:lnTo>
                    <a:pt x="183" y="214"/>
                  </a:lnTo>
                  <a:lnTo>
                    <a:pt x="183" y="214"/>
                  </a:lnTo>
                  <a:lnTo>
                    <a:pt x="186" y="212"/>
                  </a:lnTo>
                  <a:lnTo>
                    <a:pt x="187" y="207"/>
                  </a:lnTo>
                  <a:lnTo>
                    <a:pt x="187" y="207"/>
                  </a:lnTo>
                  <a:lnTo>
                    <a:pt x="187" y="203"/>
                  </a:lnTo>
                  <a:lnTo>
                    <a:pt x="184" y="195"/>
                  </a:lnTo>
                  <a:lnTo>
                    <a:pt x="176" y="178"/>
                  </a:lnTo>
                  <a:lnTo>
                    <a:pt x="165" y="161"/>
                  </a:lnTo>
                  <a:lnTo>
                    <a:pt x="157" y="148"/>
                  </a:lnTo>
                  <a:lnTo>
                    <a:pt x="157" y="148"/>
                  </a:lnTo>
                  <a:lnTo>
                    <a:pt x="149" y="135"/>
                  </a:lnTo>
                  <a:lnTo>
                    <a:pt x="137" y="110"/>
                  </a:lnTo>
                  <a:lnTo>
                    <a:pt x="107" y="50"/>
                  </a:lnTo>
                  <a:lnTo>
                    <a:pt x="107" y="50"/>
                  </a:lnTo>
                  <a:lnTo>
                    <a:pt x="35" y="16"/>
                  </a:lnTo>
                  <a:lnTo>
                    <a:pt x="12" y="4"/>
                  </a:lnTo>
                  <a:lnTo>
                    <a:pt x="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747"/>
            <p:cNvSpPr>
              <a:spLocks/>
            </p:cNvSpPr>
            <p:nvPr/>
          </p:nvSpPr>
          <p:spPr bwMode="auto">
            <a:xfrm>
              <a:off x="2328863" y="2232323"/>
              <a:ext cx="4763" cy="7938"/>
            </a:xfrm>
            <a:custGeom>
              <a:avLst/>
              <a:gdLst/>
              <a:ahLst/>
              <a:cxnLst>
                <a:cxn ang="0">
                  <a:pos x="3" y="0"/>
                </a:cxn>
                <a:cxn ang="0">
                  <a:pos x="3" y="0"/>
                </a:cxn>
                <a:cxn ang="0">
                  <a:pos x="0" y="4"/>
                </a:cxn>
                <a:cxn ang="0">
                  <a:pos x="0" y="4"/>
                </a:cxn>
                <a:cxn ang="0">
                  <a:pos x="0" y="5"/>
                </a:cxn>
                <a:cxn ang="0">
                  <a:pos x="0" y="5"/>
                </a:cxn>
                <a:cxn ang="0">
                  <a:pos x="3" y="0"/>
                </a:cxn>
              </a:cxnLst>
              <a:rect l="0" t="0" r="r" b="b"/>
              <a:pathLst>
                <a:path w="3" h="5">
                  <a:moveTo>
                    <a:pt x="3" y="0"/>
                  </a:moveTo>
                  <a:lnTo>
                    <a:pt x="3" y="0"/>
                  </a:lnTo>
                  <a:lnTo>
                    <a:pt x="0" y="4"/>
                  </a:lnTo>
                  <a:lnTo>
                    <a:pt x="0" y="4"/>
                  </a:lnTo>
                  <a:lnTo>
                    <a:pt x="0" y="5"/>
                  </a:lnTo>
                  <a:lnTo>
                    <a:pt x="0" y="5"/>
                  </a:lnTo>
                  <a:lnTo>
                    <a:pt x="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748"/>
            <p:cNvSpPr>
              <a:spLocks/>
            </p:cNvSpPr>
            <p:nvPr/>
          </p:nvSpPr>
          <p:spPr bwMode="auto">
            <a:xfrm>
              <a:off x="2347913" y="2205336"/>
              <a:ext cx="6350" cy="3175"/>
            </a:xfrm>
            <a:custGeom>
              <a:avLst/>
              <a:gdLst/>
              <a:ahLst/>
              <a:cxnLst>
                <a:cxn ang="0">
                  <a:pos x="4" y="0"/>
                </a:cxn>
                <a:cxn ang="0">
                  <a:pos x="4" y="0"/>
                </a:cxn>
                <a:cxn ang="0">
                  <a:pos x="0" y="2"/>
                </a:cxn>
                <a:cxn ang="0">
                  <a:pos x="0" y="2"/>
                </a:cxn>
                <a:cxn ang="0">
                  <a:pos x="4" y="0"/>
                </a:cxn>
              </a:cxnLst>
              <a:rect l="0" t="0" r="r" b="b"/>
              <a:pathLst>
                <a:path w="4" h="2">
                  <a:moveTo>
                    <a:pt x="4" y="0"/>
                  </a:moveTo>
                  <a:lnTo>
                    <a:pt x="4" y="0"/>
                  </a:lnTo>
                  <a:lnTo>
                    <a:pt x="0" y="2"/>
                  </a:lnTo>
                  <a:lnTo>
                    <a:pt x="0" y="2"/>
                  </a:lnTo>
                  <a:lnTo>
                    <a:pt x="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749"/>
            <p:cNvSpPr>
              <a:spLocks/>
            </p:cNvSpPr>
            <p:nvPr/>
          </p:nvSpPr>
          <p:spPr bwMode="auto">
            <a:xfrm>
              <a:off x="2360613" y="2178348"/>
              <a:ext cx="12700" cy="19050"/>
            </a:xfrm>
            <a:custGeom>
              <a:avLst/>
              <a:gdLst/>
              <a:ahLst/>
              <a:cxnLst>
                <a:cxn ang="0">
                  <a:pos x="8" y="0"/>
                </a:cxn>
                <a:cxn ang="0">
                  <a:pos x="8" y="0"/>
                </a:cxn>
                <a:cxn ang="0">
                  <a:pos x="5" y="2"/>
                </a:cxn>
                <a:cxn ang="0">
                  <a:pos x="5" y="2"/>
                </a:cxn>
                <a:cxn ang="0">
                  <a:pos x="2" y="6"/>
                </a:cxn>
                <a:cxn ang="0">
                  <a:pos x="1" y="10"/>
                </a:cxn>
                <a:cxn ang="0">
                  <a:pos x="1" y="10"/>
                </a:cxn>
                <a:cxn ang="0">
                  <a:pos x="0" y="12"/>
                </a:cxn>
                <a:cxn ang="0">
                  <a:pos x="0" y="12"/>
                </a:cxn>
                <a:cxn ang="0">
                  <a:pos x="2" y="6"/>
                </a:cxn>
                <a:cxn ang="0">
                  <a:pos x="2" y="6"/>
                </a:cxn>
                <a:cxn ang="0">
                  <a:pos x="8" y="0"/>
                </a:cxn>
              </a:cxnLst>
              <a:rect l="0" t="0" r="r" b="b"/>
              <a:pathLst>
                <a:path w="8" h="12">
                  <a:moveTo>
                    <a:pt x="8" y="0"/>
                  </a:moveTo>
                  <a:lnTo>
                    <a:pt x="8" y="0"/>
                  </a:lnTo>
                  <a:lnTo>
                    <a:pt x="5" y="2"/>
                  </a:lnTo>
                  <a:lnTo>
                    <a:pt x="5" y="2"/>
                  </a:lnTo>
                  <a:lnTo>
                    <a:pt x="2" y="6"/>
                  </a:lnTo>
                  <a:lnTo>
                    <a:pt x="1" y="10"/>
                  </a:lnTo>
                  <a:lnTo>
                    <a:pt x="1" y="10"/>
                  </a:lnTo>
                  <a:lnTo>
                    <a:pt x="0" y="12"/>
                  </a:lnTo>
                  <a:lnTo>
                    <a:pt x="0" y="12"/>
                  </a:lnTo>
                  <a:lnTo>
                    <a:pt x="2" y="6"/>
                  </a:lnTo>
                  <a:lnTo>
                    <a:pt x="2" y="6"/>
                  </a:lnTo>
                  <a:lnTo>
                    <a:pt x="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750"/>
            <p:cNvSpPr>
              <a:spLocks/>
            </p:cNvSpPr>
            <p:nvPr/>
          </p:nvSpPr>
          <p:spPr bwMode="auto">
            <a:xfrm>
              <a:off x="2392363" y="2148186"/>
              <a:ext cx="7938" cy="9525"/>
            </a:xfrm>
            <a:custGeom>
              <a:avLst/>
              <a:gdLst/>
              <a:ahLst/>
              <a:cxnLst>
                <a:cxn ang="0">
                  <a:pos x="5" y="0"/>
                </a:cxn>
                <a:cxn ang="0">
                  <a:pos x="5" y="0"/>
                </a:cxn>
                <a:cxn ang="0">
                  <a:pos x="5" y="0"/>
                </a:cxn>
                <a:cxn ang="0">
                  <a:pos x="5" y="0"/>
                </a:cxn>
                <a:cxn ang="0">
                  <a:pos x="1" y="3"/>
                </a:cxn>
                <a:cxn ang="0">
                  <a:pos x="0" y="6"/>
                </a:cxn>
                <a:cxn ang="0">
                  <a:pos x="0" y="6"/>
                </a:cxn>
                <a:cxn ang="0">
                  <a:pos x="2" y="4"/>
                </a:cxn>
                <a:cxn ang="0">
                  <a:pos x="2" y="4"/>
                </a:cxn>
                <a:cxn ang="0">
                  <a:pos x="3" y="3"/>
                </a:cxn>
                <a:cxn ang="0">
                  <a:pos x="3" y="3"/>
                </a:cxn>
                <a:cxn ang="0">
                  <a:pos x="5" y="0"/>
                </a:cxn>
              </a:cxnLst>
              <a:rect l="0" t="0" r="r" b="b"/>
              <a:pathLst>
                <a:path w="5" h="6">
                  <a:moveTo>
                    <a:pt x="5" y="0"/>
                  </a:moveTo>
                  <a:lnTo>
                    <a:pt x="5" y="0"/>
                  </a:lnTo>
                  <a:lnTo>
                    <a:pt x="5" y="0"/>
                  </a:lnTo>
                  <a:lnTo>
                    <a:pt x="5" y="0"/>
                  </a:lnTo>
                  <a:lnTo>
                    <a:pt x="1" y="3"/>
                  </a:lnTo>
                  <a:lnTo>
                    <a:pt x="0" y="6"/>
                  </a:lnTo>
                  <a:lnTo>
                    <a:pt x="0" y="6"/>
                  </a:lnTo>
                  <a:lnTo>
                    <a:pt x="2" y="4"/>
                  </a:lnTo>
                  <a:lnTo>
                    <a:pt x="2" y="4"/>
                  </a:lnTo>
                  <a:lnTo>
                    <a:pt x="3" y="3"/>
                  </a:lnTo>
                  <a:lnTo>
                    <a:pt x="3" y="3"/>
                  </a:lnTo>
                  <a:lnTo>
                    <a:pt x="5"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751"/>
            <p:cNvSpPr>
              <a:spLocks noEditPoints="1"/>
            </p:cNvSpPr>
            <p:nvPr/>
          </p:nvSpPr>
          <p:spPr bwMode="auto">
            <a:xfrm>
              <a:off x="2359025" y="2073573"/>
              <a:ext cx="606425" cy="134938"/>
            </a:xfrm>
            <a:custGeom>
              <a:avLst/>
              <a:gdLst/>
              <a:ahLst/>
              <a:cxnLst>
                <a:cxn ang="0">
                  <a:pos x="0" y="79"/>
                </a:cxn>
                <a:cxn ang="0">
                  <a:pos x="1" y="78"/>
                </a:cxn>
                <a:cxn ang="0">
                  <a:pos x="21" y="53"/>
                </a:cxn>
                <a:cxn ang="0">
                  <a:pos x="9" y="66"/>
                </a:cxn>
                <a:cxn ang="0">
                  <a:pos x="14" y="61"/>
                </a:cxn>
                <a:cxn ang="0">
                  <a:pos x="18" y="57"/>
                </a:cxn>
                <a:cxn ang="0">
                  <a:pos x="28" y="43"/>
                </a:cxn>
                <a:cxn ang="0">
                  <a:pos x="28" y="43"/>
                </a:cxn>
                <a:cxn ang="0">
                  <a:pos x="350" y="1"/>
                </a:cxn>
                <a:cxn ang="0">
                  <a:pos x="269" y="9"/>
                </a:cxn>
                <a:cxn ang="0">
                  <a:pos x="157" y="20"/>
                </a:cxn>
                <a:cxn ang="0">
                  <a:pos x="102" y="29"/>
                </a:cxn>
                <a:cxn ang="0">
                  <a:pos x="80" y="32"/>
                </a:cxn>
                <a:cxn ang="0">
                  <a:pos x="85" y="28"/>
                </a:cxn>
                <a:cxn ang="0">
                  <a:pos x="112" y="24"/>
                </a:cxn>
                <a:cxn ang="0">
                  <a:pos x="139" y="20"/>
                </a:cxn>
                <a:cxn ang="0">
                  <a:pos x="150" y="17"/>
                </a:cxn>
                <a:cxn ang="0">
                  <a:pos x="144" y="17"/>
                </a:cxn>
                <a:cxn ang="0">
                  <a:pos x="89" y="25"/>
                </a:cxn>
                <a:cxn ang="0">
                  <a:pos x="64" y="30"/>
                </a:cxn>
                <a:cxn ang="0">
                  <a:pos x="42" y="36"/>
                </a:cxn>
                <a:cxn ang="0">
                  <a:pos x="30" y="43"/>
                </a:cxn>
                <a:cxn ang="0">
                  <a:pos x="34" y="43"/>
                </a:cxn>
                <a:cxn ang="0">
                  <a:pos x="35" y="43"/>
                </a:cxn>
                <a:cxn ang="0">
                  <a:pos x="40" y="47"/>
                </a:cxn>
                <a:cxn ang="0">
                  <a:pos x="52" y="57"/>
                </a:cxn>
                <a:cxn ang="0">
                  <a:pos x="84" y="76"/>
                </a:cxn>
                <a:cxn ang="0">
                  <a:pos x="111" y="84"/>
                </a:cxn>
                <a:cxn ang="0">
                  <a:pos x="123" y="80"/>
                </a:cxn>
                <a:cxn ang="0">
                  <a:pos x="132" y="80"/>
                </a:cxn>
                <a:cxn ang="0">
                  <a:pos x="137" y="80"/>
                </a:cxn>
                <a:cxn ang="0">
                  <a:pos x="174" y="78"/>
                </a:cxn>
                <a:cxn ang="0">
                  <a:pos x="332" y="66"/>
                </a:cxn>
                <a:cxn ang="0">
                  <a:pos x="346" y="63"/>
                </a:cxn>
                <a:cxn ang="0">
                  <a:pos x="351" y="58"/>
                </a:cxn>
                <a:cxn ang="0">
                  <a:pos x="353" y="51"/>
                </a:cxn>
                <a:cxn ang="0">
                  <a:pos x="361" y="47"/>
                </a:cxn>
                <a:cxn ang="0">
                  <a:pos x="363" y="45"/>
                </a:cxn>
                <a:cxn ang="0">
                  <a:pos x="370" y="40"/>
                </a:cxn>
                <a:cxn ang="0">
                  <a:pos x="367" y="38"/>
                </a:cxn>
                <a:cxn ang="0">
                  <a:pos x="363" y="38"/>
                </a:cxn>
                <a:cxn ang="0">
                  <a:pos x="358" y="40"/>
                </a:cxn>
                <a:cxn ang="0">
                  <a:pos x="358" y="36"/>
                </a:cxn>
                <a:cxn ang="0">
                  <a:pos x="364" y="33"/>
                </a:cxn>
                <a:cxn ang="0">
                  <a:pos x="371" y="29"/>
                </a:cxn>
                <a:cxn ang="0">
                  <a:pos x="372" y="25"/>
                </a:cxn>
                <a:cxn ang="0">
                  <a:pos x="372" y="20"/>
                </a:cxn>
                <a:cxn ang="0">
                  <a:pos x="379" y="16"/>
                </a:cxn>
                <a:cxn ang="0">
                  <a:pos x="382" y="9"/>
                </a:cxn>
                <a:cxn ang="0">
                  <a:pos x="378" y="7"/>
                </a:cxn>
                <a:cxn ang="0">
                  <a:pos x="375" y="1"/>
                </a:cxn>
              </a:cxnLst>
              <a:rect l="0" t="0" r="r" b="b"/>
              <a:pathLst>
                <a:path w="382" h="85">
                  <a:moveTo>
                    <a:pt x="1" y="78"/>
                  </a:moveTo>
                  <a:lnTo>
                    <a:pt x="1" y="78"/>
                  </a:lnTo>
                  <a:lnTo>
                    <a:pt x="0" y="79"/>
                  </a:lnTo>
                  <a:lnTo>
                    <a:pt x="0" y="79"/>
                  </a:lnTo>
                  <a:lnTo>
                    <a:pt x="1" y="78"/>
                  </a:lnTo>
                  <a:lnTo>
                    <a:pt x="1" y="78"/>
                  </a:lnTo>
                  <a:lnTo>
                    <a:pt x="1" y="78"/>
                  </a:lnTo>
                  <a:close/>
                  <a:moveTo>
                    <a:pt x="21" y="53"/>
                  </a:moveTo>
                  <a:lnTo>
                    <a:pt x="21" y="53"/>
                  </a:lnTo>
                  <a:lnTo>
                    <a:pt x="14" y="62"/>
                  </a:lnTo>
                  <a:lnTo>
                    <a:pt x="14" y="62"/>
                  </a:lnTo>
                  <a:lnTo>
                    <a:pt x="9" y="66"/>
                  </a:lnTo>
                  <a:lnTo>
                    <a:pt x="9" y="66"/>
                  </a:lnTo>
                  <a:lnTo>
                    <a:pt x="14" y="61"/>
                  </a:lnTo>
                  <a:lnTo>
                    <a:pt x="14" y="61"/>
                  </a:lnTo>
                  <a:lnTo>
                    <a:pt x="18" y="57"/>
                  </a:lnTo>
                  <a:lnTo>
                    <a:pt x="18" y="57"/>
                  </a:lnTo>
                  <a:lnTo>
                    <a:pt x="18" y="57"/>
                  </a:lnTo>
                  <a:lnTo>
                    <a:pt x="21" y="53"/>
                  </a:lnTo>
                  <a:close/>
                  <a:moveTo>
                    <a:pt x="28" y="43"/>
                  </a:moveTo>
                  <a:lnTo>
                    <a:pt x="28" y="43"/>
                  </a:lnTo>
                  <a:lnTo>
                    <a:pt x="27" y="46"/>
                  </a:lnTo>
                  <a:lnTo>
                    <a:pt x="27" y="46"/>
                  </a:lnTo>
                  <a:lnTo>
                    <a:pt x="28" y="43"/>
                  </a:lnTo>
                  <a:close/>
                  <a:moveTo>
                    <a:pt x="361" y="0"/>
                  </a:moveTo>
                  <a:lnTo>
                    <a:pt x="361" y="0"/>
                  </a:lnTo>
                  <a:lnTo>
                    <a:pt x="350" y="1"/>
                  </a:lnTo>
                  <a:lnTo>
                    <a:pt x="341" y="1"/>
                  </a:lnTo>
                  <a:lnTo>
                    <a:pt x="341" y="1"/>
                  </a:lnTo>
                  <a:lnTo>
                    <a:pt x="269" y="9"/>
                  </a:lnTo>
                  <a:lnTo>
                    <a:pt x="179" y="17"/>
                  </a:lnTo>
                  <a:lnTo>
                    <a:pt x="179" y="17"/>
                  </a:lnTo>
                  <a:lnTo>
                    <a:pt x="157" y="20"/>
                  </a:lnTo>
                  <a:lnTo>
                    <a:pt x="136" y="22"/>
                  </a:lnTo>
                  <a:lnTo>
                    <a:pt x="102" y="29"/>
                  </a:lnTo>
                  <a:lnTo>
                    <a:pt x="102" y="29"/>
                  </a:lnTo>
                  <a:lnTo>
                    <a:pt x="89" y="30"/>
                  </a:lnTo>
                  <a:lnTo>
                    <a:pt x="80" y="32"/>
                  </a:lnTo>
                  <a:lnTo>
                    <a:pt x="80" y="32"/>
                  </a:lnTo>
                  <a:lnTo>
                    <a:pt x="77" y="30"/>
                  </a:lnTo>
                  <a:lnTo>
                    <a:pt x="77" y="30"/>
                  </a:lnTo>
                  <a:lnTo>
                    <a:pt x="85" y="28"/>
                  </a:lnTo>
                  <a:lnTo>
                    <a:pt x="98" y="26"/>
                  </a:lnTo>
                  <a:lnTo>
                    <a:pt x="98" y="26"/>
                  </a:lnTo>
                  <a:lnTo>
                    <a:pt x="112" y="24"/>
                  </a:lnTo>
                  <a:lnTo>
                    <a:pt x="126" y="21"/>
                  </a:lnTo>
                  <a:lnTo>
                    <a:pt x="126" y="21"/>
                  </a:lnTo>
                  <a:lnTo>
                    <a:pt x="139" y="20"/>
                  </a:lnTo>
                  <a:lnTo>
                    <a:pt x="148" y="17"/>
                  </a:lnTo>
                  <a:lnTo>
                    <a:pt x="148" y="17"/>
                  </a:lnTo>
                  <a:lnTo>
                    <a:pt x="150" y="17"/>
                  </a:lnTo>
                  <a:lnTo>
                    <a:pt x="149" y="17"/>
                  </a:lnTo>
                  <a:lnTo>
                    <a:pt x="144" y="17"/>
                  </a:lnTo>
                  <a:lnTo>
                    <a:pt x="144" y="17"/>
                  </a:lnTo>
                  <a:lnTo>
                    <a:pt x="129" y="19"/>
                  </a:lnTo>
                  <a:lnTo>
                    <a:pt x="129" y="19"/>
                  </a:lnTo>
                  <a:lnTo>
                    <a:pt x="89" y="25"/>
                  </a:lnTo>
                  <a:lnTo>
                    <a:pt x="89" y="25"/>
                  </a:lnTo>
                  <a:lnTo>
                    <a:pt x="64" y="30"/>
                  </a:lnTo>
                  <a:lnTo>
                    <a:pt x="64" y="30"/>
                  </a:lnTo>
                  <a:lnTo>
                    <a:pt x="51" y="33"/>
                  </a:lnTo>
                  <a:lnTo>
                    <a:pt x="42" y="36"/>
                  </a:lnTo>
                  <a:lnTo>
                    <a:pt x="42" y="36"/>
                  </a:lnTo>
                  <a:lnTo>
                    <a:pt x="35" y="38"/>
                  </a:lnTo>
                  <a:lnTo>
                    <a:pt x="30" y="43"/>
                  </a:lnTo>
                  <a:lnTo>
                    <a:pt x="30" y="43"/>
                  </a:lnTo>
                  <a:lnTo>
                    <a:pt x="30" y="43"/>
                  </a:lnTo>
                  <a:lnTo>
                    <a:pt x="30" y="43"/>
                  </a:lnTo>
                  <a:lnTo>
                    <a:pt x="34" y="43"/>
                  </a:lnTo>
                  <a:lnTo>
                    <a:pt x="34" y="43"/>
                  </a:lnTo>
                  <a:lnTo>
                    <a:pt x="35" y="43"/>
                  </a:lnTo>
                  <a:lnTo>
                    <a:pt x="35" y="43"/>
                  </a:lnTo>
                  <a:lnTo>
                    <a:pt x="35" y="45"/>
                  </a:lnTo>
                  <a:lnTo>
                    <a:pt x="35" y="45"/>
                  </a:lnTo>
                  <a:lnTo>
                    <a:pt x="40" y="47"/>
                  </a:lnTo>
                  <a:lnTo>
                    <a:pt x="44" y="51"/>
                  </a:lnTo>
                  <a:lnTo>
                    <a:pt x="44" y="51"/>
                  </a:lnTo>
                  <a:lnTo>
                    <a:pt x="52" y="57"/>
                  </a:lnTo>
                  <a:lnTo>
                    <a:pt x="64" y="64"/>
                  </a:lnTo>
                  <a:lnTo>
                    <a:pt x="84" y="76"/>
                  </a:lnTo>
                  <a:lnTo>
                    <a:pt x="84" y="76"/>
                  </a:lnTo>
                  <a:lnTo>
                    <a:pt x="99" y="85"/>
                  </a:lnTo>
                  <a:lnTo>
                    <a:pt x="99" y="85"/>
                  </a:lnTo>
                  <a:lnTo>
                    <a:pt x="111" y="84"/>
                  </a:lnTo>
                  <a:lnTo>
                    <a:pt x="111" y="84"/>
                  </a:lnTo>
                  <a:lnTo>
                    <a:pt x="118" y="83"/>
                  </a:lnTo>
                  <a:lnTo>
                    <a:pt x="123" y="80"/>
                  </a:lnTo>
                  <a:lnTo>
                    <a:pt x="123" y="80"/>
                  </a:lnTo>
                  <a:lnTo>
                    <a:pt x="132" y="80"/>
                  </a:lnTo>
                  <a:lnTo>
                    <a:pt x="132" y="80"/>
                  </a:lnTo>
                  <a:lnTo>
                    <a:pt x="136" y="80"/>
                  </a:lnTo>
                  <a:lnTo>
                    <a:pt x="136" y="80"/>
                  </a:lnTo>
                  <a:lnTo>
                    <a:pt x="137" y="80"/>
                  </a:lnTo>
                  <a:lnTo>
                    <a:pt x="137" y="80"/>
                  </a:lnTo>
                  <a:lnTo>
                    <a:pt x="174" y="78"/>
                  </a:lnTo>
                  <a:lnTo>
                    <a:pt x="174" y="78"/>
                  </a:lnTo>
                  <a:lnTo>
                    <a:pt x="263" y="71"/>
                  </a:lnTo>
                  <a:lnTo>
                    <a:pt x="263" y="71"/>
                  </a:lnTo>
                  <a:lnTo>
                    <a:pt x="332" y="66"/>
                  </a:lnTo>
                  <a:lnTo>
                    <a:pt x="332" y="66"/>
                  </a:lnTo>
                  <a:lnTo>
                    <a:pt x="340" y="66"/>
                  </a:lnTo>
                  <a:lnTo>
                    <a:pt x="346" y="63"/>
                  </a:lnTo>
                  <a:lnTo>
                    <a:pt x="346" y="63"/>
                  </a:lnTo>
                  <a:lnTo>
                    <a:pt x="349" y="62"/>
                  </a:lnTo>
                  <a:lnTo>
                    <a:pt x="351" y="58"/>
                  </a:lnTo>
                  <a:lnTo>
                    <a:pt x="351" y="58"/>
                  </a:lnTo>
                  <a:lnTo>
                    <a:pt x="353" y="54"/>
                  </a:lnTo>
                  <a:lnTo>
                    <a:pt x="353" y="51"/>
                  </a:lnTo>
                  <a:lnTo>
                    <a:pt x="355" y="50"/>
                  </a:lnTo>
                  <a:lnTo>
                    <a:pt x="355" y="50"/>
                  </a:lnTo>
                  <a:lnTo>
                    <a:pt x="361" y="47"/>
                  </a:lnTo>
                  <a:lnTo>
                    <a:pt x="362" y="46"/>
                  </a:lnTo>
                  <a:lnTo>
                    <a:pt x="363" y="45"/>
                  </a:lnTo>
                  <a:lnTo>
                    <a:pt x="363" y="45"/>
                  </a:lnTo>
                  <a:lnTo>
                    <a:pt x="366" y="42"/>
                  </a:lnTo>
                  <a:lnTo>
                    <a:pt x="367" y="41"/>
                  </a:lnTo>
                  <a:lnTo>
                    <a:pt x="370" y="40"/>
                  </a:lnTo>
                  <a:lnTo>
                    <a:pt x="368" y="38"/>
                  </a:lnTo>
                  <a:lnTo>
                    <a:pt x="368" y="38"/>
                  </a:lnTo>
                  <a:lnTo>
                    <a:pt x="367" y="38"/>
                  </a:lnTo>
                  <a:lnTo>
                    <a:pt x="367" y="38"/>
                  </a:lnTo>
                  <a:lnTo>
                    <a:pt x="363" y="38"/>
                  </a:lnTo>
                  <a:lnTo>
                    <a:pt x="363" y="38"/>
                  </a:lnTo>
                  <a:lnTo>
                    <a:pt x="358" y="40"/>
                  </a:lnTo>
                  <a:lnTo>
                    <a:pt x="358" y="40"/>
                  </a:lnTo>
                  <a:lnTo>
                    <a:pt x="358" y="40"/>
                  </a:lnTo>
                  <a:lnTo>
                    <a:pt x="357" y="38"/>
                  </a:lnTo>
                  <a:lnTo>
                    <a:pt x="357" y="38"/>
                  </a:lnTo>
                  <a:lnTo>
                    <a:pt x="358" y="36"/>
                  </a:lnTo>
                  <a:lnTo>
                    <a:pt x="361" y="34"/>
                  </a:lnTo>
                  <a:lnTo>
                    <a:pt x="364" y="33"/>
                  </a:lnTo>
                  <a:lnTo>
                    <a:pt x="364" y="33"/>
                  </a:lnTo>
                  <a:lnTo>
                    <a:pt x="368" y="32"/>
                  </a:lnTo>
                  <a:lnTo>
                    <a:pt x="371" y="29"/>
                  </a:lnTo>
                  <a:lnTo>
                    <a:pt x="371" y="29"/>
                  </a:lnTo>
                  <a:lnTo>
                    <a:pt x="371" y="28"/>
                  </a:lnTo>
                  <a:lnTo>
                    <a:pt x="372" y="25"/>
                  </a:lnTo>
                  <a:lnTo>
                    <a:pt x="372" y="25"/>
                  </a:lnTo>
                  <a:lnTo>
                    <a:pt x="371" y="22"/>
                  </a:lnTo>
                  <a:lnTo>
                    <a:pt x="371" y="21"/>
                  </a:lnTo>
                  <a:lnTo>
                    <a:pt x="372" y="20"/>
                  </a:lnTo>
                  <a:lnTo>
                    <a:pt x="372" y="20"/>
                  </a:lnTo>
                  <a:lnTo>
                    <a:pt x="376" y="19"/>
                  </a:lnTo>
                  <a:lnTo>
                    <a:pt x="379" y="16"/>
                  </a:lnTo>
                  <a:lnTo>
                    <a:pt x="379" y="16"/>
                  </a:lnTo>
                  <a:lnTo>
                    <a:pt x="382" y="12"/>
                  </a:lnTo>
                  <a:lnTo>
                    <a:pt x="382" y="9"/>
                  </a:lnTo>
                  <a:lnTo>
                    <a:pt x="382" y="9"/>
                  </a:lnTo>
                  <a:lnTo>
                    <a:pt x="380" y="8"/>
                  </a:lnTo>
                  <a:lnTo>
                    <a:pt x="378" y="7"/>
                  </a:lnTo>
                  <a:lnTo>
                    <a:pt x="378" y="7"/>
                  </a:lnTo>
                  <a:lnTo>
                    <a:pt x="375" y="4"/>
                  </a:lnTo>
                  <a:lnTo>
                    <a:pt x="375" y="1"/>
                  </a:lnTo>
                  <a:lnTo>
                    <a:pt x="375" y="1"/>
                  </a:lnTo>
                  <a:lnTo>
                    <a:pt x="36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52"/>
            <p:cNvSpPr>
              <a:spLocks/>
            </p:cNvSpPr>
            <p:nvPr/>
          </p:nvSpPr>
          <p:spPr bwMode="auto">
            <a:xfrm>
              <a:off x="2359025" y="2197398"/>
              <a:ext cx="1588" cy="1588"/>
            </a:xfrm>
            <a:custGeom>
              <a:avLst/>
              <a:gdLst/>
              <a:ahLst/>
              <a:cxnLst>
                <a:cxn ang="0">
                  <a:pos x="1" y="0"/>
                </a:cxn>
                <a:cxn ang="0">
                  <a:pos x="1" y="0"/>
                </a:cxn>
                <a:cxn ang="0">
                  <a:pos x="0" y="1"/>
                </a:cxn>
                <a:cxn ang="0">
                  <a:pos x="0" y="1"/>
                </a:cxn>
                <a:cxn ang="0">
                  <a:pos x="1" y="0"/>
                </a:cxn>
                <a:cxn ang="0">
                  <a:pos x="1" y="0"/>
                </a:cxn>
                <a:cxn ang="0">
                  <a:pos x="1" y="0"/>
                </a:cxn>
              </a:cxnLst>
              <a:rect l="0" t="0" r="r" b="b"/>
              <a:pathLst>
                <a:path w="1" h="1">
                  <a:moveTo>
                    <a:pt x="1" y="0"/>
                  </a:moveTo>
                  <a:lnTo>
                    <a:pt x="1" y="0"/>
                  </a:lnTo>
                  <a:lnTo>
                    <a:pt x="0" y="1"/>
                  </a:lnTo>
                  <a:lnTo>
                    <a:pt x="0" y="1"/>
                  </a:lnTo>
                  <a:lnTo>
                    <a:pt x="1" y="0"/>
                  </a:lnTo>
                  <a:lnTo>
                    <a:pt x="1" y="0"/>
                  </a:lnTo>
                  <a:lnTo>
                    <a:pt x="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753"/>
            <p:cNvSpPr>
              <a:spLocks/>
            </p:cNvSpPr>
            <p:nvPr/>
          </p:nvSpPr>
          <p:spPr bwMode="auto">
            <a:xfrm>
              <a:off x="2373313" y="2157711"/>
              <a:ext cx="19050" cy="20638"/>
            </a:xfrm>
            <a:custGeom>
              <a:avLst/>
              <a:gdLst/>
              <a:ahLst/>
              <a:cxnLst>
                <a:cxn ang="0">
                  <a:pos x="12" y="0"/>
                </a:cxn>
                <a:cxn ang="0">
                  <a:pos x="12" y="0"/>
                </a:cxn>
                <a:cxn ang="0">
                  <a:pos x="5" y="9"/>
                </a:cxn>
                <a:cxn ang="0">
                  <a:pos x="5" y="9"/>
                </a:cxn>
                <a:cxn ang="0">
                  <a:pos x="0" y="13"/>
                </a:cxn>
                <a:cxn ang="0">
                  <a:pos x="0" y="13"/>
                </a:cxn>
                <a:cxn ang="0">
                  <a:pos x="5" y="8"/>
                </a:cxn>
                <a:cxn ang="0">
                  <a:pos x="5" y="8"/>
                </a:cxn>
                <a:cxn ang="0">
                  <a:pos x="9" y="4"/>
                </a:cxn>
                <a:cxn ang="0">
                  <a:pos x="9" y="4"/>
                </a:cxn>
                <a:cxn ang="0">
                  <a:pos x="9" y="4"/>
                </a:cxn>
                <a:cxn ang="0">
                  <a:pos x="12" y="0"/>
                </a:cxn>
              </a:cxnLst>
              <a:rect l="0" t="0" r="r" b="b"/>
              <a:pathLst>
                <a:path w="12" h="13">
                  <a:moveTo>
                    <a:pt x="12" y="0"/>
                  </a:moveTo>
                  <a:lnTo>
                    <a:pt x="12" y="0"/>
                  </a:lnTo>
                  <a:lnTo>
                    <a:pt x="5" y="9"/>
                  </a:lnTo>
                  <a:lnTo>
                    <a:pt x="5" y="9"/>
                  </a:lnTo>
                  <a:lnTo>
                    <a:pt x="0" y="13"/>
                  </a:lnTo>
                  <a:lnTo>
                    <a:pt x="0" y="13"/>
                  </a:lnTo>
                  <a:lnTo>
                    <a:pt x="5" y="8"/>
                  </a:lnTo>
                  <a:lnTo>
                    <a:pt x="5" y="8"/>
                  </a:lnTo>
                  <a:lnTo>
                    <a:pt x="9" y="4"/>
                  </a:lnTo>
                  <a:lnTo>
                    <a:pt x="9" y="4"/>
                  </a:lnTo>
                  <a:lnTo>
                    <a:pt x="9" y="4"/>
                  </a:lnTo>
                  <a:lnTo>
                    <a:pt x="1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754"/>
            <p:cNvSpPr>
              <a:spLocks/>
            </p:cNvSpPr>
            <p:nvPr/>
          </p:nvSpPr>
          <p:spPr bwMode="auto">
            <a:xfrm>
              <a:off x="2401888" y="2141836"/>
              <a:ext cx="1588" cy="4763"/>
            </a:xfrm>
            <a:custGeom>
              <a:avLst/>
              <a:gdLst/>
              <a:ahLst/>
              <a:cxnLst>
                <a:cxn ang="0">
                  <a:pos x="1" y="0"/>
                </a:cxn>
                <a:cxn ang="0">
                  <a:pos x="1" y="0"/>
                </a:cxn>
                <a:cxn ang="0">
                  <a:pos x="0" y="3"/>
                </a:cxn>
                <a:cxn ang="0">
                  <a:pos x="0" y="3"/>
                </a:cxn>
                <a:cxn ang="0">
                  <a:pos x="1" y="0"/>
                </a:cxn>
              </a:cxnLst>
              <a:rect l="0" t="0" r="r" b="b"/>
              <a:pathLst>
                <a:path w="1" h="3">
                  <a:moveTo>
                    <a:pt x="1" y="0"/>
                  </a:moveTo>
                  <a:lnTo>
                    <a:pt x="1" y="0"/>
                  </a:lnTo>
                  <a:lnTo>
                    <a:pt x="0" y="3"/>
                  </a:lnTo>
                  <a:lnTo>
                    <a:pt x="0" y="3"/>
                  </a:lnTo>
                  <a:lnTo>
                    <a:pt x="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755"/>
            <p:cNvSpPr>
              <a:spLocks/>
            </p:cNvSpPr>
            <p:nvPr/>
          </p:nvSpPr>
          <p:spPr bwMode="auto">
            <a:xfrm>
              <a:off x="2406650" y="2073573"/>
              <a:ext cx="558800" cy="134938"/>
            </a:xfrm>
            <a:custGeom>
              <a:avLst/>
              <a:gdLst/>
              <a:ahLst/>
              <a:cxnLst>
                <a:cxn ang="0">
                  <a:pos x="320" y="1"/>
                </a:cxn>
                <a:cxn ang="0">
                  <a:pos x="239" y="9"/>
                </a:cxn>
                <a:cxn ang="0">
                  <a:pos x="127" y="20"/>
                </a:cxn>
                <a:cxn ang="0">
                  <a:pos x="72" y="29"/>
                </a:cxn>
                <a:cxn ang="0">
                  <a:pos x="50" y="32"/>
                </a:cxn>
                <a:cxn ang="0">
                  <a:pos x="55" y="28"/>
                </a:cxn>
                <a:cxn ang="0">
                  <a:pos x="82" y="24"/>
                </a:cxn>
                <a:cxn ang="0">
                  <a:pos x="109" y="20"/>
                </a:cxn>
                <a:cxn ang="0">
                  <a:pos x="120" y="17"/>
                </a:cxn>
                <a:cxn ang="0">
                  <a:pos x="114" y="17"/>
                </a:cxn>
                <a:cxn ang="0">
                  <a:pos x="59" y="25"/>
                </a:cxn>
                <a:cxn ang="0">
                  <a:pos x="34" y="30"/>
                </a:cxn>
                <a:cxn ang="0">
                  <a:pos x="12" y="36"/>
                </a:cxn>
                <a:cxn ang="0">
                  <a:pos x="0" y="43"/>
                </a:cxn>
                <a:cxn ang="0">
                  <a:pos x="4" y="43"/>
                </a:cxn>
                <a:cxn ang="0">
                  <a:pos x="5" y="43"/>
                </a:cxn>
                <a:cxn ang="0">
                  <a:pos x="10" y="47"/>
                </a:cxn>
                <a:cxn ang="0">
                  <a:pos x="22" y="57"/>
                </a:cxn>
                <a:cxn ang="0">
                  <a:pos x="54" y="76"/>
                </a:cxn>
                <a:cxn ang="0">
                  <a:pos x="81" y="84"/>
                </a:cxn>
                <a:cxn ang="0">
                  <a:pos x="93" y="80"/>
                </a:cxn>
                <a:cxn ang="0">
                  <a:pos x="102" y="80"/>
                </a:cxn>
                <a:cxn ang="0">
                  <a:pos x="107" y="80"/>
                </a:cxn>
                <a:cxn ang="0">
                  <a:pos x="144" y="78"/>
                </a:cxn>
                <a:cxn ang="0">
                  <a:pos x="302" y="66"/>
                </a:cxn>
                <a:cxn ang="0">
                  <a:pos x="316" y="63"/>
                </a:cxn>
                <a:cxn ang="0">
                  <a:pos x="321" y="58"/>
                </a:cxn>
                <a:cxn ang="0">
                  <a:pos x="323" y="51"/>
                </a:cxn>
                <a:cxn ang="0">
                  <a:pos x="331" y="47"/>
                </a:cxn>
                <a:cxn ang="0">
                  <a:pos x="333" y="45"/>
                </a:cxn>
                <a:cxn ang="0">
                  <a:pos x="340" y="40"/>
                </a:cxn>
                <a:cxn ang="0">
                  <a:pos x="337" y="38"/>
                </a:cxn>
                <a:cxn ang="0">
                  <a:pos x="333" y="38"/>
                </a:cxn>
                <a:cxn ang="0">
                  <a:pos x="328" y="40"/>
                </a:cxn>
                <a:cxn ang="0">
                  <a:pos x="328" y="36"/>
                </a:cxn>
                <a:cxn ang="0">
                  <a:pos x="334" y="33"/>
                </a:cxn>
                <a:cxn ang="0">
                  <a:pos x="341" y="29"/>
                </a:cxn>
                <a:cxn ang="0">
                  <a:pos x="342" y="25"/>
                </a:cxn>
                <a:cxn ang="0">
                  <a:pos x="342" y="20"/>
                </a:cxn>
                <a:cxn ang="0">
                  <a:pos x="349" y="16"/>
                </a:cxn>
                <a:cxn ang="0">
                  <a:pos x="352" y="9"/>
                </a:cxn>
                <a:cxn ang="0">
                  <a:pos x="348" y="7"/>
                </a:cxn>
                <a:cxn ang="0">
                  <a:pos x="345" y="1"/>
                </a:cxn>
              </a:cxnLst>
              <a:rect l="0" t="0" r="r" b="b"/>
              <a:pathLst>
                <a:path w="352" h="85">
                  <a:moveTo>
                    <a:pt x="331" y="0"/>
                  </a:moveTo>
                  <a:lnTo>
                    <a:pt x="331" y="0"/>
                  </a:lnTo>
                  <a:lnTo>
                    <a:pt x="320" y="1"/>
                  </a:lnTo>
                  <a:lnTo>
                    <a:pt x="311" y="1"/>
                  </a:lnTo>
                  <a:lnTo>
                    <a:pt x="311" y="1"/>
                  </a:lnTo>
                  <a:lnTo>
                    <a:pt x="239" y="9"/>
                  </a:lnTo>
                  <a:lnTo>
                    <a:pt x="149" y="17"/>
                  </a:lnTo>
                  <a:lnTo>
                    <a:pt x="149" y="17"/>
                  </a:lnTo>
                  <a:lnTo>
                    <a:pt x="127" y="20"/>
                  </a:lnTo>
                  <a:lnTo>
                    <a:pt x="106" y="22"/>
                  </a:lnTo>
                  <a:lnTo>
                    <a:pt x="72" y="29"/>
                  </a:lnTo>
                  <a:lnTo>
                    <a:pt x="72" y="29"/>
                  </a:lnTo>
                  <a:lnTo>
                    <a:pt x="59" y="30"/>
                  </a:lnTo>
                  <a:lnTo>
                    <a:pt x="50" y="32"/>
                  </a:lnTo>
                  <a:lnTo>
                    <a:pt x="50" y="32"/>
                  </a:lnTo>
                  <a:lnTo>
                    <a:pt x="47" y="30"/>
                  </a:lnTo>
                  <a:lnTo>
                    <a:pt x="47" y="30"/>
                  </a:lnTo>
                  <a:lnTo>
                    <a:pt x="55" y="28"/>
                  </a:lnTo>
                  <a:lnTo>
                    <a:pt x="68" y="26"/>
                  </a:lnTo>
                  <a:lnTo>
                    <a:pt x="68" y="26"/>
                  </a:lnTo>
                  <a:lnTo>
                    <a:pt x="82" y="24"/>
                  </a:lnTo>
                  <a:lnTo>
                    <a:pt x="96" y="21"/>
                  </a:lnTo>
                  <a:lnTo>
                    <a:pt x="96" y="21"/>
                  </a:lnTo>
                  <a:lnTo>
                    <a:pt x="109" y="20"/>
                  </a:lnTo>
                  <a:lnTo>
                    <a:pt x="118" y="17"/>
                  </a:lnTo>
                  <a:lnTo>
                    <a:pt x="118" y="17"/>
                  </a:lnTo>
                  <a:lnTo>
                    <a:pt x="120" y="17"/>
                  </a:lnTo>
                  <a:lnTo>
                    <a:pt x="119" y="17"/>
                  </a:lnTo>
                  <a:lnTo>
                    <a:pt x="114" y="17"/>
                  </a:lnTo>
                  <a:lnTo>
                    <a:pt x="114" y="17"/>
                  </a:lnTo>
                  <a:lnTo>
                    <a:pt x="99" y="19"/>
                  </a:lnTo>
                  <a:lnTo>
                    <a:pt x="99" y="19"/>
                  </a:lnTo>
                  <a:lnTo>
                    <a:pt x="59" y="25"/>
                  </a:lnTo>
                  <a:lnTo>
                    <a:pt x="59" y="25"/>
                  </a:lnTo>
                  <a:lnTo>
                    <a:pt x="34" y="30"/>
                  </a:lnTo>
                  <a:lnTo>
                    <a:pt x="34" y="30"/>
                  </a:lnTo>
                  <a:lnTo>
                    <a:pt x="21" y="33"/>
                  </a:lnTo>
                  <a:lnTo>
                    <a:pt x="12" y="36"/>
                  </a:lnTo>
                  <a:lnTo>
                    <a:pt x="12" y="36"/>
                  </a:lnTo>
                  <a:lnTo>
                    <a:pt x="5" y="38"/>
                  </a:lnTo>
                  <a:lnTo>
                    <a:pt x="0" y="43"/>
                  </a:lnTo>
                  <a:lnTo>
                    <a:pt x="0" y="43"/>
                  </a:lnTo>
                  <a:lnTo>
                    <a:pt x="0" y="43"/>
                  </a:lnTo>
                  <a:lnTo>
                    <a:pt x="0" y="43"/>
                  </a:lnTo>
                  <a:lnTo>
                    <a:pt x="4" y="43"/>
                  </a:lnTo>
                  <a:lnTo>
                    <a:pt x="4" y="43"/>
                  </a:lnTo>
                  <a:lnTo>
                    <a:pt x="5" y="43"/>
                  </a:lnTo>
                  <a:lnTo>
                    <a:pt x="5" y="43"/>
                  </a:lnTo>
                  <a:lnTo>
                    <a:pt x="5" y="45"/>
                  </a:lnTo>
                  <a:lnTo>
                    <a:pt x="5" y="45"/>
                  </a:lnTo>
                  <a:lnTo>
                    <a:pt x="10" y="47"/>
                  </a:lnTo>
                  <a:lnTo>
                    <a:pt x="14" y="51"/>
                  </a:lnTo>
                  <a:lnTo>
                    <a:pt x="14" y="51"/>
                  </a:lnTo>
                  <a:lnTo>
                    <a:pt x="22" y="57"/>
                  </a:lnTo>
                  <a:lnTo>
                    <a:pt x="34" y="64"/>
                  </a:lnTo>
                  <a:lnTo>
                    <a:pt x="54" y="76"/>
                  </a:lnTo>
                  <a:lnTo>
                    <a:pt x="54" y="76"/>
                  </a:lnTo>
                  <a:lnTo>
                    <a:pt x="69" y="85"/>
                  </a:lnTo>
                  <a:lnTo>
                    <a:pt x="69" y="85"/>
                  </a:lnTo>
                  <a:lnTo>
                    <a:pt x="81" y="84"/>
                  </a:lnTo>
                  <a:lnTo>
                    <a:pt x="81" y="84"/>
                  </a:lnTo>
                  <a:lnTo>
                    <a:pt x="88" y="83"/>
                  </a:lnTo>
                  <a:lnTo>
                    <a:pt x="93" y="80"/>
                  </a:lnTo>
                  <a:lnTo>
                    <a:pt x="93" y="80"/>
                  </a:lnTo>
                  <a:lnTo>
                    <a:pt x="102" y="80"/>
                  </a:lnTo>
                  <a:lnTo>
                    <a:pt x="102" y="80"/>
                  </a:lnTo>
                  <a:lnTo>
                    <a:pt x="106" y="80"/>
                  </a:lnTo>
                  <a:lnTo>
                    <a:pt x="106" y="80"/>
                  </a:lnTo>
                  <a:lnTo>
                    <a:pt x="107" y="80"/>
                  </a:lnTo>
                  <a:lnTo>
                    <a:pt x="107" y="80"/>
                  </a:lnTo>
                  <a:lnTo>
                    <a:pt x="144" y="78"/>
                  </a:lnTo>
                  <a:lnTo>
                    <a:pt x="144" y="78"/>
                  </a:lnTo>
                  <a:lnTo>
                    <a:pt x="233" y="71"/>
                  </a:lnTo>
                  <a:lnTo>
                    <a:pt x="233" y="71"/>
                  </a:lnTo>
                  <a:lnTo>
                    <a:pt x="302" y="66"/>
                  </a:lnTo>
                  <a:lnTo>
                    <a:pt x="302" y="66"/>
                  </a:lnTo>
                  <a:lnTo>
                    <a:pt x="310" y="66"/>
                  </a:lnTo>
                  <a:lnTo>
                    <a:pt x="316" y="63"/>
                  </a:lnTo>
                  <a:lnTo>
                    <a:pt x="316" y="63"/>
                  </a:lnTo>
                  <a:lnTo>
                    <a:pt x="319" y="62"/>
                  </a:lnTo>
                  <a:lnTo>
                    <a:pt x="321" y="58"/>
                  </a:lnTo>
                  <a:lnTo>
                    <a:pt x="321" y="58"/>
                  </a:lnTo>
                  <a:lnTo>
                    <a:pt x="323" y="54"/>
                  </a:lnTo>
                  <a:lnTo>
                    <a:pt x="323" y="51"/>
                  </a:lnTo>
                  <a:lnTo>
                    <a:pt x="325" y="50"/>
                  </a:lnTo>
                  <a:lnTo>
                    <a:pt x="325" y="50"/>
                  </a:lnTo>
                  <a:lnTo>
                    <a:pt x="331" y="47"/>
                  </a:lnTo>
                  <a:lnTo>
                    <a:pt x="332" y="46"/>
                  </a:lnTo>
                  <a:lnTo>
                    <a:pt x="333" y="45"/>
                  </a:lnTo>
                  <a:lnTo>
                    <a:pt x="333" y="45"/>
                  </a:lnTo>
                  <a:lnTo>
                    <a:pt x="336" y="42"/>
                  </a:lnTo>
                  <a:lnTo>
                    <a:pt x="337" y="41"/>
                  </a:lnTo>
                  <a:lnTo>
                    <a:pt x="340" y="40"/>
                  </a:lnTo>
                  <a:lnTo>
                    <a:pt x="338" y="38"/>
                  </a:lnTo>
                  <a:lnTo>
                    <a:pt x="338" y="38"/>
                  </a:lnTo>
                  <a:lnTo>
                    <a:pt x="337" y="38"/>
                  </a:lnTo>
                  <a:lnTo>
                    <a:pt x="337" y="38"/>
                  </a:lnTo>
                  <a:lnTo>
                    <a:pt x="333" y="38"/>
                  </a:lnTo>
                  <a:lnTo>
                    <a:pt x="333" y="38"/>
                  </a:lnTo>
                  <a:lnTo>
                    <a:pt x="328" y="40"/>
                  </a:lnTo>
                  <a:lnTo>
                    <a:pt x="328" y="40"/>
                  </a:lnTo>
                  <a:lnTo>
                    <a:pt x="328" y="40"/>
                  </a:lnTo>
                  <a:lnTo>
                    <a:pt x="327" y="38"/>
                  </a:lnTo>
                  <a:lnTo>
                    <a:pt x="327" y="38"/>
                  </a:lnTo>
                  <a:lnTo>
                    <a:pt x="328" y="36"/>
                  </a:lnTo>
                  <a:lnTo>
                    <a:pt x="331" y="34"/>
                  </a:lnTo>
                  <a:lnTo>
                    <a:pt x="334" y="33"/>
                  </a:lnTo>
                  <a:lnTo>
                    <a:pt x="334" y="33"/>
                  </a:lnTo>
                  <a:lnTo>
                    <a:pt x="338" y="32"/>
                  </a:lnTo>
                  <a:lnTo>
                    <a:pt x="341" y="29"/>
                  </a:lnTo>
                  <a:lnTo>
                    <a:pt x="341" y="29"/>
                  </a:lnTo>
                  <a:lnTo>
                    <a:pt x="341" y="28"/>
                  </a:lnTo>
                  <a:lnTo>
                    <a:pt x="342" y="25"/>
                  </a:lnTo>
                  <a:lnTo>
                    <a:pt x="342" y="25"/>
                  </a:lnTo>
                  <a:lnTo>
                    <a:pt x="341" y="22"/>
                  </a:lnTo>
                  <a:lnTo>
                    <a:pt x="341" y="21"/>
                  </a:lnTo>
                  <a:lnTo>
                    <a:pt x="342" y="20"/>
                  </a:lnTo>
                  <a:lnTo>
                    <a:pt x="342" y="20"/>
                  </a:lnTo>
                  <a:lnTo>
                    <a:pt x="346" y="19"/>
                  </a:lnTo>
                  <a:lnTo>
                    <a:pt x="349" y="16"/>
                  </a:lnTo>
                  <a:lnTo>
                    <a:pt x="349" y="16"/>
                  </a:lnTo>
                  <a:lnTo>
                    <a:pt x="352" y="12"/>
                  </a:lnTo>
                  <a:lnTo>
                    <a:pt x="352" y="9"/>
                  </a:lnTo>
                  <a:lnTo>
                    <a:pt x="352" y="9"/>
                  </a:lnTo>
                  <a:lnTo>
                    <a:pt x="350" y="8"/>
                  </a:lnTo>
                  <a:lnTo>
                    <a:pt x="348" y="7"/>
                  </a:lnTo>
                  <a:lnTo>
                    <a:pt x="348" y="7"/>
                  </a:lnTo>
                  <a:lnTo>
                    <a:pt x="345" y="4"/>
                  </a:lnTo>
                  <a:lnTo>
                    <a:pt x="345" y="1"/>
                  </a:lnTo>
                  <a:lnTo>
                    <a:pt x="345" y="1"/>
                  </a:lnTo>
                  <a:lnTo>
                    <a:pt x="33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756"/>
            <p:cNvSpPr>
              <a:spLocks noEditPoints="1"/>
            </p:cNvSpPr>
            <p:nvPr/>
          </p:nvSpPr>
          <p:spPr bwMode="auto">
            <a:xfrm>
              <a:off x="2333625" y="2141836"/>
              <a:ext cx="80963" cy="103188"/>
            </a:xfrm>
            <a:custGeom>
              <a:avLst/>
              <a:gdLst/>
              <a:ahLst/>
              <a:cxnLst>
                <a:cxn ang="0">
                  <a:pos x="0" y="65"/>
                </a:cxn>
                <a:cxn ang="0">
                  <a:pos x="0" y="65"/>
                </a:cxn>
                <a:cxn ang="0">
                  <a:pos x="0" y="65"/>
                </a:cxn>
                <a:cxn ang="0">
                  <a:pos x="0" y="65"/>
                </a:cxn>
                <a:cxn ang="0">
                  <a:pos x="0" y="65"/>
                </a:cxn>
                <a:cxn ang="0">
                  <a:pos x="0" y="65"/>
                </a:cxn>
                <a:cxn ang="0">
                  <a:pos x="0" y="65"/>
                </a:cxn>
                <a:cxn ang="0">
                  <a:pos x="30" y="18"/>
                </a:cxn>
                <a:cxn ang="0">
                  <a:pos x="30" y="18"/>
                </a:cxn>
                <a:cxn ang="0">
                  <a:pos x="25" y="23"/>
                </a:cxn>
                <a:cxn ang="0">
                  <a:pos x="25" y="23"/>
                </a:cxn>
                <a:cxn ang="0">
                  <a:pos x="19" y="29"/>
                </a:cxn>
                <a:cxn ang="0">
                  <a:pos x="19" y="29"/>
                </a:cxn>
                <a:cxn ang="0">
                  <a:pos x="17" y="35"/>
                </a:cxn>
                <a:cxn ang="0">
                  <a:pos x="17" y="35"/>
                </a:cxn>
                <a:cxn ang="0">
                  <a:pos x="17" y="35"/>
                </a:cxn>
                <a:cxn ang="0">
                  <a:pos x="17" y="35"/>
                </a:cxn>
                <a:cxn ang="0">
                  <a:pos x="30" y="18"/>
                </a:cxn>
                <a:cxn ang="0">
                  <a:pos x="40" y="7"/>
                </a:cxn>
                <a:cxn ang="0">
                  <a:pos x="40" y="7"/>
                </a:cxn>
                <a:cxn ang="0">
                  <a:pos x="39" y="8"/>
                </a:cxn>
                <a:cxn ang="0">
                  <a:pos x="39" y="8"/>
                </a:cxn>
                <a:cxn ang="0">
                  <a:pos x="37" y="10"/>
                </a:cxn>
                <a:cxn ang="0">
                  <a:pos x="37" y="10"/>
                </a:cxn>
                <a:cxn ang="0">
                  <a:pos x="34" y="14"/>
                </a:cxn>
                <a:cxn ang="0">
                  <a:pos x="34" y="14"/>
                </a:cxn>
                <a:cxn ang="0">
                  <a:pos x="40" y="7"/>
                </a:cxn>
                <a:cxn ang="0">
                  <a:pos x="51" y="0"/>
                </a:cxn>
                <a:cxn ang="0">
                  <a:pos x="51" y="0"/>
                </a:cxn>
                <a:cxn ang="0">
                  <a:pos x="50" y="0"/>
                </a:cxn>
                <a:cxn ang="0">
                  <a:pos x="50" y="0"/>
                </a:cxn>
                <a:cxn ang="0">
                  <a:pos x="51" y="2"/>
                </a:cxn>
                <a:cxn ang="0">
                  <a:pos x="51" y="2"/>
                </a:cxn>
                <a:cxn ang="0">
                  <a:pos x="51" y="0"/>
                </a:cxn>
              </a:cxnLst>
              <a:rect l="0" t="0" r="r" b="b"/>
              <a:pathLst>
                <a:path w="51" h="65">
                  <a:moveTo>
                    <a:pt x="0" y="65"/>
                  </a:moveTo>
                  <a:lnTo>
                    <a:pt x="0" y="65"/>
                  </a:lnTo>
                  <a:lnTo>
                    <a:pt x="0" y="65"/>
                  </a:lnTo>
                  <a:lnTo>
                    <a:pt x="0" y="65"/>
                  </a:lnTo>
                  <a:lnTo>
                    <a:pt x="0" y="65"/>
                  </a:lnTo>
                  <a:lnTo>
                    <a:pt x="0" y="65"/>
                  </a:lnTo>
                  <a:lnTo>
                    <a:pt x="0" y="65"/>
                  </a:lnTo>
                  <a:close/>
                  <a:moveTo>
                    <a:pt x="30" y="18"/>
                  </a:moveTo>
                  <a:lnTo>
                    <a:pt x="30" y="18"/>
                  </a:lnTo>
                  <a:lnTo>
                    <a:pt x="25" y="23"/>
                  </a:lnTo>
                  <a:lnTo>
                    <a:pt x="25" y="23"/>
                  </a:lnTo>
                  <a:lnTo>
                    <a:pt x="19" y="29"/>
                  </a:lnTo>
                  <a:lnTo>
                    <a:pt x="19" y="29"/>
                  </a:lnTo>
                  <a:lnTo>
                    <a:pt x="17" y="35"/>
                  </a:lnTo>
                  <a:lnTo>
                    <a:pt x="17" y="35"/>
                  </a:lnTo>
                  <a:lnTo>
                    <a:pt x="17" y="35"/>
                  </a:lnTo>
                  <a:lnTo>
                    <a:pt x="17" y="35"/>
                  </a:lnTo>
                  <a:lnTo>
                    <a:pt x="30" y="18"/>
                  </a:lnTo>
                  <a:close/>
                  <a:moveTo>
                    <a:pt x="40" y="7"/>
                  </a:moveTo>
                  <a:lnTo>
                    <a:pt x="40" y="7"/>
                  </a:lnTo>
                  <a:lnTo>
                    <a:pt x="39" y="8"/>
                  </a:lnTo>
                  <a:lnTo>
                    <a:pt x="39" y="8"/>
                  </a:lnTo>
                  <a:lnTo>
                    <a:pt x="37" y="10"/>
                  </a:lnTo>
                  <a:lnTo>
                    <a:pt x="37" y="10"/>
                  </a:lnTo>
                  <a:lnTo>
                    <a:pt x="34" y="14"/>
                  </a:lnTo>
                  <a:lnTo>
                    <a:pt x="34" y="14"/>
                  </a:lnTo>
                  <a:lnTo>
                    <a:pt x="40" y="7"/>
                  </a:lnTo>
                  <a:close/>
                  <a:moveTo>
                    <a:pt x="51" y="0"/>
                  </a:moveTo>
                  <a:lnTo>
                    <a:pt x="51" y="0"/>
                  </a:lnTo>
                  <a:lnTo>
                    <a:pt x="50" y="0"/>
                  </a:lnTo>
                  <a:lnTo>
                    <a:pt x="50" y="0"/>
                  </a:lnTo>
                  <a:lnTo>
                    <a:pt x="51" y="2"/>
                  </a:lnTo>
                  <a:lnTo>
                    <a:pt x="51" y="2"/>
                  </a:lnTo>
                  <a:lnTo>
                    <a:pt x="5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757"/>
            <p:cNvSpPr>
              <a:spLocks/>
            </p:cNvSpPr>
            <p:nvPr/>
          </p:nvSpPr>
          <p:spPr bwMode="auto">
            <a:xfrm>
              <a:off x="2333625" y="2245023"/>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758"/>
            <p:cNvSpPr>
              <a:spLocks/>
            </p:cNvSpPr>
            <p:nvPr/>
          </p:nvSpPr>
          <p:spPr bwMode="auto">
            <a:xfrm>
              <a:off x="2360613" y="2170411"/>
              <a:ext cx="20638" cy="26988"/>
            </a:xfrm>
            <a:custGeom>
              <a:avLst/>
              <a:gdLst/>
              <a:ahLst/>
              <a:cxnLst>
                <a:cxn ang="0">
                  <a:pos x="13" y="0"/>
                </a:cxn>
                <a:cxn ang="0">
                  <a:pos x="13" y="0"/>
                </a:cxn>
                <a:cxn ang="0">
                  <a:pos x="8" y="5"/>
                </a:cxn>
                <a:cxn ang="0">
                  <a:pos x="8" y="5"/>
                </a:cxn>
                <a:cxn ang="0">
                  <a:pos x="2" y="11"/>
                </a:cxn>
                <a:cxn ang="0">
                  <a:pos x="2" y="11"/>
                </a:cxn>
                <a:cxn ang="0">
                  <a:pos x="0" y="17"/>
                </a:cxn>
                <a:cxn ang="0">
                  <a:pos x="0" y="17"/>
                </a:cxn>
                <a:cxn ang="0">
                  <a:pos x="0" y="17"/>
                </a:cxn>
                <a:cxn ang="0">
                  <a:pos x="0" y="17"/>
                </a:cxn>
                <a:cxn ang="0">
                  <a:pos x="13" y="0"/>
                </a:cxn>
              </a:cxnLst>
              <a:rect l="0" t="0" r="r" b="b"/>
              <a:pathLst>
                <a:path w="13" h="17">
                  <a:moveTo>
                    <a:pt x="13" y="0"/>
                  </a:moveTo>
                  <a:lnTo>
                    <a:pt x="13" y="0"/>
                  </a:lnTo>
                  <a:lnTo>
                    <a:pt x="8" y="5"/>
                  </a:lnTo>
                  <a:lnTo>
                    <a:pt x="8" y="5"/>
                  </a:lnTo>
                  <a:lnTo>
                    <a:pt x="2" y="11"/>
                  </a:lnTo>
                  <a:lnTo>
                    <a:pt x="2" y="11"/>
                  </a:lnTo>
                  <a:lnTo>
                    <a:pt x="0" y="17"/>
                  </a:lnTo>
                  <a:lnTo>
                    <a:pt x="0" y="17"/>
                  </a:lnTo>
                  <a:lnTo>
                    <a:pt x="0" y="17"/>
                  </a:lnTo>
                  <a:lnTo>
                    <a:pt x="0" y="17"/>
                  </a:lnTo>
                  <a:lnTo>
                    <a:pt x="1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759"/>
            <p:cNvSpPr>
              <a:spLocks/>
            </p:cNvSpPr>
            <p:nvPr/>
          </p:nvSpPr>
          <p:spPr bwMode="auto">
            <a:xfrm>
              <a:off x="2387600" y="2152948"/>
              <a:ext cx="9525" cy="11113"/>
            </a:xfrm>
            <a:custGeom>
              <a:avLst/>
              <a:gdLst/>
              <a:ahLst/>
              <a:cxnLst>
                <a:cxn ang="0">
                  <a:pos x="6" y="0"/>
                </a:cxn>
                <a:cxn ang="0">
                  <a:pos x="6" y="0"/>
                </a:cxn>
                <a:cxn ang="0">
                  <a:pos x="5" y="1"/>
                </a:cxn>
                <a:cxn ang="0">
                  <a:pos x="5" y="1"/>
                </a:cxn>
                <a:cxn ang="0">
                  <a:pos x="3" y="3"/>
                </a:cxn>
                <a:cxn ang="0">
                  <a:pos x="3" y="3"/>
                </a:cxn>
                <a:cxn ang="0">
                  <a:pos x="0" y="7"/>
                </a:cxn>
                <a:cxn ang="0">
                  <a:pos x="0" y="7"/>
                </a:cxn>
                <a:cxn ang="0">
                  <a:pos x="6" y="0"/>
                </a:cxn>
              </a:cxnLst>
              <a:rect l="0" t="0" r="r" b="b"/>
              <a:pathLst>
                <a:path w="6" h="7">
                  <a:moveTo>
                    <a:pt x="6" y="0"/>
                  </a:moveTo>
                  <a:lnTo>
                    <a:pt x="6" y="0"/>
                  </a:lnTo>
                  <a:lnTo>
                    <a:pt x="5" y="1"/>
                  </a:lnTo>
                  <a:lnTo>
                    <a:pt x="5" y="1"/>
                  </a:lnTo>
                  <a:lnTo>
                    <a:pt x="3" y="3"/>
                  </a:lnTo>
                  <a:lnTo>
                    <a:pt x="3" y="3"/>
                  </a:lnTo>
                  <a:lnTo>
                    <a:pt x="0" y="7"/>
                  </a:lnTo>
                  <a:lnTo>
                    <a:pt x="0" y="7"/>
                  </a:lnTo>
                  <a:lnTo>
                    <a:pt x="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760"/>
            <p:cNvSpPr>
              <a:spLocks/>
            </p:cNvSpPr>
            <p:nvPr/>
          </p:nvSpPr>
          <p:spPr bwMode="auto">
            <a:xfrm>
              <a:off x="2413000" y="2141836"/>
              <a:ext cx="1588" cy="3175"/>
            </a:xfrm>
            <a:custGeom>
              <a:avLst/>
              <a:gdLst/>
              <a:ahLst/>
              <a:cxnLst>
                <a:cxn ang="0">
                  <a:pos x="1" y="0"/>
                </a:cxn>
                <a:cxn ang="0">
                  <a:pos x="1" y="0"/>
                </a:cxn>
                <a:cxn ang="0">
                  <a:pos x="0" y="0"/>
                </a:cxn>
                <a:cxn ang="0">
                  <a:pos x="0" y="0"/>
                </a:cxn>
                <a:cxn ang="0">
                  <a:pos x="1" y="2"/>
                </a:cxn>
                <a:cxn ang="0">
                  <a:pos x="1" y="2"/>
                </a:cxn>
                <a:cxn ang="0">
                  <a:pos x="1" y="0"/>
                </a:cxn>
              </a:cxnLst>
              <a:rect l="0" t="0" r="r" b="b"/>
              <a:pathLst>
                <a:path w="1" h="2">
                  <a:moveTo>
                    <a:pt x="1" y="0"/>
                  </a:moveTo>
                  <a:lnTo>
                    <a:pt x="1" y="0"/>
                  </a:lnTo>
                  <a:lnTo>
                    <a:pt x="0" y="0"/>
                  </a:lnTo>
                  <a:lnTo>
                    <a:pt x="0" y="0"/>
                  </a:lnTo>
                  <a:lnTo>
                    <a:pt x="1" y="2"/>
                  </a:lnTo>
                  <a:lnTo>
                    <a:pt x="1" y="2"/>
                  </a:lnTo>
                  <a:lnTo>
                    <a:pt x="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761"/>
            <p:cNvSpPr>
              <a:spLocks noEditPoints="1"/>
            </p:cNvSpPr>
            <p:nvPr/>
          </p:nvSpPr>
          <p:spPr bwMode="auto">
            <a:xfrm>
              <a:off x="2328863" y="2137073"/>
              <a:ext cx="1493838" cy="401638"/>
            </a:xfrm>
            <a:custGeom>
              <a:avLst/>
              <a:gdLst/>
              <a:ahLst/>
              <a:cxnLst>
                <a:cxn ang="0">
                  <a:pos x="1" y="68"/>
                </a:cxn>
                <a:cxn ang="0">
                  <a:pos x="1" y="66"/>
                </a:cxn>
                <a:cxn ang="0">
                  <a:pos x="12" y="45"/>
                </a:cxn>
                <a:cxn ang="0">
                  <a:pos x="3" y="60"/>
                </a:cxn>
                <a:cxn ang="0">
                  <a:pos x="11" y="49"/>
                </a:cxn>
                <a:cxn ang="0">
                  <a:pos x="12" y="45"/>
                </a:cxn>
                <a:cxn ang="0">
                  <a:pos x="112" y="45"/>
                </a:cxn>
                <a:cxn ang="0">
                  <a:pos x="92" y="89"/>
                </a:cxn>
                <a:cxn ang="0">
                  <a:pos x="204" y="164"/>
                </a:cxn>
                <a:cxn ang="0">
                  <a:pos x="309" y="207"/>
                </a:cxn>
                <a:cxn ang="0">
                  <a:pos x="450" y="241"/>
                </a:cxn>
                <a:cxn ang="0">
                  <a:pos x="559" y="253"/>
                </a:cxn>
                <a:cxn ang="0">
                  <a:pos x="649" y="242"/>
                </a:cxn>
                <a:cxn ang="0">
                  <a:pos x="776" y="204"/>
                </a:cxn>
                <a:cxn ang="0">
                  <a:pos x="844" y="161"/>
                </a:cxn>
                <a:cxn ang="0">
                  <a:pos x="868" y="136"/>
                </a:cxn>
                <a:cxn ang="0">
                  <a:pos x="860" y="141"/>
                </a:cxn>
                <a:cxn ang="0">
                  <a:pos x="853" y="124"/>
                </a:cxn>
                <a:cxn ang="0">
                  <a:pos x="796" y="158"/>
                </a:cxn>
                <a:cxn ang="0">
                  <a:pos x="713" y="189"/>
                </a:cxn>
                <a:cxn ang="0">
                  <a:pos x="646" y="202"/>
                </a:cxn>
                <a:cxn ang="0">
                  <a:pos x="615" y="203"/>
                </a:cxn>
                <a:cxn ang="0">
                  <a:pos x="595" y="200"/>
                </a:cxn>
                <a:cxn ang="0">
                  <a:pos x="597" y="200"/>
                </a:cxn>
                <a:cxn ang="0">
                  <a:pos x="658" y="198"/>
                </a:cxn>
                <a:cxn ang="0">
                  <a:pos x="681" y="193"/>
                </a:cxn>
                <a:cxn ang="0">
                  <a:pos x="637" y="196"/>
                </a:cxn>
                <a:cxn ang="0">
                  <a:pos x="617" y="196"/>
                </a:cxn>
                <a:cxn ang="0">
                  <a:pos x="611" y="196"/>
                </a:cxn>
                <a:cxn ang="0">
                  <a:pos x="605" y="198"/>
                </a:cxn>
                <a:cxn ang="0">
                  <a:pos x="587" y="194"/>
                </a:cxn>
                <a:cxn ang="0">
                  <a:pos x="580" y="195"/>
                </a:cxn>
                <a:cxn ang="0">
                  <a:pos x="565" y="194"/>
                </a:cxn>
                <a:cxn ang="0">
                  <a:pos x="563" y="194"/>
                </a:cxn>
                <a:cxn ang="0">
                  <a:pos x="551" y="193"/>
                </a:cxn>
                <a:cxn ang="0">
                  <a:pos x="544" y="193"/>
                </a:cxn>
                <a:cxn ang="0">
                  <a:pos x="538" y="191"/>
                </a:cxn>
                <a:cxn ang="0">
                  <a:pos x="461" y="179"/>
                </a:cxn>
                <a:cxn ang="0">
                  <a:pos x="359" y="149"/>
                </a:cxn>
                <a:cxn ang="0">
                  <a:pos x="239" y="103"/>
                </a:cxn>
                <a:cxn ang="0">
                  <a:pos x="118" y="45"/>
                </a:cxn>
                <a:cxn ang="0">
                  <a:pos x="16" y="43"/>
                </a:cxn>
                <a:cxn ang="0">
                  <a:pos x="19" y="39"/>
                </a:cxn>
                <a:cxn ang="0">
                  <a:pos x="45" y="7"/>
                </a:cxn>
                <a:cxn ang="0">
                  <a:pos x="49" y="3"/>
                </a:cxn>
                <a:cxn ang="0">
                  <a:pos x="47" y="3"/>
                </a:cxn>
                <a:cxn ang="0">
                  <a:pos x="941" y="0"/>
                </a:cxn>
                <a:cxn ang="0">
                  <a:pos x="937" y="18"/>
                </a:cxn>
              </a:cxnLst>
              <a:rect l="0" t="0" r="r" b="b"/>
              <a:pathLst>
                <a:path w="941" h="253">
                  <a:moveTo>
                    <a:pt x="0" y="65"/>
                  </a:moveTo>
                  <a:lnTo>
                    <a:pt x="0" y="65"/>
                  </a:lnTo>
                  <a:lnTo>
                    <a:pt x="0" y="68"/>
                  </a:lnTo>
                  <a:lnTo>
                    <a:pt x="1" y="68"/>
                  </a:lnTo>
                  <a:lnTo>
                    <a:pt x="1" y="68"/>
                  </a:lnTo>
                  <a:lnTo>
                    <a:pt x="1" y="68"/>
                  </a:lnTo>
                  <a:lnTo>
                    <a:pt x="1" y="68"/>
                  </a:lnTo>
                  <a:lnTo>
                    <a:pt x="1" y="66"/>
                  </a:lnTo>
                  <a:lnTo>
                    <a:pt x="1" y="66"/>
                  </a:lnTo>
                  <a:lnTo>
                    <a:pt x="0" y="65"/>
                  </a:lnTo>
                  <a:close/>
                  <a:moveTo>
                    <a:pt x="12" y="45"/>
                  </a:moveTo>
                  <a:lnTo>
                    <a:pt x="12" y="45"/>
                  </a:lnTo>
                  <a:lnTo>
                    <a:pt x="12" y="45"/>
                  </a:lnTo>
                  <a:lnTo>
                    <a:pt x="8" y="52"/>
                  </a:lnTo>
                  <a:lnTo>
                    <a:pt x="3" y="60"/>
                  </a:lnTo>
                  <a:lnTo>
                    <a:pt x="3" y="60"/>
                  </a:lnTo>
                  <a:lnTo>
                    <a:pt x="8" y="52"/>
                  </a:lnTo>
                  <a:lnTo>
                    <a:pt x="8" y="52"/>
                  </a:lnTo>
                  <a:lnTo>
                    <a:pt x="11" y="49"/>
                  </a:lnTo>
                  <a:lnTo>
                    <a:pt x="11" y="49"/>
                  </a:lnTo>
                  <a:lnTo>
                    <a:pt x="12" y="47"/>
                  </a:lnTo>
                  <a:lnTo>
                    <a:pt x="12" y="47"/>
                  </a:lnTo>
                  <a:lnTo>
                    <a:pt x="12" y="45"/>
                  </a:lnTo>
                  <a:lnTo>
                    <a:pt x="12" y="45"/>
                  </a:lnTo>
                  <a:close/>
                  <a:moveTo>
                    <a:pt x="118" y="45"/>
                  </a:moveTo>
                  <a:lnTo>
                    <a:pt x="118" y="45"/>
                  </a:lnTo>
                  <a:lnTo>
                    <a:pt x="112" y="45"/>
                  </a:lnTo>
                  <a:lnTo>
                    <a:pt x="112" y="45"/>
                  </a:lnTo>
                  <a:lnTo>
                    <a:pt x="75" y="52"/>
                  </a:lnTo>
                  <a:lnTo>
                    <a:pt x="75" y="52"/>
                  </a:lnTo>
                  <a:lnTo>
                    <a:pt x="84" y="73"/>
                  </a:lnTo>
                  <a:lnTo>
                    <a:pt x="92" y="89"/>
                  </a:lnTo>
                  <a:lnTo>
                    <a:pt x="92" y="89"/>
                  </a:lnTo>
                  <a:lnTo>
                    <a:pt x="108" y="118"/>
                  </a:lnTo>
                  <a:lnTo>
                    <a:pt x="108" y="118"/>
                  </a:lnTo>
                  <a:lnTo>
                    <a:pt x="204" y="164"/>
                  </a:lnTo>
                  <a:lnTo>
                    <a:pt x="247" y="183"/>
                  </a:lnTo>
                  <a:lnTo>
                    <a:pt x="281" y="198"/>
                  </a:lnTo>
                  <a:lnTo>
                    <a:pt x="281" y="198"/>
                  </a:lnTo>
                  <a:lnTo>
                    <a:pt x="309" y="207"/>
                  </a:lnTo>
                  <a:lnTo>
                    <a:pt x="340" y="216"/>
                  </a:lnTo>
                  <a:lnTo>
                    <a:pt x="376" y="225"/>
                  </a:lnTo>
                  <a:lnTo>
                    <a:pt x="412" y="233"/>
                  </a:lnTo>
                  <a:lnTo>
                    <a:pt x="450" y="241"/>
                  </a:lnTo>
                  <a:lnTo>
                    <a:pt x="488" y="248"/>
                  </a:lnTo>
                  <a:lnTo>
                    <a:pt x="525" y="250"/>
                  </a:lnTo>
                  <a:lnTo>
                    <a:pt x="559" y="253"/>
                  </a:lnTo>
                  <a:lnTo>
                    <a:pt x="559" y="253"/>
                  </a:lnTo>
                  <a:lnTo>
                    <a:pt x="583" y="252"/>
                  </a:lnTo>
                  <a:lnTo>
                    <a:pt x="583" y="252"/>
                  </a:lnTo>
                  <a:lnTo>
                    <a:pt x="616" y="248"/>
                  </a:lnTo>
                  <a:lnTo>
                    <a:pt x="649" y="242"/>
                  </a:lnTo>
                  <a:lnTo>
                    <a:pt x="683" y="236"/>
                  </a:lnTo>
                  <a:lnTo>
                    <a:pt x="716" y="227"/>
                  </a:lnTo>
                  <a:lnTo>
                    <a:pt x="747" y="216"/>
                  </a:lnTo>
                  <a:lnTo>
                    <a:pt x="776" y="204"/>
                  </a:lnTo>
                  <a:lnTo>
                    <a:pt x="804" y="190"/>
                  </a:lnTo>
                  <a:lnTo>
                    <a:pt x="827" y="174"/>
                  </a:lnTo>
                  <a:lnTo>
                    <a:pt x="827" y="174"/>
                  </a:lnTo>
                  <a:lnTo>
                    <a:pt x="844" y="161"/>
                  </a:lnTo>
                  <a:lnTo>
                    <a:pt x="860" y="144"/>
                  </a:lnTo>
                  <a:lnTo>
                    <a:pt x="860" y="144"/>
                  </a:lnTo>
                  <a:lnTo>
                    <a:pt x="868" y="136"/>
                  </a:lnTo>
                  <a:lnTo>
                    <a:pt x="868" y="136"/>
                  </a:lnTo>
                  <a:lnTo>
                    <a:pt x="860" y="141"/>
                  </a:lnTo>
                  <a:lnTo>
                    <a:pt x="860" y="141"/>
                  </a:lnTo>
                  <a:lnTo>
                    <a:pt x="860" y="141"/>
                  </a:lnTo>
                  <a:lnTo>
                    <a:pt x="860" y="141"/>
                  </a:lnTo>
                  <a:lnTo>
                    <a:pt x="877" y="103"/>
                  </a:lnTo>
                  <a:lnTo>
                    <a:pt x="877" y="103"/>
                  </a:lnTo>
                  <a:lnTo>
                    <a:pt x="864" y="115"/>
                  </a:lnTo>
                  <a:lnTo>
                    <a:pt x="853" y="124"/>
                  </a:lnTo>
                  <a:lnTo>
                    <a:pt x="843" y="132"/>
                  </a:lnTo>
                  <a:lnTo>
                    <a:pt x="832" y="139"/>
                  </a:lnTo>
                  <a:lnTo>
                    <a:pt x="814" y="149"/>
                  </a:lnTo>
                  <a:lnTo>
                    <a:pt x="796" y="158"/>
                  </a:lnTo>
                  <a:lnTo>
                    <a:pt x="796" y="158"/>
                  </a:lnTo>
                  <a:lnTo>
                    <a:pt x="772" y="169"/>
                  </a:lnTo>
                  <a:lnTo>
                    <a:pt x="743" y="179"/>
                  </a:lnTo>
                  <a:lnTo>
                    <a:pt x="713" y="189"/>
                  </a:lnTo>
                  <a:lnTo>
                    <a:pt x="687" y="195"/>
                  </a:lnTo>
                  <a:lnTo>
                    <a:pt x="687" y="195"/>
                  </a:lnTo>
                  <a:lnTo>
                    <a:pt x="666" y="199"/>
                  </a:lnTo>
                  <a:lnTo>
                    <a:pt x="646" y="202"/>
                  </a:lnTo>
                  <a:lnTo>
                    <a:pt x="629" y="203"/>
                  </a:lnTo>
                  <a:lnTo>
                    <a:pt x="615" y="203"/>
                  </a:lnTo>
                  <a:lnTo>
                    <a:pt x="615" y="203"/>
                  </a:lnTo>
                  <a:lnTo>
                    <a:pt x="615" y="203"/>
                  </a:lnTo>
                  <a:lnTo>
                    <a:pt x="615" y="203"/>
                  </a:lnTo>
                  <a:lnTo>
                    <a:pt x="605" y="203"/>
                  </a:lnTo>
                  <a:lnTo>
                    <a:pt x="599" y="202"/>
                  </a:lnTo>
                  <a:lnTo>
                    <a:pt x="595" y="200"/>
                  </a:lnTo>
                  <a:lnTo>
                    <a:pt x="595" y="200"/>
                  </a:lnTo>
                  <a:lnTo>
                    <a:pt x="595" y="200"/>
                  </a:lnTo>
                  <a:lnTo>
                    <a:pt x="595" y="200"/>
                  </a:lnTo>
                  <a:lnTo>
                    <a:pt x="597" y="200"/>
                  </a:lnTo>
                  <a:lnTo>
                    <a:pt x="597" y="200"/>
                  </a:lnTo>
                  <a:lnTo>
                    <a:pt x="633" y="199"/>
                  </a:lnTo>
                  <a:lnTo>
                    <a:pt x="633" y="199"/>
                  </a:lnTo>
                  <a:lnTo>
                    <a:pt x="658" y="198"/>
                  </a:lnTo>
                  <a:lnTo>
                    <a:pt x="679" y="194"/>
                  </a:lnTo>
                  <a:lnTo>
                    <a:pt x="679" y="194"/>
                  </a:lnTo>
                  <a:lnTo>
                    <a:pt x="681" y="193"/>
                  </a:lnTo>
                  <a:lnTo>
                    <a:pt x="681" y="193"/>
                  </a:lnTo>
                  <a:lnTo>
                    <a:pt x="681" y="193"/>
                  </a:lnTo>
                  <a:lnTo>
                    <a:pt x="659" y="194"/>
                  </a:lnTo>
                  <a:lnTo>
                    <a:pt x="659" y="194"/>
                  </a:lnTo>
                  <a:lnTo>
                    <a:pt x="637" y="196"/>
                  </a:lnTo>
                  <a:lnTo>
                    <a:pt x="620" y="196"/>
                  </a:lnTo>
                  <a:lnTo>
                    <a:pt x="620" y="196"/>
                  </a:lnTo>
                  <a:lnTo>
                    <a:pt x="617" y="196"/>
                  </a:lnTo>
                  <a:lnTo>
                    <a:pt x="617" y="196"/>
                  </a:lnTo>
                  <a:lnTo>
                    <a:pt x="615" y="196"/>
                  </a:lnTo>
                  <a:lnTo>
                    <a:pt x="615" y="196"/>
                  </a:lnTo>
                  <a:lnTo>
                    <a:pt x="611" y="196"/>
                  </a:lnTo>
                  <a:lnTo>
                    <a:pt x="611" y="196"/>
                  </a:lnTo>
                  <a:lnTo>
                    <a:pt x="607" y="198"/>
                  </a:lnTo>
                  <a:lnTo>
                    <a:pt x="607" y="198"/>
                  </a:lnTo>
                  <a:lnTo>
                    <a:pt x="605" y="198"/>
                  </a:lnTo>
                  <a:lnTo>
                    <a:pt x="605" y="198"/>
                  </a:lnTo>
                  <a:lnTo>
                    <a:pt x="597" y="196"/>
                  </a:lnTo>
                  <a:lnTo>
                    <a:pt x="597" y="196"/>
                  </a:lnTo>
                  <a:lnTo>
                    <a:pt x="592" y="195"/>
                  </a:lnTo>
                  <a:lnTo>
                    <a:pt x="587" y="194"/>
                  </a:lnTo>
                  <a:lnTo>
                    <a:pt x="587" y="194"/>
                  </a:lnTo>
                  <a:lnTo>
                    <a:pt x="584" y="195"/>
                  </a:lnTo>
                  <a:lnTo>
                    <a:pt x="584" y="195"/>
                  </a:lnTo>
                  <a:lnTo>
                    <a:pt x="580" y="195"/>
                  </a:lnTo>
                  <a:lnTo>
                    <a:pt x="580" y="195"/>
                  </a:lnTo>
                  <a:lnTo>
                    <a:pt x="575" y="195"/>
                  </a:lnTo>
                  <a:lnTo>
                    <a:pt x="575" y="195"/>
                  </a:lnTo>
                  <a:lnTo>
                    <a:pt x="565" y="194"/>
                  </a:lnTo>
                  <a:lnTo>
                    <a:pt x="565" y="194"/>
                  </a:lnTo>
                  <a:lnTo>
                    <a:pt x="563" y="194"/>
                  </a:lnTo>
                  <a:lnTo>
                    <a:pt x="563" y="194"/>
                  </a:lnTo>
                  <a:lnTo>
                    <a:pt x="563" y="194"/>
                  </a:lnTo>
                  <a:lnTo>
                    <a:pt x="563" y="194"/>
                  </a:lnTo>
                  <a:lnTo>
                    <a:pt x="558" y="193"/>
                  </a:lnTo>
                  <a:lnTo>
                    <a:pt x="558" y="193"/>
                  </a:lnTo>
                  <a:lnTo>
                    <a:pt x="551" y="193"/>
                  </a:lnTo>
                  <a:lnTo>
                    <a:pt x="551" y="193"/>
                  </a:lnTo>
                  <a:lnTo>
                    <a:pt x="548" y="193"/>
                  </a:lnTo>
                  <a:lnTo>
                    <a:pt x="548" y="193"/>
                  </a:lnTo>
                  <a:lnTo>
                    <a:pt x="544" y="193"/>
                  </a:lnTo>
                  <a:lnTo>
                    <a:pt x="544" y="193"/>
                  </a:lnTo>
                  <a:lnTo>
                    <a:pt x="541" y="193"/>
                  </a:lnTo>
                  <a:lnTo>
                    <a:pt x="538" y="191"/>
                  </a:lnTo>
                  <a:lnTo>
                    <a:pt x="538" y="191"/>
                  </a:lnTo>
                  <a:lnTo>
                    <a:pt x="532" y="190"/>
                  </a:lnTo>
                  <a:lnTo>
                    <a:pt x="532" y="190"/>
                  </a:lnTo>
                  <a:lnTo>
                    <a:pt x="461" y="179"/>
                  </a:lnTo>
                  <a:lnTo>
                    <a:pt x="461" y="179"/>
                  </a:lnTo>
                  <a:lnTo>
                    <a:pt x="443" y="175"/>
                  </a:lnTo>
                  <a:lnTo>
                    <a:pt x="414" y="166"/>
                  </a:lnTo>
                  <a:lnTo>
                    <a:pt x="359" y="149"/>
                  </a:lnTo>
                  <a:lnTo>
                    <a:pt x="359" y="149"/>
                  </a:lnTo>
                  <a:lnTo>
                    <a:pt x="334" y="140"/>
                  </a:lnTo>
                  <a:lnTo>
                    <a:pt x="298" y="126"/>
                  </a:lnTo>
                  <a:lnTo>
                    <a:pt x="239" y="103"/>
                  </a:lnTo>
                  <a:lnTo>
                    <a:pt x="239" y="103"/>
                  </a:lnTo>
                  <a:lnTo>
                    <a:pt x="194" y="84"/>
                  </a:lnTo>
                  <a:lnTo>
                    <a:pt x="147" y="61"/>
                  </a:lnTo>
                  <a:lnTo>
                    <a:pt x="147" y="61"/>
                  </a:lnTo>
                  <a:lnTo>
                    <a:pt x="118" y="45"/>
                  </a:lnTo>
                  <a:close/>
                  <a:moveTo>
                    <a:pt x="19" y="39"/>
                  </a:moveTo>
                  <a:lnTo>
                    <a:pt x="19" y="39"/>
                  </a:lnTo>
                  <a:lnTo>
                    <a:pt x="16" y="43"/>
                  </a:lnTo>
                  <a:lnTo>
                    <a:pt x="16" y="43"/>
                  </a:lnTo>
                  <a:lnTo>
                    <a:pt x="17" y="42"/>
                  </a:lnTo>
                  <a:lnTo>
                    <a:pt x="17" y="42"/>
                  </a:lnTo>
                  <a:lnTo>
                    <a:pt x="17" y="42"/>
                  </a:lnTo>
                  <a:lnTo>
                    <a:pt x="19" y="39"/>
                  </a:lnTo>
                  <a:close/>
                  <a:moveTo>
                    <a:pt x="46" y="6"/>
                  </a:moveTo>
                  <a:lnTo>
                    <a:pt x="46" y="6"/>
                  </a:lnTo>
                  <a:lnTo>
                    <a:pt x="45" y="7"/>
                  </a:lnTo>
                  <a:lnTo>
                    <a:pt x="45" y="7"/>
                  </a:lnTo>
                  <a:lnTo>
                    <a:pt x="45" y="7"/>
                  </a:lnTo>
                  <a:lnTo>
                    <a:pt x="45" y="7"/>
                  </a:lnTo>
                  <a:lnTo>
                    <a:pt x="46" y="6"/>
                  </a:lnTo>
                  <a:close/>
                  <a:moveTo>
                    <a:pt x="49" y="3"/>
                  </a:moveTo>
                  <a:lnTo>
                    <a:pt x="49" y="3"/>
                  </a:lnTo>
                  <a:lnTo>
                    <a:pt x="47" y="3"/>
                  </a:lnTo>
                  <a:lnTo>
                    <a:pt x="47" y="3"/>
                  </a:lnTo>
                  <a:lnTo>
                    <a:pt x="47" y="3"/>
                  </a:lnTo>
                  <a:lnTo>
                    <a:pt x="47" y="3"/>
                  </a:lnTo>
                  <a:lnTo>
                    <a:pt x="49" y="3"/>
                  </a:lnTo>
                  <a:close/>
                  <a:moveTo>
                    <a:pt x="941" y="0"/>
                  </a:moveTo>
                  <a:lnTo>
                    <a:pt x="941" y="0"/>
                  </a:lnTo>
                  <a:lnTo>
                    <a:pt x="935" y="23"/>
                  </a:lnTo>
                  <a:lnTo>
                    <a:pt x="927" y="44"/>
                  </a:lnTo>
                  <a:lnTo>
                    <a:pt x="927" y="44"/>
                  </a:lnTo>
                  <a:lnTo>
                    <a:pt x="937" y="18"/>
                  </a:lnTo>
                  <a:lnTo>
                    <a:pt x="941" y="1"/>
                  </a:lnTo>
                  <a:lnTo>
                    <a:pt x="941" y="1"/>
                  </a:lnTo>
                  <a:lnTo>
                    <a:pt x="9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762"/>
            <p:cNvSpPr>
              <a:spLocks/>
            </p:cNvSpPr>
            <p:nvPr/>
          </p:nvSpPr>
          <p:spPr bwMode="auto">
            <a:xfrm>
              <a:off x="2328863" y="2240261"/>
              <a:ext cx="1588" cy="4763"/>
            </a:xfrm>
            <a:custGeom>
              <a:avLst/>
              <a:gdLst/>
              <a:ahLst/>
              <a:cxnLst>
                <a:cxn ang="0">
                  <a:pos x="0" y="0"/>
                </a:cxn>
                <a:cxn ang="0">
                  <a:pos x="0" y="0"/>
                </a:cxn>
                <a:cxn ang="0">
                  <a:pos x="0" y="3"/>
                </a:cxn>
                <a:cxn ang="0">
                  <a:pos x="1" y="3"/>
                </a:cxn>
                <a:cxn ang="0">
                  <a:pos x="1" y="3"/>
                </a:cxn>
                <a:cxn ang="0">
                  <a:pos x="1" y="3"/>
                </a:cxn>
                <a:cxn ang="0">
                  <a:pos x="1" y="3"/>
                </a:cxn>
                <a:cxn ang="0">
                  <a:pos x="1" y="1"/>
                </a:cxn>
                <a:cxn ang="0">
                  <a:pos x="1" y="1"/>
                </a:cxn>
                <a:cxn ang="0">
                  <a:pos x="0" y="0"/>
                </a:cxn>
              </a:cxnLst>
              <a:rect l="0" t="0" r="r" b="b"/>
              <a:pathLst>
                <a:path w="1" h="3">
                  <a:moveTo>
                    <a:pt x="0" y="0"/>
                  </a:moveTo>
                  <a:lnTo>
                    <a:pt x="0" y="0"/>
                  </a:lnTo>
                  <a:lnTo>
                    <a:pt x="0" y="3"/>
                  </a:lnTo>
                  <a:lnTo>
                    <a:pt x="1" y="3"/>
                  </a:lnTo>
                  <a:lnTo>
                    <a:pt x="1" y="3"/>
                  </a:lnTo>
                  <a:lnTo>
                    <a:pt x="1" y="3"/>
                  </a:lnTo>
                  <a:lnTo>
                    <a:pt x="1" y="3"/>
                  </a:lnTo>
                  <a:lnTo>
                    <a:pt x="1" y="1"/>
                  </a:lnTo>
                  <a:lnTo>
                    <a:pt x="1" y="1"/>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763"/>
            <p:cNvSpPr>
              <a:spLocks/>
            </p:cNvSpPr>
            <p:nvPr/>
          </p:nvSpPr>
          <p:spPr bwMode="auto">
            <a:xfrm>
              <a:off x="2333625" y="2208511"/>
              <a:ext cx="14288" cy="23813"/>
            </a:xfrm>
            <a:custGeom>
              <a:avLst/>
              <a:gdLst/>
              <a:ahLst/>
              <a:cxnLst>
                <a:cxn ang="0">
                  <a:pos x="9" y="0"/>
                </a:cxn>
                <a:cxn ang="0">
                  <a:pos x="9" y="0"/>
                </a:cxn>
                <a:cxn ang="0">
                  <a:pos x="9" y="0"/>
                </a:cxn>
                <a:cxn ang="0">
                  <a:pos x="5" y="7"/>
                </a:cxn>
                <a:cxn ang="0">
                  <a:pos x="0" y="15"/>
                </a:cxn>
                <a:cxn ang="0">
                  <a:pos x="0" y="15"/>
                </a:cxn>
                <a:cxn ang="0">
                  <a:pos x="5" y="7"/>
                </a:cxn>
                <a:cxn ang="0">
                  <a:pos x="5" y="7"/>
                </a:cxn>
                <a:cxn ang="0">
                  <a:pos x="8" y="4"/>
                </a:cxn>
                <a:cxn ang="0">
                  <a:pos x="8" y="4"/>
                </a:cxn>
                <a:cxn ang="0">
                  <a:pos x="9" y="2"/>
                </a:cxn>
                <a:cxn ang="0">
                  <a:pos x="9" y="2"/>
                </a:cxn>
                <a:cxn ang="0">
                  <a:pos x="9" y="0"/>
                </a:cxn>
                <a:cxn ang="0">
                  <a:pos x="9" y="0"/>
                </a:cxn>
              </a:cxnLst>
              <a:rect l="0" t="0" r="r" b="b"/>
              <a:pathLst>
                <a:path w="9" h="15">
                  <a:moveTo>
                    <a:pt x="9" y="0"/>
                  </a:moveTo>
                  <a:lnTo>
                    <a:pt x="9" y="0"/>
                  </a:lnTo>
                  <a:lnTo>
                    <a:pt x="9" y="0"/>
                  </a:lnTo>
                  <a:lnTo>
                    <a:pt x="5" y="7"/>
                  </a:lnTo>
                  <a:lnTo>
                    <a:pt x="0" y="15"/>
                  </a:lnTo>
                  <a:lnTo>
                    <a:pt x="0" y="15"/>
                  </a:lnTo>
                  <a:lnTo>
                    <a:pt x="5" y="7"/>
                  </a:lnTo>
                  <a:lnTo>
                    <a:pt x="5" y="7"/>
                  </a:lnTo>
                  <a:lnTo>
                    <a:pt x="8" y="4"/>
                  </a:lnTo>
                  <a:lnTo>
                    <a:pt x="8" y="4"/>
                  </a:lnTo>
                  <a:lnTo>
                    <a:pt x="9" y="2"/>
                  </a:lnTo>
                  <a:lnTo>
                    <a:pt x="9" y="2"/>
                  </a:lnTo>
                  <a:lnTo>
                    <a:pt x="9" y="0"/>
                  </a:lnTo>
                  <a:lnTo>
                    <a:pt x="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764"/>
            <p:cNvSpPr>
              <a:spLocks/>
            </p:cNvSpPr>
            <p:nvPr/>
          </p:nvSpPr>
          <p:spPr bwMode="auto">
            <a:xfrm>
              <a:off x="2447925" y="2208511"/>
              <a:ext cx="1273175" cy="330200"/>
            </a:xfrm>
            <a:custGeom>
              <a:avLst/>
              <a:gdLst/>
              <a:ahLst/>
              <a:cxnLst>
                <a:cxn ang="0">
                  <a:pos x="37" y="0"/>
                </a:cxn>
                <a:cxn ang="0">
                  <a:pos x="0" y="7"/>
                </a:cxn>
                <a:cxn ang="0">
                  <a:pos x="17" y="44"/>
                </a:cxn>
                <a:cxn ang="0">
                  <a:pos x="129" y="119"/>
                </a:cxn>
                <a:cxn ang="0">
                  <a:pos x="206" y="153"/>
                </a:cxn>
                <a:cxn ang="0">
                  <a:pos x="301" y="180"/>
                </a:cxn>
                <a:cxn ang="0">
                  <a:pos x="413" y="203"/>
                </a:cxn>
                <a:cxn ang="0">
                  <a:pos x="484" y="208"/>
                </a:cxn>
                <a:cxn ang="0">
                  <a:pos x="541" y="203"/>
                </a:cxn>
                <a:cxn ang="0">
                  <a:pos x="641" y="182"/>
                </a:cxn>
                <a:cxn ang="0">
                  <a:pos x="729" y="145"/>
                </a:cxn>
                <a:cxn ang="0">
                  <a:pos x="769" y="116"/>
                </a:cxn>
                <a:cxn ang="0">
                  <a:pos x="793" y="91"/>
                </a:cxn>
                <a:cxn ang="0">
                  <a:pos x="785" y="96"/>
                </a:cxn>
                <a:cxn ang="0">
                  <a:pos x="802" y="58"/>
                </a:cxn>
                <a:cxn ang="0">
                  <a:pos x="778" y="79"/>
                </a:cxn>
                <a:cxn ang="0">
                  <a:pos x="739" y="104"/>
                </a:cxn>
                <a:cxn ang="0">
                  <a:pos x="697" y="124"/>
                </a:cxn>
                <a:cxn ang="0">
                  <a:pos x="612" y="150"/>
                </a:cxn>
                <a:cxn ang="0">
                  <a:pos x="571" y="157"/>
                </a:cxn>
                <a:cxn ang="0">
                  <a:pos x="540" y="158"/>
                </a:cxn>
                <a:cxn ang="0">
                  <a:pos x="530" y="158"/>
                </a:cxn>
                <a:cxn ang="0">
                  <a:pos x="520" y="155"/>
                </a:cxn>
                <a:cxn ang="0">
                  <a:pos x="522" y="155"/>
                </a:cxn>
                <a:cxn ang="0">
                  <a:pos x="558" y="154"/>
                </a:cxn>
                <a:cxn ang="0">
                  <a:pos x="604" y="149"/>
                </a:cxn>
                <a:cxn ang="0">
                  <a:pos x="606" y="148"/>
                </a:cxn>
                <a:cxn ang="0">
                  <a:pos x="562" y="151"/>
                </a:cxn>
                <a:cxn ang="0">
                  <a:pos x="542" y="151"/>
                </a:cxn>
                <a:cxn ang="0">
                  <a:pos x="540" y="151"/>
                </a:cxn>
                <a:cxn ang="0">
                  <a:pos x="532" y="153"/>
                </a:cxn>
                <a:cxn ang="0">
                  <a:pos x="530" y="153"/>
                </a:cxn>
                <a:cxn ang="0">
                  <a:pos x="517" y="150"/>
                </a:cxn>
                <a:cxn ang="0">
                  <a:pos x="509" y="150"/>
                </a:cxn>
                <a:cxn ang="0">
                  <a:pos x="505" y="150"/>
                </a:cxn>
                <a:cxn ang="0">
                  <a:pos x="490" y="149"/>
                </a:cxn>
                <a:cxn ang="0">
                  <a:pos x="488" y="149"/>
                </a:cxn>
                <a:cxn ang="0">
                  <a:pos x="483" y="148"/>
                </a:cxn>
                <a:cxn ang="0">
                  <a:pos x="476" y="148"/>
                </a:cxn>
                <a:cxn ang="0">
                  <a:pos x="469" y="148"/>
                </a:cxn>
                <a:cxn ang="0">
                  <a:pos x="463" y="146"/>
                </a:cxn>
                <a:cxn ang="0">
                  <a:pos x="457" y="145"/>
                </a:cxn>
                <a:cxn ang="0">
                  <a:pos x="368" y="130"/>
                </a:cxn>
                <a:cxn ang="0">
                  <a:pos x="284" y="104"/>
                </a:cxn>
                <a:cxn ang="0">
                  <a:pos x="164" y="58"/>
                </a:cxn>
                <a:cxn ang="0">
                  <a:pos x="72" y="16"/>
                </a:cxn>
              </a:cxnLst>
              <a:rect l="0" t="0" r="r" b="b"/>
              <a:pathLst>
                <a:path w="802" h="208">
                  <a:moveTo>
                    <a:pt x="43" y="0"/>
                  </a:moveTo>
                  <a:lnTo>
                    <a:pt x="43" y="0"/>
                  </a:lnTo>
                  <a:lnTo>
                    <a:pt x="37" y="0"/>
                  </a:lnTo>
                  <a:lnTo>
                    <a:pt x="37" y="0"/>
                  </a:lnTo>
                  <a:lnTo>
                    <a:pt x="0" y="7"/>
                  </a:lnTo>
                  <a:lnTo>
                    <a:pt x="0" y="7"/>
                  </a:lnTo>
                  <a:lnTo>
                    <a:pt x="9" y="28"/>
                  </a:lnTo>
                  <a:lnTo>
                    <a:pt x="17" y="44"/>
                  </a:lnTo>
                  <a:lnTo>
                    <a:pt x="17" y="44"/>
                  </a:lnTo>
                  <a:lnTo>
                    <a:pt x="33" y="73"/>
                  </a:lnTo>
                  <a:lnTo>
                    <a:pt x="33" y="73"/>
                  </a:lnTo>
                  <a:lnTo>
                    <a:pt x="129" y="119"/>
                  </a:lnTo>
                  <a:lnTo>
                    <a:pt x="172" y="138"/>
                  </a:lnTo>
                  <a:lnTo>
                    <a:pt x="206" y="153"/>
                  </a:lnTo>
                  <a:lnTo>
                    <a:pt x="206" y="153"/>
                  </a:lnTo>
                  <a:lnTo>
                    <a:pt x="234" y="162"/>
                  </a:lnTo>
                  <a:lnTo>
                    <a:pt x="265" y="171"/>
                  </a:lnTo>
                  <a:lnTo>
                    <a:pt x="301" y="180"/>
                  </a:lnTo>
                  <a:lnTo>
                    <a:pt x="337" y="188"/>
                  </a:lnTo>
                  <a:lnTo>
                    <a:pt x="375" y="196"/>
                  </a:lnTo>
                  <a:lnTo>
                    <a:pt x="413" y="203"/>
                  </a:lnTo>
                  <a:lnTo>
                    <a:pt x="450" y="205"/>
                  </a:lnTo>
                  <a:lnTo>
                    <a:pt x="484" y="208"/>
                  </a:lnTo>
                  <a:lnTo>
                    <a:pt x="484" y="208"/>
                  </a:lnTo>
                  <a:lnTo>
                    <a:pt x="508" y="207"/>
                  </a:lnTo>
                  <a:lnTo>
                    <a:pt x="508" y="207"/>
                  </a:lnTo>
                  <a:lnTo>
                    <a:pt x="541" y="203"/>
                  </a:lnTo>
                  <a:lnTo>
                    <a:pt x="574" y="197"/>
                  </a:lnTo>
                  <a:lnTo>
                    <a:pt x="608" y="191"/>
                  </a:lnTo>
                  <a:lnTo>
                    <a:pt x="641" y="182"/>
                  </a:lnTo>
                  <a:lnTo>
                    <a:pt x="672" y="171"/>
                  </a:lnTo>
                  <a:lnTo>
                    <a:pt x="701" y="159"/>
                  </a:lnTo>
                  <a:lnTo>
                    <a:pt x="729" y="145"/>
                  </a:lnTo>
                  <a:lnTo>
                    <a:pt x="752" y="129"/>
                  </a:lnTo>
                  <a:lnTo>
                    <a:pt x="752" y="129"/>
                  </a:lnTo>
                  <a:lnTo>
                    <a:pt x="769" y="116"/>
                  </a:lnTo>
                  <a:lnTo>
                    <a:pt x="785" y="99"/>
                  </a:lnTo>
                  <a:lnTo>
                    <a:pt x="785" y="99"/>
                  </a:lnTo>
                  <a:lnTo>
                    <a:pt x="793" y="91"/>
                  </a:lnTo>
                  <a:lnTo>
                    <a:pt x="793" y="91"/>
                  </a:lnTo>
                  <a:lnTo>
                    <a:pt x="785" y="96"/>
                  </a:lnTo>
                  <a:lnTo>
                    <a:pt x="785" y="96"/>
                  </a:lnTo>
                  <a:lnTo>
                    <a:pt x="785" y="96"/>
                  </a:lnTo>
                  <a:lnTo>
                    <a:pt x="785" y="96"/>
                  </a:lnTo>
                  <a:lnTo>
                    <a:pt x="802" y="58"/>
                  </a:lnTo>
                  <a:lnTo>
                    <a:pt x="802" y="58"/>
                  </a:lnTo>
                  <a:lnTo>
                    <a:pt x="789" y="70"/>
                  </a:lnTo>
                  <a:lnTo>
                    <a:pt x="778" y="79"/>
                  </a:lnTo>
                  <a:lnTo>
                    <a:pt x="768" y="87"/>
                  </a:lnTo>
                  <a:lnTo>
                    <a:pt x="757" y="94"/>
                  </a:lnTo>
                  <a:lnTo>
                    <a:pt x="739" y="104"/>
                  </a:lnTo>
                  <a:lnTo>
                    <a:pt x="721" y="113"/>
                  </a:lnTo>
                  <a:lnTo>
                    <a:pt x="721" y="113"/>
                  </a:lnTo>
                  <a:lnTo>
                    <a:pt x="697" y="124"/>
                  </a:lnTo>
                  <a:lnTo>
                    <a:pt x="668" y="134"/>
                  </a:lnTo>
                  <a:lnTo>
                    <a:pt x="638" y="144"/>
                  </a:lnTo>
                  <a:lnTo>
                    <a:pt x="612" y="150"/>
                  </a:lnTo>
                  <a:lnTo>
                    <a:pt x="612" y="150"/>
                  </a:lnTo>
                  <a:lnTo>
                    <a:pt x="591" y="154"/>
                  </a:lnTo>
                  <a:lnTo>
                    <a:pt x="571" y="157"/>
                  </a:lnTo>
                  <a:lnTo>
                    <a:pt x="554" y="158"/>
                  </a:lnTo>
                  <a:lnTo>
                    <a:pt x="540" y="158"/>
                  </a:lnTo>
                  <a:lnTo>
                    <a:pt x="540" y="158"/>
                  </a:lnTo>
                  <a:lnTo>
                    <a:pt x="540" y="158"/>
                  </a:lnTo>
                  <a:lnTo>
                    <a:pt x="540" y="158"/>
                  </a:lnTo>
                  <a:lnTo>
                    <a:pt x="530" y="158"/>
                  </a:lnTo>
                  <a:lnTo>
                    <a:pt x="524" y="157"/>
                  </a:lnTo>
                  <a:lnTo>
                    <a:pt x="520" y="155"/>
                  </a:lnTo>
                  <a:lnTo>
                    <a:pt x="520" y="155"/>
                  </a:lnTo>
                  <a:lnTo>
                    <a:pt x="520" y="155"/>
                  </a:lnTo>
                  <a:lnTo>
                    <a:pt x="520" y="155"/>
                  </a:lnTo>
                  <a:lnTo>
                    <a:pt x="522" y="155"/>
                  </a:lnTo>
                  <a:lnTo>
                    <a:pt x="522" y="155"/>
                  </a:lnTo>
                  <a:lnTo>
                    <a:pt x="558" y="154"/>
                  </a:lnTo>
                  <a:lnTo>
                    <a:pt x="558" y="154"/>
                  </a:lnTo>
                  <a:lnTo>
                    <a:pt x="583" y="153"/>
                  </a:lnTo>
                  <a:lnTo>
                    <a:pt x="604" y="149"/>
                  </a:lnTo>
                  <a:lnTo>
                    <a:pt x="604" y="149"/>
                  </a:lnTo>
                  <a:lnTo>
                    <a:pt x="606" y="148"/>
                  </a:lnTo>
                  <a:lnTo>
                    <a:pt x="606" y="148"/>
                  </a:lnTo>
                  <a:lnTo>
                    <a:pt x="606" y="148"/>
                  </a:lnTo>
                  <a:lnTo>
                    <a:pt x="584" y="149"/>
                  </a:lnTo>
                  <a:lnTo>
                    <a:pt x="584" y="149"/>
                  </a:lnTo>
                  <a:lnTo>
                    <a:pt x="562" y="151"/>
                  </a:lnTo>
                  <a:lnTo>
                    <a:pt x="545" y="151"/>
                  </a:lnTo>
                  <a:lnTo>
                    <a:pt x="545" y="151"/>
                  </a:lnTo>
                  <a:lnTo>
                    <a:pt x="542" y="151"/>
                  </a:lnTo>
                  <a:lnTo>
                    <a:pt x="542" y="151"/>
                  </a:lnTo>
                  <a:lnTo>
                    <a:pt x="540" y="151"/>
                  </a:lnTo>
                  <a:lnTo>
                    <a:pt x="540" y="151"/>
                  </a:lnTo>
                  <a:lnTo>
                    <a:pt x="536" y="151"/>
                  </a:lnTo>
                  <a:lnTo>
                    <a:pt x="536" y="151"/>
                  </a:lnTo>
                  <a:lnTo>
                    <a:pt x="532" y="153"/>
                  </a:lnTo>
                  <a:lnTo>
                    <a:pt x="532" y="153"/>
                  </a:lnTo>
                  <a:lnTo>
                    <a:pt x="530" y="153"/>
                  </a:lnTo>
                  <a:lnTo>
                    <a:pt x="530" y="153"/>
                  </a:lnTo>
                  <a:lnTo>
                    <a:pt x="522" y="151"/>
                  </a:lnTo>
                  <a:lnTo>
                    <a:pt x="522" y="151"/>
                  </a:lnTo>
                  <a:lnTo>
                    <a:pt x="517" y="150"/>
                  </a:lnTo>
                  <a:lnTo>
                    <a:pt x="512" y="149"/>
                  </a:lnTo>
                  <a:lnTo>
                    <a:pt x="512" y="149"/>
                  </a:lnTo>
                  <a:lnTo>
                    <a:pt x="509" y="150"/>
                  </a:lnTo>
                  <a:lnTo>
                    <a:pt x="509" y="150"/>
                  </a:lnTo>
                  <a:lnTo>
                    <a:pt x="505" y="150"/>
                  </a:lnTo>
                  <a:lnTo>
                    <a:pt x="505" y="150"/>
                  </a:lnTo>
                  <a:lnTo>
                    <a:pt x="500" y="150"/>
                  </a:lnTo>
                  <a:lnTo>
                    <a:pt x="500" y="150"/>
                  </a:lnTo>
                  <a:lnTo>
                    <a:pt x="490" y="149"/>
                  </a:lnTo>
                  <a:lnTo>
                    <a:pt x="490" y="149"/>
                  </a:lnTo>
                  <a:lnTo>
                    <a:pt x="488" y="149"/>
                  </a:lnTo>
                  <a:lnTo>
                    <a:pt x="488" y="149"/>
                  </a:lnTo>
                  <a:lnTo>
                    <a:pt x="488" y="149"/>
                  </a:lnTo>
                  <a:lnTo>
                    <a:pt x="488" y="149"/>
                  </a:lnTo>
                  <a:lnTo>
                    <a:pt x="483" y="148"/>
                  </a:lnTo>
                  <a:lnTo>
                    <a:pt x="483" y="148"/>
                  </a:lnTo>
                  <a:lnTo>
                    <a:pt x="476" y="148"/>
                  </a:lnTo>
                  <a:lnTo>
                    <a:pt x="476" y="148"/>
                  </a:lnTo>
                  <a:lnTo>
                    <a:pt x="473" y="148"/>
                  </a:lnTo>
                  <a:lnTo>
                    <a:pt x="473" y="148"/>
                  </a:lnTo>
                  <a:lnTo>
                    <a:pt x="469" y="148"/>
                  </a:lnTo>
                  <a:lnTo>
                    <a:pt x="469" y="148"/>
                  </a:lnTo>
                  <a:lnTo>
                    <a:pt x="466" y="148"/>
                  </a:lnTo>
                  <a:lnTo>
                    <a:pt x="463" y="146"/>
                  </a:lnTo>
                  <a:lnTo>
                    <a:pt x="463" y="146"/>
                  </a:lnTo>
                  <a:lnTo>
                    <a:pt x="457" y="145"/>
                  </a:lnTo>
                  <a:lnTo>
                    <a:pt x="457" y="145"/>
                  </a:lnTo>
                  <a:lnTo>
                    <a:pt x="386" y="134"/>
                  </a:lnTo>
                  <a:lnTo>
                    <a:pt x="386" y="134"/>
                  </a:lnTo>
                  <a:lnTo>
                    <a:pt x="368" y="130"/>
                  </a:lnTo>
                  <a:lnTo>
                    <a:pt x="339" y="121"/>
                  </a:lnTo>
                  <a:lnTo>
                    <a:pt x="284" y="104"/>
                  </a:lnTo>
                  <a:lnTo>
                    <a:pt x="284" y="104"/>
                  </a:lnTo>
                  <a:lnTo>
                    <a:pt x="259" y="95"/>
                  </a:lnTo>
                  <a:lnTo>
                    <a:pt x="223" y="81"/>
                  </a:lnTo>
                  <a:lnTo>
                    <a:pt x="164" y="58"/>
                  </a:lnTo>
                  <a:lnTo>
                    <a:pt x="164" y="58"/>
                  </a:lnTo>
                  <a:lnTo>
                    <a:pt x="119" y="39"/>
                  </a:lnTo>
                  <a:lnTo>
                    <a:pt x="72" y="16"/>
                  </a:lnTo>
                  <a:lnTo>
                    <a:pt x="72" y="16"/>
                  </a:lnTo>
                  <a:lnTo>
                    <a:pt x="4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765"/>
            <p:cNvSpPr>
              <a:spLocks/>
            </p:cNvSpPr>
            <p:nvPr/>
          </p:nvSpPr>
          <p:spPr bwMode="auto">
            <a:xfrm>
              <a:off x="2354263" y="2198986"/>
              <a:ext cx="4763" cy="6350"/>
            </a:xfrm>
            <a:custGeom>
              <a:avLst/>
              <a:gdLst/>
              <a:ahLst/>
              <a:cxnLst>
                <a:cxn ang="0">
                  <a:pos x="3" y="0"/>
                </a:cxn>
                <a:cxn ang="0">
                  <a:pos x="3" y="0"/>
                </a:cxn>
                <a:cxn ang="0">
                  <a:pos x="0" y="4"/>
                </a:cxn>
                <a:cxn ang="0">
                  <a:pos x="0" y="4"/>
                </a:cxn>
                <a:cxn ang="0">
                  <a:pos x="1" y="3"/>
                </a:cxn>
                <a:cxn ang="0">
                  <a:pos x="1" y="3"/>
                </a:cxn>
                <a:cxn ang="0">
                  <a:pos x="1" y="3"/>
                </a:cxn>
                <a:cxn ang="0">
                  <a:pos x="3" y="0"/>
                </a:cxn>
              </a:cxnLst>
              <a:rect l="0" t="0" r="r" b="b"/>
              <a:pathLst>
                <a:path w="3" h="4">
                  <a:moveTo>
                    <a:pt x="3" y="0"/>
                  </a:moveTo>
                  <a:lnTo>
                    <a:pt x="3" y="0"/>
                  </a:lnTo>
                  <a:lnTo>
                    <a:pt x="0" y="4"/>
                  </a:lnTo>
                  <a:lnTo>
                    <a:pt x="0" y="4"/>
                  </a:lnTo>
                  <a:lnTo>
                    <a:pt x="1" y="3"/>
                  </a:lnTo>
                  <a:lnTo>
                    <a:pt x="1" y="3"/>
                  </a:lnTo>
                  <a:lnTo>
                    <a:pt x="1" y="3"/>
                  </a:lnTo>
                  <a:lnTo>
                    <a:pt x="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766"/>
            <p:cNvSpPr>
              <a:spLocks/>
            </p:cNvSpPr>
            <p:nvPr/>
          </p:nvSpPr>
          <p:spPr bwMode="auto">
            <a:xfrm>
              <a:off x="2400300" y="2146598"/>
              <a:ext cx="1588" cy="1588"/>
            </a:xfrm>
            <a:custGeom>
              <a:avLst/>
              <a:gdLst/>
              <a:ahLst/>
              <a:cxnLst>
                <a:cxn ang="0">
                  <a:pos x="1" y="0"/>
                </a:cxn>
                <a:cxn ang="0">
                  <a:pos x="1" y="0"/>
                </a:cxn>
                <a:cxn ang="0">
                  <a:pos x="0" y="1"/>
                </a:cxn>
                <a:cxn ang="0">
                  <a:pos x="0" y="1"/>
                </a:cxn>
                <a:cxn ang="0">
                  <a:pos x="0" y="1"/>
                </a:cxn>
                <a:cxn ang="0">
                  <a:pos x="0" y="1"/>
                </a:cxn>
                <a:cxn ang="0">
                  <a:pos x="1" y="0"/>
                </a:cxn>
              </a:cxnLst>
              <a:rect l="0" t="0" r="r" b="b"/>
              <a:pathLst>
                <a:path w="1" h="1">
                  <a:moveTo>
                    <a:pt x="1" y="0"/>
                  </a:moveTo>
                  <a:lnTo>
                    <a:pt x="1" y="0"/>
                  </a:lnTo>
                  <a:lnTo>
                    <a:pt x="0" y="1"/>
                  </a:lnTo>
                  <a:lnTo>
                    <a:pt x="0" y="1"/>
                  </a:lnTo>
                  <a:lnTo>
                    <a:pt x="0" y="1"/>
                  </a:lnTo>
                  <a:lnTo>
                    <a:pt x="0" y="1"/>
                  </a:lnTo>
                  <a:lnTo>
                    <a:pt x="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767"/>
            <p:cNvSpPr>
              <a:spLocks/>
            </p:cNvSpPr>
            <p:nvPr/>
          </p:nvSpPr>
          <p:spPr bwMode="auto">
            <a:xfrm>
              <a:off x="2403475" y="2141836"/>
              <a:ext cx="3175" cy="1588"/>
            </a:xfrm>
            <a:custGeom>
              <a:avLst/>
              <a:gdLst/>
              <a:ahLst/>
              <a:cxnLst>
                <a:cxn ang="0">
                  <a:pos x="2" y="0"/>
                </a:cxn>
                <a:cxn ang="0">
                  <a:pos x="2" y="0"/>
                </a:cxn>
                <a:cxn ang="0">
                  <a:pos x="0" y="0"/>
                </a:cxn>
                <a:cxn ang="0">
                  <a:pos x="0" y="0"/>
                </a:cxn>
                <a:cxn ang="0">
                  <a:pos x="0" y="0"/>
                </a:cxn>
                <a:cxn ang="0">
                  <a:pos x="0" y="0"/>
                </a:cxn>
                <a:cxn ang="0">
                  <a:pos x="2" y="0"/>
                </a:cxn>
              </a:cxnLst>
              <a:rect l="0" t="0" r="r" b="b"/>
              <a:pathLst>
                <a:path w="2">
                  <a:moveTo>
                    <a:pt x="2" y="0"/>
                  </a:moveTo>
                  <a:lnTo>
                    <a:pt x="2" y="0"/>
                  </a:lnTo>
                  <a:lnTo>
                    <a:pt x="0" y="0"/>
                  </a:lnTo>
                  <a:lnTo>
                    <a:pt x="0" y="0"/>
                  </a:lnTo>
                  <a:lnTo>
                    <a:pt x="0" y="0"/>
                  </a:lnTo>
                  <a:lnTo>
                    <a:pt x="0" y="0"/>
                  </a:lnTo>
                  <a:lnTo>
                    <a:pt x="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768"/>
            <p:cNvSpPr>
              <a:spLocks/>
            </p:cNvSpPr>
            <p:nvPr/>
          </p:nvSpPr>
          <p:spPr bwMode="auto">
            <a:xfrm>
              <a:off x="3800475" y="2137073"/>
              <a:ext cx="22225" cy="69850"/>
            </a:xfrm>
            <a:custGeom>
              <a:avLst/>
              <a:gdLst/>
              <a:ahLst/>
              <a:cxnLst>
                <a:cxn ang="0">
                  <a:pos x="14" y="0"/>
                </a:cxn>
                <a:cxn ang="0">
                  <a:pos x="14" y="0"/>
                </a:cxn>
                <a:cxn ang="0">
                  <a:pos x="8" y="23"/>
                </a:cxn>
                <a:cxn ang="0">
                  <a:pos x="0" y="44"/>
                </a:cxn>
                <a:cxn ang="0">
                  <a:pos x="0" y="44"/>
                </a:cxn>
                <a:cxn ang="0">
                  <a:pos x="10" y="18"/>
                </a:cxn>
                <a:cxn ang="0">
                  <a:pos x="14" y="1"/>
                </a:cxn>
                <a:cxn ang="0">
                  <a:pos x="14" y="1"/>
                </a:cxn>
                <a:cxn ang="0">
                  <a:pos x="14" y="0"/>
                </a:cxn>
              </a:cxnLst>
              <a:rect l="0" t="0" r="r" b="b"/>
              <a:pathLst>
                <a:path w="14" h="44">
                  <a:moveTo>
                    <a:pt x="14" y="0"/>
                  </a:moveTo>
                  <a:lnTo>
                    <a:pt x="14" y="0"/>
                  </a:lnTo>
                  <a:lnTo>
                    <a:pt x="8" y="23"/>
                  </a:lnTo>
                  <a:lnTo>
                    <a:pt x="0" y="44"/>
                  </a:lnTo>
                  <a:lnTo>
                    <a:pt x="0" y="44"/>
                  </a:lnTo>
                  <a:lnTo>
                    <a:pt x="10" y="18"/>
                  </a:lnTo>
                  <a:lnTo>
                    <a:pt x="14" y="1"/>
                  </a:lnTo>
                  <a:lnTo>
                    <a:pt x="14" y="1"/>
                  </a:lnTo>
                  <a:lnTo>
                    <a:pt x="1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769"/>
            <p:cNvSpPr>
              <a:spLocks noEditPoints="1"/>
            </p:cNvSpPr>
            <p:nvPr/>
          </p:nvSpPr>
          <p:spPr bwMode="auto">
            <a:xfrm>
              <a:off x="2328863" y="2148186"/>
              <a:ext cx="171450" cy="176213"/>
            </a:xfrm>
            <a:custGeom>
              <a:avLst/>
              <a:gdLst/>
              <a:ahLst/>
              <a:cxnLst>
                <a:cxn ang="0">
                  <a:pos x="1" y="61"/>
                </a:cxn>
                <a:cxn ang="0">
                  <a:pos x="1" y="61"/>
                </a:cxn>
                <a:cxn ang="0">
                  <a:pos x="1" y="61"/>
                </a:cxn>
                <a:cxn ang="0">
                  <a:pos x="1" y="61"/>
                </a:cxn>
                <a:cxn ang="0">
                  <a:pos x="1" y="61"/>
                </a:cxn>
                <a:cxn ang="0">
                  <a:pos x="1" y="61"/>
                </a:cxn>
                <a:cxn ang="0">
                  <a:pos x="3" y="61"/>
                </a:cxn>
                <a:cxn ang="0">
                  <a:pos x="3" y="61"/>
                </a:cxn>
                <a:cxn ang="0">
                  <a:pos x="3" y="61"/>
                </a:cxn>
                <a:cxn ang="0">
                  <a:pos x="3" y="61"/>
                </a:cxn>
                <a:cxn ang="0">
                  <a:pos x="1" y="61"/>
                </a:cxn>
                <a:cxn ang="0">
                  <a:pos x="75" y="45"/>
                </a:cxn>
                <a:cxn ang="0">
                  <a:pos x="75" y="45"/>
                </a:cxn>
                <a:cxn ang="0">
                  <a:pos x="28" y="54"/>
                </a:cxn>
                <a:cxn ang="0">
                  <a:pos x="28" y="54"/>
                </a:cxn>
                <a:cxn ang="0">
                  <a:pos x="3" y="61"/>
                </a:cxn>
                <a:cxn ang="0">
                  <a:pos x="3" y="61"/>
                </a:cxn>
                <a:cxn ang="0">
                  <a:pos x="3" y="61"/>
                </a:cxn>
                <a:cxn ang="0">
                  <a:pos x="3" y="61"/>
                </a:cxn>
                <a:cxn ang="0">
                  <a:pos x="13" y="65"/>
                </a:cxn>
                <a:cxn ang="0">
                  <a:pos x="36" y="77"/>
                </a:cxn>
                <a:cxn ang="0">
                  <a:pos x="108" y="111"/>
                </a:cxn>
                <a:cxn ang="0">
                  <a:pos x="108" y="111"/>
                </a:cxn>
                <a:cxn ang="0">
                  <a:pos x="92" y="82"/>
                </a:cxn>
                <a:cxn ang="0">
                  <a:pos x="92" y="82"/>
                </a:cxn>
                <a:cxn ang="0">
                  <a:pos x="84" y="66"/>
                </a:cxn>
                <a:cxn ang="0">
                  <a:pos x="75" y="45"/>
                </a:cxn>
                <a:cxn ang="0">
                  <a:pos x="8" y="45"/>
                </a:cxn>
                <a:cxn ang="0">
                  <a:pos x="8" y="45"/>
                </a:cxn>
                <a:cxn ang="0">
                  <a:pos x="3" y="53"/>
                </a:cxn>
                <a:cxn ang="0">
                  <a:pos x="3" y="53"/>
                </a:cxn>
                <a:cxn ang="0">
                  <a:pos x="0" y="58"/>
                </a:cxn>
                <a:cxn ang="0">
                  <a:pos x="0" y="58"/>
                </a:cxn>
                <a:cxn ang="0">
                  <a:pos x="1" y="59"/>
                </a:cxn>
                <a:cxn ang="0">
                  <a:pos x="1" y="59"/>
                </a:cxn>
                <a:cxn ang="0">
                  <a:pos x="1" y="57"/>
                </a:cxn>
                <a:cxn ang="0">
                  <a:pos x="3" y="54"/>
                </a:cxn>
                <a:cxn ang="0">
                  <a:pos x="3" y="54"/>
                </a:cxn>
                <a:cxn ang="0">
                  <a:pos x="8" y="45"/>
                </a:cxn>
                <a:cxn ang="0">
                  <a:pos x="17" y="35"/>
                </a:cxn>
                <a:cxn ang="0">
                  <a:pos x="17" y="35"/>
                </a:cxn>
                <a:cxn ang="0">
                  <a:pos x="16" y="36"/>
                </a:cxn>
                <a:cxn ang="0">
                  <a:pos x="16" y="36"/>
                </a:cxn>
                <a:cxn ang="0">
                  <a:pos x="12" y="38"/>
                </a:cxn>
                <a:cxn ang="0">
                  <a:pos x="12" y="38"/>
                </a:cxn>
                <a:cxn ang="0">
                  <a:pos x="12" y="38"/>
                </a:cxn>
                <a:cxn ang="0">
                  <a:pos x="12" y="40"/>
                </a:cxn>
                <a:cxn ang="0">
                  <a:pos x="12" y="40"/>
                </a:cxn>
                <a:cxn ang="0">
                  <a:pos x="17" y="35"/>
                </a:cxn>
                <a:cxn ang="0">
                  <a:pos x="45" y="0"/>
                </a:cxn>
                <a:cxn ang="0">
                  <a:pos x="45" y="0"/>
                </a:cxn>
                <a:cxn ang="0">
                  <a:pos x="45" y="0"/>
                </a:cxn>
                <a:cxn ang="0">
                  <a:pos x="45" y="0"/>
                </a:cxn>
                <a:cxn ang="0">
                  <a:pos x="43" y="3"/>
                </a:cxn>
                <a:cxn ang="0">
                  <a:pos x="43" y="3"/>
                </a:cxn>
                <a:cxn ang="0">
                  <a:pos x="45" y="0"/>
                </a:cxn>
              </a:cxnLst>
              <a:rect l="0" t="0" r="r" b="b"/>
              <a:pathLst>
                <a:path w="108" h="111">
                  <a:moveTo>
                    <a:pt x="1" y="61"/>
                  </a:moveTo>
                  <a:lnTo>
                    <a:pt x="1" y="61"/>
                  </a:lnTo>
                  <a:lnTo>
                    <a:pt x="1" y="61"/>
                  </a:lnTo>
                  <a:lnTo>
                    <a:pt x="1" y="61"/>
                  </a:lnTo>
                  <a:lnTo>
                    <a:pt x="1" y="61"/>
                  </a:lnTo>
                  <a:lnTo>
                    <a:pt x="1" y="61"/>
                  </a:lnTo>
                  <a:lnTo>
                    <a:pt x="3" y="61"/>
                  </a:lnTo>
                  <a:lnTo>
                    <a:pt x="3" y="61"/>
                  </a:lnTo>
                  <a:lnTo>
                    <a:pt x="3" y="61"/>
                  </a:lnTo>
                  <a:lnTo>
                    <a:pt x="3" y="61"/>
                  </a:lnTo>
                  <a:lnTo>
                    <a:pt x="1" y="61"/>
                  </a:lnTo>
                  <a:close/>
                  <a:moveTo>
                    <a:pt x="75" y="45"/>
                  </a:moveTo>
                  <a:lnTo>
                    <a:pt x="75" y="45"/>
                  </a:lnTo>
                  <a:lnTo>
                    <a:pt x="28" y="54"/>
                  </a:lnTo>
                  <a:lnTo>
                    <a:pt x="28" y="54"/>
                  </a:lnTo>
                  <a:lnTo>
                    <a:pt x="3" y="61"/>
                  </a:lnTo>
                  <a:lnTo>
                    <a:pt x="3" y="61"/>
                  </a:lnTo>
                  <a:lnTo>
                    <a:pt x="3" y="61"/>
                  </a:lnTo>
                  <a:lnTo>
                    <a:pt x="3" y="61"/>
                  </a:lnTo>
                  <a:lnTo>
                    <a:pt x="13" y="65"/>
                  </a:lnTo>
                  <a:lnTo>
                    <a:pt x="36" y="77"/>
                  </a:lnTo>
                  <a:lnTo>
                    <a:pt x="108" y="111"/>
                  </a:lnTo>
                  <a:lnTo>
                    <a:pt x="108" y="111"/>
                  </a:lnTo>
                  <a:lnTo>
                    <a:pt x="92" y="82"/>
                  </a:lnTo>
                  <a:lnTo>
                    <a:pt x="92" y="82"/>
                  </a:lnTo>
                  <a:lnTo>
                    <a:pt x="84" y="66"/>
                  </a:lnTo>
                  <a:lnTo>
                    <a:pt x="75" y="45"/>
                  </a:lnTo>
                  <a:close/>
                  <a:moveTo>
                    <a:pt x="8" y="45"/>
                  </a:moveTo>
                  <a:lnTo>
                    <a:pt x="8" y="45"/>
                  </a:lnTo>
                  <a:lnTo>
                    <a:pt x="3" y="53"/>
                  </a:lnTo>
                  <a:lnTo>
                    <a:pt x="3" y="53"/>
                  </a:lnTo>
                  <a:lnTo>
                    <a:pt x="0" y="58"/>
                  </a:lnTo>
                  <a:lnTo>
                    <a:pt x="0" y="58"/>
                  </a:lnTo>
                  <a:lnTo>
                    <a:pt x="1" y="59"/>
                  </a:lnTo>
                  <a:lnTo>
                    <a:pt x="1" y="59"/>
                  </a:lnTo>
                  <a:lnTo>
                    <a:pt x="1" y="57"/>
                  </a:lnTo>
                  <a:lnTo>
                    <a:pt x="3" y="54"/>
                  </a:lnTo>
                  <a:lnTo>
                    <a:pt x="3" y="54"/>
                  </a:lnTo>
                  <a:lnTo>
                    <a:pt x="8" y="45"/>
                  </a:lnTo>
                  <a:close/>
                  <a:moveTo>
                    <a:pt x="17" y="35"/>
                  </a:moveTo>
                  <a:lnTo>
                    <a:pt x="17" y="35"/>
                  </a:lnTo>
                  <a:lnTo>
                    <a:pt x="16" y="36"/>
                  </a:lnTo>
                  <a:lnTo>
                    <a:pt x="16" y="36"/>
                  </a:lnTo>
                  <a:lnTo>
                    <a:pt x="12" y="38"/>
                  </a:lnTo>
                  <a:lnTo>
                    <a:pt x="12" y="38"/>
                  </a:lnTo>
                  <a:lnTo>
                    <a:pt x="12" y="38"/>
                  </a:lnTo>
                  <a:lnTo>
                    <a:pt x="12" y="40"/>
                  </a:lnTo>
                  <a:lnTo>
                    <a:pt x="12" y="40"/>
                  </a:lnTo>
                  <a:lnTo>
                    <a:pt x="17" y="35"/>
                  </a:lnTo>
                  <a:close/>
                  <a:moveTo>
                    <a:pt x="45" y="0"/>
                  </a:moveTo>
                  <a:lnTo>
                    <a:pt x="45" y="0"/>
                  </a:lnTo>
                  <a:lnTo>
                    <a:pt x="45" y="0"/>
                  </a:lnTo>
                  <a:lnTo>
                    <a:pt x="45" y="0"/>
                  </a:lnTo>
                  <a:lnTo>
                    <a:pt x="43" y="3"/>
                  </a:lnTo>
                  <a:lnTo>
                    <a:pt x="43" y="3"/>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770"/>
            <p:cNvSpPr>
              <a:spLocks/>
            </p:cNvSpPr>
            <p:nvPr/>
          </p:nvSpPr>
          <p:spPr bwMode="auto">
            <a:xfrm>
              <a:off x="2330450" y="2245023"/>
              <a:ext cx="3175" cy="1588"/>
            </a:xfrm>
            <a:custGeom>
              <a:avLst/>
              <a:gdLst/>
              <a:ahLst/>
              <a:cxnLst>
                <a:cxn ang="0">
                  <a:pos x="0" y="0"/>
                </a:cxn>
                <a:cxn ang="0">
                  <a:pos x="0" y="0"/>
                </a:cxn>
                <a:cxn ang="0">
                  <a:pos x="0" y="0"/>
                </a:cxn>
                <a:cxn ang="0">
                  <a:pos x="0" y="0"/>
                </a:cxn>
                <a:cxn ang="0">
                  <a:pos x="0" y="0"/>
                </a:cxn>
                <a:cxn ang="0">
                  <a:pos x="0" y="0"/>
                </a:cxn>
                <a:cxn ang="0">
                  <a:pos x="2" y="0"/>
                </a:cxn>
                <a:cxn ang="0">
                  <a:pos x="2" y="0"/>
                </a:cxn>
                <a:cxn ang="0">
                  <a:pos x="2" y="0"/>
                </a:cxn>
                <a:cxn ang="0">
                  <a:pos x="2" y="0"/>
                </a:cxn>
                <a:cxn ang="0">
                  <a:pos x="0" y="0"/>
                </a:cxn>
              </a:cxnLst>
              <a:rect l="0" t="0" r="r" b="b"/>
              <a:pathLst>
                <a:path w="2">
                  <a:moveTo>
                    <a:pt x="0" y="0"/>
                  </a:moveTo>
                  <a:lnTo>
                    <a:pt x="0" y="0"/>
                  </a:lnTo>
                  <a:lnTo>
                    <a:pt x="0" y="0"/>
                  </a:lnTo>
                  <a:lnTo>
                    <a:pt x="0" y="0"/>
                  </a:lnTo>
                  <a:lnTo>
                    <a:pt x="0" y="0"/>
                  </a:lnTo>
                  <a:lnTo>
                    <a:pt x="0" y="0"/>
                  </a:lnTo>
                  <a:lnTo>
                    <a:pt x="2" y="0"/>
                  </a:lnTo>
                  <a:lnTo>
                    <a:pt x="2" y="0"/>
                  </a:lnTo>
                  <a:lnTo>
                    <a:pt x="2" y="0"/>
                  </a:lnTo>
                  <a:lnTo>
                    <a:pt x="2" y="0"/>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771"/>
            <p:cNvSpPr>
              <a:spLocks/>
            </p:cNvSpPr>
            <p:nvPr/>
          </p:nvSpPr>
          <p:spPr bwMode="auto">
            <a:xfrm>
              <a:off x="2333625" y="2219623"/>
              <a:ext cx="166688" cy="104775"/>
            </a:xfrm>
            <a:custGeom>
              <a:avLst/>
              <a:gdLst/>
              <a:ahLst/>
              <a:cxnLst>
                <a:cxn ang="0">
                  <a:pos x="72" y="0"/>
                </a:cxn>
                <a:cxn ang="0">
                  <a:pos x="72" y="0"/>
                </a:cxn>
                <a:cxn ang="0">
                  <a:pos x="25" y="9"/>
                </a:cxn>
                <a:cxn ang="0">
                  <a:pos x="25" y="9"/>
                </a:cxn>
                <a:cxn ang="0">
                  <a:pos x="0" y="16"/>
                </a:cxn>
                <a:cxn ang="0">
                  <a:pos x="0" y="16"/>
                </a:cxn>
                <a:cxn ang="0">
                  <a:pos x="0" y="16"/>
                </a:cxn>
                <a:cxn ang="0">
                  <a:pos x="0" y="16"/>
                </a:cxn>
                <a:cxn ang="0">
                  <a:pos x="10" y="20"/>
                </a:cxn>
                <a:cxn ang="0">
                  <a:pos x="33" y="32"/>
                </a:cxn>
                <a:cxn ang="0">
                  <a:pos x="105" y="66"/>
                </a:cxn>
                <a:cxn ang="0">
                  <a:pos x="105" y="66"/>
                </a:cxn>
                <a:cxn ang="0">
                  <a:pos x="89" y="37"/>
                </a:cxn>
                <a:cxn ang="0">
                  <a:pos x="89" y="37"/>
                </a:cxn>
                <a:cxn ang="0">
                  <a:pos x="81" y="21"/>
                </a:cxn>
                <a:cxn ang="0">
                  <a:pos x="72" y="0"/>
                </a:cxn>
              </a:cxnLst>
              <a:rect l="0" t="0" r="r" b="b"/>
              <a:pathLst>
                <a:path w="105" h="66">
                  <a:moveTo>
                    <a:pt x="72" y="0"/>
                  </a:moveTo>
                  <a:lnTo>
                    <a:pt x="72" y="0"/>
                  </a:lnTo>
                  <a:lnTo>
                    <a:pt x="25" y="9"/>
                  </a:lnTo>
                  <a:lnTo>
                    <a:pt x="25" y="9"/>
                  </a:lnTo>
                  <a:lnTo>
                    <a:pt x="0" y="16"/>
                  </a:lnTo>
                  <a:lnTo>
                    <a:pt x="0" y="16"/>
                  </a:lnTo>
                  <a:lnTo>
                    <a:pt x="0" y="16"/>
                  </a:lnTo>
                  <a:lnTo>
                    <a:pt x="0" y="16"/>
                  </a:lnTo>
                  <a:lnTo>
                    <a:pt x="10" y="20"/>
                  </a:lnTo>
                  <a:lnTo>
                    <a:pt x="33" y="32"/>
                  </a:lnTo>
                  <a:lnTo>
                    <a:pt x="105" y="66"/>
                  </a:lnTo>
                  <a:lnTo>
                    <a:pt x="105" y="66"/>
                  </a:lnTo>
                  <a:lnTo>
                    <a:pt x="89" y="37"/>
                  </a:lnTo>
                  <a:lnTo>
                    <a:pt x="89" y="37"/>
                  </a:lnTo>
                  <a:lnTo>
                    <a:pt x="81" y="21"/>
                  </a:lnTo>
                  <a:lnTo>
                    <a:pt x="7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772"/>
            <p:cNvSpPr>
              <a:spLocks/>
            </p:cNvSpPr>
            <p:nvPr/>
          </p:nvSpPr>
          <p:spPr bwMode="auto">
            <a:xfrm>
              <a:off x="2328863" y="2219623"/>
              <a:ext cx="12700" cy="22225"/>
            </a:xfrm>
            <a:custGeom>
              <a:avLst/>
              <a:gdLst/>
              <a:ahLst/>
              <a:cxnLst>
                <a:cxn ang="0">
                  <a:pos x="8" y="0"/>
                </a:cxn>
                <a:cxn ang="0">
                  <a:pos x="8" y="0"/>
                </a:cxn>
                <a:cxn ang="0">
                  <a:pos x="3" y="8"/>
                </a:cxn>
                <a:cxn ang="0">
                  <a:pos x="3" y="8"/>
                </a:cxn>
                <a:cxn ang="0">
                  <a:pos x="0" y="13"/>
                </a:cxn>
                <a:cxn ang="0">
                  <a:pos x="0" y="13"/>
                </a:cxn>
                <a:cxn ang="0">
                  <a:pos x="1" y="14"/>
                </a:cxn>
                <a:cxn ang="0">
                  <a:pos x="1" y="14"/>
                </a:cxn>
                <a:cxn ang="0">
                  <a:pos x="1" y="12"/>
                </a:cxn>
                <a:cxn ang="0">
                  <a:pos x="3" y="9"/>
                </a:cxn>
                <a:cxn ang="0">
                  <a:pos x="3" y="9"/>
                </a:cxn>
                <a:cxn ang="0">
                  <a:pos x="8" y="0"/>
                </a:cxn>
              </a:cxnLst>
              <a:rect l="0" t="0" r="r" b="b"/>
              <a:pathLst>
                <a:path w="8" h="14">
                  <a:moveTo>
                    <a:pt x="8" y="0"/>
                  </a:moveTo>
                  <a:lnTo>
                    <a:pt x="8" y="0"/>
                  </a:lnTo>
                  <a:lnTo>
                    <a:pt x="3" y="8"/>
                  </a:lnTo>
                  <a:lnTo>
                    <a:pt x="3" y="8"/>
                  </a:lnTo>
                  <a:lnTo>
                    <a:pt x="0" y="13"/>
                  </a:lnTo>
                  <a:lnTo>
                    <a:pt x="0" y="13"/>
                  </a:lnTo>
                  <a:lnTo>
                    <a:pt x="1" y="14"/>
                  </a:lnTo>
                  <a:lnTo>
                    <a:pt x="1" y="14"/>
                  </a:lnTo>
                  <a:lnTo>
                    <a:pt x="1" y="12"/>
                  </a:lnTo>
                  <a:lnTo>
                    <a:pt x="3" y="9"/>
                  </a:lnTo>
                  <a:lnTo>
                    <a:pt x="3" y="9"/>
                  </a:lnTo>
                  <a:lnTo>
                    <a:pt x="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73"/>
            <p:cNvSpPr>
              <a:spLocks/>
            </p:cNvSpPr>
            <p:nvPr/>
          </p:nvSpPr>
          <p:spPr bwMode="auto">
            <a:xfrm>
              <a:off x="2347913" y="2203748"/>
              <a:ext cx="7938" cy="7938"/>
            </a:xfrm>
            <a:custGeom>
              <a:avLst/>
              <a:gdLst/>
              <a:ahLst/>
              <a:cxnLst>
                <a:cxn ang="0">
                  <a:pos x="5" y="0"/>
                </a:cxn>
                <a:cxn ang="0">
                  <a:pos x="5" y="0"/>
                </a:cxn>
                <a:cxn ang="0">
                  <a:pos x="4" y="1"/>
                </a:cxn>
                <a:cxn ang="0">
                  <a:pos x="4" y="1"/>
                </a:cxn>
                <a:cxn ang="0">
                  <a:pos x="0" y="3"/>
                </a:cxn>
                <a:cxn ang="0">
                  <a:pos x="0" y="3"/>
                </a:cxn>
                <a:cxn ang="0">
                  <a:pos x="0" y="3"/>
                </a:cxn>
                <a:cxn ang="0">
                  <a:pos x="0" y="5"/>
                </a:cxn>
                <a:cxn ang="0">
                  <a:pos x="0" y="5"/>
                </a:cxn>
                <a:cxn ang="0">
                  <a:pos x="5" y="0"/>
                </a:cxn>
              </a:cxnLst>
              <a:rect l="0" t="0" r="r" b="b"/>
              <a:pathLst>
                <a:path w="5" h="5">
                  <a:moveTo>
                    <a:pt x="5" y="0"/>
                  </a:moveTo>
                  <a:lnTo>
                    <a:pt x="5" y="0"/>
                  </a:lnTo>
                  <a:lnTo>
                    <a:pt x="4" y="1"/>
                  </a:lnTo>
                  <a:lnTo>
                    <a:pt x="4" y="1"/>
                  </a:lnTo>
                  <a:lnTo>
                    <a:pt x="0" y="3"/>
                  </a:lnTo>
                  <a:lnTo>
                    <a:pt x="0" y="3"/>
                  </a:lnTo>
                  <a:lnTo>
                    <a:pt x="0" y="3"/>
                  </a:lnTo>
                  <a:lnTo>
                    <a:pt x="0" y="5"/>
                  </a:lnTo>
                  <a:lnTo>
                    <a:pt x="0" y="5"/>
                  </a:lnTo>
                  <a:lnTo>
                    <a:pt x="5"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774"/>
            <p:cNvSpPr>
              <a:spLocks/>
            </p:cNvSpPr>
            <p:nvPr/>
          </p:nvSpPr>
          <p:spPr bwMode="auto">
            <a:xfrm>
              <a:off x="2397125" y="2148186"/>
              <a:ext cx="3175" cy="4763"/>
            </a:xfrm>
            <a:custGeom>
              <a:avLst/>
              <a:gdLst/>
              <a:ahLst/>
              <a:cxnLst>
                <a:cxn ang="0">
                  <a:pos x="2" y="0"/>
                </a:cxn>
                <a:cxn ang="0">
                  <a:pos x="2" y="0"/>
                </a:cxn>
                <a:cxn ang="0">
                  <a:pos x="2" y="0"/>
                </a:cxn>
                <a:cxn ang="0">
                  <a:pos x="2" y="0"/>
                </a:cxn>
                <a:cxn ang="0">
                  <a:pos x="0" y="3"/>
                </a:cxn>
                <a:cxn ang="0">
                  <a:pos x="0" y="3"/>
                </a:cxn>
                <a:cxn ang="0">
                  <a:pos x="2" y="0"/>
                </a:cxn>
              </a:cxnLst>
              <a:rect l="0" t="0" r="r" b="b"/>
              <a:pathLst>
                <a:path w="2" h="3">
                  <a:moveTo>
                    <a:pt x="2" y="0"/>
                  </a:moveTo>
                  <a:lnTo>
                    <a:pt x="2" y="0"/>
                  </a:lnTo>
                  <a:lnTo>
                    <a:pt x="2" y="0"/>
                  </a:lnTo>
                  <a:lnTo>
                    <a:pt x="2" y="0"/>
                  </a:lnTo>
                  <a:lnTo>
                    <a:pt x="0" y="3"/>
                  </a:lnTo>
                  <a:lnTo>
                    <a:pt x="0" y="3"/>
                  </a:lnTo>
                  <a:lnTo>
                    <a:pt x="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775"/>
            <p:cNvSpPr>
              <a:spLocks noEditPoints="1"/>
            </p:cNvSpPr>
            <p:nvPr/>
          </p:nvSpPr>
          <p:spPr bwMode="auto">
            <a:xfrm>
              <a:off x="2330450" y="2141836"/>
              <a:ext cx="185738" cy="103188"/>
            </a:xfrm>
            <a:custGeom>
              <a:avLst/>
              <a:gdLst/>
              <a:ahLst/>
              <a:cxnLst>
                <a:cxn ang="0">
                  <a:pos x="0" y="63"/>
                </a:cxn>
                <a:cxn ang="0">
                  <a:pos x="0" y="63"/>
                </a:cxn>
                <a:cxn ang="0">
                  <a:pos x="0" y="65"/>
                </a:cxn>
                <a:cxn ang="0">
                  <a:pos x="0" y="65"/>
                </a:cxn>
                <a:cxn ang="0">
                  <a:pos x="0" y="63"/>
                </a:cxn>
                <a:cxn ang="0">
                  <a:pos x="11" y="44"/>
                </a:cxn>
                <a:cxn ang="0">
                  <a:pos x="11" y="44"/>
                </a:cxn>
                <a:cxn ang="0">
                  <a:pos x="10" y="46"/>
                </a:cxn>
                <a:cxn ang="0">
                  <a:pos x="10" y="46"/>
                </a:cxn>
                <a:cxn ang="0">
                  <a:pos x="7" y="49"/>
                </a:cxn>
                <a:cxn ang="0">
                  <a:pos x="7" y="49"/>
                </a:cxn>
                <a:cxn ang="0">
                  <a:pos x="11" y="44"/>
                </a:cxn>
                <a:cxn ang="0">
                  <a:pos x="19" y="35"/>
                </a:cxn>
                <a:cxn ang="0">
                  <a:pos x="19" y="35"/>
                </a:cxn>
                <a:cxn ang="0">
                  <a:pos x="18" y="36"/>
                </a:cxn>
                <a:cxn ang="0">
                  <a:pos x="18" y="36"/>
                </a:cxn>
                <a:cxn ang="0">
                  <a:pos x="16" y="39"/>
                </a:cxn>
                <a:cxn ang="0">
                  <a:pos x="16" y="39"/>
                </a:cxn>
                <a:cxn ang="0">
                  <a:pos x="16" y="39"/>
                </a:cxn>
                <a:cxn ang="0">
                  <a:pos x="16" y="39"/>
                </a:cxn>
                <a:cxn ang="0">
                  <a:pos x="19" y="35"/>
                </a:cxn>
                <a:cxn ang="0">
                  <a:pos x="36" y="14"/>
                </a:cxn>
                <a:cxn ang="0">
                  <a:pos x="36" y="14"/>
                </a:cxn>
                <a:cxn ang="0">
                  <a:pos x="36" y="14"/>
                </a:cxn>
                <a:cxn ang="0">
                  <a:pos x="32" y="18"/>
                </a:cxn>
                <a:cxn ang="0">
                  <a:pos x="32" y="18"/>
                </a:cxn>
                <a:cxn ang="0">
                  <a:pos x="36" y="14"/>
                </a:cxn>
                <a:cxn ang="0">
                  <a:pos x="36" y="14"/>
                </a:cxn>
                <a:cxn ang="0">
                  <a:pos x="53" y="2"/>
                </a:cxn>
                <a:cxn ang="0">
                  <a:pos x="53" y="2"/>
                </a:cxn>
                <a:cxn ang="0">
                  <a:pos x="74" y="49"/>
                </a:cxn>
                <a:cxn ang="0">
                  <a:pos x="74" y="49"/>
                </a:cxn>
                <a:cxn ang="0">
                  <a:pos x="111" y="42"/>
                </a:cxn>
                <a:cxn ang="0">
                  <a:pos x="111" y="42"/>
                </a:cxn>
                <a:cxn ang="0">
                  <a:pos x="117" y="42"/>
                </a:cxn>
                <a:cxn ang="0">
                  <a:pos x="117" y="42"/>
                </a:cxn>
                <a:cxn ang="0">
                  <a:pos x="102" y="33"/>
                </a:cxn>
                <a:cxn ang="0">
                  <a:pos x="102" y="33"/>
                </a:cxn>
                <a:cxn ang="0">
                  <a:pos x="82" y="21"/>
                </a:cxn>
                <a:cxn ang="0">
                  <a:pos x="70" y="14"/>
                </a:cxn>
                <a:cxn ang="0">
                  <a:pos x="62" y="8"/>
                </a:cxn>
                <a:cxn ang="0">
                  <a:pos x="62" y="8"/>
                </a:cxn>
                <a:cxn ang="0">
                  <a:pos x="58" y="4"/>
                </a:cxn>
                <a:cxn ang="0">
                  <a:pos x="53" y="2"/>
                </a:cxn>
                <a:cxn ang="0">
                  <a:pos x="48" y="0"/>
                </a:cxn>
                <a:cxn ang="0">
                  <a:pos x="48" y="0"/>
                </a:cxn>
                <a:cxn ang="0">
                  <a:pos x="48" y="0"/>
                </a:cxn>
                <a:cxn ang="0">
                  <a:pos x="48" y="0"/>
                </a:cxn>
                <a:cxn ang="0">
                  <a:pos x="46" y="0"/>
                </a:cxn>
                <a:cxn ang="0">
                  <a:pos x="46" y="0"/>
                </a:cxn>
                <a:cxn ang="0">
                  <a:pos x="46" y="0"/>
                </a:cxn>
                <a:cxn ang="0">
                  <a:pos x="45" y="3"/>
                </a:cxn>
                <a:cxn ang="0">
                  <a:pos x="45" y="3"/>
                </a:cxn>
                <a:cxn ang="0">
                  <a:pos x="44" y="4"/>
                </a:cxn>
                <a:cxn ang="0">
                  <a:pos x="44" y="4"/>
                </a:cxn>
                <a:cxn ang="0">
                  <a:pos x="52" y="0"/>
                </a:cxn>
                <a:cxn ang="0">
                  <a:pos x="52" y="0"/>
                </a:cxn>
                <a:cxn ang="0">
                  <a:pos x="48" y="0"/>
                </a:cxn>
              </a:cxnLst>
              <a:rect l="0" t="0" r="r" b="b"/>
              <a:pathLst>
                <a:path w="117" h="65">
                  <a:moveTo>
                    <a:pt x="0" y="63"/>
                  </a:moveTo>
                  <a:lnTo>
                    <a:pt x="0" y="63"/>
                  </a:lnTo>
                  <a:lnTo>
                    <a:pt x="0" y="65"/>
                  </a:lnTo>
                  <a:lnTo>
                    <a:pt x="0" y="65"/>
                  </a:lnTo>
                  <a:lnTo>
                    <a:pt x="0" y="63"/>
                  </a:lnTo>
                  <a:close/>
                  <a:moveTo>
                    <a:pt x="11" y="44"/>
                  </a:moveTo>
                  <a:lnTo>
                    <a:pt x="11" y="44"/>
                  </a:lnTo>
                  <a:lnTo>
                    <a:pt x="10" y="46"/>
                  </a:lnTo>
                  <a:lnTo>
                    <a:pt x="10" y="46"/>
                  </a:lnTo>
                  <a:lnTo>
                    <a:pt x="7" y="49"/>
                  </a:lnTo>
                  <a:lnTo>
                    <a:pt x="7" y="49"/>
                  </a:lnTo>
                  <a:lnTo>
                    <a:pt x="11" y="44"/>
                  </a:lnTo>
                  <a:close/>
                  <a:moveTo>
                    <a:pt x="19" y="35"/>
                  </a:moveTo>
                  <a:lnTo>
                    <a:pt x="19" y="35"/>
                  </a:lnTo>
                  <a:lnTo>
                    <a:pt x="18" y="36"/>
                  </a:lnTo>
                  <a:lnTo>
                    <a:pt x="18" y="36"/>
                  </a:lnTo>
                  <a:lnTo>
                    <a:pt x="16" y="39"/>
                  </a:lnTo>
                  <a:lnTo>
                    <a:pt x="16" y="39"/>
                  </a:lnTo>
                  <a:lnTo>
                    <a:pt x="16" y="39"/>
                  </a:lnTo>
                  <a:lnTo>
                    <a:pt x="16" y="39"/>
                  </a:lnTo>
                  <a:lnTo>
                    <a:pt x="19" y="35"/>
                  </a:lnTo>
                  <a:close/>
                  <a:moveTo>
                    <a:pt x="36" y="14"/>
                  </a:moveTo>
                  <a:lnTo>
                    <a:pt x="36" y="14"/>
                  </a:lnTo>
                  <a:lnTo>
                    <a:pt x="36" y="14"/>
                  </a:lnTo>
                  <a:lnTo>
                    <a:pt x="32" y="18"/>
                  </a:lnTo>
                  <a:lnTo>
                    <a:pt x="32" y="18"/>
                  </a:lnTo>
                  <a:lnTo>
                    <a:pt x="36" y="14"/>
                  </a:lnTo>
                  <a:lnTo>
                    <a:pt x="36" y="14"/>
                  </a:lnTo>
                  <a:close/>
                  <a:moveTo>
                    <a:pt x="53" y="2"/>
                  </a:moveTo>
                  <a:lnTo>
                    <a:pt x="53" y="2"/>
                  </a:lnTo>
                  <a:lnTo>
                    <a:pt x="74" y="49"/>
                  </a:lnTo>
                  <a:lnTo>
                    <a:pt x="74" y="49"/>
                  </a:lnTo>
                  <a:lnTo>
                    <a:pt x="111" y="42"/>
                  </a:lnTo>
                  <a:lnTo>
                    <a:pt x="111" y="42"/>
                  </a:lnTo>
                  <a:lnTo>
                    <a:pt x="117" y="42"/>
                  </a:lnTo>
                  <a:lnTo>
                    <a:pt x="117" y="42"/>
                  </a:lnTo>
                  <a:lnTo>
                    <a:pt x="102" y="33"/>
                  </a:lnTo>
                  <a:lnTo>
                    <a:pt x="102" y="33"/>
                  </a:lnTo>
                  <a:lnTo>
                    <a:pt x="82" y="21"/>
                  </a:lnTo>
                  <a:lnTo>
                    <a:pt x="70" y="14"/>
                  </a:lnTo>
                  <a:lnTo>
                    <a:pt x="62" y="8"/>
                  </a:lnTo>
                  <a:lnTo>
                    <a:pt x="62" y="8"/>
                  </a:lnTo>
                  <a:lnTo>
                    <a:pt x="58" y="4"/>
                  </a:lnTo>
                  <a:lnTo>
                    <a:pt x="53" y="2"/>
                  </a:lnTo>
                  <a:close/>
                  <a:moveTo>
                    <a:pt x="48" y="0"/>
                  </a:moveTo>
                  <a:lnTo>
                    <a:pt x="48" y="0"/>
                  </a:lnTo>
                  <a:lnTo>
                    <a:pt x="48" y="0"/>
                  </a:lnTo>
                  <a:lnTo>
                    <a:pt x="48" y="0"/>
                  </a:lnTo>
                  <a:lnTo>
                    <a:pt x="46" y="0"/>
                  </a:lnTo>
                  <a:lnTo>
                    <a:pt x="46" y="0"/>
                  </a:lnTo>
                  <a:lnTo>
                    <a:pt x="46" y="0"/>
                  </a:lnTo>
                  <a:lnTo>
                    <a:pt x="45" y="3"/>
                  </a:lnTo>
                  <a:lnTo>
                    <a:pt x="45" y="3"/>
                  </a:lnTo>
                  <a:lnTo>
                    <a:pt x="44" y="4"/>
                  </a:lnTo>
                  <a:lnTo>
                    <a:pt x="44" y="4"/>
                  </a:lnTo>
                  <a:lnTo>
                    <a:pt x="52" y="0"/>
                  </a:lnTo>
                  <a:lnTo>
                    <a:pt x="52" y="0"/>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776"/>
            <p:cNvSpPr>
              <a:spLocks noChangeArrowheads="1"/>
            </p:cNvSpPr>
            <p:nvPr/>
          </p:nvSpPr>
          <p:spPr bwMode="auto">
            <a:xfrm>
              <a:off x="2330450" y="2241848"/>
              <a:ext cx="1588" cy="3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777"/>
            <p:cNvSpPr>
              <a:spLocks/>
            </p:cNvSpPr>
            <p:nvPr/>
          </p:nvSpPr>
          <p:spPr bwMode="auto">
            <a:xfrm>
              <a:off x="2341563" y="2211686"/>
              <a:ext cx="6350" cy="7938"/>
            </a:xfrm>
            <a:custGeom>
              <a:avLst/>
              <a:gdLst/>
              <a:ahLst/>
              <a:cxnLst>
                <a:cxn ang="0">
                  <a:pos x="4" y="0"/>
                </a:cxn>
                <a:cxn ang="0">
                  <a:pos x="4" y="0"/>
                </a:cxn>
                <a:cxn ang="0">
                  <a:pos x="3" y="2"/>
                </a:cxn>
                <a:cxn ang="0">
                  <a:pos x="3" y="2"/>
                </a:cxn>
                <a:cxn ang="0">
                  <a:pos x="0" y="5"/>
                </a:cxn>
                <a:cxn ang="0">
                  <a:pos x="0" y="5"/>
                </a:cxn>
                <a:cxn ang="0">
                  <a:pos x="4" y="0"/>
                </a:cxn>
              </a:cxnLst>
              <a:rect l="0" t="0" r="r" b="b"/>
              <a:pathLst>
                <a:path w="4" h="5">
                  <a:moveTo>
                    <a:pt x="4" y="0"/>
                  </a:moveTo>
                  <a:lnTo>
                    <a:pt x="4" y="0"/>
                  </a:lnTo>
                  <a:lnTo>
                    <a:pt x="3" y="2"/>
                  </a:lnTo>
                  <a:lnTo>
                    <a:pt x="3" y="2"/>
                  </a:lnTo>
                  <a:lnTo>
                    <a:pt x="0" y="5"/>
                  </a:lnTo>
                  <a:lnTo>
                    <a:pt x="0" y="5"/>
                  </a:lnTo>
                  <a:lnTo>
                    <a:pt x="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778"/>
            <p:cNvSpPr>
              <a:spLocks/>
            </p:cNvSpPr>
            <p:nvPr/>
          </p:nvSpPr>
          <p:spPr bwMode="auto">
            <a:xfrm>
              <a:off x="2355850" y="2197398"/>
              <a:ext cx="4763" cy="6350"/>
            </a:xfrm>
            <a:custGeom>
              <a:avLst/>
              <a:gdLst/>
              <a:ahLst/>
              <a:cxnLst>
                <a:cxn ang="0">
                  <a:pos x="3" y="0"/>
                </a:cxn>
                <a:cxn ang="0">
                  <a:pos x="3" y="0"/>
                </a:cxn>
                <a:cxn ang="0">
                  <a:pos x="2" y="1"/>
                </a:cxn>
                <a:cxn ang="0">
                  <a:pos x="2" y="1"/>
                </a:cxn>
                <a:cxn ang="0">
                  <a:pos x="0" y="4"/>
                </a:cxn>
                <a:cxn ang="0">
                  <a:pos x="0" y="4"/>
                </a:cxn>
                <a:cxn ang="0">
                  <a:pos x="0" y="4"/>
                </a:cxn>
                <a:cxn ang="0">
                  <a:pos x="0" y="4"/>
                </a:cxn>
                <a:cxn ang="0">
                  <a:pos x="3" y="0"/>
                </a:cxn>
              </a:cxnLst>
              <a:rect l="0" t="0" r="r" b="b"/>
              <a:pathLst>
                <a:path w="3" h="4">
                  <a:moveTo>
                    <a:pt x="3" y="0"/>
                  </a:moveTo>
                  <a:lnTo>
                    <a:pt x="3" y="0"/>
                  </a:lnTo>
                  <a:lnTo>
                    <a:pt x="2" y="1"/>
                  </a:lnTo>
                  <a:lnTo>
                    <a:pt x="2" y="1"/>
                  </a:lnTo>
                  <a:lnTo>
                    <a:pt x="0" y="4"/>
                  </a:lnTo>
                  <a:lnTo>
                    <a:pt x="0" y="4"/>
                  </a:lnTo>
                  <a:lnTo>
                    <a:pt x="0" y="4"/>
                  </a:lnTo>
                  <a:lnTo>
                    <a:pt x="0" y="4"/>
                  </a:lnTo>
                  <a:lnTo>
                    <a:pt x="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779"/>
            <p:cNvSpPr>
              <a:spLocks/>
            </p:cNvSpPr>
            <p:nvPr/>
          </p:nvSpPr>
          <p:spPr bwMode="auto">
            <a:xfrm>
              <a:off x="2381250" y="2164061"/>
              <a:ext cx="6350" cy="6350"/>
            </a:xfrm>
            <a:custGeom>
              <a:avLst/>
              <a:gdLst/>
              <a:ahLst/>
              <a:cxnLst>
                <a:cxn ang="0">
                  <a:pos x="4" y="0"/>
                </a:cxn>
                <a:cxn ang="0">
                  <a:pos x="4" y="0"/>
                </a:cxn>
                <a:cxn ang="0">
                  <a:pos x="4" y="0"/>
                </a:cxn>
                <a:cxn ang="0">
                  <a:pos x="0" y="4"/>
                </a:cxn>
                <a:cxn ang="0">
                  <a:pos x="0" y="4"/>
                </a:cxn>
                <a:cxn ang="0">
                  <a:pos x="4" y="0"/>
                </a:cxn>
                <a:cxn ang="0">
                  <a:pos x="4" y="0"/>
                </a:cxn>
              </a:cxnLst>
              <a:rect l="0" t="0" r="r" b="b"/>
              <a:pathLst>
                <a:path w="4" h="4">
                  <a:moveTo>
                    <a:pt x="4" y="0"/>
                  </a:moveTo>
                  <a:lnTo>
                    <a:pt x="4" y="0"/>
                  </a:lnTo>
                  <a:lnTo>
                    <a:pt x="4" y="0"/>
                  </a:lnTo>
                  <a:lnTo>
                    <a:pt x="0" y="4"/>
                  </a:lnTo>
                  <a:lnTo>
                    <a:pt x="0" y="4"/>
                  </a:lnTo>
                  <a:lnTo>
                    <a:pt x="4" y="0"/>
                  </a:lnTo>
                  <a:lnTo>
                    <a:pt x="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780"/>
            <p:cNvSpPr>
              <a:spLocks/>
            </p:cNvSpPr>
            <p:nvPr/>
          </p:nvSpPr>
          <p:spPr bwMode="auto">
            <a:xfrm>
              <a:off x="2414588" y="2145011"/>
              <a:ext cx="101600" cy="74613"/>
            </a:xfrm>
            <a:custGeom>
              <a:avLst/>
              <a:gdLst/>
              <a:ahLst/>
              <a:cxnLst>
                <a:cxn ang="0">
                  <a:pos x="0" y="0"/>
                </a:cxn>
                <a:cxn ang="0">
                  <a:pos x="0" y="0"/>
                </a:cxn>
                <a:cxn ang="0">
                  <a:pos x="21" y="47"/>
                </a:cxn>
                <a:cxn ang="0">
                  <a:pos x="21" y="47"/>
                </a:cxn>
                <a:cxn ang="0">
                  <a:pos x="58" y="40"/>
                </a:cxn>
                <a:cxn ang="0">
                  <a:pos x="58" y="40"/>
                </a:cxn>
                <a:cxn ang="0">
                  <a:pos x="64" y="40"/>
                </a:cxn>
                <a:cxn ang="0">
                  <a:pos x="64" y="40"/>
                </a:cxn>
                <a:cxn ang="0">
                  <a:pos x="49" y="31"/>
                </a:cxn>
                <a:cxn ang="0">
                  <a:pos x="49" y="31"/>
                </a:cxn>
                <a:cxn ang="0">
                  <a:pos x="29" y="19"/>
                </a:cxn>
                <a:cxn ang="0">
                  <a:pos x="17" y="12"/>
                </a:cxn>
                <a:cxn ang="0">
                  <a:pos x="9" y="6"/>
                </a:cxn>
                <a:cxn ang="0">
                  <a:pos x="9" y="6"/>
                </a:cxn>
                <a:cxn ang="0">
                  <a:pos x="5" y="2"/>
                </a:cxn>
                <a:cxn ang="0">
                  <a:pos x="0" y="0"/>
                </a:cxn>
              </a:cxnLst>
              <a:rect l="0" t="0" r="r" b="b"/>
              <a:pathLst>
                <a:path w="64" h="47">
                  <a:moveTo>
                    <a:pt x="0" y="0"/>
                  </a:moveTo>
                  <a:lnTo>
                    <a:pt x="0" y="0"/>
                  </a:lnTo>
                  <a:lnTo>
                    <a:pt x="21" y="47"/>
                  </a:lnTo>
                  <a:lnTo>
                    <a:pt x="21" y="47"/>
                  </a:lnTo>
                  <a:lnTo>
                    <a:pt x="58" y="40"/>
                  </a:lnTo>
                  <a:lnTo>
                    <a:pt x="58" y="40"/>
                  </a:lnTo>
                  <a:lnTo>
                    <a:pt x="64" y="40"/>
                  </a:lnTo>
                  <a:lnTo>
                    <a:pt x="64" y="40"/>
                  </a:lnTo>
                  <a:lnTo>
                    <a:pt x="49" y="31"/>
                  </a:lnTo>
                  <a:lnTo>
                    <a:pt x="49" y="31"/>
                  </a:lnTo>
                  <a:lnTo>
                    <a:pt x="29" y="19"/>
                  </a:lnTo>
                  <a:lnTo>
                    <a:pt x="17" y="12"/>
                  </a:lnTo>
                  <a:lnTo>
                    <a:pt x="9" y="6"/>
                  </a:lnTo>
                  <a:lnTo>
                    <a:pt x="9" y="6"/>
                  </a:lnTo>
                  <a:lnTo>
                    <a:pt x="5" y="2"/>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781"/>
            <p:cNvSpPr>
              <a:spLocks/>
            </p:cNvSpPr>
            <p:nvPr/>
          </p:nvSpPr>
          <p:spPr bwMode="auto">
            <a:xfrm>
              <a:off x="2400300" y="2141836"/>
              <a:ext cx="12700" cy="6350"/>
            </a:xfrm>
            <a:custGeom>
              <a:avLst/>
              <a:gdLst/>
              <a:ahLst/>
              <a:cxnLst>
                <a:cxn ang="0">
                  <a:pos x="4" y="0"/>
                </a:cxn>
                <a:cxn ang="0">
                  <a:pos x="4" y="0"/>
                </a:cxn>
                <a:cxn ang="0">
                  <a:pos x="4" y="0"/>
                </a:cxn>
                <a:cxn ang="0">
                  <a:pos x="4" y="0"/>
                </a:cxn>
                <a:cxn ang="0">
                  <a:pos x="2" y="0"/>
                </a:cxn>
                <a:cxn ang="0">
                  <a:pos x="2" y="0"/>
                </a:cxn>
                <a:cxn ang="0">
                  <a:pos x="2" y="0"/>
                </a:cxn>
                <a:cxn ang="0">
                  <a:pos x="1" y="3"/>
                </a:cxn>
                <a:cxn ang="0">
                  <a:pos x="1" y="3"/>
                </a:cxn>
                <a:cxn ang="0">
                  <a:pos x="0" y="4"/>
                </a:cxn>
                <a:cxn ang="0">
                  <a:pos x="0" y="4"/>
                </a:cxn>
                <a:cxn ang="0">
                  <a:pos x="8" y="0"/>
                </a:cxn>
                <a:cxn ang="0">
                  <a:pos x="8" y="0"/>
                </a:cxn>
                <a:cxn ang="0">
                  <a:pos x="4" y="0"/>
                </a:cxn>
              </a:cxnLst>
              <a:rect l="0" t="0" r="r" b="b"/>
              <a:pathLst>
                <a:path w="8" h="4">
                  <a:moveTo>
                    <a:pt x="4" y="0"/>
                  </a:moveTo>
                  <a:lnTo>
                    <a:pt x="4" y="0"/>
                  </a:lnTo>
                  <a:lnTo>
                    <a:pt x="4" y="0"/>
                  </a:lnTo>
                  <a:lnTo>
                    <a:pt x="4" y="0"/>
                  </a:lnTo>
                  <a:lnTo>
                    <a:pt x="2" y="0"/>
                  </a:lnTo>
                  <a:lnTo>
                    <a:pt x="2" y="0"/>
                  </a:lnTo>
                  <a:lnTo>
                    <a:pt x="2" y="0"/>
                  </a:lnTo>
                  <a:lnTo>
                    <a:pt x="1" y="3"/>
                  </a:lnTo>
                  <a:lnTo>
                    <a:pt x="1" y="3"/>
                  </a:lnTo>
                  <a:lnTo>
                    <a:pt x="0" y="4"/>
                  </a:lnTo>
                  <a:lnTo>
                    <a:pt x="0" y="4"/>
                  </a:lnTo>
                  <a:lnTo>
                    <a:pt x="8" y="0"/>
                  </a:lnTo>
                  <a:lnTo>
                    <a:pt x="8" y="0"/>
                  </a:lnTo>
                  <a:lnTo>
                    <a:pt x="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782"/>
            <p:cNvSpPr>
              <a:spLocks/>
            </p:cNvSpPr>
            <p:nvPr/>
          </p:nvSpPr>
          <p:spPr bwMode="auto">
            <a:xfrm>
              <a:off x="2330450" y="2141836"/>
              <a:ext cx="117475" cy="103188"/>
            </a:xfrm>
            <a:custGeom>
              <a:avLst/>
              <a:gdLst/>
              <a:ahLst/>
              <a:cxnLst>
                <a:cxn ang="0">
                  <a:pos x="52" y="0"/>
                </a:cxn>
                <a:cxn ang="0">
                  <a:pos x="52" y="0"/>
                </a:cxn>
                <a:cxn ang="0">
                  <a:pos x="44" y="4"/>
                </a:cxn>
                <a:cxn ang="0">
                  <a:pos x="44" y="4"/>
                </a:cxn>
                <a:cxn ang="0">
                  <a:pos x="42" y="7"/>
                </a:cxn>
                <a:cxn ang="0">
                  <a:pos x="42" y="7"/>
                </a:cxn>
                <a:cxn ang="0">
                  <a:pos x="36" y="14"/>
                </a:cxn>
                <a:cxn ang="0">
                  <a:pos x="36" y="14"/>
                </a:cxn>
                <a:cxn ang="0">
                  <a:pos x="36" y="14"/>
                </a:cxn>
                <a:cxn ang="0">
                  <a:pos x="32" y="18"/>
                </a:cxn>
                <a:cxn ang="0">
                  <a:pos x="32" y="18"/>
                </a:cxn>
                <a:cxn ang="0">
                  <a:pos x="19" y="35"/>
                </a:cxn>
                <a:cxn ang="0">
                  <a:pos x="19" y="35"/>
                </a:cxn>
                <a:cxn ang="0">
                  <a:pos x="16" y="39"/>
                </a:cxn>
                <a:cxn ang="0">
                  <a:pos x="16" y="39"/>
                </a:cxn>
                <a:cxn ang="0">
                  <a:pos x="16" y="39"/>
                </a:cxn>
                <a:cxn ang="0">
                  <a:pos x="11" y="44"/>
                </a:cxn>
                <a:cxn ang="0">
                  <a:pos x="11" y="44"/>
                </a:cxn>
                <a:cxn ang="0">
                  <a:pos x="7" y="49"/>
                </a:cxn>
                <a:cxn ang="0">
                  <a:pos x="7" y="49"/>
                </a:cxn>
                <a:cxn ang="0">
                  <a:pos x="2" y="58"/>
                </a:cxn>
                <a:cxn ang="0">
                  <a:pos x="2" y="58"/>
                </a:cxn>
                <a:cxn ang="0">
                  <a:pos x="0" y="61"/>
                </a:cxn>
                <a:cxn ang="0">
                  <a:pos x="0" y="63"/>
                </a:cxn>
                <a:cxn ang="0">
                  <a:pos x="0" y="63"/>
                </a:cxn>
                <a:cxn ang="0">
                  <a:pos x="0" y="65"/>
                </a:cxn>
                <a:cxn ang="0">
                  <a:pos x="0" y="65"/>
                </a:cxn>
                <a:cxn ang="0">
                  <a:pos x="2" y="65"/>
                </a:cxn>
                <a:cxn ang="0">
                  <a:pos x="2" y="65"/>
                </a:cxn>
                <a:cxn ang="0">
                  <a:pos x="2" y="65"/>
                </a:cxn>
                <a:cxn ang="0">
                  <a:pos x="2" y="65"/>
                </a:cxn>
                <a:cxn ang="0">
                  <a:pos x="2" y="65"/>
                </a:cxn>
                <a:cxn ang="0">
                  <a:pos x="2" y="65"/>
                </a:cxn>
                <a:cxn ang="0">
                  <a:pos x="2" y="65"/>
                </a:cxn>
                <a:cxn ang="0">
                  <a:pos x="27" y="58"/>
                </a:cxn>
                <a:cxn ang="0">
                  <a:pos x="27" y="58"/>
                </a:cxn>
                <a:cxn ang="0">
                  <a:pos x="74" y="49"/>
                </a:cxn>
                <a:cxn ang="0">
                  <a:pos x="74" y="49"/>
                </a:cxn>
                <a:cxn ang="0">
                  <a:pos x="53" y="2"/>
                </a:cxn>
                <a:cxn ang="0">
                  <a:pos x="53" y="2"/>
                </a:cxn>
                <a:cxn ang="0">
                  <a:pos x="52" y="0"/>
                </a:cxn>
              </a:cxnLst>
              <a:rect l="0" t="0" r="r" b="b"/>
              <a:pathLst>
                <a:path w="74" h="65">
                  <a:moveTo>
                    <a:pt x="52" y="0"/>
                  </a:moveTo>
                  <a:lnTo>
                    <a:pt x="52" y="0"/>
                  </a:lnTo>
                  <a:lnTo>
                    <a:pt x="44" y="4"/>
                  </a:lnTo>
                  <a:lnTo>
                    <a:pt x="44" y="4"/>
                  </a:lnTo>
                  <a:lnTo>
                    <a:pt x="42" y="7"/>
                  </a:lnTo>
                  <a:lnTo>
                    <a:pt x="42" y="7"/>
                  </a:lnTo>
                  <a:lnTo>
                    <a:pt x="36" y="14"/>
                  </a:lnTo>
                  <a:lnTo>
                    <a:pt x="36" y="14"/>
                  </a:lnTo>
                  <a:lnTo>
                    <a:pt x="36" y="14"/>
                  </a:lnTo>
                  <a:lnTo>
                    <a:pt x="32" y="18"/>
                  </a:lnTo>
                  <a:lnTo>
                    <a:pt x="32" y="18"/>
                  </a:lnTo>
                  <a:lnTo>
                    <a:pt x="19" y="35"/>
                  </a:lnTo>
                  <a:lnTo>
                    <a:pt x="19" y="35"/>
                  </a:lnTo>
                  <a:lnTo>
                    <a:pt x="16" y="39"/>
                  </a:lnTo>
                  <a:lnTo>
                    <a:pt x="16" y="39"/>
                  </a:lnTo>
                  <a:lnTo>
                    <a:pt x="16" y="39"/>
                  </a:lnTo>
                  <a:lnTo>
                    <a:pt x="11" y="44"/>
                  </a:lnTo>
                  <a:lnTo>
                    <a:pt x="11" y="44"/>
                  </a:lnTo>
                  <a:lnTo>
                    <a:pt x="7" y="49"/>
                  </a:lnTo>
                  <a:lnTo>
                    <a:pt x="7" y="49"/>
                  </a:lnTo>
                  <a:lnTo>
                    <a:pt x="2" y="58"/>
                  </a:lnTo>
                  <a:lnTo>
                    <a:pt x="2" y="58"/>
                  </a:lnTo>
                  <a:lnTo>
                    <a:pt x="0" y="61"/>
                  </a:lnTo>
                  <a:lnTo>
                    <a:pt x="0" y="63"/>
                  </a:lnTo>
                  <a:lnTo>
                    <a:pt x="0" y="63"/>
                  </a:lnTo>
                  <a:lnTo>
                    <a:pt x="0" y="65"/>
                  </a:lnTo>
                  <a:lnTo>
                    <a:pt x="0" y="65"/>
                  </a:lnTo>
                  <a:lnTo>
                    <a:pt x="2" y="65"/>
                  </a:lnTo>
                  <a:lnTo>
                    <a:pt x="2" y="65"/>
                  </a:lnTo>
                  <a:lnTo>
                    <a:pt x="2" y="65"/>
                  </a:lnTo>
                  <a:lnTo>
                    <a:pt x="2" y="65"/>
                  </a:lnTo>
                  <a:lnTo>
                    <a:pt x="2" y="65"/>
                  </a:lnTo>
                  <a:lnTo>
                    <a:pt x="2" y="65"/>
                  </a:lnTo>
                  <a:lnTo>
                    <a:pt x="2" y="65"/>
                  </a:lnTo>
                  <a:lnTo>
                    <a:pt x="27" y="58"/>
                  </a:lnTo>
                  <a:lnTo>
                    <a:pt x="27" y="58"/>
                  </a:lnTo>
                  <a:lnTo>
                    <a:pt x="74" y="49"/>
                  </a:lnTo>
                  <a:lnTo>
                    <a:pt x="74" y="49"/>
                  </a:lnTo>
                  <a:lnTo>
                    <a:pt x="53" y="2"/>
                  </a:lnTo>
                  <a:lnTo>
                    <a:pt x="53" y="2"/>
                  </a:lnTo>
                  <a:lnTo>
                    <a:pt x="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783"/>
            <p:cNvSpPr>
              <a:spLocks/>
            </p:cNvSpPr>
            <p:nvPr/>
          </p:nvSpPr>
          <p:spPr bwMode="auto">
            <a:xfrm>
              <a:off x="2330450" y="2141836"/>
              <a:ext cx="117475" cy="103188"/>
            </a:xfrm>
            <a:custGeom>
              <a:avLst/>
              <a:gdLst/>
              <a:ahLst/>
              <a:cxnLst>
                <a:cxn ang="0">
                  <a:pos x="52" y="0"/>
                </a:cxn>
                <a:cxn ang="0">
                  <a:pos x="52" y="0"/>
                </a:cxn>
                <a:cxn ang="0">
                  <a:pos x="44" y="4"/>
                </a:cxn>
                <a:cxn ang="0">
                  <a:pos x="44" y="4"/>
                </a:cxn>
                <a:cxn ang="0">
                  <a:pos x="42" y="7"/>
                </a:cxn>
                <a:cxn ang="0">
                  <a:pos x="42" y="7"/>
                </a:cxn>
                <a:cxn ang="0">
                  <a:pos x="36" y="14"/>
                </a:cxn>
                <a:cxn ang="0">
                  <a:pos x="36" y="14"/>
                </a:cxn>
                <a:cxn ang="0">
                  <a:pos x="36" y="14"/>
                </a:cxn>
                <a:cxn ang="0">
                  <a:pos x="32" y="18"/>
                </a:cxn>
                <a:cxn ang="0">
                  <a:pos x="32" y="18"/>
                </a:cxn>
                <a:cxn ang="0">
                  <a:pos x="19" y="35"/>
                </a:cxn>
                <a:cxn ang="0">
                  <a:pos x="19" y="35"/>
                </a:cxn>
                <a:cxn ang="0">
                  <a:pos x="16" y="39"/>
                </a:cxn>
                <a:cxn ang="0">
                  <a:pos x="16" y="39"/>
                </a:cxn>
                <a:cxn ang="0">
                  <a:pos x="16" y="39"/>
                </a:cxn>
                <a:cxn ang="0">
                  <a:pos x="11" y="44"/>
                </a:cxn>
                <a:cxn ang="0">
                  <a:pos x="11" y="44"/>
                </a:cxn>
                <a:cxn ang="0">
                  <a:pos x="7" y="49"/>
                </a:cxn>
                <a:cxn ang="0">
                  <a:pos x="7" y="49"/>
                </a:cxn>
                <a:cxn ang="0">
                  <a:pos x="2" y="58"/>
                </a:cxn>
                <a:cxn ang="0">
                  <a:pos x="2" y="58"/>
                </a:cxn>
                <a:cxn ang="0">
                  <a:pos x="0" y="61"/>
                </a:cxn>
                <a:cxn ang="0">
                  <a:pos x="0" y="63"/>
                </a:cxn>
                <a:cxn ang="0">
                  <a:pos x="0" y="63"/>
                </a:cxn>
                <a:cxn ang="0">
                  <a:pos x="0" y="65"/>
                </a:cxn>
                <a:cxn ang="0">
                  <a:pos x="0" y="65"/>
                </a:cxn>
                <a:cxn ang="0">
                  <a:pos x="2" y="65"/>
                </a:cxn>
                <a:cxn ang="0">
                  <a:pos x="2" y="65"/>
                </a:cxn>
                <a:cxn ang="0">
                  <a:pos x="2" y="65"/>
                </a:cxn>
                <a:cxn ang="0">
                  <a:pos x="2" y="65"/>
                </a:cxn>
                <a:cxn ang="0">
                  <a:pos x="2" y="65"/>
                </a:cxn>
                <a:cxn ang="0">
                  <a:pos x="2" y="65"/>
                </a:cxn>
                <a:cxn ang="0">
                  <a:pos x="2" y="65"/>
                </a:cxn>
                <a:cxn ang="0">
                  <a:pos x="27" y="58"/>
                </a:cxn>
                <a:cxn ang="0">
                  <a:pos x="27" y="58"/>
                </a:cxn>
                <a:cxn ang="0">
                  <a:pos x="74" y="49"/>
                </a:cxn>
                <a:cxn ang="0">
                  <a:pos x="74" y="49"/>
                </a:cxn>
                <a:cxn ang="0">
                  <a:pos x="53" y="2"/>
                </a:cxn>
                <a:cxn ang="0">
                  <a:pos x="53" y="2"/>
                </a:cxn>
                <a:cxn ang="0">
                  <a:pos x="52" y="0"/>
                </a:cxn>
              </a:cxnLst>
              <a:rect l="0" t="0" r="r" b="b"/>
              <a:pathLst>
                <a:path w="74" h="65">
                  <a:moveTo>
                    <a:pt x="52" y="0"/>
                  </a:moveTo>
                  <a:lnTo>
                    <a:pt x="52" y="0"/>
                  </a:lnTo>
                  <a:lnTo>
                    <a:pt x="44" y="4"/>
                  </a:lnTo>
                  <a:lnTo>
                    <a:pt x="44" y="4"/>
                  </a:lnTo>
                  <a:lnTo>
                    <a:pt x="42" y="7"/>
                  </a:lnTo>
                  <a:lnTo>
                    <a:pt x="42" y="7"/>
                  </a:lnTo>
                  <a:lnTo>
                    <a:pt x="36" y="14"/>
                  </a:lnTo>
                  <a:lnTo>
                    <a:pt x="36" y="14"/>
                  </a:lnTo>
                  <a:lnTo>
                    <a:pt x="36" y="14"/>
                  </a:lnTo>
                  <a:lnTo>
                    <a:pt x="32" y="18"/>
                  </a:lnTo>
                  <a:lnTo>
                    <a:pt x="32" y="18"/>
                  </a:lnTo>
                  <a:lnTo>
                    <a:pt x="19" y="35"/>
                  </a:lnTo>
                  <a:lnTo>
                    <a:pt x="19" y="35"/>
                  </a:lnTo>
                  <a:lnTo>
                    <a:pt x="16" y="39"/>
                  </a:lnTo>
                  <a:lnTo>
                    <a:pt x="16" y="39"/>
                  </a:lnTo>
                  <a:lnTo>
                    <a:pt x="16" y="39"/>
                  </a:lnTo>
                  <a:lnTo>
                    <a:pt x="11" y="44"/>
                  </a:lnTo>
                  <a:lnTo>
                    <a:pt x="11" y="44"/>
                  </a:lnTo>
                  <a:lnTo>
                    <a:pt x="7" y="49"/>
                  </a:lnTo>
                  <a:lnTo>
                    <a:pt x="7" y="49"/>
                  </a:lnTo>
                  <a:lnTo>
                    <a:pt x="2" y="58"/>
                  </a:lnTo>
                  <a:lnTo>
                    <a:pt x="2" y="58"/>
                  </a:lnTo>
                  <a:lnTo>
                    <a:pt x="0" y="61"/>
                  </a:lnTo>
                  <a:lnTo>
                    <a:pt x="0" y="63"/>
                  </a:lnTo>
                  <a:lnTo>
                    <a:pt x="0" y="63"/>
                  </a:lnTo>
                  <a:lnTo>
                    <a:pt x="0" y="65"/>
                  </a:lnTo>
                  <a:lnTo>
                    <a:pt x="0" y="65"/>
                  </a:lnTo>
                  <a:lnTo>
                    <a:pt x="2" y="65"/>
                  </a:lnTo>
                  <a:lnTo>
                    <a:pt x="2" y="65"/>
                  </a:lnTo>
                  <a:lnTo>
                    <a:pt x="2" y="65"/>
                  </a:lnTo>
                  <a:lnTo>
                    <a:pt x="2" y="65"/>
                  </a:lnTo>
                  <a:lnTo>
                    <a:pt x="2" y="65"/>
                  </a:lnTo>
                  <a:lnTo>
                    <a:pt x="2" y="65"/>
                  </a:lnTo>
                  <a:lnTo>
                    <a:pt x="2" y="65"/>
                  </a:lnTo>
                  <a:lnTo>
                    <a:pt x="27" y="58"/>
                  </a:lnTo>
                  <a:lnTo>
                    <a:pt x="27" y="58"/>
                  </a:lnTo>
                  <a:lnTo>
                    <a:pt x="74" y="49"/>
                  </a:lnTo>
                  <a:lnTo>
                    <a:pt x="74" y="49"/>
                  </a:lnTo>
                  <a:lnTo>
                    <a:pt x="53" y="2"/>
                  </a:lnTo>
                  <a:lnTo>
                    <a:pt x="53" y="2"/>
                  </a:lnTo>
                  <a:lnTo>
                    <a:pt x="5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785"/>
            <p:cNvSpPr>
              <a:spLocks/>
            </p:cNvSpPr>
            <p:nvPr/>
          </p:nvSpPr>
          <p:spPr bwMode="auto">
            <a:xfrm>
              <a:off x="3706813" y="2206923"/>
              <a:ext cx="93663" cy="146050"/>
            </a:xfrm>
            <a:custGeom>
              <a:avLst/>
              <a:gdLst/>
              <a:ahLst/>
              <a:cxnLst>
                <a:cxn ang="0">
                  <a:pos x="59" y="0"/>
                </a:cxn>
                <a:cxn ang="0">
                  <a:pos x="59" y="0"/>
                </a:cxn>
                <a:cxn ang="0">
                  <a:pos x="51" y="17"/>
                </a:cxn>
                <a:cxn ang="0">
                  <a:pos x="42" y="34"/>
                </a:cxn>
                <a:cxn ang="0">
                  <a:pos x="42" y="34"/>
                </a:cxn>
                <a:cxn ang="0">
                  <a:pos x="33" y="49"/>
                </a:cxn>
                <a:cxn ang="0">
                  <a:pos x="22" y="63"/>
                </a:cxn>
                <a:cxn ang="0">
                  <a:pos x="0" y="92"/>
                </a:cxn>
                <a:cxn ang="0">
                  <a:pos x="0" y="92"/>
                </a:cxn>
                <a:cxn ang="0">
                  <a:pos x="10" y="80"/>
                </a:cxn>
                <a:cxn ang="0">
                  <a:pos x="23" y="63"/>
                </a:cxn>
                <a:cxn ang="0">
                  <a:pos x="38" y="41"/>
                </a:cxn>
                <a:cxn ang="0">
                  <a:pos x="51" y="16"/>
                </a:cxn>
                <a:cxn ang="0">
                  <a:pos x="51" y="16"/>
                </a:cxn>
                <a:cxn ang="0">
                  <a:pos x="59" y="0"/>
                </a:cxn>
              </a:cxnLst>
              <a:rect l="0" t="0" r="r" b="b"/>
              <a:pathLst>
                <a:path w="59" h="92">
                  <a:moveTo>
                    <a:pt x="59" y="0"/>
                  </a:moveTo>
                  <a:lnTo>
                    <a:pt x="59" y="0"/>
                  </a:lnTo>
                  <a:lnTo>
                    <a:pt x="51" y="17"/>
                  </a:lnTo>
                  <a:lnTo>
                    <a:pt x="42" y="34"/>
                  </a:lnTo>
                  <a:lnTo>
                    <a:pt x="42" y="34"/>
                  </a:lnTo>
                  <a:lnTo>
                    <a:pt x="33" y="49"/>
                  </a:lnTo>
                  <a:lnTo>
                    <a:pt x="22" y="63"/>
                  </a:lnTo>
                  <a:lnTo>
                    <a:pt x="0" y="92"/>
                  </a:lnTo>
                  <a:lnTo>
                    <a:pt x="0" y="92"/>
                  </a:lnTo>
                  <a:lnTo>
                    <a:pt x="10" y="80"/>
                  </a:lnTo>
                  <a:lnTo>
                    <a:pt x="23" y="63"/>
                  </a:lnTo>
                  <a:lnTo>
                    <a:pt x="38" y="41"/>
                  </a:lnTo>
                  <a:lnTo>
                    <a:pt x="51" y="16"/>
                  </a:lnTo>
                  <a:lnTo>
                    <a:pt x="51" y="16"/>
                  </a:lnTo>
                  <a:lnTo>
                    <a:pt x="5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787"/>
            <p:cNvSpPr>
              <a:spLocks/>
            </p:cNvSpPr>
            <p:nvPr/>
          </p:nvSpPr>
          <p:spPr bwMode="auto">
            <a:xfrm>
              <a:off x="3694113" y="2127548"/>
              <a:ext cx="131763" cy="233363"/>
            </a:xfrm>
            <a:custGeom>
              <a:avLst/>
              <a:gdLst/>
              <a:ahLst/>
              <a:cxnLst>
                <a:cxn ang="0">
                  <a:pos x="83" y="0"/>
                </a:cxn>
                <a:cxn ang="0">
                  <a:pos x="83" y="0"/>
                </a:cxn>
                <a:cxn ang="0">
                  <a:pos x="77" y="11"/>
                </a:cxn>
                <a:cxn ang="0">
                  <a:pos x="67" y="36"/>
                </a:cxn>
                <a:cxn ang="0">
                  <a:pos x="59" y="50"/>
                </a:cxn>
                <a:cxn ang="0">
                  <a:pos x="50" y="67"/>
                </a:cxn>
                <a:cxn ang="0">
                  <a:pos x="39" y="83"/>
                </a:cxn>
                <a:cxn ang="0">
                  <a:pos x="28" y="97"/>
                </a:cxn>
                <a:cxn ang="0">
                  <a:pos x="28" y="97"/>
                </a:cxn>
                <a:cxn ang="0">
                  <a:pos x="17" y="109"/>
                </a:cxn>
                <a:cxn ang="0">
                  <a:pos x="17" y="109"/>
                </a:cxn>
                <a:cxn ang="0">
                  <a:pos x="0" y="147"/>
                </a:cxn>
                <a:cxn ang="0">
                  <a:pos x="0" y="147"/>
                </a:cxn>
                <a:cxn ang="0">
                  <a:pos x="0" y="147"/>
                </a:cxn>
                <a:cxn ang="0">
                  <a:pos x="0" y="147"/>
                </a:cxn>
                <a:cxn ang="0">
                  <a:pos x="8" y="142"/>
                </a:cxn>
                <a:cxn ang="0">
                  <a:pos x="8" y="142"/>
                </a:cxn>
                <a:cxn ang="0">
                  <a:pos x="30" y="113"/>
                </a:cxn>
                <a:cxn ang="0">
                  <a:pos x="41" y="99"/>
                </a:cxn>
                <a:cxn ang="0">
                  <a:pos x="50" y="84"/>
                </a:cxn>
                <a:cxn ang="0">
                  <a:pos x="50" y="84"/>
                </a:cxn>
                <a:cxn ang="0">
                  <a:pos x="59" y="67"/>
                </a:cxn>
                <a:cxn ang="0">
                  <a:pos x="67" y="50"/>
                </a:cxn>
                <a:cxn ang="0">
                  <a:pos x="67" y="50"/>
                </a:cxn>
                <a:cxn ang="0">
                  <a:pos x="75" y="29"/>
                </a:cxn>
                <a:cxn ang="0">
                  <a:pos x="81" y="6"/>
                </a:cxn>
                <a:cxn ang="0">
                  <a:pos x="81" y="6"/>
                </a:cxn>
                <a:cxn ang="0">
                  <a:pos x="83" y="0"/>
                </a:cxn>
              </a:cxnLst>
              <a:rect l="0" t="0" r="r" b="b"/>
              <a:pathLst>
                <a:path w="83" h="147">
                  <a:moveTo>
                    <a:pt x="83" y="0"/>
                  </a:moveTo>
                  <a:lnTo>
                    <a:pt x="83" y="0"/>
                  </a:lnTo>
                  <a:lnTo>
                    <a:pt x="77" y="11"/>
                  </a:lnTo>
                  <a:lnTo>
                    <a:pt x="67" y="36"/>
                  </a:lnTo>
                  <a:lnTo>
                    <a:pt x="59" y="50"/>
                  </a:lnTo>
                  <a:lnTo>
                    <a:pt x="50" y="67"/>
                  </a:lnTo>
                  <a:lnTo>
                    <a:pt x="39" y="83"/>
                  </a:lnTo>
                  <a:lnTo>
                    <a:pt x="28" y="97"/>
                  </a:lnTo>
                  <a:lnTo>
                    <a:pt x="28" y="97"/>
                  </a:lnTo>
                  <a:lnTo>
                    <a:pt x="17" y="109"/>
                  </a:lnTo>
                  <a:lnTo>
                    <a:pt x="17" y="109"/>
                  </a:lnTo>
                  <a:lnTo>
                    <a:pt x="0" y="147"/>
                  </a:lnTo>
                  <a:lnTo>
                    <a:pt x="0" y="147"/>
                  </a:lnTo>
                  <a:lnTo>
                    <a:pt x="0" y="147"/>
                  </a:lnTo>
                  <a:lnTo>
                    <a:pt x="0" y="147"/>
                  </a:lnTo>
                  <a:lnTo>
                    <a:pt x="8" y="142"/>
                  </a:lnTo>
                  <a:lnTo>
                    <a:pt x="8" y="142"/>
                  </a:lnTo>
                  <a:lnTo>
                    <a:pt x="30" y="113"/>
                  </a:lnTo>
                  <a:lnTo>
                    <a:pt x="41" y="99"/>
                  </a:lnTo>
                  <a:lnTo>
                    <a:pt x="50" y="84"/>
                  </a:lnTo>
                  <a:lnTo>
                    <a:pt x="50" y="84"/>
                  </a:lnTo>
                  <a:lnTo>
                    <a:pt x="59" y="67"/>
                  </a:lnTo>
                  <a:lnTo>
                    <a:pt x="67" y="50"/>
                  </a:lnTo>
                  <a:lnTo>
                    <a:pt x="67" y="50"/>
                  </a:lnTo>
                  <a:lnTo>
                    <a:pt x="75" y="29"/>
                  </a:lnTo>
                  <a:lnTo>
                    <a:pt x="81" y="6"/>
                  </a:lnTo>
                  <a:lnTo>
                    <a:pt x="81" y="6"/>
                  </a:lnTo>
                  <a:lnTo>
                    <a:pt x="8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788"/>
            <p:cNvSpPr>
              <a:spLocks/>
            </p:cNvSpPr>
            <p:nvPr/>
          </p:nvSpPr>
          <p:spPr bwMode="auto">
            <a:xfrm>
              <a:off x="3694113" y="2127548"/>
              <a:ext cx="131763" cy="233363"/>
            </a:xfrm>
            <a:custGeom>
              <a:avLst/>
              <a:gdLst/>
              <a:ahLst/>
              <a:cxnLst>
                <a:cxn ang="0">
                  <a:pos x="83" y="0"/>
                </a:cxn>
                <a:cxn ang="0">
                  <a:pos x="83" y="0"/>
                </a:cxn>
                <a:cxn ang="0">
                  <a:pos x="77" y="11"/>
                </a:cxn>
                <a:cxn ang="0">
                  <a:pos x="67" y="36"/>
                </a:cxn>
                <a:cxn ang="0">
                  <a:pos x="59" y="50"/>
                </a:cxn>
                <a:cxn ang="0">
                  <a:pos x="50" y="67"/>
                </a:cxn>
                <a:cxn ang="0">
                  <a:pos x="39" y="83"/>
                </a:cxn>
                <a:cxn ang="0">
                  <a:pos x="28" y="97"/>
                </a:cxn>
                <a:cxn ang="0">
                  <a:pos x="28" y="97"/>
                </a:cxn>
                <a:cxn ang="0">
                  <a:pos x="17" y="109"/>
                </a:cxn>
                <a:cxn ang="0">
                  <a:pos x="17" y="109"/>
                </a:cxn>
                <a:cxn ang="0">
                  <a:pos x="0" y="147"/>
                </a:cxn>
                <a:cxn ang="0">
                  <a:pos x="0" y="147"/>
                </a:cxn>
                <a:cxn ang="0">
                  <a:pos x="0" y="147"/>
                </a:cxn>
                <a:cxn ang="0">
                  <a:pos x="0" y="147"/>
                </a:cxn>
                <a:cxn ang="0">
                  <a:pos x="8" y="142"/>
                </a:cxn>
                <a:cxn ang="0">
                  <a:pos x="8" y="142"/>
                </a:cxn>
                <a:cxn ang="0">
                  <a:pos x="30" y="113"/>
                </a:cxn>
                <a:cxn ang="0">
                  <a:pos x="41" y="99"/>
                </a:cxn>
                <a:cxn ang="0">
                  <a:pos x="50" y="84"/>
                </a:cxn>
                <a:cxn ang="0">
                  <a:pos x="50" y="84"/>
                </a:cxn>
                <a:cxn ang="0">
                  <a:pos x="59" y="67"/>
                </a:cxn>
                <a:cxn ang="0">
                  <a:pos x="67" y="50"/>
                </a:cxn>
                <a:cxn ang="0">
                  <a:pos x="67" y="50"/>
                </a:cxn>
                <a:cxn ang="0">
                  <a:pos x="75" y="29"/>
                </a:cxn>
                <a:cxn ang="0">
                  <a:pos x="81" y="6"/>
                </a:cxn>
                <a:cxn ang="0">
                  <a:pos x="81" y="6"/>
                </a:cxn>
                <a:cxn ang="0">
                  <a:pos x="83" y="0"/>
                </a:cxn>
              </a:cxnLst>
              <a:rect l="0" t="0" r="r" b="b"/>
              <a:pathLst>
                <a:path w="83" h="147">
                  <a:moveTo>
                    <a:pt x="83" y="0"/>
                  </a:moveTo>
                  <a:lnTo>
                    <a:pt x="83" y="0"/>
                  </a:lnTo>
                  <a:lnTo>
                    <a:pt x="77" y="11"/>
                  </a:lnTo>
                  <a:lnTo>
                    <a:pt x="67" y="36"/>
                  </a:lnTo>
                  <a:lnTo>
                    <a:pt x="59" y="50"/>
                  </a:lnTo>
                  <a:lnTo>
                    <a:pt x="50" y="67"/>
                  </a:lnTo>
                  <a:lnTo>
                    <a:pt x="39" y="83"/>
                  </a:lnTo>
                  <a:lnTo>
                    <a:pt x="28" y="97"/>
                  </a:lnTo>
                  <a:lnTo>
                    <a:pt x="28" y="97"/>
                  </a:lnTo>
                  <a:lnTo>
                    <a:pt x="17" y="109"/>
                  </a:lnTo>
                  <a:lnTo>
                    <a:pt x="17" y="109"/>
                  </a:lnTo>
                  <a:lnTo>
                    <a:pt x="0" y="147"/>
                  </a:lnTo>
                  <a:lnTo>
                    <a:pt x="0" y="147"/>
                  </a:lnTo>
                  <a:lnTo>
                    <a:pt x="0" y="147"/>
                  </a:lnTo>
                  <a:lnTo>
                    <a:pt x="0" y="147"/>
                  </a:lnTo>
                  <a:lnTo>
                    <a:pt x="8" y="142"/>
                  </a:lnTo>
                  <a:lnTo>
                    <a:pt x="8" y="142"/>
                  </a:lnTo>
                  <a:lnTo>
                    <a:pt x="30" y="113"/>
                  </a:lnTo>
                  <a:lnTo>
                    <a:pt x="41" y="99"/>
                  </a:lnTo>
                  <a:lnTo>
                    <a:pt x="50" y="84"/>
                  </a:lnTo>
                  <a:lnTo>
                    <a:pt x="50" y="84"/>
                  </a:lnTo>
                  <a:lnTo>
                    <a:pt x="59" y="67"/>
                  </a:lnTo>
                  <a:lnTo>
                    <a:pt x="67" y="50"/>
                  </a:lnTo>
                  <a:lnTo>
                    <a:pt x="67" y="50"/>
                  </a:lnTo>
                  <a:lnTo>
                    <a:pt x="75" y="29"/>
                  </a:lnTo>
                  <a:lnTo>
                    <a:pt x="81" y="6"/>
                  </a:lnTo>
                  <a:lnTo>
                    <a:pt x="81" y="6"/>
                  </a:lnTo>
                  <a:lnTo>
                    <a:pt x="8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94024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90" y="468355"/>
            <a:ext cx="6438611" cy="387798"/>
          </a:xfrm>
        </p:spPr>
        <p:txBody>
          <a:bodyPr/>
          <a:lstStyle/>
          <a:p>
            <a:r>
              <a:rPr lang="en-AU"/>
              <a:t>Barriers to complaining</a:t>
            </a:r>
          </a:p>
        </p:txBody>
      </p:sp>
      <p:sp>
        <p:nvSpPr>
          <p:cNvPr id="3" name="Slide Number Placeholder 2"/>
          <p:cNvSpPr>
            <a:spLocks noGrp="1"/>
          </p:cNvSpPr>
          <p:nvPr>
            <p:ph type="sldNum" sz="quarter" idx="12"/>
          </p:nvPr>
        </p:nvSpPr>
        <p:spPr/>
        <p:txBody>
          <a:bodyPr/>
          <a:lstStyle/>
          <a:p>
            <a:fld id="{0500C9E6-702F-A843-8A04-80C500C6891A}" type="slidenum">
              <a:rPr lang="en-AU" smtClean="0"/>
              <a:t>52</a:t>
            </a:fld>
            <a:endParaRPr lang="en-AU"/>
          </a:p>
        </p:txBody>
      </p:sp>
      <p:sp>
        <p:nvSpPr>
          <p:cNvPr id="9" name="Text Placeholder 6">
            <a:extLst>
              <a:ext uri="{FF2B5EF4-FFF2-40B4-BE49-F238E27FC236}">
                <a16:creationId xmlns:a16="http://schemas.microsoft.com/office/drawing/2014/main" id="{84C61490-B80B-2646-B3EB-BCD44370C1AD}"/>
              </a:ext>
            </a:extLst>
          </p:cNvPr>
          <p:cNvSpPr>
            <a:spLocks noGrp="1"/>
          </p:cNvSpPr>
          <p:nvPr>
            <p:ph type="body" sz="quarter" idx="13"/>
          </p:nvPr>
        </p:nvSpPr>
        <p:spPr>
          <a:xfrm>
            <a:off x="477690" y="1303358"/>
            <a:ext cx="6416421" cy="1723549"/>
          </a:xfrm>
        </p:spPr>
        <p:txBody>
          <a:bodyPr vert="horz" lIns="0" tIns="0" rIns="0" bIns="0" rtlCol="0" anchor="t">
            <a:spAutoFit/>
          </a:bodyPr>
          <a:lstStyle/>
          <a:p>
            <a:r>
              <a:rPr lang="en-AU" sz="1400"/>
              <a:t>Australians intended to make complaints about </a:t>
            </a:r>
            <a:r>
              <a:rPr lang="en-AU" sz="1400" b="1">
                <a:solidFill>
                  <a:srgbClr val="188B7A"/>
                </a:solidFill>
              </a:rPr>
              <a:t>22 airlines </a:t>
            </a:r>
            <a:r>
              <a:rPr lang="en-AU" sz="1400"/>
              <a:t>in the last 12 months. On aggregate, the top three airlines which people intended to complain about were Qantas, Jetstar and Virgin Australia, in line with these airlines being the most commonly used by the public.</a:t>
            </a:r>
            <a:endParaRPr lang="en-AU" sz="1400">
              <a:cs typeface="Helvetica"/>
            </a:endParaRPr>
          </a:p>
          <a:p>
            <a:endParaRPr lang="en-AU" sz="1400">
              <a:solidFill>
                <a:schemeClr val="accent5"/>
              </a:solidFill>
              <a:cs typeface="Helvetica"/>
            </a:endParaRPr>
          </a:p>
          <a:p>
            <a:r>
              <a:rPr lang="en-AU" sz="1400"/>
              <a:t>The most commonly-identified barriers to making complaints related to the difficulty starting and continuing the process, followed by the perception it would not be taken seriously.</a:t>
            </a:r>
            <a:endParaRPr lang="en-AU" sz="1400">
              <a:cs typeface="Helvetica"/>
            </a:endParaRPr>
          </a:p>
        </p:txBody>
      </p:sp>
      <p:sp>
        <p:nvSpPr>
          <p:cNvPr id="6" name="Rectangle 5">
            <a:extLst>
              <a:ext uri="{FF2B5EF4-FFF2-40B4-BE49-F238E27FC236}">
                <a16:creationId xmlns:a16="http://schemas.microsoft.com/office/drawing/2014/main" id="{1777E737-AE6A-ED16-389C-5DFAF489DCB5}"/>
              </a:ext>
            </a:extLst>
          </p:cNvPr>
          <p:cNvSpPr/>
          <p:nvPr/>
        </p:nvSpPr>
        <p:spPr>
          <a:xfrm>
            <a:off x="6916301" y="0"/>
            <a:ext cx="52756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Helvetica"/>
              <a:ea typeface="+mn-ea"/>
              <a:cs typeface="+mn-cs"/>
            </a:endParaRPr>
          </a:p>
        </p:txBody>
      </p:sp>
      <p:sp>
        <p:nvSpPr>
          <p:cNvPr id="7" name="Slide Number Placeholder 2"/>
          <p:cNvSpPr txBox="1">
            <a:spLocks/>
          </p:cNvSpPr>
          <p:nvPr/>
        </p:nvSpPr>
        <p:spPr>
          <a:xfrm>
            <a:off x="11299823" y="6532580"/>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00C9E6-702F-A843-8A04-80C500C6891A}" type="slidenum">
              <a:rPr lang="en-AU" smtClean="0"/>
              <a:pPr/>
              <a:t>52</a:t>
            </a:fld>
            <a:endParaRPr lang="en-AU"/>
          </a:p>
        </p:txBody>
      </p:sp>
      <p:sp>
        <p:nvSpPr>
          <p:cNvPr id="11" name="TextBox 10"/>
          <p:cNvSpPr txBox="1"/>
          <p:nvPr/>
        </p:nvSpPr>
        <p:spPr>
          <a:xfrm>
            <a:off x="6981762" y="338181"/>
            <a:ext cx="5008805" cy="523220"/>
          </a:xfrm>
          <a:prstGeom prst="rect">
            <a:avLst/>
          </a:prstGeom>
          <a:noFill/>
        </p:spPr>
        <p:txBody>
          <a:bodyPr wrap="square" rtlCol="0">
            <a:spAutoFit/>
          </a:bodyPr>
          <a:lstStyle/>
          <a:p>
            <a:pPr algn="ctr"/>
            <a:r>
              <a:rPr lang="en-US" sz="1400" b="1">
                <a:solidFill>
                  <a:schemeClr val="bg1"/>
                </a:solidFill>
              </a:rPr>
              <a:t>The barriers Australians identified as preventing them from lodging their intended complaint</a:t>
            </a:r>
          </a:p>
        </p:txBody>
      </p:sp>
      <p:graphicFrame>
        <p:nvGraphicFramePr>
          <p:cNvPr id="12" name="Chart 11"/>
          <p:cNvGraphicFramePr/>
          <p:nvPr>
            <p:extLst>
              <p:ext uri="{D42A27DB-BD31-4B8C-83A1-F6EECF244321}">
                <p14:modId xmlns:p14="http://schemas.microsoft.com/office/powerpoint/2010/main" val="861341920"/>
              </p:ext>
            </p:extLst>
          </p:nvPr>
        </p:nvGraphicFramePr>
        <p:xfrm>
          <a:off x="6953573" y="101154"/>
          <a:ext cx="5104979" cy="606170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7217335" y="6264014"/>
            <a:ext cx="5062953" cy="215444"/>
          </a:xfrm>
          <a:prstGeom prst="rect">
            <a:avLst/>
          </a:prstGeom>
          <a:noFill/>
        </p:spPr>
        <p:txBody>
          <a:bodyPr wrap="square" rtlCol="0">
            <a:spAutoFit/>
          </a:bodyPr>
          <a:lstStyle/>
          <a:p>
            <a:r>
              <a:rPr lang="en-US" sz="800">
                <a:solidFill>
                  <a:schemeClr val="bg1"/>
                </a:solidFill>
              </a:rPr>
              <a:t>“What prevented you from lodging your complaint? Please select all that apply” (n=115 – weighted)  </a:t>
            </a:r>
            <a:endParaRPr lang="en-AU" sz="800">
              <a:solidFill>
                <a:schemeClr val="bg1"/>
              </a:solidFill>
            </a:endParaRPr>
          </a:p>
        </p:txBody>
      </p:sp>
      <p:graphicFrame>
        <p:nvGraphicFramePr>
          <p:cNvPr id="5" name="Table 4">
            <a:extLst>
              <a:ext uri="{FF2B5EF4-FFF2-40B4-BE49-F238E27FC236}">
                <a16:creationId xmlns:a16="http://schemas.microsoft.com/office/drawing/2014/main" id="{99475DD3-10ED-B33D-E8EA-67BFB0F2E281}"/>
              </a:ext>
            </a:extLst>
          </p:cNvPr>
          <p:cNvGraphicFramePr>
            <a:graphicFrameLocks noGrp="1"/>
          </p:cNvGraphicFramePr>
          <p:nvPr>
            <p:extLst>
              <p:ext uri="{D42A27DB-BD31-4B8C-83A1-F6EECF244321}">
                <p14:modId xmlns:p14="http://schemas.microsoft.com/office/powerpoint/2010/main" val="1706280013"/>
              </p:ext>
            </p:extLst>
          </p:nvPr>
        </p:nvGraphicFramePr>
        <p:xfrm>
          <a:off x="511215" y="3318075"/>
          <a:ext cx="5993796" cy="2440309"/>
        </p:xfrm>
        <a:graphic>
          <a:graphicData uri="http://schemas.openxmlformats.org/drawingml/2006/table">
            <a:tbl>
              <a:tblPr bandRow="1">
                <a:tableStyleId>{5C22544A-7EE6-4342-B048-85BDC9FD1C3A}</a:tableStyleId>
              </a:tblPr>
              <a:tblGrid>
                <a:gridCol w="5993796">
                  <a:extLst>
                    <a:ext uri="{9D8B030D-6E8A-4147-A177-3AD203B41FA5}">
                      <a16:colId xmlns:a16="http://schemas.microsoft.com/office/drawing/2014/main" val="1428752186"/>
                    </a:ext>
                  </a:extLst>
                </a:gridCol>
              </a:tblGrid>
              <a:tr h="2440309">
                <a:tc>
                  <a:txBody>
                    <a:bodyPr/>
                    <a:lstStyle/>
                    <a:p>
                      <a:pPr>
                        <a:spcBef>
                          <a:spcPts val="0"/>
                        </a:spcBef>
                        <a:spcAft>
                          <a:spcPts val="800"/>
                        </a:spcAft>
                      </a:pPr>
                      <a:endParaRPr lang="en-US" sz="1000" i="1">
                        <a:solidFill>
                          <a:schemeClr val="tx1"/>
                        </a:solidFill>
                      </a:endParaRPr>
                    </a:p>
                  </a:txBody>
                  <a:tcPr anchor="ctr">
                    <a:lnL>
                      <a:noFill/>
                    </a:lnL>
                    <a:lnR>
                      <a:noFill/>
                    </a:lnR>
                    <a:lnT>
                      <a:noFill/>
                    </a:lnT>
                    <a:lnB>
                      <a:noFill/>
                    </a:lnB>
                    <a:solidFill>
                      <a:srgbClr val="E2E2E3"/>
                    </a:solidFill>
                  </a:tcPr>
                </a:tc>
                <a:extLst>
                  <a:ext uri="{0D108BD9-81ED-4DB2-BD59-A6C34878D82A}">
                    <a16:rowId xmlns:a16="http://schemas.microsoft.com/office/drawing/2014/main" val="440135002"/>
                  </a:ext>
                </a:extLst>
              </a:tr>
            </a:tbl>
          </a:graphicData>
        </a:graphic>
      </p:graphicFrame>
      <p:grpSp>
        <p:nvGrpSpPr>
          <p:cNvPr id="25" name="Group 24">
            <a:extLst>
              <a:ext uri="{FF2B5EF4-FFF2-40B4-BE49-F238E27FC236}">
                <a16:creationId xmlns:a16="http://schemas.microsoft.com/office/drawing/2014/main" id="{B2D176B1-C130-EEC9-071E-4FAAAB68281E}"/>
              </a:ext>
            </a:extLst>
          </p:cNvPr>
          <p:cNvGrpSpPr/>
          <p:nvPr/>
        </p:nvGrpSpPr>
        <p:grpSpPr>
          <a:xfrm>
            <a:off x="630380" y="4244813"/>
            <a:ext cx="585988" cy="588051"/>
            <a:chOff x="4651388" y="4503560"/>
            <a:chExt cx="449271" cy="588051"/>
          </a:xfrm>
        </p:grpSpPr>
        <p:sp>
          <p:nvSpPr>
            <p:cNvPr id="15" name="Freeform 271">
              <a:extLst>
                <a:ext uri="{FF2B5EF4-FFF2-40B4-BE49-F238E27FC236}">
                  <a16:creationId xmlns:a16="http://schemas.microsoft.com/office/drawing/2014/main" id="{9396417B-997E-79C5-AE89-97DBC03B1744}"/>
                </a:ext>
              </a:extLst>
            </p:cNvPr>
            <p:cNvSpPr>
              <a:spLocks/>
            </p:cNvSpPr>
            <p:nvPr/>
          </p:nvSpPr>
          <p:spPr bwMode="auto">
            <a:xfrm>
              <a:off x="4749820" y="4503560"/>
              <a:ext cx="254001" cy="30852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Oval 272">
              <a:extLst>
                <a:ext uri="{FF2B5EF4-FFF2-40B4-BE49-F238E27FC236}">
                  <a16:creationId xmlns:a16="http://schemas.microsoft.com/office/drawing/2014/main" id="{43558875-51C8-B44A-5E1B-9696D4EF8810}"/>
                </a:ext>
              </a:extLst>
            </p:cNvPr>
            <p:cNvSpPr>
              <a:spLocks noChangeArrowheads="1"/>
            </p:cNvSpPr>
            <p:nvPr/>
          </p:nvSpPr>
          <p:spPr bwMode="auto">
            <a:xfrm>
              <a:off x="497365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Freeform 273">
              <a:extLst>
                <a:ext uri="{FF2B5EF4-FFF2-40B4-BE49-F238E27FC236}">
                  <a16:creationId xmlns:a16="http://schemas.microsoft.com/office/drawing/2014/main" id="{7B29E836-F1AB-953F-8430-DFC92372846E}"/>
                </a:ext>
              </a:extLst>
            </p:cNvPr>
            <p:cNvSpPr>
              <a:spLocks/>
            </p:cNvSpPr>
            <p:nvPr/>
          </p:nvSpPr>
          <p:spPr bwMode="auto">
            <a:xfrm>
              <a:off x="4945083" y="4913539"/>
              <a:ext cx="155576"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Oval 274">
              <a:extLst>
                <a:ext uri="{FF2B5EF4-FFF2-40B4-BE49-F238E27FC236}">
                  <a16:creationId xmlns:a16="http://schemas.microsoft.com/office/drawing/2014/main" id="{06A811F6-E222-560C-92BA-5BA90075F44D}"/>
                </a:ext>
              </a:extLst>
            </p:cNvPr>
            <p:cNvSpPr>
              <a:spLocks noChangeArrowheads="1"/>
            </p:cNvSpPr>
            <p:nvPr/>
          </p:nvSpPr>
          <p:spPr bwMode="auto">
            <a:xfrm>
              <a:off x="4679969" y="4785162"/>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Freeform 275">
              <a:extLst>
                <a:ext uri="{FF2B5EF4-FFF2-40B4-BE49-F238E27FC236}">
                  <a16:creationId xmlns:a16="http://schemas.microsoft.com/office/drawing/2014/main" id="{975D65B4-9315-E605-EAD4-9414CD0FEDBD}"/>
                </a:ext>
              </a:extLst>
            </p:cNvPr>
            <p:cNvSpPr>
              <a:spLocks/>
            </p:cNvSpPr>
            <p:nvPr/>
          </p:nvSpPr>
          <p:spPr bwMode="auto">
            <a:xfrm>
              <a:off x="4651388" y="4913539"/>
              <a:ext cx="157163"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Oval 276">
              <a:extLst>
                <a:ext uri="{FF2B5EF4-FFF2-40B4-BE49-F238E27FC236}">
                  <a16:creationId xmlns:a16="http://schemas.microsoft.com/office/drawing/2014/main" id="{BD582CE1-A963-6284-0868-E46F16368517}"/>
                </a:ext>
              </a:extLst>
            </p:cNvPr>
            <p:cNvSpPr>
              <a:spLocks noChangeArrowheads="1"/>
            </p:cNvSpPr>
            <p:nvPr/>
          </p:nvSpPr>
          <p:spPr bwMode="auto">
            <a:xfrm>
              <a:off x="4827602" y="4861774"/>
              <a:ext cx="98425" cy="128377"/>
            </a:xfrm>
            <a:prstGeom prst="ellipse">
              <a:avLst/>
            </a:pr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Freeform 277">
              <a:extLst>
                <a:ext uri="{FF2B5EF4-FFF2-40B4-BE49-F238E27FC236}">
                  <a16:creationId xmlns:a16="http://schemas.microsoft.com/office/drawing/2014/main" id="{2A8A6DFF-DB9E-2098-40E7-BC017CFC98BE}"/>
                </a:ext>
              </a:extLst>
            </p:cNvPr>
            <p:cNvSpPr>
              <a:spLocks/>
            </p:cNvSpPr>
            <p:nvPr/>
          </p:nvSpPr>
          <p:spPr bwMode="auto">
            <a:xfrm>
              <a:off x="4797428" y="4990151"/>
              <a:ext cx="157162" cy="101460"/>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Line 278">
              <a:extLst>
                <a:ext uri="{FF2B5EF4-FFF2-40B4-BE49-F238E27FC236}">
                  <a16:creationId xmlns:a16="http://schemas.microsoft.com/office/drawing/2014/main" id="{F3EC5B5B-FAA6-E3DB-1294-ABBB3C737BD4}"/>
                </a:ext>
              </a:extLst>
            </p:cNvPr>
            <p:cNvSpPr>
              <a:spLocks noChangeShapeType="1"/>
            </p:cNvSpPr>
            <p:nvPr/>
          </p:nvSpPr>
          <p:spPr bwMode="auto">
            <a:xfrm>
              <a:off x="4808541" y="4555324"/>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Line 279">
              <a:extLst>
                <a:ext uri="{FF2B5EF4-FFF2-40B4-BE49-F238E27FC236}">
                  <a16:creationId xmlns:a16="http://schemas.microsoft.com/office/drawing/2014/main" id="{5397753D-9DD1-3978-6AEB-AD1B4C465CDD}"/>
                </a:ext>
              </a:extLst>
            </p:cNvPr>
            <p:cNvSpPr>
              <a:spLocks noChangeShapeType="1"/>
            </p:cNvSpPr>
            <p:nvPr/>
          </p:nvSpPr>
          <p:spPr bwMode="auto">
            <a:xfrm>
              <a:off x="4808550" y="4607090"/>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Line 280">
              <a:extLst>
                <a:ext uri="{FF2B5EF4-FFF2-40B4-BE49-F238E27FC236}">
                  <a16:creationId xmlns:a16="http://schemas.microsoft.com/office/drawing/2014/main" id="{1869583D-B8CD-A0EF-390F-3E3533326110}"/>
                </a:ext>
              </a:extLst>
            </p:cNvPr>
            <p:cNvSpPr>
              <a:spLocks noChangeShapeType="1"/>
            </p:cNvSpPr>
            <p:nvPr/>
          </p:nvSpPr>
          <p:spPr bwMode="auto">
            <a:xfrm>
              <a:off x="4808541" y="4659343"/>
              <a:ext cx="1365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7" name="Rectangle 26">
            <a:extLst>
              <a:ext uri="{FF2B5EF4-FFF2-40B4-BE49-F238E27FC236}">
                <a16:creationId xmlns:a16="http://schemas.microsoft.com/office/drawing/2014/main" id="{3B9C5D4E-4BCB-B280-BFD4-F957F1AE3015}"/>
              </a:ext>
            </a:extLst>
          </p:cNvPr>
          <p:cNvSpPr/>
          <p:nvPr/>
        </p:nvSpPr>
        <p:spPr>
          <a:xfrm>
            <a:off x="1325188" y="3402977"/>
            <a:ext cx="4993679" cy="2246769"/>
          </a:xfrm>
          <a:prstGeom prst="rect">
            <a:avLst/>
          </a:prstGeom>
        </p:spPr>
        <p:txBody>
          <a:bodyPr wrap="square" lIns="91440" tIns="45720" rIns="91440" bIns="45720" anchor="t">
            <a:spAutoFit/>
          </a:bodyPr>
          <a:lstStyle/>
          <a:p>
            <a:r>
              <a:rPr lang="en-US" sz="1400">
                <a:solidFill>
                  <a:srgbClr val="000000"/>
                </a:solidFill>
                <a:latin typeface="Helvetica"/>
                <a:ea typeface="+mn-lt"/>
                <a:cs typeface="+mn-lt"/>
              </a:rPr>
              <a:t>‘</a:t>
            </a:r>
            <a:r>
              <a:rPr lang="en-US" sz="1400" i="1">
                <a:solidFill>
                  <a:srgbClr val="000000"/>
                </a:solidFill>
                <a:ea typeface="+mn-lt"/>
                <a:cs typeface="+mn-lt"/>
              </a:rPr>
              <a:t>They need to be resolved at the airport at the time with reimbursement or compensation </a:t>
            </a:r>
            <a:r>
              <a:rPr lang="en-US" sz="1400" i="1" err="1">
                <a:solidFill>
                  <a:srgbClr val="000000"/>
                </a:solidFill>
                <a:ea typeface="+mn-lt"/>
                <a:cs typeface="+mn-lt"/>
              </a:rPr>
              <a:t>organised</a:t>
            </a:r>
            <a:r>
              <a:rPr lang="en-US" sz="1400" i="1">
                <a:solidFill>
                  <a:srgbClr val="000000"/>
                </a:solidFill>
                <a:ea typeface="+mn-lt"/>
                <a:cs typeface="+mn-lt"/>
              </a:rPr>
              <a:t> on the spot without delays awaiting 5-15 business days for office admin - and no requirement for customers to go online and fill in countless forms.  The airlines know of delays … and need to streamline their processes and accept their responsibilities to meet the timetable they publish unless there are problems legitimately beyond their control...’</a:t>
            </a:r>
            <a:endParaRPr lang="en-US" sz="1400" i="1">
              <a:cs typeface="Helvetica"/>
            </a:endParaRPr>
          </a:p>
          <a:p>
            <a:endParaRPr lang="en-US" sz="1400">
              <a:solidFill>
                <a:srgbClr val="000000"/>
              </a:solidFill>
            </a:endParaRPr>
          </a:p>
          <a:p>
            <a:r>
              <a:rPr lang="en-AU" sz="1400" i="1">
                <a:solidFill>
                  <a:srgbClr val="000000"/>
                </a:solidFill>
              </a:rPr>
              <a:t>Female, </a:t>
            </a:r>
            <a:r>
              <a:rPr lang="en-AU" sz="1400" i="1">
                <a:solidFill>
                  <a:srgbClr val="000000"/>
                </a:solidFill>
                <a:latin typeface="Helvetica"/>
                <a:cs typeface="Helvetica"/>
              </a:rPr>
              <a:t>65-74</a:t>
            </a:r>
            <a:r>
              <a:rPr lang="en-AU" sz="1400" i="1">
                <a:solidFill>
                  <a:srgbClr val="000000"/>
                </a:solidFill>
              </a:rPr>
              <a:t>, ACT</a:t>
            </a:r>
            <a:endParaRPr lang="en-AU" sz="1400" i="1">
              <a:solidFill>
                <a:srgbClr val="000000"/>
              </a:solidFill>
              <a:cs typeface="Helvetica"/>
            </a:endParaRPr>
          </a:p>
        </p:txBody>
      </p:sp>
    </p:spTree>
    <p:extLst>
      <p:ext uri="{BB962C8B-B14F-4D97-AF65-F5344CB8AC3E}">
        <p14:creationId xmlns:p14="http://schemas.microsoft.com/office/powerpoint/2010/main" val="3589211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DE90B-52C4-17C6-1881-BFC6369BD77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A3755B7-60E3-CD54-425E-0CAAD0939A39}"/>
              </a:ext>
            </a:extLst>
          </p:cNvPr>
          <p:cNvSpPr>
            <a:spLocks noGrp="1"/>
          </p:cNvSpPr>
          <p:nvPr>
            <p:ph type="title"/>
          </p:nvPr>
        </p:nvSpPr>
        <p:spPr/>
        <p:txBody>
          <a:bodyPr/>
          <a:lstStyle/>
          <a:p>
            <a:r>
              <a:rPr lang="en-AU"/>
              <a:t>Suggestions to improve complaint intention experience</a:t>
            </a:r>
            <a:endParaRPr lang="en-AU">
              <a:cs typeface="Helvetica"/>
            </a:endParaRPr>
          </a:p>
        </p:txBody>
      </p:sp>
      <p:sp>
        <p:nvSpPr>
          <p:cNvPr id="3" name="Slide Number Placeholder 2">
            <a:extLst>
              <a:ext uri="{FF2B5EF4-FFF2-40B4-BE49-F238E27FC236}">
                <a16:creationId xmlns:a16="http://schemas.microsoft.com/office/drawing/2014/main" id="{9F0147BD-81CB-7E38-4037-6696CAE38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7" name="Text Placeholder 6">
            <a:extLst>
              <a:ext uri="{FF2B5EF4-FFF2-40B4-BE49-F238E27FC236}">
                <a16:creationId xmlns:a16="http://schemas.microsoft.com/office/drawing/2014/main" id="{D1244E8C-2C49-9F95-78F8-43D8D4333353}"/>
              </a:ext>
            </a:extLst>
          </p:cNvPr>
          <p:cNvSpPr>
            <a:spLocks noGrp="1"/>
          </p:cNvSpPr>
          <p:nvPr>
            <p:ph type="body" sz="quarter" idx="13"/>
          </p:nvPr>
        </p:nvSpPr>
        <p:spPr>
          <a:xfrm>
            <a:off x="479425" y="873331"/>
            <a:ext cx="11113723" cy="615553"/>
          </a:xfrm>
        </p:spPr>
        <p:txBody>
          <a:bodyPr vert="horz" wrap="square" lIns="0" tIns="0" rIns="0" bIns="0" rtlCol="0" anchor="t">
            <a:spAutoFit/>
          </a:bodyPr>
          <a:lstStyle/>
          <a:p>
            <a:r>
              <a:rPr lang="en-AU">
                <a:solidFill>
                  <a:srgbClr val="000000"/>
                </a:solidFill>
                <a:ea typeface="+mn-lt"/>
                <a:cs typeface="Helvetica"/>
              </a:rPr>
              <a:t>We analysed free text responses from those who </a:t>
            </a:r>
            <a:r>
              <a:rPr lang="en-AU" i="1">
                <a:solidFill>
                  <a:srgbClr val="000000"/>
                </a:solidFill>
                <a:ea typeface="+mn-lt"/>
                <a:cs typeface="Helvetica"/>
              </a:rPr>
              <a:t>intended to complain</a:t>
            </a:r>
            <a:r>
              <a:rPr lang="en-AU">
                <a:solidFill>
                  <a:srgbClr val="000000"/>
                </a:solidFill>
                <a:ea typeface="+mn-lt"/>
                <a:cs typeface="Helvetica"/>
              </a:rPr>
              <a:t> and grouped them into </a:t>
            </a:r>
            <a:br>
              <a:rPr lang="en-AU">
                <a:solidFill>
                  <a:srgbClr val="000000"/>
                </a:solidFill>
                <a:ea typeface="+mn-lt"/>
                <a:cs typeface="Helvetica"/>
              </a:rPr>
            </a:br>
            <a:r>
              <a:rPr lang="en-AU">
                <a:solidFill>
                  <a:srgbClr val="000000"/>
                </a:solidFill>
                <a:ea typeface="+mn-lt"/>
                <a:cs typeface="Helvetica"/>
              </a:rPr>
              <a:t>7 themes ranked by frequency</a:t>
            </a:r>
            <a:endParaRPr lang="en-US">
              <a:solidFill>
                <a:srgbClr val="000000"/>
              </a:solidFill>
            </a:endParaRPr>
          </a:p>
        </p:txBody>
      </p:sp>
      <p:grpSp>
        <p:nvGrpSpPr>
          <p:cNvPr id="29" name="Group 28">
            <a:extLst>
              <a:ext uri="{FF2B5EF4-FFF2-40B4-BE49-F238E27FC236}">
                <a16:creationId xmlns:a16="http://schemas.microsoft.com/office/drawing/2014/main" id="{F1109039-19FB-44DF-53F3-581ACF41745F}"/>
              </a:ext>
            </a:extLst>
          </p:cNvPr>
          <p:cNvGrpSpPr>
            <a:grpSpLocks noChangeAspect="1"/>
          </p:cNvGrpSpPr>
          <p:nvPr/>
        </p:nvGrpSpPr>
        <p:grpSpPr>
          <a:xfrm>
            <a:off x="5955296" y="2768645"/>
            <a:ext cx="282074" cy="820727"/>
            <a:chOff x="6019800" y="3200399"/>
            <a:chExt cx="644403" cy="1874978"/>
          </a:xfrm>
          <a:solidFill>
            <a:schemeClr val="bg1"/>
          </a:solidFill>
        </p:grpSpPr>
        <p:sp>
          <p:nvSpPr>
            <p:cNvPr id="24" name="Graphic 88">
              <a:extLst>
                <a:ext uri="{FF2B5EF4-FFF2-40B4-BE49-F238E27FC236}">
                  <a16:creationId xmlns:a16="http://schemas.microsoft.com/office/drawing/2014/main" id="{8D613E1D-93C8-9F89-BDC5-5AB099601123}"/>
                </a:ext>
              </a:extLst>
            </p:cNvPr>
            <p:cNvSpPr>
              <a:spLocks noChangeAspect="1"/>
            </p:cNvSpPr>
            <p:nvPr/>
          </p:nvSpPr>
          <p:spPr>
            <a:xfrm>
              <a:off x="6110001" y="3200399"/>
              <a:ext cx="440243" cy="467758"/>
            </a:xfrm>
            <a:custGeom>
              <a:avLst/>
              <a:gdLst>
                <a:gd name="connsiteX0" fmla="*/ 220122 w 440243"/>
                <a:gd name="connsiteY0" fmla="*/ 359298 h 467758"/>
                <a:gd name="connsiteX1" fmla="*/ 102080 w 440243"/>
                <a:gd name="connsiteY1" fmla="*/ 233879 h 467758"/>
                <a:gd name="connsiteX2" fmla="*/ 220122 w 440243"/>
                <a:gd name="connsiteY2" fmla="*/ 108460 h 467758"/>
                <a:gd name="connsiteX3" fmla="*/ 338163 w 440243"/>
                <a:gd name="connsiteY3" fmla="*/ 233879 h 467758"/>
                <a:gd name="connsiteX4" fmla="*/ 220122 w 440243"/>
                <a:gd name="connsiteY4" fmla="*/ 359298 h 467758"/>
                <a:gd name="connsiteX5" fmla="*/ 220122 w 440243"/>
                <a:gd name="connsiteY5" fmla="*/ 0 h 467758"/>
                <a:gd name="connsiteX6" fmla="*/ 0 w 440243"/>
                <a:gd name="connsiteY6" fmla="*/ 233879 h 467758"/>
                <a:gd name="connsiteX7" fmla="*/ 220122 w 440243"/>
                <a:gd name="connsiteY7" fmla="*/ 467758 h 467758"/>
                <a:gd name="connsiteX8" fmla="*/ 440243 w 440243"/>
                <a:gd name="connsiteY8" fmla="*/ 233879 h 467758"/>
                <a:gd name="connsiteX9" fmla="*/ 220122 w 440243"/>
                <a:gd name="connsiteY9" fmla="*/ 0 h 4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243" h="467758">
                  <a:moveTo>
                    <a:pt x="220122" y="359298"/>
                  </a:moveTo>
                  <a:cubicBezTo>
                    <a:pt x="154929" y="359298"/>
                    <a:pt x="102080" y="303146"/>
                    <a:pt x="102080" y="233879"/>
                  </a:cubicBezTo>
                  <a:cubicBezTo>
                    <a:pt x="102080" y="164612"/>
                    <a:pt x="154929" y="108460"/>
                    <a:pt x="220122" y="108460"/>
                  </a:cubicBezTo>
                  <a:cubicBezTo>
                    <a:pt x="285314" y="108460"/>
                    <a:pt x="338163" y="164612"/>
                    <a:pt x="338163" y="233879"/>
                  </a:cubicBezTo>
                  <a:cubicBezTo>
                    <a:pt x="338163" y="303146"/>
                    <a:pt x="285314" y="359298"/>
                    <a:pt x="220122" y="359298"/>
                  </a:cubicBezTo>
                  <a:moveTo>
                    <a:pt x="220122" y="0"/>
                  </a:moveTo>
                  <a:cubicBezTo>
                    <a:pt x="98552" y="0"/>
                    <a:pt x="0" y="104711"/>
                    <a:pt x="0" y="233879"/>
                  </a:cubicBezTo>
                  <a:cubicBezTo>
                    <a:pt x="0" y="363047"/>
                    <a:pt x="98552" y="467758"/>
                    <a:pt x="220122" y="467758"/>
                  </a:cubicBezTo>
                  <a:cubicBezTo>
                    <a:pt x="341691" y="467758"/>
                    <a:pt x="440243" y="363047"/>
                    <a:pt x="440243" y="233879"/>
                  </a:cubicBezTo>
                  <a:cubicBezTo>
                    <a:pt x="440039" y="104801"/>
                    <a:pt x="341607" y="217"/>
                    <a:pt x="220122" y="0"/>
                  </a:cubicBezTo>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5" name="Graphic 88">
              <a:extLst>
                <a:ext uri="{FF2B5EF4-FFF2-40B4-BE49-F238E27FC236}">
                  <a16:creationId xmlns:a16="http://schemas.microsoft.com/office/drawing/2014/main" id="{00F44C74-36F3-3B29-6058-E71342BF0D50}"/>
                </a:ext>
              </a:extLst>
            </p:cNvPr>
            <p:cNvSpPr>
              <a:spLocks noChangeAspect="1"/>
            </p:cNvSpPr>
            <p:nvPr/>
          </p:nvSpPr>
          <p:spPr>
            <a:xfrm>
              <a:off x="6200574" y="3784112"/>
              <a:ext cx="102451" cy="1291265"/>
            </a:xfrm>
            <a:custGeom>
              <a:avLst/>
              <a:gdLst>
                <a:gd name="connsiteX0" fmla="*/ 0 w 102451"/>
                <a:gd name="connsiteY0" fmla="*/ 0 h 1291265"/>
                <a:gd name="connsiteX1" fmla="*/ 102451 w 102451"/>
                <a:gd name="connsiteY1" fmla="*/ 0 h 1291265"/>
                <a:gd name="connsiteX2" fmla="*/ 102451 w 102451"/>
                <a:gd name="connsiteY2" fmla="*/ 1291266 h 1291265"/>
                <a:gd name="connsiteX3" fmla="*/ 0 w 102451"/>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451" h="1291265">
                  <a:moveTo>
                    <a:pt x="0" y="0"/>
                  </a:moveTo>
                  <a:lnTo>
                    <a:pt x="102451" y="0"/>
                  </a:lnTo>
                  <a:lnTo>
                    <a:pt x="102451"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6" name="Graphic 88">
              <a:extLst>
                <a:ext uri="{FF2B5EF4-FFF2-40B4-BE49-F238E27FC236}">
                  <a16:creationId xmlns:a16="http://schemas.microsoft.com/office/drawing/2014/main" id="{EF02D7F7-EF54-ED51-9E09-7652117E9CBD}"/>
                </a:ext>
              </a:extLst>
            </p:cNvPr>
            <p:cNvSpPr>
              <a:spLocks noChangeAspect="1"/>
            </p:cNvSpPr>
            <p:nvPr/>
          </p:nvSpPr>
          <p:spPr>
            <a:xfrm>
              <a:off x="6381348" y="3784112"/>
              <a:ext cx="102080" cy="1291265"/>
            </a:xfrm>
            <a:custGeom>
              <a:avLst/>
              <a:gdLst>
                <a:gd name="connsiteX0" fmla="*/ 0 w 102080"/>
                <a:gd name="connsiteY0" fmla="*/ 0 h 1291265"/>
                <a:gd name="connsiteX1" fmla="*/ 102080 w 102080"/>
                <a:gd name="connsiteY1" fmla="*/ 0 h 1291265"/>
                <a:gd name="connsiteX2" fmla="*/ 102080 w 102080"/>
                <a:gd name="connsiteY2" fmla="*/ 1291266 h 1291265"/>
                <a:gd name="connsiteX3" fmla="*/ 0 w 102080"/>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080" h="1291265">
                  <a:moveTo>
                    <a:pt x="0" y="0"/>
                  </a:moveTo>
                  <a:lnTo>
                    <a:pt x="102080" y="0"/>
                  </a:lnTo>
                  <a:lnTo>
                    <a:pt x="102080"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7" name="Graphic 88">
              <a:extLst>
                <a:ext uri="{FF2B5EF4-FFF2-40B4-BE49-F238E27FC236}">
                  <a16:creationId xmlns:a16="http://schemas.microsoft.com/office/drawing/2014/main" id="{3BEDBF56-7A1C-1B77-5794-6705B0FE8AAC}"/>
                </a:ext>
              </a:extLst>
            </p:cNvPr>
            <p:cNvSpPr>
              <a:spLocks noChangeAspect="1"/>
            </p:cNvSpPr>
            <p:nvPr/>
          </p:nvSpPr>
          <p:spPr>
            <a:xfrm>
              <a:off x="6562123" y="3784112"/>
              <a:ext cx="102080" cy="551765"/>
            </a:xfrm>
            <a:custGeom>
              <a:avLst/>
              <a:gdLst>
                <a:gd name="connsiteX0" fmla="*/ 0 w 102080"/>
                <a:gd name="connsiteY0" fmla="*/ 0 h 551765"/>
                <a:gd name="connsiteX1" fmla="*/ 102080 w 102080"/>
                <a:gd name="connsiteY1" fmla="*/ 0 h 551765"/>
                <a:gd name="connsiteX2" fmla="*/ 102080 w 102080"/>
                <a:gd name="connsiteY2" fmla="*/ 551766 h 551765"/>
                <a:gd name="connsiteX3" fmla="*/ 0 w 102080"/>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080" h="551765">
                  <a:moveTo>
                    <a:pt x="0" y="0"/>
                  </a:moveTo>
                  <a:lnTo>
                    <a:pt x="102080" y="0"/>
                  </a:lnTo>
                  <a:lnTo>
                    <a:pt x="102080"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8" name="Graphic 88">
              <a:extLst>
                <a:ext uri="{FF2B5EF4-FFF2-40B4-BE49-F238E27FC236}">
                  <a16:creationId xmlns:a16="http://schemas.microsoft.com/office/drawing/2014/main" id="{C029ABD4-9378-B6A7-1316-25DEE145E21D}"/>
                </a:ext>
              </a:extLst>
            </p:cNvPr>
            <p:cNvSpPr>
              <a:spLocks noChangeAspect="1"/>
            </p:cNvSpPr>
            <p:nvPr/>
          </p:nvSpPr>
          <p:spPr>
            <a:xfrm>
              <a:off x="6019800" y="3784112"/>
              <a:ext cx="102451" cy="551765"/>
            </a:xfrm>
            <a:custGeom>
              <a:avLst/>
              <a:gdLst>
                <a:gd name="connsiteX0" fmla="*/ 0 w 102451"/>
                <a:gd name="connsiteY0" fmla="*/ 0 h 551765"/>
                <a:gd name="connsiteX1" fmla="*/ 102451 w 102451"/>
                <a:gd name="connsiteY1" fmla="*/ 0 h 551765"/>
                <a:gd name="connsiteX2" fmla="*/ 102451 w 102451"/>
                <a:gd name="connsiteY2" fmla="*/ 551766 h 551765"/>
                <a:gd name="connsiteX3" fmla="*/ 0 w 102451"/>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451" h="551765">
                  <a:moveTo>
                    <a:pt x="0" y="0"/>
                  </a:moveTo>
                  <a:lnTo>
                    <a:pt x="102451" y="0"/>
                  </a:lnTo>
                  <a:lnTo>
                    <a:pt x="102451"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58" name="TextBox 57">
            <a:extLst>
              <a:ext uri="{FF2B5EF4-FFF2-40B4-BE49-F238E27FC236}">
                <a16:creationId xmlns:a16="http://schemas.microsoft.com/office/drawing/2014/main" id="{7065F393-4603-7461-7565-C0E210BA8AF6}"/>
              </a:ext>
            </a:extLst>
          </p:cNvPr>
          <p:cNvSpPr txBox="1"/>
          <p:nvPr/>
        </p:nvSpPr>
        <p:spPr>
          <a:xfrm>
            <a:off x="1200956" y="1790644"/>
            <a:ext cx="4412907" cy="3662541"/>
          </a:xfrm>
          <a:prstGeom prst="rect">
            <a:avLst/>
          </a:prstGeom>
          <a:noFill/>
        </p:spPr>
        <p:txBody>
          <a:bodyPr wrap="square" lIns="0" tIns="0" rIns="0" bIns="0" rtlCol="0" anchor="t">
            <a:spAutoFit/>
          </a:bodyPr>
          <a:lstStyle/>
          <a:p>
            <a:pPr>
              <a:defRPr/>
            </a:pPr>
            <a:r>
              <a:rPr lang="en-AU" sz="1100" b="1">
                <a:solidFill>
                  <a:srgbClr val="000000"/>
                </a:solidFill>
                <a:latin typeface="Helvetica"/>
              </a:rPr>
              <a:t>1. Complaints process</a:t>
            </a:r>
            <a:endParaRPr kumimoji="0" lang="en-AU" sz="1100" b="1" i="0" u="none" strike="noStrike" kern="1200" cap="none" spc="0" normalizeH="0" baseline="0" noProof="0">
              <a:ln>
                <a:noFill/>
              </a:ln>
              <a:solidFill>
                <a:srgbClr val="000000"/>
              </a:solidFill>
              <a:effectLst/>
              <a:uLnTx/>
              <a:uFillTx/>
              <a:latin typeface="Helvetica"/>
              <a:ea typeface="+mn-ea"/>
              <a:cs typeface="+mn-cs"/>
            </a:endParaRPr>
          </a:p>
          <a:p>
            <a:pPr>
              <a:spcBef>
                <a:spcPts val="600"/>
              </a:spcBef>
              <a:defRPr/>
            </a:pPr>
            <a:r>
              <a:rPr lang="en-AU" sz="1100">
                <a:solidFill>
                  <a:srgbClr val="000000"/>
                </a:solidFill>
                <a:latin typeface="Helvetica"/>
              </a:rPr>
              <a:t>Respondents believed the complaints process would be long, difficult or not result in a resolution. Some expressed support for a centralised case management approach instead of referrals to other departments.</a:t>
            </a:r>
          </a:p>
          <a:p>
            <a:pPr>
              <a:spcBef>
                <a:spcPts val="600"/>
              </a:spcBef>
              <a:defRPr/>
            </a:pPr>
            <a:endParaRPr lang="en-AU" sz="1100">
              <a:solidFill>
                <a:srgbClr val="000000"/>
              </a:solidFill>
              <a:latin typeface="Helvetica"/>
              <a:cs typeface="Helvetica"/>
            </a:endParaRPr>
          </a:p>
          <a:p>
            <a:pPr>
              <a:defRPr/>
            </a:pPr>
            <a:r>
              <a:rPr lang="en-AU" sz="1100" b="1">
                <a:solidFill>
                  <a:srgbClr val="000000"/>
                </a:solidFill>
              </a:rPr>
              <a:t>2. Initiating a complaint</a:t>
            </a:r>
          </a:p>
          <a:p>
            <a:pPr>
              <a:spcBef>
                <a:spcPts val="600"/>
              </a:spcBef>
              <a:defRPr/>
            </a:pPr>
            <a:r>
              <a:rPr lang="en-AU" sz="1100">
                <a:solidFill>
                  <a:srgbClr val="000000"/>
                </a:solidFill>
              </a:rPr>
              <a:t>Respondents said it was unclear how to initiate a complaint. They wanted a clear list of options including in person/at the airport, over the phone and online.</a:t>
            </a:r>
          </a:p>
          <a:p>
            <a:pPr>
              <a:spcBef>
                <a:spcPts val="600"/>
              </a:spcBef>
              <a:defRPr/>
            </a:pPr>
            <a:endParaRPr lang="en-AU" sz="1100">
              <a:solidFill>
                <a:srgbClr val="000000"/>
              </a:solidFill>
              <a:cs typeface="Helvetica"/>
            </a:endParaRPr>
          </a:p>
          <a:p>
            <a:pPr>
              <a:defRPr/>
            </a:pPr>
            <a:r>
              <a:rPr lang="en-AU" sz="1100" b="1">
                <a:solidFill>
                  <a:srgbClr val="000000"/>
                </a:solidFill>
              </a:rPr>
              <a:t>3. Respectful and empathic communication</a:t>
            </a:r>
            <a:endParaRPr lang="en-AU" sz="1100">
              <a:solidFill>
                <a:srgbClr val="000000"/>
              </a:solidFill>
            </a:endParaRPr>
          </a:p>
          <a:p>
            <a:pPr>
              <a:spcBef>
                <a:spcPts val="600"/>
              </a:spcBef>
              <a:defRPr/>
            </a:pPr>
            <a:r>
              <a:rPr lang="en-AU" sz="1100">
                <a:solidFill>
                  <a:srgbClr val="000000"/>
                </a:solidFill>
              </a:rPr>
              <a:t>Respondents felt they would not be valued, listened to or treated with respect when making a complaint.</a:t>
            </a:r>
            <a:endParaRPr lang="en-AU" sz="1100">
              <a:solidFill>
                <a:srgbClr val="000000"/>
              </a:solidFill>
              <a:cs typeface="Helvetica"/>
            </a:endParaRPr>
          </a:p>
          <a:p>
            <a:pPr>
              <a:spcBef>
                <a:spcPts val="600"/>
              </a:spcBef>
              <a:defRPr/>
            </a:pPr>
            <a:endParaRPr lang="en-AU" sz="1100">
              <a:solidFill>
                <a:srgbClr val="000000"/>
              </a:solidFill>
              <a:latin typeface="Helvetica"/>
              <a:cs typeface="Helvetica"/>
            </a:endParaRPr>
          </a:p>
          <a:p>
            <a:pPr>
              <a:defRPr/>
            </a:pPr>
            <a:r>
              <a:rPr lang="en-AU" sz="1100" b="1">
                <a:solidFill>
                  <a:srgbClr val="000000"/>
                </a:solidFill>
              </a:rPr>
              <a:t>4. Outcomes and compensation</a:t>
            </a:r>
          </a:p>
          <a:p>
            <a:pPr>
              <a:spcBef>
                <a:spcPts val="600"/>
              </a:spcBef>
              <a:defRPr/>
            </a:pPr>
            <a:r>
              <a:rPr lang="en-AU" sz="1100">
                <a:solidFill>
                  <a:srgbClr val="000000"/>
                </a:solidFill>
                <a:cs typeface="Helvetica"/>
              </a:rPr>
              <a:t>Respondents believed any compensation received would be inadequate, sometimes based on past experiences.</a:t>
            </a:r>
          </a:p>
          <a:p>
            <a:pPr>
              <a:spcBef>
                <a:spcPts val="600"/>
              </a:spcBef>
              <a:defRPr/>
            </a:pPr>
            <a:endParaRPr lang="en-AU" sz="1100" b="0" i="0" u="none" strike="noStrike" kern="1200" cap="none" spc="0" normalizeH="0" baseline="0" noProof="0">
              <a:ln>
                <a:noFill/>
              </a:ln>
              <a:solidFill>
                <a:srgbClr val="000000"/>
              </a:solidFill>
              <a:effectLst/>
              <a:uLnTx/>
              <a:uFillTx/>
              <a:latin typeface="Helvetica"/>
              <a:cs typeface="Helvetica"/>
            </a:endParaRPr>
          </a:p>
        </p:txBody>
      </p:sp>
      <p:sp>
        <p:nvSpPr>
          <p:cNvPr id="2" name="TextBox 1">
            <a:extLst>
              <a:ext uri="{FF2B5EF4-FFF2-40B4-BE49-F238E27FC236}">
                <a16:creationId xmlns:a16="http://schemas.microsoft.com/office/drawing/2014/main" id="{08329F92-51F2-99CC-D8B4-CED8B7B6A946}"/>
              </a:ext>
            </a:extLst>
          </p:cNvPr>
          <p:cNvSpPr txBox="1"/>
          <p:nvPr/>
        </p:nvSpPr>
        <p:spPr>
          <a:xfrm>
            <a:off x="6855047" y="1790644"/>
            <a:ext cx="4738101" cy="3181125"/>
          </a:xfrm>
          <a:prstGeom prst="rect">
            <a:avLst/>
          </a:prstGeom>
          <a:noFill/>
        </p:spPr>
        <p:txBody>
          <a:bodyPr wrap="square" lIns="108000" tIns="108000" rIns="108000" bIns="162000" rtlCol="0" anchor="t">
            <a:spAutoFit/>
          </a:bodyPr>
          <a:lstStyle/>
          <a:p>
            <a:pPr>
              <a:defRPr/>
            </a:pPr>
            <a:r>
              <a:rPr lang="en-AU" sz="1100" b="1">
                <a:solidFill>
                  <a:srgbClr val="000000"/>
                </a:solidFill>
                <a:latin typeface="Helvetica"/>
              </a:rPr>
              <a:t>5. Proactivity</a:t>
            </a:r>
            <a:endParaRPr lang="en-AU" sz="1100">
              <a:solidFill>
                <a:srgbClr val="000000"/>
              </a:solidFill>
              <a:latin typeface="Helvetica"/>
              <a:cs typeface="Helvetica"/>
            </a:endParaRPr>
          </a:p>
          <a:p>
            <a:pPr>
              <a:spcBef>
                <a:spcPts val="600"/>
              </a:spcBef>
              <a:defRPr/>
            </a:pPr>
            <a:r>
              <a:rPr lang="en-AU" sz="1100">
                <a:solidFill>
                  <a:srgbClr val="000000"/>
                </a:solidFill>
                <a:latin typeface="Helvetica"/>
              </a:rPr>
              <a:t>Respondents believed airlines should proactively ask for feedback and automatically offer compensation for issues. The desire for proactivity from this cohort is expected given they failed to lodge a complaint. </a:t>
            </a:r>
          </a:p>
          <a:p>
            <a:pPr>
              <a:spcBef>
                <a:spcPts val="600"/>
              </a:spcBef>
              <a:defRPr/>
            </a:pPr>
            <a:endParaRPr lang="en-AU" sz="1100">
              <a:solidFill>
                <a:srgbClr val="000000"/>
              </a:solidFill>
              <a:latin typeface="Helvetica"/>
              <a:cs typeface="Helvetica"/>
            </a:endParaRPr>
          </a:p>
          <a:p>
            <a:pPr>
              <a:defRPr/>
            </a:pPr>
            <a:r>
              <a:rPr lang="en-AU" sz="1100" b="1">
                <a:solidFill>
                  <a:srgbClr val="000000"/>
                </a:solidFill>
              </a:rPr>
              <a:t>6. Accountability and regulation</a:t>
            </a:r>
            <a:endParaRPr lang="en-AU" sz="1100">
              <a:solidFill>
                <a:srgbClr val="000000"/>
              </a:solidFill>
              <a:cs typeface="Helvetica"/>
            </a:endParaRPr>
          </a:p>
          <a:p>
            <a:pPr>
              <a:spcBef>
                <a:spcPts val="600"/>
              </a:spcBef>
              <a:defRPr/>
            </a:pPr>
            <a:r>
              <a:rPr lang="en-AU" sz="1100">
                <a:solidFill>
                  <a:srgbClr val="000000"/>
                </a:solidFill>
              </a:rPr>
              <a:t>Respondents expressed a desire for greater regulatory oversight, a central complaints body or harsher penalties for airlines.</a:t>
            </a:r>
            <a:endParaRPr lang="en-AU" sz="1100">
              <a:solidFill>
                <a:srgbClr val="000000"/>
              </a:solidFill>
              <a:cs typeface="Helvetica"/>
            </a:endParaRPr>
          </a:p>
          <a:p>
            <a:pPr>
              <a:spcBef>
                <a:spcPts val="600"/>
              </a:spcBef>
              <a:defRPr/>
            </a:pPr>
            <a:endParaRPr lang="en-AU" sz="1100">
              <a:solidFill>
                <a:srgbClr val="000000"/>
              </a:solidFill>
              <a:cs typeface="Helvetica"/>
            </a:endParaRPr>
          </a:p>
          <a:p>
            <a:pPr>
              <a:defRPr/>
            </a:pPr>
            <a:r>
              <a:rPr lang="en-AU" sz="1100" b="1">
                <a:solidFill>
                  <a:srgbClr val="000000"/>
                </a:solidFill>
              </a:rPr>
              <a:t>7. Information on rights</a:t>
            </a:r>
            <a:endParaRPr lang="en-AU" sz="1100">
              <a:solidFill>
                <a:srgbClr val="000000"/>
              </a:solidFill>
              <a:cs typeface="Helvetica"/>
            </a:endParaRPr>
          </a:p>
          <a:p>
            <a:pPr>
              <a:spcBef>
                <a:spcPts val="600"/>
              </a:spcBef>
              <a:defRPr/>
            </a:pPr>
            <a:r>
              <a:rPr lang="en-AU" sz="1100">
                <a:solidFill>
                  <a:srgbClr val="000000"/>
                </a:solidFill>
              </a:rPr>
              <a:t>Respondents believed airlines should proactively inform them of their rights.</a:t>
            </a:r>
            <a:endParaRPr lang="en-AU" sz="1100">
              <a:solidFill>
                <a:srgbClr val="000000"/>
              </a:solidFill>
              <a:cs typeface="Helvetica"/>
            </a:endParaRPr>
          </a:p>
          <a:p>
            <a:pPr>
              <a:spcBef>
                <a:spcPts val="600"/>
              </a:spcBef>
              <a:defRPr/>
            </a:pPr>
            <a:endParaRPr lang="en-AU" sz="1100">
              <a:solidFill>
                <a:srgbClr val="000000"/>
              </a:solidFill>
              <a:cs typeface="Helvetica"/>
            </a:endParaRPr>
          </a:p>
          <a:p>
            <a:pPr>
              <a:spcBef>
                <a:spcPts val="600"/>
              </a:spcBef>
              <a:defRPr/>
            </a:pPr>
            <a:endParaRPr lang="en-AU" sz="1100">
              <a:solidFill>
                <a:srgbClr val="000000"/>
              </a:solidFill>
              <a:latin typeface="Helvetica"/>
              <a:cs typeface="Helvetica"/>
            </a:endParaRPr>
          </a:p>
        </p:txBody>
      </p:sp>
      <p:sp>
        <p:nvSpPr>
          <p:cNvPr id="18" name="TextBox 17">
            <a:extLst>
              <a:ext uri="{FF2B5EF4-FFF2-40B4-BE49-F238E27FC236}">
                <a16:creationId xmlns:a16="http://schemas.microsoft.com/office/drawing/2014/main" id="{C2D1988C-EB35-638C-3AEF-5121AF5C8BFD}"/>
              </a:ext>
            </a:extLst>
          </p:cNvPr>
          <p:cNvSpPr txBox="1"/>
          <p:nvPr/>
        </p:nvSpPr>
        <p:spPr>
          <a:xfrm>
            <a:off x="3375478" y="6427045"/>
            <a:ext cx="5163456" cy="215444"/>
          </a:xfrm>
          <a:prstGeom prst="rect">
            <a:avLst/>
          </a:prstGeom>
          <a:noFill/>
        </p:spPr>
        <p:txBody>
          <a:bodyPr wrap="square" lIns="91440" tIns="45720" rIns="91440" bIns="45720" rtlCol="0" anchor="t">
            <a:spAutoFit/>
          </a:bodyPr>
          <a:lstStyle/>
          <a:p>
            <a:pPr>
              <a:defRPr/>
            </a:pPr>
            <a:r>
              <a:rPr lang="en-AU" sz="800">
                <a:solidFill>
                  <a:srgbClr val="000000"/>
                </a:solidFill>
                <a:latin typeface="Helvetica"/>
              </a:rPr>
              <a:t>“</a:t>
            </a:r>
            <a:r>
              <a:rPr lang="en-AU" sz="800">
                <a:solidFill>
                  <a:srgbClr val="000000"/>
                </a:solidFill>
                <a:ea typeface="+mn-lt"/>
                <a:cs typeface="+mn-lt"/>
              </a:rPr>
              <a:t>Do you have any suggestions to improve how aviation complaints are handled in the future?</a:t>
            </a:r>
            <a:r>
              <a:rPr lang="en-US" sz="800">
                <a:solidFill>
                  <a:srgbClr val="000000"/>
                </a:solidFill>
              </a:rPr>
              <a:t> "</a:t>
            </a:r>
            <a:r>
              <a:rPr lang="en-US" sz="800">
                <a:solidFill>
                  <a:srgbClr val="000000"/>
                </a:solidFill>
                <a:latin typeface="Helvetica"/>
              </a:rPr>
              <a:t>(</a:t>
            </a:r>
            <a:r>
              <a:rPr lang="en-AU" sz="800">
                <a:solidFill>
                  <a:srgbClr val="000000"/>
                </a:solidFill>
                <a:latin typeface="Helvetica"/>
              </a:rPr>
              <a:t>n=97)</a:t>
            </a:r>
            <a:endParaRPr lang="en-US" sz="800"/>
          </a:p>
        </p:txBody>
      </p:sp>
      <p:grpSp>
        <p:nvGrpSpPr>
          <p:cNvPr id="14" name="Group 13"/>
          <p:cNvGrpSpPr/>
          <p:nvPr/>
        </p:nvGrpSpPr>
        <p:grpSpPr>
          <a:xfrm>
            <a:off x="632098" y="1799580"/>
            <a:ext cx="409003" cy="338436"/>
            <a:chOff x="895350" y="6257926"/>
            <a:chExt cx="450850" cy="373062"/>
          </a:xfrm>
        </p:grpSpPr>
        <p:sp>
          <p:nvSpPr>
            <p:cNvPr id="15" name="Freeform 132"/>
            <p:cNvSpPr>
              <a:spLocks/>
            </p:cNvSpPr>
            <p:nvPr/>
          </p:nvSpPr>
          <p:spPr bwMode="auto">
            <a:xfrm>
              <a:off x="895350" y="6257926"/>
              <a:ext cx="411162" cy="274638"/>
            </a:xfrm>
            <a:custGeom>
              <a:avLst/>
              <a:gdLst>
                <a:gd name="T0" fmla="*/ 38 w 84"/>
                <a:gd name="T1" fmla="*/ 56 h 56"/>
                <a:gd name="T2" fmla="*/ 6 w 84"/>
                <a:gd name="T3" fmla="*/ 56 h 56"/>
                <a:gd name="T4" fmla="*/ 0 w 84"/>
                <a:gd name="T5" fmla="*/ 50 h 56"/>
                <a:gd name="T6" fmla="*/ 0 w 84"/>
                <a:gd name="T7" fmla="*/ 6 h 56"/>
                <a:gd name="T8" fmla="*/ 6 w 84"/>
                <a:gd name="T9" fmla="*/ 0 h 56"/>
                <a:gd name="T10" fmla="*/ 78 w 84"/>
                <a:gd name="T11" fmla="*/ 0 h 56"/>
                <a:gd name="T12" fmla="*/ 84 w 84"/>
                <a:gd name="T13" fmla="*/ 6 h 56"/>
                <a:gd name="T14" fmla="*/ 84 w 84"/>
                <a:gd name="T15" fmla="*/ 28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6">
                  <a:moveTo>
                    <a:pt x="38" y="56"/>
                  </a:moveTo>
                  <a:cubicBezTo>
                    <a:pt x="6" y="56"/>
                    <a:pt x="6" y="56"/>
                    <a:pt x="6" y="56"/>
                  </a:cubicBezTo>
                  <a:cubicBezTo>
                    <a:pt x="3" y="56"/>
                    <a:pt x="0" y="53"/>
                    <a:pt x="0" y="50"/>
                  </a:cubicBezTo>
                  <a:cubicBezTo>
                    <a:pt x="0" y="6"/>
                    <a:pt x="0" y="6"/>
                    <a:pt x="0" y="6"/>
                  </a:cubicBezTo>
                  <a:cubicBezTo>
                    <a:pt x="0" y="3"/>
                    <a:pt x="3" y="0"/>
                    <a:pt x="6" y="0"/>
                  </a:cubicBezTo>
                  <a:cubicBezTo>
                    <a:pt x="78" y="0"/>
                    <a:pt x="78" y="0"/>
                    <a:pt x="78" y="0"/>
                  </a:cubicBezTo>
                  <a:cubicBezTo>
                    <a:pt x="81" y="0"/>
                    <a:pt x="84" y="3"/>
                    <a:pt x="84" y="6"/>
                  </a:cubicBezTo>
                  <a:cubicBezTo>
                    <a:pt x="84" y="28"/>
                    <a:pt x="84" y="28"/>
                    <a:pt x="84" y="2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6" name="Freeform 133"/>
            <p:cNvSpPr>
              <a:spLocks/>
            </p:cNvSpPr>
            <p:nvPr/>
          </p:nvSpPr>
          <p:spPr bwMode="auto">
            <a:xfrm>
              <a:off x="904875" y="6269038"/>
              <a:ext cx="392112" cy="155575"/>
            </a:xfrm>
            <a:custGeom>
              <a:avLst/>
              <a:gdLst>
                <a:gd name="T0" fmla="*/ 247 w 247"/>
                <a:gd name="T1" fmla="*/ 0 h 98"/>
                <a:gd name="T2" fmla="*/ 123 w 247"/>
                <a:gd name="T3" fmla="*/ 98 h 98"/>
                <a:gd name="T4" fmla="*/ 0 w 247"/>
                <a:gd name="T5" fmla="*/ 0 h 98"/>
              </a:gdLst>
              <a:ahLst/>
              <a:cxnLst>
                <a:cxn ang="0">
                  <a:pos x="T0" y="T1"/>
                </a:cxn>
                <a:cxn ang="0">
                  <a:pos x="T2" y="T3"/>
                </a:cxn>
                <a:cxn ang="0">
                  <a:pos x="T4" y="T5"/>
                </a:cxn>
              </a:cxnLst>
              <a:rect l="0" t="0" r="r" b="b"/>
              <a:pathLst>
                <a:path w="247" h="98">
                  <a:moveTo>
                    <a:pt x="247" y="0"/>
                  </a:moveTo>
                  <a:lnTo>
                    <a:pt x="123" y="98"/>
                  </a:lnTo>
                  <a:lnTo>
                    <a:pt x="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7" name="Oval 134"/>
            <p:cNvSpPr>
              <a:spLocks noChangeArrowheads="1"/>
            </p:cNvSpPr>
            <p:nvPr/>
          </p:nvSpPr>
          <p:spPr bwMode="auto">
            <a:xfrm>
              <a:off x="1130300" y="6415088"/>
              <a:ext cx="215900" cy="215900"/>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 name="Freeform 135"/>
            <p:cNvSpPr>
              <a:spLocks/>
            </p:cNvSpPr>
            <p:nvPr/>
          </p:nvSpPr>
          <p:spPr bwMode="auto">
            <a:xfrm>
              <a:off x="1228725" y="6464301"/>
              <a:ext cx="38100" cy="68263"/>
            </a:xfrm>
            <a:custGeom>
              <a:avLst/>
              <a:gdLst>
                <a:gd name="T0" fmla="*/ 24 w 24"/>
                <a:gd name="T1" fmla="*/ 43 h 43"/>
                <a:gd name="T2" fmla="*/ 0 w 24"/>
                <a:gd name="T3" fmla="*/ 43 h 43"/>
                <a:gd name="T4" fmla="*/ 0 w 24"/>
                <a:gd name="T5" fmla="*/ 0 h 43"/>
              </a:gdLst>
              <a:ahLst/>
              <a:cxnLst>
                <a:cxn ang="0">
                  <a:pos x="T0" y="T1"/>
                </a:cxn>
                <a:cxn ang="0">
                  <a:pos x="T2" y="T3"/>
                </a:cxn>
                <a:cxn ang="0">
                  <a:pos x="T4" y="T5"/>
                </a:cxn>
              </a:cxnLst>
              <a:rect l="0" t="0" r="r" b="b"/>
              <a:pathLst>
                <a:path w="24" h="43">
                  <a:moveTo>
                    <a:pt x="24" y="43"/>
                  </a:moveTo>
                  <a:lnTo>
                    <a:pt x="0" y="43"/>
                  </a:lnTo>
                  <a:lnTo>
                    <a:pt x="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20" name="Group 19"/>
          <p:cNvGrpSpPr/>
          <p:nvPr/>
        </p:nvGrpSpPr>
        <p:grpSpPr>
          <a:xfrm>
            <a:off x="632098" y="2836916"/>
            <a:ext cx="409003" cy="374438"/>
            <a:chOff x="9345613" y="6257925"/>
            <a:chExt cx="450850" cy="412750"/>
          </a:xfrm>
        </p:grpSpPr>
        <p:sp>
          <p:nvSpPr>
            <p:cNvPr id="21" name="Freeform 264"/>
            <p:cNvSpPr>
              <a:spLocks/>
            </p:cNvSpPr>
            <p:nvPr/>
          </p:nvSpPr>
          <p:spPr bwMode="auto">
            <a:xfrm>
              <a:off x="9345613" y="6257925"/>
              <a:ext cx="411162" cy="274638"/>
            </a:xfrm>
            <a:custGeom>
              <a:avLst/>
              <a:gdLst>
                <a:gd name="T0" fmla="*/ 38 w 84"/>
                <a:gd name="T1" fmla="*/ 56 h 56"/>
                <a:gd name="T2" fmla="*/ 6 w 84"/>
                <a:gd name="T3" fmla="*/ 56 h 56"/>
                <a:gd name="T4" fmla="*/ 0 w 84"/>
                <a:gd name="T5" fmla="*/ 50 h 56"/>
                <a:gd name="T6" fmla="*/ 0 w 84"/>
                <a:gd name="T7" fmla="*/ 6 h 56"/>
                <a:gd name="T8" fmla="*/ 6 w 84"/>
                <a:gd name="T9" fmla="*/ 0 h 56"/>
                <a:gd name="T10" fmla="*/ 78 w 84"/>
                <a:gd name="T11" fmla="*/ 0 h 56"/>
                <a:gd name="T12" fmla="*/ 84 w 84"/>
                <a:gd name="T13" fmla="*/ 6 h 56"/>
                <a:gd name="T14" fmla="*/ 84 w 84"/>
                <a:gd name="T15" fmla="*/ 28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6">
                  <a:moveTo>
                    <a:pt x="38" y="56"/>
                  </a:moveTo>
                  <a:cubicBezTo>
                    <a:pt x="6" y="56"/>
                    <a:pt x="6" y="56"/>
                    <a:pt x="6" y="56"/>
                  </a:cubicBezTo>
                  <a:cubicBezTo>
                    <a:pt x="3" y="56"/>
                    <a:pt x="0" y="53"/>
                    <a:pt x="0" y="50"/>
                  </a:cubicBezTo>
                  <a:cubicBezTo>
                    <a:pt x="0" y="6"/>
                    <a:pt x="0" y="6"/>
                    <a:pt x="0" y="6"/>
                  </a:cubicBezTo>
                  <a:cubicBezTo>
                    <a:pt x="0" y="3"/>
                    <a:pt x="3" y="0"/>
                    <a:pt x="6" y="0"/>
                  </a:cubicBezTo>
                  <a:cubicBezTo>
                    <a:pt x="78" y="0"/>
                    <a:pt x="78" y="0"/>
                    <a:pt x="78" y="0"/>
                  </a:cubicBezTo>
                  <a:cubicBezTo>
                    <a:pt x="81" y="0"/>
                    <a:pt x="84" y="3"/>
                    <a:pt x="84" y="6"/>
                  </a:cubicBezTo>
                  <a:cubicBezTo>
                    <a:pt x="84" y="28"/>
                    <a:pt x="84" y="28"/>
                    <a:pt x="84" y="2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 name="Freeform 265"/>
            <p:cNvSpPr>
              <a:spLocks/>
            </p:cNvSpPr>
            <p:nvPr/>
          </p:nvSpPr>
          <p:spPr bwMode="auto">
            <a:xfrm>
              <a:off x="9356725" y="6269038"/>
              <a:ext cx="390525" cy="155575"/>
            </a:xfrm>
            <a:custGeom>
              <a:avLst/>
              <a:gdLst>
                <a:gd name="T0" fmla="*/ 246 w 246"/>
                <a:gd name="T1" fmla="*/ 0 h 98"/>
                <a:gd name="T2" fmla="*/ 123 w 246"/>
                <a:gd name="T3" fmla="*/ 98 h 98"/>
                <a:gd name="T4" fmla="*/ 0 w 246"/>
                <a:gd name="T5" fmla="*/ 0 h 98"/>
              </a:gdLst>
              <a:ahLst/>
              <a:cxnLst>
                <a:cxn ang="0">
                  <a:pos x="T0" y="T1"/>
                </a:cxn>
                <a:cxn ang="0">
                  <a:pos x="T2" y="T3"/>
                </a:cxn>
                <a:cxn ang="0">
                  <a:pos x="T4" y="T5"/>
                </a:cxn>
              </a:cxnLst>
              <a:rect l="0" t="0" r="r" b="b"/>
              <a:pathLst>
                <a:path w="246" h="98">
                  <a:moveTo>
                    <a:pt x="246" y="0"/>
                  </a:moveTo>
                  <a:lnTo>
                    <a:pt x="123" y="98"/>
                  </a:lnTo>
                  <a:lnTo>
                    <a:pt x="0"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 name="Oval 266"/>
            <p:cNvSpPr>
              <a:spLocks noChangeArrowheads="1"/>
            </p:cNvSpPr>
            <p:nvPr/>
          </p:nvSpPr>
          <p:spPr bwMode="auto">
            <a:xfrm>
              <a:off x="9717088" y="6454775"/>
              <a:ext cx="79375"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 name="Oval 267"/>
            <p:cNvSpPr>
              <a:spLocks noChangeArrowheads="1"/>
            </p:cNvSpPr>
            <p:nvPr/>
          </p:nvSpPr>
          <p:spPr bwMode="auto">
            <a:xfrm>
              <a:off x="9717088" y="6591300"/>
              <a:ext cx="79375" cy="793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 name="Oval 268"/>
            <p:cNvSpPr>
              <a:spLocks noChangeArrowheads="1"/>
            </p:cNvSpPr>
            <p:nvPr/>
          </p:nvSpPr>
          <p:spPr bwMode="auto">
            <a:xfrm>
              <a:off x="9561513" y="6532563"/>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 name="Line 269"/>
            <p:cNvSpPr>
              <a:spLocks noChangeShapeType="1"/>
            </p:cNvSpPr>
            <p:nvPr/>
          </p:nvSpPr>
          <p:spPr bwMode="auto">
            <a:xfrm flipV="1">
              <a:off x="9634538" y="6513513"/>
              <a:ext cx="88900" cy="444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 name="Line 270"/>
            <p:cNvSpPr>
              <a:spLocks noChangeShapeType="1"/>
            </p:cNvSpPr>
            <p:nvPr/>
          </p:nvSpPr>
          <p:spPr bwMode="auto">
            <a:xfrm>
              <a:off x="9639300" y="6586538"/>
              <a:ext cx="84137" cy="30163"/>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34" name="Group 33"/>
          <p:cNvGrpSpPr/>
          <p:nvPr/>
        </p:nvGrpSpPr>
        <p:grpSpPr>
          <a:xfrm>
            <a:off x="641459" y="3785010"/>
            <a:ext cx="407562" cy="377320"/>
            <a:chOff x="7470775" y="5343526"/>
            <a:chExt cx="449262" cy="415925"/>
          </a:xfrm>
        </p:grpSpPr>
        <p:sp>
          <p:nvSpPr>
            <p:cNvPr id="35" name="Freeform 121"/>
            <p:cNvSpPr>
              <a:spLocks/>
            </p:cNvSpPr>
            <p:nvPr/>
          </p:nvSpPr>
          <p:spPr bwMode="auto">
            <a:xfrm>
              <a:off x="7470775" y="5343526"/>
              <a:ext cx="449262" cy="415925"/>
            </a:xfrm>
            <a:custGeom>
              <a:avLst/>
              <a:gdLst>
                <a:gd name="T0" fmla="*/ 92 w 92"/>
                <a:gd name="T1" fmla="*/ 37 h 85"/>
                <a:gd name="T2" fmla="*/ 46 w 92"/>
                <a:gd name="T3" fmla="*/ 75 h 85"/>
                <a:gd name="T4" fmla="*/ 30 w 92"/>
                <a:gd name="T5" fmla="*/ 72 h 85"/>
                <a:gd name="T6" fmla="*/ 4 w 92"/>
                <a:gd name="T7" fmla="*/ 85 h 85"/>
                <a:gd name="T8" fmla="*/ 14 w 92"/>
                <a:gd name="T9" fmla="*/ 64 h 85"/>
                <a:gd name="T10" fmla="*/ 0 w 92"/>
                <a:gd name="T11" fmla="*/ 37 h 85"/>
                <a:gd name="T12" fmla="*/ 46 w 92"/>
                <a:gd name="T13" fmla="*/ 0 h 85"/>
                <a:gd name="T14" fmla="*/ 92 w 92"/>
                <a:gd name="T15" fmla="*/ 37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5">
                  <a:moveTo>
                    <a:pt x="92" y="37"/>
                  </a:moveTo>
                  <a:cubicBezTo>
                    <a:pt x="92" y="58"/>
                    <a:pt x="72" y="75"/>
                    <a:pt x="46" y="75"/>
                  </a:cubicBezTo>
                  <a:cubicBezTo>
                    <a:pt x="40" y="75"/>
                    <a:pt x="35" y="74"/>
                    <a:pt x="30" y="72"/>
                  </a:cubicBezTo>
                  <a:cubicBezTo>
                    <a:pt x="4" y="85"/>
                    <a:pt x="4" y="85"/>
                    <a:pt x="4" y="85"/>
                  </a:cubicBezTo>
                  <a:cubicBezTo>
                    <a:pt x="14" y="64"/>
                    <a:pt x="14" y="64"/>
                    <a:pt x="14" y="64"/>
                  </a:cubicBezTo>
                  <a:cubicBezTo>
                    <a:pt x="5" y="57"/>
                    <a:pt x="0" y="48"/>
                    <a:pt x="0" y="37"/>
                  </a:cubicBezTo>
                  <a:cubicBezTo>
                    <a:pt x="0" y="16"/>
                    <a:pt x="21" y="0"/>
                    <a:pt x="46" y="0"/>
                  </a:cubicBezTo>
                  <a:cubicBezTo>
                    <a:pt x="72" y="0"/>
                    <a:pt x="92" y="16"/>
                    <a:pt x="92" y="37"/>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 name="Freeform 122"/>
            <p:cNvSpPr>
              <a:spLocks/>
            </p:cNvSpPr>
            <p:nvPr/>
          </p:nvSpPr>
          <p:spPr bwMode="auto">
            <a:xfrm>
              <a:off x="7597775" y="5411788"/>
              <a:ext cx="214312" cy="225425"/>
            </a:xfrm>
            <a:custGeom>
              <a:avLst/>
              <a:gdLst>
                <a:gd name="T0" fmla="*/ 22 w 44"/>
                <a:gd name="T1" fmla="*/ 46 h 46"/>
                <a:gd name="T2" fmla="*/ 44 w 44"/>
                <a:gd name="T3" fmla="*/ 18 h 46"/>
                <a:gd name="T4" fmla="*/ 22 w 44"/>
                <a:gd name="T5" fmla="*/ 16 h 46"/>
                <a:gd name="T6" fmla="*/ 0 w 44"/>
                <a:gd name="T7" fmla="*/ 18 h 46"/>
                <a:gd name="T8" fmla="*/ 22 w 44"/>
                <a:gd name="T9" fmla="*/ 46 h 46"/>
              </a:gdLst>
              <a:ahLst/>
              <a:cxnLst>
                <a:cxn ang="0">
                  <a:pos x="T0" y="T1"/>
                </a:cxn>
                <a:cxn ang="0">
                  <a:pos x="T2" y="T3"/>
                </a:cxn>
                <a:cxn ang="0">
                  <a:pos x="T4" y="T5"/>
                </a:cxn>
                <a:cxn ang="0">
                  <a:pos x="T6" y="T7"/>
                </a:cxn>
                <a:cxn ang="0">
                  <a:pos x="T8" y="T9"/>
                </a:cxn>
              </a:cxnLst>
              <a:rect l="0" t="0" r="r" b="b"/>
              <a:pathLst>
                <a:path w="44" h="46">
                  <a:moveTo>
                    <a:pt x="22" y="46"/>
                  </a:moveTo>
                  <a:cubicBezTo>
                    <a:pt x="22" y="46"/>
                    <a:pt x="44" y="30"/>
                    <a:pt x="44" y="18"/>
                  </a:cubicBezTo>
                  <a:cubicBezTo>
                    <a:pt x="44" y="4"/>
                    <a:pt x="26" y="0"/>
                    <a:pt x="22" y="16"/>
                  </a:cubicBezTo>
                  <a:cubicBezTo>
                    <a:pt x="18" y="0"/>
                    <a:pt x="0" y="4"/>
                    <a:pt x="0" y="18"/>
                  </a:cubicBezTo>
                  <a:cubicBezTo>
                    <a:pt x="0" y="30"/>
                    <a:pt x="22" y="46"/>
                    <a:pt x="22" y="46"/>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37" name="Group 36"/>
          <p:cNvGrpSpPr/>
          <p:nvPr/>
        </p:nvGrpSpPr>
        <p:grpSpPr>
          <a:xfrm>
            <a:off x="640026" y="4580417"/>
            <a:ext cx="409004" cy="409001"/>
            <a:chOff x="3722689" y="3465513"/>
            <a:chExt cx="450850" cy="450850"/>
          </a:xfrm>
        </p:grpSpPr>
        <p:sp>
          <p:nvSpPr>
            <p:cNvPr id="38" name="Rectangle 139"/>
            <p:cNvSpPr>
              <a:spLocks noChangeArrowheads="1"/>
            </p:cNvSpPr>
            <p:nvPr/>
          </p:nvSpPr>
          <p:spPr bwMode="auto">
            <a:xfrm>
              <a:off x="3722689" y="3719513"/>
              <a:ext cx="77788" cy="157163"/>
            </a:xfrm>
            <a:prstGeom prst="rect">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 name="Freeform 140"/>
            <p:cNvSpPr>
              <a:spLocks/>
            </p:cNvSpPr>
            <p:nvPr/>
          </p:nvSpPr>
          <p:spPr bwMode="auto">
            <a:xfrm>
              <a:off x="3800476" y="3773488"/>
              <a:ext cx="373063" cy="142875"/>
            </a:xfrm>
            <a:custGeom>
              <a:avLst/>
              <a:gdLst>
                <a:gd name="T0" fmla="*/ 0 w 76"/>
                <a:gd name="T1" fmla="*/ 15 h 29"/>
                <a:gd name="T2" fmla="*/ 76 w 76"/>
                <a:gd name="T3" fmla="*/ 5 h 29"/>
                <a:gd name="T4" fmla="*/ 64 w 76"/>
                <a:gd name="T5" fmla="*/ 1 h 29"/>
                <a:gd name="T6" fmla="*/ 46 w 76"/>
                <a:gd name="T7" fmla="*/ 7 h 29"/>
              </a:gdLst>
              <a:ahLst/>
              <a:cxnLst>
                <a:cxn ang="0">
                  <a:pos x="T0" y="T1"/>
                </a:cxn>
                <a:cxn ang="0">
                  <a:pos x="T2" y="T3"/>
                </a:cxn>
                <a:cxn ang="0">
                  <a:pos x="T4" y="T5"/>
                </a:cxn>
                <a:cxn ang="0">
                  <a:pos x="T6" y="T7"/>
                </a:cxn>
              </a:cxnLst>
              <a:rect l="0" t="0" r="r" b="b"/>
              <a:pathLst>
                <a:path w="76" h="29">
                  <a:moveTo>
                    <a:pt x="0" y="15"/>
                  </a:moveTo>
                  <a:cubicBezTo>
                    <a:pt x="42" y="29"/>
                    <a:pt x="28" y="29"/>
                    <a:pt x="76" y="5"/>
                  </a:cubicBezTo>
                  <a:cubicBezTo>
                    <a:pt x="72" y="1"/>
                    <a:pt x="68" y="0"/>
                    <a:pt x="64" y="1"/>
                  </a:cubicBezTo>
                  <a:cubicBezTo>
                    <a:pt x="46" y="7"/>
                    <a:pt x="46" y="7"/>
                    <a:pt x="46" y="7"/>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0" name="Freeform 141"/>
            <p:cNvSpPr>
              <a:spLocks/>
            </p:cNvSpPr>
            <p:nvPr/>
          </p:nvSpPr>
          <p:spPr bwMode="auto">
            <a:xfrm>
              <a:off x="3800476" y="3740150"/>
              <a:ext cx="234950" cy="77788"/>
            </a:xfrm>
            <a:custGeom>
              <a:avLst/>
              <a:gdLst>
                <a:gd name="T0" fmla="*/ 0 w 48"/>
                <a:gd name="T1" fmla="*/ 0 h 16"/>
                <a:gd name="T2" fmla="*/ 12 w 48"/>
                <a:gd name="T3" fmla="*/ 0 h 16"/>
                <a:gd name="T4" fmla="*/ 30 w 48"/>
                <a:gd name="T5" fmla="*/ 8 h 16"/>
                <a:gd name="T6" fmla="*/ 42 w 48"/>
                <a:gd name="T7" fmla="*/ 8 h 16"/>
                <a:gd name="T8" fmla="*/ 42 w 48"/>
                <a:gd name="T9" fmla="*/ 16 h 16"/>
                <a:gd name="T10" fmla="*/ 20 w 48"/>
                <a:gd name="T11" fmla="*/ 16 h 16"/>
              </a:gdLst>
              <a:ahLst/>
              <a:cxnLst>
                <a:cxn ang="0">
                  <a:pos x="T0" y="T1"/>
                </a:cxn>
                <a:cxn ang="0">
                  <a:pos x="T2" y="T3"/>
                </a:cxn>
                <a:cxn ang="0">
                  <a:pos x="T4" y="T5"/>
                </a:cxn>
                <a:cxn ang="0">
                  <a:pos x="T6" y="T7"/>
                </a:cxn>
                <a:cxn ang="0">
                  <a:pos x="T8" y="T9"/>
                </a:cxn>
                <a:cxn ang="0">
                  <a:pos x="T10" y="T11"/>
                </a:cxn>
              </a:cxnLst>
              <a:rect l="0" t="0" r="r" b="b"/>
              <a:pathLst>
                <a:path w="48" h="16">
                  <a:moveTo>
                    <a:pt x="0" y="0"/>
                  </a:moveTo>
                  <a:cubicBezTo>
                    <a:pt x="12" y="0"/>
                    <a:pt x="12" y="0"/>
                    <a:pt x="12" y="0"/>
                  </a:cubicBezTo>
                  <a:cubicBezTo>
                    <a:pt x="21" y="0"/>
                    <a:pt x="28" y="6"/>
                    <a:pt x="30" y="8"/>
                  </a:cubicBezTo>
                  <a:cubicBezTo>
                    <a:pt x="30" y="8"/>
                    <a:pt x="36" y="8"/>
                    <a:pt x="42" y="8"/>
                  </a:cubicBezTo>
                  <a:cubicBezTo>
                    <a:pt x="48" y="8"/>
                    <a:pt x="48" y="16"/>
                    <a:pt x="42" y="16"/>
                  </a:cubicBezTo>
                  <a:cubicBezTo>
                    <a:pt x="20" y="16"/>
                    <a:pt x="20" y="16"/>
                    <a:pt x="20"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1" name="Oval 142"/>
            <p:cNvSpPr>
              <a:spLocks noChangeArrowheads="1"/>
            </p:cNvSpPr>
            <p:nvPr/>
          </p:nvSpPr>
          <p:spPr bwMode="auto">
            <a:xfrm>
              <a:off x="3997326" y="3465513"/>
              <a:ext cx="117475" cy="1174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2" name="Oval 143"/>
            <p:cNvSpPr>
              <a:spLocks noChangeArrowheads="1"/>
            </p:cNvSpPr>
            <p:nvPr/>
          </p:nvSpPr>
          <p:spPr bwMode="auto">
            <a:xfrm>
              <a:off x="3898901" y="3602038"/>
              <a:ext cx="117475" cy="1174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3" name="Line 144"/>
            <p:cNvSpPr>
              <a:spLocks noChangeShapeType="1"/>
            </p:cNvSpPr>
            <p:nvPr/>
          </p:nvSpPr>
          <p:spPr bwMode="auto">
            <a:xfrm>
              <a:off x="3957639" y="3641725"/>
              <a:ext cx="0"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4" name="Line 145"/>
            <p:cNvSpPr>
              <a:spLocks noChangeShapeType="1"/>
            </p:cNvSpPr>
            <p:nvPr/>
          </p:nvSpPr>
          <p:spPr bwMode="auto">
            <a:xfrm>
              <a:off x="4056064" y="3503613"/>
              <a:ext cx="0" cy="3968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45" name="Group 44"/>
          <p:cNvGrpSpPr/>
          <p:nvPr/>
        </p:nvGrpSpPr>
        <p:grpSpPr>
          <a:xfrm>
            <a:off x="6435951" y="2841497"/>
            <a:ext cx="410445" cy="385959"/>
            <a:chOff x="904876" y="1587500"/>
            <a:chExt cx="452438" cy="425450"/>
          </a:xfrm>
        </p:grpSpPr>
        <p:sp>
          <p:nvSpPr>
            <p:cNvPr id="46" name="Freeform 116"/>
            <p:cNvSpPr>
              <a:spLocks/>
            </p:cNvSpPr>
            <p:nvPr/>
          </p:nvSpPr>
          <p:spPr bwMode="auto">
            <a:xfrm>
              <a:off x="1052514" y="1652588"/>
              <a:ext cx="157163" cy="158750"/>
            </a:xfrm>
            <a:custGeom>
              <a:avLst/>
              <a:gdLst>
                <a:gd name="T0" fmla="*/ 32 w 32"/>
                <a:gd name="T1" fmla="*/ 7 h 32"/>
                <a:gd name="T2" fmla="*/ 26 w 32"/>
                <a:gd name="T3" fmla="*/ 0 h 32"/>
                <a:gd name="T4" fmla="*/ 16 w 32"/>
                <a:gd name="T5" fmla="*/ 5 h 32"/>
                <a:gd name="T6" fmla="*/ 6 w 32"/>
                <a:gd name="T7" fmla="*/ 0 h 32"/>
                <a:gd name="T8" fmla="*/ 0 w 32"/>
                <a:gd name="T9" fmla="*/ 7 h 32"/>
                <a:gd name="T10" fmla="*/ 5 w 32"/>
                <a:gd name="T11" fmla="*/ 13 h 32"/>
                <a:gd name="T12" fmla="*/ 2 w 32"/>
                <a:gd name="T13" fmla="*/ 23 h 32"/>
                <a:gd name="T14" fmla="*/ 16 w 32"/>
                <a:gd name="T15" fmla="*/ 32 h 32"/>
                <a:gd name="T16" fmla="*/ 30 w 32"/>
                <a:gd name="T17" fmla="*/ 23 h 32"/>
                <a:gd name="T18" fmla="*/ 27 w 32"/>
                <a:gd name="T19" fmla="*/ 13 h 32"/>
                <a:gd name="T20" fmla="*/ 32 w 32"/>
                <a:gd name="T2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2">
                  <a:moveTo>
                    <a:pt x="32" y="7"/>
                  </a:moveTo>
                  <a:cubicBezTo>
                    <a:pt x="26" y="0"/>
                    <a:pt x="26" y="0"/>
                    <a:pt x="26" y="0"/>
                  </a:cubicBezTo>
                  <a:cubicBezTo>
                    <a:pt x="16" y="5"/>
                    <a:pt x="16" y="5"/>
                    <a:pt x="16" y="5"/>
                  </a:cubicBezTo>
                  <a:cubicBezTo>
                    <a:pt x="6" y="0"/>
                    <a:pt x="6" y="0"/>
                    <a:pt x="6" y="0"/>
                  </a:cubicBezTo>
                  <a:cubicBezTo>
                    <a:pt x="0" y="7"/>
                    <a:pt x="0" y="7"/>
                    <a:pt x="0" y="7"/>
                  </a:cubicBezTo>
                  <a:cubicBezTo>
                    <a:pt x="0" y="7"/>
                    <a:pt x="5" y="8"/>
                    <a:pt x="5" y="13"/>
                  </a:cubicBezTo>
                  <a:cubicBezTo>
                    <a:pt x="5" y="18"/>
                    <a:pt x="2" y="19"/>
                    <a:pt x="2" y="23"/>
                  </a:cubicBezTo>
                  <a:cubicBezTo>
                    <a:pt x="2" y="26"/>
                    <a:pt x="11" y="32"/>
                    <a:pt x="16" y="32"/>
                  </a:cubicBezTo>
                  <a:cubicBezTo>
                    <a:pt x="21" y="32"/>
                    <a:pt x="30" y="26"/>
                    <a:pt x="30" y="23"/>
                  </a:cubicBezTo>
                  <a:cubicBezTo>
                    <a:pt x="30" y="19"/>
                    <a:pt x="27" y="18"/>
                    <a:pt x="27" y="13"/>
                  </a:cubicBezTo>
                  <a:cubicBezTo>
                    <a:pt x="27" y="8"/>
                    <a:pt x="32" y="7"/>
                    <a:pt x="32" y="7"/>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7" name="Freeform 117"/>
            <p:cNvSpPr>
              <a:spLocks/>
            </p:cNvSpPr>
            <p:nvPr/>
          </p:nvSpPr>
          <p:spPr bwMode="auto">
            <a:xfrm>
              <a:off x="944564" y="1855788"/>
              <a:ext cx="373063" cy="58738"/>
            </a:xfrm>
            <a:custGeom>
              <a:avLst/>
              <a:gdLst>
                <a:gd name="T0" fmla="*/ 76 w 76"/>
                <a:gd name="T1" fmla="*/ 8 h 12"/>
                <a:gd name="T2" fmla="*/ 72 w 76"/>
                <a:gd name="T3" fmla="*/ 12 h 12"/>
                <a:gd name="T4" fmla="*/ 4 w 76"/>
                <a:gd name="T5" fmla="*/ 12 h 12"/>
                <a:gd name="T6" fmla="*/ 0 w 76"/>
                <a:gd name="T7" fmla="*/ 8 h 12"/>
                <a:gd name="T8" fmla="*/ 0 w 76"/>
                <a:gd name="T9" fmla="*/ 4 h 12"/>
                <a:gd name="T10" fmla="*/ 4 w 76"/>
                <a:gd name="T11" fmla="*/ 0 h 12"/>
                <a:gd name="T12" fmla="*/ 72 w 76"/>
                <a:gd name="T13" fmla="*/ 0 h 12"/>
                <a:gd name="T14" fmla="*/ 76 w 76"/>
                <a:gd name="T15" fmla="*/ 4 h 12"/>
                <a:gd name="T16" fmla="*/ 76 w 76"/>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
                  <a:moveTo>
                    <a:pt x="76" y="8"/>
                  </a:moveTo>
                  <a:cubicBezTo>
                    <a:pt x="76" y="10"/>
                    <a:pt x="74" y="12"/>
                    <a:pt x="72" y="12"/>
                  </a:cubicBezTo>
                  <a:cubicBezTo>
                    <a:pt x="4" y="12"/>
                    <a:pt x="4" y="12"/>
                    <a:pt x="4" y="12"/>
                  </a:cubicBezTo>
                  <a:cubicBezTo>
                    <a:pt x="2" y="12"/>
                    <a:pt x="0" y="10"/>
                    <a:pt x="0" y="8"/>
                  </a:cubicBezTo>
                  <a:cubicBezTo>
                    <a:pt x="0" y="4"/>
                    <a:pt x="0" y="4"/>
                    <a:pt x="0" y="4"/>
                  </a:cubicBezTo>
                  <a:cubicBezTo>
                    <a:pt x="0" y="2"/>
                    <a:pt x="2" y="0"/>
                    <a:pt x="4" y="0"/>
                  </a:cubicBezTo>
                  <a:cubicBezTo>
                    <a:pt x="72" y="0"/>
                    <a:pt x="72" y="0"/>
                    <a:pt x="72" y="0"/>
                  </a:cubicBezTo>
                  <a:cubicBezTo>
                    <a:pt x="74" y="0"/>
                    <a:pt x="76" y="2"/>
                    <a:pt x="76" y="4"/>
                  </a:cubicBezTo>
                  <a:lnTo>
                    <a:pt x="76" y="8"/>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8" name="Freeform 118"/>
            <p:cNvSpPr>
              <a:spLocks/>
            </p:cNvSpPr>
            <p:nvPr/>
          </p:nvSpPr>
          <p:spPr bwMode="auto">
            <a:xfrm>
              <a:off x="954089" y="1914525"/>
              <a:ext cx="354013" cy="98425"/>
            </a:xfrm>
            <a:custGeom>
              <a:avLst/>
              <a:gdLst>
                <a:gd name="T0" fmla="*/ 0 w 72"/>
                <a:gd name="T1" fmla="*/ 0 h 20"/>
                <a:gd name="T2" fmla="*/ 36 w 72"/>
                <a:gd name="T3" fmla="*/ 20 h 20"/>
                <a:gd name="T4" fmla="*/ 72 w 72"/>
                <a:gd name="T5" fmla="*/ 0 h 20"/>
                <a:gd name="T6" fmla="*/ 0 w 72"/>
                <a:gd name="T7" fmla="*/ 0 h 20"/>
              </a:gdLst>
              <a:ahLst/>
              <a:cxnLst>
                <a:cxn ang="0">
                  <a:pos x="T0" y="T1"/>
                </a:cxn>
                <a:cxn ang="0">
                  <a:pos x="T2" y="T3"/>
                </a:cxn>
                <a:cxn ang="0">
                  <a:pos x="T4" y="T5"/>
                </a:cxn>
                <a:cxn ang="0">
                  <a:pos x="T6" y="T7"/>
                </a:cxn>
              </a:cxnLst>
              <a:rect l="0" t="0" r="r" b="b"/>
              <a:pathLst>
                <a:path w="72" h="20">
                  <a:moveTo>
                    <a:pt x="0" y="0"/>
                  </a:moveTo>
                  <a:cubicBezTo>
                    <a:pt x="0" y="0"/>
                    <a:pt x="12" y="20"/>
                    <a:pt x="36" y="20"/>
                  </a:cubicBezTo>
                  <a:cubicBezTo>
                    <a:pt x="60" y="20"/>
                    <a:pt x="72" y="0"/>
                    <a:pt x="72" y="0"/>
                  </a:cubicBezTo>
                  <a:lnTo>
                    <a:pt x="0" y="0"/>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9" name="Freeform 119"/>
            <p:cNvSpPr>
              <a:spLocks/>
            </p:cNvSpPr>
            <p:nvPr/>
          </p:nvSpPr>
          <p:spPr bwMode="auto">
            <a:xfrm>
              <a:off x="904876" y="1587500"/>
              <a:ext cx="452438" cy="268288"/>
            </a:xfrm>
            <a:custGeom>
              <a:avLst/>
              <a:gdLst>
                <a:gd name="T0" fmla="*/ 84 w 92"/>
                <a:gd name="T1" fmla="*/ 54 h 54"/>
                <a:gd name="T2" fmla="*/ 92 w 92"/>
                <a:gd name="T3" fmla="*/ 34 h 54"/>
                <a:gd name="T4" fmla="*/ 46 w 92"/>
                <a:gd name="T5" fmla="*/ 0 h 54"/>
                <a:gd name="T6" fmla="*/ 0 w 92"/>
                <a:gd name="T7" fmla="*/ 34 h 54"/>
                <a:gd name="T8" fmla="*/ 8 w 92"/>
                <a:gd name="T9" fmla="*/ 54 h 54"/>
                <a:gd name="T10" fmla="*/ 84 w 92"/>
                <a:gd name="T11" fmla="*/ 54 h 54"/>
              </a:gdLst>
              <a:ahLst/>
              <a:cxnLst>
                <a:cxn ang="0">
                  <a:pos x="T0" y="T1"/>
                </a:cxn>
                <a:cxn ang="0">
                  <a:pos x="T2" y="T3"/>
                </a:cxn>
                <a:cxn ang="0">
                  <a:pos x="T4" y="T5"/>
                </a:cxn>
                <a:cxn ang="0">
                  <a:pos x="T6" y="T7"/>
                </a:cxn>
                <a:cxn ang="0">
                  <a:pos x="T8" y="T9"/>
                </a:cxn>
                <a:cxn ang="0">
                  <a:pos x="T10" y="T11"/>
                </a:cxn>
              </a:cxnLst>
              <a:rect l="0" t="0" r="r" b="b"/>
              <a:pathLst>
                <a:path w="92" h="54">
                  <a:moveTo>
                    <a:pt x="84" y="54"/>
                  </a:moveTo>
                  <a:cubicBezTo>
                    <a:pt x="84" y="54"/>
                    <a:pt x="92" y="44"/>
                    <a:pt x="92" y="34"/>
                  </a:cubicBezTo>
                  <a:cubicBezTo>
                    <a:pt x="92" y="24"/>
                    <a:pt x="62" y="0"/>
                    <a:pt x="46" y="0"/>
                  </a:cubicBezTo>
                  <a:cubicBezTo>
                    <a:pt x="30" y="0"/>
                    <a:pt x="0" y="25"/>
                    <a:pt x="0" y="34"/>
                  </a:cubicBezTo>
                  <a:cubicBezTo>
                    <a:pt x="0" y="43"/>
                    <a:pt x="8" y="54"/>
                    <a:pt x="8" y="54"/>
                  </a:cubicBezTo>
                  <a:lnTo>
                    <a:pt x="84" y="54"/>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0" name="Line 120"/>
            <p:cNvSpPr>
              <a:spLocks noChangeShapeType="1"/>
            </p:cNvSpPr>
            <p:nvPr/>
          </p:nvSpPr>
          <p:spPr bwMode="auto">
            <a:xfrm>
              <a:off x="1076326" y="1716088"/>
              <a:ext cx="10795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1" name="Freeform 213"/>
            <p:cNvSpPr>
              <a:spLocks/>
            </p:cNvSpPr>
            <p:nvPr/>
          </p:nvSpPr>
          <p:spPr bwMode="auto">
            <a:xfrm>
              <a:off x="1052513" y="1652588"/>
              <a:ext cx="157163" cy="158750"/>
            </a:xfrm>
            <a:custGeom>
              <a:avLst/>
              <a:gdLst>
                <a:gd name="T0" fmla="*/ 32 w 32"/>
                <a:gd name="T1" fmla="*/ 7 h 32"/>
                <a:gd name="T2" fmla="*/ 26 w 32"/>
                <a:gd name="T3" fmla="*/ 0 h 32"/>
                <a:gd name="T4" fmla="*/ 16 w 32"/>
                <a:gd name="T5" fmla="*/ 5 h 32"/>
                <a:gd name="T6" fmla="*/ 6 w 32"/>
                <a:gd name="T7" fmla="*/ 0 h 32"/>
                <a:gd name="T8" fmla="*/ 0 w 32"/>
                <a:gd name="T9" fmla="*/ 7 h 32"/>
                <a:gd name="T10" fmla="*/ 5 w 32"/>
                <a:gd name="T11" fmla="*/ 13 h 32"/>
                <a:gd name="T12" fmla="*/ 2 w 32"/>
                <a:gd name="T13" fmla="*/ 23 h 32"/>
                <a:gd name="T14" fmla="*/ 16 w 32"/>
                <a:gd name="T15" fmla="*/ 32 h 32"/>
                <a:gd name="T16" fmla="*/ 30 w 32"/>
                <a:gd name="T17" fmla="*/ 23 h 32"/>
                <a:gd name="T18" fmla="*/ 27 w 32"/>
                <a:gd name="T19" fmla="*/ 13 h 32"/>
                <a:gd name="T20" fmla="*/ 32 w 32"/>
                <a:gd name="T2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2">
                  <a:moveTo>
                    <a:pt x="32" y="7"/>
                  </a:moveTo>
                  <a:cubicBezTo>
                    <a:pt x="26" y="0"/>
                    <a:pt x="26" y="0"/>
                    <a:pt x="26" y="0"/>
                  </a:cubicBezTo>
                  <a:cubicBezTo>
                    <a:pt x="16" y="5"/>
                    <a:pt x="16" y="5"/>
                    <a:pt x="16" y="5"/>
                  </a:cubicBezTo>
                  <a:cubicBezTo>
                    <a:pt x="6" y="0"/>
                    <a:pt x="6" y="0"/>
                    <a:pt x="6" y="0"/>
                  </a:cubicBezTo>
                  <a:cubicBezTo>
                    <a:pt x="0" y="7"/>
                    <a:pt x="0" y="7"/>
                    <a:pt x="0" y="7"/>
                  </a:cubicBezTo>
                  <a:cubicBezTo>
                    <a:pt x="0" y="7"/>
                    <a:pt x="5" y="8"/>
                    <a:pt x="5" y="13"/>
                  </a:cubicBezTo>
                  <a:cubicBezTo>
                    <a:pt x="5" y="18"/>
                    <a:pt x="2" y="19"/>
                    <a:pt x="2" y="23"/>
                  </a:cubicBezTo>
                  <a:cubicBezTo>
                    <a:pt x="2" y="26"/>
                    <a:pt x="11" y="32"/>
                    <a:pt x="16" y="32"/>
                  </a:cubicBezTo>
                  <a:cubicBezTo>
                    <a:pt x="21" y="32"/>
                    <a:pt x="30" y="26"/>
                    <a:pt x="30" y="23"/>
                  </a:cubicBezTo>
                  <a:cubicBezTo>
                    <a:pt x="30" y="19"/>
                    <a:pt x="27" y="18"/>
                    <a:pt x="27" y="13"/>
                  </a:cubicBezTo>
                  <a:cubicBezTo>
                    <a:pt x="27" y="8"/>
                    <a:pt x="32" y="7"/>
                    <a:pt x="32" y="7"/>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2" name="Freeform 214"/>
            <p:cNvSpPr>
              <a:spLocks/>
            </p:cNvSpPr>
            <p:nvPr/>
          </p:nvSpPr>
          <p:spPr bwMode="auto">
            <a:xfrm>
              <a:off x="944563" y="1855788"/>
              <a:ext cx="373063" cy="58738"/>
            </a:xfrm>
            <a:custGeom>
              <a:avLst/>
              <a:gdLst>
                <a:gd name="T0" fmla="*/ 76 w 76"/>
                <a:gd name="T1" fmla="*/ 8 h 12"/>
                <a:gd name="T2" fmla="*/ 72 w 76"/>
                <a:gd name="T3" fmla="*/ 12 h 12"/>
                <a:gd name="T4" fmla="*/ 4 w 76"/>
                <a:gd name="T5" fmla="*/ 12 h 12"/>
                <a:gd name="T6" fmla="*/ 0 w 76"/>
                <a:gd name="T7" fmla="*/ 8 h 12"/>
                <a:gd name="T8" fmla="*/ 0 w 76"/>
                <a:gd name="T9" fmla="*/ 4 h 12"/>
                <a:gd name="T10" fmla="*/ 4 w 76"/>
                <a:gd name="T11" fmla="*/ 0 h 12"/>
                <a:gd name="T12" fmla="*/ 72 w 76"/>
                <a:gd name="T13" fmla="*/ 0 h 12"/>
                <a:gd name="T14" fmla="*/ 76 w 76"/>
                <a:gd name="T15" fmla="*/ 4 h 12"/>
                <a:gd name="T16" fmla="*/ 76 w 76"/>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
                  <a:moveTo>
                    <a:pt x="76" y="8"/>
                  </a:moveTo>
                  <a:cubicBezTo>
                    <a:pt x="76" y="10"/>
                    <a:pt x="74" y="12"/>
                    <a:pt x="72" y="12"/>
                  </a:cubicBezTo>
                  <a:cubicBezTo>
                    <a:pt x="4" y="12"/>
                    <a:pt x="4" y="12"/>
                    <a:pt x="4" y="12"/>
                  </a:cubicBezTo>
                  <a:cubicBezTo>
                    <a:pt x="2" y="12"/>
                    <a:pt x="0" y="10"/>
                    <a:pt x="0" y="8"/>
                  </a:cubicBezTo>
                  <a:cubicBezTo>
                    <a:pt x="0" y="4"/>
                    <a:pt x="0" y="4"/>
                    <a:pt x="0" y="4"/>
                  </a:cubicBezTo>
                  <a:cubicBezTo>
                    <a:pt x="0" y="2"/>
                    <a:pt x="2" y="0"/>
                    <a:pt x="4" y="0"/>
                  </a:cubicBezTo>
                  <a:cubicBezTo>
                    <a:pt x="72" y="0"/>
                    <a:pt x="72" y="0"/>
                    <a:pt x="72" y="0"/>
                  </a:cubicBezTo>
                  <a:cubicBezTo>
                    <a:pt x="74" y="0"/>
                    <a:pt x="76" y="2"/>
                    <a:pt x="76" y="4"/>
                  </a:cubicBezTo>
                  <a:lnTo>
                    <a:pt x="76" y="8"/>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3" name="Freeform 215"/>
            <p:cNvSpPr>
              <a:spLocks/>
            </p:cNvSpPr>
            <p:nvPr/>
          </p:nvSpPr>
          <p:spPr bwMode="auto">
            <a:xfrm>
              <a:off x="954088" y="1914525"/>
              <a:ext cx="354013" cy="98425"/>
            </a:xfrm>
            <a:custGeom>
              <a:avLst/>
              <a:gdLst>
                <a:gd name="T0" fmla="*/ 0 w 72"/>
                <a:gd name="T1" fmla="*/ 0 h 20"/>
                <a:gd name="T2" fmla="*/ 36 w 72"/>
                <a:gd name="T3" fmla="*/ 20 h 20"/>
                <a:gd name="T4" fmla="*/ 72 w 72"/>
                <a:gd name="T5" fmla="*/ 0 h 20"/>
                <a:gd name="T6" fmla="*/ 0 w 72"/>
                <a:gd name="T7" fmla="*/ 0 h 20"/>
              </a:gdLst>
              <a:ahLst/>
              <a:cxnLst>
                <a:cxn ang="0">
                  <a:pos x="T0" y="T1"/>
                </a:cxn>
                <a:cxn ang="0">
                  <a:pos x="T2" y="T3"/>
                </a:cxn>
                <a:cxn ang="0">
                  <a:pos x="T4" y="T5"/>
                </a:cxn>
                <a:cxn ang="0">
                  <a:pos x="T6" y="T7"/>
                </a:cxn>
              </a:cxnLst>
              <a:rect l="0" t="0" r="r" b="b"/>
              <a:pathLst>
                <a:path w="72" h="20">
                  <a:moveTo>
                    <a:pt x="0" y="0"/>
                  </a:moveTo>
                  <a:cubicBezTo>
                    <a:pt x="0" y="0"/>
                    <a:pt x="12" y="20"/>
                    <a:pt x="36" y="20"/>
                  </a:cubicBezTo>
                  <a:cubicBezTo>
                    <a:pt x="60" y="20"/>
                    <a:pt x="72" y="0"/>
                    <a:pt x="72" y="0"/>
                  </a:cubicBezTo>
                  <a:lnTo>
                    <a:pt x="0" y="0"/>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4" name="Freeform 216"/>
            <p:cNvSpPr>
              <a:spLocks/>
            </p:cNvSpPr>
            <p:nvPr/>
          </p:nvSpPr>
          <p:spPr bwMode="auto">
            <a:xfrm>
              <a:off x="904876" y="1587500"/>
              <a:ext cx="452438" cy="268288"/>
            </a:xfrm>
            <a:custGeom>
              <a:avLst/>
              <a:gdLst>
                <a:gd name="T0" fmla="*/ 84 w 92"/>
                <a:gd name="T1" fmla="*/ 54 h 54"/>
                <a:gd name="T2" fmla="*/ 92 w 92"/>
                <a:gd name="T3" fmla="*/ 34 h 54"/>
                <a:gd name="T4" fmla="*/ 46 w 92"/>
                <a:gd name="T5" fmla="*/ 0 h 54"/>
                <a:gd name="T6" fmla="*/ 0 w 92"/>
                <a:gd name="T7" fmla="*/ 34 h 54"/>
                <a:gd name="T8" fmla="*/ 8 w 92"/>
                <a:gd name="T9" fmla="*/ 54 h 54"/>
                <a:gd name="T10" fmla="*/ 84 w 92"/>
                <a:gd name="T11" fmla="*/ 54 h 54"/>
              </a:gdLst>
              <a:ahLst/>
              <a:cxnLst>
                <a:cxn ang="0">
                  <a:pos x="T0" y="T1"/>
                </a:cxn>
                <a:cxn ang="0">
                  <a:pos x="T2" y="T3"/>
                </a:cxn>
                <a:cxn ang="0">
                  <a:pos x="T4" y="T5"/>
                </a:cxn>
                <a:cxn ang="0">
                  <a:pos x="T6" y="T7"/>
                </a:cxn>
                <a:cxn ang="0">
                  <a:pos x="T8" y="T9"/>
                </a:cxn>
                <a:cxn ang="0">
                  <a:pos x="T10" y="T11"/>
                </a:cxn>
              </a:cxnLst>
              <a:rect l="0" t="0" r="r" b="b"/>
              <a:pathLst>
                <a:path w="92" h="54">
                  <a:moveTo>
                    <a:pt x="84" y="54"/>
                  </a:moveTo>
                  <a:cubicBezTo>
                    <a:pt x="84" y="54"/>
                    <a:pt x="92" y="44"/>
                    <a:pt x="92" y="34"/>
                  </a:cubicBezTo>
                  <a:cubicBezTo>
                    <a:pt x="92" y="24"/>
                    <a:pt x="62" y="0"/>
                    <a:pt x="46" y="0"/>
                  </a:cubicBezTo>
                  <a:cubicBezTo>
                    <a:pt x="30" y="0"/>
                    <a:pt x="0" y="25"/>
                    <a:pt x="0" y="34"/>
                  </a:cubicBezTo>
                  <a:cubicBezTo>
                    <a:pt x="0" y="43"/>
                    <a:pt x="8" y="54"/>
                    <a:pt x="8" y="54"/>
                  </a:cubicBezTo>
                  <a:lnTo>
                    <a:pt x="84" y="54"/>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5" name="Line 217"/>
            <p:cNvSpPr>
              <a:spLocks noChangeShapeType="1"/>
            </p:cNvSpPr>
            <p:nvPr/>
          </p:nvSpPr>
          <p:spPr bwMode="auto">
            <a:xfrm>
              <a:off x="1076326" y="1716088"/>
              <a:ext cx="107950"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56" name="Group 55"/>
          <p:cNvGrpSpPr/>
          <p:nvPr/>
        </p:nvGrpSpPr>
        <p:grpSpPr>
          <a:xfrm>
            <a:off x="6435685" y="3721982"/>
            <a:ext cx="409005" cy="450850"/>
            <a:chOff x="5595938" y="5341938"/>
            <a:chExt cx="450851" cy="450850"/>
          </a:xfrm>
        </p:grpSpPr>
        <p:sp>
          <p:nvSpPr>
            <p:cNvPr id="57" name="Line 237"/>
            <p:cNvSpPr>
              <a:spLocks noChangeShapeType="1"/>
            </p:cNvSpPr>
            <p:nvPr/>
          </p:nvSpPr>
          <p:spPr bwMode="auto">
            <a:xfrm>
              <a:off x="5654676" y="5459413"/>
              <a:ext cx="8731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9" name="Line 238"/>
            <p:cNvSpPr>
              <a:spLocks noChangeShapeType="1"/>
            </p:cNvSpPr>
            <p:nvPr/>
          </p:nvSpPr>
          <p:spPr bwMode="auto">
            <a:xfrm>
              <a:off x="5654676" y="5518151"/>
              <a:ext cx="157163"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0" name="Line 239"/>
            <p:cNvSpPr>
              <a:spLocks noChangeShapeType="1"/>
            </p:cNvSpPr>
            <p:nvPr/>
          </p:nvSpPr>
          <p:spPr bwMode="auto">
            <a:xfrm>
              <a:off x="5654676" y="5576888"/>
              <a:ext cx="11747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1" name="Line 240"/>
            <p:cNvSpPr>
              <a:spLocks noChangeShapeType="1"/>
            </p:cNvSpPr>
            <p:nvPr/>
          </p:nvSpPr>
          <p:spPr bwMode="auto">
            <a:xfrm>
              <a:off x="5654676" y="5635626"/>
              <a:ext cx="984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2" name="Rectangle 241"/>
            <p:cNvSpPr>
              <a:spLocks noChangeArrowheads="1"/>
            </p:cNvSpPr>
            <p:nvPr/>
          </p:nvSpPr>
          <p:spPr bwMode="auto">
            <a:xfrm>
              <a:off x="5870576" y="5656263"/>
              <a:ext cx="176213" cy="136525"/>
            </a:xfrm>
            <a:prstGeom prst="rect">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3" name="Line 242"/>
            <p:cNvSpPr>
              <a:spLocks noChangeShapeType="1"/>
            </p:cNvSpPr>
            <p:nvPr/>
          </p:nvSpPr>
          <p:spPr bwMode="auto">
            <a:xfrm flipV="1">
              <a:off x="5957888" y="5715001"/>
              <a:ext cx="0" cy="3810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4" name="Freeform 243"/>
            <p:cNvSpPr>
              <a:spLocks/>
            </p:cNvSpPr>
            <p:nvPr/>
          </p:nvSpPr>
          <p:spPr bwMode="auto">
            <a:xfrm>
              <a:off x="5899151" y="5576888"/>
              <a:ext cx="117475" cy="79375"/>
            </a:xfrm>
            <a:custGeom>
              <a:avLst/>
              <a:gdLst>
                <a:gd name="T0" fmla="*/ 0 w 24"/>
                <a:gd name="T1" fmla="*/ 16 h 16"/>
                <a:gd name="T2" fmla="*/ 0 w 24"/>
                <a:gd name="T3" fmla="*/ 12 h 16"/>
                <a:gd name="T4" fmla="*/ 12 w 24"/>
                <a:gd name="T5" fmla="*/ 0 h 16"/>
                <a:gd name="T6" fmla="*/ 24 w 24"/>
                <a:gd name="T7" fmla="*/ 12 h 16"/>
                <a:gd name="T8" fmla="*/ 24 w 24"/>
                <a:gd name="T9" fmla="*/ 16 h 16"/>
              </a:gdLst>
              <a:ahLst/>
              <a:cxnLst>
                <a:cxn ang="0">
                  <a:pos x="T0" y="T1"/>
                </a:cxn>
                <a:cxn ang="0">
                  <a:pos x="T2" y="T3"/>
                </a:cxn>
                <a:cxn ang="0">
                  <a:pos x="T4" y="T5"/>
                </a:cxn>
                <a:cxn ang="0">
                  <a:pos x="T6" y="T7"/>
                </a:cxn>
                <a:cxn ang="0">
                  <a:pos x="T8" y="T9"/>
                </a:cxn>
              </a:cxnLst>
              <a:rect l="0" t="0" r="r" b="b"/>
              <a:pathLst>
                <a:path w="24" h="16">
                  <a:moveTo>
                    <a:pt x="0" y="16"/>
                  </a:moveTo>
                  <a:cubicBezTo>
                    <a:pt x="0" y="12"/>
                    <a:pt x="0" y="12"/>
                    <a:pt x="0" y="12"/>
                  </a:cubicBezTo>
                  <a:cubicBezTo>
                    <a:pt x="0" y="5"/>
                    <a:pt x="6" y="0"/>
                    <a:pt x="12" y="0"/>
                  </a:cubicBezTo>
                  <a:cubicBezTo>
                    <a:pt x="19" y="0"/>
                    <a:pt x="24" y="5"/>
                    <a:pt x="24" y="12"/>
                  </a:cubicBezTo>
                  <a:cubicBezTo>
                    <a:pt x="24" y="16"/>
                    <a:pt x="24" y="16"/>
                    <a:pt x="24"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5" name="Oval 244"/>
            <p:cNvSpPr>
              <a:spLocks noChangeArrowheads="1"/>
            </p:cNvSpPr>
            <p:nvPr/>
          </p:nvSpPr>
          <p:spPr bwMode="auto">
            <a:xfrm>
              <a:off x="5948363" y="5694363"/>
              <a:ext cx="19050" cy="2063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6" name="Freeform 245"/>
            <p:cNvSpPr>
              <a:spLocks/>
            </p:cNvSpPr>
            <p:nvPr/>
          </p:nvSpPr>
          <p:spPr bwMode="auto">
            <a:xfrm>
              <a:off x="5595938" y="5341938"/>
              <a:ext cx="312738" cy="411163"/>
            </a:xfrm>
            <a:custGeom>
              <a:avLst/>
              <a:gdLst>
                <a:gd name="T0" fmla="*/ 148 w 197"/>
                <a:gd name="T1" fmla="*/ 259 h 259"/>
                <a:gd name="T2" fmla="*/ 0 w 197"/>
                <a:gd name="T3" fmla="*/ 259 h 259"/>
                <a:gd name="T4" fmla="*/ 0 w 197"/>
                <a:gd name="T5" fmla="*/ 0 h 259"/>
                <a:gd name="T6" fmla="*/ 136 w 197"/>
                <a:gd name="T7" fmla="*/ 0 h 259"/>
                <a:gd name="T8" fmla="*/ 197 w 197"/>
                <a:gd name="T9" fmla="*/ 62 h 259"/>
                <a:gd name="T10" fmla="*/ 197 w 197"/>
                <a:gd name="T11" fmla="*/ 130 h 259"/>
              </a:gdLst>
              <a:ahLst/>
              <a:cxnLst>
                <a:cxn ang="0">
                  <a:pos x="T0" y="T1"/>
                </a:cxn>
                <a:cxn ang="0">
                  <a:pos x="T2" y="T3"/>
                </a:cxn>
                <a:cxn ang="0">
                  <a:pos x="T4" y="T5"/>
                </a:cxn>
                <a:cxn ang="0">
                  <a:pos x="T6" y="T7"/>
                </a:cxn>
                <a:cxn ang="0">
                  <a:pos x="T8" y="T9"/>
                </a:cxn>
                <a:cxn ang="0">
                  <a:pos x="T10" y="T11"/>
                </a:cxn>
              </a:cxnLst>
              <a:rect l="0" t="0" r="r" b="b"/>
              <a:pathLst>
                <a:path w="197" h="259">
                  <a:moveTo>
                    <a:pt x="148" y="259"/>
                  </a:moveTo>
                  <a:lnTo>
                    <a:pt x="0" y="259"/>
                  </a:lnTo>
                  <a:lnTo>
                    <a:pt x="0" y="0"/>
                  </a:lnTo>
                  <a:lnTo>
                    <a:pt x="136" y="0"/>
                  </a:lnTo>
                  <a:lnTo>
                    <a:pt x="197" y="62"/>
                  </a:lnTo>
                  <a:lnTo>
                    <a:pt x="197" y="13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7" name="Freeform 246"/>
            <p:cNvSpPr>
              <a:spLocks/>
            </p:cNvSpPr>
            <p:nvPr/>
          </p:nvSpPr>
          <p:spPr bwMode="auto">
            <a:xfrm>
              <a:off x="5811838" y="5341938"/>
              <a:ext cx="96838" cy="98425"/>
            </a:xfrm>
            <a:custGeom>
              <a:avLst/>
              <a:gdLst>
                <a:gd name="T0" fmla="*/ 0 w 61"/>
                <a:gd name="T1" fmla="*/ 0 h 62"/>
                <a:gd name="T2" fmla="*/ 0 w 61"/>
                <a:gd name="T3" fmla="*/ 62 h 62"/>
                <a:gd name="T4" fmla="*/ 61 w 61"/>
                <a:gd name="T5" fmla="*/ 62 h 62"/>
              </a:gdLst>
              <a:ahLst/>
              <a:cxnLst>
                <a:cxn ang="0">
                  <a:pos x="T0" y="T1"/>
                </a:cxn>
                <a:cxn ang="0">
                  <a:pos x="T2" y="T3"/>
                </a:cxn>
                <a:cxn ang="0">
                  <a:pos x="T4" y="T5"/>
                </a:cxn>
              </a:cxnLst>
              <a:rect l="0" t="0" r="r" b="b"/>
              <a:pathLst>
                <a:path w="61" h="62">
                  <a:moveTo>
                    <a:pt x="0" y="0"/>
                  </a:moveTo>
                  <a:lnTo>
                    <a:pt x="0" y="62"/>
                  </a:lnTo>
                  <a:lnTo>
                    <a:pt x="61" y="62"/>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68" name="Group 67"/>
          <p:cNvGrpSpPr/>
          <p:nvPr/>
        </p:nvGrpSpPr>
        <p:grpSpPr>
          <a:xfrm>
            <a:off x="6437393" y="1926932"/>
            <a:ext cx="409003" cy="407564"/>
            <a:chOff x="9345613" y="4359275"/>
            <a:chExt cx="450850" cy="449263"/>
          </a:xfrm>
        </p:grpSpPr>
        <p:sp>
          <p:nvSpPr>
            <p:cNvPr id="69" name="Freeform 239"/>
            <p:cNvSpPr>
              <a:spLocks/>
            </p:cNvSpPr>
            <p:nvPr/>
          </p:nvSpPr>
          <p:spPr bwMode="auto">
            <a:xfrm>
              <a:off x="9345613" y="4521200"/>
              <a:ext cx="450850" cy="287338"/>
            </a:xfrm>
            <a:custGeom>
              <a:avLst/>
              <a:gdLst>
                <a:gd name="T0" fmla="*/ 76 w 92"/>
                <a:gd name="T1" fmla="*/ 0 h 59"/>
                <a:gd name="T2" fmla="*/ 92 w 92"/>
                <a:gd name="T3" fmla="*/ 11 h 59"/>
                <a:gd name="T4" fmla="*/ 92 w 92"/>
                <a:gd name="T5" fmla="*/ 53 h 59"/>
                <a:gd name="T6" fmla="*/ 86 w 92"/>
                <a:gd name="T7" fmla="*/ 59 h 59"/>
                <a:gd name="T8" fmla="*/ 6 w 92"/>
                <a:gd name="T9" fmla="*/ 59 h 59"/>
                <a:gd name="T10" fmla="*/ 0 w 92"/>
                <a:gd name="T11" fmla="*/ 53 h 59"/>
                <a:gd name="T12" fmla="*/ 0 w 92"/>
                <a:gd name="T13" fmla="*/ 11 h 59"/>
                <a:gd name="T14" fmla="*/ 16 w 92"/>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59">
                  <a:moveTo>
                    <a:pt x="76" y="0"/>
                  </a:moveTo>
                  <a:cubicBezTo>
                    <a:pt x="92" y="11"/>
                    <a:pt x="92" y="11"/>
                    <a:pt x="92" y="11"/>
                  </a:cubicBezTo>
                  <a:cubicBezTo>
                    <a:pt x="92" y="53"/>
                    <a:pt x="92" y="53"/>
                    <a:pt x="92" y="53"/>
                  </a:cubicBezTo>
                  <a:cubicBezTo>
                    <a:pt x="92" y="56"/>
                    <a:pt x="89" y="59"/>
                    <a:pt x="86" y="59"/>
                  </a:cubicBezTo>
                  <a:cubicBezTo>
                    <a:pt x="6" y="59"/>
                    <a:pt x="6" y="59"/>
                    <a:pt x="6" y="59"/>
                  </a:cubicBezTo>
                  <a:cubicBezTo>
                    <a:pt x="3" y="59"/>
                    <a:pt x="0" y="56"/>
                    <a:pt x="0" y="53"/>
                  </a:cubicBezTo>
                  <a:cubicBezTo>
                    <a:pt x="0" y="11"/>
                    <a:pt x="0" y="11"/>
                    <a:pt x="0" y="11"/>
                  </a:cubicBezTo>
                  <a:cubicBezTo>
                    <a:pt x="16" y="0"/>
                    <a:pt x="16" y="0"/>
                    <a:pt x="16" y="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0" name="Freeform 240"/>
            <p:cNvSpPr>
              <a:spLocks/>
            </p:cNvSpPr>
            <p:nvPr/>
          </p:nvSpPr>
          <p:spPr bwMode="auto">
            <a:xfrm>
              <a:off x="9404350" y="4672013"/>
              <a:ext cx="333375" cy="77788"/>
            </a:xfrm>
            <a:custGeom>
              <a:avLst/>
              <a:gdLst>
                <a:gd name="T0" fmla="*/ 0 w 210"/>
                <a:gd name="T1" fmla="*/ 49 h 49"/>
                <a:gd name="T2" fmla="*/ 62 w 210"/>
                <a:gd name="T3" fmla="*/ 0 h 49"/>
                <a:gd name="T4" fmla="*/ 148 w 210"/>
                <a:gd name="T5" fmla="*/ 0 h 49"/>
                <a:gd name="T6" fmla="*/ 210 w 210"/>
                <a:gd name="T7" fmla="*/ 49 h 49"/>
              </a:gdLst>
              <a:ahLst/>
              <a:cxnLst>
                <a:cxn ang="0">
                  <a:pos x="T0" y="T1"/>
                </a:cxn>
                <a:cxn ang="0">
                  <a:pos x="T2" y="T3"/>
                </a:cxn>
                <a:cxn ang="0">
                  <a:pos x="T4" y="T5"/>
                </a:cxn>
                <a:cxn ang="0">
                  <a:pos x="T6" y="T7"/>
                </a:cxn>
              </a:cxnLst>
              <a:rect l="0" t="0" r="r" b="b"/>
              <a:pathLst>
                <a:path w="210" h="49">
                  <a:moveTo>
                    <a:pt x="0" y="49"/>
                  </a:moveTo>
                  <a:lnTo>
                    <a:pt x="62" y="0"/>
                  </a:lnTo>
                  <a:lnTo>
                    <a:pt x="148" y="0"/>
                  </a:lnTo>
                  <a:lnTo>
                    <a:pt x="210" y="49"/>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1" name="Line 241"/>
            <p:cNvSpPr>
              <a:spLocks noChangeShapeType="1"/>
            </p:cNvSpPr>
            <p:nvPr/>
          </p:nvSpPr>
          <p:spPr bwMode="auto">
            <a:xfrm flipH="1">
              <a:off x="9678988" y="4573588"/>
              <a:ext cx="117475" cy="7937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2" name="Line 242"/>
            <p:cNvSpPr>
              <a:spLocks noChangeShapeType="1"/>
            </p:cNvSpPr>
            <p:nvPr/>
          </p:nvSpPr>
          <p:spPr bwMode="auto">
            <a:xfrm>
              <a:off x="9345613" y="4573588"/>
              <a:ext cx="117475" cy="79375"/>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3" name="Freeform 243"/>
            <p:cNvSpPr>
              <a:spLocks/>
            </p:cNvSpPr>
            <p:nvPr/>
          </p:nvSpPr>
          <p:spPr bwMode="auto">
            <a:xfrm>
              <a:off x="9424988" y="4359275"/>
              <a:ext cx="292100" cy="268288"/>
            </a:xfrm>
            <a:custGeom>
              <a:avLst/>
              <a:gdLst>
                <a:gd name="T0" fmla="*/ 184 w 184"/>
                <a:gd name="T1" fmla="*/ 169 h 169"/>
                <a:gd name="T2" fmla="*/ 184 w 184"/>
                <a:gd name="T3" fmla="*/ 0 h 169"/>
                <a:gd name="T4" fmla="*/ 0 w 184"/>
                <a:gd name="T5" fmla="*/ 0 h 169"/>
                <a:gd name="T6" fmla="*/ 0 w 184"/>
                <a:gd name="T7" fmla="*/ 169 h 169"/>
              </a:gdLst>
              <a:ahLst/>
              <a:cxnLst>
                <a:cxn ang="0">
                  <a:pos x="T0" y="T1"/>
                </a:cxn>
                <a:cxn ang="0">
                  <a:pos x="T2" y="T3"/>
                </a:cxn>
                <a:cxn ang="0">
                  <a:pos x="T4" y="T5"/>
                </a:cxn>
                <a:cxn ang="0">
                  <a:pos x="T6" y="T7"/>
                </a:cxn>
              </a:cxnLst>
              <a:rect l="0" t="0" r="r" b="b"/>
              <a:pathLst>
                <a:path w="184" h="169">
                  <a:moveTo>
                    <a:pt x="184" y="169"/>
                  </a:moveTo>
                  <a:lnTo>
                    <a:pt x="184" y="0"/>
                  </a:lnTo>
                  <a:lnTo>
                    <a:pt x="0" y="0"/>
                  </a:lnTo>
                  <a:lnTo>
                    <a:pt x="0" y="169"/>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4" name="Freeform 244"/>
            <p:cNvSpPr>
              <a:spLocks/>
            </p:cNvSpPr>
            <p:nvPr/>
          </p:nvSpPr>
          <p:spPr bwMode="auto">
            <a:xfrm>
              <a:off x="9542463" y="4441825"/>
              <a:ext cx="58737" cy="117475"/>
            </a:xfrm>
            <a:custGeom>
              <a:avLst/>
              <a:gdLst>
                <a:gd name="T0" fmla="*/ 0 w 12"/>
                <a:gd name="T1" fmla="*/ 18 h 24"/>
                <a:gd name="T2" fmla="*/ 6 w 12"/>
                <a:gd name="T3" fmla="*/ 24 h 24"/>
                <a:gd name="T4" fmla="*/ 12 w 12"/>
                <a:gd name="T5" fmla="*/ 18 h 24"/>
                <a:gd name="T6" fmla="*/ 6 w 12"/>
                <a:gd name="T7" fmla="*/ 12 h 24"/>
                <a:gd name="T8" fmla="*/ 0 w 12"/>
                <a:gd name="T9" fmla="*/ 6 h 24"/>
                <a:gd name="T10" fmla="*/ 6 w 12"/>
                <a:gd name="T11" fmla="*/ 0 h 24"/>
                <a:gd name="T12" fmla="*/ 12 w 12"/>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0" y="18"/>
                  </a:moveTo>
                  <a:cubicBezTo>
                    <a:pt x="0" y="22"/>
                    <a:pt x="3" y="24"/>
                    <a:pt x="6" y="24"/>
                  </a:cubicBezTo>
                  <a:cubicBezTo>
                    <a:pt x="9" y="24"/>
                    <a:pt x="12" y="22"/>
                    <a:pt x="12" y="18"/>
                  </a:cubicBezTo>
                  <a:cubicBezTo>
                    <a:pt x="12" y="15"/>
                    <a:pt x="9" y="12"/>
                    <a:pt x="6" y="12"/>
                  </a:cubicBezTo>
                  <a:cubicBezTo>
                    <a:pt x="3" y="12"/>
                    <a:pt x="0" y="10"/>
                    <a:pt x="0" y="6"/>
                  </a:cubicBezTo>
                  <a:cubicBezTo>
                    <a:pt x="0" y="3"/>
                    <a:pt x="3" y="0"/>
                    <a:pt x="6" y="0"/>
                  </a:cubicBezTo>
                  <a:cubicBezTo>
                    <a:pt x="9" y="0"/>
                    <a:pt x="12" y="3"/>
                    <a:pt x="12" y="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5" name="Line 245"/>
            <p:cNvSpPr>
              <a:spLocks noChangeShapeType="1"/>
            </p:cNvSpPr>
            <p:nvPr/>
          </p:nvSpPr>
          <p:spPr bwMode="auto">
            <a:xfrm>
              <a:off x="9571038" y="4559300"/>
              <a:ext cx="0"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6" name="Line 246"/>
            <p:cNvSpPr>
              <a:spLocks noChangeShapeType="1"/>
            </p:cNvSpPr>
            <p:nvPr/>
          </p:nvSpPr>
          <p:spPr bwMode="auto">
            <a:xfrm>
              <a:off x="9571038" y="4422775"/>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spTree>
    <p:extLst>
      <p:ext uri="{BB962C8B-B14F-4D97-AF65-F5344CB8AC3E}">
        <p14:creationId xmlns:p14="http://schemas.microsoft.com/office/powerpoint/2010/main" val="734916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2388-8154-A4F9-35EE-88FFFC250E38}"/>
              </a:ext>
            </a:extLst>
          </p:cNvPr>
          <p:cNvSpPr>
            <a:spLocks noGrp="1"/>
          </p:cNvSpPr>
          <p:nvPr>
            <p:ph type="title"/>
          </p:nvPr>
        </p:nvSpPr>
        <p:spPr>
          <a:xfrm>
            <a:off x="479425" y="1673522"/>
            <a:ext cx="11233150" cy="664797"/>
          </a:xfrm>
        </p:spPr>
        <p:txBody>
          <a:bodyPr/>
          <a:lstStyle/>
          <a:p>
            <a:r>
              <a:rPr lang="en-GB">
                <a:cs typeface="Helvetica"/>
              </a:rPr>
              <a:t>General insights</a:t>
            </a:r>
            <a:endParaRPr lang="en-GB"/>
          </a:p>
        </p:txBody>
      </p:sp>
      <p:sp>
        <p:nvSpPr>
          <p:cNvPr id="3" name="Slide Number Placeholder 2">
            <a:extLst>
              <a:ext uri="{FF2B5EF4-FFF2-40B4-BE49-F238E27FC236}">
                <a16:creationId xmlns:a16="http://schemas.microsoft.com/office/drawing/2014/main" id="{527502E0-18EC-6C02-FE60-212F99F8D8E3}"/>
              </a:ext>
            </a:extLst>
          </p:cNvPr>
          <p:cNvSpPr>
            <a:spLocks noGrp="1"/>
          </p:cNvSpPr>
          <p:nvPr>
            <p:ph type="sldNum" sz="quarter" idx="10"/>
          </p:nvPr>
        </p:nvSpPr>
        <p:spPr/>
        <p:txBody>
          <a:bodyPr/>
          <a:lstStyle/>
          <a:p>
            <a:fld id="{7146FAA3-5F10-EC41-882E-FB4187E570D3}" type="slidenum">
              <a:rPr lang="en-AU"/>
              <a:pPr/>
              <a:t>54</a:t>
            </a:fld>
            <a:endParaRPr lang="en-AU"/>
          </a:p>
        </p:txBody>
      </p:sp>
      <p:sp>
        <p:nvSpPr>
          <p:cNvPr id="5" name="Picture Placeholder 4">
            <a:extLst>
              <a:ext uri="{FF2B5EF4-FFF2-40B4-BE49-F238E27FC236}">
                <a16:creationId xmlns:a16="http://schemas.microsoft.com/office/drawing/2014/main" id="{10847E1B-CC35-15B8-699C-29C50BF89FDB}"/>
              </a:ext>
            </a:extLst>
          </p:cNvPr>
          <p:cNvSpPr>
            <a:spLocks noGrp="1"/>
          </p:cNvSpPr>
          <p:nvPr>
            <p:ph type="pic" sz="quarter" idx="12"/>
          </p:nvPr>
        </p:nvSpPr>
        <p:spPr/>
        <p:txBody>
          <a:bodyPr/>
          <a:lstStyle/>
          <a:p>
            <a:endParaRPr lang="en-AU"/>
          </a:p>
        </p:txBody>
      </p:sp>
      <p:pic>
        <p:nvPicPr>
          <p:cNvPr id="8" name="Picture Placeholder 8">
            <a:extLst>
              <a:ext uri="{FF2B5EF4-FFF2-40B4-BE49-F238E27FC236}">
                <a16:creationId xmlns:a16="http://schemas.microsoft.com/office/drawing/2014/main" id="{4C7ACFC5-F56B-1478-9EB6-1DBD1FFD0BF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2589372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24AEA-9E25-D847-EBAA-6663F3BF1F0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F86FAF1-8054-F117-7A71-24E08DC65D72}"/>
              </a:ext>
            </a:extLst>
          </p:cNvPr>
          <p:cNvSpPr>
            <a:spLocks noGrp="1"/>
          </p:cNvSpPr>
          <p:nvPr>
            <p:ph type="title"/>
          </p:nvPr>
        </p:nvSpPr>
        <p:spPr/>
        <p:txBody>
          <a:bodyPr/>
          <a:lstStyle/>
          <a:p>
            <a:r>
              <a:rPr lang="en-AU"/>
              <a:t>General experience</a:t>
            </a:r>
            <a:endParaRPr lang="en-US"/>
          </a:p>
        </p:txBody>
      </p:sp>
      <p:sp>
        <p:nvSpPr>
          <p:cNvPr id="3" name="Slide Number Placeholder 2">
            <a:extLst>
              <a:ext uri="{FF2B5EF4-FFF2-40B4-BE49-F238E27FC236}">
                <a16:creationId xmlns:a16="http://schemas.microsoft.com/office/drawing/2014/main" id="{7273ED9D-9FED-426F-69DF-42DF7481A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7" name="Text Placeholder 6">
            <a:extLst>
              <a:ext uri="{FF2B5EF4-FFF2-40B4-BE49-F238E27FC236}">
                <a16:creationId xmlns:a16="http://schemas.microsoft.com/office/drawing/2014/main" id="{055AB209-B172-3EBD-B868-96A9632A24FB}"/>
              </a:ext>
            </a:extLst>
          </p:cNvPr>
          <p:cNvSpPr>
            <a:spLocks noGrp="1"/>
          </p:cNvSpPr>
          <p:nvPr>
            <p:ph type="body" sz="quarter" idx="13"/>
          </p:nvPr>
        </p:nvSpPr>
        <p:spPr>
          <a:xfrm>
            <a:off x="479425" y="857242"/>
            <a:ext cx="10320211" cy="307777"/>
          </a:xfrm>
        </p:spPr>
        <p:txBody>
          <a:bodyPr vert="horz" wrap="square" lIns="0" tIns="0" rIns="0" bIns="0" rtlCol="0" anchor="t">
            <a:spAutoFit/>
          </a:bodyPr>
          <a:lstStyle/>
          <a:p>
            <a:r>
              <a:rPr lang="en-AU">
                <a:solidFill>
                  <a:srgbClr val="000000"/>
                </a:solidFill>
                <a:ea typeface="+mn-lt"/>
                <a:cs typeface="Helvetica"/>
              </a:rPr>
              <a:t>We analysed free text responses and grouped them into 8 themes ranked by frequency</a:t>
            </a:r>
            <a:endParaRPr lang="en-US">
              <a:solidFill>
                <a:srgbClr val="000000"/>
              </a:solidFill>
            </a:endParaRPr>
          </a:p>
        </p:txBody>
      </p:sp>
      <p:grpSp>
        <p:nvGrpSpPr>
          <p:cNvPr id="29" name="Group 28">
            <a:extLst>
              <a:ext uri="{FF2B5EF4-FFF2-40B4-BE49-F238E27FC236}">
                <a16:creationId xmlns:a16="http://schemas.microsoft.com/office/drawing/2014/main" id="{5BA18E55-D6AB-B599-DAB1-16C969145CA6}"/>
              </a:ext>
            </a:extLst>
          </p:cNvPr>
          <p:cNvGrpSpPr>
            <a:grpSpLocks noChangeAspect="1"/>
          </p:cNvGrpSpPr>
          <p:nvPr/>
        </p:nvGrpSpPr>
        <p:grpSpPr>
          <a:xfrm>
            <a:off x="5955295" y="2768645"/>
            <a:ext cx="282074" cy="820727"/>
            <a:chOff x="6019800" y="3200399"/>
            <a:chExt cx="644403" cy="1874978"/>
          </a:xfrm>
          <a:solidFill>
            <a:schemeClr val="bg1"/>
          </a:solidFill>
        </p:grpSpPr>
        <p:sp>
          <p:nvSpPr>
            <p:cNvPr id="24" name="Graphic 88">
              <a:extLst>
                <a:ext uri="{FF2B5EF4-FFF2-40B4-BE49-F238E27FC236}">
                  <a16:creationId xmlns:a16="http://schemas.microsoft.com/office/drawing/2014/main" id="{9E476177-2FB0-4F68-D995-84EDE03D7805}"/>
                </a:ext>
              </a:extLst>
            </p:cNvPr>
            <p:cNvSpPr>
              <a:spLocks noChangeAspect="1"/>
            </p:cNvSpPr>
            <p:nvPr/>
          </p:nvSpPr>
          <p:spPr>
            <a:xfrm>
              <a:off x="6110001" y="3200399"/>
              <a:ext cx="440243" cy="467758"/>
            </a:xfrm>
            <a:custGeom>
              <a:avLst/>
              <a:gdLst>
                <a:gd name="connsiteX0" fmla="*/ 220122 w 440243"/>
                <a:gd name="connsiteY0" fmla="*/ 359298 h 467758"/>
                <a:gd name="connsiteX1" fmla="*/ 102080 w 440243"/>
                <a:gd name="connsiteY1" fmla="*/ 233879 h 467758"/>
                <a:gd name="connsiteX2" fmla="*/ 220122 w 440243"/>
                <a:gd name="connsiteY2" fmla="*/ 108460 h 467758"/>
                <a:gd name="connsiteX3" fmla="*/ 338163 w 440243"/>
                <a:gd name="connsiteY3" fmla="*/ 233879 h 467758"/>
                <a:gd name="connsiteX4" fmla="*/ 220122 w 440243"/>
                <a:gd name="connsiteY4" fmla="*/ 359298 h 467758"/>
                <a:gd name="connsiteX5" fmla="*/ 220122 w 440243"/>
                <a:gd name="connsiteY5" fmla="*/ 0 h 467758"/>
                <a:gd name="connsiteX6" fmla="*/ 0 w 440243"/>
                <a:gd name="connsiteY6" fmla="*/ 233879 h 467758"/>
                <a:gd name="connsiteX7" fmla="*/ 220122 w 440243"/>
                <a:gd name="connsiteY7" fmla="*/ 467758 h 467758"/>
                <a:gd name="connsiteX8" fmla="*/ 440243 w 440243"/>
                <a:gd name="connsiteY8" fmla="*/ 233879 h 467758"/>
                <a:gd name="connsiteX9" fmla="*/ 220122 w 440243"/>
                <a:gd name="connsiteY9" fmla="*/ 0 h 4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243" h="467758">
                  <a:moveTo>
                    <a:pt x="220122" y="359298"/>
                  </a:moveTo>
                  <a:cubicBezTo>
                    <a:pt x="154929" y="359298"/>
                    <a:pt x="102080" y="303146"/>
                    <a:pt x="102080" y="233879"/>
                  </a:cubicBezTo>
                  <a:cubicBezTo>
                    <a:pt x="102080" y="164612"/>
                    <a:pt x="154929" y="108460"/>
                    <a:pt x="220122" y="108460"/>
                  </a:cubicBezTo>
                  <a:cubicBezTo>
                    <a:pt x="285314" y="108460"/>
                    <a:pt x="338163" y="164612"/>
                    <a:pt x="338163" y="233879"/>
                  </a:cubicBezTo>
                  <a:cubicBezTo>
                    <a:pt x="338163" y="303146"/>
                    <a:pt x="285314" y="359298"/>
                    <a:pt x="220122" y="359298"/>
                  </a:cubicBezTo>
                  <a:moveTo>
                    <a:pt x="220122" y="0"/>
                  </a:moveTo>
                  <a:cubicBezTo>
                    <a:pt x="98552" y="0"/>
                    <a:pt x="0" y="104711"/>
                    <a:pt x="0" y="233879"/>
                  </a:cubicBezTo>
                  <a:cubicBezTo>
                    <a:pt x="0" y="363047"/>
                    <a:pt x="98552" y="467758"/>
                    <a:pt x="220122" y="467758"/>
                  </a:cubicBezTo>
                  <a:cubicBezTo>
                    <a:pt x="341691" y="467758"/>
                    <a:pt x="440243" y="363047"/>
                    <a:pt x="440243" y="233879"/>
                  </a:cubicBezTo>
                  <a:cubicBezTo>
                    <a:pt x="440039" y="104801"/>
                    <a:pt x="341607" y="217"/>
                    <a:pt x="220122" y="0"/>
                  </a:cubicBezTo>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5" name="Graphic 88">
              <a:extLst>
                <a:ext uri="{FF2B5EF4-FFF2-40B4-BE49-F238E27FC236}">
                  <a16:creationId xmlns:a16="http://schemas.microsoft.com/office/drawing/2014/main" id="{2501AA14-1ECD-5996-C151-B11BD2E614C6}"/>
                </a:ext>
              </a:extLst>
            </p:cNvPr>
            <p:cNvSpPr>
              <a:spLocks noChangeAspect="1"/>
            </p:cNvSpPr>
            <p:nvPr/>
          </p:nvSpPr>
          <p:spPr>
            <a:xfrm>
              <a:off x="6200574" y="3784112"/>
              <a:ext cx="102451" cy="1291265"/>
            </a:xfrm>
            <a:custGeom>
              <a:avLst/>
              <a:gdLst>
                <a:gd name="connsiteX0" fmla="*/ 0 w 102451"/>
                <a:gd name="connsiteY0" fmla="*/ 0 h 1291265"/>
                <a:gd name="connsiteX1" fmla="*/ 102451 w 102451"/>
                <a:gd name="connsiteY1" fmla="*/ 0 h 1291265"/>
                <a:gd name="connsiteX2" fmla="*/ 102451 w 102451"/>
                <a:gd name="connsiteY2" fmla="*/ 1291266 h 1291265"/>
                <a:gd name="connsiteX3" fmla="*/ 0 w 102451"/>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451" h="1291265">
                  <a:moveTo>
                    <a:pt x="0" y="0"/>
                  </a:moveTo>
                  <a:lnTo>
                    <a:pt x="102451" y="0"/>
                  </a:lnTo>
                  <a:lnTo>
                    <a:pt x="102451"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6" name="Graphic 88">
              <a:extLst>
                <a:ext uri="{FF2B5EF4-FFF2-40B4-BE49-F238E27FC236}">
                  <a16:creationId xmlns:a16="http://schemas.microsoft.com/office/drawing/2014/main" id="{B9C9F40E-19A1-B508-5CAF-C297AA6C31E9}"/>
                </a:ext>
              </a:extLst>
            </p:cNvPr>
            <p:cNvSpPr>
              <a:spLocks noChangeAspect="1"/>
            </p:cNvSpPr>
            <p:nvPr/>
          </p:nvSpPr>
          <p:spPr>
            <a:xfrm>
              <a:off x="6381348" y="3784112"/>
              <a:ext cx="102080" cy="1291265"/>
            </a:xfrm>
            <a:custGeom>
              <a:avLst/>
              <a:gdLst>
                <a:gd name="connsiteX0" fmla="*/ 0 w 102080"/>
                <a:gd name="connsiteY0" fmla="*/ 0 h 1291265"/>
                <a:gd name="connsiteX1" fmla="*/ 102080 w 102080"/>
                <a:gd name="connsiteY1" fmla="*/ 0 h 1291265"/>
                <a:gd name="connsiteX2" fmla="*/ 102080 w 102080"/>
                <a:gd name="connsiteY2" fmla="*/ 1291266 h 1291265"/>
                <a:gd name="connsiteX3" fmla="*/ 0 w 102080"/>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080" h="1291265">
                  <a:moveTo>
                    <a:pt x="0" y="0"/>
                  </a:moveTo>
                  <a:lnTo>
                    <a:pt x="102080" y="0"/>
                  </a:lnTo>
                  <a:lnTo>
                    <a:pt x="102080"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7" name="Graphic 88">
              <a:extLst>
                <a:ext uri="{FF2B5EF4-FFF2-40B4-BE49-F238E27FC236}">
                  <a16:creationId xmlns:a16="http://schemas.microsoft.com/office/drawing/2014/main" id="{EF37281A-E2A3-63EC-0577-9605900B71D7}"/>
                </a:ext>
              </a:extLst>
            </p:cNvPr>
            <p:cNvSpPr>
              <a:spLocks noChangeAspect="1"/>
            </p:cNvSpPr>
            <p:nvPr/>
          </p:nvSpPr>
          <p:spPr>
            <a:xfrm>
              <a:off x="6562123" y="3784112"/>
              <a:ext cx="102080" cy="551765"/>
            </a:xfrm>
            <a:custGeom>
              <a:avLst/>
              <a:gdLst>
                <a:gd name="connsiteX0" fmla="*/ 0 w 102080"/>
                <a:gd name="connsiteY0" fmla="*/ 0 h 551765"/>
                <a:gd name="connsiteX1" fmla="*/ 102080 w 102080"/>
                <a:gd name="connsiteY1" fmla="*/ 0 h 551765"/>
                <a:gd name="connsiteX2" fmla="*/ 102080 w 102080"/>
                <a:gd name="connsiteY2" fmla="*/ 551766 h 551765"/>
                <a:gd name="connsiteX3" fmla="*/ 0 w 102080"/>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080" h="551765">
                  <a:moveTo>
                    <a:pt x="0" y="0"/>
                  </a:moveTo>
                  <a:lnTo>
                    <a:pt x="102080" y="0"/>
                  </a:lnTo>
                  <a:lnTo>
                    <a:pt x="102080"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8" name="Graphic 88">
              <a:extLst>
                <a:ext uri="{FF2B5EF4-FFF2-40B4-BE49-F238E27FC236}">
                  <a16:creationId xmlns:a16="http://schemas.microsoft.com/office/drawing/2014/main" id="{90E75DED-F650-6390-8BBA-57D6E9E5F797}"/>
                </a:ext>
              </a:extLst>
            </p:cNvPr>
            <p:cNvSpPr>
              <a:spLocks noChangeAspect="1"/>
            </p:cNvSpPr>
            <p:nvPr/>
          </p:nvSpPr>
          <p:spPr>
            <a:xfrm>
              <a:off x="6019800" y="3784112"/>
              <a:ext cx="102451" cy="551765"/>
            </a:xfrm>
            <a:custGeom>
              <a:avLst/>
              <a:gdLst>
                <a:gd name="connsiteX0" fmla="*/ 0 w 102451"/>
                <a:gd name="connsiteY0" fmla="*/ 0 h 551765"/>
                <a:gd name="connsiteX1" fmla="*/ 102451 w 102451"/>
                <a:gd name="connsiteY1" fmla="*/ 0 h 551765"/>
                <a:gd name="connsiteX2" fmla="*/ 102451 w 102451"/>
                <a:gd name="connsiteY2" fmla="*/ 551766 h 551765"/>
                <a:gd name="connsiteX3" fmla="*/ 0 w 102451"/>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451" h="551765">
                  <a:moveTo>
                    <a:pt x="0" y="0"/>
                  </a:moveTo>
                  <a:lnTo>
                    <a:pt x="102451" y="0"/>
                  </a:lnTo>
                  <a:lnTo>
                    <a:pt x="102451"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69" name="TextBox 68">
            <a:extLst>
              <a:ext uri="{FF2B5EF4-FFF2-40B4-BE49-F238E27FC236}">
                <a16:creationId xmlns:a16="http://schemas.microsoft.com/office/drawing/2014/main" id="{3C3F287D-BF04-2042-BEB7-394F1FA94F6E}"/>
              </a:ext>
            </a:extLst>
          </p:cNvPr>
          <p:cNvSpPr txBox="1"/>
          <p:nvPr/>
        </p:nvSpPr>
        <p:spPr>
          <a:xfrm>
            <a:off x="1104899" y="1498396"/>
            <a:ext cx="4850395" cy="5427894"/>
          </a:xfrm>
          <a:prstGeom prst="rect">
            <a:avLst/>
          </a:prstGeom>
          <a:noFill/>
        </p:spPr>
        <p:txBody>
          <a:bodyPr wrap="square" lIns="108000" tIns="108000" rIns="108000" bIns="162000" rtlCol="0" anchor="t">
            <a:spAutoFit/>
          </a:bodyPr>
          <a:lstStyle/>
          <a:p>
            <a:pPr>
              <a:defRPr/>
            </a:pPr>
            <a:r>
              <a:rPr lang="en-AU" sz="1100" b="1">
                <a:solidFill>
                  <a:srgbClr val="000000"/>
                </a:solidFill>
                <a:latin typeface="Helvetica"/>
              </a:rPr>
              <a:t>1. Positive experience</a:t>
            </a:r>
            <a:endParaRPr lang="en-AU" sz="1100" b="0" i="0" u="none" strike="noStrike" kern="1200" cap="none" spc="0" normalizeH="0" baseline="0" noProof="0">
              <a:ln>
                <a:noFill/>
              </a:ln>
              <a:effectLst/>
              <a:uLnTx/>
              <a:uFillTx/>
              <a:latin typeface="Helvetica"/>
              <a:cs typeface="Helvetica"/>
            </a:endParaRPr>
          </a:p>
          <a:p>
            <a:pPr>
              <a:spcBef>
                <a:spcPts val="600"/>
              </a:spcBef>
              <a:defRPr/>
            </a:pPr>
            <a:r>
              <a:rPr lang="en-AU" sz="1100">
                <a:latin typeface="Helvetica"/>
              </a:rPr>
              <a:t>Many respondents had positive experiences with airlines and airports noting a general lack of issues, good customer service and high-quality airports, especially when contrasted with international comparators. </a:t>
            </a:r>
            <a:endParaRPr lang="en-AU" sz="1100">
              <a:latin typeface="Helvetica"/>
              <a:cs typeface="Helvetica"/>
            </a:endParaRPr>
          </a:p>
          <a:p>
            <a:pPr>
              <a:spcBef>
                <a:spcPts val="600"/>
              </a:spcBef>
              <a:defRPr/>
            </a:pPr>
            <a:endParaRPr lang="en-AU" sz="1100">
              <a:solidFill>
                <a:srgbClr val="000000"/>
              </a:solidFill>
              <a:latin typeface="Helvetica"/>
              <a:cs typeface="Helvetica"/>
            </a:endParaRPr>
          </a:p>
          <a:p>
            <a:pPr>
              <a:defRPr/>
            </a:pPr>
            <a:r>
              <a:rPr lang="en-AU" sz="1100" b="1">
                <a:solidFill>
                  <a:srgbClr val="000000"/>
                </a:solidFill>
              </a:rPr>
              <a:t>2. Experience with disruptions, complaints and airline communication</a:t>
            </a:r>
            <a:endParaRPr lang="en-AU" sz="1100" b="1">
              <a:solidFill>
                <a:srgbClr val="000000"/>
              </a:solidFill>
              <a:cs typeface="Helvetica"/>
            </a:endParaRPr>
          </a:p>
          <a:p>
            <a:pPr>
              <a:spcBef>
                <a:spcPts val="600"/>
              </a:spcBef>
              <a:defRPr/>
            </a:pPr>
            <a:r>
              <a:rPr lang="en-AU" sz="1100">
                <a:solidFill>
                  <a:srgbClr val="000000"/>
                </a:solidFill>
              </a:rPr>
              <a:t>Respondents noted frequent delays and cancellations, poor communication from airlines, poor complaints handling and inconsistent complaint outcomes.</a:t>
            </a:r>
            <a:endParaRPr lang="en-AU" sz="1100">
              <a:solidFill>
                <a:srgbClr val="000000"/>
              </a:solidFill>
              <a:cs typeface="Helvetica"/>
            </a:endParaRPr>
          </a:p>
          <a:p>
            <a:pPr>
              <a:spcBef>
                <a:spcPts val="600"/>
              </a:spcBef>
              <a:defRPr/>
            </a:pPr>
            <a:endParaRPr lang="en-AU" sz="1100">
              <a:solidFill>
                <a:srgbClr val="000000"/>
              </a:solidFill>
              <a:cs typeface="Helvetica"/>
            </a:endParaRPr>
          </a:p>
          <a:p>
            <a:pPr>
              <a:defRPr/>
            </a:pPr>
            <a:r>
              <a:rPr lang="en-AU" sz="1100" b="1">
                <a:solidFill>
                  <a:srgbClr val="000000"/>
                </a:solidFill>
                <a:cs typeface="Helvetica"/>
              </a:rPr>
              <a:t>3. General negative experience with airport</a:t>
            </a:r>
          </a:p>
          <a:p>
            <a:pPr>
              <a:spcBef>
                <a:spcPts val="600"/>
              </a:spcBef>
              <a:defRPr/>
            </a:pPr>
            <a:r>
              <a:rPr lang="en-AU" sz="1100">
                <a:solidFill>
                  <a:srgbClr val="000000"/>
                </a:solidFill>
              </a:rPr>
              <a:t>Respondents highlighted several main issues including</a:t>
            </a:r>
            <a:r>
              <a:rPr lang="en-AU" sz="1100">
                <a:solidFill>
                  <a:srgbClr val="FF0000"/>
                </a:solidFill>
              </a:rPr>
              <a:t> </a:t>
            </a:r>
            <a:r>
              <a:rPr lang="en-AU" sz="1100"/>
              <a:t>dated and ageing airports, frequent construction, poor amenities, crowding and long </a:t>
            </a:r>
            <a:r>
              <a:rPr lang="en-AU" sz="1100">
                <a:solidFill>
                  <a:srgbClr val="000000"/>
                </a:solidFill>
              </a:rPr>
              <a:t>queues.</a:t>
            </a:r>
            <a:endParaRPr lang="en-AU" sz="1100">
              <a:solidFill>
                <a:srgbClr val="000000"/>
              </a:solidFill>
              <a:cs typeface="Helvetica"/>
            </a:endParaRPr>
          </a:p>
          <a:p>
            <a:pPr>
              <a:spcBef>
                <a:spcPts val="600"/>
              </a:spcBef>
              <a:defRPr/>
            </a:pPr>
            <a:endParaRPr lang="en-AU" sz="1100">
              <a:solidFill>
                <a:srgbClr val="000000"/>
              </a:solidFill>
              <a:cs typeface="Helvetica"/>
            </a:endParaRPr>
          </a:p>
          <a:p>
            <a:pPr>
              <a:defRPr/>
            </a:pPr>
            <a:r>
              <a:rPr lang="en-AU" sz="1100" b="1">
                <a:solidFill>
                  <a:srgbClr val="000000"/>
                </a:solidFill>
                <a:cs typeface="Helvetica"/>
              </a:rPr>
              <a:t>4. Pricing</a:t>
            </a:r>
          </a:p>
          <a:p>
            <a:pPr>
              <a:spcBef>
                <a:spcPts val="600"/>
              </a:spcBef>
              <a:defRPr/>
            </a:pPr>
            <a:r>
              <a:rPr lang="en-AU" sz="1100">
                <a:solidFill>
                  <a:srgbClr val="000000"/>
                </a:solidFill>
                <a:cs typeface="Helvetica"/>
              </a:rPr>
              <a:t>Respondents said pricing at both airports (amenities) and airlines (fares, lack of inclusions, hidden fees) were an issue.</a:t>
            </a:r>
          </a:p>
          <a:p>
            <a:pPr>
              <a:spcBef>
                <a:spcPts val="600"/>
              </a:spcBef>
              <a:defRPr/>
            </a:pPr>
            <a:endParaRPr lang="en-AU" sz="1100">
              <a:solidFill>
                <a:srgbClr val="000000"/>
              </a:solidFill>
              <a:cs typeface="Helvetica"/>
            </a:endParaRPr>
          </a:p>
          <a:p>
            <a:pPr>
              <a:defRPr/>
            </a:pPr>
            <a:r>
              <a:rPr lang="en-AU" sz="1100" b="1">
                <a:solidFill>
                  <a:srgbClr val="000000"/>
                </a:solidFill>
              </a:rPr>
              <a:t>5. General negative experience with airline</a:t>
            </a:r>
            <a:endParaRPr lang="en-US" sz="1100"/>
          </a:p>
          <a:p>
            <a:pPr>
              <a:spcBef>
                <a:spcPts val="600"/>
              </a:spcBef>
              <a:defRPr/>
            </a:pPr>
            <a:r>
              <a:rPr lang="en-AU" sz="1100">
                <a:solidFill>
                  <a:srgbClr val="000000"/>
                </a:solidFill>
              </a:rPr>
              <a:t>Respondents were dissatisfied with the lack of choice/competition, customer service, on-board experience (entertainment/catering) and seating.</a:t>
            </a:r>
            <a:endParaRPr lang="en-AU" sz="1100">
              <a:solidFill>
                <a:srgbClr val="000000"/>
              </a:solidFill>
              <a:cs typeface="Helvetica"/>
            </a:endParaRPr>
          </a:p>
          <a:p>
            <a:pPr>
              <a:spcBef>
                <a:spcPts val="600"/>
              </a:spcBef>
              <a:defRPr/>
            </a:pPr>
            <a:endParaRPr lang="en-AU" sz="1100">
              <a:solidFill>
                <a:srgbClr val="000000"/>
              </a:solidFill>
              <a:cs typeface="Helvetica"/>
            </a:endParaRPr>
          </a:p>
          <a:p>
            <a:pPr>
              <a:spcBef>
                <a:spcPts val="600"/>
              </a:spcBef>
              <a:defRPr/>
            </a:pPr>
            <a:endParaRPr lang="en-AU" sz="1100">
              <a:solidFill>
                <a:srgbClr val="000000"/>
              </a:solidFill>
              <a:cs typeface="Helvetica"/>
            </a:endParaRPr>
          </a:p>
          <a:p>
            <a:pPr>
              <a:spcBef>
                <a:spcPts val="600"/>
              </a:spcBef>
              <a:defRPr/>
            </a:pPr>
            <a:endParaRPr lang="en-AU" sz="1100" b="0" i="0" u="none" strike="noStrike" kern="1200" cap="none" spc="0" normalizeH="0" baseline="0" noProof="0">
              <a:ln>
                <a:noFill/>
              </a:ln>
              <a:solidFill>
                <a:srgbClr val="000000"/>
              </a:solidFill>
              <a:effectLst/>
              <a:uLnTx/>
              <a:uFillTx/>
              <a:latin typeface="Helvetica"/>
              <a:cs typeface="Helvetica"/>
            </a:endParaRPr>
          </a:p>
        </p:txBody>
      </p:sp>
      <p:pic>
        <p:nvPicPr>
          <p:cNvPr id="2" name="Picture 1" descr="A circular chart with different colored squares&#10;&#10;AI-generated content may be incorrect." hidden="1">
            <a:extLst>
              <a:ext uri="{FF2B5EF4-FFF2-40B4-BE49-F238E27FC236}">
                <a16:creationId xmlns:a16="http://schemas.microsoft.com/office/drawing/2014/main" id="{ACBE88BA-71D6-25DD-CFCC-AED79D380270}"/>
              </a:ext>
            </a:extLst>
          </p:cNvPr>
          <p:cNvPicPr>
            <a:picLocks noChangeAspect="1"/>
          </p:cNvPicPr>
          <p:nvPr/>
        </p:nvPicPr>
        <p:blipFill>
          <a:blip r:embed="rId2"/>
          <a:srcRect l="24997" t="452" r="25919" b="2187"/>
          <a:stretch>
            <a:fillRect/>
          </a:stretch>
        </p:blipFill>
        <p:spPr>
          <a:xfrm>
            <a:off x="3880908" y="2206528"/>
            <a:ext cx="3961528" cy="4017013"/>
          </a:xfrm>
          <a:prstGeom prst="rect">
            <a:avLst/>
          </a:prstGeom>
        </p:spPr>
      </p:pic>
      <p:sp>
        <p:nvSpPr>
          <p:cNvPr id="10" name="TextBox 9">
            <a:extLst>
              <a:ext uri="{FF2B5EF4-FFF2-40B4-BE49-F238E27FC236}">
                <a16:creationId xmlns:a16="http://schemas.microsoft.com/office/drawing/2014/main" id="{716D6A18-2CBF-508D-2C6B-A75C2BC1EED6}"/>
              </a:ext>
            </a:extLst>
          </p:cNvPr>
          <p:cNvSpPr txBox="1"/>
          <p:nvPr/>
        </p:nvSpPr>
        <p:spPr>
          <a:xfrm>
            <a:off x="6953250" y="1558046"/>
            <a:ext cx="4759324" cy="4231928"/>
          </a:xfrm>
          <a:prstGeom prst="rect">
            <a:avLst/>
          </a:prstGeom>
          <a:noFill/>
        </p:spPr>
        <p:txBody>
          <a:bodyPr wrap="square" lIns="0" tIns="0" rIns="0" bIns="0" rtlCol="0" anchor="t">
            <a:spAutoFit/>
          </a:bodyPr>
          <a:lstStyle/>
          <a:p>
            <a:pPr>
              <a:defRPr/>
            </a:pPr>
            <a:r>
              <a:rPr lang="en-AU" sz="1100" b="1" dirty="0">
                <a:solidFill>
                  <a:srgbClr val="000000"/>
                </a:solidFill>
              </a:rPr>
              <a:t>6. Supporting infrastructure</a:t>
            </a:r>
          </a:p>
          <a:p>
            <a:pPr>
              <a:spcBef>
                <a:spcPts val="600"/>
              </a:spcBef>
              <a:defRPr/>
            </a:pPr>
            <a:r>
              <a:rPr lang="en-AU" sz="1100" dirty="0">
                <a:solidFill>
                  <a:srgbClr val="000000"/>
                </a:solidFill>
                <a:cs typeface="Helvetica"/>
              </a:rPr>
              <a:t>Respondents complained about infrastructure surrounding the airport including traffic congestion, public transport, parking costs and taxi/rideshare areas.</a:t>
            </a:r>
          </a:p>
          <a:p>
            <a:pPr>
              <a:spcBef>
                <a:spcPts val="600"/>
              </a:spcBef>
              <a:defRPr/>
            </a:pPr>
            <a:endParaRPr lang="en-AU" sz="1100" dirty="0">
              <a:solidFill>
                <a:srgbClr val="000000"/>
              </a:solidFill>
              <a:cs typeface="Helvetica"/>
            </a:endParaRPr>
          </a:p>
          <a:p>
            <a:pPr>
              <a:defRPr/>
            </a:pPr>
            <a:r>
              <a:rPr lang="en-AU" sz="1100" b="1" dirty="0">
                <a:solidFill>
                  <a:srgbClr val="000000"/>
                </a:solidFill>
                <a:cs typeface="Helvetica"/>
              </a:rPr>
              <a:t>7. Security, immigration and customs</a:t>
            </a:r>
            <a:endParaRPr lang="en-US" sz="1100" dirty="0">
              <a:solidFill>
                <a:srgbClr val="000000"/>
              </a:solidFill>
              <a:cs typeface="Helvetica"/>
            </a:endParaRPr>
          </a:p>
          <a:p>
            <a:pPr>
              <a:spcBef>
                <a:spcPts val="600"/>
              </a:spcBef>
              <a:defRPr/>
            </a:pPr>
            <a:r>
              <a:rPr lang="en-AU" sz="1100" dirty="0">
                <a:solidFill>
                  <a:srgbClr val="000000"/>
                </a:solidFill>
                <a:cs typeface="Helvetica"/>
              </a:rPr>
              <a:t>Respondents mainly complained about long wait times, unfriendly staff and inconsistent screening instructions between airports.</a:t>
            </a:r>
          </a:p>
          <a:p>
            <a:pPr>
              <a:spcBef>
                <a:spcPts val="600"/>
              </a:spcBef>
              <a:defRPr/>
            </a:pPr>
            <a:endParaRPr lang="en-AU" sz="1100" dirty="0">
              <a:solidFill>
                <a:srgbClr val="000000"/>
              </a:solidFill>
              <a:cs typeface="Helvetica"/>
            </a:endParaRPr>
          </a:p>
          <a:p>
            <a:pPr>
              <a:defRPr/>
            </a:pPr>
            <a:r>
              <a:rPr lang="en-AU" sz="1100" b="1" dirty="0">
                <a:solidFill>
                  <a:srgbClr val="000000"/>
                </a:solidFill>
              </a:rPr>
              <a:t>8. Baggage</a:t>
            </a:r>
            <a:endParaRPr lang="en-US" sz="1100" dirty="0"/>
          </a:p>
          <a:p>
            <a:pPr>
              <a:spcBef>
                <a:spcPts val="600"/>
              </a:spcBef>
              <a:defRPr/>
            </a:pPr>
            <a:r>
              <a:rPr lang="en-AU" sz="1100" dirty="0">
                <a:solidFill>
                  <a:srgbClr val="000000"/>
                </a:solidFill>
              </a:rPr>
              <a:t>Respondents' key pain points were bag-drop (including dissatisfaction with self-serve), poor handling resulting in damage and slow carousel arrival time.</a:t>
            </a:r>
          </a:p>
          <a:p>
            <a:pPr>
              <a:spcBef>
                <a:spcPts val="600"/>
              </a:spcBef>
              <a:defRPr/>
            </a:pPr>
            <a:endParaRPr lang="en-AU" sz="1100" dirty="0">
              <a:solidFill>
                <a:srgbClr val="000000"/>
              </a:solidFill>
            </a:endParaRPr>
          </a:p>
          <a:p>
            <a:pPr>
              <a:defRPr/>
            </a:pPr>
            <a:r>
              <a:rPr lang="en-AU" sz="1100" b="1" dirty="0">
                <a:solidFill>
                  <a:srgbClr val="000000"/>
                </a:solidFill>
              </a:rPr>
              <a:t>Other</a:t>
            </a:r>
            <a:endParaRPr lang="en-AU" sz="1100" dirty="0">
              <a:solidFill>
                <a:srgbClr val="000000"/>
              </a:solidFill>
              <a:cs typeface="Helvetica"/>
            </a:endParaRPr>
          </a:p>
          <a:p>
            <a:pPr>
              <a:spcBef>
                <a:spcPts val="600"/>
              </a:spcBef>
              <a:defRPr/>
            </a:pPr>
            <a:r>
              <a:rPr lang="en-AU" sz="1100" dirty="0">
                <a:solidFill>
                  <a:srgbClr val="000000"/>
                </a:solidFill>
              </a:rPr>
              <a:t>Respondents also noted issues with loudspeaker announcements, disability access, inefficient/manual processes and general dislike of air travel.</a:t>
            </a:r>
            <a:endParaRPr lang="en-AU" sz="1100" dirty="0">
              <a:solidFill>
                <a:srgbClr val="000000"/>
              </a:solidFill>
              <a:cs typeface="Helvetica"/>
            </a:endParaRPr>
          </a:p>
          <a:p>
            <a:pPr>
              <a:spcBef>
                <a:spcPts val="600"/>
              </a:spcBef>
              <a:defRPr/>
            </a:pPr>
            <a:endParaRPr lang="en-AU" sz="1100" dirty="0"/>
          </a:p>
          <a:p>
            <a:pPr>
              <a:spcBef>
                <a:spcPts val="600"/>
              </a:spcBef>
              <a:defRPr/>
            </a:pPr>
            <a:endParaRPr lang="en-AU" sz="1100" dirty="0"/>
          </a:p>
          <a:p>
            <a:pPr>
              <a:spcBef>
                <a:spcPts val="600"/>
              </a:spcBef>
              <a:defRPr/>
            </a:pPr>
            <a:endParaRPr lang="en-AU" sz="1100" dirty="0"/>
          </a:p>
          <a:p>
            <a:pPr>
              <a:spcBef>
                <a:spcPts val="600"/>
              </a:spcBef>
              <a:defRPr/>
            </a:pPr>
            <a:r>
              <a:rPr lang="en-AU" sz="1100" dirty="0">
                <a:solidFill>
                  <a:srgbClr val="000000"/>
                </a:solidFill>
                <a:latin typeface="Helvetica"/>
              </a:rPr>
              <a:t> </a:t>
            </a:r>
            <a:endParaRPr lang="en-AU" sz="1100" b="0" i="0" u="none" strike="noStrike" kern="1200" cap="none" spc="0" normalizeH="0" baseline="0" noProof="0" dirty="0">
              <a:ln>
                <a:noFill/>
              </a:ln>
              <a:solidFill>
                <a:srgbClr val="000000"/>
              </a:solidFill>
              <a:effectLst/>
              <a:uLnTx/>
              <a:uFillTx/>
              <a:latin typeface="Helvetica"/>
              <a:cs typeface="Helvetica"/>
            </a:endParaRPr>
          </a:p>
        </p:txBody>
      </p:sp>
      <p:sp>
        <p:nvSpPr>
          <p:cNvPr id="13" name="TextBox 12">
            <a:extLst>
              <a:ext uri="{FF2B5EF4-FFF2-40B4-BE49-F238E27FC236}">
                <a16:creationId xmlns:a16="http://schemas.microsoft.com/office/drawing/2014/main" id="{8FC9E2D5-AE93-01C2-1FEF-B53AA1288D8D}"/>
              </a:ext>
            </a:extLst>
          </p:cNvPr>
          <p:cNvSpPr txBox="1"/>
          <p:nvPr/>
        </p:nvSpPr>
        <p:spPr>
          <a:xfrm>
            <a:off x="3068510" y="6522169"/>
            <a:ext cx="6179455" cy="215444"/>
          </a:xfrm>
          <a:prstGeom prst="rect">
            <a:avLst/>
          </a:prstGeom>
          <a:noFill/>
        </p:spPr>
        <p:txBody>
          <a:bodyPr wrap="square" lIns="91440" tIns="45720" rIns="91440" bIns="45720" rtlCol="0" anchor="t">
            <a:spAutoFit/>
          </a:bodyPr>
          <a:lstStyle/>
          <a:p>
            <a:pPr>
              <a:defRPr/>
            </a:pPr>
            <a:r>
              <a:rPr lang="en-AU" sz="800">
                <a:solidFill>
                  <a:srgbClr val="000000"/>
                </a:solidFill>
                <a:latin typeface="Helvetica"/>
              </a:rPr>
              <a:t>“</a:t>
            </a:r>
            <a:r>
              <a:rPr lang="en-AU" sz="800">
                <a:solidFill>
                  <a:srgbClr val="000000"/>
                </a:solidFill>
                <a:ea typeface="+mn-lt"/>
                <a:cs typeface="+mn-lt"/>
              </a:rPr>
              <a:t>Is there anything else you want to tell us about your experience with airports or airlines operating in Australia?</a:t>
            </a:r>
            <a:r>
              <a:rPr lang="en-US" sz="800">
                <a:solidFill>
                  <a:srgbClr val="000000"/>
                </a:solidFill>
              </a:rPr>
              <a:t>” </a:t>
            </a:r>
            <a:r>
              <a:rPr lang="en-US" sz="800">
                <a:solidFill>
                  <a:srgbClr val="000000"/>
                </a:solidFill>
                <a:latin typeface="Helvetica"/>
              </a:rPr>
              <a:t>(</a:t>
            </a:r>
            <a:r>
              <a:rPr lang="en-AU" sz="800">
                <a:solidFill>
                  <a:srgbClr val="000000"/>
                </a:solidFill>
                <a:latin typeface="Helvetica"/>
              </a:rPr>
              <a:t>n=2,195)</a:t>
            </a:r>
            <a:endParaRPr lang="en-AU" sz="800">
              <a:cs typeface="Helvetica"/>
            </a:endParaRPr>
          </a:p>
        </p:txBody>
      </p:sp>
      <p:grpSp>
        <p:nvGrpSpPr>
          <p:cNvPr id="15" name="Group 14"/>
          <p:cNvGrpSpPr/>
          <p:nvPr/>
        </p:nvGrpSpPr>
        <p:grpSpPr>
          <a:xfrm>
            <a:off x="6408611" y="2591958"/>
            <a:ext cx="409002" cy="419085"/>
            <a:chOff x="3727451" y="1577975"/>
            <a:chExt cx="450850" cy="461963"/>
          </a:xfrm>
        </p:grpSpPr>
        <p:sp>
          <p:nvSpPr>
            <p:cNvPr id="16" name="Freeform 15"/>
            <p:cNvSpPr>
              <a:spLocks/>
            </p:cNvSpPr>
            <p:nvPr/>
          </p:nvSpPr>
          <p:spPr bwMode="auto">
            <a:xfrm>
              <a:off x="3825876" y="1617663"/>
              <a:ext cx="254000" cy="58738"/>
            </a:xfrm>
            <a:custGeom>
              <a:avLst/>
              <a:gdLst>
                <a:gd name="T0" fmla="*/ 52 w 52"/>
                <a:gd name="T1" fmla="*/ 12 h 12"/>
                <a:gd name="T2" fmla="*/ 0 w 52"/>
                <a:gd name="T3" fmla="*/ 12 h 12"/>
                <a:gd name="T4" fmla="*/ 0 w 52"/>
                <a:gd name="T5" fmla="*/ 8 h 12"/>
                <a:gd name="T6" fmla="*/ 8 w 52"/>
                <a:gd name="T7" fmla="*/ 0 h 12"/>
                <a:gd name="T8" fmla="*/ 44 w 52"/>
                <a:gd name="T9" fmla="*/ 0 h 12"/>
                <a:gd name="T10" fmla="*/ 52 w 52"/>
                <a:gd name="T11" fmla="*/ 8 h 12"/>
                <a:gd name="T12" fmla="*/ 52 w 5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2" h="12">
                  <a:moveTo>
                    <a:pt x="52" y="12"/>
                  </a:moveTo>
                  <a:cubicBezTo>
                    <a:pt x="0" y="12"/>
                    <a:pt x="0" y="12"/>
                    <a:pt x="0" y="12"/>
                  </a:cubicBezTo>
                  <a:cubicBezTo>
                    <a:pt x="0" y="8"/>
                    <a:pt x="0" y="8"/>
                    <a:pt x="0" y="8"/>
                  </a:cubicBezTo>
                  <a:cubicBezTo>
                    <a:pt x="0" y="4"/>
                    <a:pt x="4" y="0"/>
                    <a:pt x="8" y="0"/>
                  </a:cubicBezTo>
                  <a:cubicBezTo>
                    <a:pt x="44" y="0"/>
                    <a:pt x="44" y="0"/>
                    <a:pt x="44" y="0"/>
                  </a:cubicBezTo>
                  <a:cubicBezTo>
                    <a:pt x="48" y="0"/>
                    <a:pt x="52" y="4"/>
                    <a:pt x="52" y="8"/>
                  </a:cubicBezTo>
                  <a:lnTo>
                    <a:pt x="52" y="1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7" name="Oval 16"/>
            <p:cNvSpPr>
              <a:spLocks noChangeArrowheads="1"/>
            </p:cNvSpPr>
            <p:nvPr/>
          </p:nvSpPr>
          <p:spPr bwMode="auto">
            <a:xfrm>
              <a:off x="3913188" y="1725613"/>
              <a:ext cx="77788" cy="79375"/>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8" name="Freeform 17"/>
            <p:cNvSpPr>
              <a:spLocks/>
            </p:cNvSpPr>
            <p:nvPr/>
          </p:nvSpPr>
          <p:spPr bwMode="auto">
            <a:xfrm>
              <a:off x="3884613" y="1833563"/>
              <a:ext cx="136525" cy="196850"/>
            </a:xfrm>
            <a:custGeom>
              <a:avLst/>
              <a:gdLst>
                <a:gd name="T0" fmla="*/ 28 w 28"/>
                <a:gd name="T1" fmla="*/ 0 h 40"/>
                <a:gd name="T2" fmla="*/ 0 w 28"/>
                <a:gd name="T3" fmla="*/ 0 h 40"/>
                <a:gd name="T4" fmla="*/ 8 w 28"/>
                <a:gd name="T5" fmla="*/ 23 h 40"/>
                <a:gd name="T6" fmla="*/ 8 w 28"/>
                <a:gd name="T7" fmla="*/ 40 h 40"/>
                <a:gd name="T8" fmla="*/ 20 w 28"/>
                <a:gd name="T9" fmla="*/ 40 h 40"/>
                <a:gd name="T10" fmla="*/ 20 w 28"/>
                <a:gd name="T11" fmla="*/ 23 h 40"/>
                <a:gd name="T12" fmla="*/ 28 w 2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28" y="0"/>
                  </a:moveTo>
                  <a:cubicBezTo>
                    <a:pt x="0" y="0"/>
                    <a:pt x="0" y="0"/>
                    <a:pt x="0" y="0"/>
                  </a:cubicBezTo>
                  <a:cubicBezTo>
                    <a:pt x="0" y="16"/>
                    <a:pt x="4" y="19"/>
                    <a:pt x="8" y="23"/>
                  </a:cubicBezTo>
                  <a:cubicBezTo>
                    <a:pt x="8" y="40"/>
                    <a:pt x="8" y="40"/>
                    <a:pt x="8" y="40"/>
                  </a:cubicBezTo>
                  <a:cubicBezTo>
                    <a:pt x="20" y="40"/>
                    <a:pt x="20" y="40"/>
                    <a:pt x="20" y="40"/>
                  </a:cubicBezTo>
                  <a:cubicBezTo>
                    <a:pt x="20" y="23"/>
                    <a:pt x="20" y="23"/>
                    <a:pt x="20" y="23"/>
                  </a:cubicBezTo>
                  <a:cubicBezTo>
                    <a:pt x="24" y="19"/>
                    <a:pt x="28" y="16"/>
                    <a:pt x="28" y="0"/>
                  </a:cubicBez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19" name="Line 24"/>
            <p:cNvSpPr>
              <a:spLocks noChangeShapeType="1"/>
            </p:cNvSpPr>
            <p:nvPr/>
          </p:nvSpPr>
          <p:spPr bwMode="auto">
            <a:xfrm>
              <a:off x="4079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0" name="Line 25"/>
            <p:cNvSpPr>
              <a:spLocks noChangeShapeType="1"/>
            </p:cNvSpPr>
            <p:nvPr/>
          </p:nvSpPr>
          <p:spPr bwMode="auto">
            <a:xfrm>
              <a:off x="3825876" y="1666875"/>
              <a:ext cx="0" cy="37306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1" name="Line 26"/>
            <p:cNvSpPr>
              <a:spLocks noChangeShapeType="1"/>
            </p:cNvSpPr>
            <p:nvPr/>
          </p:nvSpPr>
          <p:spPr bwMode="auto">
            <a:xfrm>
              <a:off x="4119563"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2" name="Line 27"/>
            <p:cNvSpPr>
              <a:spLocks noChangeShapeType="1"/>
            </p:cNvSpPr>
            <p:nvPr/>
          </p:nvSpPr>
          <p:spPr bwMode="auto">
            <a:xfrm flipV="1">
              <a:off x="411956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23" name="Line 28"/>
            <p:cNvSpPr>
              <a:spLocks noChangeShapeType="1"/>
            </p:cNvSpPr>
            <p:nvPr/>
          </p:nvSpPr>
          <p:spPr bwMode="auto">
            <a:xfrm>
              <a:off x="411956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0" name="Line 29"/>
            <p:cNvSpPr>
              <a:spLocks noChangeShapeType="1"/>
            </p:cNvSpPr>
            <p:nvPr/>
          </p:nvSpPr>
          <p:spPr bwMode="auto">
            <a:xfrm flipH="1">
              <a:off x="3727451" y="1873250"/>
              <a:ext cx="58738"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1" name="Line 30"/>
            <p:cNvSpPr>
              <a:spLocks noChangeShapeType="1"/>
            </p:cNvSpPr>
            <p:nvPr/>
          </p:nvSpPr>
          <p:spPr bwMode="auto">
            <a:xfrm flipH="1" flipV="1">
              <a:off x="3732213" y="1779588"/>
              <a:ext cx="53975"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2" name="Line 31"/>
            <p:cNvSpPr>
              <a:spLocks noChangeShapeType="1"/>
            </p:cNvSpPr>
            <p:nvPr/>
          </p:nvSpPr>
          <p:spPr bwMode="auto">
            <a:xfrm flipH="1">
              <a:off x="3732213" y="1947863"/>
              <a:ext cx="53975"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3" name="Rectangle 32"/>
            <p:cNvSpPr>
              <a:spLocks noChangeArrowheads="1"/>
            </p:cNvSpPr>
            <p:nvPr/>
          </p:nvSpPr>
          <p:spPr bwMode="auto">
            <a:xfrm>
              <a:off x="3922713" y="1577975"/>
              <a:ext cx="58738" cy="39688"/>
            </a:xfrm>
            <a:prstGeom prst="rect">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34" name="Group 33"/>
          <p:cNvGrpSpPr/>
          <p:nvPr/>
        </p:nvGrpSpPr>
        <p:grpSpPr>
          <a:xfrm flipH="1">
            <a:off x="6344541" y="1627128"/>
            <a:ext cx="503460" cy="307402"/>
            <a:chOff x="895350" y="5451475"/>
            <a:chExt cx="450850" cy="273051"/>
          </a:xfrm>
        </p:grpSpPr>
        <p:sp>
          <p:nvSpPr>
            <p:cNvPr id="35" name="Oval 876"/>
            <p:cNvSpPr>
              <a:spLocks noChangeArrowheads="1"/>
            </p:cNvSpPr>
            <p:nvPr/>
          </p:nvSpPr>
          <p:spPr bwMode="auto">
            <a:xfrm>
              <a:off x="9540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6" name="Line 877"/>
            <p:cNvSpPr>
              <a:spLocks noChangeShapeType="1"/>
            </p:cNvSpPr>
            <p:nvPr/>
          </p:nvSpPr>
          <p:spPr bwMode="auto">
            <a:xfrm>
              <a:off x="1247775" y="5686425"/>
              <a:ext cx="98425"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7" name="Oval 878"/>
            <p:cNvSpPr>
              <a:spLocks noChangeArrowheads="1"/>
            </p:cNvSpPr>
            <p:nvPr/>
          </p:nvSpPr>
          <p:spPr bwMode="auto">
            <a:xfrm>
              <a:off x="1169988" y="5646738"/>
              <a:ext cx="77787" cy="77788"/>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8" name="Line 879"/>
            <p:cNvSpPr>
              <a:spLocks noChangeShapeType="1"/>
            </p:cNvSpPr>
            <p:nvPr/>
          </p:nvSpPr>
          <p:spPr bwMode="auto">
            <a:xfrm>
              <a:off x="1031875" y="5686425"/>
              <a:ext cx="138112"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39" name="Line 880"/>
            <p:cNvSpPr>
              <a:spLocks noChangeShapeType="1"/>
            </p:cNvSpPr>
            <p:nvPr/>
          </p:nvSpPr>
          <p:spPr bwMode="auto">
            <a:xfrm>
              <a:off x="895350" y="5686425"/>
              <a:ext cx="58737" cy="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0" name="Freeform 881"/>
            <p:cNvSpPr>
              <a:spLocks/>
            </p:cNvSpPr>
            <p:nvPr/>
          </p:nvSpPr>
          <p:spPr bwMode="auto">
            <a:xfrm>
              <a:off x="914400" y="5489575"/>
              <a:ext cx="411162" cy="196850"/>
            </a:xfrm>
            <a:custGeom>
              <a:avLst/>
              <a:gdLst>
                <a:gd name="T0" fmla="*/ 84 w 84"/>
                <a:gd name="T1" fmla="*/ 40 h 40"/>
                <a:gd name="T2" fmla="*/ 84 w 84"/>
                <a:gd name="T3" fmla="*/ 16 h 40"/>
                <a:gd name="T4" fmla="*/ 76 w 84"/>
                <a:gd name="T5" fmla="*/ 16 h 40"/>
                <a:gd name="T6" fmla="*/ 56 w 84"/>
                <a:gd name="T7" fmla="*/ 0 h 40"/>
                <a:gd name="T8" fmla="*/ 26 w 84"/>
                <a:gd name="T9" fmla="*/ 0 h 40"/>
                <a:gd name="T10" fmla="*/ 18 w 84"/>
                <a:gd name="T11" fmla="*/ 16 h 40"/>
                <a:gd name="T12" fmla="*/ 0 w 84"/>
                <a:gd name="T13" fmla="*/ 16 h 40"/>
                <a:gd name="T14" fmla="*/ 0 w 84"/>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0">
                  <a:moveTo>
                    <a:pt x="84" y="40"/>
                  </a:moveTo>
                  <a:cubicBezTo>
                    <a:pt x="84" y="16"/>
                    <a:pt x="84" y="16"/>
                    <a:pt x="84" y="16"/>
                  </a:cubicBezTo>
                  <a:cubicBezTo>
                    <a:pt x="76" y="16"/>
                    <a:pt x="76" y="16"/>
                    <a:pt x="76" y="16"/>
                  </a:cubicBezTo>
                  <a:cubicBezTo>
                    <a:pt x="74" y="7"/>
                    <a:pt x="65" y="0"/>
                    <a:pt x="56" y="0"/>
                  </a:cubicBezTo>
                  <a:cubicBezTo>
                    <a:pt x="26" y="0"/>
                    <a:pt x="26" y="0"/>
                    <a:pt x="26" y="0"/>
                  </a:cubicBezTo>
                  <a:cubicBezTo>
                    <a:pt x="18" y="16"/>
                    <a:pt x="18" y="16"/>
                    <a:pt x="18" y="16"/>
                  </a:cubicBezTo>
                  <a:cubicBezTo>
                    <a:pt x="0" y="16"/>
                    <a:pt x="0" y="16"/>
                    <a:pt x="0" y="16"/>
                  </a:cubicBezTo>
                  <a:cubicBezTo>
                    <a:pt x="0" y="40"/>
                    <a:pt x="0" y="40"/>
                    <a:pt x="0" y="40"/>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1" name="Freeform 882"/>
            <p:cNvSpPr>
              <a:spLocks/>
            </p:cNvSpPr>
            <p:nvPr/>
          </p:nvSpPr>
          <p:spPr bwMode="auto">
            <a:xfrm>
              <a:off x="1052513" y="5529263"/>
              <a:ext cx="38100" cy="39688"/>
            </a:xfrm>
            <a:custGeom>
              <a:avLst/>
              <a:gdLst>
                <a:gd name="T0" fmla="*/ 0 w 24"/>
                <a:gd name="T1" fmla="*/ 25 h 25"/>
                <a:gd name="T2" fmla="*/ 12 w 24"/>
                <a:gd name="T3" fmla="*/ 0 h 25"/>
                <a:gd name="T4" fmla="*/ 24 w 24"/>
                <a:gd name="T5" fmla="*/ 0 h 25"/>
              </a:gdLst>
              <a:ahLst/>
              <a:cxnLst>
                <a:cxn ang="0">
                  <a:pos x="T0" y="T1"/>
                </a:cxn>
                <a:cxn ang="0">
                  <a:pos x="T2" y="T3"/>
                </a:cxn>
                <a:cxn ang="0">
                  <a:pos x="T4" y="T5"/>
                </a:cxn>
              </a:cxnLst>
              <a:rect l="0" t="0" r="r" b="b"/>
              <a:pathLst>
                <a:path w="24" h="25">
                  <a:moveTo>
                    <a:pt x="0" y="25"/>
                  </a:moveTo>
                  <a:lnTo>
                    <a:pt x="12" y="0"/>
                  </a:lnTo>
                  <a:lnTo>
                    <a:pt x="24" y="0"/>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2" name="Line 883"/>
            <p:cNvSpPr>
              <a:spLocks noChangeShapeType="1"/>
            </p:cNvSpPr>
            <p:nvPr/>
          </p:nvSpPr>
          <p:spPr bwMode="auto">
            <a:xfrm>
              <a:off x="10525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3" name="Line 884"/>
            <p:cNvSpPr>
              <a:spLocks noChangeShapeType="1"/>
            </p:cNvSpPr>
            <p:nvPr/>
          </p:nvSpPr>
          <p:spPr bwMode="auto">
            <a:xfrm>
              <a:off x="101282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4" name="Line 885"/>
            <p:cNvSpPr>
              <a:spLocks noChangeShapeType="1"/>
            </p:cNvSpPr>
            <p:nvPr/>
          </p:nvSpPr>
          <p:spPr bwMode="auto">
            <a:xfrm>
              <a:off x="97313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5" name="Line 886"/>
            <p:cNvSpPr>
              <a:spLocks noChangeShapeType="1"/>
            </p:cNvSpPr>
            <p:nvPr/>
          </p:nvSpPr>
          <p:spPr bwMode="auto">
            <a:xfrm>
              <a:off x="109061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6" name="Line 887"/>
            <p:cNvSpPr>
              <a:spLocks noChangeShapeType="1"/>
            </p:cNvSpPr>
            <p:nvPr/>
          </p:nvSpPr>
          <p:spPr bwMode="auto">
            <a:xfrm>
              <a:off x="1130300"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7" name="Line 888"/>
            <p:cNvSpPr>
              <a:spLocks noChangeShapeType="1"/>
            </p:cNvSpPr>
            <p:nvPr/>
          </p:nvSpPr>
          <p:spPr bwMode="auto">
            <a:xfrm>
              <a:off x="11699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8" name="Line 889"/>
            <p:cNvSpPr>
              <a:spLocks noChangeShapeType="1"/>
            </p:cNvSpPr>
            <p:nvPr/>
          </p:nvSpPr>
          <p:spPr bwMode="auto">
            <a:xfrm>
              <a:off x="1208088"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9" name="Line 890"/>
            <p:cNvSpPr>
              <a:spLocks noChangeShapeType="1"/>
            </p:cNvSpPr>
            <p:nvPr/>
          </p:nvSpPr>
          <p:spPr bwMode="auto">
            <a:xfrm>
              <a:off x="1247775"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0" name="Line 891"/>
            <p:cNvSpPr>
              <a:spLocks noChangeShapeType="1"/>
            </p:cNvSpPr>
            <p:nvPr/>
          </p:nvSpPr>
          <p:spPr bwMode="auto">
            <a:xfrm>
              <a:off x="1287463" y="5597525"/>
              <a:ext cx="0" cy="20638"/>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1" name="Freeform 892"/>
            <p:cNvSpPr>
              <a:spLocks/>
            </p:cNvSpPr>
            <p:nvPr/>
          </p:nvSpPr>
          <p:spPr bwMode="auto">
            <a:xfrm>
              <a:off x="1071563" y="5451475"/>
              <a:ext cx="68262" cy="38100"/>
            </a:xfrm>
            <a:custGeom>
              <a:avLst/>
              <a:gdLst>
                <a:gd name="T0" fmla="*/ 0 w 14"/>
                <a:gd name="T1" fmla="*/ 8 h 8"/>
                <a:gd name="T2" fmla="*/ 2 w 14"/>
                <a:gd name="T3" fmla="*/ 0 h 8"/>
                <a:gd name="T4" fmla="*/ 10 w 14"/>
                <a:gd name="T5" fmla="*/ 0 h 8"/>
                <a:gd name="T6" fmla="*/ 14 w 14"/>
                <a:gd name="T7" fmla="*/ 8 h 8"/>
              </a:gdLst>
              <a:ahLst/>
              <a:cxnLst>
                <a:cxn ang="0">
                  <a:pos x="T0" y="T1"/>
                </a:cxn>
                <a:cxn ang="0">
                  <a:pos x="T2" y="T3"/>
                </a:cxn>
                <a:cxn ang="0">
                  <a:pos x="T4" y="T5"/>
                </a:cxn>
                <a:cxn ang="0">
                  <a:pos x="T6" y="T7"/>
                </a:cxn>
              </a:cxnLst>
              <a:rect l="0" t="0" r="r" b="b"/>
              <a:pathLst>
                <a:path w="14" h="8">
                  <a:moveTo>
                    <a:pt x="0" y="8"/>
                  </a:moveTo>
                  <a:cubicBezTo>
                    <a:pt x="0" y="8"/>
                    <a:pt x="2" y="0"/>
                    <a:pt x="2" y="0"/>
                  </a:cubicBezTo>
                  <a:cubicBezTo>
                    <a:pt x="10" y="0"/>
                    <a:pt x="10" y="0"/>
                    <a:pt x="10" y="0"/>
                  </a:cubicBezTo>
                  <a:cubicBezTo>
                    <a:pt x="14" y="8"/>
                    <a:pt x="14" y="8"/>
                    <a:pt x="14" y="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52" name="Group 51"/>
          <p:cNvGrpSpPr/>
          <p:nvPr/>
        </p:nvGrpSpPr>
        <p:grpSpPr>
          <a:xfrm>
            <a:off x="6410228" y="3410793"/>
            <a:ext cx="409003" cy="357158"/>
            <a:chOff x="2786063" y="1636713"/>
            <a:chExt cx="450850" cy="393700"/>
          </a:xfrm>
        </p:grpSpPr>
        <p:sp>
          <p:nvSpPr>
            <p:cNvPr id="53" name="Freeform 52"/>
            <p:cNvSpPr>
              <a:spLocks/>
            </p:cNvSpPr>
            <p:nvPr/>
          </p:nvSpPr>
          <p:spPr bwMode="auto">
            <a:xfrm>
              <a:off x="2786063" y="1716088"/>
              <a:ext cx="450850" cy="314325"/>
            </a:xfrm>
            <a:custGeom>
              <a:avLst/>
              <a:gdLst>
                <a:gd name="T0" fmla="*/ 92 w 92"/>
                <a:gd name="T1" fmla="*/ 12 h 64"/>
                <a:gd name="T2" fmla="*/ 80 w 92"/>
                <a:gd name="T3" fmla="*/ 0 h 64"/>
                <a:gd name="T4" fmla="*/ 12 w 92"/>
                <a:gd name="T5" fmla="*/ 0 h 64"/>
                <a:gd name="T6" fmla="*/ 0 w 92"/>
                <a:gd name="T7" fmla="*/ 12 h 64"/>
                <a:gd name="T8" fmla="*/ 0 w 92"/>
                <a:gd name="T9" fmla="*/ 52 h 64"/>
                <a:gd name="T10" fmla="*/ 12 w 92"/>
                <a:gd name="T11" fmla="*/ 64 h 64"/>
                <a:gd name="T12" fmla="*/ 80 w 92"/>
                <a:gd name="T13" fmla="*/ 64 h 64"/>
                <a:gd name="T14" fmla="*/ 92 w 92"/>
                <a:gd name="T15" fmla="*/ 52 h 64"/>
                <a:gd name="T16" fmla="*/ 92 w 92"/>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4">
                  <a:moveTo>
                    <a:pt x="92" y="12"/>
                  </a:moveTo>
                  <a:cubicBezTo>
                    <a:pt x="92" y="5"/>
                    <a:pt x="87" y="0"/>
                    <a:pt x="80" y="0"/>
                  </a:cubicBezTo>
                  <a:cubicBezTo>
                    <a:pt x="12" y="0"/>
                    <a:pt x="12" y="0"/>
                    <a:pt x="12" y="0"/>
                  </a:cubicBezTo>
                  <a:cubicBezTo>
                    <a:pt x="5" y="0"/>
                    <a:pt x="0" y="5"/>
                    <a:pt x="0" y="12"/>
                  </a:cubicBezTo>
                  <a:cubicBezTo>
                    <a:pt x="0" y="52"/>
                    <a:pt x="0" y="52"/>
                    <a:pt x="0" y="52"/>
                  </a:cubicBezTo>
                  <a:cubicBezTo>
                    <a:pt x="0" y="59"/>
                    <a:pt x="5" y="64"/>
                    <a:pt x="12" y="64"/>
                  </a:cubicBezTo>
                  <a:cubicBezTo>
                    <a:pt x="80" y="64"/>
                    <a:pt x="80" y="64"/>
                    <a:pt x="80" y="64"/>
                  </a:cubicBezTo>
                  <a:cubicBezTo>
                    <a:pt x="87" y="64"/>
                    <a:pt x="92" y="59"/>
                    <a:pt x="92" y="52"/>
                  </a:cubicBezTo>
                  <a:lnTo>
                    <a:pt x="92" y="12"/>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4" name="Freeform 53"/>
            <p:cNvSpPr>
              <a:spLocks/>
            </p:cNvSpPr>
            <p:nvPr/>
          </p:nvSpPr>
          <p:spPr bwMode="auto">
            <a:xfrm>
              <a:off x="2943226" y="1636713"/>
              <a:ext cx="136525" cy="79375"/>
            </a:xfrm>
            <a:custGeom>
              <a:avLst/>
              <a:gdLst>
                <a:gd name="T0" fmla="*/ 0 w 28"/>
                <a:gd name="T1" fmla="*/ 16 h 16"/>
                <a:gd name="T2" fmla="*/ 0 w 28"/>
                <a:gd name="T3" fmla="*/ 8 h 16"/>
                <a:gd name="T4" fmla="*/ 8 w 28"/>
                <a:gd name="T5" fmla="*/ 0 h 16"/>
                <a:gd name="T6" fmla="*/ 20 w 28"/>
                <a:gd name="T7" fmla="*/ 0 h 16"/>
                <a:gd name="T8" fmla="*/ 28 w 28"/>
                <a:gd name="T9" fmla="*/ 8 h 16"/>
                <a:gd name="T10" fmla="*/ 28 w 28"/>
                <a:gd name="T11" fmla="*/ 16 h 16"/>
              </a:gdLst>
              <a:ahLst/>
              <a:cxnLst>
                <a:cxn ang="0">
                  <a:pos x="T0" y="T1"/>
                </a:cxn>
                <a:cxn ang="0">
                  <a:pos x="T2" y="T3"/>
                </a:cxn>
                <a:cxn ang="0">
                  <a:pos x="T4" y="T5"/>
                </a:cxn>
                <a:cxn ang="0">
                  <a:pos x="T6" y="T7"/>
                </a:cxn>
                <a:cxn ang="0">
                  <a:pos x="T8" y="T9"/>
                </a:cxn>
                <a:cxn ang="0">
                  <a:pos x="T10" y="T11"/>
                </a:cxn>
              </a:cxnLst>
              <a:rect l="0" t="0" r="r" b="b"/>
              <a:pathLst>
                <a:path w="28" h="16">
                  <a:moveTo>
                    <a:pt x="0" y="16"/>
                  </a:moveTo>
                  <a:cubicBezTo>
                    <a:pt x="0" y="8"/>
                    <a:pt x="0" y="8"/>
                    <a:pt x="0" y="8"/>
                  </a:cubicBezTo>
                  <a:cubicBezTo>
                    <a:pt x="0" y="4"/>
                    <a:pt x="4" y="0"/>
                    <a:pt x="8" y="0"/>
                  </a:cubicBezTo>
                  <a:cubicBezTo>
                    <a:pt x="20" y="0"/>
                    <a:pt x="20" y="0"/>
                    <a:pt x="20" y="0"/>
                  </a:cubicBezTo>
                  <a:cubicBezTo>
                    <a:pt x="24" y="0"/>
                    <a:pt x="28" y="4"/>
                    <a:pt x="28" y="8"/>
                  </a:cubicBezTo>
                  <a:cubicBezTo>
                    <a:pt x="28" y="16"/>
                    <a:pt x="28" y="16"/>
                    <a:pt x="28" y="1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5" name="Line 95"/>
            <p:cNvSpPr>
              <a:spLocks noChangeShapeType="1"/>
            </p:cNvSpPr>
            <p:nvPr/>
          </p:nvSpPr>
          <p:spPr bwMode="auto">
            <a:xfrm>
              <a:off x="315912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6" name="Line 96"/>
            <p:cNvSpPr>
              <a:spLocks noChangeShapeType="1"/>
            </p:cNvSpPr>
            <p:nvPr/>
          </p:nvSpPr>
          <p:spPr bwMode="auto">
            <a:xfrm>
              <a:off x="310038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7" name="Line 97"/>
            <p:cNvSpPr>
              <a:spLocks noChangeShapeType="1"/>
            </p:cNvSpPr>
            <p:nvPr/>
          </p:nvSpPr>
          <p:spPr bwMode="auto">
            <a:xfrm>
              <a:off x="2924176"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8" name="Line 98"/>
            <p:cNvSpPr>
              <a:spLocks noChangeShapeType="1"/>
            </p:cNvSpPr>
            <p:nvPr/>
          </p:nvSpPr>
          <p:spPr bwMode="auto">
            <a:xfrm>
              <a:off x="2865438" y="1716088"/>
              <a:ext cx="0" cy="314325"/>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59" name="Group 58"/>
          <p:cNvGrpSpPr/>
          <p:nvPr/>
        </p:nvGrpSpPr>
        <p:grpSpPr>
          <a:xfrm>
            <a:off x="626934" y="2590289"/>
            <a:ext cx="413324" cy="406123"/>
            <a:chOff x="1846263" y="3473450"/>
            <a:chExt cx="455613" cy="447675"/>
          </a:xfrm>
        </p:grpSpPr>
        <p:sp>
          <p:nvSpPr>
            <p:cNvPr id="60" name="Freeform 59"/>
            <p:cNvSpPr>
              <a:spLocks/>
            </p:cNvSpPr>
            <p:nvPr/>
          </p:nvSpPr>
          <p:spPr bwMode="auto">
            <a:xfrm>
              <a:off x="1846263" y="3482975"/>
              <a:ext cx="455613" cy="309563"/>
            </a:xfrm>
            <a:custGeom>
              <a:avLst/>
              <a:gdLst>
                <a:gd name="T0" fmla="*/ 58 w 93"/>
                <a:gd name="T1" fmla="*/ 45 h 63"/>
                <a:gd name="T2" fmla="*/ 68 w 93"/>
                <a:gd name="T3" fmla="*/ 23 h 63"/>
                <a:gd name="T4" fmla="*/ 87 w 93"/>
                <a:gd name="T5" fmla="*/ 16 h 63"/>
                <a:gd name="T6" fmla="*/ 91 w 93"/>
                <a:gd name="T7" fmla="*/ 6 h 63"/>
                <a:gd name="T8" fmla="*/ 81 w 93"/>
                <a:gd name="T9" fmla="*/ 2 h 63"/>
                <a:gd name="T10" fmla="*/ 26 w 93"/>
                <a:gd name="T11" fmla="*/ 25 h 63"/>
                <a:gd name="T12" fmla="*/ 14 w 93"/>
                <a:gd name="T13" fmla="*/ 19 h 63"/>
                <a:gd name="T14" fmla="*/ 0 w 93"/>
                <a:gd name="T15" fmla="*/ 25 h 63"/>
                <a:gd name="T16" fmla="*/ 18 w 93"/>
                <a:gd name="T17" fmla="*/ 43 h 63"/>
                <a:gd name="T18" fmla="*/ 48 w 93"/>
                <a:gd name="T19" fmla="*/ 31 h 63"/>
                <a:gd name="T20" fmla="*/ 36 w 93"/>
                <a:gd name="T21" fmla="*/ 63 h 63"/>
                <a:gd name="T22" fmla="*/ 44 w 93"/>
                <a:gd name="T23"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63">
                  <a:moveTo>
                    <a:pt x="58" y="45"/>
                  </a:moveTo>
                  <a:cubicBezTo>
                    <a:pt x="68" y="23"/>
                    <a:pt x="68" y="23"/>
                    <a:pt x="68" y="23"/>
                  </a:cubicBezTo>
                  <a:cubicBezTo>
                    <a:pt x="87" y="16"/>
                    <a:pt x="87" y="16"/>
                    <a:pt x="87" y="16"/>
                  </a:cubicBezTo>
                  <a:cubicBezTo>
                    <a:pt x="91" y="15"/>
                    <a:pt x="93" y="10"/>
                    <a:pt x="91" y="6"/>
                  </a:cubicBezTo>
                  <a:cubicBezTo>
                    <a:pt x="90" y="2"/>
                    <a:pt x="85" y="0"/>
                    <a:pt x="81" y="2"/>
                  </a:cubicBezTo>
                  <a:cubicBezTo>
                    <a:pt x="26" y="25"/>
                    <a:pt x="26" y="25"/>
                    <a:pt x="26" y="25"/>
                  </a:cubicBezTo>
                  <a:cubicBezTo>
                    <a:pt x="14" y="19"/>
                    <a:pt x="14" y="19"/>
                    <a:pt x="14" y="19"/>
                  </a:cubicBezTo>
                  <a:cubicBezTo>
                    <a:pt x="0" y="25"/>
                    <a:pt x="0" y="25"/>
                    <a:pt x="0" y="25"/>
                  </a:cubicBezTo>
                  <a:cubicBezTo>
                    <a:pt x="18" y="43"/>
                    <a:pt x="18" y="43"/>
                    <a:pt x="18" y="43"/>
                  </a:cubicBezTo>
                  <a:cubicBezTo>
                    <a:pt x="48" y="31"/>
                    <a:pt x="48" y="31"/>
                    <a:pt x="48" y="31"/>
                  </a:cubicBezTo>
                  <a:cubicBezTo>
                    <a:pt x="36" y="63"/>
                    <a:pt x="36" y="63"/>
                    <a:pt x="36" y="63"/>
                  </a:cubicBezTo>
                  <a:cubicBezTo>
                    <a:pt x="44" y="59"/>
                    <a:pt x="44" y="59"/>
                    <a:pt x="44" y="59"/>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1" name="Freeform 60"/>
            <p:cNvSpPr>
              <a:spLocks/>
            </p:cNvSpPr>
            <p:nvPr/>
          </p:nvSpPr>
          <p:spPr bwMode="auto">
            <a:xfrm>
              <a:off x="1949451" y="3473450"/>
              <a:ext cx="204788" cy="87313"/>
            </a:xfrm>
            <a:custGeom>
              <a:avLst/>
              <a:gdLst>
                <a:gd name="T0" fmla="*/ 129 w 129"/>
                <a:gd name="T1" fmla="*/ 34 h 55"/>
                <a:gd name="T2" fmla="*/ 46 w 129"/>
                <a:gd name="T3" fmla="*/ 0 h 55"/>
                <a:gd name="T4" fmla="*/ 0 w 129"/>
                <a:gd name="T5" fmla="*/ 21 h 55"/>
                <a:gd name="T6" fmla="*/ 83 w 129"/>
                <a:gd name="T7" fmla="*/ 55 h 55"/>
              </a:gdLst>
              <a:ahLst/>
              <a:cxnLst>
                <a:cxn ang="0">
                  <a:pos x="T0" y="T1"/>
                </a:cxn>
                <a:cxn ang="0">
                  <a:pos x="T2" y="T3"/>
                </a:cxn>
                <a:cxn ang="0">
                  <a:pos x="T4" y="T5"/>
                </a:cxn>
                <a:cxn ang="0">
                  <a:pos x="T6" y="T7"/>
                </a:cxn>
              </a:cxnLst>
              <a:rect l="0" t="0" r="r" b="b"/>
              <a:pathLst>
                <a:path w="129" h="55">
                  <a:moveTo>
                    <a:pt x="129" y="34"/>
                  </a:moveTo>
                  <a:lnTo>
                    <a:pt x="46" y="0"/>
                  </a:lnTo>
                  <a:lnTo>
                    <a:pt x="0" y="21"/>
                  </a:lnTo>
                  <a:lnTo>
                    <a:pt x="83" y="55"/>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2" name="Oval 61"/>
            <p:cNvSpPr>
              <a:spLocks noChangeArrowheads="1"/>
            </p:cNvSpPr>
            <p:nvPr/>
          </p:nvSpPr>
          <p:spPr bwMode="auto">
            <a:xfrm>
              <a:off x="2100263" y="3724275"/>
              <a:ext cx="196850" cy="196850"/>
            </a:xfrm>
            <a:prstGeom prst="ellipse">
              <a:avLst/>
            </a:pr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3" name="Line 73"/>
            <p:cNvSpPr>
              <a:spLocks noChangeShapeType="1"/>
            </p:cNvSpPr>
            <p:nvPr/>
          </p:nvSpPr>
          <p:spPr bwMode="auto">
            <a:xfrm flipV="1">
              <a:off x="2130426" y="3752850"/>
              <a:ext cx="136525" cy="138113"/>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64" name="Group 63"/>
          <p:cNvGrpSpPr/>
          <p:nvPr/>
        </p:nvGrpSpPr>
        <p:grpSpPr>
          <a:xfrm>
            <a:off x="691449" y="4545394"/>
            <a:ext cx="394356" cy="397143"/>
            <a:chOff x="8418514" y="1577975"/>
            <a:chExt cx="449262" cy="452438"/>
          </a:xfrm>
        </p:grpSpPr>
        <p:sp>
          <p:nvSpPr>
            <p:cNvPr id="65" name="Oval 131"/>
            <p:cNvSpPr>
              <a:spLocks noChangeArrowheads="1"/>
            </p:cNvSpPr>
            <p:nvPr/>
          </p:nvSpPr>
          <p:spPr bwMode="auto">
            <a:xfrm>
              <a:off x="8575676" y="1577975"/>
              <a:ext cx="292100" cy="295275"/>
            </a:xfrm>
            <a:prstGeom prst="ellipse">
              <a:avLst/>
            </a:pr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6" name="Line 132"/>
            <p:cNvSpPr>
              <a:spLocks noChangeShapeType="1"/>
            </p:cNvSpPr>
            <p:nvPr/>
          </p:nvSpPr>
          <p:spPr bwMode="auto">
            <a:xfrm>
              <a:off x="8712201" y="1784350"/>
              <a:ext cx="0"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7" name="Line 133"/>
            <p:cNvSpPr>
              <a:spLocks noChangeShapeType="1"/>
            </p:cNvSpPr>
            <p:nvPr/>
          </p:nvSpPr>
          <p:spPr bwMode="auto">
            <a:xfrm>
              <a:off x="8712201" y="1647825"/>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8" name="Freeform 134"/>
            <p:cNvSpPr>
              <a:spLocks/>
            </p:cNvSpPr>
            <p:nvPr/>
          </p:nvSpPr>
          <p:spPr bwMode="auto">
            <a:xfrm>
              <a:off x="8682039" y="1666875"/>
              <a:ext cx="58738" cy="117475"/>
            </a:xfrm>
            <a:custGeom>
              <a:avLst/>
              <a:gdLst>
                <a:gd name="T0" fmla="*/ 0 w 12"/>
                <a:gd name="T1" fmla="*/ 18 h 24"/>
                <a:gd name="T2" fmla="*/ 6 w 12"/>
                <a:gd name="T3" fmla="*/ 24 h 24"/>
                <a:gd name="T4" fmla="*/ 12 w 12"/>
                <a:gd name="T5" fmla="*/ 18 h 24"/>
                <a:gd name="T6" fmla="*/ 6 w 12"/>
                <a:gd name="T7" fmla="*/ 12 h 24"/>
                <a:gd name="T8" fmla="*/ 0 w 12"/>
                <a:gd name="T9" fmla="*/ 6 h 24"/>
                <a:gd name="T10" fmla="*/ 6 w 12"/>
                <a:gd name="T11" fmla="*/ 0 h 24"/>
                <a:gd name="T12" fmla="*/ 12 w 12"/>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0" y="18"/>
                  </a:moveTo>
                  <a:cubicBezTo>
                    <a:pt x="0" y="21"/>
                    <a:pt x="3" y="24"/>
                    <a:pt x="6" y="24"/>
                  </a:cubicBezTo>
                  <a:cubicBezTo>
                    <a:pt x="9" y="24"/>
                    <a:pt x="12" y="21"/>
                    <a:pt x="12" y="18"/>
                  </a:cubicBezTo>
                  <a:cubicBezTo>
                    <a:pt x="12" y="15"/>
                    <a:pt x="9" y="12"/>
                    <a:pt x="6" y="12"/>
                  </a:cubicBezTo>
                  <a:cubicBezTo>
                    <a:pt x="3" y="12"/>
                    <a:pt x="0" y="9"/>
                    <a:pt x="0" y="6"/>
                  </a:cubicBezTo>
                  <a:cubicBezTo>
                    <a:pt x="0" y="3"/>
                    <a:pt x="3" y="0"/>
                    <a:pt x="6" y="0"/>
                  </a:cubicBezTo>
                  <a:cubicBezTo>
                    <a:pt x="9" y="0"/>
                    <a:pt x="12" y="3"/>
                    <a:pt x="12" y="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0" name="Line 135"/>
            <p:cNvSpPr>
              <a:spLocks noChangeShapeType="1"/>
            </p:cNvSpPr>
            <p:nvPr/>
          </p:nvSpPr>
          <p:spPr bwMode="auto">
            <a:xfrm>
              <a:off x="8555039" y="1941513"/>
              <a:ext cx="0" cy="20638"/>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1" name="Line 136"/>
            <p:cNvSpPr>
              <a:spLocks noChangeShapeType="1"/>
            </p:cNvSpPr>
            <p:nvPr/>
          </p:nvSpPr>
          <p:spPr bwMode="auto">
            <a:xfrm>
              <a:off x="8555039" y="1804988"/>
              <a:ext cx="0" cy="19050"/>
            </a:xfrm>
            <a:prstGeom prst="line">
              <a:avLst/>
            </a:prstGeom>
            <a:noFill/>
            <a:ln w="127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2" name="Freeform 137"/>
            <p:cNvSpPr>
              <a:spLocks/>
            </p:cNvSpPr>
            <p:nvPr/>
          </p:nvSpPr>
          <p:spPr bwMode="auto">
            <a:xfrm>
              <a:off x="8526464" y="1824038"/>
              <a:ext cx="58738" cy="117475"/>
            </a:xfrm>
            <a:custGeom>
              <a:avLst/>
              <a:gdLst>
                <a:gd name="T0" fmla="*/ 0 w 12"/>
                <a:gd name="T1" fmla="*/ 18 h 24"/>
                <a:gd name="T2" fmla="*/ 6 w 12"/>
                <a:gd name="T3" fmla="*/ 24 h 24"/>
                <a:gd name="T4" fmla="*/ 12 w 12"/>
                <a:gd name="T5" fmla="*/ 18 h 24"/>
                <a:gd name="T6" fmla="*/ 6 w 12"/>
                <a:gd name="T7" fmla="*/ 12 h 24"/>
                <a:gd name="T8" fmla="*/ 0 w 12"/>
                <a:gd name="T9" fmla="*/ 6 h 24"/>
                <a:gd name="T10" fmla="*/ 6 w 12"/>
                <a:gd name="T11" fmla="*/ 0 h 24"/>
                <a:gd name="T12" fmla="*/ 12 w 12"/>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0" y="18"/>
                  </a:moveTo>
                  <a:cubicBezTo>
                    <a:pt x="0" y="21"/>
                    <a:pt x="3" y="24"/>
                    <a:pt x="6" y="24"/>
                  </a:cubicBezTo>
                  <a:cubicBezTo>
                    <a:pt x="9" y="24"/>
                    <a:pt x="12" y="21"/>
                    <a:pt x="12" y="18"/>
                  </a:cubicBezTo>
                  <a:cubicBezTo>
                    <a:pt x="12" y="15"/>
                    <a:pt x="9" y="12"/>
                    <a:pt x="6" y="12"/>
                  </a:cubicBezTo>
                  <a:cubicBezTo>
                    <a:pt x="3" y="12"/>
                    <a:pt x="0" y="9"/>
                    <a:pt x="0" y="6"/>
                  </a:cubicBezTo>
                  <a:cubicBezTo>
                    <a:pt x="0" y="3"/>
                    <a:pt x="3" y="0"/>
                    <a:pt x="6" y="0"/>
                  </a:cubicBezTo>
                  <a:cubicBezTo>
                    <a:pt x="9" y="0"/>
                    <a:pt x="12" y="3"/>
                    <a:pt x="12" y="6"/>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3" name="Freeform 138"/>
            <p:cNvSpPr>
              <a:spLocks/>
            </p:cNvSpPr>
            <p:nvPr/>
          </p:nvSpPr>
          <p:spPr bwMode="auto">
            <a:xfrm>
              <a:off x="8418514" y="1735138"/>
              <a:ext cx="293688" cy="295275"/>
            </a:xfrm>
            <a:custGeom>
              <a:avLst/>
              <a:gdLst>
                <a:gd name="T0" fmla="*/ 32 w 60"/>
                <a:gd name="T1" fmla="*/ 0 h 60"/>
                <a:gd name="T2" fmla="*/ 30 w 60"/>
                <a:gd name="T3" fmla="*/ 0 h 60"/>
                <a:gd name="T4" fmla="*/ 0 w 60"/>
                <a:gd name="T5" fmla="*/ 30 h 60"/>
                <a:gd name="T6" fmla="*/ 30 w 60"/>
                <a:gd name="T7" fmla="*/ 60 h 60"/>
                <a:gd name="T8" fmla="*/ 60 w 60"/>
                <a:gd name="T9" fmla="*/ 30 h 60"/>
                <a:gd name="T10" fmla="*/ 60 w 60"/>
                <a:gd name="T11" fmla="*/ 28 h 60"/>
              </a:gdLst>
              <a:ahLst/>
              <a:cxnLst>
                <a:cxn ang="0">
                  <a:pos x="T0" y="T1"/>
                </a:cxn>
                <a:cxn ang="0">
                  <a:pos x="T2" y="T3"/>
                </a:cxn>
                <a:cxn ang="0">
                  <a:pos x="T4" y="T5"/>
                </a:cxn>
                <a:cxn ang="0">
                  <a:pos x="T6" y="T7"/>
                </a:cxn>
                <a:cxn ang="0">
                  <a:pos x="T8" y="T9"/>
                </a:cxn>
                <a:cxn ang="0">
                  <a:pos x="T10" y="T11"/>
                </a:cxn>
              </a:cxnLst>
              <a:rect l="0" t="0" r="r" b="b"/>
              <a:pathLst>
                <a:path w="60" h="60">
                  <a:moveTo>
                    <a:pt x="32" y="0"/>
                  </a:moveTo>
                  <a:cubicBezTo>
                    <a:pt x="31" y="0"/>
                    <a:pt x="31" y="0"/>
                    <a:pt x="30" y="0"/>
                  </a:cubicBezTo>
                  <a:cubicBezTo>
                    <a:pt x="13" y="0"/>
                    <a:pt x="0" y="13"/>
                    <a:pt x="0" y="30"/>
                  </a:cubicBezTo>
                  <a:cubicBezTo>
                    <a:pt x="0" y="47"/>
                    <a:pt x="13" y="60"/>
                    <a:pt x="30" y="60"/>
                  </a:cubicBezTo>
                  <a:cubicBezTo>
                    <a:pt x="47" y="60"/>
                    <a:pt x="60" y="47"/>
                    <a:pt x="60" y="30"/>
                  </a:cubicBezTo>
                  <a:cubicBezTo>
                    <a:pt x="60" y="29"/>
                    <a:pt x="60" y="29"/>
                    <a:pt x="60" y="28"/>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
        <p:nvSpPr>
          <p:cNvPr id="74" name="Freeform 57"/>
          <p:cNvSpPr>
            <a:spLocks/>
          </p:cNvSpPr>
          <p:nvPr/>
        </p:nvSpPr>
        <p:spPr bwMode="auto">
          <a:xfrm>
            <a:off x="688861" y="1628375"/>
            <a:ext cx="391721" cy="368679"/>
          </a:xfrm>
          <a:custGeom>
            <a:avLst/>
            <a:gdLst>
              <a:gd name="T0" fmla="*/ 74 w 88"/>
              <a:gd name="T1" fmla="*/ 59 h 83"/>
              <a:gd name="T2" fmla="*/ 74 w 88"/>
              <a:gd name="T3" fmla="*/ 59 h 83"/>
              <a:gd name="T4" fmla="*/ 80 w 88"/>
              <a:gd name="T5" fmla="*/ 65 h 83"/>
              <a:gd name="T6" fmla="*/ 74 w 88"/>
              <a:gd name="T7" fmla="*/ 71 h 83"/>
              <a:gd name="T8" fmla="*/ 70 w 88"/>
              <a:gd name="T9" fmla="*/ 71 h 83"/>
              <a:gd name="T10" fmla="*/ 76 w 88"/>
              <a:gd name="T11" fmla="*/ 77 h 83"/>
              <a:gd name="T12" fmla="*/ 70 w 88"/>
              <a:gd name="T13" fmla="*/ 83 h 83"/>
              <a:gd name="T14" fmla="*/ 44 w 88"/>
              <a:gd name="T15" fmla="*/ 83 h 83"/>
              <a:gd name="T16" fmla="*/ 0 w 88"/>
              <a:gd name="T17" fmla="*/ 75 h 83"/>
              <a:gd name="T18" fmla="*/ 0 w 88"/>
              <a:gd name="T19" fmla="*/ 39 h 83"/>
              <a:gd name="T20" fmla="*/ 12 w 88"/>
              <a:gd name="T21" fmla="*/ 39 h 83"/>
              <a:gd name="T22" fmla="*/ 42 w 88"/>
              <a:gd name="T23" fmla="*/ 7 h 83"/>
              <a:gd name="T24" fmla="*/ 54 w 88"/>
              <a:gd name="T25" fmla="*/ 12 h 83"/>
              <a:gd name="T26" fmla="*/ 50 w 88"/>
              <a:gd name="T27" fmla="*/ 35 h 83"/>
              <a:gd name="T28" fmla="*/ 82 w 88"/>
              <a:gd name="T29" fmla="*/ 35 h 83"/>
              <a:gd name="T30" fmla="*/ 88 w 88"/>
              <a:gd name="T31" fmla="*/ 41 h 83"/>
              <a:gd name="T32" fmla="*/ 82 w 88"/>
              <a:gd name="T33" fmla="*/ 47 h 83"/>
              <a:gd name="T34" fmla="*/ 78 w 88"/>
              <a:gd name="T35" fmla="*/ 47 h 83"/>
              <a:gd name="T36" fmla="*/ 84 w 88"/>
              <a:gd name="T37" fmla="*/ 53 h 83"/>
              <a:gd name="T38" fmla="*/ 78 w 88"/>
              <a:gd name="T39" fmla="*/ 59 h 83"/>
              <a:gd name="T40" fmla="*/ 74 w 88"/>
              <a:gd name="T4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83">
                <a:moveTo>
                  <a:pt x="74" y="59"/>
                </a:moveTo>
                <a:cubicBezTo>
                  <a:pt x="74" y="59"/>
                  <a:pt x="74" y="59"/>
                  <a:pt x="74" y="59"/>
                </a:cubicBezTo>
                <a:cubicBezTo>
                  <a:pt x="77" y="59"/>
                  <a:pt x="80" y="62"/>
                  <a:pt x="80" y="65"/>
                </a:cubicBezTo>
                <a:cubicBezTo>
                  <a:pt x="80" y="68"/>
                  <a:pt x="77" y="71"/>
                  <a:pt x="74" y="71"/>
                </a:cubicBezTo>
                <a:cubicBezTo>
                  <a:pt x="70" y="71"/>
                  <a:pt x="70" y="71"/>
                  <a:pt x="70" y="71"/>
                </a:cubicBezTo>
                <a:cubicBezTo>
                  <a:pt x="73" y="71"/>
                  <a:pt x="76" y="74"/>
                  <a:pt x="76" y="77"/>
                </a:cubicBezTo>
                <a:cubicBezTo>
                  <a:pt x="76" y="80"/>
                  <a:pt x="73" y="83"/>
                  <a:pt x="70" y="83"/>
                </a:cubicBezTo>
                <a:cubicBezTo>
                  <a:pt x="70" y="83"/>
                  <a:pt x="54" y="83"/>
                  <a:pt x="44" y="83"/>
                </a:cubicBezTo>
                <a:cubicBezTo>
                  <a:pt x="28" y="83"/>
                  <a:pt x="32" y="75"/>
                  <a:pt x="0" y="75"/>
                </a:cubicBezTo>
                <a:cubicBezTo>
                  <a:pt x="0" y="73"/>
                  <a:pt x="0" y="39"/>
                  <a:pt x="0" y="39"/>
                </a:cubicBezTo>
                <a:cubicBezTo>
                  <a:pt x="12" y="39"/>
                  <a:pt x="12" y="39"/>
                  <a:pt x="12" y="39"/>
                </a:cubicBezTo>
                <a:cubicBezTo>
                  <a:pt x="26" y="39"/>
                  <a:pt x="42" y="26"/>
                  <a:pt x="42" y="7"/>
                </a:cubicBezTo>
                <a:cubicBezTo>
                  <a:pt x="42" y="1"/>
                  <a:pt x="54" y="0"/>
                  <a:pt x="54" y="12"/>
                </a:cubicBezTo>
                <a:cubicBezTo>
                  <a:pt x="54" y="20"/>
                  <a:pt x="50" y="35"/>
                  <a:pt x="50" y="35"/>
                </a:cubicBezTo>
                <a:cubicBezTo>
                  <a:pt x="82" y="35"/>
                  <a:pt x="82" y="35"/>
                  <a:pt x="82" y="35"/>
                </a:cubicBezTo>
                <a:cubicBezTo>
                  <a:pt x="85" y="35"/>
                  <a:pt x="88" y="38"/>
                  <a:pt x="88" y="41"/>
                </a:cubicBezTo>
                <a:cubicBezTo>
                  <a:pt x="88" y="44"/>
                  <a:pt x="85" y="47"/>
                  <a:pt x="82" y="47"/>
                </a:cubicBezTo>
                <a:cubicBezTo>
                  <a:pt x="78" y="47"/>
                  <a:pt x="78" y="47"/>
                  <a:pt x="78" y="47"/>
                </a:cubicBezTo>
                <a:cubicBezTo>
                  <a:pt x="81" y="47"/>
                  <a:pt x="84" y="50"/>
                  <a:pt x="84" y="53"/>
                </a:cubicBezTo>
                <a:cubicBezTo>
                  <a:pt x="84" y="56"/>
                  <a:pt x="81" y="59"/>
                  <a:pt x="78" y="59"/>
                </a:cubicBezTo>
                <a:cubicBezTo>
                  <a:pt x="74" y="59"/>
                  <a:pt x="74" y="59"/>
                  <a:pt x="74" y="59"/>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nvGrpSpPr>
          <p:cNvPr id="75" name="Group 74"/>
          <p:cNvGrpSpPr/>
          <p:nvPr/>
        </p:nvGrpSpPr>
        <p:grpSpPr>
          <a:xfrm>
            <a:off x="736985" y="5368228"/>
            <a:ext cx="409003" cy="267869"/>
            <a:chOff x="904876" y="3546475"/>
            <a:chExt cx="450850" cy="295276"/>
          </a:xfrm>
        </p:grpSpPr>
        <p:sp>
          <p:nvSpPr>
            <p:cNvPr id="76" name="Freeform 75"/>
            <p:cNvSpPr>
              <a:spLocks/>
            </p:cNvSpPr>
            <p:nvPr/>
          </p:nvSpPr>
          <p:spPr bwMode="auto">
            <a:xfrm>
              <a:off x="904876" y="3605213"/>
              <a:ext cx="450850" cy="236538"/>
            </a:xfrm>
            <a:custGeom>
              <a:avLst/>
              <a:gdLst>
                <a:gd name="T0" fmla="*/ 84 w 92"/>
                <a:gd name="T1" fmla="*/ 8 h 48"/>
                <a:gd name="T2" fmla="*/ 24 w 92"/>
                <a:gd name="T3" fmla="*/ 8 h 48"/>
                <a:gd name="T4" fmla="*/ 16 w 92"/>
                <a:gd name="T5" fmla="*/ 0 h 48"/>
                <a:gd name="T6" fmla="*/ 0 w 92"/>
                <a:gd name="T7" fmla="*/ 0 h 48"/>
                <a:gd name="T8" fmla="*/ 12 w 92"/>
                <a:gd name="T9" fmla="*/ 24 h 48"/>
                <a:gd name="T10" fmla="*/ 44 w 92"/>
                <a:gd name="T11" fmla="*/ 24 h 48"/>
                <a:gd name="T12" fmla="*/ 20 w 92"/>
                <a:gd name="T13" fmla="*/ 48 h 48"/>
                <a:gd name="T14" fmla="*/ 40 w 92"/>
                <a:gd name="T15" fmla="*/ 48 h 48"/>
                <a:gd name="T16" fmla="*/ 64 w 92"/>
                <a:gd name="T17" fmla="*/ 24 h 48"/>
                <a:gd name="T18" fmla="*/ 84 w 92"/>
                <a:gd name="T19" fmla="*/ 24 h 48"/>
                <a:gd name="T20" fmla="*/ 92 w 92"/>
                <a:gd name="T21" fmla="*/ 16 h 48"/>
                <a:gd name="T22" fmla="*/ 84 w 92"/>
                <a:gd name="T2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48">
                  <a:moveTo>
                    <a:pt x="84" y="8"/>
                  </a:moveTo>
                  <a:cubicBezTo>
                    <a:pt x="24" y="8"/>
                    <a:pt x="24" y="8"/>
                    <a:pt x="24" y="8"/>
                  </a:cubicBezTo>
                  <a:cubicBezTo>
                    <a:pt x="16" y="0"/>
                    <a:pt x="16" y="0"/>
                    <a:pt x="16" y="0"/>
                  </a:cubicBezTo>
                  <a:cubicBezTo>
                    <a:pt x="0" y="0"/>
                    <a:pt x="0" y="0"/>
                    <a:pt x="0" y="0"/>
                  </a:cubicBezTo>
                  <a:cubicBezTo>
                    <a:pt x="12" y="24"/>
                    <a:pt x="12" y="24"/>
                    <a:pt x="12" y="24"/>
                  </a:cubicBezTo>
                  <a:cubicBezTo>
                    <a:pt x="44" y="24"/>
                    <a:pt x="44" y="24"/>
                    <a:pt x="44" y="24"/>
                  </a:cubicBezTo>
                  <a:cubicBezTo>
                    <a:pt x="20" y="48"/>
                    <a:pt x="20" y="48"/>
                    <a:pt x="20" y="48"/>
                  </a:cubicBezTo>
                  <a:cubicBezTo>
                    <a:pt x="40" y="48"/>
                    <a:pt x="40" y="48"/>
                    <a:pt x="40" y="48"/>
                  </a:cubicBezTo>
                  <a:cubicBezTo>
                    <a:pt x="64" y="24"/>
                    <a:pt x="64" y="24"/>
                    <a:pt x="64" y="24"/>
                  </a:cubicBezTo>
                  <a:cubicBezTo>
                    <a:pt x="84" y="24"/>
                    <a:pt x="84" y="24"/>
                    <a:pt x="84" y="24"/>
                  </a:cubicBezTo>
                  <a:cubicBezTo>
                    <a:pt x="88" y="24"/>
                    <a:pt x="92" y="20"/>
                    <a:pt x="92" y="16"/>
                  </a:cubicBezTo>
                  <a:cubicBezTo>
                    <a:pt x="92" y="12"/>
                    <a:pt x="88" y="8"/>
                    <a:pt x="84" y="8"/>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77" name="Freeform 76"/>
            <p:cNvSpPr>
              <a:spLocks/>
            </p:cNvSpPr>
            <p:nvPr/>
          </p:nvSpPr>
          <p:spPr bwMode="auto">
            <a:xfrm>
              <a:off x="1042988" y="3546475"/>
              <a:ext cx="176213" cy="98425"/>
            </a:xfrm>
            <a:custGeom>
              <a:avLst/>
              <a:gdLst>
                <a:gd name="T0" fmla="*/ 111 w 111"/>
                <a:gd name="T1" fmla="*/ 62 h 62"/>
                <a:gd name="T2" fmla="*/ 49 w 111"/>
                <a:gd name="T3" fmla="*/ 0 h 62"/>
                <a:gd name="T4" fmla="*/ 0 w 111"/>
                <a:gd name="T5" fmla="*/ 0 h 62"/>
                <a:gd name="T6" fmla="*/ 61 w 111"/>
                <a:gd name="T7" fmla="*/ 62 h 62"/>
              </a:gdLst>
              <a:ahLst/>
              <a:cxnLst>
                <a:cxn ang="0">
                  <a:pos x="T0" y="T1"/>
                </a:cxn>
                <a:cxn ang="0">
                  <a:pos x="T2" y="T3"/>
                </a:cxn>
                <a:cxn ang="0">
                  <a:pos x="T4" y="T5"/>
                </a:cxn>
                <a:cxn ang="0">
                  <a:pos x="T6" y="T7"/>
                </a:cxn>
              </a:cxnLst>
              <a:rect l="0" t="0" r="r" b="b"/>
              <a:pathLst>
                <a:path w="111" h="62">
                  <a:moveTo>
                    <a:pt x="111" y="62"/>
                  </a:moveTo>
                  <a:lnTo>
                    <a:pt x="49" y="0"/>
                  </a:lnTo>
                  <a:lnTo>
                    <a:pt x="0" y="0"/>
                  </a:lnTo>
                  <a:lnTo>
                    <a:pt x="61" y="62"/>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grpSp>
        <p:nvGrpSpPr>
          <p:cNvPr id="78" name="Group 77"/>
          <p:cNvGrpSpPr/>
          <p:nvPr/>
        </p:nvGrpSpPr>
        <p:grpSpPr>
          <a:xfrm>
            <a:off x="737826" y="3768540"/>
            <a:ext cx="302432" cy="409002"/>
            <a:chOff x="4710114" y="6270625"/>
            <a:chExt cx="333375" cy="450850"/>
          </a:xfrm>
        </p:grpSpPr>
        <p:sp>
          <p:nvSpPr>
            <p:cNvPr id="79" name="Freeform 212"/>
            <p:cNvSpPr>
              <a:spLocks/>
            </p:cNvSpPr>
            <p:nvPr/>
          </p:nvSpPr>
          <p:spPr bwMode="auto">
            <a:xfrm>
              <a:off x="4745039" y="6373813"/>
              <a:ext cx="258763" cy="161925"/>
            </a:xfrm>
            <a:custGeom>
              <a:avLst/>
              <a:gdLst>
                <a:gd name="T0" fmla="*/ 15 w 53"/>
                <a:gd name="T1" fmla="*/ 13 h 33"/>
                <a:gd name="T2" fmla="*/ 7 w 53"/>
                <a:gd name="T3" fmla="*/ 10 h 33"/>
                <a:gd name="T4" fmla="*/ 0 w 53"/>
                <a:gd name="T5" fmla="*/ 13 h 33"/>
                <a:gd name="T6" fmla="*/ 15 w 53"/>
                <a:gd name="T7" fmla="*/ 23 h 33"/>
                <a:gd name="T8" fmla="*/ 29 w 53"/>
                <a:gd name="T9" fmla="*/ 17 h 33"/>
                <a:gd name="T10" fmla="*/ 23 w 53"/>
                <a:gd name="T11" fmla="*/ 33 h 33"/>
                <a:gd name="T12" fmla="*/ 30 w 53"/>
                <a:gd name="T13" fmla="*/ 29 h 33"/>
                <a:gd name="T14" fmla="*/ 39 w 53"/>
                <a:gd name="T15" fmla="*/ 13 h 33"/>
                <a:gd name="T16" fmla="*/ 50 w 53"/>
                <a:gd name="T17" fmla="*/ 8 h 33"/>
                <a:gd name="T18" fmla="*/ 52 w 53"/>
                <a:gd name="T19" fmla="*/ 6 h 33"/>
                <a:gd name="T20" fmla="*/ 52 w 53"/>
                <a:gd name="T21" fmla="*/ 3 h 33"/>
                <a:gd name="T22" fmla="*/ 47 w 53"/>
                <a:gd name="T23" fmla="*/ 1 h 33"/>
                <a:gd name="T24" fmla="*/ 15 w 5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3">
                  <a:moveTo>
                    <a:pt x="15" y="13"/>
                  </a:moveTo>
                  <a:cubicBezTo>
                    <a:pt x="7" y="10"/>
                    <a:pt x="7" y="10"/>
                    <a:pt x="7" y="10"/>
                  </a:cubicBezTo>
                  <a:cubicBezTo>
                    <a:pt x="0" y="13"/>
                    <a:pt x="0" y="13"/>
                    <a:pt x="0" y="13"/>
                  </a:cubicBezTo>
                  <a:cubicBezTo>
                    <a:pt x="15" y="23"/>
                    <a:pt x="15" y="23"/>
                    <a:pt x="15" y="23"/>
                  </a:cubicBezTo>
                  <a:cubicBezTo>
                    <a:pt x="29" y="17"/>
                    <a:pt x="29" y="17"/>
                    <a:pt x="29" y="17"/>
                  </a:cubicBezTo>
                  <a:cubicBezTo>
                    <a:pt x="23" y="33"/>
                    <a:pt x="23" y="33"/>
                    <a:pt x="23" y="33"/>
                  </a:cubicBezTo>
                  <a:cubicBezTo>
                    <a:pt x="30" y="29"/>
                    <a:pt x="30" y="29"/>
                    <a:pt x="30" y="29"/>
                  </a:cubicBezTo>
                  <a:cubicBezTo>
                    <a:pt x="39" y="13"/>
                    <a:pt x="39" y="13"/>
                    <a:pt x="39" y="13"/>
                  </a:cubicBezTo>
                  <a:cubicBezTo>
                    <a:pt x="50" y="8"/>
                    <a:pt x="50" y="8"/>
                    <a:pt x="50" y="8"/>
                  </a:cubicBezTo>
                  <a:cubicBezTo>
                    <a:pt x="51" y="8"/>
                    <a:pt x="52" y="7"/>
                    <a:pt x="52" y="6"/>
                  </a:cubicBezTo>
                  <a:cubicBezTo>
                    <a:pt x="53" y="5"/>
                    <a:pt x="52" y="4"/>
                    <a:pt x="52" y="3"/>
                  </a:cubicBezTo>
                  <a:cubicBezTo>
                    <a:pt x="51" y="1"/>
                    <a:pt x="49" y="0"/>
                    <a:pt x="47" y="1"/>
                  </a:cubicBezTo>
                  <a:lnTo>
                    <a:pt x="15" y="13"/>
                  </a:ln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0" name="Freeform 213"/>
            <p:cNvSpPr>
              <a:spLocks/>
            </p:cNvSpPr>
            <p:nvPr/>
          </p:nvSpPr>
          <p:spPr bwMode="auto">
            <a:xfrm>
              <a:off x="4822826" y="6359525"/>
              <a:ext cx="93663" cy="53975"/>
            </a:xfrm>
            <a:custGeom>
              <a:avLst/>
              <a:gdLst>
                <a:gd name="T0" fmla="*/ 59 w 59"/>
                <a:gd name="T1" fmla="*/ 24 h 34"/>
                <a:gd name="T2" fmla="*/ 19 w 59"/>
                <a:gd name="T3" fmla="*/ 0 h 34"/>
                <a:gd name="T4" fmla="*/ 0 w 59"/>
                <a:gd name="T5" fmla="*/ 12 h 34"/>
                <a:gd name="T6" fmla="*/ 37 w 59"/>
                <a:gd name="T7" fmla="*/ 34 h 34"/>
              </a:gdLst>
              <a:ahLst/>
              <a:cxnLst>
                <a:cxn ang="0">
                  <a:pos x="T0" y="T1"/>
                </a:cxn>
                <a:cxn ang="0">
                  <a:pos x="T2" y="T3"/>
                </a:cxn>
                <a:cxn ang="0">
                  <a:pos x="T4" y="T5"/>
                </a:cxn>
                <a:cxn ang="0">
                  <a:pos x="T6" y="T7"/>
                </a:cxn>
              </a:cxnLst>
              <a:rect l="0" t="0" r="r" b="b"/>
              <a:pathLst>
                <a:path w="59" h="34">
                  <a:moveTo>
                    <a:pt x="59" y="24"/>
                  </a:moveTo>
                  <a:lnTo>
                    <a:pt x="19" y="0"/>
                  </a:lnTo>
                  <a:lnTo>
                    <a:pt x="0" y="12"/>
                  </a:lnTo>
                  <a:lnTo>
                    <a:pt x="37" y="34"/>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81" name="Freeform 214"/>
            <p:cNvSpPr>
              <a:spLocks/>
            </p:cNvSpPr>
            <p:nvPr/>
          </p:nvSpPr>
          <p:spPr bwMode="auto">
            <a:xfrm>
              <a:off x="4710114" y="6270625"/>
              <a:ext cx="333375" cy="450850"/>
            </a:xfrm>
            <a:custGeom>
              <a:avLst/>
              <a:gdLst>
                <a:gd name="T0" fmla="*/ 68 w 68"/>
                <a:gd name="T1" fmla="*/ 34 h 92"/>
                <a:gd name="T2" fmla="*/ 34 w 68"/>
                <a:gd name="T3" fmla="*/ 0 h 92"/>
                <a:gd name="T4" fmla="*/ 0 w 68"/>
                <a:gd name="T5" fmla="*/ 34 h 92"/>
                <a:gd name="T6" fmla="*/ 27 w 68"/>
                <a:gd name="T7" fmla="*/ 67 h 92"/>
                <a:gd name="T8" fmla="*/ 34 w 68"/>
                <a:gd name="T9" fmla="*/ 92 h 92"/>
                <a:gd name="T10" fmla="*/ 41 w 68"/>
                <a:gd name="T11" fmla="*/ 67 h 92"/>
                <a:gd name="T12" fmla="*/ 68 w 68"/>
                <a:gd name="T13" fmla="*/ 34 h 92"/>
              </a:gdLst>
              <a:ahLst/>
              <a:cxnLst>
                <a:cxn ang="0">
                  <a:pos x="T0" y="T1"/>
                </a:cxn>
                <a:cxn ang="0">
                  <a:pos x="T2" y="T3"/>
                </a:cxn>
                <a:cxn ang="0">
                  <a:pos x="T4" y="T5"/>
                </a:cxn>
                <a:cxn ang="0">
                  <a:pos x="T6" y="T7"/>
                </a:cxn>
                <a:cxn ang="0">
                  <a:pos x="T8" y="T9"/>
                </a:cxn>
                <a:cxn ang="0">
                  <a:pos x="T10" y="T11"/>
                </a:cxn>
                <a:cxn ang="0">
                  <a:pos x="T12" y="T13"/>
                </a:cxn>
              </a:cxnLst>
              <a:rect l="0" t="0" r="r" b="b"/>
              <a:pathLst>
                <a:path w="68" h="92">
                  <a:moveTo>
                    <a:pt x="68" y="34"/>
                  </a:moveTo>
                  <a:cubicBezTo>
                    <a:pt x="68" y="15"/>
                    <a:pt x="53" y="0"/>
                    <a:pt x="34" y="0"/>
                  </a:cubicBezTo>
                  <a:cubicBezTo>
                    <a:pt x="15" y="0"/>
                    <a:pt x="0" y="15"/>
                    <a:pt x="0" y="34"/>
                  </a:cubicBezTo>
                  <a:cubicBezTo>
                    <a:pt x="0" y="50"/>
                    <a:pt x="12" y="64"/>
                    <a:pt x="27" y="67"/>
                  </a:cubicBezTo>
                  <a:cubicBezTo>
                    <a:pt x="34" y="92"/>
                    <a:pt x="34" y="92"/>
                    <a:pt x="34" y="92"/>
                  </a:cubicBezTo>
                  <a:cubicBezTo>
                    <a:pt x="41" y="67"/>
                    <a:pt x="41" y="67"/>
                    <a:pt x="41" y="67"/>
                  </a:cubicBezTo>
                  <a:cubicBezTo>
                    <a:pt x="56" y="64"/>
                    <a:pt x="68" y="50"/>
                    <a:pt x="68" y="34"/>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Tree>
    <p:extLst>
      <p:ext uri="{BB962C8B-B14F-4D97-AF65-F5344CB8AC3E}">
        <p14:creationId xmlns:p14="http://schemas.microsoft.com/office/powerpoint/2010/main" val="631302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2388-8154-A4F9-35EE-88FFFC250E38}"/>
              </a:ext>
            </a:extLst>
          </p:cNvPr>
          <p:cNvSpPr>
            <a:spLocks noGrp="1"/>
          </p:cNvSpPr>
          <p:nvPr>
            <p:ph type="title"/>
          </p:nvPr>
        </p:nvSpPr>
        <p:spPr>
          <a:xfrm>
            <a:off x="479425" y="1673522"/>
            <a:ext cx="11233150" cy="664797"/>
          </a:xfrm>
        </p:spPr>
        <p:txBody>
          <a:bodyPr/>
          <a:lstStyle/>
          <a:p>
            <a:r>
              <a:rPr lang="en-GB">
                <a:cs typeface="Helvetica"/>
              </a:rPr>
              <a:t>Conclusion</a:t>
            </a:r>
            <a:endParaRPr lang="en-GB"/>
          </a:p>
        </p:txBody>
      </p:sp>
      <p:sp>
        <p:nvSpPr>
          <p:cNvPr id="3" name="Slide Number Placeholder 2">
            <a:extLst>
              <a:ext uri="{FF2B5EF4-FFF2-40B4-BE49-F238E27FC236}">
                <a16:creationId xmlns:a16="http://schemas.microsoft.com/office/drawing/2014/main" id="{527502E0-18EC-6C02-FE60-212F99F8D8E3}"/>
              </a:ext>
            </a:extLst>
          </p:cNvPr>
          <p:cNvSpPr>
            <a:spLocks noGrp="1"/>
          </p:cNvSpPr>
          <p:nvPr>
            <p:ph type="sldNum" sz="quarter" idx="10"/>
          </p:nvPr>
        </p:nvSpPr>
        <p:spPr/>
        <p:txBody>
          <a:bodyPr/>
          <a:lstStyle/>
          <a:p>
            <a:fld id="{7146FAA3-5F10-EC41-882E-FB4187E570D3}" type="slidenum">
              <a:rPr lang="en-AU"/>
              <a:pPr/>
              <a:t>56</a:t>
            </a:fld>
            <a:endParaRPr lang="en-AU"/>
          </a:p>
        </p:txBody>
      </p:sp>
      <p:pic>
        <p:nvPicPr>
          <p:cNvPr id="6" name="Picture Placeholder 8">
            <a:extLst>
              <a:ext uri="{FF2B5EF4-FFF2-40B4-BE49-F238E27FC236}">
                <a16:creationId xmlns:a16="http://schemas.microsoft.com/office/drawing/2014/main" id="{EFA6763D-A6DF-9145-9B8C-46FE1B3E279B}"/>
              </a:ext>
            </a:extLst>
          </p:cNvPr>
          <p:cNvPicPr>
            <a:picLocks noGrp="1" noChangeAspect="1"/>
          </p:cNvPicPr>
          <p:nvPr>
            <p:ph type="pic" sz="quarter" idx="12"/>
          </p:nvPr>
        </p:nvPicPr>
        <p:blipFill rotWithShape="1">
          <a:blip r:embed="rId2">
            <a:extLst>
              <a:ext uri="{96DAC541-7B7A-43D3-8B79-37D633B846F1}">
                <asvg:svgBlip xmlns:asvg="http://schemas.microsoft.com/office/drawing/2016/SVG/main" r:embed="rId3"/>
              </a:ext>
            </a:extLst>
          </a:blip>
          <a:srcRect l="-100208" t="-18894" b="-3855"/>
          <a:stretch/>
        </p:blipFill>
        <p:spPr>
          <a:xfrm>
            <a:off x="7170738" y="1673522"/>
            <a:ext cx="4541837" cy="4600278"/>
          </a:xfrm>
        </p:spPr>
      </p:pic>
    </p:spTree>
    <p:extLst>
      <p:ext uri="{BB962C8B-B14F-4D97-AF65-F5344CB8AC3E}">
        <p14:creationId xmlns:p14="http://schemas.microsoft.com/office/powerpoint/2010/main" val="922276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24AEA-9E25-D847-EBAA-6663F3BF1F0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F86FAF1-8054-F117-7A71-24E08DC65D72}"/>
              </a:ext>
            </a:extLst>
          </p:cNvPr>
          <p:cNvSpPr>
            <a:spLocks noGrp="1"/>
          </p:cNvSpPr>
          <p:nvPr>
            <p:ph type="title"/>
          </p:nvPr>
        </p:nvSpPr>
        <p:spPr/>
        <p:txBody>
          <a:bodyPr/>
          <a:lstStyle/>
          <a:p>
            <a:r>
              <a:rPr lang="en-AU"/>
              <a:t>Conclusion</a:t>
            </a:r>
            <a:endParaRPr lang="en-US"/>
          </a:p>
        </p:txBody>
      </p:sp>
      <p:sp>
        <p:nvSpPr>
          <p:cNvPr id="3" name="Slide Number Placeholder 2">
            <a:extLst>
              <a:ext uri="{FF2B5EF4-FFF2-40B4-BE49-F238E27FC236}">
                <a16:creationId xmlns:a16="http://schemas.microsoft.com/office/drawing/2014/main" id="{7273ED9D-9FED-426F-69DF-42DF7481A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grpSp>
        <p:nvGrpSpPr>
          <p:cNvPr id="29" name="Group 28">
            <a:extLst>
              <a:ext uri="{FF2B5EF4-FFF2-40B4-BE49-F238E27FC236}">
                <a16:creationId xmlns:a16="http://schemas.microsoft.com/office/drawing/2014/main" id="{5BA18E55-D6AB-B599-DAB1-16C969145CA6}"/>
              </a:ext>
            </a:extLst>
          </p:cNvPr>
          <p:cNvGrpSpPr>
            <a:grpSpLocks noChangeAspect="1"/>
          </p:cNvGrpSpPr>
          <p:nvPr/>
        </p:nvGrpSpPr>
        <p:grpSpPr>
          <a:xfrm>
            <a:off x="5955295" y="2768645"/>
            <a:ext cx="282074" cy="820727"/>
            <a:chOff x="6019800" y="3200399"/>
            <a:chExt cx="644403" cy="1874978"/>
          </a:xfrm>
          <a:solidFill>
            <a:schemeClr val="bg1"/>
          </a:solidFill>
        </p:grpSpPr>
        <p:sp>
          <p:nvSpPr>
            <p:cNvPr id="24" name="Graphic 88">
              <a:extLst>
                <a:ext uri="{FF2B5EF4-FFF2-40B4-BE49-F238E27FC236}">
                  <a16:creationId xmlns:a16="http://schemas.microsoft.com/office/drawing/2014/main" id="{9E476177-2FB0-4F68-D995-84EDE03D7805}"/>
                </a:ext>
              </a:extLst>
            </p:cNvPr>
            <p:cNvSpPr>
              <a:spLocks noChangeAspect="1"/>
            </p:cNvSpPr>
            <p:nvPr/>
          </p:nvSpPr>
          <p:spPr>
            <a:xfrm>
              <a:off x="6110001" y="3200399"/>
              <a:ext cx="440243" cy="467758"/>
            </a:xfrm>
            <a:custGeom>
              <a:avLst/>
              <a:gdLst>
                <a:gd name="connsiteX0" fmla="*/ 220122 w 440243"/>
                <a:gd name="connsiteY0" fmla="*/ 359298 h 467758"/>
                <a:gd name="connsiteX1" fmla="*/ 102080 w 440243"/>
                <a:gd name="connsiteY1" fmla="*/ 233879 h 467758"/>
                <a:gd name="connsiteX2" fmla="*/ 220122 w 440243"/>
                <a:gd name="connsiteY2" fmla="*/ 108460 h 467758"/>
                <a:gd name="connsiteX3" fmla="*/ 338163 w 440243"/>
                <a:gd name="connsiteY3" fmla="*/ 233879 h 467758"/>
                <a:gd name="connsiteX4" fmla="*/ 220122 w 440243"/>
                <a:gd name="connsiteY4" fmla="*/ 359298 h 467758"/>
                <a:gd name="connsiteX5" fmla="*/ 220122 w 440243"/>
                <a:gd name="connsiteY5" fmla="*/ 0 h 467758"/>
                <a:gd name="connsiteX6" fmla="*/ 0 w 440243"/>
                <a:gd name="connsiteY6" fmla="*/ 233879 h 467758"/>
                <a:gd name="connsiteX7" fmla="*/ 220122 w 440243"/>
                <a:gd name="connsiteY7" fmla="*/ 467758 h 467758"/>
                <a:gd name="connsiteX8" fmla="*/ 440243 w 440243"/>
                <a:gd name="connsiteY8" fmla="*/ 233879 h 467758"/>
                <a:gd name="connsiteX9" fmla="*/ 220122 w 440243"/>
                <a:gd name="connsiteY9" fmla="*/ 0 h 4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243" h="467758">
                  <a:moveTo>
                    <a:pt x="220122" y="359298"/>
                  </a:moveTo>
                  <a:cubicBezTo>
                    <a:pt x="154929" y="359298"/>
                    <a:pt x="102080" y="303146"/>
                    <a:pt x="102080" y="233879"/>
                  </a:cubicBezTo>
                  <a:cubicBezTo>
                    <a:pt x="102080" y="164612"/>
                    <a:pt x="154929" y="108460"/>
                    <a:pt x="220122" y="108460"/>
                  </a:cubicBezTo>
                  <a:cubicBezTo>
                    <a:pt x="285314" y="108460"/>
                    <a:pt x="338163" y="164612"/>
                    <a:pt x="338163" y="233879"/>
                  </a:cubicBezTo>
                  <a:cubicBezTo>
                    <a:pt x="338163" y="303146"/>
                    <a:pt x="285314" y="359298"/>
                    <a:pt x="220122" y="359298"/>
                  </a:cubicBezTo>
                  <a:moveTo>
                    <a:pt x="220122" y="0"/>
                  </a:moveTo>
                  <a:cubicBezTo>
                    <a:pt x="98552" y="0"/>
                    <a:pt x="0" y="104711"/>
                    <a:pt x="0" y="233879"/>
                  </a:cubicBezTo>
                  <a:cubicBezTo>
                    <a:pt x="0" y="363047"/>
                    <a:pt x="98552" y="467758"/>
                    <a:pt x="220122" y="467758"/>
                  </a:cubicBezTo>
                  <a:cubicBezTo>
                    <a:pt x="341691" y="467758"/>
                    <a:pt x="440243" y="363047"/>
                    <a:pt x="440243" y="233879"/>
                  </a:cubicBezTo>
                  <a:cubicBezTo>
                    <a:pt x="440039" y="104801"/>
                    <a:pt x="341607" y="217"/>
                    <a:pt x="220122" y="0"/>
                  </a:cubicBezTo>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5" name="Graphic 88">
              <a:extLst>
                <a:ext uri="{FF2B5EF4-FFF2-40B4-BE49-F238E27FC236}">
                  <a16:creationId xmlns:a16="http://schemas.microsoft.com/office/drawing/2014/main" id="{2501AA14-1ECD-5996-C151-B11BD2E614C6}"/>
                </a:ext>
              </a:extLst>
            </p:cNvPr>
            <p:cNvSpPr>
              <a:spLocks noChangeAspect="1"/>
            </p:cNvSpPr>
            <p:nvPr/>
          </p:nvSpPr>
          <p:spPr>
            <a:xfrm>
              <a:off x="6200574" y="3784112"/>
              <a:ext cx="102451" cy="1291265"/>
            </a:xfrm>
            <a:custGeom>
              <a:avLst/>
              <a:gdLst>
                <a:gd name="connsiteX0" fmla="*/ 0 w 102451"/>
                <a:gd name="connsiteY0" fmla="*/ 0 h 1291265"/>
                <a:gd name="connsiteX1" fmla="*/ 102451 w 102451"/>
                <a:gd name="connsiteY1" fmla="*/ 0 h 1291265"/>
                <a:gd name="connsiteX2" fmla="*/ 102451 w 102451"/>
                <a:gd name="connsiteY2" fmla="*/ 1291266 h 1291265"/>
                <a:gd name="connsiteX3" fmla="*/ 0 w 102451"/>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451" h="1291265">
                  <a:moveTo>
                    <a:pt x="0" y="0"/>
                  </a:moveTo>
                  <a:lnTo>
                    <a:pt x="102451" y="0"/>
                  </a:lnTo>
                  <a:lnTo>
                    <a:pt x="102451"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6" name="Graphic 88">
              <a:extLst>
                <a:ext uri="{FF2B5EF4-FFF2-40B4-BE49-F238E27FC236}">
                  <a16:creationId xmlns:a16="http://schemas.microsoft.com/office/drawing/2014/main" id="{B9C9F40E-19A1-B508-5CAF-C297AA6C31E9}"/>
                </a:ext>
              </a:extLst>
            </p:cNvPr>
            <p:cNvSpPr>
              <a:spLocks noChangeAspect="1"/>
            </p:cNvSpPr>
            <p:nvPr/>
          </p:nvSpPr>
          <p:spPr>
            <a:xfrm>
              <a:off x="6381348" y="3784112"/>
              <a:ext cx="102080" cy="1291265"/>
            </a:xfrm>
            <a:custGeom>
              <a:avLst/>
              <a:gdLst>
                <a:gd name="connsiteX0" fmla="*/ 0 w 102080"/>
                <a:gd name="connsiteY0" fmla="*/ 0 h 1291265"/>
                <a:gd name="connsiteX1" fmla="*/ 102080 w 102080"/>
                <a:gd name="connsiteY1" fmla="*/ 0 h 1291265"/>
                <a:gd name="connsiteX2" fmla="*/ 102080 w 102080"/>
                <a:gd name="connsiteY2" fmla="*/ 1291266 h 1291265"/>
                <a:gd name="connsiteX3" fmla="*/ 0 w 102080"/>
                <a:gd name="connsiteY3" fmla="*/ 1291266 h 1291265"/>
              </a:gdLst>
              <a:ahLst/>
              <a:cxnLst>
                <a:cxn ang="0">
                  <a:pos x="connsiteX0" y="connsiteY0"/>
                </a:cxn>
                <a:cxn ang="0">
                  <a:pos x="connsiteX1" y="connsiteY1"/>
                </a:cxn>
                <a:cxn ang="0">
                  <a:pos x="connsiteX2" y="connsiteY2"/>
                </a:cxn>
                <a:cxn ang="0">
                  <a:pos x="connsiteX3" y="connsiteY3"/>
                </a:cxn>
              </a:cxnLst>
              <a:rect l="l" t="t" r="r" b="b"/>
              <a:pathLst>
                <a:path w="102080" h="1291265">
                  <a:moveTo>
                    <a:pt x="0" y="0"/>
                  </a:moveTo>
                  <a:lnTo>
                    <a:pt x="102080" y="0"/>
                  </a:lnTo>
                  <a:lnTo>
                    <a:pt x="102080" y="1291266"/>
                  </a:lnTo>
                  <a:lnTo>
                    <a:pt x="0" y="12912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7" name="Graphic 88">
              <a:extLst>
                <a:ext uri="{FF2B5EF4-FFF2-40B4-BE49-F238E27FC236}">
                  <a16:creationId xmlns:a16="http://schemas.microsoft.com/office/drawing/2014/main" id="{EF37281A-E2A3-63EC-0577-9605900B71D7}"/>
                </a:ext>
              </a:extLst>
            </p:cNvPr>
            <p:cNvSpPr>
              <a:spLocks noChangeAspect="1"/>
            </p:cNvSpPr>
            <p:nvPr/>
          </p:nvSpPr>
          <p:spPr>
            <a:xfrm>
              <a:off x="6562123" y="3784112"/>
              <a:ext cx="102080" cy="551765"/>
            </a:xfrm>
            <a:custGeom>
              <a:avLst/>
              <a:gdLst>
                <a:gd name="connsiteX0" fmla="*/ 0 w 102080"/>
                <a:gd name="connsiteY0" fmla="*/ 0 h 551765"/>
                <a:gd name="connsiteX1" fmla="*/ 102080 w 102080"/>
                <a:gd name="connsiteY1" fmla="*/ 0 h 551765"/>
                <a:gd name="connsiteX2" fmla="*/ 102080 w 102080"/>
                <a:gd name="connsiteY2" fmla="*/ 551766 h 551765"/>
                <a:gd name="connsiteX3" fmla="*/ 0 w 102080"/>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080" h="551765">
                  <a:moveTo>
                    <a:pt x="0" y="0"/>
                  </a:moveTo>
                  <a:lnTo>
                    <a:pt x="102080" y="0"/>
                  </a:lnTo>
                  <a:lnTo>
                    <a:pt x="102080"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8" name="Graphic 88">
              <a:extLst>
                <a:ext uri="{FF2B5EF4-FFF2-40B4-BE49-F238E27FC236}">
                  <a16:creationId xmlns:a16="http://schemas.microsoft.com/office/drawing/2014/main" id="{90E75DED-F650-6390-8BBA-57D6E9E5F797}"/>
                </a:ext>
              </a:extLst>
            </p:cNvPr>
            <p:cNvSpPr>
              <a:spLocks noChangeAspect="1"/>
            </p:cNvSpPr>
            <p:nvPr/>
          </p:nvSpPr>
          <p:spPr>
            <a:xfrm>
              <a:off x="6019800" y="3784112"/>
              <a:ext cx="102451" cy="551765"/>
            </a:xfrm>
            <a:custGeom>
              <a:avLst/>
              <a:gdLst>
                <a:gd name="connsiteX0" fmla="*/ 0 w 102451"/>
                <a:gd name="connsiteY0" fmla="*/ 0 h 551765"/>
                <a:gd name="connsiteX1" fmla="*/ 102451 w 102451"/>
                <a:gd name="connsiteY1" fmla="*/ 0 h 551765"/>
                <a:gd name="connsiteX2" fmla="*/ 102451 w 102451"/>
                <a:gd name="connsiteY2" fmla="*/ 551766 h 551765"/>
                <a:gd name="connsiteX3" fmla="*/ 0 w 102451"/>
                <a:gd name="connsiteY3" fmla="*/ 551766 h 551765"/>
              </a:gdLst>
              <a:ahLst/>
              <a:cxnLst>
                <a:cxn ang="0">
                  <a:pos x="connsiteX0" y="connsiteY0"/>
                </a:cxn>
                <a:cxn ang="0">
                  <a:pos x="connsiteX1" y="connsiteY1"/>
                </a:cxn>
                <a:cxn ang="0">
                  <a:pos x="connsiteX2" y="connsiteY2"/>
                </a:cxn>
                <a:cxn ang="0">
                  <a:pos x="connsiteX3" y="connsiteY3"/>
                </a:cxn>
              </a:cxnLst>
              <a:rect l="l" t="t" r="r" b="b"/>
              <a:pathLst>
                <a:path w="102451" h="551765">
                  <a:moveTo>
                    <a:pt x="0" y="0"/>
                  </a:moveTo>
                  <a:lnTo>
                    <a:pt x="102451" y="0"/>
                  </a:lnTo>
                  <a:lnTo>
                    <a:pt x="102451" y="551766"/>
                  </a:lnTo>
                  <a:lnTo>
                    <a:pt x="0" y="551766"/>
                  </a:lnTo>
                  <a:close/>
                </a:path>
              </a:pathLst>
            </a:custGeom>
            <a:grpFill/>
            <a:ln w="369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Helvetica"/>
                <a:ea typeface="+mn-ea"/>
                <a:cs typeface="+mn-cs"/>
              </a:endParaRPr>
            </a:p>
          </p:txBody>
        </p:sp>
      </p:grpSp>
      <p:pic>
        <p:nvPicPr>
          <p:cNvPr id="2" name="Picture 1" descr="A circular chart with different colored squares&#10;&#10;AI-generated content may be incorrect." hidden="1">
            <a:extLst>
              <a:ext uri="{FF2B5EF4-FFF2-40B4-BE49-F238E27FC236}">
                <a16:creationId xmlns:a16="http://schemas.microsoft.com/office/drawing/2014/main" id="{ACBE88BA-71D6-25DD-CFCC-AED79D380270}"/>
              </a:ext>
            </a:extLst>
          </p:cNvPr>
          <p:cNvPicPr>
            <a:picLocks noChangeAspect="1"/>
          </p:cNvPicPr>
          <p:nvPr/>
        </p:nvPicPr>
        <p:blipFill>
          <a:blip r:embed="rId2"/>
          <a:srcRect l="24997" t="452" r="25919" b="2187"/>
          <a:stretch>
            <a:fillRect/>
          </a:stretch>
        </p:blipFill>
        <p:spPr>
          <a:xfrm>
            <a:off x="3880908" y="2206528"/>
            <a:ext cx="3961528" cy="4017013"/>
          </a:xfrm>
          <a:prstGeom prst="rect">
            <a:avLst/>
          </a:prstGeom>
        </p:spPr>
      </p:pic>
      <p:sp>
        <p:nvSpPr>
          <p:cNvPr id="82" name="Text Placeholder 6">
            <a:extLst>
              <a:ext uri="{FF2B5EF4-FFF2-40B4-BE49-F238E27FC236}">
                <a16:creationId xmlns:a16="http://schemas.microsoft.com/office/drawing/2014/main" id="{055AB209-B172-3EBD-B868-96A9632A24FB}"/>
              </a:ext>
            </a:extLst>
          </p:cNvPr>
          <p:cNvSpPr>
            <a:spLocks noGrp="1"/>
          </p:cNvSpPr>
          <p:nvPr>
            <p:ph type="body" sz="quarter" idx="13"/>
          </p:nvPr>
        </p:nvSpPr>
        <p:spPr>
          <a:xfrm>
            <a:off x="479425" y="857242"/>
            <a:ext cx="10320211" cy="307777"/>
          </a:xfrm>
        </p:spPr>
        <p:txBody>
          <a:bodyPr vert="horz" wrap="square" lIns="0" tIns="0" rIns="0" bIns="0" rtlCol="0" anchor="t">
            <a:spAutoFit/>
          </a:bodyPr>
          <a:lstStyle/>
          <a:p>
            <a:r>
              <a:rPr lang="en-AU">
                <a:solidFill>
                  <a:srgbClr val="000000"/>
                </a:solidFill>
                <a:ea typeface="+mn-lt"/>
                <a:cs typeface="Helvetica"/>
              </a:rPr>
              <a:t>Key insights identified through the survey results</a:t>
            </a:r>
            <a:endParaRPr lang="en-US">
              <a:solidFill>
                <a:srgbClr val="000000"/>
              </a:solidFill>
            </a:endParaRPr>
          </a:p>
        </p:txBody>
      </p:sp>
      <p:sp>
        <p:nvSpPr>
          <p:cNvPr id="83" name="Text Placeholder 3">
            <a:extLst>
              <a:ext uri="{FF2B5EF4-FFF2-40B4-BE49-F238E27FC236}">
                <a16:creationId xmlns:a16="http://schemas.microsoft.com/office/drawing/2014/main" id="{CFE85603-9F82-E348-AD50-CB6F30D0E56E}"/>
              </a:ext>
            </a:extLst>
          </p:cNvPr>
          <p:cNvSpPr>
            <a:spLocks noGrp="1"/>
          </p:cNvSpPr>
          <p:nvPr>
            <p:ph type="body" sz="quarter" idx="13"/>
          </p:nvPr>
        </p:nvSpPr>
        <p:spPr>
          <a:xfrm>
            <a:off x="522384" y="1397849"/>
            <a:ext cx="2283683" cy="215444"/>
          </a:xfrm>
          <a:prstGeom prst="rect">
            <a:avLst/>
          </a:prstGeom>
        </p:spPr>
        <p:txBody>
          <a:bodyPr/>
          <a:lstStyle/>
          <a:p>
            <a:r>
              <a:rPr lang="en-AU" sz="1400" b="1">
                <a:solidFill>
                  <a:schemeClr val="accent2"/>
                </a:solidFill>
              </a:rPr>
              <a:t>Knowledge gaps on rights</a:t>
            </a:r>
          </a:p>
        </p:txBody>
      </p:sp>
      <p:cxnSp>
        <p:nvCxnSpPr>
          <p:cNvPr id="85" name="Straight Connector 84"/>
          <p:cNvCxnSpPr/>
          <p:nvPr/>
        </p:nvCxnSpPr>
        <p:spPr>
          <a:xfrm>
            <a:off x="522384" y="1808605"/>
            <a:ext cx="228368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91" name="Text Placeholder 3">
            <a:extLst>
              <a:ext uri="{FF2B5EF4-FFF2-40B4-BE49-F238E27FC236}">
                <a16:creationId xmlns:a16="http://schemas.microsoft.com/office/drawing/2014/main" id="{CFE85603-9F82-E348-AD50-CB6F30D0E56E}"/>
              </a:ext>
            </a:extLst>
          </p:cNvPr>
          <p:cNvSpPr>
            <a:spLocks noGrp="1"/>
          </p:cNvSpPr>
          <p:nvPr>
            <p:ph type="body" sz="quarter" idx="13"/>
          </p:nvPr>
        </p:nvSpPr>
        <p:spPr>
          <a:xfrm>
            <a:off x="3046989" y="1330567"/>
            <a:ext cx="2326642" cy="430887"/>
          </a:xfrm>
          <a:prstGeom prst="rect">
            <a:avLst/>
          </a:prstGeom>
        </p:spPr>
        <p:txBody>
          <a:bodyPr/>
          <a:lstStyle/>
          <a:p>
            <a:r>
              <a:rPr lang="en-AU" sz="1400" b="1">
                <a:solidFill>
                  <a:schemeClr val="accent1"/>
                </a:solidFill>
              </a:rPr>
              <a:t>Lack of support when experiencing disruptions</a:t>
            </a:r>
          </a:p>
        </p:txBody>
      </p:sp>
      <p:sp>
        <p:nvSpPr>
          <p:cNvPr id="92" name="TextBox 91"/>
          <p:cNvSpPr txBox="1"/>
          <p:nvPr/>
        </p:nvSpPr>
        <p:spPr>
          <a:xfrm>
            <a:off x="479426" y="2003918"/>
            <a:ext cx="2326642" cy="415498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Helvetica"/>
              </a:rPr>
              <a:t>There are knowledge gaps relating to Australians’ understanding of their rights when travelling by air, with </a:t>
            </a:r>
            <a:br>
              <a:rPr lang="en-US" sz="1200" dirty="0">
                <a:latin typeface="Helvetica"/>
              </a:rPr>
            </a:br>
            <a:r>
              <a:rPr lang="en-US" sz="1200" dirty="0">
                <a:solidFill>
                  <a:srgbClr val="000000"/>
                </a:solidFill>
                <a:latin typeface="Helvetica"/>
              </a:rPr>
              <a:t>4 out of 5 knowing either nothing or a small amount.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Helvetica"/>
                <a:cs typeface="Helvetica"/>
              </a:rPr>
              <a:t>This may be impacted by, or contribute to, the lack of reading of terms and conditions. This is also influenced by people finding T&amp;C's difficult to understand prior to travel.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Helvetica"/>
                <a:cs typeface="Helvetica"/>
              </a:rPr>
              <a:t>There is also a knowledge gap among those with a disability, health condition or injury when it comes to understanding how to access assistance services available to them (40%), which may be a barrier seeking help.</a:t>
            </a:r>
          </a:p>
        </p:txBody>
      </p:sp>
      <p:sp>
        <p:nvSpPr>
          <p:cNvPr id="93" name="TextBox 92"/>
          <p:cNvSpPr txBox="1"/>
          <p:nvPr/>
        </p:nvSpPr>
        <p:spPr>
          <a:xfrm>
            <a:off x="3046988" y="2003918"/>
            <a:ext cx="2326642"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Helvetica"/>
              </a:rPr>
              <a:t>While over 4 out of 5 Australians do not receive any support when they experience a disruption, they are also not informed of their rights when these disruptions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Helvetica"/>
                <a:cs typeface="Helvetica"/>
              </a:rPr>
              <a:t>Receiving this support also does not appear to be straightforward, with only 49% indicating it was an easy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Helvetica"/>
                <a:cs typeface="Helvetica"/>
              </a:rPr>
              <a:t>42% were satisfied with how their disruption(s) were communicated to them, and only 31% of travelers who experienced a disruption were satisfied with how their disruption(s) were handled. This indicates an area of potential improvement for Australians’ air travel experience.</a:t>
            </a:r>
          </a:p>
        </p:txBody>
      </p:sp>
      <p:cxnSp>
        <p:nvCxnSpPr>
          <p:cNvPr id="94" name="Straight Connector 93"/>
          <p:cNvCxnSpPr/>
          <p:nvPr/>
        </p:nvCxnSpPr>
        <p:spPr>
          <a:xfrm>
            <a:off x="3046988" y="1808605"/>
            <a:ext cx="2283683" cy="0"/>
          </a:xfrm>
          <a:prstGeom prst="line">
            <a:avLst/>
          </a:prstGeom>
          <a:ln w="762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95" name="Straight Connector 94"/>
          <p:cNvCxnSpPr/>
          <p:nvPr/>
        </p:nvCxnSpPr>
        <p:spPr>
          <a:xfrm>
            <a:off x="5591781" y="1808605"/>
            <a:ext cx="2283683" cy="0"/>
          </a:xfrm>
          <a:prstGeom prst="line">
            <a:avLst/>
          </a:prstGeom>
          <a:ln w="76200">
            <a:solidFill>
              <a:schemeClr val="accent5"/>
            </a:solidFill>
          </a:ln>
        </p:spPr>
        <p:style>
          <a:lnRef idx="1">
            <a:schemeClr val="accent2"/>
          </a:lnRef>
          <a:fillRef idx="0">
            <a:schemeClr val="accent2"/>
          </a:fillRef>
          <a:effectRef idx="0">
            <a:schemeClr val="accent2"/>
          </a:effectRef>
          <a:fontRef idx="minor">
            <a:schemeClr val="tx1"/>
          </a:fontRef>
        </p:style>
      </p:cxnSp>
      <p:sp>
        <p:nvSpPr>
          <p:cNvPr id="96" name="Text Placeholder 3">
            <a:extLst>
              <a:ext uri="{FF2B5EF4-FFF2-40B4-BE49-F238E27FC236}">
                <a16:creationId xmlns:a16="http://schemas.microsoft.com/office/drawing/2014/main" id="{CFE85603-9F82-E348-AD50-CB6F30D0E56E}"/>
              </a:ext>
            </a:extLst>
          </p:cNvPr>
          <p:cNvSpPr>
            <a:spLocks noGrp="1"/>
          </p:cNvSpPr>
          <p:nvPr>
            <p:ph type="body" sz="quarter" idx="13"/>
          </p:nvPr>
        </p:nvSpPr>
        <p:spPr>
          <a:xfrm>
            <a:off x="5591780" y="1290127"/>
            <a:ext cx="2430785" cy="430887"/>
          </a:xfrm>
          <a:prstGeom prst="rect">
            <a:avLst/>
          </a:prstGeom>
        </p:spPr>
        <p:txBody>
          <a:bodyPr/>
          <a:lstStyle/>
          <a:p>
            <a:r>
              <a:rPr lang="en-AU" sz="1400" b="1">
                <a:solidFill>
                  <a:schemeClr val="accent5"/>
                </a:solidFill>
              </a:rPr>
              <a:t>Communication impacts the complaints process</a:t>
            </a:r>
          </a:p>
        </p:txBody>
      </p:sp>
      <p:sp>
        <p:nvSpPr>
          <p:cNvPr id="99" name="TextBox 98"/>
          <p:cNvSpPr txBox="1"/>
          <p:nvPr/>
        </p:nvSpPr>
        <p:spPr>
          <a:xfrm>
            <a:off x="5614550" y="2003918"/>
            <a:ext cx="2326642" cy="36009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Helvetica"/>
              </a:rPr>
              <a:t>Australians consistently identified communication as one of the most negatively-experienced elements of the air travel complaints process, with 31% of complainants not receiving a response to their complaints.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Helvetica"/>
                <a:cs typeface="Helvetica"/>
              </a:rPr>
              <a:t>This is evident through high levels of dissatisfaction towards complaint responses (62%) and communication through this process (39%), which may also impact dissatisfaction towards the complaints process overall (57%).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Helvetica"/>
              <a:cs typeface="Helvetica"/>
            </a:endParaRPr>
          </a:p>
          <a:p>
            <a:pPr>
              <a:defRPr/>
            </a:pPr>
            <a:endParaRPr lang="en-US" sz="1200">
              <a:solidFill>
                <a:srgbClr val="000000"/>
              </a:solidFill>
              <a:highlight>
                <a:srgbClr val="FFFF00"/>
              </a:highlight>
              <a:latin typeface="Helvetica"/>
              <a:cs typeface="Helvetica"/>
            </a:endParaRPr>
          </a:p>
        </p:txBody>
      </p:sp>
      <p:cxnSp>
        <p:nvCxnSpPr>
          <p:cNvPr id="100" name="Straight Connector 99"/>
          <p:cNvCxnSpPr/>
          <p:nvPr/>
        </p:nvCxnSpPr>
        <p:spPr>
          <a:xfrm>
            <a:off x="8171079" y="1808605"/>
            <a:ext cx="2283683" cy="0"/>
          </a:xfrm>
          <a:prstGeom prst="line">
            <a:avLst/>
          </a:prstGeom>
          <a:ln w="76200">
            <a:solidFill>
              <a:schemeClr val="accent3"/>
            </a:solidFill>
          </a:ln>
        </p:spPr>
        <p:style>
          <a:lnRef idx="1">
            <a:schemeClr val="accent2"/>
          </a:lnRef>
          <a:fillRef idx="0">
            <a:schemeClr val="accent2"/>
          </a:fillRef>
          <a:effectRef idx="0">
            <a:schemeClr val="accent2"/>
          </a:effectRef>
          <a:fontRef idx="minor">
            <a:schemeClr val="tx1"/>
          </a:fontRef>
        </p:style>
      </p:cxnSp>
      <p:sp>
        <p:nvSpPr>
          <p:cNvPr id="101" name="Text Placeholder 3">
            <a:extLst>
              <a:ext uri="{FF2B5EF4-FFF2-40B4-BE49-F238E27FC236}">
                <a16:creationId xmlns:a16="http://schemas.microsoft.com/office/drawing/2014/main" id="{CFE85603-9F82-E348-AD50-CB6F30D0E56E}"/>
              </a:ext>
            </a:extLst>
          </p:cNvPr>
          <p:cNvSpPr>
            <a:spLocks noGrp="1"/>
          </p:cNvSpPr>
          <p:nvPr>
            <p:ph type="body" sz="quarter" idx="13"/>
          </p:nvPr>
        </p:nvSpPr>
        <p:spPr>
          <a:xfrm>
            <a:off x="8171078" y="1290127"/>
            <a:ext cx="2430785" cy="430887"/>
          </a:xfrm>
          <a:prstGeom prst="rect">
            <a:avLst/>
          </a:prstGeom>
        </p:spPr>
        <p:txBody>
          <a:bodyPr/>
          <a:lstStyle/>
          <a:p>
            <a:r>
              <a:rPr lang="en-AU" sz="1400" b="1">
                <a:solidFill>
                  <a:schemeClr val="accent3"/>
                </a:solidFill>
              </a:rPr>
              <a:t>Clear barriers to making complaints</a:t>
            </a:r>
          </a:p>
        </p:txBody>
      </p:sp>
      <p:sp>
        <p:nvSpPr>
          <p:cNvPr id="102" name="TextBox 101"/>
          <p:cNvSpPr txBox="1"/>
          <p:nvPr/>
        </p:nvSpPr>
        <p:spPr>
          <a:xfrm>
            <a:off x="8182112" y="2003918"/>
            <a:ext cx="2326642" cy="37856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Helvetica"/>
              </a:rPr>
              <a:t>There are 2 main barriers to people wanting to make complaints and not following through with this behaviour:</a:t>
            </a:r>
          </a:p>
          <a:p>
            <a:pPr>
              <a:defRPr/>
            </a:pPr>
            <a:endParaRPr lang="en-US" sz="1200">
              <a:solidFill>
                <a:srgbClr val="000000"/>
              </a:solidFill>
              <a:latin typeface="Helvetica"/>
              <a:cs typeface="Helvetica"/>
            </a:endParaRPr>
          </a:p>
          <a:p>
            <a:pPr marL="171450" indent="-171450">
              <a:buFont typeface="Arial" panose="020B0604020202020204" pitchFamily="34" charset="0"/>
              <a:buChar char="•"/>
              <a:defRPr/>
            </a:pPr>
            <a:r>
              <a:rPr lang="en-US" sz="1200">
                <a:solidFill>
                  <a:srgbClr val="000000"/>
                </a:solidFill>
                <a:latin typeface="Helvetica"/>
                <a:cs typeface="Helvetica"/>
              </a:rPr>
              <a:t>It is a challenging (or at least appears that way to many people) process, and</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Helvetica"/>
                <a:cs typeface="Helvetica"/>
              </a:rPr>
              <a:t>It is perceived to not lead to a meaningful outcome for the complainant.</a:t>
            </a:r>
          </a:p>
          <a:p>
            <a:pPr marR="0" lvl="0" algn="l" defTabSz="914400" rtl="0" eaLnBrk="1" fontAlgn="auto" latinLnBrk="0" hangingPunct="1">
              <a:lnSpc>
                <a:spcPct val="100000"/>
              </a:lnSpc>
              <a:spcBef>
                <a:spcPts val="0"/>
              </a:spcBef>
              <a:spcAft>
                <a:spcPts val="0"/>
              </a:spcAft>
              <a:buClrTx/>
              <a:buSzTx/>
              <a:tabLst/>
              <a:defRPr/>
            </a:pPr>
            <a:endParaRPr lang="en-US" sz="1200">
              <a:solidFill>
                <a:srgbClr val="000000"/>
              </a:solidFill>
              <a:latin typeface="Helvetica"/>
              <a:cs typeface="Helvetica"/>
            </a:endParaRPr>
          </a:p>
          <a:p>
            <a:pPr marR="0" lvl="0" algn="l" defTabSz="914400" rtl="0" eaLnBrk="1" fontAlgn="auto" latinLnBrk="0" hangingPunct="1">
              <a:lnSpc>
                <a:spcPct val="100000"/>
              </a:lnSpc>
              <a:spcBef>
                <a:spcPts val="0"/>
              </a:spcBef>
              <a:spcAft>
                <a:spcPts val="0"/>
              </a:spcAft>
              <a:buClrTx/>
              <a:buSzTx/>
              <a:tabLst/>
              <a:defRPr/>
            </a:pPr>
            <a:r>
              <a:rPr lang="en-US" sz="1200">
                <a:solidFill>
                  <a:srgbClr val="000000"/>
                </a:solidFill>
                <a:latin typeface="Helvetica"/>
                <a:cs typeface="Helvetica"/>
              </a:rPr>
              <a:t>Simplifying the complaints application process and ensuring Australians clearly understand the value and seriousness of their complaints, may address these barriers and improve air travelers’ experience of flying by air.</a:t>
            </a:r>
          </a:p>
        </p:txBody>
      </p:sp>
    </p:spTree>
    <p:extLst>
      <p:ext uri="{BB962C8B-B14F-4D97-AF65-F5344CB8AC3E}">
        <p14:creationId xmlns:p14="http://schemas.microsoft.com/office/powerpoint/2010/main" val="3523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19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921622-03A0-FC48-9E0D-7B6F030117B9}"/>
              </a:ext>
            </a:extLst>
          </p:cNvPr>
          <p:cNvSpPr>
            <a:spLocks noGrp="1"/>
          </p:cNvSpPr>
          <p:nvPr>
            <p:ph type="title"/>
          </p:nvPr>
        </p:nvSpPr>
        <p:spPr/>
        <p:txBody>
          <a:bodyPr/>
          <a:lstStyle/>
          <a:p>
            <a:r>
              <a:rPr lang="en-AU"/>
              <a:t>A better passenger experience</a:t>
            </a:r>
            <a:endParaRPr lang="en-US"/>
          </a:p>
        </p:txBody>
      </p:sp>
      <p:sp>
        <p:nvSpPr>
          <p:cNvPr id="3" name="Slide Number Placeholder 2">
            <a:extLst>
              <a:ext uri="{FF2B5EF4-FFF2-40B4-BE49-F238E27FC236}">
                <a16:creationId xmlns:a16="http://schemas.microsoft.com/office/drawing/2014/main" id="{1D394DB8-41EA-3F47-9962-E7E6A7A09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8" name="Text Placeholder 7">
            <a:extLst>
              <a:ext uri="{FF2B5EF4-FFF2-40B4-BE49-F238E27FC236}">
                <a16:creationId xmlns:a16="http://schemas.microsoft.com/office/drawing/2014/main" id="{F1C2A146-5896-6B4F-B494-0E3C92DB4B6A}"/>
              </a:ext>
            </a:extLst>
          </p:cNvPr>
          <p:cNvSpPr>
            <a:spLocks noGrp="1"/>
          </p:cNvSpPr>
          <p:nvPr>
            <p:ph type="body" sz="quarter" idx="14"/>
          </p:nvPr>
        </p:nvSpPr>
        <p:spPr>
          <a:xfrm>
            <a:off x="479425" y="1174124"/>
            <a:ext cx="6494030" cy="5048379"/>
          </a:xfrm>
          <a:noFill/>
          <a:ln>
            <a:noFill/>
          </a:ln>
        </p:spPr>
        <p:txBody>
          <a:bodyPr vert="horz" lIns="0" tIns="0" rIns="0" bIns="0" rtlCol="0" anchor="t">
            <a:noAutofit/>
          </a:bodyPr>
          <a:lstStyle/>
          <a:p>
            <a:pPr lvl="2"/>
            <a:r>
              <a:rPr lang="en-US" sz="1400"/>
              <a:t>Aviation is a key mode of transport for Australians given our geographical spread. In 2024, the Australian Government released the Aviation White Paper, which recommends 56 policy initiatives to support a better passenger experience.  </a:t>
            </a:r>
            <a:endParaRPr lang="en-US" sz="1400">
              <a:cs typeface="Helvetica"/>
            </a:endParaRPr>
          </a:p>
          <a:p>
            <a:pPr lvl="2"/>
            <a:r>
              <a:rPr lang="en-US" sz="1400"/>
              <a:t>Two key initiatives identified in the Aviation White Paper are the establishment of a new ACOD to hold the sector accountable for delivering on its obligations to customers and an Aviation Customer Rights Charter (ACRC) to set the expected standard of service for aviation customers.    </a:t>
            </a:r>
            <a:endParaRPr lang="en-US" sz="1400">
              <a:cs typeface="Helvetica"/>
            </a:endParaRPr>
          </a:p>
          <a:p>
            <a:pPr lvl="2"/>
            <a:r>
              <a:rPr lang="en-US" sz="1400"/>
              <a:t>BETA partnered with the Interim ACOS Team in DITRDCSA to conduct research into the attitudes and </a:t>
            </a:r>
            <a:r>
              <a:rPr lang="en-US" sz="1400" err="1"/>
              <a:t>behaviours</a:t>
            </a:r>
            <a:r>
              <a:rPr lang="en-US" sz="1400"/>
              <a:t> of Australians travelling by air to inform the development of these initiatives.</a:t>
            </a:r>
            <a:endParaRPr lang="en-US" sz="1400">
              <a:cs typeface="Helvetica"/>
            </a:endParaRPr>
          </a:p>
        </p:txBody>
      </p:sp>
      <p:pic>
        <p:nvPicPr>
          <p:cNvPr id="2" name="Picture 1"/>
          <p:cNvPicPr>
            <a:picLocks noChangeAspect="1"/>
          </p:cNvPicPr>
          <p:nvPr/>
        </p:nvPicPr>
        <p:blipFill>
          <a:blip r:embed="rId2"/>
          <a:stretch>
            <a:fillRect/>
          </a:stretch>
        </p:blipFill>
        <p:spPr>
          <a:xfrm>
            <a:off x="7861385" y="1031290"/>
            <a:ext cx="3804926" cy="5378056"/>
          </a:xfrm>
          <a:prstGeom prst="rect">
            <a:avLst/>
          </a:prstGeom>
        </p:spPr>
      </p:pic>
    </p:spTree>
    <p:extLst>
      <p:ext uri="{BB962C8B-B14F-4D97-AF65-F5344CB8AC3E}">
        <p14:creationId xmlns:p14="http://schemas.microsoft.com/office/powerpoint/2010/main" val="283582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75DE-4C32-4444-995B-47AA70EE1048}"/>
              </a:ext>
            </a:extLst>
          </p:cNvPr>
          <p:cNvSpPr>
            <a:spLocks noGrp="1"/>
          </p:cNvSpPr>
          <p:nvPr>
            <p:ph type="title"/>
          </p:nvPr>
        </p:nvSpPr>
        <p:spPr>
          <a:xfrm>
            <a:off x="479425" y="1673522"/>
            <a:ext cx="11233150" cy="664797"/>
          </a:xfrm>
        </p:spPr>
        <p:txBody>
          <a:bodyPr/>
          <a:lstStyle/>
          <a:p>
            <a:r>
              <a:rPr lang="en-AU"/>
              <a:t>What we did</a:t>
            </a:r>
          </a:p>
        </p:txBody>
      </p:sp>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6FAA3-5F10-EC41-882E-FB4187E570D3}" type="slidenum">
              <a:rPr kumimoji="0" lang="en-AU" sz="800" b="0" i="0" u="none" strike="noStrike" kern="1200" cap="none" spc="0" normalizeH="0" baseline="0" noProof="0">
                <a:ln>
                  <a:noFill/>
                </a:ln>
                <a:solidFill>
                  <a:srgbClr val="142E3B"/>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800" b="0" i="0" u="none" strike="noStrike" kern="1200" cap="none" spc="0" normalizeH="0" baseline="0" noProof="0">
              <a:ln>
                <a:noFill/>
              </a:ln>
              <a:solidFill>
                <a:srgbClr val="142E3B"/>
              </a:solidFill>
              <a:effectLst/>
              <a:uLnTx/>
              <a:uFillTx/>
              <a:latin typeface="Helvetica"/>
              <a:ea typeface="+mn-ea"/>
              <a:cs typeface="+mn-cs"/>
            </a:endParaRPr>
          </a:p>
        </p:txBody>
      </p:sp>
      <p:pic>
        <p:nvPicPr>
          <p:cNvPr id="7" name="Picture Placeholder 8">
            <a:extLst>
              <a:ext uri="{FF2B5EF4-FFF2-40B4-BE49-F238E27FC236}">
                <a16:creationId xmlns:a16="http://schemas.microsoft.com/office/drawing/2014/main" id="{D9D17E24-0082-40DC-F3EA-20B1FCD1090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208" t="-18894" b="-3855"/>
          <a:stretch/>
        </p:blipFill>
        <p:spPr>
          <a:xfrm>
            <a:off x="7241978" y="1620317"/>
            <a:ext cx="4541837" cy="4600278"/>
          </a:xfrm>
          <a:prstGeom prst="rect">
            <a:avLst/>
          </a:prstGeom>
        </p:spPr>
      </p:pic>
    </p:spTree>
    <p:extLst>
      <p:ext uri="{BB962C8B-B14F-4D97-AF65-F5344CB8AC3E}">
        <p14:creationId xmlns:p14="http://schemas.microsoft.com/office/powerpoint/2010/main" val="72487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976A-C970-6672-6E66-DD48B8421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BAF5C-7EFD-1030-7894-6AAE32A6CFD0}"/>
              </a:ext>
            </a:extLst>
          </p:cNvPr>
          <p:cNvSpPr>
            <a:spLocks noGrp="1"/>
          </p:cNvSpPr>
          <p:nvPr>
            <p:ph type="title"/>
          </p:nvPr>
        </p:nvSpPr>
        <p:spPr/>
        <p:txBody>
          <a:bodyPr/>
          <a:lstStyle/>
          <a:p>
            <a:r>
              <a:rPr lang="en-AU"/>
              <a:t>Research questions</a:t>
            </a:r>
          </a:p>
        </p:txBody>
      </p:sp>
      <p:sp>
        <p:nvSpPr>
          <p:cNvPr id="3" name="Slide Number Placeholder 2">
            <a:extLst>
              <a:ext uri="{FF2B5EF4-FFF2-40B4-BE49-F238E27FC236}">
                <a16:creationId xmlns:a16="http://schemas.microsoft.com/office/drawing/2014/main" id="{D6AAF733-EB2C-37AB-DED6-303E4D89D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4" name="Text Placeholder 3">
            <a:extLst>
              <a:ext uri="{FF2B5EF4-FFF2-40B4-BE49-F238E27FC236}">
                <a16:creationId xmlns:a16="http://schemas.microsoft.com/office/drawing/2014/main" id="{86D461D3-ED42-0484-0712-DD2EEF9F9531}"/>
              </a:ext>
            </a:extLst>
          </p:cNvPr>
          <p:cNvSpPr>
            <a:spLocks noGrp="1"/>
          </p:cNvSpPr>
          <p:nvPr>
            <p:ph type="body" sz="quarter" idx="13"/>
          </p:nvPr>
        </p:nvSpPr>
        <p:spPr>
          <a:xfrm>
            <a:off x="479425" y="873125"/>
            <a:ext cx="11233150" cy="615553"/>
          </a:xfrm>
        </p:spPr>
        <p:txBody>
          <a:bodyPr vert="horz" lIns="0" tIns="0" rIns="0" bIns="0" rtlCol="0" anchor="t">
            <a:spAutoFit/>
          </a:bodyPr>
          <a:lstStyle/>
          <a:p>
            <a:r>
              <a:rPr lang="en-AU"/>
              <a:t>The purpose of this project was to answer a series of research questions on Australians’ experience with the air travel industry</a:t>
            </a:r>
          </a:p>
        </p:txBody>
      </p:sp>
      <p:sp>
        <p:nvSpPr>
          <p:cNvPr id="37" name="Text Placeholder 6">
            <a:extLst>
              <a:ext uri="{FF2B5EF4-FFF2-40B4-BE49-F238E27FC236}">
                <a16:creationId xmlns:a16="http://schemas.microsoft.com/office/drawing/2014/main" id="{8FAAC56B-BEEC-0184-E969-E335E5930154}"/>
              </a:ext>
            </a:extLst>
          </p:cNvPr>
          <p:cNvSpPr>
            <a:spLocks noGrp="1"/>
          </p:cNvSpPr>
          <p:nvPr>
            <p:ph type="body" sz="quarter" idx="14"/>
          </p:nvPr>
        </p:nvSpPr>
        <p:spPr>
          <a:xfrm>
            <a:off x="541371" y="2626064"/>
            <a:ext cx="2669695" cy="1447381"/>
          </a:xfrm>
          <a:prstGeom prst="rect">
            <a:avLst/>
          </a:prstGeom>
        </p:spPr>
        <p:txBody>
          <a:bodyPr vert="horz" lIns="0" tIns="0" rIns="0" bIns="0" numCol="1" rtlCol="0" anchor="t">
            <a:noAutofit/>
          </a:bodyPr>
          <a:lstStyle/>
          <a:p>
            <a:r>
              <a:rPr lang="en-AU" sz="1600" b="1" dirty="0"/>
              <a:t>Satisfaction</a:t>
            </a:r>
            <a:endParaRPr lang="en-AU" sz="1600" b="1" dirty="0">
              <a:cs typeface="Helvetica"/>
            </a:endParaRPr>
          </a:p>
          <a:p>
            <a:pPr marL="285750" lvl="0" indent="-285750">
              <a:buFont typeface="Arial" panose="020B0604020202020204" pitchFamily="34" charset="0"/>
              <a:buChar char="•"/>
            </a:pPr>
            <a:r>
              <a:rPr lang="en-AU" dirty="0">
                <a:solidFill>
                  <a:schemeClr val="tx1"/>
                </a:solidFill>
              </a:rPr>
              <a:t>Key traveller touchpoints with airlines and airports along their air travel journey, from booking a ticket to leaving the destination airport, including what is and isn’t working</a:t>
            </a:r>
          </a:p>
          <a:p>
            <a:pPr marL="285750" lvl="0" indent="-285750">
              <a:buFont typeface="Arial" panose="020B0604020202020204" pitchFamily="34" charset="0"/>
              <a:buChar char="•"/>
            </a:pPr>
            <a:r>
              <a:rPr lang="en-AU" dirty="0">
                <a:solidFill>
                  <a:schemeClr val="tx1"/>
                </a:solidFill>
              </a:rPr>
              <a:t>The air travel experience of Australians with a disability, medical condition or injury</a:t>
            </a:r>
          </a:p>
          <a:p>
            <a:endParaRPr lang="en-AU" sz="1200" dirty="0"/>
          </a:p>
        </p:txBody>
      </p:sp>
      <p:sp>
        <p:nvSpPr>
          <p:cNvPr id="38" name="Text Placeholder 6">
            <a:extLst>
              <a:ext uri="{FF2B5EF4-FFF2-40B4-BE49-F238E27FC236}">
                <a16:creationId xmlns:a16="http://schemas.microsoft.com/office/drawing/2014/main" id="{AC9BB8A2-E7C7-ADDC-A43F-5AC5324E5250}"/>
              </a:ext>
            </a:extLst>
          </p:cNvPr>
          <p:cNvSpPr>
            <a:spLocks noGrp="1"/>
          </p:cNvSpPr>
          <p:nvPr>
            <p:ph type="body" sz="quarter" idx="4294967295"/>
          </p:nvPr>
        </p:nvSpPr>
        <p:spPr>
          <a:xfrm>
            <a:off x="3966087" y="2622581"/>
            <a:ext cx="3182938" cy="1439862"/>
          </a:xfrm>
          <a:prstGeom prst="rect">
            <a:avLst/>
          </a:prstGeom>
          <a:effectLst/>
        </p:spPr>
        <p:txBody>
          <a:bodyPr vert="horz" lIns="0" tIns="0" rIns="0" bIns="0" rtlCol="0" anchor="t">
            <a:noAutofit/>
          </a:bodyPr>
          <a:lstStyle/>
          <a:p>
            <a:r>
              <a:rPr lang="en-AU" sz="1600" b="1"/>
              <a:t>Knowledge</a:t>
            </a:r>
            <a:endParaRPr lang="en-AU" sz="1600" b="1">
              <a:solidFill>
                <a:schemeClr val="accent1"/>
              </a:solidFill>
            </a:endParaRPr>
          </a:p>
          <a:p>
            <a:pPr marL="285750" indent="-285750">
              <a:buFont typeface="Arial" panose="020B0604020202020204" pitchFamily="34" charset="0"/>
              <a:buChar char="•"/>
            </a:pPr>
            <a:r>
              <a:rPr lang="en-AU">
                <a:solidFill>
                  <a:schemeClr val="tx1"/>
                </a:solidFill>
              </a:rPr>
              <a:t>Australians' understanding of responsibilities, terms and conditions, and their rights in general throughout their aviation journey </a:t>
            </a:r>
          </a:p>
          <a:p>
            <a:pPr marL="285750" indent="-285750">
              <a:buFont typeface="Arial" panose="020B0604020202020204" pitchFamily="34" charset="0"/>
              <a:buChar char="•"/>
            </a:pPr>
            <a:r>
              <a:rPr lang="en-AU">
                <a:solidFill>
                  <a:schemeClr val="tx1"/>
                </a:solidFill>
              </a:rPr>
              <a:t>An assessment of what education and communication passengers may want an airline to provide relating to their travel journey</a:t>
            </a:r>
          </a:p>
          <a:p>
            <a:endParaRPr lang="en-AU"/>
          </a:p>
        </p:txBody>
      </p:sp>
      <p:sp>
        <p:nvSpPr>
          <p:cNvPr id="39" name="Text Placeholder 6">
            <a:extLst>
              <a:ext uri="{FF2B5EF4-FFF2-40B4-BE49-F238E27FC236}">
                <a16:creationId xmlns:a16="http://schemas.microsoft.com/office/drawing/2014/main" id="{0A77D184-01B2-9859-66A3-9A8713A10A22}"/>
              </a:ext>
            </a:extLst>
          </p:cNvPr>
          <p:cNvSpPr>
            <a:spLocks noGrp="1"/>
          </p:cNvSpPr>
          <p:nvPr>
            <p:ph type="body" sz="quarter" idx="4294967295"/>
          </p:nvPr>
        </p:nvSpPr>
        <p:spPr>
          <a:xfrm>
            <a:off x="7887212" y="2622581"/>
            <a:ext cx="3536770" cy="1439862"/>
          </a:xfrm>
          <a:prstGeom prst="rect">
            <a:avLst/>
          </a:prstGeom>
        </p:spPr>
        <p:txBody>
          <a:bodyPr vert="horz" lIns="0" tIns="0" rIns="0" bIns="0" rtlCol="0" anchor="t">
            <a:noAutofit/>
          </a:bodyPr>
          <a:lstStyle/>
          <a:p>
            <a:r>
              <a:rPr lang="en-AU" sz="1600" b="1"/>
              <a:t>Disruptions and complaints</a:t>
            </a:r>
          </a:p>
          <a:p>
            <a:pPr marL="285750" lvl="0" indent="-285750">
              <a:buFont typeface="Arial" panose="020B0604020202020204" pitchFamily="34" charset="0"/>
              <a:buChar char="•"/>
            </a:pPr>
            <a:r>
              <a:rPr lang="en-AU">
                <a:solidFill>
                  <a:schemeClr val="tx1"/>
                </a:solidFill>
              </a:rPr>
              <a:t>Recent experiences with disruptions when travelling by air, such as delays and cancellations</a:t>
            </a:r>
          </a:p>
          <a:p>
            <a:pPr marL="285750" lvl="0" indent="-285750">
              <a:buFont typeface="Arial" panose="020B0604020202020204" pitchFamily="34" charset="0"/>
              <a:buChar char="•"/>
            </a:pPr>
            <a:r>
              <a:rPr lang="en-AU">
                <a:solidFill>
                  <a:schemeClr val="tx1"/>
                </a:solidFill>
              </a:rPr>
              <a:t>Assistance provided during disruptions and/or when making a complaint</a:t>
            </a:r>
          </a:p>
          <a:p>
            <a:pPr marL="285750" lvl="0" indent="-285750">
              <a:buFont typeface="Arial" panose="020B0604020202020204" pitchFamily="34" charset="0"/>
              <a:buChar char="•"/>
            </a:pPr>
            <a:r>
              <a:rPr lang="en-AU">
                <a:solidFill>
                  <a:schemeClr val="tx1"/>
                </a:solidFill>
              </a:rPr>
              <a:t>Understanding barriers and enablers within the current complaint handling environment.</a:t>
            </a:r>
          </a:p>
          <a:p>
            <a:pPr marL="171450" lvl="1" indent="-171450">
              <a:buFont typeface="Arial" panose="020B0604020202020204" pitchFamily="34" charset="0"/>
              <a:buChar char="•"/>
            </a:pPr>
            <a:endParaRPr lang="en-US" sz="1200" b="0">
              <a:solidFill>
                <a:schemeClr val="tx1"/>
              </a:solidFill>
            </a:endParaRPr>
          </a:p>
          <a:p>
            <a:endParaRPr lang="en-AU"/>
          </a:p>
        </p:txBody>
      </p:sp>
      <p:sp>
        <p:nvSpPr>
          <p:cNvPr id="18" name="Oval 17">
            <a:extLst>
              <a:ext uri="{FF2B5EF4-FFF2-40B4-BE49-F238E27FC236}">
                <a16:creationId xmlns:a16="http://schemas.microsoft.com/office/drawing/2014/main" id="{B0A2474A-687C-BB1F-15B3-7DB7D67EC6BA}"/>
              </a:ext>
            </a:extLst>
          </p:cNvPr>
          <p:cNvSpPr/>
          <p:nvPr/>
        </p:nvSpPr>
        <p:spPr>
          <a:xfrm>
            <a:off x="3874897" y="1724576"/>
            <a:ext cx="772297" cy="78259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36" name="Oval 35">
            <a:extLst>
              <a:ext uri="{FF2B5EF4-FFF2-40B4-BE49-F238E27FC236}">
                <a16:creationId xmlns:a16="http://schemas.microsoft.com/office/drawing/2014/main" id="{0AE43288-6EF4-40B1-C40D-D204DAB3135F}"/>
              </a:ext>
            </a:extLst>
          </p:cNvPr>
          <p:cNvSpPr/>
          <p:nvPr/>
        </p:nvSpPr>
        <p:spPr>
          <a:xfrm>
            <a:off x="479425" y="1724576"/>
            <a:ext cx="772297" cy="78259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40" name="Oval 39">
            <a:extLst>
              <a:ext uri="{FF2B5EF4-FFF2-40B4-BE49-F238E27FC236}">
                <a16:creationId xmlns:a16="http://schemas.microsoft.com/office/drawing/2014/main" id="{54199719-24D9-0C72-BB1E-B426DA69C430}"/>
              </a:ext>
            </a:extLst>
          </p:cNvPr>
          <p:cNvSpPr/>
          <p:nvPr/>
        </p:nvSpPr>
        <p:spPr>
          <a:xfrm>
            <a:off x="7728904" y="1724576"/>
            <a:ext cx="772297" cy="78259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grpSp>
        <p:nvGrpSpPr>
          <p:cNvPr id="41" name="Group 40">
            <a:extLst>
              <a:ext uri="{FF2B5EF4-FFF2-40B4-BE49-F238E27FC236}">
                <a16:creationId xmlns:a16="http://schemas.microsoft.com/office/drawing/2014/main" id="{9A0A37DF-BEEB-9A16-3FA5-13A7D8ECA4CC}"/>
              </a:ext>
            </a:extLst>
          </p:cNvPr>
          <p:cNvGrpSpPr/>
          <p:nvPr/>
        </p:nvGrpSpPr>
        <p:grpSpPr>
          <a:xfrm>
            <a:off x="4057263" y="1911371"/>
            <a:ext cx="407563" cy="409003"/>
            <a:chOff x="6540501" y="4400550"/>
            <a:chExt cx="449263" cy="450850"/>
          </a:xfrm>
        </p:grpSpPr>
        <p:sp>
          <p:nvSpPr>
            <p:cNvPr id="42" name="Rectangle 165">
              <a:extLst>
                <a:ext uri="{FF2B5EF4-FFF2-40B4-BE49-F238E27FC236}">
                  <a16:creationId xmlns:a16="http://schemas.microsoft.com/office/drawing/2014/main" id="{0C1EF9D5-3561-50AB-1E6D-C71EF6D2C44C}"/>
                </a:ext>
              </a:extLst>
            </p:cNvPr>
            <p:cNvSpPr>
              <a:spLocks noChangeArrowheads="1"/>
            </p:cNvSpPr>
            <p:nvPr/>
          </p:nvSpPr>
          <p:spPr bwMode="auto">
            <a:xfrm>
              <a:off x="6540501" y="4400550"/>
              <a:ext cx="449263" cy="450850"/>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3" name="Line 166">
              <a:extLst>
                <a:ext uri="{FF2B5EF4-FFF2-40B4-BE49-F238E27FC236}">
                  <a16:creationId xmlns:a16="http://schemas.microsoft.com/office/drawing/2014/main" id="{4DB39315-F9BA-5D0F-9251-B4A0898E2C83}"/>
                </a:ext>
              </a:extLst>
            </p:cNvPr>
            <p:cNvSpPr>
              <a:spLocks noChangeShapeType="1"/>
            </p:cNvSpPr>
            <p:nvPr/>
          </p:nvSpPr>
          <p:spPr bwMode="auto">
            <a:xfrm>
              <a:off x="6794501" y="4518025"/>
              <a:ext cx="1365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4" name="Line 167">
              <a:extLst>
                <a:ext uri="{FF2B5EF4-FFF2-40B4-BE49-F238E27FC236}">
                  <a16:creationId xmlns:a16="http://schemas.microsoft.com/office/drawing/2014/main" id="{F813B9A9-4205-3FDD-D7E2-198AD0777FF5}"/>
                </a:ext>
              </a:extLst>
            </p:cNvPr>
            <p:cNvSpPr>
              <a:spLocks noChangeShapeType="1"/>
            </p:cNvSpPr>
            <p:nvPr/>
          </p:nvSpPr>
          <p:spPr bwMode="auto">
            <a:xfrm>
              <a:off x="6735764" y="4576763"/>
              <a:ext cx="1952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5" name="Line 168">
              <a:extLst>
                <a:ext uri="{FF2B5EF4-FFF2-40B4-BE49-F238E27FC236}">
                  <a16:creationId xmlns:a16="http://schemas.microsoft.com/office/drawing/2014/main" id="{8B435C28-3891-4B50-5A47-F158DF50DA27}"/>
                </a:ext>
              </a:extLst>
            </p:cNvPr>
            <p:cNvSpPr>
              <a:spLocks noChangeShapeType="1"/>
            </p:cNvSpPr>
            <p:nvPr/>
          </p:nvSpPr>
          <p:spPr bwMode="auto">
            <a:xfrm>
              <a:off x="6735764" y="4635500"/>
              <a:ext cx="1952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6" name="Line 169">
              <a:extLst>
                <a:ext uri="{FF2B5EF4-FFF2-40B4-BE49-F238E27FC236}">
                  <a16:creationId xmlns:a16="http://schemas.microsoft.com/office/drawing/2014/main" id="{1E0BC2E6-D9B0-FF27-1ABF-74CD7B025D2C}"/>
                </a:ext>
              </a:extLst>
            </p:cNvPr>
            <p:cNvSpPr>
              <a:spLocks noChangeShapeType="1"/>
            </p:cNvSpPr>
            <p:nvPr/>
          </p:nvSpPr>
          <p:spPr bwMode="auto">
            <a:xfrm>
              <a:off x="6735764" y="4694238"/>
              <a:ext cx="1952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7" name="Line 170">
              <a:extLst>
                <a:ext uri="{FF2B5EF4-FFF2-40B4-BE49-F238E27FC236}">
                  <a16:creationId xmlns:a16="http://schemas.microsoft.com/office/drawing/2014/main" id="{6E7BE5D7-5483-7A02-9448-0700B3A0DDAA}"/>
                </a:ext>
              </a:extLst>
            </p:cNvPr>
            <p:cNvSpPr>
              <a:spLocks noChangeShapeType="1"/>
            </p:cNvSpPr>
            <p:nvPr/>
          </p:nvSpPr>
          <p:spPr bwMode="auto">
            <a:xfrm>
              <a:off x="6735764" y="4752975"/>
              <a:ext cx="1365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8" name="Rectangle 171">
              <a:extLst>
                <a:ext uri="{FF2B5EF4-FFF2-40B4-BE49-F238E27FC236}">
                  <a16:creationId xmlns:a16="http://schemas.microsoft.com/office/drawing/2014/main" id="{759FC717-D54E-1A49-58F4-B07D71787500}"/>
                </a:ext>
              </a:extLst>
            </p:cNvPr>
            <p:cNvSpPr>
              <a:spLocks noChangeArrowheads="1"/>
            </p:cNvSpPr>
            <p:nvPr/>
          </p:nvSpPr>
          <p:spPr bwMode="auto">
            <a:xfrm>
              <a:off x="6599239" y="4459288"/>
              <a:ext cx="77788" cy="793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49" name="Rectangle 172">
              <a:extLst>
                <a:ext uri="{FF2B5EF4-FFF2-40B4-BE49-F238E27FC236}">
                  <a16:creationId xmlns:a16="http://schemas.microsoft.com/office/drawing/2014/main" id="{E9D735F7-1F01-0622-85C3-FF872CD186C7}"/>
                </a:ext>
              </a:extLst>
            </p:cNvPr>
            <p:cNvSpPr>
              <a:spLocks noChangeArrowheads="1"/>
            </p:cNvSpPr>
            <p:nvPr/>
          </p:nvSpPr>
          <p:spPr bwMode="auto">
            <a:xfrm>
              <a:off x="6599239" y="4576763"/>
              <a:ext cx="77788" cy="984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50" name="Rectangle 173">
              <a:extLst>
                <a:ext uri="{FF2B5EF4-FFF2-40B4-BE49-F238E27FC236}">
                  <a16:creationId xmlns:a16="http://schemas.microsoft.com/office/drawing/2014/main" id="{C0CFCBDB-8F87-38DF-91AC-F01C883101A3}"/>
                </a:ext>
              </a:extLst>
            </p:cNvPr>
            <p:cNvSpPr>
              <a:spLocks noChangeArrowheads="1"/>
            </p:cNvSpPr>
            <p:nvPr/>
          </p:nvSpPr>
          <p:spPr bwMode="auto">
            <a:xfrm>
              <a:off x="6599239" y="4714875"/>
              <a:ext cx="77788" cy="7778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sp>
        <p:nvSpPr>
          <p:cNvPr id="55" name="Freeform 113">
            <a:extLst>
              <a:ext uri="{FF2B5EF4-FFF2-40B4-BE49-F238E27FC236}">
                <a16:creationId xmlns:a16="http://schemas.microsoft.com/office/drawing/2014/main" id="{896E2C20-5160-8164-541E-ED4C5CBE5023}"/>
              </a:ext>
            </a:extLst>
          </p:cNvPr>
          <p:cNvSpPr>
            <a:spLocks/>
          </p:cNvSpPr>
          <p:nvPr/>
        </p:nvSpPr>
        <p:spPr bwMode="auto">
          <a:xfrm>
            <a:off x="619763" y="1886018"/>
            <a:ext cx="491619" cy="428758"/>
          </a:xfrm>
          <a:custGeom>
            <a:avLst/>
            <a:gdLst>
              <a:gd name="T0" fmla="*/ 23 w 46"/>
              <a:gd name="T1" fmla="*/ 48 h 48"/>
              <a:gd name="T2" fmla="*/ 46 w 46"/>
              <a:gd name="T3" fmla="*/ 19 h 48"/>
              <a:gd name="T4" fmla="*/ 23 w 46"/>
              <a:gd name="T5" fmla="*/ 17 h 48"/>
              <a:gd name="T6" fmla="*/ 0 w 46"/>
              <a:gd name="T7" fmla="*/ 19 h 48"/>
              <a:gd name="T8" fmla="*/ 23 w 46"/>
              <a:gd name="T9" fmla="*/ 48 h 48"/>
            </a:gdLst>
            <a:ahLst/>
            <a:cxnLst>
              <a:cxn ang="0">
                <a:pos x="T0" y="T1"/>
              </a:cxn>
              <a:cxn ang="0">
                <a:pos x="T2" y="T3"/>
              </a:cxn>
              <a:cxn ang="0">
                <a:pos x="T4" y="T5"/>
              </a:cxn>
              <a:cxn ang="0">
                <a:pos x="T6" y="T7"/>
              </a:cxn>
              <a:cxn ang="0">
                <a:pos x="T8" y="T9"/>
              </a:cxn>
            </a:cxnLst>
            <a:rect l="0" t="0" r="r" b="b"/>
            <a:pathLst>
              <a:path w="46" h="48">
                <a:moveTo>
                  <a:pt x="23" y="48"/>
                </a:moveTo>
                <a:cubicBezTo>
                  <a:pt x="23" y="48"/>
                  <a:pt x="46" y="31"/>
                  <a:pt x="46" y="19"/>
                </a:cubicBezTo>
                <a:cubicBezTo>
                  <a:pt x="46" y="5"/>
                  <a:pt x="27" y="0"/>
                  <a:pt x="23" y="17"/>
                </a:cubicBezTo>
                <a:cubicBezTo>
                  <a:pt x="19" y="0"/>
                  <a:pt x="0" y="5"/>
                  <a:pt x="0" y="19"/>
                </a:cubicBezTo>
                <a:cubicBezTo>
                  <a:pt x="0" y="31"/>
                  <a:pt x="23" y="48"/>
                  <a:pt x="23" y="48"/>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grpSp>
        <p:nvGrpSpPr>
          <p:cNvPr id="58" name="Group 57">
            <a:extLst>
              <a:ext uri="{FF2B5EF4-FFF2-40B4-BE49-F238E27FC236}">
                <a16:creationId xmlns:a16="http://schemas.microsoft.com/office/drawing/2014/main" id="{A35A2474-2D3C-ED1B-BD75-F160BF9C07A1}"/>
              </a:ext>
            </a:extLst>
          </p:cNvPr>
          <p:cNvGrpSpPr/>
          <p:nvPr/>
        </p:nvGrpSpPr>
        <p:grpSpPr>
          <a:xfrm>
            <a:off x="7877816" y="1922810"/>
            <a:ext cx="474472" cy="403405"/>
            <a:chOff x="1846263" y="3473450"/>
            <a:chExt cx="455613" cy="447675"/>
          </a:xfrm>
        </p:grpSpPr>
        <p:sp>
          <p:nvSpPr>
            <p:cNvPr id="59" name="Freeform 70">
              <a:extLst>
                <a:ext uri="{FF2B5EF4-FFF2-40B4-BE49-F238E27FC236}">
                  <a16:creationId xmlns:a16="http://schemas.microsoft.com/office/drawing/2014/main" id="{FEC2AC6F-69BB-66BF-CE74-53CC547708EC}"/>
                </a:ext>
              </a:extLst>
            </p:cNvPr>
            <p:cNvSpPr>
              <a:spLocks/>
            </p:cNvSpPr>
            <p:nvPr/>
          </p:nvSpPr>
          <p:spPr bwMode="auto">
            <a:xfrm>
              <a:off x="1846263" y="3482975"/>
              <a:ext cx="455613" cy="309563"/>
            </a:xfrm>
            <a:custGeom>
              <a:avLst/>
              <a:gdLst>
                <a:gd name="T0" fmla="*/ 58 w 93"/>
                <a:gd name="T1" fmla="*/ 45 h 63"/>
                <a:gd name="T2" fmla="*/ 68 w 93"/>
                <a:gd name="T3" fmla="*/ 23 h 63"/>
                <a:gd name="T4" fmla="*/ 87 w 93"/>
                <a:gd name="T5" fmla="*/ 16 h 63"/>
                <a:gd name="T6" fmla="*/ 91 w 93"/>
                <a:gd name="T7" fmla="*/ 6 h 63"/>
                <a:gd name="T8" fmla="*/ 81 w 93"/>
                <a:gd name="T9" fmla="*/ 2 h 63"/>
                <a:gd name="T10" fmla="*/ 26 w 93"/>
                <a:gd name="T11" fmla="*/ 25 h 63"/>
                <a:gd name="T12" fmla="*/ 14 w 93"/>
                <a:gd name="T13" fmla="*/ 19 h 63"/>
                <a:gd name="T14" fmla="*/ 0 w 93"/>
                <a:gd name="T15" fmla="*/ 25 h 63"/>
                <a:gd name="T16" fmla="*/ 18 w 93"/>
                <a:gd name="T17" fmla="*/ 43 h 63"/>
                <a:gd name="T18" fmla="*/ 48 w 93"/>
                <a:gd name="T19" fmla="*/ 31 h 63"/>
                <a:gd name="T20" fmla="*/ 36 w 93"/>
                <a:gd name="T21" fmla="*/ 63 h 63"/>
                <a:gd name="T22" fmla="*/ 44 w 93"/>
                <a:gd name="T23"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63">
                  <a:moveTo>
                    <a:pt x="58" y="45"/>
                  </a:moveTo>
                  <a:cubicBezTo>
                    <a:pt x="68" y="23"/>
                    <a:pt x="68" y="23"/>
                    <a:pt x="68" y="23"/>
                  </a:cubicBezTo>
                  <a:cubicBezTo>
                    <a:pt x="87" y="16"/>
                    <a:pt x="87" y="16"/>
                    <a:pt x="87" y="16"/>
                  </a:cubicBezTo>
                  <a:cubicBezTo>
                    <a:pt x="91" y="15"/>
                    <a:pt x="93" y="10"/>
                    <a:pt x="91" y="6"/>
                  </a:cubicBezTo>
                  <a:cubicBezTo>
                    <a:pt x="90" y="2"/>
                    <a:pt x="85" y="0"/>
                    <a:pt x="81" y="2"/>
                  </a:cubicBezTo>
                  <a:cubicBezTo>
                    <a:pt x="26" y="25"/>
                    <a:pt x="26" y="25"/>
                    <a:pt x="26" y="25"/>
                  </a:cubicBezTo>
                  <a:cubicBezTo>
                    <a:pt x="14" y="19"/>
                    <a:pt x="14" y="19"/>
                    <a:pt x="14" y="19"/>
                  </a:cubicBezTo>
                  <a:cubicBezTo>
                    <a:pt x="0" y="25"/>
                    <a:pt x="0" y="25"/>
                    <a:pt x="0" y="25"/>
                  </a:cubicBezTo>
                  <a:cubicBezTo>
                    <a:pt x="18" y="43"/>
                    <a:pt x="18" y="43"/>
                    <a:pt x="18" y="43"/>
                  </a:cubicBezTo>
                  <a:cubicBezTo>
                    <a:pt x="48" y="31"/>
                    <a:pt x="48" y="31"/>
                    <a:pt x="48" y="31"/>
                  </a:cubicBezTo>
                  <a:cubicBezTo>
                    <a:pt x="36" y="63"/>
                    <a:pt x="36" y="63"/>
                    <a:pt x="36" y="63"/>
                  </a:cubicBezTo>
                  <a:cubicBezTo>
                    <a:pt x="44" y="59"/>
                    <a:pt x="44" y="59"/>
                    <a:pt x="44" y="59"/>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0" name="Freeform 71">
              <a:extLst>
                <a:ext uri="{FF2B5EF4-FFF2-40B4-BE49-F238E27FC236}">
                  <a16:creationId xmlns:a16="http://schemas.microsoft.com/office/drawing/2014/main" id="{CECEE4E6-B806-9BE8-43AC-2EBAE802BF0B}"/>
                </a:ext>
              </a:extLst>
            </p:cNvPr>
            <p:cNvSpPr>
              <a:spLocks/>
            </p:cNvSpPr>
            <p:nvPr/>
          </p:nvSpPr>
          <p:spPr bwMode="auto">
            <a:xfrm>
              <a:off x="1949451" y="3473450"/>
              <a:ext cx="204788" cy="87313"/>
            </a:xfrm>
            <a:custGeom>
              <a:avLst/>
              <a:gdLst>
                <a:gd name="T0" fmla="*/ 129 w 129"/>
                <a:gd name="T1" fmla="*/ 34 h 55"/>
                <a:gd name="T2" fmla="*/ 46 w 129"/>
                <a:gd name="T3" fmla="*/ 0 h 55"/>
                <a:gd name="T4" fmla="*/ 0 w 129"/>
                <a:gd name="T5" fmla="*/ 21 h 55"/>
                <a:gd name="T6" fmla="*/ 83 w 129"/>
                <a:gd name="T7" fmla="*/ 55 h 55"/>
              </a:gdLst>
              <a:ahLst/>
              <a:cxnLst>
                <a:cxn ang="0">
                  <a:pos x="T0" y="T1"/>
                </a:cxn>
                <a:cxn ang="0">
                  <a:pos x="T2" y="T3"/>
                </a:cxn>
                <a:cxn ang="0">
                  <a:pos x="T4" y="T5"/>
                </a:cxn>
                <a:cxn ang="0">
                  <a:pos x="T6" y="T7"/>
                </a:cxn>
              </a:cxnLst>
              <a:rect l="0" t="0" r="r" b="b"/>
              <a:pathLst>
                <a:path w="129" h="55">
                  <a:moveTo>
                    <a:pt x="129" y="34"/>
                  </a:moveTo>
                  <a:lnTo>
                    <a:pt x="46" y="0"/>
                  </a:lnTo>
                  <a:lnTo>
                    <a:pt x="0" y="21"/>
                  </a:lnTo>
                  <a:lnTo>
                    <a:pt x="83" y="55"/>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1" name="Oval 60">
              <a:extLst>
                <a:ext uri="{FF2B5EF4-FFF2-40B4-BE49-F238E27FC236}">
                  <a16:creationId xmlns:a16="http://schemas.microsoft.com/office/drawing/2014/main" id="{29779B34-BB1A-6822-F0B0-817570CCF548}"/>
                </a:ext>
              </a:extLst>
            </p:cNvPr>
            <p:cNvSpPr>
              <a:spLocks noChangeArrowheads="1"/>
            </p:cNvSpPr>
            <p:nvPr/>
          </p:nvSpPr>
          <p:spPr bwMode="auto">
            <a:xfrm>
              <a:off x="2100263" y="3724275"/>
              <a:ext cx="196850" cy="196850"/>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endParaRPr lang="en-AU" sz="1633"/>
            </a:p>
          </p:txBody>
        </p:sp>
        <p:sp>
          <p:nvSpPr>
            <p:cNvPr id="62" name="Line 73">
              <a:extLst>
                <a:ext uri="{FF2B5EF4-FFF2-40B4-BE49-F238E27FC236}">
                  <a16:creationId xmlns:a16="http://schemas.microsoft.com/office/drawing/2014/main" id="{DA61B25A-714F-A812-F23F-863C52331D49}"/>
                </a:ext>
              </a:extLst>
            </p:cNvPr>
            <p:cNvSpPr>
              <a:spLocks noChangeShapeType="1"/>
            </p:cNvSpPr>
            <p:nvPr/>
          </p:nvSpPr>
          <p:spPr bwMode="auto">
            <a:xfrm flipV="1">
              <a:off x="2130426" y="3752850"/>
              <a:ext cx="136525" cy="138113"/>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endParaRPr lang="en-AU" sz="1633"/>
            </a:p>
          </p:txBody>
        </p:sp>
      </p:grpSp>
    </p:spTree>
    <p:extLst>
      <p:ext uri="{BB962C8B-B14F-4D97-AF65-F5344CB8AC3E}">
        <p14:creationId xmlns:p14="http://schemas.microsoft.com/office/powerpoint/2010/main" val="330123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Research approach</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4" name="Text Placeholder 3"/>
          <p:cNvSpPr>
            <a:spLocks noGrp="1"/>
          </p:cNvSpPr>
          <p:nvPr>
            <p:ph type="body" sz="quarter" idx="13"/>
          </p:nvPr>
        </p:nvSpPr>
        <p:spPr>
          <a:xfrm>
            <a:off x="479425" y="863600"/>
            <a:ext cx="11537950" cy="615553"/>
          </a:xfrm>
        </p:spPr>
        <p:txBody>
          <a:bodyPr vert="horz" wrap="square" lIns="0" tIns="0" rIns="0" bIns="0" rtlCol="0" anchor="t">
            <a:spAutoFit/>
          </a:bodyPr>
          <a:lstStyle/>
          <a:p>
            <a:r>
              <a:rPr lang="en-AU"/>
              <a:t>BETA undertook a nationally representative survey to understand air travel behaviours and experiences</a:t>
            </a:r>
            <a:endParaRPr lang="en-AU">
              <a:cs typeface="Helvetica"/>
            </a:endParaRPr>
          </a:p>
        </p:txBody>
      </p:sp>
      <p:sp>
        <p:nvSpPr>
          <p:cNvPr id="37" name="Text Placeholder 6"/>
          <p:cNvSpPr>
            <a:spLocks noGrp="1"/>
          </p:cNvSpPr>
          <p:nvPr>
            <p:ph type="body" sz="quarter" idx="14"/>
          </p:nvPr>
        </p:nvSpPr>
        <p:spPr>
          <a:xfrm>
            <a:off x="587426" y="2625483"/>
            <a:ext cx="2669695" cy="1447381"/>
          </a:xfrm>
          <a:prstGeom prst="rect">
            <a:avLst/>
          </a:prstGeom>
        </p:spPr>
        <p:txBody>
          <a:bodyPr vert="horz" lIns="0" tIns="0" rIns="0" bIns="0" numCol="1" rtlCol="0" anchor="t">
            <a:noAutofit/>
          </a:bodyPr>
          <a:lstStyle/>
          <a:p>
            <a:r>
              <a:rPr lang="en-AU" sz="1600" b="1"/>
              <a:t>Literature review and stakeholder engagement</a:t>
            </a:r>
            <a:endParaRPr lang="en-AU" sz="1600" b="1">
              <a:cs typeface="Helvetica"/>
            </a:endParaRPr>
          </a:p>
          <a:p>
            <a:pPr lvl="1"/>
            <a:r>
              <a:rPr lang="en-US" sz="1400" b="0">
                <a:solidFill>
                  <a:schemeClr val="tx1"/>
                </a:solidFill>
              </a:rPr>
              <a:t>BETA conducted a review of relevant literature and consulted with stakeholders to identify knowledge gaps.</a:t>
            </a:r>
            <a:endParaRPr lang="en-US" sz="1400" b="0">
              <a:solidFill>
                <a:schemeClr val="tx1"/>
              </a:solidFill>
              <a:cs typeface="Helvetica"/>
            </a:endParaRPr>
          </a:p>
        </p:txBody>
      </p:sp>
      <p:sp>
        <p:nvSpPr>
          <p:cNvPr id="38" name="Text Placeholder 6"/>
          <p:cNvSpPr>
            <a:spLocks noGrp="1"/>
          </p:cNvSpPr>
          <p:nvPr>
            <p:ph type="body" sz="quarter" idx="4294967295"/>
          </p:nvPr>
        </p:nvSpPr>
        <p:spPr>
          <a:xfrm>
            <a:off x="4012142" y="2622000"/>
            <a:ext cx="3182938" cy="1439862"/>
          </a:xfrm>
          <a:prstGeom prst="rect">
            <a:avLst/>
          </a:prstGeom>
          <a:effectLst/>
        </p:spPr>
        <p:txBody>
          <a:bodyPr vert="horz" lIns="0" tIns="0" rIns="0" bIns="0" rtlCol="0" anchor="t">
            <a:noAutofit/>
          </a:bodyPr>
          <a:lstStyle/>
          <a:p>
            <a:r>
              <a:rPr lang="en-AU" sz="1600" b="1"/>
              <a:t>Initial survey</a:t>
            </a:r>
            <a:endParaRPr lang="en-AU" sz="1600" b="1">
              <a:solidFill>
                <a:schemeClr val="accent1"/>
              </a:solidFill>
            </a:endParaRPr>
          </a:p>
          <a:p>
            <a:pPr lvl="1"/>
            <a:r>
              <a:rPr lang="en-US" sz="1400" b="0">
                <a:solidFill>
                  <a:schemeClr val="tx1"/>
                </a:solidFill>
              </a:rPr>
              <a:t>We worked with a probability-based survey participant panel of 10,000 people (completed by 7,631 Australians) to determine broad travel habits of the Australian public over the last 12 months*, including:</a:t>
            </a:r>
            <a:br>
              <a:rPr lang="en-US" sz="1400" b="0"/>
            </a:br>
            <a:endParaRPr lang="en-US" sz="1400" b="0">
              <a:solidFill>
                <a:schemeClr val="tx1"/>
              </a:solidFill>
              <a:cs typeface="Helvetica"/>
            </a:endParaRPr>
          </a:p>
          <a:p>
            <a:pPr marL="171450" lvl="1" indent="-171450">
              <a:spcBef>
                <a:spcPts val="0"/>
              </a:spcBef>
              <a:buFont typeface="Arial" panose="020B0604020202020204" pitchFamily="34" charset="0"/>
              <a:buChar char="•"/>
            </a:pPr>
            <a:r>
              <a:rPr lang="en-US" sz="1400" b="0">
                <a:solidFill>
                  <a:schemeClr val="tx1"/>
                </a:solidFill>
              </a:rPr>
              <a:t>Transport modes used </a:t>
            </a:r>
            <a:endParaRPr lang="en-US" sz="1400" b="0">
              <a:solidFill>
                <a:schemeClr val="tx1"/>
              </a:solidFill>
              <a:cs typeface="Helvetica"/>
            </a:endParaRPr>
          </a:p>
          <a:p>
            <a:pPr marL="171450" lvl="1" indent="-171450">
              <a:spcBef>
                <a:spcPts val="0"/>
              </a:spcBef>
              <a:buFont typeface="Arial" panose="020B0604020202020204" pitchFamily="34" charset="0"/>
              <a:buChar char="•"/>
            </a:pPr>
            <a:r>
              <a:rPr lang="en-US" sz="1400" b="0">
                <a:solidFill>
                  <a:schemeClr val="tx1"/>
                </a:solidFill>
              </a:rPr>
              <a:t>Flights to and from an Australian airport</a:t>
            </a:r>
            <a:endParaRPr lang="en-US" sz="1400" b="0">
              <a:solidFill>
                <a:schemeClr val="tx1"/>
              </a:solidFill>
              <a:cs typeface="Helvetica"/>
            </a:endParaRPr>
          </a:p>
          <a:p>
            <a:pPr marL="171450" lvl="1" indent="-171450">
              <a:spcBef>
                <a:spcPts val="0"/>
              </a:spcBef>
              <a:buFont typeface="Arial" panose="020B0604020202020204" pitchFamily="34" charset="0"/>
              <a:buChar char="•"/>
            </a:pPr>
            <a:r>
              <a:rPr lang="en-US" sz="1400" b="0">
                <a:solidFill>
                  <a:schemeClr val="tx1"/>
                </a:solidFill>
              </a:rPr>
              <a:t>Reasons for not travelling by air.</a:t>
            </a:r>
            <a:endParaRPr lang="en-US" sz="1400" b="0">
              <a:solidFill>
                <a:schemeClr val="tx1"/>
              </a:solidFill>
              <a:cs typeface="Helvetica"/>
            </a:endParaRPr>
          </a:p>
        </p:txBody>
      </p:sp>
      <p:sp>
        <p:nvSpPr>
          <p:cNvPr id="39" name="Text Placeholder 6"/>
          <p:cNvSpPr>
            <a:spLocks noGrp="1"/>
          </p:cNvSpPr>
          <p:nvPr>
            <p:ph type="body" sz="quarter" idx="4294967295"/>
          </p:nvPr>
        </p:nvSpPr>
        <p:spPr>
          <a:xfrm>
            <a:off x="7933267" y="2622000"/>
            <a:ext cx="3536770" cy="1439862"/>
          </a:xfrm>
          <a:prstGeom prst="rect">
            <a:avLst/>
          </a:prstGeom>
        </p:spPr>
        <p:txBody>
          <a:bodyPr vert="horz" lIns="0" tIns="0" rIns="0" bIns="0" rtlCol="0" anchor="t">
            <a:noAutofit/>
          </a:bodyPr>
          <a:lstStyle/>
          <a:p>
            <a:r>
              <a:rPr lang="en-AU" sz="1600" b="1" dirty="0"/>
              <a:t>In-depth survey</a:t>
            </a:r>
          </a:p>
          <a:p>
            <a:pPr lvl="1"/>
            <a:r>
              <a:rPr lang="en-US" sz="1400" b="0" dirty="0">
                <a:solidFill>
                  <a:schemeClr val="tx1"/>
                </a:solidFill>
              </a:rPr>
              <a:t>We ran an in-depth survey with 4,008 Australians who indicated they had travelled by air in the last 12 months*, focusing on their:</a:t>
            </a:r>
            <a:endParaRPr lang="en-US" sz="1400" b="0" dirty="0">
              <a:solidFill>
                <a:schemeClr val="tx1"/>
              </a:solidFill>
              <a:cs typeface="Helvetica"/>
            </a:endParaRPr>
          </a:p>
          <a:p>
            <a:pPr lvl="1">
              <a:spcBef>
                <a:spcPts val="0"/>
              </a:spcBef>
            </a:pPr>
            <a:endParaRPr lang="en-US" sz="1400" b="0" dirty="0">
              <a:solidFill>
                <a:schemeClr val="tx1"/>
              </a:solidFill>
              <a:cs typeface="Helvetica"/>
            </a:endParaRPr>
          </a:p>
          <a:p>
            <a:pPr marL="171450" lvl="1" indent="-171450">
              <a:spcBef>
                <a:spcPts val="0"/>
              </a:spcBef>
              <a:buFont typeface="Arial" panose="020B0604020202020204" pitchFamily="34" charset="0"/>
              <a:buChar char="•"/>
            </a:pPr>
            <a:r>
              <a:rPr lang="en-US" sz="1400" b="0" dirty="0">
                <a:solidFill>
                  <a:schemeClr val="tx1"/>
                </a:solidFill>
              </a:rPr>
              <a:t>Flying </a:t>
            </a:r>
            <a:r>
              <a:rPr lang="en-US" sz="1400" b="0" dirty="0" err="1">
                <a:solidFill>
                  <a:schemeClr val="tx1"/>
                </a:solidFill>
              </a:rPr>
              <a:t>behaviour</a:t>
            </a:r>
            <a:r>
              <a:rPr lang="en-US" sz="1400" b="0" dirty="0">
                <a:solidFill>
                  <a:schemeClr val="tx1"/>
                </a:solidFill>
              </a:rPr>
              <a:t> </a:t>
            </a:r>
            <a:endParaRPr lang="en-US" sz="1400" b="0" dirty="0">
              <a:solidFill>
                <a:schemeClr val="tx1"/>
              </a:solidFill>
              <a:cs typeface="Helvetica"/>
            </a:endParaRPr>
          </a:p>
          <a:p>
            <a:pPr marL="171450" lvl="1" indent="-171450">
              <a:spcBef>
                <a:spcPts val="0"/>
              </a:spcBef>
              <a:buFont typeface="Arial" panose="020B0604020202020204" pitchFamily="34" charset="0"/>
              <a:buChar char="•"/>
            </a:pPr>
            <a:r>
              <a:rPr lang="en-US" sz="1400" b="0" dirty="0">
                <a:solidFill>
                  <a:schemeClr val="tx1"/>
                </a:solidFill>
              </a:rPr>
              <a:t>Satisfaction with air travel </a:t>
            </a:r>
            <a:endParaRPr lang="en-US" sz="1400" b="0" dirty="0">
              <a:solidFill>
                <a:schemeClr val="tx1"/>
              </a:solidFill>
              <a:cs typeface="Helvetica"/>
            </a:endParaRPr>
          </a:p>
          <a:p>
            <a:pPr marL="171450" lvl="1" indent="-171450">
              <a:spcBef>
                <a:spcPts val="0"/>
              </a:spcBef>
              <a:buFont typeface="Arial" panose="020B0604020202020204" pitchFamily="34" charset="0"/>
              <a:buChar char="•"/>
            </a:pPr>
            <a:r>
              <a:rPr lang="en-US" sz="1400" b="0" dirty="0">
                <a:solidFill>
                  <a:schemeClr val="tx1"/>
                </a:solidFill>
              </a:rPr>
              <a:t>Disruptions they may have experienced</a:t>
            </a:r>
            <a:endParaRPr lang="en-US" sz="1400" b="0" dirty="0">
              <a:solidFill>
                <a:schemeClr val="tx1"/>
              </a:solidFill>
              <a:cs typeface="Helvetica"/>
            </a:endParaRPr>
          </a:p>
          <a:p>
            <a:pPr marL="171450" lvl="1" indent="-171450">
              <a:spcBef>
                <a:spcPts val="0"/>
              </a:spcBef>
              <a:buFont typeface="Arial" panose="020B0604020202020204" pitchFamily="34" charset="0"/>
              <a:buChar char="•"/>
            </a:pPr>
            <a:r>
              <a:rPr lang="en-US" sz="1400" b="0" dirty="0">
                <a:solidFill>
                  <a:schemeClr val="tx1"/>
                </a:solidFill>
              </a:rPr>
              <a:t>Complaints they may have made, or intended to make</a:t>
            </a:r>
            <a:endParaRPr lang="en-US" sz="1400" b="0" dirty="0">
              <a:solidFill>
                <a:schemeClr val="tx1"/>
              </a:solidFill>
              <a:cs typeface="Helvetica"/>
            </a:endParaRPr>
          </a:p>
          <a:p>
            <a:pPr marL="171450" lvl="1" indent="-171450">
              <a:spcBef>
                <a:spcPts val="0"/>
              </a:spcBef>
              <a:buFont typeface="Arial" panose="020B0604020202020204" pitchFamily="34" charset="0"/>
              <a:buChar char="•"/>
            </a:pPr>
            <a:r>
              <a:rPr lang="en-US" sz="1400" b="0" dirty="0">
                <a:solidFill>
                  <a:schemeClr val="tx1"/>
                </a:solidFill>
              </a:rPr>
              <a:t>Experience travelling by air with a disability, medical condition or injury.</a:t>
            </a:r>
            <a:endParaRPr lang="en-US" sz="1400" b="0" dirty="0">
              <a:solidFill>
                <a:schemeClr val="tx1"/>
              </a:solidFill>
              <a:cs typeface="Helvetica"/>
            </a:endParaRPr>
          </a:p>
          <a:p>
            <a:endParaRPr lang="en-AU" b="0" dirty="0">
              <a:solidFill>
                <a:srgbClr val="117479"/>
              </a:solidFill>
              <a:cs typeface="Helvetica"/>
            </a:endParaRPr>
          </a:p>
        </p:txBody>
      </p:sp>
      <p:grpSp>
        <p:nvGrpSpPr>
          <p:cNvPr id="6" name="Group 5">
            <a:extLst>
              <a:ext uri="{FF2B5EF4-FFF2-40B4-BE49-F238E27FC236}">
                <a16:creationId xmlns:a16="http://schemas.microsoft.com/office/drawing/2014/main" id="{1CCCCEA0-3964-02F5-1DFD-583C68E7BD9A}"/>
              </a:ext>
            </a:extLst>
          </p:cNvPr>
          <p:cNvGrpSpPr/>
          <p:nvPr/>
        </p:nvGrpSpPr>
        <p:grpSpPr>
          <a:xfrm>
            <a:off x="479425" y="1723995"/>
            <a:ext cx="772297" cy="782594"/>
            <a:chOff x="2578441" y="4991411"/>
            <a:chExt cx="772297" cy="782594"/>
          </a:xfrm>
        </p:grpSpPr>
        <p:sp>
          <p:nvSpPr>
            <p:cNvPr id="7" name="Oval 6">
              <a:extLst>
                <a:ext uri="{FF2B5EF4-FFF2-40B4-BE49-F238E27FC236}">
                  <a16:creationId xmlns:a16="http://schemas.microsoft.com/office/drawing/2014/main" id="{51B862C9-F1C3-E030-6DA3-12F7D42C2E9D}"/>
                </a:ext>
              </a:extLst>
            </p:cNvPr>
            <p:cNvSpPr/>
            <p:nvPr/>
          </p:nvSpPr>
          <p:spPr>
            <a:xfrm>
              <a:off x="2578441" y="4991411"/>
              <a:ext cx="772297" cy="78259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grpSp>
          <p:nvGrpSpPr>
            <p:cNvPr id="8" name="Group 7"/>
            <p:cNvGrpSpPr/>
            <p:nvPr/>
          </p:nvGrpSpPr>
          <p:grpSpPr>
            <a:xfrm>
              <a:off x="2784017" y="5158574"/>
              <a:ext cx="407569" cy="450851"/>
              <a:chOff x="6438087" y="5339607"/>
              <a:chExt cx="449270" cy="450851"/>
            </a:xfrm>
          </p:grpSpPr>
          <p:sp>
            <p:nvSpPr>
              <p:cNvPr id="9" name="Line 247"/>
              <p:cNvSpPr>
                <a:spLocks noChangeShapeType="1"/>
              </p:cNvSpPr>
              <p:nvPr/>
            </p:nvSpPr>
            <p:spPr bwMode="auto">
              <a:xfrm>
                <a:off x="6496827" y="5457082"/>
                <a:ext cx="873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10" name="Line 248"/>
              <p:cNvSpPr>
                <a:spLocks noChangeShapeType="1"/>
              </p:cNvSpPr>
              <p:nvPr/>
            </p:nvSpPr>
            <p:spPr bwMode="auto">
              <a:xfrm>
                <a:off x="6496827" y="5515820"/>
                <a:ext cx="1555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11" name="Line 249"/>
              <p:cNvSpPr>
                <a:spLocks noChangeShapeType="1"/>
              </p:cNvSpPr>
              <p:nvPr/>
            </p:nvSpPr>
            <p:spPr bwMode="auto">
              <a:xfrm>
                <a:off x="6496827" y="5574557"/>
                <a:ext cx="1174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12" name="Line 250"/>
              <p:cNvSpPr>
                <a:spLocks noChangeShapeType="1"/>
              </p:cNvSpPr>
              <p:nvPr/>
            </p:nvSpPr>
            <p:spPr bwMode="auto">
              <a:xfrm>
                <a:off x="6496833" y="5633295"/>
                <a:ext cx="96838"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13" name="Oval 251"/>
              <p:cNvSpPr>
                <a:spLocks noChangeArrowheads="1"/>
              </p:cNvSpPr>
              <p:nvPr/>
            </p:nvSpPr>
            <p:spPr bwMode="auto">
              <a:xfrm>
                <a:off x="6692089" y="5595195"/>
                <a:ext cx="150813" cy="146050"/>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14" name="Line 252"/>
              <p:cNvSpPr>
                <a:spLocks noChangeShapeType="1"/>
              </p:cNvSpPr>
              <p:nvPr/>
            </p:nvSpPr>
            <p:spPr bwMode="auto">
              <a:xfrm>
                <a:off x="6819094" y="5722195"/>
                <a:ext cx="68263" cy="682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15" name="Freeform 253"/>
              <p:cNvSpPr>
                <a:spLocks/>
              </p:cNvSpPr>
              <p:nvPr/>
            </p:nvSpPr>
            <p:spPr bwMode="auto">
              <a:xfrm>
                <a:off x="6438087" y="5339607"/>
                <a:ext cx="312738" cy="411163"/>
              </a:xfrm>
              <a:custGeom>
                <a:avLst/>
                <a:gdLst>
                  <a:gd name="T0" fmla="*/ 148 w 197"/>
                  <a:gd name="T1" fmla="*/ 259 h 259"/>
                  <a:gd name="T2" fmla="*/ 0 w 197"/>
                  <a:gd name="T3" fmla="*/ 259 h 259"/>
                  <a:gd name="T4" fmla="*/ 0 w 197"/>
                  <a:gd name="T5" fmla="*/ 0 h 259"/>
                  <a:gd name="T6" fmla="*/ 135 w 197"/>
                  <a:gd name="T7" fmla="*/ 0 h 259"/>
                  <a:gd name="T8" fmla="*/ 197 w 197"/>
                  <a:gd name="T9" fmla="*/ 62 h 259"/>
                  <a:gd name="T10" fmla="*/ 197 w 197"/>
                  <a:gd name="T11" fmla="*/ 130 h 259"/>
                </a:gdLst>
                <a:ahLst/>
                <a:cxnLst>
                  <a:cxn ang="0">
                    <a:pos x="T0" y="T1"/>
                  </a:cxn>
                  <a:cxn ang="0">
                    <a:pos x="T2" y="T3"/>
                  </a:cxn>
                  <a:cxn ang="0">
                    <a:pos x="T4" y="T5"/>
                  </a:cxn>
                  <a:cxn ang="0">
                    <a:pos x="T6" y="T7"/>
                  </a:cxn>
                  <a:cxn ang="0">
                    <a:pos x="T8" y="T9"/>
                  </a:cxn>
                  <a:cxn ang="0">
                    <a:pos x="T10" y="T11"/>
                  </a:cxn>
                </a:cxnLst>
                <a:rect l="0" t="0" r="r" b="b"/>
                <a:pathLst>
                  <a:path w="197" h="259">
                    <a:moveTo>
                      <a:pt x="148" y="259"/>
                    </a:moveTo>
                    <a:lnTo>
                      <a:pt x="0" y="259"/>
                    </a:lnTo>
                    <a:lnTo>
                      <a:pt x="0" y="0"/>
                    </a:lnTo>
                    <a:lnTo>
                      <a:pt x="135" y="0"/>
                    </a:lnTo>
                    <a:lnTo>
                      <a:pt x="197" y="62"/>
                    </a:lnTo>
                    <a:lnTo>
                      <a:pt x="197" y="130"/>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16" name="Freeform 254"/>
              <p:cNvSpPr>
                <a:spLocks/>
              </p:cNvSpPr>
              <p:nvPr/>
            </p:nvSpPr>
            <p:spPr bwMode="auto">
              <a:xfrm>
                <a:off x="6652405" y="5339607"/>
                <a:ext cx="98425" cy="98425"/>
              </a:xfrm>
              <a:custGeom>
                <a:avLst/>
                <a:gdLst>
                  <a:gd name="T0" fmla="*/ 0 w 62"/>
                  <a:gd name="T1" fmla="*/ 0 h 62"/>
                  <a:gd name="T2" fmla="*/ 0 w 62"/>
                  <a:gd name="T3" fmla="*/ 62 h 62"/>
                  <a:gd name="T4" fmla="*/ 62 w 62"/>
                  <a:gd name="T5" fmla="*/ 62 h 62"/>
                </a:gdLst>
                <a:ahLst/>
                <a:cxnLst>
                  <a:cxn ang="0">
                    <a:pos x="T0" y="T1"/>
                  </a:cxn>
                  <a:cxn ang="0">
                    <a:pos x="T2" y="T3"/>
                  </a:cxn>
                  <a:cxn ang="0">
                    <a:pos x="T4" y="T5"/>
                  </a:cxn>
                </a:cxnLst>
                <a:rect l="0" t="0" r="r" b="b"/>
                <a:pathLst>
                  <a:path w="62" h="62">
                    <a:moveTo>
                      <a:pt x="0" y="0"/>
                    </a:moveTo>
                    <a:lnTo>
                      <a:pt x="0" y="62"/>
                    </a:lnTo>
                    <a:lnTo>
                      <a:pt x="62"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grpSp>
      </p:grpSp>
      <p:grpSp>
        <p:nvGrpSpPr>
          <p:cNvPr id="17" name="Group 16"/>
          <p:cNvGrpSpPr/>
          <p:nvPr/>
        </p:nvGrpSpPr>
        <p:grpSpPr>
          <a:xfrm>
            <a:off x="3920952" y="1723995"/>
            <a:ext cx="772297" cy="782594"/>
            <a:chOff x="5419570" y="1786588"/>
            <a:chExt cx="772297" cy="782594"/>
          </a:xfrm>
        </p:grpSpPr>
        <p:sp>
          <p:nvSpPr>
            <p:cNvPr id="18" name="Oval 17">
              <a:extLst>
                <a:ext uri="{FF2B5EF4-FFF2-40B4-BE49-F238E27FC236}">
                  <a16:creationId xmlns:a16="http://schemas.microsoft.com/office/drawing/2014/main" id="{D42FBC96-A020-18A3-53E8-A83D0A60309F}"/>
                </a:ext>
              </a:extLst>
            </p:cNvPr>
            <p:cNvSpPr/>
            <p:nvPr/>
          </p:nvSpPr>
          <p:spPr>
            <a:xfrm>
              <a:off x="5419570" y="1786588"/>
              <a:ext cx="772297" cy="78259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grpSp>
          <p:nvGrpSpPr>
            <p:cNvPr id="19" name="Group 18"/>
            <p:cNvGrpSpPr/>
            <p:nvPr/>
          </p:nvGrpSpPr>
          <p:grpSpPr>
            <a:xfrm>
              <a:off x="5603738" y="2015982"/>
              <a:ext cx="407562" cy="335556"/>
              <a:chOff x="2781300" y="2551113"/>
              <a:chExt cx="449262" cy="369888"/>
            </a:xfrm>
          </p:grpSpPr>
          <p:sp>
            <p:nvSpPr>
              <p:cNvPr id="20" name="Freeform 5"/>
              <p:cNvSpPr>
                <a:spLocks/>
              </p:cNvSpPr>
              <p:nvPr/>
            </p:nvSpPr>
            <p:spPr bwMode="auto">
              <a:xfrm>
                <a:off x="2781300" y="2551113"/>
                <a:ext cx="449262" cy="369888"/>
              </a:xfrm>
              <a:custGeom>
                <a:avLst/>
                <a:gdLst>
                  <a:gd name="T0" fmla="*/ 0 w 92"/>
                  <a:gd name="T1" fmla="*/ 56 h 76"/>
                  <a:gd name="T2" fmla="*/ 4 w 92"/>
                  <a:gd name="T3" fmla="*/ 60 h 76"/>
                  <a:gd name="T4" fmla="*/ 12 w 92"/>
                  <a:gd name="T5" fmla="*/ 60 h 76"/>
                  <a:gd name="T6" fmla="*/ 12 w 92"/>
                  <a:gd name="T7" fmla="*/ 76 h 76"/>
                  <a:gd name="T8" fmla="*/ 28 w 92"/>
                  <a:gd name="T9" fmla="*/ 60 h 76"/>
                  <a:gd name="T10" fmla="*/ 88 w 92"/>
                  <a:gd name="T11" fmla="*/ 60 h 76"/>
                  <a:gd name="T12" fmla="*/ 92 w 92"/>
                  <a:gd name="T13" fmla="*/ 56 h 76"/>
                  <a:gd name="T14" fmla="*/ 92 w 92"/>
                  <a:gd name="T15" fmla="*/ 4 h 76"/>
                  <a:gd name="T16" fmla="*/ 88 w 92"/>
                  <a:gd name="T17" fmla="*/ 0 h 76"/>
                  <a:gd name="T18" fmla="*/ 4 w 92"/>
                  <a:gd name="T19" fmla="*/ 0 h 76"/>
                  <a:gd name="T20" fmla="*/ 0 w 92"/>
                  <a:gd name="T21" fmla="*/ 4 h 76"/>
                  <a:gd name="T22" fmla="*/ 0 w 92"/>
                  <a:gd name="T23" fmla="*/ 5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76">
                    <a:moveTo>
                      <a:pt x="0" y="56"/>
                    </a:moveTo>
                    <a:cubicBezTo>
                      <a:pt x="0" y="58"/>
                      <a:pt x="2" y="60"/>
                      <a:pt x="4" y="60"/>
                    </a:cubicBezTo>
                    <a:cubicBezTo>
                      <a:pt x="12" y="60"/>
                      <a:pt x="12" y="60"/>
                      <a:pt x="12" y="60"/>
                    </a:cubicBezTo>
                    <a:cubicBezTo>
                      <a:pt x="12" y="76"/>
                      <a:pt x="12" y="76"/>
                      <a:pt x="12" y="76"/>
                    </a:cubicBezTo>
                    <a:cubicBezTo>
                      <a:pt x="28" y="60"/>
                      <a:pt x="28" y="60"/>
                      <a:pt x="28" y="60"/>
                    </a:cubicBezTo>
                    <a:cubicBezTo>
                      <a:pt x="88" y="60"/>
                      <a:pt x="88" y="60"/>
                      <a:pt x="88" y="60"/>
                    </a:cubicBezTo>
                    <a:cubicBezTo>
                      <a:pt x="90" y="60"/>
                      <a:pt x="92" y="58"/>
                      <a:pt x="92" y="56"/>
                    </a:cubicBezTo>
                    <a:cubicBezTo>
                      <a:pt x="92" y="4"/>
                      <a:pt x="92" y="4"/>
                      <a:pt x="92" y="4"/>
                    </a:cubicBezTo>
                    <a:cubicBezTo>
                      <a:pt x="92" y="2"/>
                      <a:pt x="90" y="0"/>
                      <a:pt x="88" y="0"/>
                    </a:cubicBezTo>
                    <a:cubicBezTo>
                      <a:pt x="4" y="0"/>
                      <a:pt x="4" y="0"/>
                      <a:pt x="4" y="0"/>
                    </a:cubicBezTo>
                    <a:cubicBezTo>
                      <a:pt x="2" y="0"/>
                      <a:pt x="0" y="2"/>
                      <a:pt x="0" y="4"/>
                    </a:cubicBezTo>
                    <a:lnTo>
                      <a:pt x="0" y="5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21" name="Oval 6"/>
              <p:cNvSpPr>
                <a:spLocks noChangeArrowheads="1"/>
              </p:cNvSpPr>
              <p:nvPr/>
            </p:nvSpPr>
            <p:spPr bwMode="auto">
              <a:xfrm>
                <a:off x="2927350" y="2687638"/>
                <a:ext cx="19050" cy="19050"/>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22" name="Oval 7"/>
              <p:cNvSpPr>
                <a:spLocks noChangeArrowheads="1"/>
              </p:cNvSpPr>
              <p:nvPr/>
            </p:nvSpPr>
            <p:spPr bwMode="auto">
              <a:xfrm>
                <a:off x="3084512" y="2687638"/>
                <a:ext cx="19050" cy="19050"/>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23" name="Oval 8"/>
              <p:cNvSpPr>
                <a:spLocks noChangeArrowheads="1"/>
              </p:cNvSpPr>
              <p:nvPr/>
            </p:nvSpPr>
            <p:spPr bwMode="auto">
              <a:xfrm>
                <a:off x="3005137" y="2687638"/>
                <a:ext cx="20637" cy="19050"/>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grpSp>
      </p:grpSp>
      <p:grpSp>
        <p:nvGrpSpPr>
          <p:cNvPr id="24" name="Group 23">
            <a:extLst>
              <a:ext uri="{FF2B5EF4-FFF2-40B4-BE49-F238E27FC236}">
                <a16:creationId xmlns:a16="http://schemas.microsoft.com/office/drawing/2014/main" id="{ACAAD881-7384-729E-0D5A-26FAC9484156}"/>
              </a:ext>
            </a:extLst>
          </p:cNvPr>
          <p:cNvGrpSpPr/>
          <p:nvPr/>
        </p:nvGrpSpPr>
        <p:grpSpPr>
          <a:xfrm>
            <a:off x="7932872" y="1723995"/>
            <a:ext cx="772297" cy="782594"/>
            <a:chOff x="9441490" y="5329005"/>
            <a:chExt cx="772297" cy="782594"/>
          </a:xfrm>
        </p:grpSpPr>
        <p:sp>
          <p:nvSpPr>
            <p:cNvPr id="25" name="Oval 24">
              <a:extLst>
                <a:ext uri="{FF2B5EF4-FFF2-40B4-BE49-F238E27FC236}">
                  <a16:creationId xmlns:a16="http://schemas.microsoft.com/office/drawing/2014/main" id="{47A6252B-D5BF-1B71-ABBF-0A63972B5608}"/>
                </a:ext>
              </a:extLst>
            </p:cNvPr>
            <p:cNvSpPr/>
            <p:nvPr/>
          </p:nvSpPr>
          <p:spPr>
            <a:xfrm>
              <a:off x="9441490" y="5329005"/>
              <a:ext cx="772297" cy="78259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grpSp>
          <p:nvGrpSpPr>
            <p:cNvPr id="26" name="Group 25"/>
            <p:cNvGrpSpPr/>
            <p:nvPr/>
          </p:nvGrpSpPr>
          <p:grpSpPr>
            <a:xfrm>
              <a:off x="9619439" y="5519939"/>
              <a:ext cx="407564" cy="410441"/>
              <a:chOff x="2771776" y="1582738"/>
              <a:chExt cx="449263" cy="452437"/>
            </a:xfrm>
          </p:grpSpPr>
          <p:sp>
            <p:nvSpPr>
              <p:cNvPr id="27" name="Freeform 294"/>
              <p:cNvSpPr>
                <a:spLocks/>
              </p:cNvSpPr>
              <p:nvPr/>
            </p:nvSpPr>
            <p:spPr bwMode="auto">
              <a:xfrm>
                <a:off x="3006726" y="1819275"/>
                <a:ext cx="214313" cy="215900"/>
              </a:xfrm>
              <a:custGeom>
                <a:avLst/>
                <a:gdLst>
                  <a:gd name="T0" fmla="*/ 43 w 135"/>
                  <a:gd name="T1" fmla="*/ 124 h 136"/>
                  <a:gd name="T2" fmla="*/ 0 w 135"/>
                  <a:gd name="T3" fmla="*/ 136 h 136"/>
                  <a:gd name="T4" fmla="*/ 12 w 135"/>
                  <a:gd name="T5" fmla="*/ 93 h 136"/>
                  <a:gd name="T6" fmla="*/ 104 w 135"/>
                  <a:gd name="T7" fmla="*/ 0 h 136"/>
                  <a:gd name="T8" fmla="*/ 135 w 135"/>
                  <a:gd name="T9" fmla="*/ 31 h 136"/>
                  <a:gd name="T10" fmla="*/ 43 w 135"/>
                  <a:gd name="T11" fmla="*/ 124 h 136"/>
                </a:gdLst>
                <a:ahLst/>
                <a:cxnLst>
                  <a:cxn ang="0">
                    <a:pos x="T0" y="T1"/>
                  </a:cxn>
                  <a:cxn ang="0">
                    <a:pos x="T2" y="T3"/>
                  </a:cxn>
                  <a:cxn ang="0">
                    <a:pos x="T4" y="T5"/>
                  </a:cxn>
                  <a:cxn ang="0">
                    <a:pos x="T6" y="T7"/>
                  </a:cxn>
                  <a:cxn ang="0">
                    <a:pos x="T8" y="T9"/>
                  </a:cxn>
                  <a:cxn ang="0">
                    <a:pos x="T10" y="T11"/>
                  </a:cxn>
                </a:cxnLst>
                <a:rect l="0" t="0" r="r" b="b"/>
                <a:pathLst>
                  <a:path w="135" h="136">
                    <a:moveTo>
                      <a:pt x="43" y="124"/>
                    </a:moveTo>
                    <a:lnTo>
                      <a:pt x="0" y="136"/>
                    </a:lnTo>
                    <a:lnTo>
                      <a:pt x="12" y="93"/>
                    </a:lnTo>
                    <a:lnTo>
                      <a:pt x="104" y="0"/>
                    </a:lnTo>
                    <a:lnTo>
                      <a:pt x="135" y="31"/>
                    </a:lnTo>
                    <a:lnTo>
                      <a:pt x="43" y="124"/>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28" name="Line 295"/>
              <p:cNvSpPr>
                <a:spLocks noChangeShapeType="1"/>
              </p:cNvSpPr>
              <p:nvPr/>
            </p:nvSpPr>
            <p:spPr bwMode="auto">
              <a:xfrm>
                <a:off x="3133726" y="1858963"/>
                <a:ext cx="49213" cy="49213"/>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29" name="Line 296"/>
              <p:cNvSpPr>
                <a:spLocks noChangeShapeType="1"/>
              </p:cNvSpPr>
              <p:nvPr/>
            </p:nvSpPr>
            <p:spPr bwMode="auto">
              <a:xfrm>
                <a:off x="3025776" y="1966913"/>
                <a:ext cx="49213" cy="4921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30" name="Line 297"/>
              <p:cNvSpPr>
                <a:spLocks noChangeShapeType="1"/>
              </p:cNvSpPr>
              <p:nvPr/>
            </p:nvSpPr>
            <p:spPr bwMode="auto">
              <a:xfrm>
                <a:off x="2936876" y="1779588"/>
                <a:ext cx="793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31" name="Line 298"/>
              <p:cNvSpPr>
                <a:spLocks noChangeShapeType="1"/>
              </p:cNvSpPr>
              <p:nvPr/>
            </p:nvSpPr>
            <p:spPr bwMode="auto">
              <a:xfrm>
                <a:off x="2936876" y="1858963"/>
                <a:ext cx="793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32" name="Freeform 299"/>
              <p:cNvSpPr>
                <a:spLocks/>
              </p:cNvSpPr>
              <p:nvPr/>
            </p:nvSpPr>
            <p:spPr bwMode="auto">
              <a:xfrm>
                <a:off x="2830513" y="1739900"/>
                <a:ext cx="77788" cy="49213"/>
              </a:xfrm>
              <a:custGeom>
                <a:avLst/>
                <a:gdLst>
                  <a:gd name="T0" fmla="*/ 49 w 49"/>
                  <a:gd name="T1" fmla="*/ 0 h 31"/>
                  <a:gd name="T2" fmla="*/ 18 w 49"/>
                  <a:gd name="T3" fmla="*/ 31 h 31"/>
                  <a:gd name="T4" fmla="*/ 0 w 49"/>
                  <a:gd name="T5" fmla="*/ 13 h 31"/>
                </a:gdLst>
                <a:ahLst/>
                <a:cxnLst>
                  <a:cxn ang="0">
                    <a:pos x="T0" y="T1"/>
                  </a:cxn>
                  <a:cxn ang="0">
                    <a:pos x="T2" y="T3"/>
                  </a:cxn>
                  <a:cxn ang="0">
                    <a:pos x="T4" y="T5"/>
                  </a:cxn>
                </a:cxnLst>
                <a:rect l="0" t="0" r="r" b="b"/>
                <a:pathLst>
                  <a:path w="49" h="31">
                    <a:moveTo>
                      <a:pt x="49" y="0"/>
                    </a:moveTo>
                    <a:lnTo>
                      <a:pt x="18" y="31"/>
                    </a:lnTo>
                    <a:lnTo>
                      <a:pt x="0" y="13"/>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33" name="Freeform 300"/>
              <p:cNvSpPr>
                <a:spLocks/>
              </p:cNvSpPr>
              <p:nvPr/>
            </p:nvSpPr>
            <p:spPr bwMode="auto">
              <a:xfrm>
                <a:off x="2830513" y="1819275"/>
                <a:ext cx="77788" cy="49213"/>
              </a:xfrm>
              <a:custGeom>
                <a:avLst/>
                <a:gdLst>
                  <a:gd name="T0" fmla="*/ 49 w 49"/>
                  <a:gd name="T1" fmla="*/ 0 h 31"/>
                  <a:gd name="T2" fmla="*/ 18 w 49"/>
                  <a:gd name="T3" fmla="*/ 31 h 31"/>
                  <a:gd name="T4" fmla="*/ 0 w 49"/>
                  <a:gd name="T5" fmla="*/ 12 h 31"/>
                </a:gdLst>
                <a:ahLst/>
                <a:cxnLst>
                  <a:cxn ang="0">
                    <a:pos x="T0" y="T1"/>
                  </a:cxn>
                  <a:cxn ang="0">
                    <a:pos x="T2" y="T3"/>
                  </a:cxn>
                  <a:cxn ang="0">
                    <a:pos x="T4" y="T5"/>
                  </a:cxn>
                </a:cxnLst>
                <a:rect l="0" t="0" r="r" b="b"/>
                <a:pathLst>
                  <a:path w="49" h="31">
                    <a:moveTo>
                      <a:pt x="49" y="0"/>
                    </a:moveTo>
                    <a:lnTo>
                      <a:pt x="18" y="31"/>
                    </a:lnTo>
                    <a:lnTo>
                      <a:pt x="0" y="1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34" name="Freeform 301"/>
              <p:cNvSpPr>
                <a:spLocks/>
              </p:cNvSpPr>
              <p:nvPr/>
            </p:nvSpPr>
            <p:spPr bwMode="auto">
              <a:xfrm>
                <a:off x="2771776" y="1582738"/>
                <a:ext cx="312738" cy="412750"/>
              </a:xfrm>
              <a:custGeom>
                <a:avLst/>
                <a:gdLst>
                  <a:gd name="T0" fmla="*/ 104 w 197"/>
                  <a:gd name="T1" fmla="*/ 260 h 260"/>
                  <a:gd name="T2" fmla="*/ 0 w 197"/>
                  <a:gd name="T3" fmla="*/ 260 h 260"/>
                  <a:gd name="T4" fmla="*/ 0 w 197"/>
                  <a:gd name="T5" fmla="*/ 0 h 260"/>
                  <a:gd name="T6" fmla="*/ 135 w 197"/>
                  <a:gd name="T7" fmla="*/ 0 h 260"/>
                  <a:gd name="T8" fmla="*/ 197 w 197"/>
                  <a:gd name="T9" fmla="*/ 62 h 260"/>
                  <a:gd name="T10" fmla="*/ 197 w 197"/>
                  <a:gd name="T11" fmla="*/ 155 h 260"/>
                </a:gdLst>
                <a:ahLst/>
                <a:cxnLst>
                  <a:cxn ang="0">
                    <a:pos x="T0" y="T1"/>
                  </a:cxn>
                  <a:cxn ang="0">
                    <a:pos x="T2" y="T3"/>
                  </a:cxn>
                  <a:cxn ang="0">
                    <a:pos x="T4" y="T5"/>
                  </a:cxn>
                  <a:cxn ang="0">
                    <a:pos x="T6" y="T7"/>
                  </a:cxn>
                  <a:cxn ang="0">
                    <a:pos x="T8" y="T9"/>
                  </a:cxn>
                  <a:cxn ang="0">
                    <a:pos x="T10" y="T11"/>
                  </a:cxn>
                </a:cxnLst>
                <a:rect l="0" t="0" r="r" b="b"/>
                <a:pathLst>
                  <a:path w="197" h="260">
                    <a:moveTo>
                      <a:pt x="104" y="260"/>
                    </a:moveTo>
                    <a:lnTo>
                      <a:pt x="0" y="260"/>
                    </a:lnTo>
                    <a:lnTo>
                      <a:pt x="0" y="0"/>
                    </a:lnTo>
                    <a:lnTo>
                      <a:pt x="135" y="0"/>
                    </a:lnTo>
                    <a:lnTo>
                      <a:pt x="197" y="62"/>
                    </a:lnTo>
                    <a:lnTo>
                      <a:pt x="197" y="155"/>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sp>
            <p:nvSpPr>
              <p:cNvPr id="35" name="Freeform 302"/>
              <p:cNvSpPr>
                <a:spLocks/>
              </p:cNvSpPr>
              <p:nvPr/>
            </p:nvSpPr>
            <p:spPr bwMode="auto">
              <a:xfrm>
                <a:off x="2986088" y="1582738"/>
                <a:ext cx="98425" cy="98425"/>
              </a:xfrm>
              <a:custGeom>
                <a:avLst/>
                <a:gdLst>
                  <a:gd name="T0" fmla="*/ 0 w 62"/>
                  <a:gd name="T1" fmla="*/ 0 h 62"/>
                  <a:gd name="T2" fmla="*/ 0 w 62"/>
                  <a:gd name="T3" fmla="*/ 62 h 62"/>
                  <a:gd name="T4" fmla="*/ 62 w 62"/>
                  <a:gd name="T5" fmla="*/ 62 h 62"/>
                </a:gdLst>
                <a:ahLst/>
                <a:cxnLst>
                  <a:cxn ang="0">
                    <a:pos x="T0" y="T1"/>
                  </a:cxn>
                  <a:cxn ang="0">
                    <a:pos x="T2" y="T3"/>
                  </a:cxn>
                  <a:cxn ang="0">
                    <a:pos x="T4" y="T5"/>
                  </a:cxn>
                </a:cxnLst>
                <a:rect l="0" t="0" r="r" b="b"/>
                <a:pathLst>
                  <a:path w="62" h="62">
                    <a:moveTo>
                      <a:pt x="0" y="0"/>
                    </a:moveTo>
                    <a:lnTo>
                      <a:pt x="0" y="62"/>
                    </a:lnTo>
                    <a:lnTo>
                      <a:pt x="62"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53" tIns="41476" rIns="82953" bIns="414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a:ln>
                    <a:noFill/>
                  </a:ln>
                  <a:solidFill>
                    <a:srgbClr val="000000"/>
                  </a:solidFill>
                  <a:effectLst/>
                  <a:uLnTx/>
                  <a:uFillTx/>
                  <a:latin typeface="Helvetica"/>
                  <a:ea typeface="+mn-ea"/>
                  <a:cs typeface="+mn-cs"/>
                </a:endParaRPr>
              </a:p>
            </p:txBody>
          </p:sp>
        </p:grpSp>
      </p:grpSp>
      <p:sp>
        <p:nvSpPr>
          <p:cNvPr id="5" name="TextBox 4"/>
          <p:cNvSpPr txBox="1"/>
          <p:nvPr/>
        </p:nvSpPr>
        <p:spPr>
          <a:xfrm>
            <a:off x="7933267" y="6532580"/>
            <a:ext cx="3615266" cy="215444"/>
          </a:xfrm>
          <a:prstGeom prst="rect">
            <a:avLst/>
          </a:prstGeom>
          <a:noFill/>
        </p:spPr>
        <p:txBody>
          <a:bodyPr wrap="square" rtlCol="0">
            <a:spAutoFit/>
          </a:bodyPr>
          <a:lstStyle/>
          <a:p>
            <a:r>
              <a:rPr lang="en-US" sz="800"/>
              <a:t>*Between 28 August 2024 and 27 August 2025</a:t>
            </a:r>
            <a:endParaRPr lang="en-AU" sz="800"/>
          </a:p>
        </p:txBody>
      </p:sp>
    </p:spTree>
    <p:extLst>
      <p:ext uri="{BB962C8B-B14F-4D97-AF65-F5344CB8AC3E}">
        <p14:creationId xmlns:p14="http://schemas.microsoft.com/office/powerpoint/2010/main" val="829790491"/>
      </p:ext>
    </p:extLst>
  </p:cSld>
  <p:clrMapOvr>
    <a:masterClrMapping/>
  </p:clrMapOvr>
</p:sld>
</file>

<file path=ppt/theme/theme1.xml><?xml version="1.0" encoding="utf-8"?>
<a:theme xmlns:a="http://schemas.openxmlformats.org/drawingml/2006/main" name="Content slides">
  <a:themeElements>
    <a:clrScheme name="BETA Green">
      <a:dk1>
        <a:srgbClr val="000000"/>
      </a:dk1>
      <a:lt1>
        <a:srgbClr val="FFFFFF"/>
      </a:lt1>
      <a:dk2>
        <a:srgbClr val="142E3B"/>
      </a:dk2>
      <a:lt2>
        <a:srgbClr val="20B9A3"/>
      </a:lt2>
      <a:accent1>
        <a:srgbClr val="117479"/>
      </a:accent1>
      <a:accent2>
        <a:srgbClr val="AA338A"/>
      </a:accent2>
      <a:accent3>
        <a:srgbClr val="4E255E"/>
      </a:accent3>
      <a:accent4>
        <a:srgbClr val="D21E32"/>
      </a:accent4>
      <a:accent5>
        <a:srgbClr val="20B9A3"/>
      </a:accent5>
      <a:accent6>
        <a:srgbClr val="6D6E71"/>
      </a:accent6>
      <a:hlink>
        <a:srgbClr val="117479"/>
      </a:hlink>
      <a:folHlink>
        <a:srgbClr val="954F72"/>
      </a:folHlink>
    </a:clrScheme>
    <a:fontScheme name="BET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OS Survey Results - BETA Report V0.2" id="{3CCFD6A0-77DC-477E-9C52-0871B74B9AED}" vid="{11997DBC-4706-4C2C-91E5-4C71C02BB5C0}"/>
    </a:ext>
  </a:extLst>
</a:theme>
</file>

<file path=ppt/theme/theme2.xml><?xml version="1.0" encoding="utf-8"?>
<a:theme xmlns:a="http://schemas.openxmlformats.org/drawingml/2006/main" name="Content slides">
  <a:themeElements>
    <a:clrScheme name="BETA Green">
      <a:dk1>
        <a:srgbClr val="000000"/>
      </a:dk1>
      <a:lt1>
        <a:srgbClr val="FFFFFF"/>
      </a:lt1>
      <a:dk2>
        <a:srgbClr val="142E3B"/>
      </a:dk2>
      <a:lt2>
        <a:srgbClr val="20B9A3"/>
      </a:lt2>
      <a:accent1>
        <a:srgbClr val="117479"/>
      </a:accent1>
      <a:accent2>
        <a:srgbClr val="AA338A"/>
      </a:accent2>
      <a:accent3>
        <a:srgbClr val="4E255E"/>
      </a:accent3>
      <a:accent4>
        <a:srgbClr val="D21E32"/>
      </a:accent4>
      <a:accent5>
        <a:srgbClr val="20B9A3"/>
      </a:accent5>
      <a:accent6>
        <a:srgbClr val="6D6E71"/>
      </a:accent6>
      <a:hlink>
        <a:srgbClr val="117479"/>
      </a:hlink>
      <a:folHlink>
        <a:srgbClr val="954F72"/>
      </a:folHlink>
    </a:clrScheme>
    <a:fontScheme name="BET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OS Survey Results - BETA Report V0.2" id="{3CCFD6A0-77DC-477E-9C52-0871B74B9AED}" vid="{11997DBC-4706-4C2C-91E5-4C71C02BB5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72F0C5A443B442805FA20F5540F4EE" ma:contentTypeVersion="16" ma:contentTypeDescription="Create a new document." ma:contentTypeScope="" ma:versionID="2495971a88d798ff75415c650cab7c43">
  <xsd:schema xmlns:xsd="http://www.w3.org/2001/XMLSchema" xmlns:xs="http://www.w3.org/2001/XMLSchema" xmlns:p="http://schemas.microsoft.com/office/2006/metadata/properties" xmlns:ns1="http://schemas.microsoft.com/sharepoint/v3" xmlns:ns2="4cf56534-3a85-4598-93f6-39f149c921ae" xmlns:ns3="e771ab56-0c5d-40e7-b080-2686d2b89623" xmlns:ns4="3672b32c-fd01-4918-abcc-b8a920705c65" targetNamespace="http://schemas.microsoft.com/office/2006/metadata/properties" ma:root="true" ma:fieldsID="6b0ac79387bbb7a040ab132ec6c9140b" ns1:_="" ns2:_="" ns3:_="" ns4:_="">
    <xsd:import namespace="http://schemas.microsoft.com/sharepoint/v3"/>
    <xsd:import namespace="4cf56534-3a85-4598-93f6-39f149c921ae"/>
    <xsd:import namespace="e771ab56-0c5d-40e7-b080-2686d2b89623"/>
    <xsd:import namespace="3672b32c-fd01-4918-abcc-b8a920705c65"/>
    <xsd:element name="properties">
      <xsd:complexType>
        <xsd:sequence>
          <xsd:element name="documentManagement">
            <xsd:complexType>
              <xsd:all>
                <xsd:element ref="ns2:_dlc_DocId" minOccurs="0"/>
                <xsd:element ref="ns2:_dlc_DocIdUrl" minOccurs="0"/>
                <xsd:element ref="ns2:_dlc_DocIdPersistId" minOccurs="0"/>
                <xsd:element ref="ns2:l420e5ca0b554b8cbb21ecd09aa7fae1" minOccurs="0"/>
                <xsd:element ref="ns2:TaxCatchAll" minOccurs="0"/>
                <xsd:element ref="ns2:c1163035d4b440d585e89fb42e110915" minOccurs="0"/>
                <xsd:element ref="ns3:ShareHubID" minOccurs="0"/>
                <xsd:element ref="ns2:TaxKeywordTaxHTField" minOccurs="0"/>
                <xsd:element ref="ns1:Comments" minOccurs="0"/>
                <xsd:element ref="ns4:MediaServiceMetadata" minOccurs="0"/>
                <xsd:element ref="ns4:MediaServiceFastMetadata"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9"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f56534-3a85-4598-93f6-39f149c921a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420e5ca0b554b8cbb21ecd09aa7fae1" ma:index="12" ma:taxonomy="true" ma:internalName="l420e5ca0b554b8cbb21ecd09aa7fae1" ma:taxonomyFieldName="SecurityClassification" ma:displayName="Security Classification" ma:readOnly="false" ma:default="4;#OFFICIAL|9e0ec9cb-4e7f-4d4a-bd32-1ee7525c6d87" ma:fieldId="{5420e5ca-0b55-4b8c-bb21-ecd09aa7fae1}" ma:sspId="a704aed0-9400-4f73-8896-887924b24b89" ma:termSetId="15567863-ae19-46a1-9475-3e196b77969e"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0aced06-1702-47aa-bbfd-6d699b91de44}" ma:internalName="TaxCatchAll" ma:showField="CatchAllData" ma:web="4cf56534-3a85-4598-93f6-39f149c921ae">
      <xsd:complexType>
        <xsd:complexContent>
          <xsd:extension base="dms:MultiChoiceLookup">
            <xsd:sequence>
              <xsd:element name="Value" type="dms:Lookup" maxOccurs="unbounded" minOccurs="0" nillable="true"/>
            </xsd:sequence>
          </xsd:extension>
        </xsd:complexContent>
      </xsd:complexType>
    </xsd:element>
    <xsd:element name="c1163035d4b440d585e89fb42e110915" ma:index="15" nillable="true" ma:taxonomy="true" ma:internalName="c1163035d4b440d585e89fb42e110915" ma:taxonomyFieldName="InformationMarker" ma:displayName="Information Marker" ma:readOnly="false" ma:fieldId="{c1163035-d4b4-40d5-85e8-9fb42e110915}" ma:sspId="a704aed0-9400-4f73-8896-887924b24b89" ma:termSetId="0affb9f3-c46b-4e8a-8ea3-c3be657626a6"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a704aed0-9400-4f73-8896-887924b24b89"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71ab56-0c5d-40e7-b080-2686d2b89623" elementFormDefault="qualified">
    <xsd:import namespace="http://schemas.microsoft.com/office/2006/documentManagement/types"/>
    <xsd:import namespace="http://schemas.microsoft.com/office/infopath/2007/PartnerControls"/>
    <xsd:element name="ShareHubID" ma:index="16" nillable="true" ma:displayName="ShareHub ID" ma:description="" ma:indexed="true" ma:internalName="ShareHub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72b32c-fd01-4918-abcc-b8a920705c65"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4cf56534-3a85-4598-93f6-39f149c921ae">
      <Value>2</Value>
    </TaxCatchAll>
    <l420e5ca0b554b8cbb21ecd09aa7fae1 xmlns="4cf56534-3a85-4598-93f6-39f149c921ae">
      <Terms xmlns="http://schemas.microsoft.com/office/infopath/2007/PartnerControls">
        <TermInfo xmlns="http://schemas.microsoft.com/office/infopath/2007/PartnerControls">
          <TermName xmlns="http://schemas.microsoft.com/office/infopath/2007/PartnerControls">OFFICIAL: Sensitive</TermName>
          <TermId xmlns="http://schemas.microsoft.com/office/infopath/2007/PartnerControls">33d8a14f-f790-4f24-87f5-892dc1d6fa46</TermId>
        </TermInfo>
      </Terms>
    </l420e5ca0b554b8cbb21ecd09aa7fae1>
    <ShareHubID xmlns="e771ab56-0c5d-40e7-b080-2686d2b89623" xsi:nil="true"/>
    <TaxKeywordTaxHTField xmlns="4cf56534-3a85-4598-93f6-39f149c921ae">
      <Terms xmlns="http://schemas.microsoft.com/office/infopath/2007/PartnerControls"/>
    </TaxKeywordTaxHTField>
    <c1163035d4b440d585e89fb42e110915 xmlns="4cf56534-3a85-4598-93f6-39f149c921ae">
      <Terms xmlns="http://schemas.microsoft.com/office/infopath/2007/PartnerControls"/>
    </c1163035d4b440d585e89fb42e110915>
    <Comments xmlns="http://schemas.microsoft.com/sharepoint/v3" xsi:nil="true"/>
    <_dlc_DocId xmlns="4cf56534-3a85-4598-93f6-39f149c921ae">PMCdoc-1594915342-417</_dlc_DocId>
    <_dlc_DocIdUrl xmlns="4cf56534-3a85-4598-93f6-39f149c921ae">
      <Url>https://pmc01.sharepoint.com/sites/pmc-bet/_layouts/15/DocIdRedir.aspx?ID=PMCdoc-1594915342-417</Url>
      <Description>PMCdoc-1594915342-417</Description>
    </_dlc_DocIdUrl>
  </documentManagement>
</p:properties>
</file>

<file path=customXml/itemProps1.xml><?xml version="1.0" encoding="utf-8"?>
<ds:datastoreItem xmlns:ds="http://schemas.openxmlformats.org/officeDocument/2006/customXml" ds:itemID="{287549D7-0A61-4CDE-BFF1-86C9551503A0}">
  <ds:schemaRefs>
    <ds:schemaRef ds:uri="3672b32c-fd01-4918-abcc-b8a920705c65"/>
    <ds:schemaRef ds:uri="4cf56534-3a85-4598-93f6-39f149c921ae"/>
    <ds:schemaRef ds:uri="e771ab56-0c5d-40e7-b080-2686d2b896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4FA19F-1498-472F-A378-1985A0888E9D}">
  <ds:schemaRefs>
    <ds:schemaRef ds:uri="http://schemas.microsoft.com/sharepoint/v3/contenttype/forms"/>
  </ds:schemaRefs>
</ds:datastoreItem>
</file>

<file path=customXml/itemProps3.xml><?xml version="1.0" encoding="utf-8"?>
<ds:datastoreItem xmlns:ds="http://schemas.openxmlformats.org/officeDocument/2006/customXml" ds:itemID="{11A7EC10-1F73-421F-9839-8E7A9B75DEA9}">
  <ds:schemaRefs>
    <ds:schemaRef ds:uri="http://schemas.microsoft.com/sharepoint/events"/>
  </ds:schemaRefs>
</ds:datastoreItem>
</file>

<file path=customXml/itemProps4.xml><?xml version="1.0" encoding="utf-8"?>
<ds:datastoreItem xmlns:ds="http://schemas.openxmlformats.org/officeDocument/2006/customXml" ds:itemID="{2AD7DB31-3F9A-4010-8F13-F8DA77A9398C}">
  <ds:schemaRefs>
    <ds:schemaRef ds:uri="http://schemas.openxmlformats.org/package/2006/metadata/core-properties"/>
    <ds:schemaRef ds:uri="http://www.w3.org/XML/1998/namespace"/>
    <ds:schemaRef ds:uri="e771ab56-0c5d-40e7-b080-2686d2b89623"/>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3672b32c-fd01-4918-abcc-b8a920705c65"/>
    <ds:schemaRef ds:uri="http://purl.org/dc/terms/"/>
    <ds:schemaRef ds:uri="4cf56534-3a85-4598-93f6-39f149c921a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TotalTime>
  <Words>8579</Words>
  <Application>Microsoft Office PowerPoint</Application>
  <PresentationFormat>Widescreen</PresentationFormat>
  <Paragraphs>691</Paragraphs>
  <Slides>58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Arial</vt:lpstr>
      <vt:lpstr>Calibri</vt:lpstr>
      <vt:lpstr>Helvetica</vt:lpstr>
      <vt:lpstr>System Font Regular</vt:lpstr>
      <vt:lpstr>Content slides</vt:lpstr>
      <vt:lpstr>Content slides</vt:lpstr>
      <vt:lpstr>Preparing for take-off  Survey of Australians’ air travel behaviour, experience and attitudes Report Presentation</vt:lpstr>
      <vt:lpstr>Table of contents</vt:lpstr>
      <vt:lpstr>Executive Summary</vt:lpstr>
      <vt:lpstr>Executive Summary</vt:lpstr>
      <vt:lpstr>Policy context</vt:lpstr>
      <vt:lpstr>A better passenger experience</vt:lpstr>
      <vt:lpstr>What we did</vt:lpstr>
      <vt:lpstr>Research questions</vt:lpstr>
      <vt:lpstr>Research approach</vt:lpstr>
      <vt:lpstr> Demographics of survey participants</vt:lpstr>
      <vt:lpstr>Australians’ travel behaviour</vt:lpstr>
      <vt:lpstr>Australian modes of travel</vt:lpstr>
      <vt:lpstr>Frequency and purpose  of air travel</vt:lpstr>
      <vt:lpstr>Australians’ departure location and airlines</vt:lpstr>
      <vt:lpstr>Australians’ ticket purchasing  behaviour</vt:lpstr>
      <vt:lpstr>Barriers to air travel</vt:lpstr>
      <vt:lpstr>Frequency of disruptions and complaints over the last 12 month</vt:lpstr>
      <vt:lpstr>Australians’ experience travelling  with a disability, medical condition or injury</vt:lpstr>
      <vt:lpstr>Disability demographics</vt:lpstr>
      <vt:lpstr>Experience flying with a disability, health condition or injury</vt:lpstr>
      <vt:lpstr>Knowledge of assistance services</vt:lpstr>
      <vt:lpstr>Suggestions to improve the experience for those with disability,  health condition or injury</vt:lpstr>
      <vt:lpstr>Satisfaction with air travel</vt:lpstr>
      <vt:lpstr>Satisfaction with airlines and airports</vt:lpstr>
      <vt:lpstr>Air travel satisfaction differs by location and airline</vt:lpstr>
      <vt:lpstr>Differences in satisfaction by demographics</vt:lpstr>
      <vt:lpstr>Australians’ satisfaction with all stages of their air travel journey</vt:lpstr>
      <vt:lpstr>Australians’ satisfaction by subgroups</vt:lpstr>
      <vt:lpstr>Australians provided suggestions on what could improve their next air travel experience</vt:lpstr>
      <vt:lpstr>Knowledge of aviation consumer rights</vt:lpstr>
      <vt:lpstr>Knowledge of air travellers’ rights</vt:lpstr>
      <vt:lpstr>PowerPoint Presentation</vt:lpstr>
      <vt:lpstr>Knowledge of rights</vt:lpstr>
      <vt:lpstr>Understanding of air travel information</vt:lpstr>
      <vt:lpstr>Learning more about rights</vt:lpstr>
      <vt:lpstr>Information to inform future bookings</vt:lpstr>
      <vt:lpstr>Disruptions</vt:lpstr>
      <vt:lpstr>Australians’ experience with  flight disruptions </vt:lpstr>
      <vt:lpstr>Experience with disruptions</vt:lpstr>
      <vt:lpstr>Communication of disruptions</vt:lpstr>
      <vt:lpstr>Satisfaction with disruptions</vt:lpstr>
      <vt:lpstr>Suggestions to improve experience with disruptions</vt:lpstr>
      <vt:lpstr>Complaints</vt:lpstr>
      <vt:lpstr>Complaint-making behaviour</vt:lpstr>
      <vt:lpstr>Complaint-lodging process</vt:lpstr>
      <vt:lpstr>Complaints response time</vt:lpstr>
      <vt:lpstr>Complaints resolution time</vt:lpstr>
      <vt:lpstr>Most Australians did not escalate their complaints</vt:lpstr>
      <vt:lpstr>Satisfaction with the complaint process</vt:lpstr>
      <vt:lpstr>Suggestions to improve experience with complaints </vt:lpstr>
      <vt:lpstr>Intention to complain</vt:lpstr>
      <vt:lpstr>Barriers to complaining</vt:lpstr>
      <vt:lpstr>Suggestions to improve complaint intention experience</vt:lpstr>
      <vt:lpstr>General insights</vt:lpstr>
      <vt:lpstr>General experience</vt:lpstr>
      <vt:lpstr>Conclusion</vt:lpstr>
      <vt:lpstr>Conclusion</vt:lpstr>
      <vt:lpstr>PowerPoint Presentation</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for completion – to do list</dc:title>
  <dc:creator>Department of Infrastructure, Transport, Regional Development, Communication, Sport and the Arts</dc:creator>
  <cp:revision>1</cp:revision>
  <dcterms:created xsi:type="dcterms:W3CDTF">2025-09-30T23:51:41Z</dcterms:created>
  <dcterms:modified xsi:type="dcterms:W3CDTF">2026-03-17T01:54:07Z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0x010100C672F0C5A443B442805FA20F5540F4EE</vt:lpwstr>
  </property>
  <property fmtid="{D5CDD505-2E9C-101B-9397-08002B2CF9AE}" pid="3" name="SecurityClassification">
    <vt:lpwstr>2;#OFFICIAL: Sensitive|33d8a14f-f790-4f24-87f5-892dc1d6fa46</vt:lpwstr>
  </property>
  <property fmtid="{D5CDD505-2E9C-101B-9397-08002B2CF9AE}" pid="4" name="TaxKeyword">
    <vt:lpwstr/>
  </property>
  <property fmtid="{D5CDD505-2E9C-101B-9397-08002B2CF9AE}" pid="5" name="InformationMarker">
    <vt:lpwstr/>
  </property>
  <property fmtid="{D5CDD505-2E9C-101B-9397-08002B2CF9AE}" pid="6" name="_dlc_DocIdItemGuid">
    <vt:lpwstr>2086494d-f7f4-4e33-8379-e4235497bca1</vt:lpwstr>
  </property>
</Properties>
</file>