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8"/>
  </p:notesMasterIdLst>
  <p:sldIdLst>
    <p:sldId id="257" r:id="rId6"/>
    <p:sldId id="258" r:id="rId7"/>
    <p:sldId id="266" r:id="rId8"/>
    <p:sldId id="267" r:id="rId9"/>
    <p:sldId id="268" r:id="rId10"/>
    <p:sldId id="269" r:id="rId11"/>
    <p:sldId id="260" r:id="rId12"/>
    <p:sldId id="261" r:id="rId13"/>
    <p:sldId id="270" r:id="rId14"/>
    <p:sldId id="265" r:id="rId15"/>
    <p:sldId id="271" r:id="rId16"/>
    <p:sldId id="26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6E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renko, Andrei" userId="S::andrei.turenko@pmc.gov.au::2c69f88e-2220-4dd4-ae50-e208f4e3ca37" providerId="AD" clId="Web-{76E7D228-C6CA-1555-FF09-7D2A453EBF53}"/>
    <pc:docChg chg="modSld">
      <pc:chgData name="Turenko, Andrei" userId="S::andrei.turenko@pmc.gov.au::2c69f88e-2220-4dd4-ae50-e208f4e3ca37" providerId="AD" clId="Web-{76E7D228-C6CA-1555-FF09-7D2A453EBF53}" dt="2025-12-16T22:03:35.687" v="58" actId="20577"/>
      <pc:docMkLst>
        <pc:docMk/>
      </pc:docMkLst>
      <pc:sldChg chg="modSp">
        <pc:chgData name="Turenko, Andrei" userId="S::andrei.turenko@pmc.gov.au::2c69f88e-2220-4dd4-ae50-e208f4e3ca37" providerId="AD" clId="Web-{76E7D228-C6CA-1555-FF09-7D2A453EBF53}" dt="2025-12-16T21:58:22.973" v="7" actId="20577"/>
        <pc:sldMkLst>
          <pc:docMk/>
          <pc:sldMk cId="3235868557" sldId="258"/>
        </pc:sldMkLst>
      </pc:sldChg>
      <pc:sldChg chg="modSp">
        <pc:chgData name="Turenko, Andrei" userId="S::andrei.turenko@pmc.gov.au::2c69f88e-2220-4dd4-ae50-e208f4e3ca37" providerId="AD" clId="Web-{76E7D228-C6CA-1555-FF09-7D2A453EBF53}" dt="2025-12-16T22:03:35.687" v="58" actId="20577"/>
        <pc:sldMkLst>
          <pc:docMk/>
          <pc:sldMk cId="2793296850" sldId="259"/>
        </pc:sldMkLst>
      </pc:sldChg>
    </pc:docChg>
  </pc:docChgLst>
  <pc:docChgLst>
    <pc:chgData name="Turenko, Andrei" userId="2c69f88e-2220-4dd4-ae50-e208f4e3ca37" providerId="ADAL" clId="{B3EFBEB0-FABF-4295-8FD5-F4FC7FB9A496}"/>
    <pc:docChg chg="custSel modSld modMainMaster">
      <pc:chgData name="Turenko, Andrei" userId="2c69f88e-2220-4dd4-ae50-e208f4e3ca37" providerId="ADAL" clId="{B3EFBEB0-FABF-4295-8FD5-F4FC7FB9A496}" dt="2026-03-17T01:54:42.384" v="21" actId="478"/>
      <pc:docMkLst>
        <pc:docMk/>
      </pc:docMkLst>
      <pc:sldChg chg="modSp">
        <pc:chgData name="Turenko, Andrei" userId="2c69f88e-2220-4dd4-ae50-e208f4e3ca37" providerId="ADAL" clId="{B3EFBEB0-FABF-4295-8FD5-F4FC7FB9A496}" dt="2026-02-26T00:41:47.274" v="12"/>
        <pc:sldMkLst>
          <pc:docMk/>
          <pc:sldMk cId="3235868557" sldId="258"/>
        </pc:sldMkLst>
        <pc:spChg chg="mod">
          <ac:chgData name="Turenko, Andrei" userId="2c69f88e-2220-4dd4-ae50-e208f4e3ca37" providerId="ADAL" clId="{B3EFBEB0-FABF-4295-8FD5-F4FC7FB9A496}" dt="2026-02-26T00:41:47.274" v="12"/>
          <ac:spMkLst>
            <pc:docMk/>
            <pc:sldMk cId="3235868557" sldId="258"/>
            <ac:spMk id="17" creationId="{00000000-0000-0000-0000-000000000000}"/>
          </ac:spMkLst>
        </pc:spChg>
      </pc:sldChg>
      <pc:sldChg chg="addSp modSp mod">
        <pc:chgData name="Turenko, Andrei" userId="2c69f88e-2220-4dd4-ae50-e208f4e3ca37" providerId="ADAL" clId="{B3EFBEB0-FABF-4295-8FD5-F4FC7FB9A496}" dt="2026-02-26T00:46:29.662" v="18" actId="1076"/>
        <pc:sldMkLst>
          <pc:docMk/>
          <pc:sldMk cId="3845407424" sldId="261"/>
        </pc:sldMkLst>
        <pc:spChg chg="add mod">
          <ac:chgData name="Turenko, Andrei" userId="2c69f88e-2220-4dd4-ae50-e208f4e3ca37" providerId="ADAL" clId="{B3EFBEB0-FABF-4295-8FD5-F4FC7FB9A496}" dt="2026-02-26T00:46:14.589" v="16" actId="404"/>
          <ac:spMkLst>
            <pc:docMk/>
            <pc:sldMk cId="3845407424" sldId="261"/>
            <ac:spMk id="2" creationId="{2334A94D-AA42-1188-8C23-5942FC49F7BC}"/>
          </ac:spMkLst>
        </pc:spChg>
        <pc:spChg chg="mod">
          <ac:chgData name="Turenko, Andrei" userId="2c69f88e-2220-4dd4-ae50-e208f4e3ca37" providerId="ADAL" clId="{B3EFBEB0-FABF-4295-8FD5-F4FC7FB9A496}" dt="2026-02-26T00:46:25.690" v="17"/>
          <ac:spMkLst>
            <pc:docMk/>
            <pc:sldMk cId="3845407424" sldId="261"/>
            <ac:spMk id="21" creationId="{992ACEBB-F348-4D93-E088-966B8590FB75}"/>
          </ac:spMkLst>
        </pc:spChg>
        <pc:spChg chg="mod">
          <ac:chgData name="Turenko, Andrei" userId="2c69f88e-2220-4dd4-ae50-e208f4e3ca37" providerId="ADAL" clId="{B3EFBEB0-FABF-4295-8FD5-F4FC7FB9A496}" dt="2026-02-26T00:46:25.690" v="17"/>
          <ac:spMkLst>
            <pc:docMk/>
            <pc:sldMk cId="3845407424" sldId="261"/>
            <ac:spMk id="25" creationId="{C97690EE-B667-2E32-6D99-05E94DB1DC1E}"/>
          </ac:spMkLst>
        </pc:spChg>
        <pc:spChg chg="mod">
          <ac:chgData name="Turenko, Andrei" userId="2c69f88e-2220-4dd4-ae50-e208f4e3ca37" providerId="ADAL" clId="{B3EFBEB0-FABF-4295-8FD5-F4FC7FB9A496}" dt="2026-02-26T00:46:25.690" v="17"/>
          <ac:spMkLst>
            <pc:docMk/>
            <pc:sldMk cId="3845407424" sldId="261"/>
            <ac:spMk id="27" creationId="{1745924A-D86E-96BA-F829-CA3A476E710F}"/>
          </ac:spMkLst>
        </pc:spChg>
        <pc:spChg chg="mod">
          <ac:chgData name="Turenko, Andrei" userId="2c69f88e-2220-4dd4-ae50-e208f4e3ca37" providerId="ADAL" clId="{B3EFBEB0-FABF-4295-8FD5-F4FC7FB9A496}" dt="2026-02-26T00:46:25.690" v="17"/>
          <ac:spMkLst>
            <pc:docMk/>
            <pc:sldMk cId="3845407424" sldId="261"/>
            <ac:spMk id="28" creationId="{48B5F398-CA3E-284C-BB43-7026DECBA538}"/>
          </ac:spMkLst>
        </pc:spChg>
        <pc:spChg chg="mod">
          <ac:chgData name="Turenko, Andrei" userId="2c69f88e-2220-4dd4-ae50-e208f4e3ca37" providerId="ADAL" clId="{B3EFBEB0-FABF-4295-8FD5-F4FC7FB9A496}" dt="2026-02-26T00:46:25.690" v="17"/>
          <ac:spMkLst>
            <pc:docMk/>
            <pc:sldMk cId="3845407424" sldId="261"/>
            <ac:spMk id="30" creationId="{64FA2330-6151-3AD9-156A-16E926F10163}"/>
          </ac:spMkLst>
        </pc:spChg>
        <pc:spChg chg="mod">
          <ac:chgData name="Turenko, Andrei" userId="2c69f88e-2220-4dd4-ae50-e208f4e3ca37" providerId="ADAL" clId="{B3EFBEB0-FABF-4295-8FD5-F4FC7FB9A496}" dt="2026-02-26T00:46:25.690" v="17"/>
          <ac:spMkLst>
            <pc:docMk/>
            <pc:sldMk cId="3845407424" sldId="261"/>
            <ac:spMk id="32" creationId="{E00EC032-5350-1BD6-3061-BC8AA191F70A}"/>
          </ac:spMkLst>
        </pc:spChg>
        <pc:spChg chg="mod">
          <ac:chgData name="Turenko, Andrei" userId="2c69f88e-2220-4dd4-ae50-e208f4e3ca37" providerId="ADAL" clId="{B3EFBEB0-FABF-4295-8FD5-F4FC7FB9A496}" dt="2026-02-26T00:46:25.690" v="17"/>
          <ac:spMkLst>
            <pc:docMk/>
            <pc:sldMk cId="3845407424" sldId="261"/>
            <ac:spMk id="34" creationId="{EEBD11D0-5EB0-71E3-8A31-C4497FD5DF5D}"/>
          </ac:spMkLst>
        </pc:spChg>
        <pc:spChg chg="mod">
          <ac:chgData name="Turenko, Andrei" userId="2c69f88e-2220-4dd4-ae50-e208f4e3ca37" providerId="ADAL" clId="{B3EFBEB0-FABF-4295-8FD5-F4FC7FB9A496}" dt="2026-02-26T00:46:25.690" v="17"/>
          <ac:spMkLst>
            <pc:docMk/>
            <pc:sldMk cId="3845407424" sldId="261"/>
            <ac:spMk id="40" creationId="{21B1E5CA-8B72-D24C-C12B-E4C650266204}"/>
          </ac:spMkLst>
        </pc:spChg>
        <pc:spChg chg="mod">
          <ac:chgData name="Turenko, Andrei" userId="2c69f88e-2220-4dd4-ae50-e208f4e3ca37" providerId="ADAL" clId="{B3EFBEB0-FABF-4295-8FD5-F4FC7FB9A496}" dt="2026-02-26T00:46:25.690" v="17"/>
          <ac:spMkLst>
            <pc:docMk/>
            <pc:sldMk cId="3845407424" sldId="261"/>
            <ac:spMk id="41" creationId="{55A0C0AD-3F2B-47B5-8535-54D00CED3D3A}"/>
          </ac:spMkLst>
        </pc:spChg>
        <pc:spChg chg="mod">
          <ac:chgData name="Turenko, Andrei" userId="2c69f88e-2220-4dd4-ae50-e208f4e3ca37" providerId="ADAL" clId="{B3EFBEB0-FABF-4295-8FD5-F4FC7FB9A496}" dt="2026-02-26T00:46:25.690" v="17"/>
          <ac:spMkLst>
            <pc:docMk/>
            <pc:sldMk cId="3845407424" sldId="261"/>
            <ac:spMk id="48" creationId="{AB3D6DE8-7F04-DCE2-CAEB-0FFE3EE38AE4}"/>
          </ac:spMkLst>
        </pc:spChg>
        <pc:grpChg chg="mod">
          <ac:chgData name="Turenko, Andrei" userId="2c69f88e-2220-4dd4-ae50-e208f4e3ca37" providerId="ADAL" clId="{B3EFBEB0-FABF-4295-8FD5-F4FC7FB9A496}" dt="2026-02-26T00:46:29.662" v="18" actId="1076"/>
          <ac:grpSpMkLst>
            <pc:docMk/>
            <pc:sldMk cId="3845407424" sldId="261"/>
            <ac:grpSpMk id="4" creationId="{B7086719-04A9-FA92-8ED8-47921D346529}"/>
          </ac:grpSpMkLst>
        </pc:grpChg>
      </pc:sldChg>
      <pc:sldChg chg="delSp mod">
        <pc:chgData name="Turenko, Andrei" userId="2c69f88e-2220-4dd4-ae50-e208f4e3ca37" providerId="ADAL" clId="{B3EFBEB0-FABF-4295-8FD5-F4FC7FB9A496}" dt="2026-03-17T01:54:42.384" v="21" actId="478"/>
        <pc:sldMkLst>
          <pc:docMk/>
          <pc:sldMk cId="1343052165" sldId="265"/>
        </pc:sldMkLst>
        <pc:spChg chg="del">
          <ac:chgData name="Turenko, Andrei" userId="2c69f88e-2220-4dd4-ae50-e208f4e3ca37" providerId="ADAL" clId="{B3EFBEB0-FABF-4295-8FD5-F4FC7FB9A496}" dt="2026-03-17T01:54:42.384" v="21" actId="478"/>
          <ac:spMkLst>
            <pc:docMk/>
            <pc:sldMk cId="1343052165" sldId="265"/>
            <ac:spMk id="25" creationId="{00000000-0000-0000-0000-000000000000}"/>
          </ac:spMkLst>
        </pc:spChg>
      </pc:sldChg>
      <pc:sldChg chg="delSp mod">
        <pc:chgData name="Turenko, Andrei" userId="2c69f88e-2220-4dd4-ae50-e208f4e3ca37" providerId="ADAL" clId="{B3EFBEB0-FABF-4295-8FD5-F4FC7FB9A496}" dt="2026-03-17T01:54:37.345" v="20" actId="478"/>
        <pc:sldMkLst>
          <pc:docMk/>
          <pc:sldMk cId="3018664354" sldId="267"/>
        </pc:sldMkLst>
        <pc:spChg chg="del">
          <ac:chgData name="Turenko, Andrei" userId="2c69f88e-2220-4dd4-ae50-e208f4e3ca37" providerId="ADAL" clId="{B3EFBEB0-FABF-4295-8FD5-F4FC7FB9A496}" dt="2026-03-17T01:54:37.345" v="20" actId="478"/>
          <ac:spMkLst>
            <pc:docMk/>
            <pc:sldMk cId="3018664354" sldId="267"/>
            <ac:spMk id="16" creationId="{00000000-0000-0000-0000-000000000000}"/>
          </ac:spMkLst>
        </pc:spChg>
      </pc:sldChg>
      <pc:sldMasterChg chg="delSp mod">
        <pc:chgData name="Turenko, Andrei" userId="2c69f88e-2220-4dd4-ae50-e208f4e3ca37" providerId="ADAL" clId="{B3EFBEB0-FABF-4295-8FD5-F4FC7FB9A496}" dt="2026-03-17T01:54:23.716" v="19" actId="478"/>
        <pc:sldMasterMkLst>
          <pc:docMk/>
          <pc:sldMasterMk cId="3033428045" sldId="2147483660"/>
        </pc:sldMasterMkLst>
        <pc:spChg chg="del">
          <ac:chgData name="Turenko, Andrei" userId="2c69f88e-2220-4dd4-ae50-e208f4e3ca37" providerId="ADAL" clId="{B3EFBEB0-FABF-4295-8FD5-F4FC7FB9A496}" dt="2026-03-17T01:54:23.716" v="19" actId="478"/>
          <ac:spMkLst>
            <pc:docMk/>
            <pc:sldMasterMk cId="3033428045" sldId="2147483660"/>
            <ac:spMk id="4" creationId="{00000000-0000-0000-0000-000000000000}"/>
          </ac:spMkLst>
        </pc:spChg>
      </pc:sldMasterChg>
    </pc:docChg>
  </pc:docChgLst>
  <pc:docChgLst>
    <pc:chgData name="Turenko, Andrei" userId="S::andrei.turenko@pmc.gov.au::2c69f88e-2220-4dd4-ae50-e208f4e3ca37" providerId="AD" clId="Web-{EEE9B836-DA81-663A-CD63-4F36848B200F}"/>
    <pc:docChg chg="modSld">
      <pc:chgData name="Turenko, Andrei" userId="S::andrei.turenko@pmc.gov.au::2c69f88e-2220-4dd4-ae50-e208f4e3ca37" providerId="AD" clId="Web-{EEE9B836-DA81-663A-CD63-4F36848B200F}" dt="2025-12-16T02:36:03.693" v="14" actId="20577"/>
      <pc:docMkLst>
        <pc:docMk/>
      </pc:docMkLst>
      <pc:sldChg chg="modSp">
        <pc:chgData name="Turenko, Andrei" userId="S::andrei.turenko@pmc.gov.au::2c69f88e-2220-4dd4-ae50-e208f4e3ca37" providerId="AD" clId="Web-{EEE9B836-DA81-663A-CD63-4F36848B200F}" dt="2025-12-16T02:33:03.927" v="7" actId="20577"/>
        <pc:sldMkLst>
          <pc:docMk/>
          <pc:sldMk cId="3235868557" sldId="258"/>
        </pc:sldMkLst>
      </pc:sldChg>
      <pc:sldChg chg="modSp">
        <pc:chgData name="Turenko, Andrei" userId="S::andrei.turenko@pmc.gov.au::2c69f88e-2220-4dd4-ae50-e208f4e3ca37" providerId="AD" clId="Web-{EEE9B836-DA81-663A-CD63-4F36848B200F}" dt="2025-12-16T02:36:03.693" v="14" actId="20577"/>
        <pc:sldMkLst>
          <pc:docMk/>
          <pc:sldMk cId="1343052165" sldId="265"/>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INTERNAL\DFS\USERS\PMC20807\My%20Documents\BETA\2025%20Projects\Aviation%20ombudsman\Analysis\satisfaction%20airline%20and%20airport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r>
              <a:rPr lang="en-AU" sz="1200" b="1">
                <a:solidFill>
                  <a:schemeClr val="tx1"/>
                </a:solidFill>
              </a:rPr>
              <a:t>Modes</a:t>
            </a:r>
            <a:r>
              <a:rPr lang="en-AU" sz="1200" b="1" baseline="0">
                <a:solidFill>
                  <a:schemeClr val="tx1"/>
                </a:solidFill>
              </a:rPr>
              <a:t> of transport used by Australians in the last 12 months</a:t>
            </a:r>
            <a:endParaRPr lang="en-AU" sz="1200" b="1">
              <a:solidFill>
                <a:schemeClr val="tx1"/>
              </a:solidFill>
            </a:endParaRP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endParaRPr lang="en-AU"/>
        </a:p>
      </c:txPr>
    </c:title>
    <c:autoTitleDeleted val="0"/>
    <c:plotArea>
      <c:layout/>
      <c:barChart>
        <c:barDir val="bar"/>
        <c:grouping val="clustered"/>
        <c:varyColors val="0"/>
        <c:ser>
          <c:idx val="0"/>
          <c:order val="0"/>
          <c:tx>
            <c:strRef>
              <c:f>Sheet1!$B$1</c:f>
              <c:strCache>
                <c:ptCount val="1"/>
                <c:pt idx="0">
                  <c:v>Yes</c:v>
                </c:pt>
              </c:strCache>
            </c:strRef>
          </c:tx>
          <c:spPr>
            <a:solidFill>
              <a:schemeClr val="tx2">
                <a:lumMod val="90000"/>
                <a:lumOff val="10000"/>
              </a:schemeClr>
            </a:solidFill>
            <a:ln>
              <a:solidFill>
                <a:schemeClr val="accent5"/>
              </a:solidFill>
            </a:ln>
            <a:effectLst/>
          </c:spPr>
          <c:invertIfNegative val="0"/>
          <c:dPt>
            <c:idx val="7"/>
            <c:invertIfNegative val="0"/>
            <c:bubble3D val="0"/>
            <c:spPr>
              <a:solidFill>
                <a:srgbClr val="20B9A3"/>
              </a:solidFill>
              <a:ln>
                <a:solidFill>
                  <a:schemeClr val="accent5"/>
                </a:solidFill>
              </a:ln>
              <a:effectLst/>
            </c:spPr>
            <c:extLst>
              <c:ext xmlns:c16="http://schemas.microsoft.com/office/drawing/2014/chart" uri="{C3380CC4-5D6E-409C-BE32-E72D297353CC}">
                <c16:uniqueId val="{00000001-18A1-4C60-BCB5-EB53499790E4}"/>
              </c:ext>
            </c:extLst>
          </c:dPt>
          <c:dLbls>
            <c:dLbl>
              <c:idx val="7"/>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18A1-4C60-BCB5-EB53499790E4}"/>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Motorbike or scooter</c:v>
                </c:pt>
                <c:pt idx="1">
                  <c:v>Ferry</c:v>
                </c:pt>
                <c:pt idx="2">
                  <c:v>Bicycle</c:v>
                </c:pt>
                <c:pt idx="3">
                  <c:v>Taxi</c:v>
                </c:pt>
                <c:pt idx="4">
                  <c:v>Tram</c:v>
                </c:pt>
                <c:pt idx="5">
                  <c:v>Uber/rideshare</c:v>
                </c:pt>
                <c:pt idx="6">
                  <c:v>Bus or coach</c:v>
                </c:pt>
                <c:pt idx="7">
                  <c:v>Aeroplane</c:v>
                </c:pt>
                <c:pt idx="8">
                  <c:v>Train</c:v>
                </c:pt>
                <c:pt idx="9">
                  <c:v>Private vehicle (Car)</c:v>
                </c:pt>
              </c:strCache>
            </c:strRef>
          </c:cat>
          <c:val>
            <c:numRef>
              <c:f>Sheet1!$B$2:$B$11</c:f>
              <c:numCache>
                <c:formatCode>0%</c:formatCode>
                <c:ptCount val="10"/>
                <c:pt idx="0">
                  <c:v>0.11</c:v>
                </c:pt>
                <c:pt idx="1">
                  <c:v>0.25</c:v>
                </c:pt>
                <c:pt idx="2">
                  <c:v>0.25</c:v>
                </c:pt>
                <c:pt idx="3">
                  <c:v>0.35</c:v>
                </c:pt>
                <c:pt idx="4">
                  <c:v>0.38</c:v>
                </c:pt>
                <c:pt idx="5">
                  <c:v>0.54</c:v>
                </c:pt>
                <c:pt idx="6">
                  <c:v>0.55000000000000004</c:v>
                </c:pt>
                <c:pt idx="7">
                  <c:v>0.56000000000000005</c:v>
                </c:pt>
                <c:pt idx="8">
                  <c:v>0.65</c:v>
                </c:pt>
                <c:pt idx="9">
                  <c:v>0.96</c:v>
                </c:pt>
              </c:numCache>
            </c:numRef>
          </c:val>
          <c:extLst>
            <c:ext xmlns:c16="http://schemas.microsoft.com/office/drawing/2014/chart" uri="{C3380CC4-5D6E-409C-BE32-E72D297353CC}">
              <c16:uniqueId val="{00000000-E09F-454F-99BE-FFE566B9FE12}"/>
            </c:ext>
          </c:extLst>
        </c:ser>
        <c:dLbls>
          <c:dLblPos val="ctr"/>
          <c:showLegendKey val="0"/>
          <c:showVal val="1"/>
          <c:showCatName val="0"/>
          <c:showSerName val="0"/>
          <c:showPercent val="0"/>
          <c:showBubbleSize val="0"/>
        </c:dLbls>
        <c:gapWidth val="40"/>
        <c:overlap val="-3"/>
        <c:axId val="516774760"/>
        <c:axId val="516773776"/>
      </c:barChart>
      <c:catAx>
        <c:axId val="516774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516773776"/>
        <c:crosses val="autoZero"/>
        <c:auto val="1"/>
        <c:lblAlgn val="ctr"/>
        <c:lblOffset val="100"/>
        <c:noMultiLvlLbl val="0"/>
      </c:catAx>
      <c:valAx>
        <c:axId val="516773776"/>
        <c:scaling>
          <c:orientation val="minMax"/>
        </c:scaling>
        <c:delete val="1"/>
        <c:axPos val="b"/>
        <c:numFmt formatCode="0%" sourceLinked="1"/>
        <c:majorTickMark val="none"/>
        <c:minorTickMark val="none"/>
        <c:tickLblPos val="nextTo"/>
        <c:crossAx val="516774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sz="1400" b="1" dirty="0">
                <a:solidFill>
                  <a:schemeClr val="bg1"/>
                </a:solidFill>
              </a:rPr>
              <a:t>“How much knowledge do you have about your rights as an airline passenger?”</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5"/>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No knowledge</c:v>
                </c:pt>
                <c:pt idx="1">
                  <c:v>I know a little bit</c:v>
                </c:pt>
                <c:pt idx="2">
                  <c:v>I know a moderate amount</c:v>
                </c:pt>
                <c:pt idx="3">
                  <c:v>I know a lot</c:v>
                </c:pt>
              </c:strCache>
            </c:strRef>
          </c:cat>
          <c:val>
            <c:numRef>
              <c:f>Sheet1!$B$2:$B$5</c:f>
              <c:numCache>
                <c:formatCode>0%</c:formatCode>
                <c:ptCount val="4"/>
                <c:pt idx="0">
                  <c:v>0.23</c:v>
                </c:pt>
                <c:pt idx="1">
                  <c:v>0.56000000000000005</c:v>
                </c:pt>
                <c:pt idx="2">
                  <c:v>0.18</c:v>
                </c:pt>
                <c:pt idx="3">
                  <c:v>0.02</c:v>
                </c:pt>
              </c:numCache>
            </c:numRef>
          </c:val>
          <c:extLst>
            <c:ext xmlns:c16="http://schemas.microsoft.com/office/drawing/2014/chart" uri="{C3380CC4-5D6E-409C-BE32-E72D297353CC}">
              <c16:uniqueId val="{00000000-5872-4EC8-983D-4DF24AC172C0}"/>
            </c:ext>
          </c:extLst>
        </c:ser>
        <c:dLbls>
          <c:dLblPos val="outEnd"/>
          <c:showLegendKey val="0"/>
          <c:showVal val="1"/>
          <c:showCatName val="0"/>
          <c:showSerName val="0"/>
          <c:showPercent val="0"/>
          <c:showBubbleSize val="0"/>
        </c:dLbls>
        <c:gapWidth val="150"/>
        <c:axId val="513864936"/>
        <c:axId val="513869200"/>
      </c:barChart>
      <c:catAx>
        <c:axId val="513864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513869200"/>
        <c:crosses val="autoZero"/>
        <c:auto val="1"/>
        <c:lblAlgn val="ctr"/>
        <c:lblOffset val="100"/>
        <c:noMultiLvlLbl val="0"/>
      </c:catAx>
      <c:valAx>
        <c:axId val="513869200"/>
        <c:scaling>
          <c:orientation val="minMax"/>
        </c:scaling>
        <c:delete val="1"/>
        <c:axPos val="l"/>
        <c:numFmt formatCode="0%" sourceLinked="1"/>
        <c:majorTickMark val="none"/>
        <c:minorTickMark val="none"/>
        <c:tickLblPos val="nextTo"/>
        <c:crossAx val="5138649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bg1"/>
                </a:solidFill>
                <a:latin typeface="+mn-lt"/>
                <a:ea typeface="+mn-ea"/>
                <a:cs typeface="+mn-cs"/>
              </a:defRPr>
            </a:pPr>
            <a:r>
              <a:rPr lang="en-US" sz="1400" b="1">
                <a:solidFill>
                  <a:schemeClr val="bg1"/>
                </a:solidFill>
              </a:rPr>
              <a:t>Australians’ reading behaviour with terms and conditions related to air travel</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bg1"/>
              </a:solidFill>
              <a:latin typeface="+mn-lt"/>
              <a:ea typeface="+mn-ea"/>
              <a:cs typeface="+mn-cs"/>
            </a:defRPr>
          </a:pPr>
          <a:endParaRPr lang="en-US"/>
        </a:p>
      </c:txPr>
    </c:title>
    <c:autoTitleDeleted val="0"/>
    <c:plotArea>
      <c:layout>
        <c:manualLayout>
          <c:layoutTarget val="inner"/>
          <c:xMode val="edge"/>
          <c:yMode val="edge"/>
          <c:x val="0.20329102579543604"/>
          <c:y val="0.10874863894913024"/>
          <c:w val="0.74700015586366175"/>
          <c:h val="0.77019112445553473"/>
        </c:manualLayout>
      </c:layout>
      <c:barChart>
        <c:barDir val="bar"/>
        <c:grouping val="clustered"/>
        <c:varyColors val="0"/>
        <c:ser>
          <c:idx val="0"/>
          <c:order val="0"/>
          <c:tx>
            <c:strRef>
              <c:f>Sheet1!$B$1</c:f>
              <c:strCache>
                <c:ptCount val="1"/>
                <c:pt idx="0">
                  <c:v>Did Australians read their airline ticket's terms and conditions before booking?</c:v>
                </c:pt>
              </c:strCache>
            </c:strRef>
          </c:tx>
          <c:spPr>
            <a:solidFill>
              <a:schemeClr val="accent5"/>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Yes, in full</c:v>
                </c:pt>
                <c:pt idx="1">
                  <c:v>Partially</c:v>
                </c:pt>
                <c:pt idx="2">
                  <c:v>No</c:v>
                </c:pt>
                <c:pt idx="3">
                  <c:v>I don't remember</c:v>
                </c:pt>
              </c:strCache>
            </c:strRef>
          </c:cat>
          <c:val>
            <c:numRef>
              <c:f>Sheet1!$B$2:$B$5</c:f>
              <c:numCache>
                <c:formatCode>0%</c:formatCode>
                <c:ptCount val="4"/>
                <c:pt idx="0">
                  <c:v>0.03</c:v>
                </c:pt>
                <c:pt idx="1">
                  <c:v>0.36</c:v>
                </c:pt>
                <c:pt idx="2">
                  <c:v>0.56999999999999995</c:v>
                </c:pt>
                <c:pt idx="3">
                  <c:v>0.03</c:v>
                </c:pt>
              </c:numCache>
            </c:numRef>
          </c:val>
          <c:extLst>
            <c:ext xmlns:c16="http://schemas.microsoft.com/office/drawing/2014/chart" uri="{C3380CC4-5D6E-409C-BE32-E72D297353CC}">
              <c16:uniqueId val="{00000000-9104-41AD-94B9-70EC33484428}"/>
            </c:ext>
          </c:extLst>
        </c:ser>
        <c:ser>
          <c:idx val="1"/>
          <c:order val="1"/>
          <c:tx>
            <c:strRef>
              <c:f>Sheet1!$C$1</c:f>
              <c:strCache>
                <c:ptCount val="1"/>
                <c:pt idx="0">
                  <c:v>Did Australians read their third party platform's terms and conditions before booking?</c:v>
                </c:pt>
              </c:strCache>
            </c:strRef>
          </c:tx>
          <c:spPr>
            <a:solidFill>
              <a:schemeClr val="accent2"/>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Yes, in full</c:v>
                </c:pt>
                <c:pt idx="1">
                  <c:v>Partially</c:v>
                </c:pt>
                <c:pt idx="2">
                  <c:v>No</c:v>
                </c:pt>
                <c:pt idx="3">
                  <c:v>I don't remember</c:v>
                </c:pt>
              </c:strCache>
            </c:strRef>
          </c:cat>
          <c:val>
            <c:numRef>
              <c:f>Sheet1!$C$2:$C$5</c:f>
              <c:numCache>
                <c:formatCode>0%</c:formatCode>
                <c:ptCount val="4"/>
                <c:pt idx="0">
                  <c:v>0.08</c:v>
                </c:pt>
                <c:pt idx="1">
                  <c:v>0.35</c:v>
                </c:pt>
                <c:pt idx="2">
                  <c:v>0.54</c:v>
                </c:pt>
                <c:pt idx="3">
                  <c:v>0.04</c:v>
                </c:pt>
              </c:numCache>
            </c:numRef>
          </c:val>
          <c:extLst>
            <c:ext xmlns:c16="http://schemas.microsoft.com/office/drawing/2014/chart" uri="{C3380CC4-5D6E-409C-BE32-E72D297353CC}">
              <c16:uniqueId val="{00000000-B92A-4E05-8D35-DE74B109E221}"/>
            </c:ext>
          </c:extLst>
        </c:ser>
        <c:dLbls>
          <c:dLblPos val="outEnd"/>
          <c:showLegendKey val="0"/>
          <c:showVal val="1"/>
          <c:showCatName val="0"/>
          <c:showSerName val="0"/>
          <c:showPercent val="0"/>
          <c:showBubbleSize val="0"/>
        </c:dLbls>
        <c:gapWidth val="219"/>
        <c:axId val="211678136"/>
        <c:axId val="211679448"/>
      </c:barChart>
      <c:catAx>
        <c:axId val="2116781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211679448"/>
        <c:crosses val="autoZero"/>
        <c:auto val="1"/>
        <c:lblAlgn val="ctr"/>
        <c:lblOffset val="100"/>
        <c:noMultiLvlLbl val="0"/>
      </c:catAx>
      <c:valAx>
        <c:axId val="211679448"/>
        <c:scaling>
          <c:orientation val="minMax"/>
        </c:scaling>
        <c:delete val="1"/>
        <c:axPos val="b"/>
        <c:numFmt formatCode="0%" sourceLinked="1"/>
        <c:majorTickMark val="none"/>
        <c:minorTickMark val="none"/>
        <c:tickLblPos val="nextTo"/>
        <c:crossAx val="211678136"/>
        <c:crosses val="autoZero"/>
        <c:crossBetween val="between"/>
      </c:valAx>
      <c:spPr>
        <a:noFill/>
        <a:ln>
          <a:noFill/>
        </a:ln>
        <a:effectLst/>
      </c:spPr>
    </c:plotArea>
    <c:legend>
      <c:legendPos val="r"/>
      <c:layout>
        <c:manualLayout>
          <c:xMode val="edge"/>
          <c:yMode val="edge"/>
          <c:x val="5.6788925178357604E-2"/>
          <c:y val="0.89542219285393887"/>
          <c:w val="0.8914749661705007"/>
          <c:h val="8.3096134885312006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AU" sz="1400" b="1">
                <a:solidFill>
                  <a:schemeClr val="bg1"/>
                </a:solidFill>
              </a:rPr>
              <a:t>Before booking your most recent flight, how much did you know about:</a:t>
            </a:r>
          </a:p>
        </c:rich>
      </c:tx>
      <c:layout>
        <c:manualLayout>
          <c:xMode val="edge"/>
          <c:yMode val="edge"/>
          <c:x val="0.1355429384415735"/>
          <c:y val="4.6874997116449491E-3"/>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0042220083460791"/>
          <c:y val="0.16314842746380245"/>
          <c:w val="0.69957779916539209"/>
          <c:h val="0.76191543049240706"/>
        </c:manualLayout>
      </c:layout>
      <c:barChart>
        <c:barDir val="bar"/>
        <c:grouping val="clustered"/>
        <c:varyColors val="0"/>
        <c:ser>
          <c:idx val="0"/>
          <c:order val="0"/>
          <c:tx>
            <c:strRef>
              <c:f>Sheet1!$B$1</c:f>
              <c:strCache>
                <c:ptCount val="1"/>
                <c:pt idx="0">
                  <c:v>How to access assistance services</c:v>
                </c:pt>
              </c:strCache>
            </c:strRef>
          </c:tx>
          <c:spPr>
            <a:solidFill>
              <a:schemeClr val="accent2"/>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knew a lot</c:v>
                </c:pt>
                <c:pt idx="1">
                  <c:v>I knew a moderate amount</c:v>
                </c:pt>
                <c:pt idx="2">
                  <c:v>I knew a little bit</c:v>
                </c:pt>
                <c:pt idx="3">
                  <c:v>No knowledge</c:v>
                </c:pt>
              </c:strCache>
            </c:strRef>
          </c:cat>
          <c:val>
            <c:numRef>
              <c:f>Sheet1!$B$2:$B$5</c:f>
              <c:numCache>
                <c:formatCode>0%</c:formatCode>
                <c:ptCount val="4"/>
                <c:pt idx="0">
                  <c:v>3.7248260741618501E-2</c:v>
                </c:pt>
                <c:pt idx="1">
                  <c:v>0.11309750227486901</c:v>
                </c:pt>
                <c:pt idx="2">
                  <c:v>0.44698473817385798</c:v>
                </c:pt>
                <c:pt idx="3">
                  <c:v>0.40266949880965403</c:v>
                </c:pt>
              </c:numCache>
            </c:numRef>
          </c:val>
          <c:extLst>
            <c:ext xmlns:c16="http://schemas.microsoft.com/office/drawing/2014/chart" uri="{C3380CC4-5D6E-409C-BE32-E72D297353CC}">
              <c16:uniqueId val="{00000000-1765-4E7F-8AE6-EB6739B4895C}"/>
            </c:ext>
          </c:extLst>
        </c:ser>
        <c:ser>
          <c:idx val="1"/>
          <c:order val="1"/>
          <c:tx>
            <c:strRef>
              <c:f>Sheet1!$C$1</c:f>
              <c:strCache>
                <c:ptCount val="1"/>
                <c:pt idx="0">
                  <c:v>The assistance available to you</c:v>
                </c:pt>
              </c:strCache>
            </c:strRef>
          </c:tx>
          <c:spPr>
            <a:solidFill>
              <a:srgbClr val="20B9A3"/>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knew a lot</c:v>
                </c:pt>
                <c:pt idx="1">
                  <c:v>I knew a moderate amount</c:v>
                </c:pt>
                <c:pt idx="2">
                  <c:v>I knew a little bit</c:v>
                </c:pt>
                <c:pt idx="3">
                  <c:v>No knowledge</c:v>
                </c:pt>
              </c:strCache>
            </c:strRef>
          </c:cat>
          <c:val>
            <c:numRef>
              <c:f>Sheet1!$C$2:$C$5</c:f>
              <c:numCache>
                <c:formatCode>0%</c:formatCode>
                <c:ptCount val="4"/>
                <c:pt idx="0">
                  <c:v>4.0160105603568703E-2</c:v>
                </c:pt>
                <c:pt idx="1">
                  <c:v>0.155125023620931</c:v>
                </c:pt>
                <c:pt idx="2">
                  <c:v>0.51954864517406596</c:v>
                </c:pt>
                <c:pt idx="3">
                  <c:v>0.28516622560143401</c:v>
                </c:pt>
              </c:numCache>
            </c:numRef>
          </c:val>
          <c:extLst>
            <c:ext xmlns:c16="http://schemas.microsoft.com/office/drawing/2014/chart" uri="{C3380CC4-5D6E-409C-BE32-E72D297353CC}">
              <c16:uniqueId val="{00000001-1765-4E7F-8AE6-EB6739B4895C}"/>
            </c:ext>
          </c:extLst>
        </c:ser>
        <c:dLbls>
          <c:dLblPos val="outEnd"/>
          <c:showLegendKey val="0"/>
          <c:showVal val="1"/>
          <c:showCatName val="0"/>
          <c:showSerName val="0"/>
          <c:showPercent val="0"/>
          <c:showBubbleSize val="0"/>
        </c:dLbls>
        <c:gapWidth val="182"/>
        <c:axId val="719768784"/>
        <c:axId val="719769440"/>
      </c:barChart>
      <c:catAx>
        <c:axId val="7197687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719769440"/>
        <c:crosses val="autoZero"/>
        <c:auto val="1"/>
        <c:lblAlgn val="ctr"/>
        <c:lblOffset val="100"/>
        <c:noMultiLvlLbl val="0"/>
      </c:catAx>
      <c:valAx>
        <c:axId val="719769440"/>
        <c:scaling>
          <c:orientation val="minMax"/>
        </c:scaling>
        <c:delete val="1"/>
        <c:axPos val="b"/>
        <c:numFmt formatCode="0%" sourceLinked="1"/>
        <c:majorTickMark val="none"/>
        <c:minorTickMark val="none"/>
        <c:tickLblPos val="nextTo"/>
        <c:crossAx val="719768784"/>
        <c:crosses val="autoZero"/>
        <c:crossBetween val="between"/>
      </c:valAx>
      <c:spPr>
        <a:noFill/>
        <a:ln>
          <a:noFill/>
        </a:ln>
        <a:effectLst/>
      </c:spPr>
    </c:plotArea>
    <c:legend>
      <c:legendPos val="b"/>
      <c:layout>
        <c:manualLayout>
          <c:xMode val="edge"/>
          <c:yMode val="edge"/>
          <c:x val="4.756871906089262E-2"/>
          <c:y val="0.11157061321539043"/>
          <c:w val="0.89999998085673394"/>
          <c:h val="3.999193897687383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sz="1400" b="1"/>
              <a:t>“Thinking about your most recent flight, did you:”</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42056620258966426"/>
          <c:y val="9.6642734899514929E-2"/>
          <c:w val="0.53697604991787484"/>
          <c:h val="0.81987720748681947"/>
        </c:manualLayout>
      </c:layout>
      <c:barChart>
        <c:barDir val="bar"/>
        <c:grouping val="clustered"/>
        <c:varyColors val="0"/>
        <c:ser>
          <c:idx val="0"/>
          <c:order val="0"/>
          <c:tx>
            <c:strRef>
              <c:f>Sheet1!$B$1</c:f>
              <c:strCache>
                <c:ptCount val="1"/>
                <c:pt idx="0">
                  <c:v>Yes</c:v>
                </c:pt>
              </c:strCache>
            </c:strRef>
          </c:tx>
          <c:spPr>
            <a:solidFill>
              <a:schemeClr val="accent1"/>
            </a:solidFill>
            <a:ln>
              <a:solidFill>
                <a:schemeClr val="bg1"/>
              </a:solid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Fly with an assistance animal</c:v>
                </c:pt>
                <c:pt idx="1">
                  <c:v>Fly with a mobility aid</c:v>
                </c:pt>
                <c:pt idx="2">
                  <c:v>Seek information about available assistance</c:v>
                </c:pt>
                <c:pt idx="3">
                  <c:v>Request assistance</c:v>
                </c:pt>
                <c:pt idx="4">
                  <c:v>Receive assistance</c:v>
                </c:pt>
              </c:strCache>
            </c:strRef>
          </c:cat>
          <c:val>
            <c:numRef>
              <c:f>Sheet1!$B$2:$B$6</c:f>
              <c:numCache>
                <c:formatCode>0%</c:formatCode>
                <c:ptCount val="5"/>
                <c:pt idx="0">
                  <c:v>0</c:v>
                </c:pt>
                <c:pt idx="1">
                  <c:v>0.04</c:v>
                </c:pt>
                <c:pt idx="2">
                  <c:v>0.13</c:v>
                </c:pt>
                <c:pt idx="3">
                  <c:v>0.15</c:v>
                </c:pt>
                <c:pt idx="4">
                  <c:v>0.15</c:v>
                </c:pt>
              </c:numCache>
            </c:numRef>
          </c:val>
          <c:extLst>
            <c:ext xmlns:c16="http://schemas.microsoft.com/office/drawing/2014/chart" uri="{C3380CC4-5D6E-409C-BE32-E72D297353CC}">
              <c16:uniqueId val="{00000000-0716-449C-96B5-6E51609089E6}"/>
            </c:ext>
          </c:extLst>
        </c:ser>
        <c:dLbls>
          <c:dLblPos val="outEnd"/>
          <c:showLegendKey val="0"/>
          <c:showVal val="1"/>
          <c:showCatName val="0"/>
          <c:showSerName val="0"/>
          <c:showPercent val="0"/>
          <c:showBubbleSize val="0"/>
        </c:dLbls>
        <c:gapWidth val="100"/>
        <c:axId val="955592264"/>
        <c:axId val="955598824"/>
      </c:barChart>
      <c:catAx>
        <c:axId val="95559226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955598824"/>
        <c:crosses val="autoZero"/>
        <c:auto val="1"/>
        <c:lblAlgn val="ctr"/>
        <c:lblOffset val="100"/>
        <c:noMultiLvlLbl val="0"/>
      </c:catAx>
      <c:valAx>
        <c:axId val="955598824"/>
        <c:scaling>
          <c:orientation val="minMax"/>
        </c:scaling>
        <c:delete val="1"/>
        <c:axPos val="b"/>
        <c:numFmt formatCode="0%" sourceLinked="1"/>
        <c:majorTickMark val="out"/>
        <c:minorTickMark val="none"/>
        <c:tickLblPos val="nextTo"/>
        <c:crossAx val="955592264"/>
        <c:crosses val="autoZero"/>
        <c:crossBetween val="between"/>
      </c:valAx>
      <c:spPr>
        <a:noFill/>
        <a:ln>
          <a:noFill/>
        </a:ln>
        <a:effectLst/>
      </c:spPr>
    </c:plotArea>
    <c:legend>
      <c:legendPos val="r"/>
      <c:layout>
        <c:manualLayout>
          <c:xMode val="edge"/>
          <c:yMode val="edge"/>
          <c:x val="0.49573791281216739"/>
          <c:y val="0.88277286701027202"/>
          <c:w val="8.1783496117578555E-2"/>
          <c:h val="7.0275517882192898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36033643381751E-2"/>
          <c:y val="0.1019349327051359"/>
          <c:w val="0.93070074509821477"/>
          <c:h val="0.78589901769739923"/>
        </c:manualLayout>
      </c:layout>
      <c:barChart>
        <c:barDir val="col"/>
        <c:grouping val="clustered"/>
        <c:varyColors val="0"/>
        <c:ser>
          <c:idx val="0"/>
          <c:order val="0"/>
          <c:tx>
            <c:strRef>
              <c:f>Sheet1!$B$1</c:f>
              <c:strCache>
                <c:ptCount val="1"/>
                <c:pt idx="0">
                  <c:v>Flying frequency</c:v>
                </c:pt>
              </c:strCache>
            </c:strRef>
          </c:tx>
          <c:spPr>
            <a:solidFill>
              <a:schemeClr val="accent5"/>
            </a:solidFill>
            <a:ln>
              <a:solidFill>
                <a:schemeClr val="tx1"/>
              </a:solid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 flight</c:v>
                </c:pt>
                <c:pt idx="1">
                  <c:v>2-6 flights</c:v>
                </c:pt>
                <c:pt idx="2">
                  <c:v>7-10 flights</c:v>
                </c:pt>
                <c:pt idx="3">
                  <c:v>11-30 flights</c:v>
                </c:pt>
                <c:pt idx="4">
                  <c:v>More than 30 flights</c:v>
                </c:pt>
              </c:strCache>
            </c:strRef>
          </c:cat>
          <c:val>
            <c:numRef>
              <c:f>Sheet1!$B$2:$B$6</c:f>
              <c:numCache>
                <c:formatCode>0%</c:formatCode>
                <c:ptCount val="5"/>
                <c:pt idx="0">
                  <c:v>0.22</c:v>
                </c:pt>
                <c:pt idx="1">
                  <c:v>0.64</c:v>
                </c:pt>
                <c:pt idx="2">
                  <c:v>0.08</c:v>
                </c:pt>
                <c:pt idx="3">
                  <c:v>0.04</c:v>
                </c:pt>
                <c:pt idx="4">
                  <c:v>0.01</c:v>
                </c:pt>
              </c:numCache>
            </c:numRef>
          </c:val>
          <c:extLst>
            <c:ext xmlns:c16="http://schemas.microsoft.com/office/drawing/2014/chart" uri="{C3380CC4-5D6E-409C-BE32-E72D297353CC}">
              <c16:uniqueId val="{00000000-9F35-4CA7-B321-BD8077BA0EBB}"/>
            </c:ext>
          </c:extLst>
        </c:ser>
        <c:dLbls>
          <c:showLegendKey val="0"/>
          <c:showVal val="0"/>
          <c:showCatName val="0"/>
          <c:showSerName val="0"/>
          <c:showPercent val="0"/>
          <c:showBubbleSize val="0"/>
        </c:dLbls>
        <c:gapWidth val="28"/>
        <c:overlap val="-9"/>
        <c:axId val="524352584"/>
        <c:axId val="524354224"/>
      </c:barChart>
      <c:catAx>
        <c:axId val="524352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524354224"/>
        <c:crosses val="autoZero"/>
        <c:auto val="1"/>
        <c:lblAlgn val="ctr"/>
        <c:lblOffset val="100"/>
        <c:noMultiLvlLbl val="0"/>
      </c:catAx>
      <c:valAx>
        <c:axId val="524354224"/>
        <c:scaling>
          <c:orientation val="minMax"/>
        </c:scaling>
        <c:delete val="1"/>
        <c:axPos val="l"/>
        <c:numFmt formatCode="0%" sourceLinked="1"/>
        <c:majorTickMark val="none"/>
        <c:minorTickMark val="none"/>
        <c:tickLblPos val="nextTo"/>
        <c:crossAx val="52435258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5563586868118409"/>
          <c:w val="1"/>
          <c:h val="0.79271044770937515"/>
        </c:manualLayout>
      </c:layout>
      <c:barChart>
        <c:barDir val="col"/>
        <c:grouping val="percentStacked"/>
        <c:varyColors val="0"/>
        <c:ser>
          <c:idx val="0"/>
          <c:order val="0"/>
          <c:tx>
            <c:strRef>
              <c:f>Sheet1!$B$1</c:f>
              <c:strCache>
                <c:ptCount val="1"/>
                <c:pt idx="0">
                  <c:v>Domestic</c:v>
                </c:pt>
              </c:strCache>
            </c:strRef>
          </c:tx>
          <c:spPr>
            <a:solidFill>
              <a:schemeClr val="accent5"/>
            </a:solidFill>
            <a:ln>
              <a:noFill/>
            </a:ln>
            <a:effectLst/>
          </c:spPr>
          <c:invertIfNegative val="0"/>
          <c:dLbls>
            <c:dLbl>
              <c:idx val="0"/>
              <c:layout>
                <c:manualLayout>
                  <c:x val="3.6661944396532128E-2"/>
                  <c:y val="-0.17096350198466498"/>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fld id="{AF7F5100-BC99-4A91-80E3-7ECB2E52F5B6}" type="VALUE">
                      <a:rPr lang="en-US" smtClean="0"/>
                      <a:pPr>
                        <a:defRPr sz="1000">
                          <a:solidFill>
                            <a:schemeClr val="bg1"/>
                          </a:solidFill>
                        </a:defRPr>
                      </a:pPr>
                      <a:t>[VALUE]</a:t>
                    </a:fld>
                    <a:r>
                      <a:rPr lang="en-US"/>
                      <a:t> Domestic</a:t>
                    </a: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6572-4118-A162-B048C3877AF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0%</c:formatCode>
                <c:ptCount val="1"/>
                <c:pt idx="0">
                  <c:v>0.57999999999999996</c:v>
                </c:pt>
              </c:numCache>
            </c:numRef>
          </c:val>
          <c:extLst>
            <c:ext xmlns:c16="http://schemas.microsoft.com/office/drawing/2014/chart" uri="{C3380CC4-5D6E-409C-BE32-E72D297353CC}">
              <c16:uniqueId val="{00000001-6572-4118-A162-B048C3877AF2}"/>
            </c:ext>
          </c:extLst>
        </c:ser>
        <c:ser>
          <c:idx val="1"/>
          <c:order val="1"/>
          <c:tx>
            <c:strRef>
              <c:f>Sheet1!$C$1</c:f>
              <c:strCache>
                <c:ptCount val="1"/>
                <c:pt idx="0">
                  <c:v>International</c:v>
                </c:pt>
              </c:strCache>
            </c:strRef>
          </c:tx>
          <c:spPr>
            <a:solidFill>
              <a:schemeClr val="accent2"/>
            </a:solidFill>
            <a:ln>
              <a:noFill/>
            </a:ln>
            <a:effectLst/>
          </c:spPr>
          <c:invertIfNegative val="0"/>
          <c:dLbls>
            <c:dLbl>
              <c:idx val="0"/>
              <c:layout>
                <c:manualLayout>
                  <c:x val="0"/>
                  <c:y val="4.7489861662406825E-2"/>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fld id="{C6B7C42C-7650-476A-B0DE-320EE03320CF}" type="VALUE">
                      <a:rPr lang="en-US" smtClean="0"/>
                      <a:pPr>
                        <a:defRPr sz="1000">
                          <a:solidFill>
                            <a:schemeClr val="bg1"/>
                          </a:solidFill>
                        </a:defRPr>
                      </a:pPr>
                      <a:t>[VALUE]</a:t>
                    </a:fld>
                    <a:r>
                      <a:rPr lang="en-US"/>
                      <a:t> International</a:t>
                    </a: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6572-4118-A162-B048C3877AF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0%</c:formatCode>
                <c:ptCount val="1"/>
                <c:pt idx="0">
                  <c:v>0.42</c:v>
                </c:pt>
              </c:numCache>
            </c:numRef>
          </c:val>
          <c:extLst>
            <c:ext xmlns:c16="http://schemas.microsoft.com/office/drawing/2014/chart" uri="{C3380CC4-5D6E-409C-BE32-E72D297353CC}">
              <c16:uniqueId val="{00000003-6572-4118-A162-B048C3877AF2}"/>
            </c:ext>
          </c:extLst>
        </c:ser>
        <c:dLbls>
          <c:showLegendKey val="0"/>
          <c:showVal val="0"/>
          <c:showCatName val="0"/>
          <c:showSerName val="0"/>
          <c:showPercent val="0"/>
          <c:showBubbleSize val="0"/>
        </c:dLbls>
        <c:gapWidth val="150"/>
        <c:overlap val="100"/>
        <c:axId val="661270928"/>
        <c:axId val="661270600"/>
      </c:barChart>
      <c:catAx>
        <c:axId val="661270928"/>
        <c:scaling>
          <c:orientation val="minMax"/>
        </c:scaling>
        <c:delete val="1"/>
        <c:axPos val="b"/>
        <c:numFmt formatCode="General" sourceLinked="1"/>
        <c:majorTickMark val="none"/>
        <c:minorTickMark val="none"/>
        <c:tickLblPos val="nextTo"/>
        <c:crossAx val="661270600"/>
        <c:crosses val="autoZero"/>
        <c:auto val="1"/>
        <c:lblAlgn val="ctr"/>
        <c:lblOffset val="100"/>
        <c:noMultiLvlLbl val="0"/>
      </c:catAx>
      <c:valAx>
        <c:axId val="661270600"/>
        <c:scaling>
          <c:orientation val="minMax"/>
        </c:scaling>
        <c:delete val="1"/>
        <c:axPos val="l"/>
        <c:numFmt formatCode="0%" sourceLinked="1"/>
        <c:majorTickMark val="none"/>
        <c:minorTickMark val="none"/>
        <c:tickLblPos val="nextTo"/>
        <c:crossAx val="6612709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795736313075476E-2"/>
          <c:y val="6.2257815093843517E-2"/>
          <c:w val="0.94104938011123396"/>
          <c:h val="0.77102315393545595"/>
        </c:manualLayout>
      </c:layout>
      <c:barChart>
        <c:barDir val="col"/>
        <c:grouping val="clustered"/>
        <c:varyColors val="0"/>
        <c:ser>
          <c:idx val="0"/>
          <c:order val="0"/>
          <c:tx>
            <c:strRef>
              <c:f>Sheet1!$B$1</c:f>
              <c:strCache>
                <c:ptCount val="1"/>
                <c:pt idx="0">
                  <c:v>Series 1</c:v>
                </c:pt>
              </c:strCache>
            </c:strRef>
          </c:tx>
          <c:spPr>
            <a:solidFill>
              <a:schemeClr val="accent5"/>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Leisure (e.g., holiday/concert)</c:v>
                </c:pt>
                <c:pt idx="1">
                  <c:v>Visiting family &amp; friends</c:v>
                </c:pt>
                <c:pt idx="2">
                  <c:v>Work/business</c:v>
                </c:pt>
                <c:pt idx="3">
                  <c:v>Other</c:v>
                </c:pt>
                <c:pt idx="4">
                  <c:v>Education</c:v>
                </c:pt>
                <c:pt idx="5">
                  <c:v>Medical purposes</c:v>
                </c:pt>
              </c:strCache>
            </c:strRef>
          </c:cat>
          <c:val>
            <c:numRef>
              <c:f>Sheet1!$B$2:$B$7</c:f>
              <c:numCache>
                <c:formatCode>0%</c:formatCode>
                <c:ptCount val="6"/>
                <c:pt idx="0">
                  <c:v>0.5</c:v>
                </c:pt>
                <c:pt idx="1">
                  <c:v>0.32</c:v>
                </c:pt>
                <c:pt idx="2">
                  <c:v>0.14000000000000001</c:v>
                </c:pt>
                <c:pt idx="3">
                  <c:v>0.02</c:v>
                </c:pt>
                <c:pt idx="4">
                  <c:v>0.01</c:v>
                </c:pt>
                <c:pt idx="5">
                  <c:v>0.01</c:v>
                </c:pt>
              </c:numCache>
            </c:numRef>
          </c:val>
          <c:extLst>
            <c:ext xmlns:c16="http://schemas.microsoft.com/office/drawing/2014/chart" uri="{C3380CC4-5D6E-409C-BE32-E72D297353CC}">
              <c16:uniqueId val="{00000000-99A9-4EC3-B1DC-17CC69DF110A}"/>
            </c:ext>
          </c:extLst>
        </c:ser>
        <c:dLbls>
          <c:dLblPos val="outEnd"/>
          <c:showLegendKey val="0"/>
          <c:showVal val="1"/>
          <c:showCatName val="0"/>
          <c:showSerName val="0"/>
          <c:showPercent val="0"/>
          <c:showBubbleSize val="0"/>
        </c:dLbls>
        <c:gapWidth val="219"/>
        <c:overlap val="-27"/>
        <c:axId val="1026922144"/>
        <c:axId val="1026920504"/>
      </c:barChart>
      <c:catAx>
        <c:axId val="1026922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n-US"/>
          </a:p>
        </c:txPr>
        <c:crossAx val="1026920504"/>
        <c:crosses val="autoZero"/>
        <c:auto val="1"/>
        <c:lblAlgn val="ctr"/>
        <c:lblOffset val="100"/>
        <c:noMultiLvlLbl val="0"/>
      </c:catAx>
      <c:valAx>
        <c:axId val="1026920504"/>
        <c:scaling>
          <c:orientation val="minMax"/>
        </c:scaling>
        <c:delete val="1"/>
        <c:axPos val="l"/>
        <c:numFmt formatCode="0%" sourceLinked="1"/>
        <c:majorTickMark val="none"/>
        <c:minorTickMark val="none"/>
        <c:tickLblPos val="nextTo"/>
        <c:crossAx val="10269221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rgbClr val="20B9A3"/>
            </a:solidFill>
            <a:ln>
              <a:solidFill>
                <a:schemeClr val="bg1"/>
              </a:solidFill>
            </a:ln>
            <a:effectLst/>
          </c:spPr>
          <c:invertIfNegative val="0"/>
          <c:dLbls>
            <c:dLbl>
              <c:idx val="9"/>
              <c:layout>
                <c:manualLayout>
                  <c:x val="0"/>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9E-4E1C-ABE6-92E541D1F4AB}"/>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Malaysia Airlines</c:v>
                </c:pt>
                <c:pt idx="1">
                  <c:v>Cathay Pacific</c:v>
                </c:pt>
                <c:pt idx="2">
                  <c:v>Air New Zealand</c:v>
                </c:pt>
                <c:pt idx="3">
                  <c:v>Qantaslink</c:v>
                </c:pt>
                <c:pt idx="4">
                  <c:v>Qatar Airways</c:v>
                </c:pt>
                <c:pt idx="5">
                  <c:v>Emirates</c:v>
                </c:pt>
                <c:pt idx="6">
                  <c:v>Singapore Airlines</c:v>
                </c:pt>
                <c:pt idx="7">
                  <c:v>Virgin Australia</c:v>
                </c:pt>
                <c:pt idx="8">
                  <c:v>Qantas Airways</c:v>
                </c:pt>
                <c:pt idx="9">
                  <c:v>Jetstar</c:v>
                </c:pt>
              </c:strCache>
            </c:strRef>
          </c:cat>
          <c:val>
            <c:numRef>
              <c:f>Sheet1!$B$2:$B$11</c:f>
              <c:numCache>
                <c:formatCode>0%</c:formatCode>
                <c:ptCount val="10"/>
                <c:pt idx="0">
                  <c:v>0.01</c:v>
                </c:pt>
                <c:pt idx="1">
                  <c:v>0.01</c:v>
                </c:pt>
                <c:pt idx="2">
                  <c:v>0.01</c:v>
                </c:pt>
                <c:pt idx="3">
                  <c:v>0.02</c:v>
                </c:pt>
                <c:pt idx="4">
                  <c:v>0.03</c:v>
                </c:pt>
                <c:pt idx="5">
                  <c:v>0.04</c:v>
                </c:pt>
                <c:pt idx="6">
                  <c:v>0.05</c:v>
                </c:pt>
                <c:pt idx="7">
                  <c:v>0.2</c:v>
                </c:pt>
                <c:pt idx="8">
                  <c:v>0.24</c:v>
                </c:pt>
                <c:pt idx="9">
                  <c:v>0.25</c:v>
                </c:pt>
              </c:numCache>
            </c:numRef>
          </c:val>
          <c:extLst>
            <c:ext xmlns:c16="http://schemas.microsoft.com/office/drawing/2014/chart" uri="{C3380CC4-5D6E-409C-BE32-E72D297353CC}">
              <c16:uniqueId val="{00000000-8802-4E99-BA23-B586BE1CDC1B}"/>
            </c:ext>
          </c:extLst>
        </c:ser>
        <c:dLbls>
          <c:dLblPos val="outEnd"/>
          <c:showLegendKey val="0"/>
          <c:showVal val="1"/>
          <c:showCatName val="0"/>
          <c:showSerName val="0"/>
          <c:showPercent val="0"/>
          <c:showBubbleSize val="0"/>
        </c:dLbls>
        <c:gapWidth val="182"/>
        <c:axId val="726601456"/>
        <c:axId val="726604080"/>
      </c:barChart>
      <c:catAx>
        <c:axId val="726601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crossAx val="726604080"/>
        <c:crosses val="autoZero"/>
        <c:auto val="1"/>
        <c:lblAlgn val="ctr"/>
        <c:lblOffset val="100"/>
        <c:noMultiLvlLbl val="0"/>
      </c:catAx>
      <c:valAx>
        <c:axId val="726604080"/>
        <c:scaling>
          <c:orientation val="minMax"/>
        </c:scaling>
        <c:delete val="1"/>
        <c:axPos val="b"/>
        <c:numFmt formatCode="0%" sourceLinked="1"/>
        <c:majorTickMark val="none"/>
        <c:minorTickMark val="none"/>
        <c:tickLblPos val="nextTo"/>
        <c:crossAx val="726601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chart!$B$7</c:f>
              <c:strCache>
                <c:ptCount val="1"/>
                <c:pt idx="0">
                  <c:v>Latest flight</c:v>
                </c:pt>
              </c:strCache>
            </c:strRef>
          </c:tx>
          <c:spPr>
            <a:solidFill>
              <a:srgbClr val="20B9A3"/>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chart!$A$8:$A$9</c:f>
              <c:strCache>
                <c:ptCount val="2"/>
                <c:pt idx="0">
                  <c:v>Airport</c:v>
                </c:pt>
                <c:pt idx="1">
                  <c:v>Airline</c:v>
                </c:pt>
              </c:strCache>
            </c:strRef>
          </c:cat>
          <c:val>
            <c:numRef>
              <c:f>chart!$B$8:$B$9</c:f>
              <c:numCache>
                <c:formatCode>0%</c:formatCode>
                <c:ptCount val="2"/>
                <c:pt idx="0">
                  <c:v>0.77136651412963597</c:v>
                </c:pt>
                <c:pt idx="1">
                  <c:v>0.76613537257836195</c:v>
                </c:pt>
              </c:numCache>
            </c:numRef>
          </c:val>
          <c:extLst>
            <c:ext xmlns:c16="http://schemas.microsoft.com/office/drawing/2014/chart" uri="{C3380CC4-5D6E-409C-BE32-E72D297353CC}">
              <c16:uniqueId val="{00000000-3093-4339-83FC-6F9FE4BE4748}"/>
            </c:ext>
          </c:extLst>
        </c:ser>
        <c:ser>
          <c:idx val="1"/>
          <c:order val="1"/>
          <c:tx>
            <c:strRef>
              <c:f>chart!$C$7</c:f>
              <c:strCache>
                <c:ptCount val="1"/>
                <c:pt idx="0">
                  <c:v>All flights</c:v>
                </c:pt>
              </c:strCache>
            </c:strRef>
          </c:tx>
          <c:spPr>
            <a:solidFill>
              <a:srgbClr val="AA338A"/>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chart!$A$8:$A$9</c:f>
              <c:strCache>
                <c:ptCount val="2"/>
                <c:pt idx="0">
                  <c:v>Airport</c:v>
                </c:pt>
                <c:pt idx="1">
                  <c:v>Airline</c:v>
                </c:pt>
              </c:strCache>
            </c:strRef>
          </c:cat>
          <c:val>
            <c:numRef>
              <c:f>chart!$C$8:$C$9</c:f>
              <c:numCache>
                <c:formatCode>0%</c:formatCode>
                <c:ptCount val="2"/>
                <c:pt idx="0">
                  <c:v>0.77638450079978194</c:v>
                </c:pt>
                <c:pt idx="1">
                  <c:v>0.76788574375884999</c:v>
                </c:pt>
              </c:numCache>
            </c:numRef>
          </c:val>
          <c:extLst>
            <c:ext xmlns:c16="http://schemas.microsoft.com/office/drawing/2014/chart" uri="{C3380CC4-5D6E-409C-BE32-E72D297353CC}">
              <c16:uniqueId val="{00000001-3093-4339-83FC-6F9FE4BE4748}"/>
            </c:ext>
          </c:extLst>
        </c:ser>
        <c:dLbls>
          <c:dLblPos val="outEnd"/>
          <c:showLegendKey val="0"/>
          <c:showVal val="1"/>
          <c:showCatName val="0"/>
          <c:showSerName val="0"/>
          <c:showPercent val="0"/>
          <c:showBubbleSize val="0"/>
        </c:dLbls>
        <c:gapWidth val="169"/>
        <c:axId val="522845416"/>
        <c:axId val="522846400"/>
      </c:barChart>
      <c:catAx>
        <c:axId val="52284541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522846400"/>
        <c:crosses val="autoZero"/>
        <c:auto val="1"/>
        <c:lblAlgn val="ctr"/>
        <c:lblOffset val="100"/>
        <c:noMultiLvlLbl val="0"/>
      </c:catAx>
      <c:valAx>
        <c:axId val="522846400"/>
        <c:scaling>
          <c:orientation val="minMax"/>
          <c:max val="0.8"/>
          <c:min val="0"/>
        </c:scaling>
        <c:delete val="1"/>
        <c:axPos val="l"/>
        <c:numFmt formatCode="0%" sourceLinked="1"/>
        <c:majorTickMark val="out"/>
        <c:minorTickMark val="none"/>
        <c:tickLblPos val="nextTo"/>
        <c:crossAx val="5228454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2"/>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Net dissatisfied</c:v>
                </c:pt>
                <c:pt idx="1">
                  <c:v>Neither satisfied nor dissatisfied</c:v>
                </c:pt>
                <c:pt idx="2">
                  <c:v>Net satisfied</c:v>
                </c:pt>
              </c:strCache>
            </c:strRef>
          </c:cat>
          <c:val>
            <c:numRef>
              <c:f>Sheet1!$B$2:$B$4</c:f>
              <c:numCache>
                <c:formatCode>0%</c:formatCode>
                <c:ptCount val="3"/>
                <c:pt idx="0">
                  <c:v>0.27</c:v>
                </c:pt>
                <c:pt idx="1">
                  <c:v>0.42</c:v>
                </c:pt>
                <c:pt idx="2">
                  <c:v>0.31</c:v>
                </c:pt>
              </c:numCache>
            </c:numRef>
          </c:val>
          <c:extLst>
            <c:ext xmlns:c16="http://schemas.microsoft.com/office/drawing/2014/chart" uri="{C3380CC4-5D6E-409C-BE32-E72D297353CC}">
              <c16:uniqueId val="{00000000-F87D-4149-AFC6-EE10BA181399}"/>
            </c:ext>
          </c:extLst>
        </c:ser>
        <c:dLbls>
          <c:dLblPos val="outEnd"/>
          <c:showLegendKey val="0"/>
          <c:showVal val="1"/>
          <c:showCatName val="0"/>
          <c:showSerName val="0"/>
          <c:showPercent val="0"/>
          <c:showBubbleSize val="0"/>
        </c:dLbls>
        <c:gapWidth val="219"/>
        <c:overlap val="-27"/>
        <c:axId val="395814880"/>
        <c:axId val="395816520"/>
      </c:barChart>
      <c:catAx>
        <c:axId val="395814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395816520"/>
        <c:crosses val="autoZero"/>
        <c:auto val="1"/>
        <c:lblAlgn val="ctr"/>
        <c:lblOffset val="100"/>
        <c:noMultiLvlLbl val="0"/>
      </c:catAx>
      <c:valAx>
        <c:axId val="395816520"/>
        <c:scaling>
          <c:orientation val="minMax"/>
        </c:scaling>
        <c:delete val="1"/>
        <c:axPos val="l"/>
        <c:numFmt formatCode="0%" sourceLinked="1"/>
        <c:majorTickMark val="none"/>
        <c:minorTickMark val="none"/>
        <c:tickLblPos val="nextTo"/>
        <c:crossAx val="395814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bg1"/>
                </a:solidFill>
                <a:latin typeface="+mn-lt"/>
                <a:ea typeface="+mn-ea"/>
                <a:cs typeface="+mn-cs"/>
              </a:defRPr>
            </a:pPr>
            <a:r>
              <a:rPr lang="en-US" sz="1200" b="1" dirty="0">
                <a:solidFill>
                  <a:schemeClr val="bg1"/>
                </a:solidFill>
              </a:rPr>
              <a:t>The</a:t>
            </a:r>
            <a:r>
              <a:rPr lang="en-US" sz="1200" b="1" baseline="0" dirty="0">
                <a:solidFill>
                  <a:schemeClr val="bg1"/>
                </a:solidFill>
              </a:rPr>
              <a:t> issues Australians intended to complain about (but did not)</a:t>
            </a:r>
            <a:endParaRPr lang="en-US" sz="1200" b="1" dirty="0">
              <a:solidFill>
                <a:schemeClr val="bg1"/>
              </a:solidFill>
            </a:endParaRPr>
          </a:p>
        </c:rich>
      </c:tx>
      <c:layout>
        <c:manualLayout>
          <c:xMode val="edge"/>
          <c:yMode val="edge"/>
          <c:x val="0.12066224438439664"/>
          <c:y val="2.0940228631846667E-2"/>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chemeClr val="bg1"/>
              </a:solidFill>
              <a:latin typeface="+mn-lt"/>
              <a:ea typeface="+mn-ea"/>
              <a:cs typeface="+mn-cs"/>
            </a:defRPr>
          </a:pPr>
          <a:endParaRPr lang="en-US"/>
        </a:p>
      </c:txPr>
    </c:title>
    <c:autoTitleDeleted val="0"/>
    <c:plotArea>
      <c:layout>
        <c:manualLayout>
          <c:layoutTarget val="inner"/>
          <c:xMode val="edge"/>
          <c:yMode val="edge"/>
          <c:x val="0.49155983033524309"/>
          <c:y val="0.12299746182169684"/>
          <c:w val="0.50844016966475691"/>
          <c:h val="0.85231099949401312"/>
        </c:manualLayout>
      </c:layout>
      <c:barChart>
        <c:barDir val="bar"/>
        <c:grouping val="clustered"/>
        <c:varyColors val="0"/>
        <c:ser>
          <c:idx val="0"/>
          <c:order val="0"/>
          <c:tx>
            <c:strRef>
              <c:f>Sheet1!$B$1</c:f>
              <c:strCache>
                <c:ptCount val="1"/>
                <c:pt idx="0">
                  <c:v>Series 1</c:v>
                </c:pt>
              </c:strCache>
            </c:strRef>
          </c:tx>
          <c:spPr>
            <a:solidFill>
              <a:schemeClr val="accent5"/>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Denied boarding</c:v>
                </c:pt>
                <c:pt idx="1">
                  <c:v>Airport transport or parking options</c:v>
                </c:pt>
                <c:pt idx="2">
                  <c:v>Safety and/or privacy concerns</c:v>
                </c:pt>
                <c:pt idx="3">
                  <c:v>Loyalty/frequent flyer program</c:v>
                </c:pt>
                <c:pt idx="4">
                  <c:v>Fees or additional charges</c:v>
                </c:pt>
                <c:pt idx="5">
                  <c:v>Refund or reimbursement requests</c:v>
                </c:pt>
                <c:pt idx="6">
                  <c:v>Security screening procedures</c:v>
                </c:pt>
                <c:pt idx="7">
                  <c:v>Inaccessible facilities and/or services</c:v>
                </c:pt>
                <c:pt idx="8">
                  <c:v>Discrimination and/or disrespect</c:v>
                </c:pt>
                <c:pt idx="9">
                  <c:v>Technology failures </c:v>
                </c:pt>
                <c:pt idx="10">
                  <c:v>Baggage</c:v>
                </c:pt>
                <c:pt idx="11">
                  <c:v>Other (please specify)</c:v>
                </c:pt>
                <c:pt idx="12">
                  <c:v>Poor customer service </c:v>
                </c:pt>
                <c:pt idx="13">
                  <c:v>Poor in-flight experience </c:v>
                </c:pt>
                <c:pt idx="14">
                  <c:v>Flight delay, cancellation or changed itinerary</c:v>
                </c:pt>
              </c:strCache>
            </c:strRef>
          </c:cat>
          <c:val>
            <c:numRef>
              <c:f>Sheet1!$B$2:$B$16</c:f>
              <c:numCache>
                <c:formatCode>0%</c:formatCode>
                <c:ptCount val="15"/>
                <c:pt idx="0">
                  <c:v>3.2167913945112198E-3</c:v>
                </c:pt>
                <c:pt idx="1">
                  <c:v>9.1482776165433197E-3</c:v>
                </c:pt>
                <c:pt idx="2">
                  <c:v>2.0070008968813301E-2</c:v>
                </c:pt>
                <c:pt idx="3">
                  <c:v>2.26733799412401E-2</c:v>
                </c:pt>
                <c:pt idx="4">
                  <c:v>3.0114385201260401E-2</c:v>
                </c:pt>
                <c:pt idx="5">
                  <c:v>4.5631016877031E-2</c:v>
                </c:pt>
                <c:pt idx="6">
                  <c:v>6.3636105681922697E-2</c:v>
                </c:pt>
                <c:pt idx="7">
                  <c:v>6.5209289526899999E-2</c:v>
                </c:pt>
                <c:pt idx="8">
                  <c:v>7.4737466149823906E-2</c:v>
                </c:pt>
                <c:pt idx="9">
                  <c:v>7.4862205819104799E-2</c:v>
                </c:pt>
                <c:pt idx="10">
                  <c:v>0.152679800590409</c:v>
                </c:pt>
                <c:pt idx="11">
                  <c:v>0.15423192102754801</c:v>
                </c:pt>
                <c:pt idx="12">
                  <c:v>0.23271407613278799</c:v>
                </c:pt>
                <c:pt idx="13">
                  <c:v>0.31156324194740198</c:v>
                </c:pt>
                <c:pt idx="14">
                  <c:v>0.421496189577103</c:v>
                </c:pt>
              </c:numCache>
            </c:numRef>
          </c:val>
          <c:extLst>
            <c:ext xmlns:c16="http://schemas.microsoft.com/office/drawing/2014/chart" uri="{C3380CC4-5D6E-409C-BE32-E72D297353CC}">
              <c16:uniqueId val="{00000000-920B-43A3-861D-23FF4FCF5ED9}"/>
            </c:ext>
          </c:extLst>
        </c:ser>
        <c:dLbls>
          <c:dLblPos val="outEnd"/>
          <c:showLegendKey val="0"/>
          <c:showVal val="1"/>
          <c:showCatName val="0"/>
          <c:showSerName val="0"/>
          <c:showPercent val="0"/>
          <c:showBubbleSize val="0"/>
        </c:dLbls>
        <c:gapWidth val="219"/>
        <c:axId val="844950320"/>
        <c:axId val="844955568"/>
      </c:barChart>
      <c:catAx>
        <c:axId val="8449503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844955568"/>
        <c:crosses val="autoZero"/>
        <c:auto val="1"/>
        <c:lblAlgn val="ctr"/>
        <c:lblOffset val="100"/>
        <c:noMultiLvlLbl val="0"/>
      </c:catAx>
      <c:valAx>
        <c:axId val="844955568"/>
        <c:scaling>
          <c:orientation val="minMax"/>
        </c:scaling>
        <c:delete val="1"/>
        <c:axPos val="b"/>
        <c:numFmt formatCode="0%" sourceLinked="1"/>
        <c:majorTickMark val="none"/>
        <c:minorTickMark val="none"/>
        <c:tickLblPos val="nextTo"/>
        <c:crossAx val="844950320"/>
        <c:crosses val="autoZero"/>
        <c:crossBetween val="between"/>
      </c:valAx>
      <c:spPr>
        <a:noFill/>
        <a:ln>
          <a:noFill/>
        </a:ln>
        <a:effectLst/>
      </c:spPr>
    </c:plotArea>
    <c:plotVisOnly val="1"/>
    <c:dispBlanksAs val="gap"/>
    <c:showDLblsOverMax val="0"/>
  </c:chart>
  <c:spPr>
    <a:noFill/>
    <a:ln>
      <a:noFill/>
    </a:ln>
    <a:effectLst/>
  </c:spPr>
  <c:txPr>
    <a:bodyPr/>
    <a:lstStyle/>
    <a:p>
      <a:pPr>
        <a:defRPr sz="800">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dLbls>
          <c:dLblPos val="outEnd"/>
          <c:showLegendKey val="0"/>
          <c:showVal val="1"/>
          <c:showCatName val="0"/>
          <c:showSerName val="0"/>
          <c:showPercent val="0"/>
          <c:showBubbleSize val="0"/>
        </c:dLbls>
        <c:gapWidth val="219"/>
        <c:overlap val="-27"/>
        <c:axId val="395814880"/>
        <c:axId val="395816520"/>
      </c:barChart>
      <c:catAx>
        <c:axId val="395814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395816520"/>
        <c:crosses val="autoZero"/>
        <c:auto val="1"/>
        <c:lblAlgn val="ctr"/>
        <c:lblOffset val="100"/>
        <c:noMultiLvlLbl val="0"/>
      </c:catAx>
      <c:valAx>
        <c:axId val="395816520"/>
        <c:scaling>
          <c:orientation val="minMax"/>
        </c:scaling>
        <c:delete val="1"/>
        <c:axPos val="l"/>
        <c:numFmt formatCode="0%" sourceLinked="1"/>
        <c:majorTickMark val="none"/>
        <c:minorTickMark val="none"/>
        <c:tickLblPos val="nextTo"/>
        <c:crossAx val="395814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0.32305</cdr:x>
      <cdr:y>0.71349</cdr:y>
    </cdr:from>
    <cdr:to>
      <cdr:x>0.35736</cdr:x>
      <cdr:y>0.77359</cdr:y>
    </cdr:to>
    <cdr:grpSp>
      <cdr:nvGrpSpPr>
        <cdr:cNvPr id="2" name="Group 1">
          <a:extLst xmlns:a="http://schemas.openxmlformats.org/drawingml/2006/main">
            <a:ext uri="{FF2B5EF4-FFF2-40B4-BE49-F238E27FC236}">
              <a16:creationId xmlns:a16="http://schemas.microsoft.com/office/drawing/2014/main" id="{706483E4-6EF2-24DD-CA0F-0A8BC98415D7}"/>
            </a:ext>
          </a:extLst>
        </cdr:cNvPr>
        <cdr:cNvGrpSpPr/>
      </cdr:nvGrpSpPr>
      <cdr:grpSpPr>
        <a:xfrm xmlns:a="http://schemas.openxmlformats.org/drawingml/2006/main">
          <a:off x="3187285" y="3202610"/>
          <a:ext cx="338510" cy="269768"/>
          <a:chOff x="1683309" y="1868919"/>
          <a:chExt cx="496978" cy="365735"/>
        </a:xfrm>
      </cdr:grpSpPr>
      <cdr:sp macro="" textlink="">
        <cdr:nvSpPr>
          <cdr:cNvPr id="3" name="Oval 2"/>
          <cdr:cNvSpPr>
            <a:spLocks xmlns:a="http://schemas.openxmlformats.org/drawingml/2006/main" noChangeArrowheads="1"/>
          </cdr:cNvSpPr>
        </cdr:nvSpPr>
        <cdr:spPr bwMode="auto">
          <a:xfrm xmlns:a="http://schemas.openxmlformats.org/drawingml/2006/main">
            <a:off x="1683309" y="2063161"/>
            <a:ext cx="173242" cy="171493"/>
          </a:xfrm>
          <a:prstGeom xmlns:a="http://schemas.openxmlformats.org/drawingml/2006/main" prst="ellips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 name="Oval 3"/>
          <cdr:cNvSpPr>
            <a:spLocks xmlns:a="http://schemas.openxmlformats.org/drawingml/2006/main" noChangeArrowheads="1"/>
          </cdr:cNvSpPr>
        </cdr:nvSpPr>
        <cdr:spPr bwMode="auto">
          <a:xfrm xmlns:a="http://schemas.openxmlformats.org/drawingml/2006/main">
            <a:off x="2007045" y="2063161"/>
            <a:ext cx="173242" cy="171493"/>
          </a:xfrm>
          <a:prstGeom xmlns:a="http://schemas.openxmlformats.org/drawingml/2006/main" prst="ellips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5" name="Freeform 4"/>
          <cdr:cNvSpPr>
            <a:spLocks xmlns:a="http://schemas.openxmlformats.org/drawingml/2006/main"/>
          </cdr:cNvSpPr>
        </cdr:nvSpPr>
        <cdr:spPr bwMode="auto">
          <a:xfrm xmlns:a="http://schemas.openxmlformats.org/drawingml/2006/main">
            <a:off x="1769056" y="1954666"/>
            <a:ext cx="269488" cy="194242"/>
          </a:xfrm>
          <a:custGeom xmlns:a="http://schemas.openxmlformats.org/drawingml/2006/main">
            <a:avLst/>
            <a:gdLst>
              <a:gd name="T0" fmla="*/ 30 w 50"/>
              <a:gd name="T1" fmla="*/ 36 h 36"/>
              <a:gd name="T2" fmla="*/ 0 w 50"/>
              <a:gd name="T3" fmla="*/ 36 h 36"/>
              <a:gd name="T4" fmla="*/ 50 w 50"/>
              <a:gd name="T5" fmla="*/ 12 h 36"/>
              <a:gd name="T6" fmla="*/ 30 w 50"/>
              <a:gd name="T7" fmla="*/ 36 h 36"/>
            </a:gdLst>
            <a:ahLst/>
            <a:cxnLst>
              <a:cxn ang="0">
                <a:pos x="T0" y="T1"/>
              </a:cxn>
              <a:cxn ang="0">
                <a:pos x="T2" y="T3"/>
              </a:cxn>
              <a:cxn ang="0">
                <a:pos x="T4" y="T5"/>
              </a:cxn>
              <a:cxn ang="0">
                <a:pos x="T6" y="T7"/>
              </a:cxn>
            </a:cxnLst>
            <a:rect l="0" t="0" r="r" b="b"/>
            <a:pathLst>
              <a:path w="50" h="36">
                <a:moveTo>
                  <a:pt x="30" y="36"/>
                </a:moveTo>
                <a:cubicBezTo>
                  <a:pt x="0" y="36"/>
                  <a:pt x="0" y="36"/>
                  <a:pt x="0" y="36"/>
                </a:cubicBezTo>
                <a:cubicBezTo>
                  <a:pt x="14" y="0"/>
                  <a:pt x="50" y="12"/>
                  <a:pt x="50" y="12"/>
                </a:cubicBezTo>
                <a:cubicBezTo>
                  <a:pt x="34" y="20"/>
                  <a:pt x="30" y="36"/>
                  <a:pt x="30" y="36"/>
                </a:cubicBezTo>
                <a:close/>
              </a:path>
            </a:pathLst>
          </a:cu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6" name="Line 108"/>
          <cdr:cNvSpPr>
            <a:spLocks xmlns:a="http://schemas.openxmlformats.org/drawingml/2006/main" noChangeShapeType="1"/>
          </cdr:cNvSpPr>
        </cdr:nvSpPr>
        <cdr:spPr bwMode="auto">
          <a:xfrm xmlns:a="http://schemas.openxmlformats.org/drawingml/2006/main" flipH="1" flipV="1">
            <a:off x="1812803" y="1954666"/>
            <a:ext cx="96245" cy="194242"/>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7" name="Line 109"/>
          <cdr:cNvSpPr>
            <a:spLocks xmlns:a="http://schemas.openxmlformats.org/drawingml/2006/main" noChangeShapeType="1"/>
          </cdr:cNvSpPr>
        </cdr:nvSpPr>
        <cdr:spPr bwMode="auto">
          <a:xfrm xmlns:a="http://schemas.openxmlformats.org/drawingml/2006/main">
            <a:off x="1791804" y="1954666"/>
            <a:ext cx="64747"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8" name="Freeform 7"/>
          <cdr:cNvSpPr>
            <a:spLocks xmlns:a="http://schemas.openxmlformats.org/drawingml/2006/main"/>
          </cdr:cNvSpPr>
        </cdr:nvSpPr>
        <cdr:spPr bwMode="auto">
          <a:xfrm xmlns:a="http://schemas.openxmlformats.org/drawingml/2006/main">
            <a:off x="1996545" y="1868919"/>
            <a:ext cx="96245" cy="279988"/>
          </a:xfrm>
          <a:custGeom xmlns:a="http://schemas.openxmlformats.org/drawingml/2006/main">
            <a:avLst/>
            <a:gdLst>
              <a:gd name="T0" fmla="*/ 18 w 18"/>
              <a:gd name="T1" fmla="*/ 52 h 52"/>
              <a:gd name="T2" fmla="*/ 14 w 18"/>
              <a:gd name="T3" fmla="*/ 51 h 52"/>
              <a:gd name="T4" fmla="*/ 4 w 18"/>
              <a:gd name="T5" fmla="*/ 12 h 52"/>
              <a:gd name="T6" fmla="*/ 8 w 18"/>
              <a:gd name="T7" fmla="*/ 8 h 52"/>
              <a:gd name="T8" fmla="*/ 12 w 18"/>
              <a:gd name="T9" fmla="*/ 4 h 52"/>
              <a:gd name="T10" fmla="*/ 8 w 18"/>
              <a:gd name="T11" fmla="*/ 0 h 52"/>
              <a:gd name="T12" fmla="*/ 0 w 18"/>
              <a:gd name="T13" fmla="*/ 0 h 52"/>
            </a:gdLst>
            <a:ahLst/>
            <a:cxnLst>
              <a:cxn ang="0">
                <a:pos x="T0" y="T1"/>
              </a:cxn>
              <a:cxn ang="0">
                <a:pos x="T2" y="T3"/>
              </a:cxn>
              <a:cxn ang="0">
                <a:pos x="T4" y="T5"/>
              </a:cxn>
              <a:cxn ang="0">
                <a:pos x="T6" y="T7"/>
              </a:cxn>
              <a:cxn ang="0">
                <a:pos x="T8" y="T9"/>
              </a:cxn>
              <a:cxn ang="0">
                <a:pos x="T10" y="T11"/>
              </a:cxn>
              <a:cxn ang="0">
                <a:pos x="T12" y="T13"/>
              </a:cxn>
            </a:cxnLst>
            <a:rect l="0" t="0" r="r" b="b"/>
            <a:pathLst>
              <a:path w="18" h="52">
                <a:moveTo>
                  <a:pt x="18" y="52"/>
                </a:moveTo>
                <a:cubicBezTo>
                  <a:pt x="14" y="51"/>
                  <a:pt x="14" y="51"/>
                  <a:pt x="14" y="51"/>
                </a:cubicBezTo>
                <a:cubicBezTo>
                  <a:pt x="4" y="12"/>
                  <a:pt x="4" y="12"/>
                  <a:pt x="4" y="12"/>
                </a:cubicBezTo>
                <a:cubicBezTo>
                  <a:pt x="4" y="10"/>
                  <a:pt x="6" y="8"/>
                  <a:pt x="8" y="8"/>
                </a:cubicBezTo>
                <a:cubicBezTo>
                  <a:pt x="10" y="8"/>
                  <a:pt x="12" y="6"/>
                  <a:pt x="12" y="4"/>
                </a:cubicBezTo>
                <a:cubicBezTo>
                  <a:pt x="12" y="2"/>
                  <a:pt x="10" y="0"/>
                  <a:pt x="8" y="0"/>
                </a:cubicBezTo>
                <a:cubicBezTo>
                  <a:pt x="0" y="0"/>
                  <a:pt x="0" y="0"/>
                  <a:pt x="0" y="0"/>
                </a:cubicBezTo>
              </a:path>
            </a:pathLst>
          </a:cu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grpSp>
  </cdr:relSizeAnchor>
  <cdr:relSizeAnchor xmlns:cdr="http://schemas.openxmlformats.org/drawingml/2006/chartDrawing">
    <cdr:from>
      <cdr:x>0.54205</cdr:x>
      <cdr:y>0.27701</cdr:y>
    </cdr:from>
    <cdr:to>
      <cdr:x>0.57398</cdr:x>
      <cdr:y>0.35565</cdr:y>
    </cdr:to>
    <cdr:grpSp>
      <cdr:nvGrpSpPr>
        <cdr:cNvPr id="9" name="Group 8">
          <a:extLst xmlns:a="http://schemas.openxmlformats.org/drawingml/2006/main">
            <a:ext uri="{FF2B5EF4-FFF2-40B4-BE49-F238E27FC236}">
              <a16:creationId xmlns:a16="http://schemas.microsoft.com/office/drawing/2014/main" id="{420E4ADE-5074-C083-7066-5662D04C28F4}"/>
            </a:ext>
          </a:extLst>
        </cdr:cNvPr>
        <cdr:cNvGrpSpPr/>
      </cdr:nvGrpSpPr>
      <cdr:grpSpPr>
        <a:xfrm xmlns:a="http://schemas.openxmlformats.org/drawingml/2006/main" rot="5400000">
          <a:off x="5329010" y="1262381"/>
          <a:ext cx="352988" cy="315029"/>
          <a:chOff x="7893792" y="3830574"/>
          <a:chExt cx="495230" cy="474230"/>
        </a:xfrm>
      </cdr:grpSpPr>
      <cdr:sp macro="" textlink="">
        <cdr:nvSpPr>
          <cdr:cNvPr id="10" name="Freeform 9"/>
          <cdr:cNvSpPr>
            <a:spLocks xmlns:a="http://schemas.openxmlformats.org/drawingml/2006/main"/>
          </cdr:cNvSpPr>
        </cdr:nvSpPr>
        <cdr:spPr bwMode="auto">
          <a:xfrm xmlns:a="http://schemas.openxmlformats.org/drawingml/2006/main">
            <a:off x="8049539" y="3918071"/>
            <a:ext cx="183742" cy="386733"/>
          </a:xfrm>
          <a:custGeom xmlns:a="http://schemas.openxmlformats.org/drawingml/2006/main">
            <a:avLst/>
            <a:gdLst>
              <a:gd name="T0" fmla="*/ 33 w 34"/>
              <a:gd name="T1" fmla="*/ 18 h 72"/>
              <a:gd name="T2" fmla="*/ 29 w 34"/>
              <a:gd name="T3" fmla="*/ 5 h 72"/>
              <a:gd name="T4" fmla="*/ 17 w 34"/>
              <a:gd name="T5" fmla="*/ 0 h 72"/>
              <a:gd name="T6" fmla="*/ 5 w 34"/>
              <a:gd name="T7" fmla="*/ 5 h 72"/>
              <a:gd name="T8" fmla="*/ 1 w 34"/>
              <a:gd name="T9" fmla="*/ 18 h 72"/>
              <a:gd name="T10" fmla="*/ 6 w 34"/>
              <a:gd name="T11" fmla="*/ 62 h 72"/>
              <a:gd name="T12" fmla="*/ 17 w 34"/>
              <a:gd name="T13" fmla="*/ 72 h 72"/>
              <a:gd name="T14" fmla="*/ 28 w 34"/>
              <a:gd name="T15" fmla="*/ 62 h 72"/>
              <a:gd name="T16" fmla="*/ 33 w 34"/>
              <a:gd name="T17" fmla="*/ 18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72">
                <a:moveTo>
                  <a:pt x="33" y="18"/>
                </a:moveTo>
                <a:cubicBezTo>
                  <a:pt x="34" y="13"/>
                  <a:pt x="32" y="9"/>
                  <a:pt x="29" y="5"/>
                </a:cubicBezTo>
                <a:cubicBezTo>
                  <a:pt x="26" y="2"/>
                  <a:pt x="22" y="0"/>
                  <a:pt x="17" y="0"/>
                </a:cubicBezTo>
                <a:cubicBezTo>
                  <a:pt x="12" y="0"/>
                  <a:pt x="8" y="2"/>
                  <a:pt x="5" y="5"/>
                </a:cubicBezTo>
                <a:cubicBezTo>
                  <a:pt x="2" y="9"/>
                  <a:pt x="0" y="13"/>
                  <a:pt x="1" y="18"/>
                </a:cubicBezTo>
                <a:cubicBezTo>
                  <a:pt x="6" y="62"/>
                  <a:pt x="6" y="62"/>
                  <a:pt x="6" y="62"/>
                </a:cubicBezTo>
                <a:cubicBezTo>
                  <a:pt x="7" y="68"/>
                  <a:pt x="11" y="72"/>
                  <a:pt x="17" y="72"/>
                </a:cubicBezTo>
                <a:cubicBezTo>
                  <a:pt x="23" y="72"/>
                  <a:pt x="27" y="68"/>
                  <a:pt x="28" y="62"/>
                </a:cubicBezTo>
                <a:lnTo>
                  <a:pt x="33" y="18"/>
                </a:lnTo>
                <a:close/>
              </a:path>
            </a:pathLst>
          </a:cu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1" name="Freeform 10"/>
          <cdr:cNvSpPr>
            <a:spLocks xmlns:a="http://schemas.openxmlformats.org/drawingml/2006/main"/>
          </cdr:cNvSpPr>
        </cdr:nvSpPr>
        <cdr:spPr bwMode="auto">
          <a:xfrm xmlns:a="http://schemas.openxmlformats.org/drawingml/2006/main">
            <a:off x="8098534" y="3975817"/>
            <a:ext cx="85746" cy="113745"/>
          </a:xfrm>
          <a:custGeom xmlns:a="http://schemas.openxmlformats.org/drawingml/2006/main">
            <a:avLst/>
            <a:gdLst>
              <a:gd name="T0" fmla="*/ 14 w 16"/>
              <a:gd name="T1" fmla="*/ 21 h 21"/>
              <a:gd name="T2" fmla="*/ 16 w 16"/>
              <a:gd name="T3" fmla="*/ 8 h 21"/>
              <a:gd name="T4" fmla="*/ 14 w 16"/>
              <a:gd name="T5" fmla="*/ 2 h 21"/>
              <a:gd name="T6" fmla="*/ 8 w 16"/>
              <a:gd name="T7" fmla="*/ 0 h 21"/>
              <a:gd name="T8" fmla="*/ 2 w 16"/>
              <a:gd name="T9" fmla="*/ 2 h 21"/>
              <a:gd name="T10" fmla="*/ 0 w 16"/>
              <a:gd name="T11" fmla="*/ 8 h 21"/>
              <a:gd name="T12" fmla="*/ 1 w 16"/>
              <a:gd name="T13" fmla="*/ 21 h 21"/>
              <a:gd name="T14" fmla="*/ 14 w 16"/>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21">
                <a:moveTo>
                  <a:pt x="14" y="21"/>
                </a:moveTo>
                <a:cubicBezTo>
                  <a:pt x="16" y="8"/>
                  <a:pt x="16" y="8"/>
                  <a:pt x="16" y="8"/>
                </a:cubicBezTo>
                <a:cubicBezTo>
                  <a:pt x="16" y="6"/>
                  <a:pt x="15" y="4"/>
                  <a:pt x="14" y="2"/>
                </a:cubicBezTo>
                <a:cubicBezTo>
                  <a:pt x="12" y="1"/>
                  <a:pt x="10" y="0"/>
                  <a:pt x="8" y="0"/>
                </a:cubicBezTo>
                <a:cubicBezTo>
                  <a:pt x="6" y="0"/>
                  <a:pt x="4" y="1"/>
                  <a:pt x="2" y="2"/>
                </a:cubicBezTo>
                <a:cubicBezTo>
                  <a:pt x="1" y="4"/>
                  <a:pt x="0" y="6"/>
                  <a:pt x="0" y="8"/>
                </a:cubicBezTo>
                <a:cubicBezTo>
                  <a:pt x="1" y="21"/>
                  <a:pt x="1" y="21"/>
                  <a:pt x="1" y="21"/>
                </a:cubicBezTo>
                <a:lnTo>
                  <a:pt x="14" y="21"/>
                </a:lnTo>
                <a:close/>
              </a:path>
            </a:pathLst>
          </a:cu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2" name="Freeform 11"/>
          <cdr:cNvSpPr>
            <a:spLocks xmlns:a="http://schemas.openxmlformats.org/drawingml/2006/main"/>
          </cdr:cNvSpPr>
        </cdr:nvSpPr>
        <cdr:spPr bwMode="auto">
          <a:xfrm xmlns:a="http://schemas.openxmlformats.org/drawingml/2006/main">
            <a:off x="8217529" y="3960068"/>
            <a:ext cx="171493" cy="129494"/>
          </a:xfrm>
          <a:custGeom xmlns:a="http://schemas.openxmlformats.org/drawingml/2006/main">
            <a:avLst/>
            <a:gdLst>
              <a:gd name="T0" fmla="*/ 1 w 32"/>
              <a:gd name="T1" fmla="*/ 24 h 24"/>
              <a:gd name="T2" fmla="*/ 24 w 32"/>
              <a:gd name="T3" fmla="*/ 24 h 24"/>
              <a:gd name="T4" fmla="*/ 32 w 32"/>
              <a:gd name="T5" fmla="*/ 16 h 24"/>
              <a:gd name="T6" fmla="*/ 32 w 32"/>
              <a:gd name="T7" fmla="*/ 8 h 24"/>
              <a:gd name="T8" fmla="*/ 24 w 32"/>
              <a:gd name="T9" fmla="*/ 0 h 24"/>
              <a:gd name="T10" fmla="*/ 0 w 32"/>
              <a:gd name="T11" fmla="*/ 0 h 24"/>
            </a:gdLst>
            <a:ahLst/>
            <a:cxnLst>
              <a:cxn ang="0">
                <a:pos x="T0" y="T1"/>
              </a:cxn>
              <a:cxn ang="0">
                <a:pos x="T2" y="T3"/>
              </a:cxn>
              <a:cxn ang="0">
                <a:pos x="T4" y="T5"/>
              </a:cxn>
              <a:cxn ang="0">
                <a:pos x="T6" y="T7"/>
              </a:cxn>
              <a:cxn ang="0">
                <a:pos x="T8" y="T9"/>
              </a:cxn>
              <a:cxn ang="0">
                <a:pos x="T10" y="T11"/>
              </a:cxn>
            </a:cxnLst>
            <a:rect l="0" t="0" r="r" b="b"/>
            <a:pathLst>
              <a:path w="32" h="24">
                <a:moveTo>
                  <a:pt x="1" y="24"/>
                </a:moveTo>
                <a:cubicBezTo>
                  <a:pt x="24" y="24"/>
                  <a:pt x="24" y="24"/>
                  <a:pt x="24" y="24"/>
                </a:cubicBezTo>
                <a:cubicBezTo>
                  <a:pt x="28" y="24"/>
                  <a:pt x="32" y="20"/>
                  <a:pt x="32" y="16"/>
                </a:cubicBezTo>
                <a:cubicBezTo>
                  <a:pt x="32" y="8"/>
                  <a:pt x="32" y="8"/>
                  <a:pt x="32" y="8"/>
                </a:cubicBezTo>
                <a:cubicBezTo>
                  <a:pt x="32" y="4"/>
                  <a:pt x="28" y="0"/>
                  <a:pt x="24" y="0"/>
                </a:cubicBezTo>
                <a:cubicBezTo>
                  <a:pt x="0" y="0"/>
                  <a:pt x="0" y="0"/>
                  <a:pt x="0" y="0"/>
                </a:cubicBezTo>
              </a:path>
            </a:pathLst>
          </a:cu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3" name="Freeform 12"/>
          <cdr:cNvSpPr>
            <a:spLocks xmlns:a="http://schemas.openxmlformats.org/drawingml/2006/main"/>
          </cdr:cNvSpPr>
        </cdr:nvSpPr>
        <cdr:spPr bwMode="auto">
          <a:xfrm xmlns:a="http://schemas.openxmlformats.org/drawingml/2006/main">
            <a:off x="7893792" y="3960068"/>
            <a:ext cx="173242" cy="129494"/>
          </a:xfrm>
          <a:custGeom xmlns:a="http://schemas.openxmlformats.org/drawingml/2006/main">
            <a:avLst/>
            <a:gdLst>
              <a:gd name="T0" fmla="*/ 32 w 32"/>
              <a:gd name="T1" fmla="*/ 0 h 24"/>
              <a:gd name="T2" fmla="*/ 8 w 32"/>
              <a:gd name="T3" fmla="*/ 0 h 24"/>
              <a:gd name="T4" fmla="*/ 0 w 32"/>
              <a:gd name="T5" fmla="*/ 8 h 24"/>
              <a:gd name="T6" fmla="*/ 0 w 32"/>
              <a:gd name="T7" fmla="*/ 16 h 24"/>
              <a:gd name="T8" fmla="*/ 8 w 32"/>
              <a:gd name="T9" fmla="*/ 24 h 24"/>
              <a:gd name="T10" fmla="*/ 31 w 32"/>
              <a:gd name="T11" fmla="*/ 24 h 24"/>
            </a:gdLst>
            <a:ahLst/>
            <a:cxnLst>
              <a:cxn ang="0">
                <a:pos x="T0" y="T1"/>
              </a:cxn>
              <a:cxn ang="0">
                <a:pos x="T2" y="T3"/>
              </a:cxn>
              <a:cxn ang="0">
                <a:pos x="T4" y="T5"/>
              </a:cxn>
              <a:cxn ang="0">
                <a:pos x="T6" y="T7"/>
              </a:cxn>
              <a:cxn ang="0">
                <a:pos x="T8" y="T9"/>
              </a:cxn>
              <a:cxn ang="0">
                <a:pos x="T10" y="T11"/>
              </a:cxn>
            </a:cxnLst>
            <a:rect l="0" t="0" r="r" b="b"/>
            <a:pathLst>
              <a:path w="32" h="24">
                <a:moveTo>
                  <a:pt x="32" y="0"/>
                </a:moveTo>
                <a:cubicBezTo>
                  <a:pt x="8" y="0"/>
                  <a:pt x="8" y="0"/>
                  <a:pt x="8" y="0"/>
                </a:cubicBezTo>
                <a:cubicBezTo>
                  <a:pt x="4" y="0"/>
                  <a:pt x="0" y="4"/>
                  <a:pt x="0" y="8"/>
                </a:cubicBezTo>
                <a:cubicBezTo>
                  <a:pt x="0" y="16"/>
                  <a:pt x="0" y="16"/>
                  <a:pt x="0" y="16"/>
                </a:cubicBezTo>
                <a:cubicBezTo>
                  <a:pt x="0" y="20"/>
                  <a:pt x="4" y="24"/>
                  <a:pt x="8" y="24"/>
                </a:cubicBezTo>
                <a:cubicBezTo>
                  <a:pt x="31" y="24"/>
                  <a:pt x="31" y="24"/>
                  <a:pt x="31" y="24"/>
                </a:cubicBezTo>
              </a:path>
            </a:pathLst>
          </a:cu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4" name="Freeform 13"/>
          <cdr:cNvSpPr>
            <a:spLocks xmlns:a="http://schemas.openxmlformats.org/drawingml/2006/main"/>
          </cdr:cNvSpPr>
        </cdr:nvSpPr>
        <cdr:spPr bwMode="auto">
          <a:xfrm xmlns:a="http://schemas.openxmlformats.org/drawingml/2006/main">
            <a:off x="8098530" y="3830574"/>
            <a:ext cx="85746" cy="87496"/>
          </a:xfrm>
          <a:custGeom xmlns:a="http://schemas.openxmlformats.org/drawingml/2006/main">
            <a:avLst/>
            <a:gdLst>
              <a:gd name="T0" fmla="*/ 0 w 16"/>
              <a:gd name="T1" fmla="*/ 16 h 16"/>
              <a:gd name="T2" fmla="*/ 8 w 16"/>
              <a:gd name="T3" fmla="*/ 0 h 16"/>
              <a:gd name="T4" fmla="*/ 16 w 16"/>
              <a:gd name="T5" fmla="*/ 16 h 16"/>
              <a:gd name="T6" fmla="*/ 0 w 16"/>
              <a:gd name="T7" fmla="*/ 16 h 16"/>
            </a:gdLst>
            <a:ahLst/>
            <a:cxnLst>
              <a:cxn ang="0">
                <a:pos x="T0" y="T1"/>
              </a:cxn>
              <a:cxn ang="0">
                <a:pos x="T2" y="T3"/>
              </a:cxn>
              <a:cxn ang="0">
                <a:pos x="T4" y="T5"/>
              </a:cxn>
              <a:cxn ang="0">
                <a:pos x="T6" y="T7"/>
              </a:cxn>
            </a:cxnLst>
            <a:rect l="0" t="0" r="r" b="b"/>
            <a:pathLst>
              <a:path w="16" h="16">
                <a:moveTo>
                  <a:pt x="0" y="16"/>
                </a:moveTo>
                <a:cubicBezTo>
                  <a:pt x="0" y="16"/>
                  <a:pt x="0" y="0"/>
                  <a:pt x="8" y="0"/>
                </a:cubicBezTo>
                <a:cubicBezTo>
                  <a:pt x="16" y="0"/>
                  <a:pt x="16" y="16"/>
                  <a:pt x="16" y="16"/>
                </a:cubicBezTo>
                <a:lnTo>
                  <a:pt x="0" y="16"/>
                </a:lnTo>
                <a:close/>
              </a:path>
            </a:pathLst>
          </a:cu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5" name="Freeform 14"/>
          <cdr:cNvSpPr>
            <a:spLocks xmlns:a="http://schemas.openxmlformats.org/drawingml/2006/main"/>
          </cdr:cNvSpPr>
        </cdr:nvSpPr>
        <cdr:spPr bwMode="auto">
          <a:xfrm xmlns:a="http://schemas.openxmlformats.org/drawingml/2006/main">
            <a:off x="8002285" y="4198055"/>
            <a:ext cx="80497" cy="64748"/>
          </a:xfrm>
          <a:custGeom xmlns:a="http://schemas.openxmlformats.org/drawingml/2006/main">
            <a:avLst/>
            <a:gdLst>
              <a:gd name="T0" fmla="*/ 15 w 15"/>
              <a:gd name="T1" fmla="*/ 12 h 12"/>
              <a:gd name="T2" fmla="*/ 0 w 15"/>
              <a:gd name="T3" fmla="*/ 12 h 12"/>
              <a:gd name="T4" fmla="*/ 12 w 15"/>
              <a:gd name="T5" fmla="*/ 0 h 12"/>
              <a:gd name="T6" fmla="*/ 14 w 15"/>
              <a:gd name="T7" fmla="*/ 0 h 12"/>
            </a:gdLst>
            <a:ahLst/>
            <a:cxnLst>
              <a:cxn ang="0">
                <a:pos x="T0" y="T1"/>
              </a:cxn>
              <a:cxn ang="0">
                <a:pos x="T2" y="T3"/>
              </a:cxn>
              <a:cxn ang="0">
                <a:pos x="T4" y="T5"/>
              </a:cxn>
              <a:cxn ang="0">
                <a:pos x="T6" y="T7"/>
              </a:cxn>
            </a:cxnLst>
            <a:rect l="0" t="0" r="r" b="b"/>
            <a:pathLst>
              <a:path w="15" h="12">
                <a:moveTo>
                  <a:pt x="15" y="12"/>
                </a:moveTo>
                <a:cubicBezTo>
                  <a:pt x="0" y="12"/>
                  <a:pt x="0" y="12"/>
                  <a:pt x="0" y="12"/>
                </a:cubicBezTo>
                <a:cubicBezTo>
                  <a:pt x="0" y="5"/>
                  <a:pt x="5" y="0"/>
                  <a:pt x="12" y="0"/>
                </a:cubicBezTo>
                <a:cubicBezTo>
                  <a:pt x="14" y="0"/>
                  <a:pt x="14" y="0"/>
                  <a:pt x="14" y="0"/>
                </a:cubicBezTo>
              </a:path>
            </a:pathLst>
          </a:cu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6" name="Freeform 15"/>
          <cdr:cNvSpPr>
            <a:spLocks xmlns:a="http://schemas.openxmlformats.org/drawingml/2006/main"/>
          </cdr:cNvSpPr>
        </cdr:nvSpPr>
        <cdr:spPr bwMode="auto">
          <a:xfrm xmlns:a="http://schemas.openxmlformats.org/drawingml/2006/main">
            <a:off x="8201777" y="4198055"/>
            <a:ext cx="80497" cy="64748"/>
          </a:xfrm>
          <a:custGeom xmlns:a="http://schemas.openxmlformats.org/drawingml/2006/main">
            <a:avLst/>
            <a:gdLst>
              <a:gd name="T0" fmla="*/ 1 w 15"/>
              <a:gd name="T1" fmla="*/ 0 h 12"/>
              <a:gd name="T2" fmla="*/ 3 w 15"/>
              <a:gd name="T3" fmla="*/ 0 h 12"/>
              <a:gd name="T4" fmla="*/ 15 w 15"/>
              <a:gd name="T5" fmla="*/ 12 h 12"/>
              <a:gd name="T6" fmla="*/ 0 w 15"/>
              <a:gd name="T7" fmla="*/ 12 h 12"/>
            </a:gdLst>
            <a:ahLst/>
            <a:cxnLst>
              <a:cxn ang="0">
                <a:pos x="T0" y="T1"/>
              </a:cxn>
              <a:cxn ang="0">
                <a:pos x="T2" y="T3"/>
              </a:cxn>
              <a:cxn ang="0">
                <a:pos x="T4" y="T5"/>
              </a:cxn>
              <a:cxn ang="0">
                <a:pos x="T6" y="T7"/>
              </a:cxn>
            </a:cxnLst>
            <a:rect l="0" t="0" r="r" b="b"/>
            <a:pathLst>
              <a:path w="15" h="12">
                <a:moveTo>
                  <a:pt x="1" y="0"/>
                </a:moveTo>
                <a:cubicBezTo>
                  <a:pt x="3" y="0"/>
                  <a:pt x="3" y="0"/>
                  <a:pt x="3" y="0"/>
                </a:cubicBezTo>
                <a:cubicBezTo>
                  <a:pt x="10" y="0"/>
                  <a:pt x="15" y="5"/>
                  <a:pt x="15" y="12"/>
                </a:cubicBezTo>
                <a:cubicBezTo>
                  <a:pt x="0" y="12"/>
                  <a:pt x="0" y="12"/>
                  <a:pt x="0" y="12"/>
                </a:cubicBezTo>
              </a:path>
            </a:pathLst>
          </a:cu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7" name="Line 236"/>
          <cdr:cNvSpPr>
            <a:spLocks xmlns:a="http://schemas.openxmlformats.org/drawingml/2006/main" noChangeShapeType="1"/>
          </cdr:cNvSpPr>
        </cdr:nvSpPr>
        <cdr:spPr bwMode="auto">
          <a:xfrm xmlns:a="http://schemas.openxmlformats.org/drawingml/2006/main">
            <a:off x="8033784" y="3874319"/>
            <a:ext cx="215240" cy="0"/>
          </a:xfrm>
          <a:prstGeom xmlns:a="http://schemas.openxmlformats.org/drawingml/2006/main" prst="line">
            <a:avLst/>
          </a:pr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8" name="Line 237"/>
          <cdr:cNvSpPr>
            <a:spLocks xmlns:a="http://schemas.openxmlformats.org/drawingml/2006/main" noChangeShapeType="1"/>
          </cdr:cNvSpPr>
        </cdr:nvSpPr>
        <cdr:spPr bwMode="auto">
          <a:xfrm xmlns:a="http://schemas.openxmlformats.org/drawingml/2006/main">
            <a:off x="8282273" y="3960066"/>
            <a:ext cx="0" cy="129494"/>
          </a:xfrm>
          <a:prstGeom xmlns:a="http://schemas.openxmlformats.org/drawingml/2006/main" prst="line">
            <a:avLst/>
          </a:pr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19" name="Line 238"/>
          <cdr:cNvSpPr>
            <a:spLocks xmlns:a="http://schemas.openxmlformats.org/drawingml/2006/main" noChangeShapeType="1"/>
          </cdr:cNvSpPr>
        </cdr:nvSpPr>
        <cdr:spPr bwMode="auto">
          <a:xfrm xmlns:a="http://schemas.openxmlformats.org/drawingml/2006/main">
            <a:off x="8324271" y="3960066"/>
            <a:ext cx="0" cy="129494"/>
          </a:xfrm>
          <a:prstGeom xmlns:a="http://schemas.openxmlformats.org/drawingml/2006/main" prst="line">
            <a:avLst/>
          </a:pr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0" name="Line 239"/>
          <cdr:cNvSpPr>
            <a:spLocks xmlns:a="http://schemas.openxmlformats.org/drawingml/2006/main" noChangeShapeType="1"/>
          </cdr:cNvSpPr>
        </cdr:nvSpPr>
        <cdr:spPr bwMode="auto">
          <a:xfrm xmlns:a="http://schemas.openxmlformats.org/drawingml/2006/main">
            <a:off x="7958540" y="3960066"/>
            <a:ext cx="0" cy="129494"/>
          </a:xfrm>
          <a:prstGeom xmlns:a="http://schemas.openxmlformats.org/drawingml/2006/main" prst="line">
            <a:avLst/>
          </a:pr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1" name="Line 240"/>
          <cdr:cNvSpPr>
            <a:spLocks xmlns:a="http://schemas.openxmlformats.org/drawingml/2006/main" noChangeShapeType="1"/>
          </cdr:cNvSpPr>
        </cdr:nvSpPr>
        <cdr:spPr bwMode="auto">
          <a:xfrm xmlns:a="http://schemas.openxmlformats.org/drawingml/2006/main">
            <a:off x="8002288" y="3960066"/>
            <a:ext cx="0" cy="129494"/>
          </a:xfrm>
          <a:prstGeom xmlns:a="http://schemas.openxmlformats.org/drawingml/2006/main" prst="line">
            <a:avLst/>
          </a:prstGeom>
          <a:noFill xmlns:a="http://schemas.openxmlformats.org/drawingml/2006/main"/>
          <a:ln xmlns:a="http://schemas.openxmlformats.org/drawingml/2006/main" w="19050" cap="rnd">
            <a:solidFill>
              <a:srgbClr val="188B7A"/>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grpSp>
  </cdr:relSizeAnchor>
  <cdr:relSizeAnchor xmlns:cdr="http://schemas.openxmlformats.org/drawingml/2006/chartDrawing">
    <cdr:from>
      <cdr:x>0.60557</cdr:x>
      <cdr:y>0.19993</cdr:y>
    </cdr:from>
    <cdr:to>
      <cdr:x>0.64002</cdr:x>
      <cdr:y>0.25611</cdr:y>
    </cdr:to>
    <cdr:grpSp>
      <cdr:nvGrpSpPr>
        <cdr:cNvPr id="22" name="Group 21">
          <a:extLst xmlns:a="http://schemas.openxmlformats.org/drawingml/2006/main">
            <a:ext uri="{FF2B5EF4-FFF2-40B4-BE49-F238E27FC236}">
              <a16:creationId xmlns:a16="http://schemas.microsoft.com/office/drawing/2014/main" id="{53BB683D-9F73-8AD7-4FC7-3F0193EAB912}"/>
            </a:ext>
          </a:extLst>
        </cdr:cNvPr>
        <cdr:cNvGrpSpPr/>
      </cdr:nvGrpSpPr>
      <cdr:grpSpPr>
        <a:xfrm xmlns:a="http://schemas.openxmlformats.org/drawingml/2006/main" flipH="1">
          <a:off x="5974692" y="897417"/>
          <a:ext cx="339891" cy="252172"/>
          <a:chOff x="8927958" y="4931195"/>
          <a:chExt cx="496977" cy="344732"/>
        </a:xfrm>
      </cdr:grpSpPr>
      <cdr:sp macro="" textlink="">
        <cdr:nvSpPr>
          <cdr:cNvPr id="23" name="Freeform 22"/>
          <cdr:cNvSpPr>
            <a:spLocks xmlns:a="http://schemas.openxmlformats.org/drawingml/2006/main"/>
          </cdr:cNvSpPr>
        </cdr:nvSpPr>
        <cdr:spPr bwMode="auto">
          <a:xfrm xmlns:a="http://schemas.openxmlformats.org/drawingml/2006/main">
            <a:off x="8927958" y="5211183"/>
            <a:ext cx="92745" cy="31498"/>
          </a:xfrm>
          <a:custGeom xmlns:a="http://schemas.openxmlformats.org/drawingml/2006/main">
            <a:avLst/>
            <a:gdLst>
              <a:gd name="T0" fmla="*/ 0 w 53"/>
              <a:gd name="T1" fmla="*/ 18 h 18"/>
              <a:gd name="T2" fmla="*/ 25 w 53"/>
              <a:gd name="T3" fmla="*/ 0 h 18"/>
              <a:gd name="T4" fmla="*/ 53 w 53"/>
              <a:gd name="T5" fmla="*/ 0 h 18"/>
            </a:gdLst>
            <a:ahLst/>
            <a:cxnLst>
              <a:cxn ang="0">
                <a:pos x="T0" y="T1"/>
              </a:cxn>
              <a:cxn ang="0">
                <a:pos x="T2" y="T3"/>
              </a:cxn>
              <a:cxn ang="0">
                <a:pos x="T4" y="T5"/>
              </a:cxn>
            </a:cxnLst>
            <a:rect l="0" t="0" r="r" b="b"/>
            <a:pathLst>
              <a:path w="53" h="18">
                <a:moveTo>
                  <a:pt x="0" y="18"/>
                </a:moveTo>
                <a:lnTo>
                  <a:pt x="25" y="0"/>
                </a:lnTo>
                <a:lnTo>
                  <a:pt x="53" y="0"/>
                </a:lnTo>
              </a:path>
            </a:pathLst>
          </a:cu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4" name="Oval 23"/>
          <cdr:cNvSpPr>
            <a:spLocks xmlns:a="http://schemas.openxmlformats.org/drawingml/2006/main" noChangeArrowheads="1"/>
          </cdr:cNvSpPr>
        </cdr:nvSpPr>
        <cdr:spPr bwMode="auto">
          <a:xfrm xmlns:a="http://schemas.openxmlformats.org/drawingml/2006/main">
            <a:off x="9015454" y="5190182"/>
            <a:ext cx="85745" cy="85745"/>
          </a:xfrm>
          <a:prstGeom xmlns:a="http://schemas.openxmlformats.org/drawingml/2006/main" prst="ellips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5" name="Oval 24"/>
          <cdr:cNvSpPr>
            <a:spLocks xmlns:a="http://schemas.openxmlformats.org/drawingml/2006/main" noChangeArrowheads="1"/>
          </cdr:cNvSpPr>
        </cdr:nvSpPr>
        <cdr:spPr bwMode="auto">
          <a:xfrm xmlns:a="http://schemas.openxmlformats.org/drawingml/2006/main">
            <a:off x="9144948" y="5190179"/>
            <a:ext cx="85745" cy="85745"/>
          </a:xfrm>
          <a:prstGeom xmlns:a="http://schemas.openxmlformats.org/drawingml/2006/main" prst="ellips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6" name="Oval 25"/>
          <cdr:cNvSpPr>
            <a:spLocks xmlns:a="http://schemas.openxmlformats.org/drawingml/2006/main" noChangeArrowheads="1"/>
          </cdr:cNvSpPr>
        </cdr:nvSpPr>
        <cdr:spPr bwMode="auto">
          <a:xfrm xmlns:a="http://schemas.openxmlformats.org/drawingml/2006/main">
            <a:off x="9274441" y="5190179"/>
            <a:ext cx="85745" cy="85745"/>
          </a:xfrm>
          <a:prstGeom xmlns:a="http://schemas.openxmlformats.org/drawingml/2006/main" prst="ellips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7" name="Line 79"/>
          <cdr:cNvSpPr>
            <a:spLocks xmlns:a="http://schemas.openxmlformats.org/drawingml/2006/main" noChangeShapeType="1"/>
          </cdr:cNvSpPr>
        </cdr:nvSpPr>
        <cdr:spPr bwMode="auto">
          <a:xfrm xmlns:a="http://schemas.openxmlformats.org/drawingml/2006/main">
            <a:off x="9165947" y="4931195"/>
            <a:ext cx="258988"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8" name="Freeform 27"/>
          <cdr:cNvSpPr>
            <a:spLocks xmlns:a="http://schemas.openxmlformats.org/drawingml/2006/main"/>
          </cdr:cNvSpPr>
        </cdr:nvSpPr>
        <cdr:spPr bwMode="auto">
          <a:xfrm xmlns:a="http://schemas.openxmlformats.org/drawingml/2006/main">
            <a:off x="8950707" y="4931195"/>
            <a:ext cx="236238" cy="279983"/>
          </a:xfrm>
          <a:custGeom xmlns:a="http://schemas.openxmlformats.org/drawingml/2006/main">
            <a:avLst/>
            <a:gdLst>
              <a:gd name="T0" fmla="*/ 44 w 44"/>
              <a:gd name="T1" fmla="*/ 0 h 52"/>
              <a:gd name="T2" fmla="*/ 44 w 44"/>
              <a:gd name="T3" fmla="*/ 24 h 52"/>
              <a:gd name="T4" fmla="*/ 6 w 44"/>
              <a:gd name="T5" fmla="*/ 24 h 52"/>
              <a:gd name="T6" fmla="*/ 6 w 44"/>
              <a:gd name="T7" fmla="*/ 52 h 52"/>
            </a:gdLst>
            <a:ahLst/>
            <a:cxnLst>
              <a:cxn ang="0">
                <a:pos x="T0" y="T1"/>
              </a:cxn>
              <a:cxn ang="0">
                <a:pos x="T2" y="T3"/>
              </a:cxn>
              <a:cxn ang="0">
                <a:pos x="T4" y="T5"/>
              </a:cxn>
              <a:cxn ang="0">
                <a:pos x="T6" y="T7"/>
              </a:cxn>
            </a:cxnLst>
            <a:rect l="0" t="0" r="r" b="b"/>
            <a:pathLst>
              <a:path w="44" h="52">
                <a:moveTo>
                  <a:pt x="44" y="0"/>
                </a:moveTo>
                <a:cubicBezTo>
                  <a:pt x="44" y="24"/>
                  <a:pt x="44" y="24"/>
                  <a:pt x="44" y="24"/>
                </a:cubicBezTo>
                <a:cubicBezTo>
                  <a:pt x="6" y="24"/>
                  <a:pt x="6" y="24"/>
                  <a:pt x="6" y="24"/>
                </a:cubicBezTo>
                <a:cubicBezTo>
                  <a:pt x="0" y="24"/>
                  <a:pt x="0" y="52"/>
                  <a:pt x="6" y="52"/>
                </a:cubicBezTo>
              </a:path>
            </a:pathLst>
          </a:cu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29" name="Freeform 28"/>
          <cdr:cNvSpPr>
            <a:spLocks xmlns:a="http://schemas.openxmlformats.org/drawingml/2006/main"/>
          </cdr:cNvSpPr>
        </cdr:nvSpPr>
        <cdr:spPr bwMode="auto">
          <a:xfrm xmlns:a="http://schemas.openxmlformats.org/drawingml/2006/main">
            <a:off x="9381187" y="4931195"/>
            <a:ext cx="43747" cy="279983"/>
          </a:xfrm>
          <a:custGeom xmlns:a="http://schemas.openxmlformats.org/drawingml/2006/main">
            <a:avLst/>
            <a:gdLst>
              <a:gd name="T0" fmla="*/ 0 w 25"/>
              <a:gd name="T1" fmla="*/ 0 h 160"/>
              <a:gd name="T2" fmla="*/ 0 w 25"/>
              <a:gd name="T3" fmla="*/ 86 h 160"/>
              <a:gd name="T4" fmla="*/ 25 w 25"/>
              <a:gd name="T5" fmla="*/ 86 h 160"/>
              <a:gd name="T6" fmla="*/ 25 w 25"/>
              <a:gd name="T7" fmla="*/ 160 h 160"/>
            </a:gdLst>
            <a:ahLst/>
            <a:cxnLst>
              <a:cxn ang="0">
                <a:pos x="T0" y="T1"/>
              </a:cxn>
              <a:cxn ang="0">
                <a:pos x="T2" y="T3"/>
              </a:cxn>
              <a:cxn ang="0">
                <a:pos x="T4" y="T5"/>
              </a:cxn>
              <a:cxn ang="0">
                <a:pos x="T6" y="T7"/>
              </a:cxn>
            </a:cxnLst>
            <a:rect l="0" t="0" r="r" b="b"/>
            <a:pathLst>
              <a:path w="25" h="160">
                <a:moveTo>
                  <a:pt x="0" y="0"/>
                </a:moveTo>
                <a:lnTo>
                  <a:pt x="0" y="86"/>
                </a:lnTo>
                <a:lnTo>
                  <a:pt x="25" y="86"/>
                </a:lnTo>
                <a:lnTo>
                  <a:pt x="25" y="160"/>
                </a:lnTo>
              </a:path>
            </a:pathLst>
          </a:cu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0" name="Line 82"/>
          <cdr:cNvSpPr>
            <a:spLocks xmlns:a="http://schemas.openxmlformats.org/drawingml/2006/main" noChangeShapeType="1"/>
          </cdr:cNvSpPr>
        </cdr:nvSpPr>
        <cdr:spPr bwMode="auto">
          <a:xfrm xmlns:a="http://schemas.openxmlformats.org/drawingml/2006/main">
            <a:off x="8992705" y="4973190"/>
            <a:ext cx="87496"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1" name="Rectangle 30"/>
          <cdr:cNvSpPr>
            <a:spLocks xmlns:a="http://schemas.openxmlformats.org/drawingml/2006/main" noChangeArrowheads="1"/>
          </cdr:cNvSpPr>
        </cdr:nvSpPr>
        <cdr:spPr bwMode="auto">
          <a:xfrm xmlns:a="http://schemas.openxmlformats.org/drawingml/2006/main">
            <a:off x="9230694" y="4973190"/>
            <a:ext cx="108495" cy="64747"/>
          </a:xfrm>
          <a:prstGeom xmlns:a="http://schemas.openxmlformats.org/drawingml/2006/main" prst="rect">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2" name="Line 84"/>
          <cdr:cNvSpPr>
            <a:spLocks xmlns:a="http://schemas.openxmlformats.org/drawingml/2006/main" noChangeShapeType="1"/>
          </cdr:cNvSpPr>
        </cdr:nvSpPr>
        <cdr:spPr bwMode="auto">
          <a:xfrm xmlns:a="http://schemas.openxmlformats.org/drawingml/2006/main">
            <a:off x="9095950" y="5211176"/>
            <a:ext cx="54247" cy="0"/>
          </a:xfrm>
          <a:prstGeom xmlns:a="http://schemas.openxmlformats.org/drawingml/2006/main" prst="line">
            <a:avLst/>
          </a:prstGeom>
          <a:noFill xmlns:a="http://schemas.openxmlformats.org/drawingml/2006/main"/>
          <a:ln xmlns:a="http://schemas.openxmlformats.org/drawingml/2006/main" w="28575" cap="flat">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3" name="Line 85"/>
          <cdr:cNvSpPr>
            <a:spLocks xmlns:a="http://schemas.openxmlformats.org/drawingml/2006/main" noChangeShapeType="1"/>
          </cdr:cNvSpPr>
        </cdr:nvSpPr>
        <cdr:spPr bwMode="auto">
          <a:xfrm xmlns:a="http://schemas.openxmlformats.org/drawingml/2006/main">
            <a:off x="9225444" y="5211176"/>
            <a:ext cx="54247" cy="0"/>
          </a:xfrm>
          <a:prstGeom xmlns:a="http://schemas.openxmlformats.org/drawingml/2006/main" prst="line">
            <a:avLst/>
          </a:prstGeom>
          <a:noFill xmlns:a="http://schemas.openxmlformats.org/drawingml/2006/main"/>
          <a:ln xmlns:a="http://schemas.openxmlformats.org/drawingml/2006/main" w="28575" cap="flat">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4" name="Line 86"/>
          <cdr:cNvSpPr>
            <a:spLocks xmlns:a="http://schemas.openxmlformats.org/drawingml/2006/main" noChangeShapeType="1"/>
          </cdr:cNvSpPr>
        </cdr:nvSpPr>
        <cdr:spPr bwMode="auto">
          <a:xfrm xmlns:a="http://schemas.openxmlformats.org/drawingml/2006/main">
            <a:off x="9354938" y="5211176"/>
            <a:ext cx="69997" cy="0"/>
          </a:xfrm>
          <a:prstGeom xmlns:a="http://schemas.openxmlformats.org/drawingml/2006/main" prst="line">
            <a:avLst/>
          </a:prstGeom>
          <a:noFill xmlns:a="http://schemas.openxmlformats.org/drawingml/2006/main"/>
          <a:ln xmlns:a="http://schemas.openxmlformats.org/drawingml/2006/main" w="28575" cap="flat">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5" name="Line 87"/>
          <cdr:cNvSpPr>
            <a:spLocks xmlns:a="http://schemas.openxmlformats.org/drawingml/2006/main" noChangeShapeType="1"/>
          </cdr:cNvSpPr>
        </cdr:nvSpPr>
        <cdr:spPr bwMode="auto">
          <a:xfrm xmlns:a="http://schemas.openxmlformats.org/drawingml/2006/main">
            <a:off x="9015449" y="4973190"/>
            <a:ext cx="0" cy="87495"/>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6" name="Line 88"/>
          <cdr:cNvSpPr>
            <a:spLocks xmlns:a="http://schemas.openxmlformats.org/drawingml/2006/main" noChangeShapeType="1"/>
          </cdr:cNvSpPr>
        </cdr:nvSpPr>
        <cdr:spPr bwMode="auto">
          <a:xfrm xmlns:a="http://schemas.openxmlformats.org/drawingml/2006/main">
            <a:off x="9057447" y="4973190"/>
            <a:ext cx="0" cy="87495"/>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grpSp>
  </cdr:relSizeAnchor>
  <cdr:relSizeAnchor xmlns:cdr="http://schemas.openxmlformats.org/drawingml/2006/chartDrawing">
    <cdr:from>
      <cdr:x>0.41513</cdr:x>
      <cdr:y>0.53495</cdr:y>
    </cdr:from>
    <cdr:to>
      <cdr:x>0.45839</cdr:x>
      <cdr:y>0.60323</cdr:y>
    </cdr:to>
    <cdr:grpSp>
      <cdr:nvGrpSpPr>
        <cdr:cNvPr id="37" name="Group 36">
          <a:extLst xmlns:a="http://schemas.openxmlformats.org/drawingml/2006/main">
            <a:ext uri="{FF2B5EF4-FFF2-40B4-BE49-F238E27FC236}">
              <a16:creationId xmlns:a16="http://schemas.microsoft.com/office/drawing/2014/main" id="{6C173432-B80E-35E1-58B3-CF2062A4E7B1}"/>
            </a:ext>
          </a:extLst>
        </cdr:cNvPr>
        <cdr:cNvGrpSpPr/>
      </cdr:nvGrpSpPr>
      <cdr:grpSpPr>
        <a:xfrm xmlns:a="http://schemas.openxmlformats.org/drawingml/2006/main">
          <a:off x="4095767" y="2401205"/>
          <a:ext cx="426813" cy="306486"/>
          <a:chOff x="7942508" y="4492626"/>
          <a:chExt cx="507474" cy="352426"/>
        </a:xfrm>
      </cdr:grpSpPr>
      <cdr:sp macro="" textlink="">
        <cdr:nvSpPr>
          <cdr:cNvPr id="38" name="Line 54"/>
          <cdr:cNvSpPr>
            <a:spLocks xmlns:a="http://schemas.openxmlformats.org/drawingml/2006/main" noChangeShapeType="1"/>
          </cdr:cNvSpPr>
        </cdr:nvSpPr>
        <cdr:spPr bwMode="auto">
          <a:xfrm xmlns:a="http://schemas.openxmlformats.org/drawingml/2006/main">
            <a:off x="7953004" y="4845051"/>
            <a:ext cx="496978"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39" name="Rectangle 38"/>
          <cdr:cNvSpPr>
            <a:spLocks xmlns:a="http://schemas.openxmlformats.org/drawingml/2006/main" noChangeArrowheads="1"/>
          </cdr:cNvSpPr>
        </cdr:nvSpPr>
        <cdr:spPr bwMode="auto">
          <a:xfrm xmlns:a="http://schemas.openxmlformats.org/drawingml/2006/main">
            <a:off x="8136750" y="4767264"/>
            <a:ext cx="106745" cy="38100"/>
          </a:xfrm>
          <a:prstGeom xmlns:a="http://schemas.openxmlformats.org/drawingml/2006/main" prst="rect">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0" name="Oval 39"/>
          <cdr:cNvSpPr>
            <a:spLocks xmlns:a="http://schemas.openxmlformats.org/drawingml/2006/main" noChangeArrowheads="1"/>
          </cdr:cNvSpPr>
        </cdr:nvSpPr>
        <cdr:spPr bwMode="auto">
          <a:xfrm xmlns:a="http://schemas.openxmlformats.org/drawingml/2006/main">
            <a:off x="8007256" y="4767264"/>
            <a:ext cx="85746" cy="77788"/>
          </a:xfrm>
          <a:prstGeom xmlns:a="http://schemas.openxmlformats.org/drawingml/2006/main" prst="ellips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1" name="Oval 40"/>
          <cdr:cNvSpPr>
            <a:spLocks xmlns:a="http://schemas.openxmlformats.org/drawingml/2006/main" noChangeArrowheads="1"/>
          </cdr:cNvSpPr>
        </cdr:nvSpPr>
        <cdr:spPr bwMode="auto">
          <a:xfrm xmlns:a="http://schemas.openxmlformats.org/drawingml/2006/main">
            <a:off x="8287244" y="4767264"/>
            <a:ext cx="85746" cy="77788"/>
          </a:xfrm>
          <a:prstGeom xmlns:a="http://schemas.openxmlformats.org/drawingml/2006/main" prst="ellips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2" name="Line 58"/>
          <cdr:cNvSpPr>
            <a:spLocks xmlns:a="http://schemas.openxmlformats.org/drawingml/2006/main" noChangeShapeType="1"/>
          </cdr:cNvSpPr>
        </cdr:nvSpPr>
        <cdr:spPr bwMode="auto">
          <a:xfrm xmlns:a="http://schemas.openxmlformats.org/drawingml/2006/main">
            <a:off x="8051004" y="4805364"/>
            <a:ext cx="279988"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3" name="Line 59"/>
          <cdr:cNvSpPr>
            <a:spLocks xmlns:a="http://schemas.openxmlformats.org/drawingml/2006/main" noChangeShapeType="1"/>
          </cdr:cNvSpPr>
        </cdr:nvSpPr>
        <cdr:spPr bwMode="auto">
          <a:xfrm xmlns:a="http://schemas.openxmlformats.org/drawingml/2006/main">
            <a:off x="7942509" y="4767264"/>
            <a:ext cx="495228"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4" name="Line 60"/>
          <cdr:cNvSpPr>
            <a:spLocks xmlns:a="http://schemas.openxmlformats.org/drawingml/2006/main" noChangeShapeType="1"/>
          </cdr:cNvSpPr>
        </cdr:nvSpPr>
        <cdr:spPr bwMode="auto">
          <a:xfrm xmlns:a="http://schemas.openxmlformats.org/drawingml/2006/main">
            <a:off x="7942508" y="4570414"/>
            <a:ext cx="495228"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5" name="Line 61"/>
          <cdr:cNvSpPr>
            <a:spLocks xmlns:a="http://schemas.openxmlformats.org/drawingml/2006/main" noChangeShapeType="1"/>
          </cdr:cNvSpPr>
        </cdr:nvSpPr>
        <cdr:spPr bwMode="auto">
          <a:xfrm xmlns:a="http://schemas.openxmlformats.org/drawingml/2006/main">
            <a:off x="7963506" y="4570414"/>
            <a:ext cx="0" cy="19685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6" name="Line 62"/>
          <cdr:cNvSpPr>
            <a:spLocks xmlns:a="http://schemas.openxmlformats.org/drawingml/2006/main" noChangeShapeType="1"/>
          </cdr:cNvSpPr>
        </cdr:nvSpPr>
        <cdr:spPr bwMode="auto">
          <a:xfrm xmlns:a="http://schemas.openxmlformats.org/drawingml/2006/main">
            <a:off x="8072001" y="4570414"/>
            <a:ext cx="0" cy="19685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7" name="Line 63"/>
          <cdr:cNvSpPr>
            <a:spLocks xmlns:a="http://schemas.openxmlformats.org/drawingml/2006/main" noChangeShapeType="1"/>
          </cdr:cNvSpPr>
        </cdr:nvSpPr>
        <cdr:spPr bwMode="auto">
          <a:xfrm xmlns:a="http://schemas.openxmlformats.org/drawingml/2006/main">
            <a:off x="8416736" y="4570414"/>
            <a:ext cx="0" cy="19685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8" name="Line 64"/>
          <cdr:cNvSpPr>
            <a:spLocks xmlns:a="http://schemas.openxmlformats.org/drawingml/2006/main" noChangeShapeType="1"/>
          </cdr:cNvSpPr>
        </cdr:nvSpPr>
        <cdr:spPr bwMode="auto">
          <a:xfrm xmlns:a="http://schemas.openxmlformats.org/drawingml/2006/main">
            <a:off x="8308241" y="4570414"/>
            <a:ext cx="0" cy="19685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49" name="Line 65"/>
          <cdr:cNvSpPr>
            <a:spLocks xmlns:a="http://schemas.openxmlformats.org/drawingml/2006/main" noChangeShapeType="1"/>
          </cdr:cNvSpPr>
        </cdr:nvSpPr>
        <cdr:spPr bwMode="auto">
          <a:xfrm xmlns:a="http://schemas.openxmlformats.org/drawingml/2006/main">
            <a:off x="7986254" y="4532314"/>
            <a:ext cx="409482"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50" name="Line 66"/>
          <cdr:cNvSpPr>
            <a:spLocks xmlns:a="http://schemas.openxmlformats.org/drawingml/2006/main" noChangeShapeType="1"/>
          </cdr:cNvSpPr>
        </cdr:nvSpPr>
        <cdr:spPr bwMode="auto">
          <a:xfrm xmlns:a="http://schemas.openxmlformats.org/drawingml/2006/main">
            <a:off x="8028253" y="4532314"/>
            <a:ext cx="0" cy="3810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51" name="Line 67"/>
          <cdr:cNvSpPr>
            <a:spLocks xmlns:a="http://schemas.openxmlformats.org/drawingml/2006/main" noChangeShapeType="1"/>
          </cdr:cNvSpPr>
        </cdr:nvSpPr>
        <cdr:spPr bwMode="auto">
          <a:xfrm xmlns:a="http://schemas.openxmlformats.org/drawingml/2006/main">
            <a:off x="8351989" y="4532314"/>
            <a:ext cx="0" cy="3810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52" name="Rectangle 51"/>
          <cdr:cNvSpPr>
            <a:spLocks xmlns:a="http://schemas.openxmlformats.org/drawingml/2006/main" noChangeArrowheads="1"/>
          </cdr:cNvSpPr>
        </cdr:nvSpPr>
        <cdr:spPr bwMode="auto">
          <a:xfrm xmlns:a="http://schemas.openxmlformats.org/drawingml/2006/main">
            <a:off x="8147248" y="4492626"/>
            <a:ext cx="85746" cy="39688"/>
          </a:xfrm>
          <a:prstGeom xmlns:a="http://schemas.openxmlformats.org/drawingml/2006/main" prst="rect">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56" name="Line 72"/>
          <cdr:cNvSpPr>
            <a:spLocks xmlns:a="http://schemas.openxmlformats.org/drawingml/2006/main" noChangeShapeType="1"/>
          </cdr:cNvSpPr>
        </cdr:nvSpPr>
        <cdr:spPr bwMode="auto">
          <a:xfrm xmlns:a="http://schemas.openxmlformats.org/drawingml/2006/main">
            <a:off x="7963507" y="4727576"/>
            <a:ext cx="108495"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57" name="Line 73"/>
          <cdr:cNvSpPr>
            <a:spLocks xmlns:a="http://schemas.openxmlformats.org/drawingml/2006/main" noChangeShapeType="1"/>
          </cdr:cNvSpPr>
        </cdr:nvSpPr>
        <cdr:spPr bwMode="auto">
          <a:xfrm xmlns:a="http://schemas.openxmlformats.org/drawingml/2006/main">
            <a:off x="8308242" y="4727576"/>
            <a:ext cx="108495" cy="0"/>
          </a:xfrm>
          <a:prstGeom xmlns:a="http://schemas.openxmlformats.org/drawingml/2006/main" prst="line">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sp macro="" textlink="">
        <cdr:nvSpPr>
          <cdr:cNvPr id="58" name="Rectangle 57"/>
          <cdr:cNvSpPr>
            <a:spLocks xmlns:a="http://schemas.openxmlformats.org/drawingml/2006/main" noChangeArrowheads="1"/>
          </cdr:cNvSpPr>
        </cdr:nvSpPr>
        <cdr:spPr bwMode="auto">
          <a:xfrm xmlns:a="http://schemas.openxmlformats.org/drawingml/2006/main">
            <a:off x="8115750" y="4610101"/>
            <a:ext cx="150494" cy="77788"/>
          </a:xfrm>
          <a:prstGeom xmlns:a="http://schemas.openxmlformats.org/drawingml/2006/main" prst="rect">
            <a:avLst/>
          </a:prstGeom>
          <a:noFill xmlns:a="http://schemas.openxmlformats.org/drawingml/2006/main"/>
          <a:ln xmlns:a="http://schemas.openxmlformats.org/drawingml/2006/main" w="28575" cap="rnd">
            <a:solidFill>
              <a:schemeClr val="tx2"/>
            </a:solidFill>
            <a:prstDash val="solid"/>
            <a:round/>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vert="horz" wrap="square" lIns="82953" tIns="41476" rIns="82953" bIns="41476"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AU" sz="1633" dirty="0"/>
          </a:p>
        </cdr:txBody>
      </cdr:sp>
    </cdr:grp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ADCC9-5B49-452C-B7B1-A59786FF62BD}" type="datetimeFigureOut">
              <a:rPr lang="en-AU" smtClean="0"/>
              <a:t>17/03/2026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DA1192-6088-40B5-9D1B-53B01CAC6168}" type="slidenum">
              <a:rPr lang="en-AU" smtClean="0"/>
              <a:t>‹#›</a:t>
            </a:fld>
            <a:endParaRPr lang="en-AU"/>
          </a:p>
        </p:txBody>
      </p:sp>
    </p:spTree>
    <p:extLst>
      <p:ext uri="{BB962C8B-B14F-4D97-AF65-F5344CB8AC3E}">
        <p14:creationId xmlns:p14="http://schemas.microsoft.com/office/powerpoint/2010/main" val="3665524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D31561-D0A5-4A10-A904-567889A12061}"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046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C 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a:xfrm>
            <a:off x="479425" y="476250"/>
            <a:ext cx="11233150" cy="389979"/>
          </a:xfrm>
        </p:spPr>
        <p:txBody>
          <a:bodyPr/>
          <a:lstStyle>
            <a:lvl1pPr>
              <a:lnSpc>
                <a:spcPct val="90000"/>
              </a:lnSpc>
              <a:defRPr sz="2800"/>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a:xfrm>
            <a:off x="11299823" y="6534000"/>
            <a:ext cx="412751" cy="123111"/>
          </a:xfrm>
        </p:spPr>
        <p:txBody>
          <a:bodyPr/>
          <a:lstStyle/>
          <a:p>
            <a:fld id="{0500C9E6-702F-A843-8A04-80C500C6891A}" type="slidenum">
              <a:rPr lang="en-AU"/>
              <a:t>‹#›</a:t>
            </a:fld>
            <a:endParaRPr lang="en-AU"/>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4" y="1665288"/>
            <a:ext cx="5529370" cy="4464050"/>
          </a:xfrm>
        </p:spPr>
        <p:txBody>
          <a:bodyPr/>
          <a:lstStyle>
            <a:lvl1pPr marL="360000" indent="-360000">
              <a:spcBef>
                <a:spcPts val="800"/>
              </a:spcBef>
              <a:buClr>
                <a:schemeClr val="bg2"/>
              </a:buClr>
              <a:buFont typeface="+mj-lt"/>
              <a:buAutoNum type="arabicPeriod"/>
              <a:tabLst>
                <a:tab pos="5505450" algn="r"/>
              </a:tabLst>
              <a:defRPr sz="2000" b="1">
                <a:solidFill>
                  <a:schemeClr val="tx1"/>
                </a:solidFill>
              </a:defRPr>
            </a:lvl1pPr>
            <a:lvl2pPr marL="628650" indent="-269875">
              <a:buClr>
                <a:schemeClr val="bg2"/>
              </a:buClr>
              <a:buFont typeface="+mj-lt"/>
              <a:buAutoNum type="alphaUcPeriod"/>
              <a:tabLst>
                <a:tab pos="5505450" algn="r"/>
              </a:tabLst>
              <a:defRPr b="0">
                <a:solidFill>
                  <a:schemeClr val="tx1"/>
                </a:solidFill>
              </a:defRPr>
            </a:lvl2pPr>
          </a:lstStyle>
          <a:p>
            <a:pPr lvl="0"/>
            <a:r>
              <a:rPr lang="en-US"/>
              <a:t>Edit Master text styles</a:t>
            </a:r>
          </a:p>
          <a:p>
            <a:pPr lvl="1"/>
            <a:r>
              <a:rPr lang="en-US"/>
              <a:t>Second level</a:t>
            </a:r>
          </a:p>
        </p:txBody>
      </p:sp>
      <p:sp>
        <p:nvSpPr>
          <p:cNvPr id="6" name="Rectangle 5">
            <a:extLst>
              <a:ext uri="{FF2B5EF4-FFF2-40B4-BE49-F238E27FC236}">
                <a16:creationId xmlns:a16="http://schemas.microsoft.com/office/drawing/2014/main" id="{AE5158ED-A65C-C842-9E96-D291A640655E}"/>
              </a:ext>
            </a:extLst>
          </p:cNvPr>
          <p:cNvSpPr/>
          <p:nvPr userDrawn="1"/>
        </p:nvSpPr>
        <p:spPr>
          <a:xfrm>
            <a:off x="479424" y="6274800"/>
            <a:ext cx="11232000" cy="9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Picture 6">
            <a:extLst>
              <a:ext uri="{FF2B5EF4-FFF2-40B4-BE49-F238E27FC236}">
                <a16:creationId xmlns:a16="http://schemas.microsoft.com/office/drawing/2014/main" id="{D45E7430-D62C-2645-B7F8-D2562619DA31}"/>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3114761843"/>
      </p:ext>
    </p:extLst>
  </p:cSld>
  <p:clrMapOvr>
    <a:masterClrMapping/>
  </p:clrMapOvr>
  <p:extLst>
    <p:ext uri="{DCECCB84-F9BA-43D5-87BE-67443E8EF086}">
      <p15:sldGuideLst xmlns:p15="http://schemas.microsoft.com/office/powerpoint/2012/main">
        <p15:guide id="1" orient="horz" pos="550">
          <p15:clr>
            <a:srgbClr val="FBAE40"/>
          </p15:clr>
        </p15:guide>
        <p15:guide id="2" pos="3784">
          <p15:clr>
            <a:srgbClr val="FBAE40"/>
          </p15:clr>
        </p15:guide>
        <p15:guide id="3" pos="390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4" name="Picture Placeholder 3">
            <a:extLst>
              <a:ext uri="{FF2B5EF4-FFF2-40B4-BE49-F238E27FC236}">
                <a16:creationId xmlns:a16="http://schemas.microsoft.com/office/drawing/2014/main" id="{240A4450-BCBE-EA4C-8075-D12BADF9B3B7}"/>
              </a:ext>
            </a:extLst>
          </p:cNvPr>
          <p:cNvSpPr>
            <a:spLocks noGrp="1"/>
          </p:cNvSpPr>
          <p:nvPr>
            <p:ph type="pic" sz="quarter" idx="15" hasCustomPrompt="1"/>
          </p:nvPr>
        </p:nvSpPr>
        <p:spPr>
          <a:xfrm>
            <a:off x="479425" y="1665288"/>
            <a:ext cx="11712575" cy="4610100"/>
          </a:xfrm>
          <a:solidFill>
            <a:schemeClr val="bg1">
              <a:lumMod val="95000"/>
            </a:schemeClr>
          </a:solidFill>
        </p:spPr>
        <p:txBody>
          <a:bodyPr anchor="ctr" anchorCtr="1"/>
          <a:lstStyle>
            <a:lvl1pPr>
              <a:defRPr sz="900">
                <a:solidFill>
                  <a:schemeClr val="tx1"/>
                </a:solidFill>
              </a:defRPr>
            </a:lvl1pPr>
          </a:lstStyle>
          <a:p>
            <a:r>
              <a:rPr lang="en-AU"/>
              <a:t>click insert image</a:t>
            </a:r>
          </a:p>
        </p:txBody>
      </p:sp>
      <p:pic>
        <p:nvPicPr>
          <p:cNvPr id="6" name="Picture 5">
            <a:extLst>
              <a:ext uri="{FF2B5EF4-FFF2-40B4-BE49-F238E27FC236}">
                <a16:creationId xmlns:a16="http://schemas.microsoft.com/office/drawing/2014/main" id="{D2A6C920-EA32-3A44-B168-3421B5E78218}"/>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1225429587"/>
      </p:ext>
    </p:extLst>
  </p:cSld>
  <p:clrMapOvr>
    <a:masterClrMapping/>
  </p:clrMapOvr>
  <p:extLst>
    <p:ext uri="{DCECCB84-F9BA-43D5-87BE-67443E8EF086}">
      <p15:sldGuideLst xmlns:p15="http://schemas.microsoft.com/office/powerpoint/2012/main">
        <p15:guide id="1" orient="horz" pos="550">
          <p15:clr>
            <a:srgbClr val="FBAE40"/>
          </p15:clr>
        </p15:guide>
        <p15:guide id="2" pos="3784">
          <p15:clr>
            <a:srgbClr val="FBAE40"/>
          </p15:clr>
        </p15:guide>
        <p15:guide id="3" pos="449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 tabl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5" y="1665288"/>
            <a:ext cx="3600450" cy="4608512"/>
          </a:xfrm>
        </p:spPr>
        <p:txBody>
          <a:bodyPr numCol="1" spcCol="180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63AC0B42-7037-D44A-8752-EFCC86798824}"/>
              </a:ext>
            </a:extLst>
          </p:cNvPr>
          <p:cNvSpPr>
            <a:spLocks noGrp="1"/>
          </p:cNvSpPr>
          <p:nvPr>
            <p:ph type="body" sz="quarter" idx="15"/>
          </p:nvPr>
        </p:nvSpPr>
        <p:spPr>
          <a:xfrm>
            <a:off x="5232400" y="1665288"/>
            <a:ext cx="6480175" cy="169277"/>
          </a:xfrm>
        </p:spPr>
        <p:txBody>
          <a:bodyPr>
            <a:spAutoFit/>
          </a:bodyPr>
          <a:lstStyle>
            <a:lvl1pPr>
              <a:defRPr sz="1100" b="1">
                <a:solidFill>
                  <a:schemeClr val="tx1"/>
                </a:solidFill>
              </a:defRPr>
            </a:lvl1pPr>
          </a:lstStyle>
          <a:p>
            <a:pPr lvl="0"/>
            <a:r>
              <a:rPr lang="en-US"/>
              <a:t>Edit Master text styles</a:t>
            </a:r>
          </a:p>
        </p:txBody>
      </p:sp>
      <p:pic>
        <p:nvPicPr>
          <p:cNvPr id="8" name="Picture 7">
            <a:extLst>
              <a:ext uri="{FF2B5EF4-FFF2-40B4-BE49-F238E27FC236}">
                <a16:creationId xmlns:a16="http://schemas.microsoft.com/office/drawing/2014/main" id="{C775FD07-BAB6-5B43-9470-1620BA2A35F5}"/>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1821282144"/>
      </p:ext>
    </p:extLst>
  </p:cSld>
  <p:clrMapOvr>
    <a:masterClrMapping/>
  </p:clrMapOvr>
  <p:extLst>
    <p:ext uri="{DCECCB84-F9BA-43D5-87BE-67443E8EF086}">
      <p15:sldGuideLst xmlns:p15="http://schemas.microsoft.com/office/powerpoint/2012/main">
        <p15:guide id="1" orient="horz" pos="550">
          <p15:clr>
            <a:srgbClr val="FBAE40"/>
          </p15:clr>
        </p15:guide>
        <p15:guide id="2" pos="2570">
          <p15:clr>
            <a:srgbClr val="FBAE40"/>
          </p15:clr>
        </p15:guide>
        <p15:guide id="3" pos="329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only">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4" name="Text Placeholder 3">
            <a:extLst>
              <a:ext uri="{FF2B5EF4-FFF2-40B4-BE49-F238E27FC236}">
                <a16:creationId xmlns:a16="http://schemas.microsoft.com/office/drawing/2014/main" id="{63AC0B42-7037-D44A-8752-EFCC86798824}"/>
              </a:ext>
            </a:extLst>
          </p:cNvPr>
          <p:cNvSpPr>
            <a:spLocks noGrp="1"/>
          </p:cNvSpPr>
          <p:nvPr>
            <p:ph type="body" sz="quarter" idx="15"/>
          </p:nvPr>
        </p:nvSpPr>
        <p:spPr>
          <a:xfrm>
            <a:off x="479425" y="1665288"/>
            <a:ext cx="6480175" cy="169277"/>
          </a:xfrm>
        </p:spPr>
        <p:txBody>
          <a:bodyPr>
            <a:spAutoFit/>
          </a:bodyPr>
          <a:lstStyle>
            <a:lvl1pPr>
              <a:defRPr sz="1100" b="1">
                <a:solidFill>
                  <a:schemeClr val="tx1"/>
                </a:solidFill>
              </a:defRPr>
            </a:lvl1pPr>
          </a:lstStyle>
          <a:p>
            <a:pPr lvl="0"/>
            <a:r>
              <a:rPr lang="en-US"/>
              <a:t>Edit Master text styles</a:t>
            </a:r>
          </a:p>
        </p:txBody>
      </p:sp>
      <p:sp>
        <p:nvSpPr>
          <p:cNvPr id="6" name="Text Placeholder 5">
            <a:extLst>
              <a:ext uri="{FF2B5EF4-FFF2-40B4-BE49-F238E27FC236}">
                <a16:creationId xmlns:a16="http://schemas.microsoft.com/office/drawing/2014/main" id="{71F3D828-95E7-7F48-9F58-E0FAEA28EBDD}"/>
              </a:ext>
            </a:extLst>
          </p:cNvPr>
          <p:cNvSpPr>
            <a:spLocks noGrp="1"/>
          </p:cNvSpPr>
          <p:nvPr>
            <p:ph type="body" sz="quarter" idx="16"/>
          </p:nvPr>
        </p:nvSpPr>
        <p:spPr>
          <a:xfrm>
            <a:off x="479424" y="6166078"/>
            <a:ext cx="6483600" cy="107722"/>
          </a:xfrm>
        </p:spPr>
        <p:txBody>
          <a:bodyPr anchor="b" anchorCtr="0">
            <a:spAutoFit/>
          </a:bodyPr>
          <a:lstStyle>
            <a:lvl1pPr>
              <a:defRPr sz="700">
                <a:solidFill>
                  <a:schemeClr val="tx1"/>
                </a:solidFill>
              </a:defRPr>
            </a:lvl1pPr>
          </a:lstStyle>
          <a:p>
            <a:pPr lvl="0"/>
            <a:r>
              <a:rPr lang="en-US"/>
              <a:t>Edit Master text styles</a:t>
            </a:r>
          </a:p>
        </p:txBody>
      </p:sp>
      <p:pic>
        <p:nvPicPr>
          <p:cNvPr id="8" name="Picture 7">
            <a:extLst>
              <a:ext uri="{FF2B5EF4-FFF2-40B4-BE49-F238E27FC236}">
                <a16:creationId xmlns:a16="http://schemas.microsoft.com/office/drawing/2014/main" id="{9D0D9BB6-8215-4440-A138-B64DB29E4773}"/>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2060203079"/>
      </p:ext>
    </p:extLst>
  </p:cSld>
  <p:clrMapOvr>
    <a:masterClrMapping/>
  </p:clrMapOvr>
  <p:extLst>
    <p:ext uri="{DCECCB84-F9BA-43D5-87BE-67443E8EF086}">
      <p15:sldGuideLst xmlns:p15="http://schemas.microsoft.com/office/powerpoint/2012/main">
        <p15:guide id="1" orient="horz" pos="550">
          <p15:clr>
            <a:srgbClr val="FBAE40"/>
          </p15:clr>
        </p15:guide>
        <p15:guide id="2" orient="horz" pos="1275">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4" name="Text Placeholder 3">
            <a:extLst>
              <a:ext uri="{FF2B5EF4-FFF2-40B4-BE49-F238E27FC236}">
                <a16:creationId xmlns:a16="http://schemas.microsoft.com/office/drawing/2014/main" id="{63AC0B42-7037-D44A-8752-EFCC86798824}"/>
              </a:ext>
            </a:extLst>
          </p:cNvPr>
          <p:cNvSpPr>
            <a:spLocks noGrp="1"/>
          </p:cNvSpPr>
          <p:nvPr>
            <p:ph type="body" sz="quarter" idx="15"/>
          </p:nvPr>
        </p:nvSpPr>
        <p:spPr>
          <a:xfrm>
            <a:off x="479425" y="5737810"/>
            <a:ext cx="6480175" cy="184666"/>
          </a:xfrm>
        </p:spPr>
        <p:txBody>
          <a:bodyPr anchor="b" anchorCtr="0">
            <a:spAutoFit/>
          </a:bodyPr>
          <a:lstStyle>
            <a:lvl1pPr>
              <a:defRPr sz="1200" b="1">
                <a:solidFill>
                  <a:schemeClr val="tx1"/>
                </a:solidFill>
              </a:defRPr>
            </a:lvl1pPr>
          </a:lstStyle>
          <a:p>
            <a:pPr lvl="0"/>
            <a:r>
              <a:rPr lang="en-US"/>
              <a:t>Edit Master text styles</a:t>
            </a:r>
          </a:p>
        </p:txBody>
      </p:sp>
      <p:sp>
        <p:nvSpPr>
          <p:cNvPr id="6" name="Text Placeholder 5">
            <a:extLst>
              <a:ext uri="{FF2B5EF4-FFF2-40B4-BE49-F238E27FC236}">
                <a16:creationId xmlns:a16="http://schemas.microsoft.com/office/drawing/2014/main" id="{71F3D828-95E7-7F48-9F58-E0FAEA28EBDD}"/>
              </a:ext>
            </a:extLst>
          </p:cNvPr>
          <p:cNvSpPr>
            <a:spLocks noGrp="1"/>
          </p:cNvSpPr>
          <p:nvPr>
            <p:ph type="body" sz="quarter" idx="16"/>
          </p:nvPr>
        </p:nvSpPr>
        <p:spPr>
          <a:xfrm>
            <a:off x="479424" y="6166078"/>
            <a:ext cx="6483600" cy="107722"/>
          </a:xfrm>
        </p:spPr>
        <p:txBody>
          <a:bodyPr anchor="b" anchorCtr="0">
            <a:spAutoFit/>
          </a:bodyPr>
          <a:lstStyle>
            <a:lvl1pPr>
              <a:defRPr sz="700">
                <a:solidFill>
                  <a:schemeClr val="tx1"/>
                </a:solidFill>
              </a:defRPr>
            </a:lvl1pPr>
          </a:lstStyle>
          <a:p>
            <a:pPr lvl="0"/>
            <a:r>
              <a:rPr lang="en-US"/>
              <a:t>Edit Master text styles</a:t>
            </a:r>
          </a:p>
        </p:txBody>
      </p:sp>
      <p:pic>
        <p:nvPicPr>
          <p:cNvPr id="8" name="Picture 7">
            <a:extLst>
              <a:ext uri="{FF2B5EF4-FFF2-40B4-BE49-F238E27FC236}">
                <a16:creationId xmlns:a16="http://schemas.microsoft.com/office/drawing/2014/main" id="{12A5A1B9-84BB-F24E-A361-A5C2D495D774}"/>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2646781847"/>
      </p:ext>
    </p:extLst>
  </p:cSld>
  <p:clrMapOvr>
    <a:masterClrMapping/>
  </p:clrMapOvr>
  <p:extLst>
    <p:ext uri="{DCECCB84-F9BA-43D5-87BE-67443E8EF086}">
      <p15:sldGuideLst xmlns:p15="http://schemas.microsoft.com/office/powerpoint/2012/main">
        <p15:guide id="1" orient="horz" pos="550">
          <p15:clr>
            <a:srgbClr val="FBAE40"/>
          </p15:clr>
        </p15:guide>
        <p15:guide id="2" orient="horz" pos="138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fographic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hasCustomPrompt="1"/>
          </p:nvPr>
        </p:nvSpPr>
        <p:spPr>
          <a:xfrm>
            <a:off x="479425" y="4295706"/>
            <a:ext cx="2663826" cy="1978094"/>
          </a:xfrm>
        </p:spPr>
        <p:txBody>
          <a:bodyPr/>
          <a:lstStyle>
            <a:lvl1pPr algn="ctr">
              <a:defRPr lang="en-GB" sz="2800" b="1" kern="1200">
                <a:solidFill>
                  <a:schemeClr val="accent1"/>
                </a:solidFill>
                <a:latin typeface="+mn-lt"/>
                <a:ea typeface="+mn-ea"/>
                <a:cs typeface="+mn-cs"/>
              </a:defRPr>
            </a:lvl1pPr>
            <a:lvl2pPr algn="ctr">
              <a:spcBef>
                <a:spcPts val="400"/>
              </a:spcBef>
              <a:defRPr sz="1500" b="0">
                <a:solidFill>
                  <a:schemeClr val="tx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19" name="Picture Placeholder 7">
            <a:extLst>
              <a:ext uri="{FF2B5EF4-FFF2-40B4-BE49-F238E27FC236}">
                <a16:creationId xmlns:a16="http://schemas.microsoft.com/office/drawing/2014/main" id="{95FEB8FA-8EDE-A24D-87C8-50F9EB0A6A4C}"/>
              </a:ext>
            </a:extLst>
          </p:cNvPr>
          <p:cNvSpPr>
            <a:spLocks noGrp="1"/>
          </p:cNvSpPr>
          <p:nvPr>
            <p:ph type="pic" sz="quarter" idx="17" hasCustomPrompt="1"/>
          </p:nvPr>
        </p:nvSpPr>
        <p:spPr>
          <a:xfrm>
            <a:off x="916673" y="2212258"/>
            <a:ext cx="1789330" cy="1787420"/>
          </a:xfrm>
          <a:prstGeom prst="ellipse">
            <a:avLst/>
          </a:prstGeom>
          <a:solidFill>
            <a:schemeClr val="accent1"/>
          </a:solidFill>
        </p:spPr>
        <p:txBody>
          <a:bodyPr anchor="ctr" anchorCtr="1"/>
          <a:lstStyle>
            <a:lvl1pPr algn="ctr">
              <a:defRPr sz="900">
                <a:solidFill>
                  <a:schemeClr val="bg1"/>
                </a:solidFill>
              </a:defRPr>
            </a:lvl1pPr>
          </a:lstStyle>
          <a:p>
            <a:r>
              <a:rPr lang="en-AU"/>
              <a:t>Click to insert image</a:t>
            </a:r>
          </a:p>
        </p:txBody>
      </p:sp>
      <p:sp>
        <p:nvSpPr>
          <p:cNvPr id="20" name="Text Placeholder 8">
            <a:extLst>
              <a:ext uri="{FF2B5EF4-FFF2-40B4-BE49-F238E27FC236}">
                <a16:creationId xmlns:a16="http://schemas.microsoft.com/office/drawing/2014/main" id="{A669F158-7D9C-0E46-9E0E-FEA46CB3AC08}"/>
              </a:ext>
            </a:extLst>
          </p:cNvPr>
          <p:cNvSpPr>
            <a:spLocks noGrp="1"/>
          </p:cNvSpPr>
          <p:nvPr>
            <p:ph type="body" sz="quarter" idx="18" hasCustomPrompt="1"/>
          </p:nvPr>
        </p:nvSpPr>
        <p:spPr>
          <a:xfrm>
            <a:off x="3327880" y="4295706"/>
            <a:ext cx="2679220" cy="1978094"/>
          </a:xfrm>
        </p:spPr>
        <p:txBody>
          <a:bodyPr/>
          <a:lstStyle>
            <a:lvl1pPr algn="ctr">
              <a:defRPr lang="en-GB" sz="2800" b="1" kern="1200">
                <a:solidFill>
                  <a:schemeClr val="accent2"/>
                </a:solidFill>
                <a:latin typeface="+mn-lt"/>
                <a:ea typeface="+mn-ea"/>
                <a:cs typeface="+mn-cs"/>
              </a:defRPr>
            </a:lvl1pPr>
            <a:lvl2pPr algn="ctr">
              <a:spcBef>
                <a:spcPts val="400"/>
              </a:spcBef>
              <a:defRPr sz="1500" b="0">
                <a:solidFill>
                  <a:schemeClr val="tx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21" name="Picture Placeholder 7">
            <a:extLst>
              <a:ext uri="{FF2B5EF4-FFF2-40B4-BE49-F238E27FC236}">
                <a16:creationId xmlns:a16="http://schemas.microsoft.com/office/drawing/2014/main" id="{F438B3AB-7289-9646-B867-3AF5DE18F333}"/>
              </a:ext>
            </a:extLst>
          </p:cNvPr>
          <p:cNvSpPr>
            <a:spLocks noGrp="1"/>
          </p:cNvSpPr>
          <p:nvPr>
            <p:ph type="pic" sz="quarter" idx="19" hasCustomPrompt="1"/>
          </p:nvPr>
        </p:nvSpPr>
        <p:spPr>
          <a:xfrm>
            <a:off x="3772825" y="2212258"/>
            <a:ext cx="1789330" cy="1787420"/>
          </a:xfrm>
          <a:prstGeom prst="ellipse">
            <a:avLst/>
          </a:prstGeom>
          <a:solidFill>
            <a:schemeClr val="accent2"/>
          </a:solidFill>
        </p:spPr>
        <p:txBody>
          <a:bodyPr anchor="ctr" anchorCtr="1"/>
          <a:lstStyle>
            <a:lvl1pPr algn="ctr">
              <a:defRPr sz="900">
                <a:solidFill>
                  <a:schemeClr val="bg1"/>
                </a:solidFill>
              </a:defRPr>
            </a:lvl1pPr>
          </a:lstStyle>
          <a:p>
            <a:r>
              <a:rPr lang="en-AU"/>
              <a:t>Click to insert image</a:t>
            </a:r>
          </a:p>
        </p:txBody>
      </p:sp>
      <p:sp>
        <p:nvSpPr>
          <p:cNvPr id="22" name="Text Placeholder 8">
            <a:extLst>
              <a:ext uri="{FF2B5EF4-FFF2-40B4-BE49-F238E27FC236}">
                <a16:creationId xmlns:a16="http://schemas.microsoft.com/office/drawing/2014/main" id="{40C66AFB-1E3A-A847-B964-338B27F85164}"/>
              </a:ext>
            </a:extLst>
          </p:cNvPr>
          <p:cNvSpPr>
            <a:spLocks noGrp="1"/>
          </p:cNvSpPr>
          <p:nvPr>
            <p:ph type="body" sz="quarter" idx="20" hasCustomPrompt="1"/>
          </p:nvPr>
        </p:nvSpPr>
        <p:spPr>
          <a:xfrm>
            <a:off x="6184900" y="4295706"/>
            <a:ext cx="2682875" cy="1978094"/>
          </a:xfrm>
        </p:spPr>
        <p:txBody>
          <a:bodyPr/>
          <a:lstStyle>
            <a:lvl1pPr algn="ctr">
              <a:defRPr lang="en-GB" sz="2800" b="1" kern="1200">
                <a:solidFill>
                  <a:schemeClr val="accent3"/>
                </a:solidFill>
                <a:latin typeface="+mn-lt"/>
                <a:ea typeface="+mn-ea"/>
                <a:cs typeface="+mn-cs"/>
              </a:defRPr>
            </a:lvl1pPr>
            <a:lvl2pPr algn="ctr">
              <a:spcBef>
                <a:spcPts val="400"/>
              </a:spcBef>
              <a:defRPr sz="1500" b="0">
                <a:solidFill>
                  <a:schemeClr val="tx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23" name="Text Placeholder 8">
            <a:extLst>
              <a:ext uri="{FF2B5EF4-FFF2-40B4-BE49-F238E27FC236}">
                <a16:creationId xmlns:a16="http://schemas.microsoft.com/office/drawing/2014/main" id="{DBFF8511-411D-A740-A808-67DCAA560579}"/>
              </a:ext>
            </a:extLst>
          </p:cNvPr>
          <p:cNvSpPr>
            <a:spLocks noGrp="1"/>
          </p:cNvSpPr>
          <p:nvPr>
            <p:ph type="body" sz="quarter" idx="21" hasCustomPrompt="1"/>
          </p:nvPr>
        </p:nvSpPr>
        <p:spPr>
          <a:xfrm>
            <a:off x="9045575" y="4295706"/>
            <a:ext cx="2666999" cy="1978094"/>
          </a:xfrm>
        </p:spPr>
        <p:txBody>
          <a:bodyPr/>
          <a:lstStyle>
            <a:lvl1pPr algn="ctr">
              <a:defRPr lang="en-GB" sz="2800" b="1" kern="1200">
                <a:solidFill>
                  <a:schemeClr val="accent2"/>
                </a:solidFill>
                <a:latin typeface="+mn-lt"/>
                <a:ea typeface="+mn-ea"/>
                <a:cs typeface="+mn-cs"/>
              </a:defRPr>
            </a:lvl1pPr>
            <a:lvl2pPr algn="ctr">
              <a:spcBef>
                <a:spcPts val="400"/>
              </a:spcBef>
              <a:defRPr sz="1500" b="0">
                <a:solidFill>
                  <a:schemeClr val="tx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24" name="Picture Placeholder 7">
            <a:extLst>
              <a:ext uri="{FF2B5EF4-FFF2-40B4-BE49-F238E27FC236}">
                <a16:creationId xmlns:a16="http://schemas.microsoft.com/office/drawing/2014/main" id="{A3BF07B2-7ACE-364F-B575-8F059FD9C572}"/>
              </a:ext>
            </a:extLst>
          </p:cNvPr>
          <p:cNvSpPr>
            <a:spLocks noGrp="1"/>
          </p:cNvSpPr>
          <p:nvPr>
            <p:ph type="pic" sz="quarter" idx="22" hasCustomPrompt="1"/>
          </p:nvPr>
        </p:nvSpPr>
        <p:spPr>
          <a:xfrm>
            <a:off x="6631672" y="2212258"/>
            <a:ext cx="1789330" cy="1787420"/>
          </a:xfrm>
          <a:prstGeom prst="ellipse">
            <a:avLst/>
          </a:prstGeom>
          <a:solidFill>
            <a:schemeClr val="accent3"/>
          </a:solidFill>
        </p:spPr>
        <p:txBody>
          <a:bodyPr anchor="ctr" anchorCtr="1"/>
          <a:lstStyle>
            <a:lvl1pPr algn="ctr">
              <a:defRPr sz="900">
                <a:solidFill>
                  <a:schemeClr val="bg1"/>
                </a:solidFill>
              </a:defRPr>
            </a:lvl1pPr>
          </a:lstStyle>
          <a:p>
            <a:r>
              <a:rPr lang="en-AU"/>
              <a:t>Click to insert image</a:t>
            </a:r>
          </a:p>
        </p:txBody>
      </p:sp>
      <p:sp>
        <p:nvSpPr>
          <p:cNvPr id="25" name="Picture Placeholder 7">
            <a:extLst>
              <a:ext uri="{FF2B5EF4-FFF2-40B4-BE49-F238E27FC236}">
                <a16:creationId xmlns:a16="http://schemas.microsoft.com/office/drawing/2014/main" id="{088519CF-7FB7-564F-AE46-C4CC47597DC4}"/>
              </a:ext>
            </a:extLst>
          </p:cNvPr>
          <p:cNvSpPr>
            <a:spLocks noGrp="1"/>
          </p:cNvSpPr>
          <p:nvPr>
            <p:ph type="pic" sz="quarter" idx="23" hasCustomPrompt="1"/>
          </p:nvPr>
        </p:nvSpPr>
        <p:spPr>
          <a:xfrm>
            <a:off x="9484409" y="2212258"/>
            <a:ext cx="1789330" cy="1787420"/>
          </a:xfrm>
          <a:prstGeom prst="ellipse">
            <a:avLst/>
          </a:prstGeom>
          <a:solidFill>
            <a:schemeClr val="accent2">
              <a:alpha val="60000"/>
            </a:schemeClr>
          </a:solidFill>
        </p:spPr>
        <p:txBody>
          <a:bodyPr anchor="ctr" anchorCtr="1"/>
          <a:lstStyle>
            <a:lvl1pPr algn="ctr">
              <a:defRPr sz="900">
                <a:solidFill>
                  <a:schemeClr val="bg1"/>
                </a:solidFill>
              </a:defRPr>
            </a:lvl1pPr>
          </a:lstStyle>
          <a:p>
            <a:r>
              <a:rPr lang="en-AU"/>
              <a:t>Click to insert image</a:t>
            </a:r>
          </a:p>
        </p:txBody>
      </p:sp>
      <p:pic>
        <p:nvPicPr>
          <p:cNvPr id="13" name="Picture 12">
            <a:extLst>
              <a:ext uri="{FF2B5EF4-FFF2-40B4-BE49-F238E27FC236}">
                <a16:creationId xmlns:a16="http://schemas.microsoft.com/office/drawing/2014/main" id="{8BF3D041-B5D9-2A47-A019-6ADC091FE2F3}"/>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608037321"/>
      </p:ext>
    </p:extLst>
  </p:cSld>
  <p:clrMapOvr>
    <a:masterClrMapping/>
  </p:clrMapOvr>
  <p:extLst>
    <p:ext uri="{DCECCB84-F9BA-43D5-87BE-67443E8EF086}">
      <p15:sldGuideLst xmlns:p15="http://schemas.microsoft.com/office/powerpoint/2012/main">
        <p15:guide id="1" orient="horz" pos="550">
          <p15:clr>
            <a:srgbClr val="FBAE40"/>
          </p15:clr>
        </p15:guide>
        <p15:guide id="2" pos="3784">
          <p15:clr>
            <a:srgbClr val="FBAE40"/>
          </p15:clr>
        </p15:guide>
        <p15:guide id="3" pos="3896">
          <p15:clr>
            <a:srgbClr val="FBAE40"/>
          </p15:clr>
        </p15:guide>
        <p15:guide id="4" pos="2094">
          <p15:clr>
            <a:srgbClr val="FBAE40"/>
          </p15:clr>
        </p15:guide>
        <p15:guide id="5" pos="1980">
          <p15:clr>
            <a:srgbClr val="FBAE40"/>
          </p15:clr>
        </p15:guide>
        <p15:guide id="6" pos="5586">
          <p15:clr>
            <a:srgbClr val="FBAE40"/>
          </p15:clr>
        </p15:guide>
        <p15:guide id="7" pos="5700">
          <p15:clr>
            <a:srgbClr val="FBAE40"/>
          </p15:clr>
        </p15:guide>
        <p15:guide id="8" orient="horz" pos="123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fographic 2">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lvl1pPr>
              <a:defRPr>
                <a:solidFill>
                  <a:schemeClr val="bg1"/>
                </a:solidFill>
              </a:defRPr>
            </a:lvl1pPr>
          </a:lstStyle>
          <a:p>
            <a:fld id="{0500C9E6-702F-A843-8A04-80C500C6891A}" type="slidenum">
              <a:rPr lang="en-AU"/>
              <a:pPr/>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bg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hasCustomPrompt="1"/>
          </p:nvPr>
        </p:nvSpPr>
        <p:spPr>
          <a:xfrm>
            <a:off x="479425" y="4295706"/>
            <a:ext cx="2663826" cy="1978094"/>
          </a:xfrm>
        </p:spPr>
        <p:txBody>
          <a:bodyPr/>
          <a:lstStyle>
            <a:lvl1pPr algn="ctr">
              <a:defRPr lang="en-GB" sz="2800" b="1" kern="1200">
                <a:solidFill>
                  <a:schemeClr val="bg1"/>
                </a:solidFill>
                <a:latin typeface="+mn-lt"/>
                <a:ea typeface="+mn-ea"/>
                <a:cs typeface="+mn-cs"/>
              </a:defRPr>
            </a:lvl1pPr>
            <a:lvl2pPr algn="ctr">
              <a:spcBef>
                <a:spcPts val="400"/>
              </a:spcBef>
              <a:defRPr sz="1500" b="0">
                <a:solidFill>
                  <a:schemeClr val="bg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19" name="Picture Placeholder 7">
            <a:extLst>
              <a:ext uri="{FF2B5EF4-FFF2-40B4-BE49-F238E27FC236}">
                <a16:creationId xmlns:a16="http://schemas.microsoft.com/office/drawing/2014/main" id="{95FEB8FA-8EDE-A24D-87C8-50F9EB0A6A4C}"/>
              </a:ext>
            </a:extLst>
          </p:cNvPr>
          <p:cNvSpPr>
            <a:spLocks noGrp="1"/>
          </p:cNvSpPr>
          <p:nvPr>
            <p:ph type="pic" sz="quarter" idx="17" hasCustomPrompt="1"/>
          </p:nvPr>
        </p:nvSpPr>
        <p:spPr>
          <a:xfrm>
            <a:off x="916673" y="2212258"/>
            <a:ext cx="1789330" cy="1787420"/>
          </a:xfrm>
          <a:prstGeom prst="ellipse">
            <a:avLst/>
          </a:prstGeom>
          <a:solidFill>
            <a:schemeClr val="tx2"/>
          </a:solidFill>
        </p:spPr>
        <p:txBody>
          <a:bodyPr anchor="ctr" anchorCtr="1"/>
          <a:lstStyle>
            <a:lvl1pPr algn="ctr">
              <a:defRPr sz="900">
                <a:solidFill>
                  <a:schemeClr val="bg1"/>
                </a:solidFill>
              </a:defRPr>
            </a:lvl1pPr>
          </a:lstStyle>
          <a:p>
            <a:r>
              <a:rPr lang="en-AU"/>
              <a:t>Click to insert image</a:t>
            </a:r>
          </a:p>
        </p:txBody>
      </p:sp>
      <p:sp>
        <p:nvSpPr>
          <p:cNvPr id="20" name="Text Placeholder 8">
            <a:extLst>
              <a:ext uri="{FF2B5EF4-FFF2-40B4-BE49-F238E27FC236}">
                <a16:creationId xmlns:a16="http://schemas.microsoft.com/office/drawing/2014/main" id="{A669F158-7D9C-0E46-9E0E-FEA46CB3AC08}"/>
              </a:ext>
            </a:extLst>
          </p:cNvPr>
          <p:cNvSpPr>
            <a:spLocks noGrp="1"/>
          </p:cNvSpPr>
          <p:nvPr>
            <p:ph type="body" sz="quarter" idx="18" hasCustomPrompt="1"/>
          </p:nvPr>
        </p:nvSpPr>
        <p:spPr>
          <a:xfrm>
            <a:off x="3327880" y="4295706"/>
            <a:ext cx="2679220" cy="1978094"/>
          </a:xfrm>
        </p:spPr>
        <p:txBody>
          <a:bodyPr/>
          <a:lstStyle>
            <a:lvl1pPr algn="ctr">
              <a:defRPr lang="en-GB" sz="2800" b="1" kern="1200">
                <a:solidFill>
                  <a:schemeClr val="bg1"/>
                </a:solidFill>
                <a:latin typeface="+mn-lt"/>
                <a:ea typeface="+mn-ea"/>
                <a:cs typeface="+mn-cs"/>
              </a:defRPr>
            </a:lvl1pPr>
            <a:lvl2pPr algn="ctr">
              <a:spcBef>
                <a:spcPts val="400"/>
              </a:spcBef>
              <a:defRPr sz="1500" b="0">
                <a:solidFill>
                  <a:schemeClr val="bg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21" name="Picture Placeholder 7">
            <a:extLst>
              <a:ext uri="{FF2B5EF4-FFF2-40B4-BE49-F238E27FC236}">
                <a16:creationId xmlns:a16="http://schemas.microsoft.com/office/drawing/2014/main" id="{F438B3AB-7289-9646-B867-3AF5DE18F333}"/>
              </a:ext>
            </a:extLst>
          </p:cNvPr>
          <p:cNvSpPr>
            <a:spLocks noGrp="1"/>
          </p:cNvSpPr>
          <p:nvPr>
            <p:ph type="pic" sz="quarter" idx="19" hasCustomPrompt="1"/>
          </p:nvPr>
        </p:nvSpPr>
        <p:spPr>
          <a:xfrm>
            <a:off x="3772825" y="2212258"/>
            <a:ext cx="1789330" cy="1787420"/>
          </a:xfrm>
          <a:prstGeom prst="ellipse">
            <a:avLst/>
          </a:prstGeom>
          <a:solidFill>
            <a:schemeClr val="tx2"/>
          </a:solidFill>
        </p:spPr>
        <p:txBody>
          <a:bodyPr anchor="ctr" anchorCtr="1"/>
          <a:lstStyle>
            <a:lvl1pPr algn="ctr">
              <a:defRPr sz="900">
                <a:solidFill>
                  <a:schemeClr val="bg1"/>
                </a:solidFill>
              </a:defRPr>
            </a:lvl1pPr>
          </a:lstStyle>
          <a:p>
            <a:r>
              <a:rPr lang="en-AU"/>
              <a:t>Click to insert image</a:t>
            </a:r>
          </a:p>
        </p:txBody>
      </p:sp>
      <p:sp>
        <p:nvSpPr>
          <p:cNvPr id="22" name="Text Placeholder 8">
            <a:extLst>
              <a:ext uri="{FF2B5EF4-FFF2-40B4-BE49-F238E27FC236}">
                <a16:creationId xmlns:a16="http://schemas.microsoft.com/office/drawing/2014/main" id="{40C66AFB-1E3A-A847-B964-338B27F85164}"/>
              </a:ext>
            </a:extLst>
          </p:cNvPr>
          <p:cNvSpPr>
            <a:spLocks noGrp="1"/>
          </p:cNvSpPr>
          <p:nvPr>
            <p:ph type="body" sz="quarter" idx="20" hasCustomPrompt="1"/>
          </p:nvPr>
        </p:nvSpPr>
        <p:spPr>
          <a:xfrm>
            <a:off x="6184900" y="4295706"/>
            <a:ext cx="2682875" cy="1978094"/>
          </a:xfrm>
        </p:spPr>
        <p:txBody>
          <a:bodyPr/>
          <a:lstStyle>
            <a:lvl1pPr algn="ctr">
              <a:defRPr lang="en-GB" sz="2800" b="1" kern="1200">
                <a:solidFill>
                  <a:schemeClr val="bg1"/>
                </a:solidFill>
                <a:latin typeface="+mn-lt"/>
                <a:ea typeface="+mn-ea"/>
                <a:cs typeface="+mn-cs"/>
              </a:defRPr>
            </a:lvl1pPr>
            <a:lvl2pPr algn="ctr">
              <a:spcBef>
                <a:spcPts val="400"/>
              </a:spcBef>
              <a:defRPr sz="1500" b="0">
                <a:solidFill>
                  <a:schemeClr val="bg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23" name="Text Placeholder 8">
            <a:extLst>
              <a:ext uri="{FF2B5EF4-FFF2-40B4-BE49-F238E27FC236}">
                <a16:creationId xmlns:a16="http://schemas.microsoft.com/office/drawing/2014/main" id="{DBFF8511-411D-A740-A808-67DCAA560579}"/>
              </a:ext>
            </a:extLst>
          </p:cNvPr>
          <p:cNvSpPr>
            <a:spLocks noGrp="1"/>
          </p:cNvSpPr>
          <p:nvPr>
            <p:ph type="body" sz="quarter" idx="21" hasCustomPrompt="1"/>
          </p:nvPr>
        </p:nvSpPr>
        <p:spPr>
          <a:xfrm>
            <a:off x="9045575" y="4295706"/>
            <a:ext cx="2666999" cy="1978094"/>
          </a:xfrm>
        </p:spPr>
        <p:txBody>
          <a:bodyPr/>
          <a:lstStyle>
            <a:lvl1pPr algn="ctr">
              <a:defRPr lang="en-GB" sz="2800" b="1" kern="1200">
                <a:solidFill>
                  <a:schemeClr val="bg1"/>
                </a:solidFill>
                <a:latin typeface="+mn-lt"/>
                <a:ea typeface="+mn-ea"/>
                <a:cs typeface="+mn-cs"/>
              </a:defRPr>
            </a:lvl1pPr>
            <a:lvl2pPr algn="ctr">
              <a:spcBef>
                <a:spcPts val="400"/>
              </a:spcBef>
              <a:defRPr sz="1500" b="0">
                <a:solidFill>
                  <a:schemeClr val="bg1"/>
                </a:solidFill>
              </a:defRPr>
            </a:lvl2pPr>
            <a:lvl3pPr marL="144000" indent="-144000" algn="ctr">
              <a:defRPr lang="en-GB" sz="1000" kern="1200">
                <a:solidFill>
                  <a:schemeClr val="tx1"/>
                </a:solidFill>
                <a:latin typeface="+mn-lt"/>
                <a:ea typeface="+mn-ea"/>
                <a:cs typeface="+mn-cs"/>
              </a:defRPr>
            </a:lvl3pPr>
            <a:lvl4pPr marL="288000" indent="-144000" algn="ctr">
              <a:defRPr lang="en-GB" sz="1000" kern="1200" dirty="0">
                <a:solidFill>
                  <a:schemeClr val="tx1"/>
                </a:solidFill>
                <a:latin typeface="+mn-lt"/>
                <a:ea typeface="+mn-ea"/>
                <a:cs typeface="+mn-cs"/>
              </a:defRPr>
            </a:lvl4pPr>
            <a:lvl5pPr algn="ctr">
              <a:defRPr lang="en-GB" sz="1000" kern="1200" dirty="0">
                <a:solidFill>
                  <a:schemeClr val="tx1"/>
                </a:solidFill>
                <a:latin typeface="+mn-lt"/>
                <a:ea typeface="+mn-ea"/>
                <a:cs typeface="+mn-cs"/>
              </a:defRPr>
            </a:lvl5pPr>
          </a:lstStyle>
          <a:p>
            <a:pPr lvl="0"/>
            <a:r>
              <a:rPr lang="en-GB"/>
              <a:t>First level</a:t>
            </a:r>
          </a:p>
          <a:p>
            <a:pPr lvl="1"/>
            <a:r>
              <a:rPr lang="en-GB"/>
              <a:t>Second Level</a:t>
            </a:r>
            <a:endParaRPr lang="en-AU"/>
          </a:p>
        </p:txBody>
      </p:sp>
      <p:sp>
        <p:nvSpPr>
          <p:cNvPr id="24" name="Picture Placeholder 7">
            <a:extLst>
              <a:ext uri="{FF2B5EF4-FFF2-40B4-BE49-F238E27FC236}">
                <a16:creationId xmlns:a16="http://schemas.microsoft.com/office/drawing/2014/main" id="{A3BF07B2-7ACE-364F-B575-8F059FD9C572}"/>
              </a:ext>
            </a:extLst>
          </p:cNvPr>
          <p:cNvSpPr>
            <a:spLocks noGrp="1"/>
          </p:cNvSpPr>
          <p:nvPr>
            <p:ph type="pic" sz="quarter" idx="22" hasCustomPrompt="1"/>
          </p:nvPr>
        </p:nvSpPr>
        <p:spPr>
          <a:xfrm>
            <a:off x="6631672" y="2212258"/>
            <a:ext cx="1789330" cy="1787420"/>
          </a:xfrm>
          <a:prstGeom prst="ellipse">
            <a:avLst/>
          </a:prstGeom>
          <a:solidFill>
            <a:schemeClr val="tx2"/>
          </a:solidFill>
        </p:spPr>
        <p:txBody>
          <a:bodyPr anchor="ctr" anchorCtr="1"/>
          <a:lstStyle>
            <a:lvl1pPr algn="ctr">
              <a:defRPr sz="900">
                <a:solidFill>
                  <a:schemeClr val="bg1"/>
                </a:solidFill>
              </a:defRPr>
            </a:lvl1pPr>
          </a:lstStyle>
          <a:p>
            <a:r>
              <a:rPr lang="en-AU"/>
              <a:t>Click to insert image</a:t>
            </a:r>
          </a:p>
        </p:txBody>
      </p:sp>
      <p:sp>
        <p:nvSpPr>
          <p:cNvPr id="25" name="Picture Placeholder 7">
            <a:extLst>
              <a:ext uri="{FF2B5EF4-FFF2-40B4-BE49-F238E27FC236}">
                <a16:creationId xmlns:a16="http://schemas.microsoft.com/office/drawing/2014/main" id="{088519CF-7FB7-564F-AE46-C4CC47597DC4}"/>
              </a:ext>
            </a:extLst>
          </p:cNvPr>
          <p:cNvSpPr>
            <a:spLocks noGrp="1"/>
          </p:cNvSpPr>
          <p:nvPr>
            <p:ph type="pic" sz="quarter" idx="23" hasCustomPrompt="1"/>
          </p:nvPr>
        </p:nvSpPr>
        <p:spPr>
          <a:xfrm>
            <a:off x="9484409" y="2212258"/>
            <a:ext cx="1789330" cy="1787420"/>
          </a:xfrm>
          <a:prstGeom prst="ellipse">
            <a:avLst/>
          </a:prstGeom>
          <a:solidFill>
            <a:schemeClr val="tx2"/>
          </a:solidFill>
        </p:spPr>
        <p:txBody>
          <a:bodyPr anchor="ctr" anchorCtr="1"/>
          <a:lstStyle>
            <a:lvl1pPr algn="ctr">
              <a:defRPr sz="900">
                <a:solidFill>
                  <a:schemeClr val="bg1"/>
                </a:solidFill>
              </a:defRPr>
            </a:lvl1pPr>
          </a:lstStyle>
          <a:p>
            <a:r>
              <a:rPr lang="en-AU"/>
              <a:t>Click to insert image</a:t>
            </a:r>
          </a:p>
        </p:txBody>
      </p:sp>
      <p:pic>
        <p:nvPicPr>
          <p:cNvPr id="26" name="Picture 25">
            <a:extLst>
              <a:ext uri="{FF2B5EF4-FFF2-40B4-BE49-F238E27FC236}">
                <a16:creationId xmlns:a16="http://schemas.microsoft.com/office/drawing/2014/main" id="{36AF2497-977F-7D43-ACFC-9A0D3B101586}"/>
              </a:ext>
            </a:extLst>
          </p:cNvPr>
          <p:cNvPicPr>
            <a:picLocks noChangeAspect="1"/>
          </p:cNvPicPr>
          <p:nvPr userDrawn="1"/>
        </p:nvPicPr>
        <p:blipFill>
          <a:blip r:embed="rId2"/>
          <a:stretch>
            <a:fillRect/>
          </a:stretch>
        </p:blipFill>
        <p:spPr>
          <a:xfrm>
            <a:off x="479425" y="6519544"/>
            <a:ext cx="411480" cy="106680"/>
          </a:xfrm>
          <a:prstGeom prst="rect">
            <a:avLst/>
          </a:prstGeom>
        </p:spPr>
      </p:pic>
    </p:spTree>
    <p:extLst>
      <p:ext uri="{BB962C8B-B14F-4D97-AF65-F5344CB8AC3E}">
        <p14:creationId xmlns:p14="http://schemas.microsoft.com/office/powerpoint/2010/main" val="2654308831"/>
      </p:ext>
    </p:extLst>
  </p:cSld>
  <p:clrMapOvr>
    <a:masterClrMapping/>
  </p:clrMapOvr>
  <p:extLst>
    <p:ext uri="{DCECCB84-F9BA-43D5-87BE-67443E8EF086}">
      <p15:sldGuideLst xmlns:p15="http://schemas.microsoft.com/office/powerpoint/2012/main">
        <p15:guide id="1" orient="horz" pos="550">
          <p15:clr>
            <a:srgbClr val="FBAE40"/>
          </p15:clr>
        </p15:guide>
        <p15:guide id="2" pos="3784">
          <p15:clr>
            <a:srgbClr val="FBAE40"/>
          </p15:clr>
        </p15:guide>
        <p15:guide id="3" pos="3896">
          <p15:clr>
            <a:srgbClr val="FBAE40"/>
          </p15:clr>
        </p15:guide>
        <p15:guide id="4" pos="2094">
          <p15:clr>
            <a:srgbClr val="FBAE40"/>
          </p15:clr>
        </p15:guide>
        <p15:guide id="5" pos="1980">
          <p15:clr>
            <a:srgbClr val="FBAE40"/>
          </p15:clr>
        </p15:guide>
        <p15:guide id="6" pos="5586">
          <p15:clr>
            <a:srgbClr val="FBAE40"/>
          </p15:clr>
        </p15:guide>
        <p15:guide id="7" pos="5700">
          <p15:clr>
            <a:srgbClr val="FBAE40"/>
          </p15:clr>
        </p15:guide>
        <p15:guide id="8" orient="horz" pos="123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ver 1a">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0ACDD-5021-2946-BB6C-2E4D7D625416}"/>
              </a:ext>
            </a:extLst>
          </p:cNvPr>
          <p:cNvSpPr>
            <a:spLocks noGrp="1"/>
          </p:cNvSpPr>
          <p:nvPr>
            <p:ph type="title"/>
          </p:nvPr>
        </p:nvSpPr>
        <p:spPr>
          <a:xfrm>
            <a:off x="479425" y="2324785"/>
            <a:ext cx="11233150" cy="689741"/>
          </a:xfrm>
        </p:spPr>
        <p:txBody>
          <a:bodyPr/>
          <a:lstStyle>
            <a:lvl1pPr>
              <a:defRPr sz="5400">
                <a:solidFill>
                  <a:schemeClr val="bg1"/>
                </a:solidFill>
              </a:defRPr>
            </a:lvl1pPr>
          </a:lstStyle>
          <a:p>
            <a:r>
              <a:rPr lang="en-US"/>
              <a:t>Click to edit Master title style</a:t>
            </a:r>
            <a:endParaRPr lang="en-AU"/>
          </a:p>
        </p:txBody>
      </p:sp>
      <p:pic>
        <p:nvPicPr>
          <p:cNvPr id="4" name="Picture 3">
            <a:extLst>
              <a:ext uri="{FF2B5EF4-FFF2-40B4-BE49-F238E27FC236}">
                <a16:creationId xmlns:a16="http://schemas.microsoft.com/office/drawing/2014/main" id="{AD2995C1-E411-8441-BB7B-7E4C9A940363}"/>
              </a:ext>
            </a:extLst>
          </p:cNvPr>
          <p:cNvPicPr>
            <a:picLocks noChangeAspect="1"/>
          </p:cNvPicPr>
          <p:nvPr userDrawn="1"/>
        </p:nvPicPr>
        <p:blipFill>
          <a:blip r:embed="rId2"/>
          <a:stretch>
            <a:fillRect/>
          </a:stretch>
        </p:blipFill>
        <p:spPr>
          <a:xfrm>
            <a:off x="479425" y="476250"/>
            <a:ext cx="3158440" cy="457490"/>
          </a:xfrm>
          <a:prstGeom prst="rect">
            <a:avLst/>
          </a:prstGeom>
        </p:spPr>
      </p:pic>
      <p:pic>
        <p:nvPicPr>
          <p:cNvPr id="5" name="Picture 4">
            <a:extLst>
              <a:ext uri="{FF2B5EF4-FFF2-40B4-BE49-F238E27FC236}">
                <a16:creationId xmlns:a16="http://schemas.microsoft.com/office/drawing/2014/main" id="{6BFFD31F-76EA-6E4F-A533-39DEE9DD2D1A}"/>
              </a:ext>
            </a:extLst>
          </p:cNvPr>
          <p:cNvPicPr>
            <a:picLocks noChangeAspect="1"/>
          </p:cNvPicPr>
          <p:nvPr userDrawn="1"/>
        </p:nvPicPr>
        <p:blipFill>
          <a:blip r:embed="rId3"/>
          <a:stretch>
            <a:fillRect/>
          </a:stretch>
        </p:blipFill>
        <p:spPr>
          <a:xfrm>
            <a:off x="10546899" y="631528"/>
            <a:ext cx="1165675" cy="302212"/>
          </a:xfrm>
          <a:prstGeom prst="rect">
            <a:avLst/>
          </a:prstGeom>
        </p:spPr>
      </p:pic>
      <p:sp>
        <p:nvSpPr>
          <p:cNvPr id="6" name="Rectangle 5">
            <a:extLst>
              <a:ext uri="{FF2B5EF4-FFF2-40B4-BE49-F238E27FC236}">
                <a16:creationId xmlns:a16="http://schemas.microsoft.com/office/drawing/2014/main" id="{B70AEB5C-4E07-224E-90E9-A6E5CD95AE2D}"/>
              </a:ext>
            </a:extLst>
          </p:cNvPr>
          <p:cNvSpPr/>
          <p:nvPr userDrawn="1"/>
        </p:nvSpPr>
        <p:spPr>
          <a:xfrm>
            <a:off x="479425" y="1665288"/>
            <a:ext cx="11233149"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a:extLst>
              <a:ext uri="{FF2B5EF4-FFF2-40B4-BE49-F238E27FC236}">
                <a16:creationId xmlns:a16="http://schemas.microsoft.com/office/drawing/2014/main" id="{189139A3-C02D-7546-92EC-54C0B71B13AC}"/>
              </a:ext>
            </a:extLst>
          </p:cNvPr>
          <p:cNvSpPr/>
          <p:nvPr userDrawn="1"/>
        </p:nvSpPr>
        <p:spPr>
          <a:xfrm>
            <a:off x="479425" y="4329547"/>
            <a:ext cx="11233149"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a:extLst>
              <a:ext uri="{FF2B5EF4-FFF2-40B4-BE49-F238E27FC236}">
                <a16:creationId xmlns:a16="http://schemas.microsoft.com/office/drawing/2014/main" id="{151341E6-A2BB-2047-B88F-7E0C90B79D4E}"/>
              </a:ext>
            </a:extLst>
          </p:cNvPr>
          <p:cNvSpPr/>
          <p:nvPr userDrawn="1"/>
        </p:nvSpPr>
        <p:spPr>
          <a:xfrm>
            <a:off x="776252" y="4658468"/>
            <a:ext cx="651265"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D3CC994-DAD9-B34D-9364-C7BADDE8E82B}"/>
              </a:ext>
            </a:extLst>
          </p:cNvPr>
          <p:cNvSpPr/>
          <p:nvPr userDrawn="1"/>
        </p:nvSpPr>
        <p:spPr>
          <a:xfrm>
            <a:off x="627838" y="4987389"/>
            <a:ext cx="651265"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a:extLst>
              <a:ext uri="{FF2B5EF4-FFF2-40B4-BE49-F238E27FC236}">
                <a16:creationId xmlns:a16="http://schemas.microsoft.com/office/drawing/2014/main" id="{C2439E1F-0C53-534B-893E-187BCD6F98EF}"/>
              </a:ext>
            </a:extLst>
          </p:cNvPr>
          <p:cNvSpPr/>
          <p:nvPr userDrawn="1"/>
        </p:nvSpPr>
        <p:spPr>
          <a:xfrm>
            <a:off x="479425" y="5316310"/>
            <a:ext cx="651265"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 Placeholder 11">
            <a:extLst>
              <a:ext uri="{FF2B5EF4-FFF2-40B4-BE49-F238E27FC236}">
                <a16:creationId xmlns:a16="http://schemas.microsoft.com/office/drawing/2014/main" id="{2D5B9E7F-7973-844A-B600-5CE389C8EF6E}"/>
              </a:ext>
            </a:extLst>
          </p:cNvPr>
          <p:cNvSpPr>
            <a:spLocks noGrp="1"/>
          </p:cNvSpPr>
          <p:nvPr>
            <p:ph type="body" sz="quarter" idx="10"/>
          </p:nvPr>
        </p:nvSpPr>
        <p:spPr>
          <a:xfrm>
            <a:off x="479425" y="3596200"/>
            <a:ext cx="6283188" cy="543739"/>
          </a:xfrm>
        </p:spPr>
        <p:txBody>
          <a:bodyPr wrap="square" anchor="b" anchorCtr="0">
            <a:spAutoFit/>
          </a:bodyPr>
          <a:lstStyle>
            <a:lvl1pPr>
              <a:defRPr sz="1600" b="0">
                <a:solidFill>
                  <a:schemeClr val="bg2">
                    <a:lumMod val="20000"/>
                    <a:lumOff val="80000"/>
                  </a:schemeClr>
                </a:solidFill>
              </a:defRPr>
            </a:lvl1pPr>
            <a:lvl2pPr>
              <a:spcBef>
                <a:spcPts val="900"/>
              </a:spcBef>
              <a:defRPr sz="1100" b="0">
                <a:solidFill>
                  <a:schemeClr val="bg2">
                    <a:lumMod val="20000"/>
                    <a:lumOff val="80000"/>
                  </a:schemeClr>
                </a:solidFill>
              </a:defRPr>
            </a:lvl2pPr>
          </a:lstStyle>
          <a:p>
            <a:pPr lvl="0"/>
            <a:r>
              <a:rPr lang="en-US"/>
              <a:t>Edit Master text styles</a:t>
            </a:r>
          </a:p>
          <a:p>
            <a:pPr lvl="1"/>
            <a:r>
              <a:rPr lang="en-US"/>
              <a:t>Second level</a:t>
            </a:r>
          </a:p>
        </p:txBody>
      </p:sp>
      <p:sp>
        <p:nvSpPr>
          <p:cNvPr id="15" name="TextBox 14">
            <a:extLst>
              <a:ext uri="{FF2B5EF4-FFF2-40B4-BE49-F238E27FC236}">
                <a16:creationId xmlns:a16="http://schemas.microsoft.com/office/drawing/2014/main" id="{F1DB6CE8-CAA2-034F-B4C5-44C7E771F1AC}"/>
              </a:ext>
            </a:extLst>
          </p:cNvPr>
          <p:cNvSpPr txBox="1"/>
          <p:nvPr userDrawn="1"/>
        </p:nvSpPr>
        <p:spPr>
          <a:xfrm>
            <a:off x="479425" y="6273800"/>
            <a:ext cx="2906245" cy="130805"/>
          </a:xfrm>
          <a:prstGeom prst="rect">
            <a:avLst/>
          </a:prstGeom>
          <a:noFill/>
        </p:spPr>
        <p:txBody>
          <a:bodyPr wrap="none" lIns="0" tIns="0" rIns="0" bIns="0" rtlCol="0">
            <a:spAutoFit/>
          </a:bodyPr>
          <a:lstStyle/>
          <a:p>
            <a:r>
              <a:rPr lang="en-AU" sz="850" kern="1200">
                <a:solidFill>
                  <a:schemeClr val="bg1"/>
                </a:solidFill>
                <a:effectLst/>
                <a:latin typeface="+mn-lt"/>
                <a:ea typeface="+mn-ea"/>
                <a:cs typeface="+mn-cs"/>
              </a:rPr>
              <a:t>Behavioural Economics Team of the Australian Government</a:t>
            </a:r>
          </a:p>
        </p:txBody>
      </p:sp>
    </p:spTree>
    <p:extLst>
      <p:ext uri="{BB962C8B-B14F-4D97-AF65-F5344CB8AC3E}">
        <p14:creationId xmlns:p14="http://schemas.microsoft.com/office/powerpoint/2010/main" val="31289657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ver 1B">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0ACDD-5021-2946-BB6C-2E4D7D625416}"/>
              </a:ext>
            </a:extLst>
          </p:cNvPr>
          <p:cNvSpPr>
            <a:spLocks noGrp="1"/>
          </p:cNvSpPr>
          <p:nvPr>
            <p:ph type="title"/>
          </p:nvPr>
        </p:nvSpPr>
        <p:spPr>
          <a:xfrm>
            <a:off x="479425" y="2324785"/>
            <a:ext cx="11233150" cy="1354538"/>
          </a:xfrm>
        </p:spPr>
        <p:txBody>
          <a:bodyPr>
            <a:noAutofit/>
          </a:bodyPr>
          <a:lstStyle>
            <a:lvl1pPr>
              <a:defRPr sz="5400">
                <a:solidFill>
                  <a:schemeClr val="bg1"/>
                </a:solidFill>
              </a:defRPr>
            </a:lvl1pPr>
          </a:lstStyle>
          <a:p>
            <a:r>
              <a:rPr lang="en-US"/>
              <a:t>Click to edit Master title style</a:t>
            </a:r>
            <a:endParaRPr lang="en-AU"/>
          </a:p>
        </p:txBody>
      </p:sp>
      <p:pic>
        <p:nvPicPr>
          <p:cNvPr id="4" name="Picture 3">
            <a:extLst>
              <a:ext uri="{FF2B5EF4-FFF2-40B4-BE49-F238E27FC236}">
                <a16:creationId xmlns:a16="http://schemas.microsoft.com/office/drawing/2014/main" id="{AD2995C1-E411-8441-BB7B-7E4C9A940363}"/>
              </a:ext>
            </a:extLst>
          </p:cNvPr>
          <p:cNvPicPr>
            <a:picLocks noChangeAspect="1"/>
          </p:cNvPicPr>
          <p:nvPr userDrawn="1"/>
        </p:nvPicPr>
        <p:blipFill>
          <a:blip r:embed="rId2"/>
          <a:stretch>
            <a:fillRect/>
          </a:stretch>
        </p:blipFill>
        <p:spPr>
          <a:xfrm>
            <a:off x="479425" y="476250"/>
            <a:ext cx="3158440" cy="457490"/>
          </a:xfrm>
          <a:prstGeom prst="rect">
            <a:avLst/>
          </a:prstGeom>
        </p:spPr>
      </p:pic>
      <p:pic>
        <p:nvPicPr>
          <p:cNvPr id="5" name="Picture 4">
            <a:extLst>
              <a:ext uri="{FF2B5EF4-FFF2-40B4-BE49-F238E27FC236}">
                <a16:creationId xmlns:a16="http://schemas.microsoft.com/office/drawing/2014/main" id="{6BFFD31F-76EA-6E4F-A533-39DEE9DD2D1A}"/>
              </a:ext>
            </a:extLst>
          </p:cNvPr>
          <p:cNvPicPr>
            <a:picLocks noChangeAspect="1"/>
          </p:cNvPicPr>
          <p:nvPr userDrawn="1"/>
        </p:nvPicPr>
        <p:blipFill>
          <a:blip r:embed="rId3"/>
          <a:stretch>
            <a:fillRect/>
          </a:stretch>
        </p:blipFill>
        <p:spPr>
          <a:xfrm>
            <a:off x="10546899" y="631528"/>
            <a:ext cx="1165675" cy="302212"/>
          </a:xfrm>
          <a:prstGeom prst="rect">
            <a:avLst/>
          </a:prstGeom>
        </p:spPr>
      </p:pic>
      <p:sp>
        <p:nvSpPr>
          <p:cNvPr id="6" name="Rectangle 5">
            <a:extLst>
              <a:ext uri="{FF2B5EF4-FFF2-40B4-BE49-F238E27FC236}">
                <a16:creationId xmlns:a16="http://schemas.microsoft.com/office/drawing/2014/main" id="{B70AEB5C-4E07-224E-90E9-A6E5CD95AE2D}"/>
              </a:ext>
            </a:extLst>
          </p:cNvPr>
          <p:cNvSpPr/>
          <p:nvPr userDrawn="1"/>
        </p:nvSpPr>
        <p:spPr>
          <a:xfrm>
            <a:off x="479425" y="1665288"/>
            <a:ext cx="11233149"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a:extLst>
              <a:ext uri="{FF2B5EF4-FFF2-40B4-BE49-F238E27FC236}">
                <a16:creationId xmlns:a16="http://schemas.microsoft.com/office/drawing/2014/main" id="{189139A3-C02D-7546-92EC-54C0B71B13AC}"/>
              </a:ext>
            </a:extLst>
          </p:cNvPr>
          <p:cNvSpPr/>
          <p:nvPr userDrawn="1"/>
        </p:nvSpPr>
        <p:spPr>
          <a:xfrm>
            <a:off x="479425" y="5251210"/>
            <a:ext cx="11233149"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a:extLst>
              <a:ext uri="{FF2B5EF4-FFF2-40B4-BE49-F238E27FC236}">
                <a16:creationId xmlns:a16="http://schemas.microsoft.com/office/drawing/2014/main" id="{151341E6-A2BB-2047-B88F-7E0C90B79D4E}"/>
              </a:ext>
            </a:extLst>
          </p:cNvPr>
          <p:cNvSpPr/>
          <p:nvPr userDrawn="1"/>
        </p:nvSpPr>
        <p:spPr>
          <a:xfrm>
            <a:off x="776252" y="5580131"/>
            <a:ext cx="651265"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D3CC994-DAD9-B34D-9364-C7BADDE8E82B}"/>
              </a:ext>
            </a:extLst>
          </p:cNvPr>
          <p:cNvSpPr/>
          <p:nvPr userDrawn="1"/>
        </p:nvSpPr>
        <p:spPr>
          <a:xfrm>
            <a:off x="627838" y="5909052"/>
            <a:ext cx="651265"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a:extLst>
              <a:ext uri="{FF2B5EF4-FFF2-40B4-BE49-F238E27FC236}">
                <a16:creationId xmlns:a16="http://schemas.microsoft.com/office/drawing/2014/main" id="{C2439E1F-0C53-534B-893E-187BCD6F98EF}"/>
              </a:ext>
            </a:extLst>
          </p:cNvPr>
          <p:cNvSpPr/>
          <p:nvPr userDrawn="1"/>
        </p:nvSpPr>
        <p:spPr>
          <a:xfrm>
            <a:off x="479425" y="6237973"/>
            <a:ext cx="651265" cy="143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 Placeholder 11">
            <a:extLst>
              <a:ext uri="{FF2B5EF4-FFF2-40B4-BE49-F238E27FC236}">
                <a16:creationId xmlns:a16="http://schemas.microsoft.com/office/drawing/2014/main" id="{2D5B9E7F-7973-844A-B600-5CE389C8EF6E}"/>
              </a:ext>
            </a:extLst>
          </p:cNvPr>
          <p:cNvSpPr>
            <a:spLocks noGrp="1"/>
          </p:cNvSpPr>
          <p:nvPr>
            <p:ph type="body" sz="quarter" idx="10"/>
          </p:nvPr>
        </p:nvSpPr>
        <p:spPr>
          <a:xfrm>
            <a:off x="479425" y="4517863"/>
            <a:ext cx="6283188" cy="543739"/>
          </a:xfrm>
        </p:spPr>
        <p:txBody>
          <a:bodyPr wrap="square" anchor="b" anchorCtr="0">
            <a:spAutoFit/>
          </a:bodyPr>
          <a:lstStyle>
            <a:lvl1pPr>
              <a:defRPr sz="1600" b="0">
                <a:solidFill>
                  <a:schemeClr val="bg2">
                    <a:lumMod val="20000"/>
                    <a:lumOff val="80000"/>
                  </a:schemeClr>
                </a:solidFill>
              </a:defRPr>
            </a:lvl1pPr>
            <a:lvl2pPr>
              <a:spcBef>
                <a:spcPts val="900"/>
              </a:spcBef>
              <a:defRPr sz="1100" b="0">
                <a:solidFill>
                  <a:schemeClr val="bg2">
                    <a:lumMod val="20000"/>
                    <a:lumOff val="80000"/>
                  </a:schemeClr>
                </a:solidFill>
              </a:defRPr>
            </a:lvl2pPr>
          </a:lstStyle>
          <a:p>
            <a:pPr lvl="0"/>
            <a:r>
              <a:rPr lang="en-US"/>
              <a:t>Edit Master text styles</a:t>
            </a:r>
          </a:p>
          <a:p>
            <a:pPr lvl="1"/>
            <a:r>
              <a:rPr lang="en-US"/>
              <a:t>Second level</a:t>
            </a:r>
          </a:p>
        </p:txBody>
      </p:sp>
      <p:sp>
        <p:nvSpPr>
          <p:cNvPr id="15" name="TextBox 14">
            <a:extLst>
              <a:ext uri="{FF2B5EF4-FFF2-40B4-BE49-F238E27FC236}">
                <a16:creationId xmlns:a16="http://schemas.microsoft.com/office/drawing/2014/main" id="{F1DB6CE8-CAA2-034F-B4C5-44C7E771F1AC}"/>
              </a:ext>
            </a:extLst>
          </p:cNvPr>
          <p:cNvSpPr txBox="1"/>
          <p:nvPr userDrawn="1"/>
        </p:nvSpPr>
        <p:spPr>
          <a:xfrm>
            <a:off x="8806329" y="6273800"/>
            <a:ext cx="2906245" cy="130805"/>
          </a:xfrm>
          <a:prstGeom prst="rect">
            <a:avLst/>
          </a:prstGeom>
          <a:noFill/>
        </p:spPr>
        <p:txBody>
          <a:bodyPr wrap="none" lIns="0" tIns="0" rIns="0" bIns="0" rtlCol="0">
            <a:spAutoFit/>
          </a:bodyPr>
          <a:lstStyle/>
          <a:p>
            <a:pPr algn="r"/>
            <a:r>
              <a:rPr lang="en-AU" sz="850" kern="1200">
                <a:solidFill>
                  <a:schemeClr val="bg1"/>
                </a:solidFill>
                <a:effectLst/>
                <a:latin typeface="+mn-lt"/>
                <a:ea typeface="+mn-ea"/>
                <a:cs typeface="+mn-cs"/>
              </a:rPr>
              <a:t>Behavioural Economics Team of the Australian Government</a:t>
            </a:r>
          </a:p>
        </p:txBody>
      </p:sp>
    </p:spTree>
    <p:extLst>
      <p:ext uri="{BB962C8B-B14F-4D97-AF65-F5344CB8AC3E}">
        <p14:creationId xmlns:p14="http://schemas.microsoft.com/office/powerpoint/2010/main" val="3446578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ver 2">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636A23B-1C0F-8842-934C-FA615EBF1543}"/>
              </a:ext>
            </a:extLst>
          </p:cNvPr>
          <p:cNvSpPr/>
          <p:nvPr userDrawn="1"/>
        </p:nvSpPr>
        <p:spPr>
          <a:xfrm>
            <a:off x="1" y="0"/>
            <a:ext cx="12192000" cy="3596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B360ACDD-5021-2946-BB6C-2E4D7D625416}"/>
              </a:ext>
            </a:extLst>
          </p:cNvPr>
          <p:cNvSpPr>
            <a:spLocks noGrp="1"/>
          </p:cNvSpPr>
          <p:nvPr>
            <p:ph type="title"/>
          </p:nvPr>
        </p:nvSpPr>
        <p:spPr>
          <a:xfrm>
            <a:off x="479425" y="2033556"/>
            <a:ext cx="11233150" cy="689741"/>
          </a:xfrm>
        </p:spPr>
        <p:txBody>
          <a:bodyPr anchor="ctr" anchorCtr="0"/>
          <a:lstStyle>
            <a:lvl1pPr>
              <a:defRPr sz="5400">
                <a:solidFill>
                  <a:schemeClr val="bg1"/>
                </a:solidFill>
              </a:defRPr>
            </a:lvl1pPr>
          </a:lstStyle>
          <a:p>
            <a:r>
              <a:rPr lang="en-US"/>
              <a:t>Click to edit Master title style</a:t>
            </a:r>
            <a:endParaRPr lang="en-AU"/>
          </a:p>
        </p:txBody>
      </p:sp>
      <p:pic>
        <p:nvPicPr>
          <p:cNvPr id="4" name="Picture 3">
            <a:extLst>
              <a:ext uri="{FF2B5EF4-FFF2-40B4-BE49-F238E27FC236}">
                <a16:creationId xmlns:a16="http://schemas.microsoft.com/office/drawing/2014/main" id="{AD2995C1-E411-8441-BB7B-7E4C9A940363}"/>
              </a:ext>
            </a:extLst>
          </p:cNvPr>
          <p:cNvPicPr>
            <a:picLocks noChangeAspect="1"/>
          </p:cNvPicPr>
          <p:nvPr userDrawn="1"/>
        </p:nvPicPr>
        <p:blipFill>
          <a:blip r:embed="rId2"/>
          <a:stretch>
            <a:fillRect/>
          </a:stretch>
        </p:blipFill>
        <p:spPr>
          <a:xfrm>
            <a:off x="479425" y="476250"/>
            <a:ext cx="3158440" cy="457490"/>
          </a:xfrm>
          <a:prstGeom prst="rect">
            <a:avLst/>
          </a:prstGeom>
        </p:spPr>
      </p:pic>
      <p:pic>
        <p:nvPicPr>
          <p:cNvPr id="5" name="Picture 4">
            <a:extLst>
              <a:ext uri="{FF2B5EF4-FFF2-40B4-BE49-F238E27FC236}">
                <a16:creationId xmlns:a16="http://schemas.microsoft.com/office/drawing/2014/main" id="{6BFFD31F-76EA-6E4F-A533-39DEE9DD2D1A}"/>
              </a:ext>
            </a:extLst>
          </p:cNvPr>
          <p:cNvPicPr>
            <a:picLocks noChangeAspect="1"/>
          </p:cNvPicPr>
          <p:nvPr userDrawn="1"/>
        </p:nvPicPr>
        <p:blipFill>
          <a:blip r:embed="rId3"/>
          <a:stretch>
            <a:fillRect/>
          </a:stretch>
        </p:blipFill>
        <p:spPr>
          <a:xfrm>
            <a:off x="10546899" y="631528"/>
            <a:ext cx="1165675" cy="302212"/>
          </a:xfrm>
          <a:prstGeom prst="rect">
            <a:avLst/>
          </a:prstGeom>
        </p:spPr>
      </p:pic>
      <p:sp>
        <p:nvSpPr>
          <p:cNvPr id="8" name="Rectangle 7">
            <a:extLst>
              <a:ext uri="{FF2B5EF4-FFF2-40B4-BE49-F238E27FC236}">
                <a16:creationId xmlns:a16="http://schemas.microsoft.com/office/drawing/2014/main" id="{151341E6-A2BB-2047-B88F-7E0C90B79D4E}"/>
              </a:ext>
            </a:extLst>
          </p:cNvPr>
          <p:cNvSpPr/>
          <p:nvPr userDrawn="1"/>
        </p:nvSpPr>
        <p:spPr>
          <a:xfrm>
            <a:off x="9907439" y="4139939"/>
            <a:ext cx="1805135" cy="398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D3CC994-DAD9-B34D-9364-C7BADDE8E82B}"/>
              </a:ext>
            </a:extLst>
          </p:cNvPr>
          <p:cNvSpPr/>
          <p:nvPr userDrawn="1"/>
        </p:nvSpPr>
        <p:spPr>
          <a:xfrm>
            <a:off x="9479272" y="5056571"/>
            <a:ext cx="1805135" cy="398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a:extLst>
              <a:ext uri="{FF2B5EF4-FFF2-40B4-BE49-F238E27FC236}">
                <a16:creationId xmlns:a16="http://schemas.microsoft.com/office/drawing/2014/main" id="{C2439E1F-0C53-534B-893E-187BCD6F98EF}"/>
              </a:ext>
            </a:extLst>
          </p:cNvPr>
          <p:cNvSpPr/>
          <p:nvPr userDrawn="1"/>
        </p:nvSpPr>
        <p:spPr>
          <a:xfrm>
            <a:off x="9051104" y="5973204"/>
            <a:ext cx="1805135" cy="398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 Placeholder 11">
            <a:extLst>
              <a:ext uri="{FF2B5EF4-FFF2-40B4-BE49-F238E27FC236}">
                <a16:creationId xmlns:a16="http://schemas.microsoft.com/office/drawing/2014/main" id="{2D5B9E7F-7973-844A-B600-5CE389C8EF6E}"/>
              </a:ext>
            </a:extLst>
          </p:cNvPr>
          <p:cNvSpPr>
            <a:spLocks noGrp="1"/>
          </p:cNvSpPr>
          <p:nvPr>
            <p:ph type="body" sz="quarter" idx="10"/>
          </p:nvPr>
        </p:nvSpPr>
        <p:spPr>
          <a:xfrm>
            <a:off x="479425" y="4093079"/>
            <a:ext cx="6283188" cy="543739"/>
          </a:xfrm>
        </p:spPr>
        <p:txBody>
          <a:bodyPr wrap="square">
            <a:spAutoFit/>
          </a:bodyPr>
          <a:lstStyle>
            <a:lvl1pPr>
              <a:defRPr sz="1600" b="0">
                <a:solidFill>
                  <a:schemeClr val="tx2"/>
                </a:solidFill>
              </a:defRPr>
            </a:lvl1pPr>
            <a:lvl2pPr>
              <a:spcBef>
                <a:spcPts val="900"/>
              </a:spcBef>
              <a:defRPr sz="1100" b="0">
                <a:solidFill>
                  <a:schemeClr val="tx2"/>
                </a:solidFill>
              </a:defRPr>
            </a:lvl2pPr>
          </a:lstStyle>
          <a:p>
            <a:pPr lvl="0"/>
            <a:r>
              <a:rPr lang="en-US"/>
              <a:t>Edit Master text styles</a:t>
            </a:r>
          </a:p>
          <a:p>
            <a:pPr lvl="1"/>
            <a:r>
              <a:rPr lang="en-US"/>
              <a:t>Second level</a:t>
            </a:r>
          </a:p>
        </p:txBody>
      </p:sp>
      <p:sp>
        <p:nvSpPr>
          <p:cNvPr id="15" name="TextBox 14">
            <a:extLst>
              <a:ext uri="{FF2B5EF4-FFF2-40B4-BE49-F238E27FC236}">
                <a16:creationId xmlns:a16="http://schemas.microsoft.com/office/drawing/2014/main" id="{F1DB6CE8-CAA2-034F-B4C5-44C7E771F1AC}"/>
              </a:ext>
            </a:extLst>
          </p:cNvPr>
          <p:cNvSpPr txBox="1"/>
          <p:nvPr userDrawn="1"/>
        </p:nvSpPr>
        <p:spPr>
          <a:xfrm>
            <a:off x="479425" y="6273800"/>
            <a:ext cx="2906245" cy="130805"/>
          </a:xfrm>
          <a:prstGeom prst="rect">
            <a:avLst/>
          </a:prstGeom>
          <a:noFill/>
        </p:spPr>
        <p:txBody>
          <a:bodyPr wrap="none" lIns="0" tIns="0" rIns="0" bIns="0" rtlCol="0">
            <a:spAutoFit/>
          </a:bodyPr>
          <a:lstStyle/>
          <a:p>
            <a:r>
              <a:rPr lang="en-AU" sz="850" kern="1200">
                <a:solidFill>
                  <a:schemeClr val="tx1"/>
                </a:solidFill>
                <a:effectLst/>
                <a:latin typeface="+mn-lt"/>
                <a:ea typeface="+mn-ea"/>
                <a:cs typeface="+mn-cs"/>
              </a:rPr>
              <a:t>Behavioural Economics Team of the Australian Government</a:t>
            </a:r>
          </a:p>
        </p:txBody>
      </p:sp>
    </p:spTree>
    <p:extLst>
      <p:ext uri="{BB962C8B-B14F-4D97-AF65-F5344CB8AC3E}">
        <p14:creationId xmlns:p14="http://schemas.microsoft.com/office/powerpoint/2010/main" val="421264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1A">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bg1"/>
                </a:solidFill>
              </a:defRPr>
            </a:lvl1pPr>
          </a:lstStyle>
          <a:p>
            <a:fld id="{7146FAA3-5F10-EC41-882E-FB4187E570D3}" type="slidenum">
              <a:rPr lang="en-AU"/>
              <a:pPr/>
              <a:t>‹#›</a:t>
            </a:fld>
            <a:endParaRPr lang="en-AU"/>
          </a:p>
        </p:txBody>
      </p:sp>
      <p:pic>
        <p:nvPicPr>
          <p:cNvPr id="6" name="Picture 5">
            <a:extLst>
              <a:ext uri="{FF2B5EF4-FFF2-40B4-BE49-F238E27FC236}">
                <a16:creationId xmlns:a16="http://schemas.microsoft.com/office/drawing/2014/main" id="{A61377EA-6D28-8844-895E-E599A98C7F1E}"/>
              </a:ext>
            </a:extLst>
          </p:cNvPr>
          <p:cNvPicPr>
            <a:picLocks noChangeAspect="1"/>
          </p:cNvPicPr>
          <p:nvPr userDrawn="1"/>
        </p:nvPicPr>
        <p:blipFill>
          <a:blip r:embed="rId2"/>
          <a:stretch>
            <a:fillRect/>
          </a:stretch>
        </p:blipFill>
        <p:spPr>
          <a:xfrm>
            <a:off x="479425" y="6519544"/>
            <a:ext cx="411480" cy="106680"/>
          </a:xfrm>
          <a:prstGeom prst="rect">
            <a:avLst/>
          </a:prstGeom>
        </p:spPr>
      </p:pic>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a:defRPr sz="1800">
                <a:solidFill>
                  <a:schemeClr val="bg1"/>
                </a:solidFill>
              </a:defRPr>
            </a:lvl1pPr>
          </a:lstStyle>
          <a:p>
            <a:pPr lvl="0"/>
            <a:r>
              <a:rPr lang="en-US"/>
              <a:t>Edit Master text styles</a:t>
            </a:r>
          </a:p>
        </p:txBody>
      </p:sp>
      <p:sp>
        <p:nvSpPr>
          <p:cNvPr id="11" name="Picture Placeholder 10">
            <a:extLst>
              <a:ext uri="{FF2B5EF4-FFF2-40B4-BE49-F238E27FC236}">
                <a16:creationId xmlns:a16="http://schemas.microsoft.com/office/drawing/2014/main" id="{121A965E-4E80-8D4F-9456-768772AAE6A4}"/>
              </a:ext>
            </a:extLst>
          </p:cNvPr>
          <p:cNvSpPr>
            <a:spLocks noGrp="1"/>
          </p:cNvSpPr>
          <p:nvPr>
            <p:ph type="pic" sz="quarter" idx="12" hasCustomPrompt="1"/>
          </p:nvPr>
        </p:nvSpPr>
        <p:spPr>
          <a:xfrm>
            <a:off x="7170738" y="1673522"/>
            <a:ext cx="4541837" cy="4600278"/>
          </a:xfrm>
        </p:spPr>
        <p:txBody>
          <a:bodyPr anchor="ctr" anchorCtr="1"/>
          <a:lstStyle>
            <a:lvl1pPr algn="ctr">
              <a:defRPr sz="800"/>
            </a:lvl1pPr>
          </a:lstStyle>
          <a:p>
            <a:r>
              <a:rPr lang="en-AU"/>
              <a:t>Click to insert image</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3800"/>
            <a:ext cx="11232000" cy="9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043959423"/>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OC 2">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a:xfrm>
            <a:off x="479425" y="476250"/>
            <a:ext cx="11233150" cy="383182"/>
          </a:xfrm>
        </p:spPr>
        <p:txBody>
          <a:bodyPr/>
          <a:lstStyle>
            <a:lvl1pPr>
              <a:lnSpc>
                <a:spcPct val="80000"/>
              </a:lnSpc>
              <a:defRPr sz="3000">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lvl1pPr>
              <a:defRPr>
                <a:solidFill>
                  <a:schemeClr val="bg1"/>
                </a:solidFill>
              </a:defRPr>
            </a:lvl1pPr>
          </a:lstStyle>
          <a:p>
            <a:fld id="{0500C9E6-702F-A843-8A04-80C500C6891A}" type="slidenum">
              <a:rPr lang="en-AU"/>
              <a:pPr/>
              <a:t>‹#›</a:t>
            </a:fld>
            <a:endParaRPr lang="en-AU"/>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4" y="1665288"/>
            <a:ext cx="5529370" cy="4320000"/>
          </a:xfrm>
        </p:spPr>
        <p:txBody>
          <a:bodyPr/>
          <a:lstStyle>
            <a:lvl1pPr marL="360000" indent="-360000">
              <a:spcBef>
                <a:spcPts val="800"/>
              </a:spcBef>
              <a:buClr>
                <a:schemeClr val="bg2"/>
              </a:buClr>
              <a:buFont typeface="+mj-lt"/>
              <a:buAutoNum type="arabicPeriod"/>
              <a:tabLst>
                <a:tab pos="5505450" algn="r"/>
              </a:tabLst>
              <a:defRPr sz="2000" b="1">
                <a:solidFill>
                  <a:schemeClr val="bg1"/>
                </a:solidFill>
              </a:defRPr>
            </a:lvl1pPr>
            <a:lvl2pPr marL="628650" indent="-269875">
              <a:buClr>
                <a:schemeClr val="bg2"/>
              </a:buClr>
              <a:buFont typeface="+mj-lt"/>
              <a:buAutoNum type="alphaUcPeriod"/>
              <a:tabLst>
                <a:tab pos="5505450" algn="r"/>
              </a:tabLst>
              <a:defRPr b="0">
                <a:solidFill>
                  <a:schemeClr val="bg1"/>
                </a:solidFill>
              </a:defRPr>
            </a:lvl2pPr>
          </a:lstStyle>
          <a:p>
            <a:pPr lvl="0"/>
            <a:r>
              <a:rPr lang="en-US"/>
              <a:t>Edit Master text styles</a:t>
            </a:r>
          </a:p>
          <a:p>
            <a:pPr lvl="1"/>
            <a:r>
              <a:rPr lang="en-US"/>
              <a:t>Second level</a:t>
            </a:r>
          </a:p>
        </p:txBody>
      </p:sp>
      <p:sp>
        <p:nvSpPr>
          <p:cNvPr id="6" name="Rectangle 5">
            <a:extLst>
              <a:ext uri="{FF2B5EF4-FFF2-40B4-BE49-F238E27FC236}">
                <a16:creationId xmlns:a16="http://schemas.microsoft.com/office/drawing/2014/main" id="{AE5158ED-A65C-C842-9E96-D291A640655E}"/>
              </a:ext>
            </a:extLst>
          </p:cNvPr>
          <p:cNvSpPr/>
          <p:nvPr userDrawn="1"/>
        </p:nvSpPr>
        <p:spPr>
          <a:xfrm>
            <a:off x="479424" y="6274800"/>
            <a:ext cx="11232000" cy="9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584DC19D-3A9D-C44F-B84C-558BBDB69EF0}"/>
              </a:ext>
            </a:extLst>
          </p:cNvPr>
          <p:cNvSpPr txBox="1"/>
          <p:nvPr userDrawn="1"/>
        </p:nvSpPr>
        <p:spPr>
          <a:xfrm>
            <a:off x="302607" y="1394624"/>
            <a:ext cx="184731" cy="369332"/>
          </a:xfrm>
          <a:prstGeom prst="rect">
            <a:avLst/>
          </a:prstGeom>
          <a:noFill/>
        </p:spPr>
        <p:txBody>
          <a:bodyPr wrap="none" rtlCol="0">
            <a:spAutoFit/>
          </a:bodyPr>
          <a:lstStyle/>
          <a:p>
            <a:endParaRPr lang="en-AU"/>
          </a:p>
        </p:txBody>
      </p:sp>
      <p:pic>
        <p:nvPicPr>
          <p:cNvPr id="7" name="Picture 6">
            <a:extLst>
              <a:ext uri="{FF2B5EF4-FFF2-40B4-BE49-F238E27FC236}">
                <a16:creationId xmlns:a16="http://schemas.microsoft.com/office/drawing/2014/main" id="{E290F092-84A4-924B-A054-3A28ECF1984F}"/>
              </a:ext>
            </a:extLst>
          </p:cNvPr>
          <p:cNvPicPr>
            <a:picLocks noChangeAspect="1"/>
          </p:cNvPicPr>
          <p:nvPr userDrawn="1"/>
        </p:nvPicPr>
        <p:blipFill>
          <a:blip r:embed="rId2"/>
          <a:stretch>
            <a:fillRect/>
          </a:stretch>
        </p:blipFill>
        <p:spPr>
          <a:xfrm>
            <a:off x="479425" y="6519544"/>
            <a:ext cx="411480" cy="106680"/>
          </a:xfrm>
          <a:prstGeom prst="rect">
            <a:avLst/>
          </a:prstGeom>
        </p:spPr>
      </p:pic>
    </p:spTree>
    <p:extLst>
      <p:ext uri="{BB962C8B-B14F-4D97-AF65-F5344CB8AC3E}">
        <p14:creationId xmlns:p14="http://schemas.microsoft.com/office/powerpoint/2010/main" val="673857847"/>
      </p:ext>
    </p:extLst>
  </p:cSld>
  <p:clrMapOvr>
    <a:masterClrMapping/>
  </p:clrMapOvr>
  <p:extLst>
    <p:ext uri="{DCECCB84-F9BA-43D5-87BE-67443E8EF086}">
      <p15:sldGuideLst xmlns:p15="http://schemas.microsoft.com/office/powerpoint/2012/main">
        <p15:guide id="1" orient="horz" pos="550">
          <p15:clr>
            <a:srgbClr val="FBAE40"/>
          </p15:clr>
        </p15:guide>
        <p15:guide id="2" pos="3784">
          <p15:clr>
            <a:srgbClr val="FBAE40"/>
          </p15:clr>
        </p15:guide>
        <p15:guide id="3" pos="390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1B">
    <p:bg>
      <p:bgPr>
        <a:solidFill>
          <a:schemeClr val="bg2">
            <a:alpha val="2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tx2"/>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tx2"/>
                </a:solidFill>
              </a:defRPr>
            </a:lvl1pPr>
          </a:lstStyle>
          <a:p>
            <a:fld id="{7146FAA3-5F10-EC41-882E-FB4187E570D3}" type="slidenum">
              <a:rPr lang="en-AU"/>
              <a:pPr/>
              <a:t>‹#›</a:t>
            </a:fld>
            <a:endParaRPr lang="en-AU"/>
          </a:p>
        </p:txBody>
      </p:sp>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a:defRPr sz="1800">
                <a:solidFill>
                  <a:schemeClr val="tx2"/>
                </a:solidFill>
              </a:defRPr>
            </a:lvl1pPr>
          </a:lstStyle>
          <a:p>
            <a:pPr lvl="0"/>
            <a:r>
              <a:rPr lang="en-US"/>
              <a:t>Edit Master text styles</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a:extLst>
              <a:ext uri="{FF2B5EF4-FFF2-40B4-BE49-F238E27FC236}">
                <a16:creationId xmlns:a16="http://schemas.microsoft.com/office/drawing/2014/main" id="{47117E4B-69D5-5442-AC41-85DBC1509736}"/>
              </a:ext>
            </a:extLst>
          </p:cNvPr>
          <p:cNvPicPr>
            <a:picLocks noChangeAspect="1"/>
          </p:cNvPicPr>
          <p:nvPr userDrawn="1"/>
        </p:nvPicPr>
        <p:blipFill>
          <a:blip r:embed="rId2"/>
          <a:stretch>
            <a:fillRect/>
          </a:stretch>
        </p:blipFill>
        <p:spPr>
          <a:xfrm>
            <a:off x="479425" y="6519215"/>
            <a:ext cx="412750" cy="107009"/>
          </a:xfrm>
          <a:prstGeom prst="rect">
            <a:avLst/>
          </a:prstGeom>
        </p:spPr>
      </p:pic>
      <p:sp>
        <p:nvSpPr>
          <p:cNvPr id="7" name="Picture Placeholder 10">
            <a:extLst>
              <a:ext uri="{FF2B5EF4-FFF2-40B4-BE49-F238E27FC236}">
                <a16:creationId xmlns:a16="http://schemas.microsoft.com/office/drawing/2014/main" id="{DFB8D308-FA5D-314E-83C0-685A6F2BD9A1}"/>
              </a:ext>
            </a:extLst>
          </p:cNvPr>
          <p:cNvSpPr>
            <a:spLocks noGrp="1"/>
          </p:cNvSpPr>
          <p:nvPr>
            <p:ph type="pic" sz="quarter" idx="12" hasCustomPrompt="1"/>
          </p:nvPr>
        </p:nvSpPr>
        <p:spPr>
          <a:xfrm>
            <a:off x="7170738" y="1673522"/>
            <a:ext cx="4541837" cy="4600278"/>
          </a:xfrm>
        </p:spPr>
        <p:txBody>
          <a:bodyPr anchor="ctr" anchorCtr="1"/>
          <a:lstStyle>
            <a:lvl1pPr algn="ctr">
              <a:defRPr sz="800"/>
            </a:lvl1pPr>
          </a:lstStyle>
          <a:p>
            <a:r>
              <a:rPr lang="en-AU"/>
              <a:t>Click to insert image</a:t>
            </a:r>
          </a:p>
        </p:txBody>
      </p:sp>
    </p:spTree>
    <p:extLst>
      <p:ext uri="{BB962C8B-B14F-4D97-AF65-F5344CB8AC3E}">
        <p14:creationId xmlns:p14="http://schemas.microsoft.com/office/powerpoint/2010/main" val="3274310595"/>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2A">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bg1"/>
                </a:solidFill>
              </a:defRPr>
            </a:lvl1pPr>
          </a:lstStyle>
          <a:p>
            <a:fld id="{7146FAA3-5F10-EC41-882E-FB4187E570D3}" type="slidenum">
              <a:rPr lang="en-AU"/>
              <a:pPr/>
              <a:t>‹#›</a:t>
            </a:fld>
            <a:endParaRPr lang="en-AU"/>
          </a:p>
        </p:txBody>
      </p:sp>
      <p:pic>
        <p:nvPicPr>
          <p:cNvPr id="6" name="Picture 5">
            <a:extLst>
              <a:ext uri="{FF2B5EF4-FFF2-40B4-BE49-F238E27FC236}">
                <a16:creationId xmlns:a16="http://schemas.microsoft.com/office/drawing/2014/main" id="{A61377EA-6D28-8844-895E-E599A98C7F1E}"/>
              </a:ext>
            </a:extLst>
          </p:cNvPr>
          <p:cNvPicPr>
            <a:picLocks noChangeAspect="1"/>
          </p:cNvPicPr>
          <p:nvPr userDrawn="1"/>
        </p:nvPicPr>
        <p:blipFill>
          <a:blip r:embed="rId2"/>
          <a:stretch>
            <a:fillRect/>
          </a:stretch>
        </p:blipFill>
        <p:spPr>
          <a:xfrm>
            <a:off x="479425" y="6519544"/>
            <a:ext cx="411480" cy="106680"/>
          </a:xfrm>
          <a:prstGeom prst="rect">
            <a:avLst/>
          </a:prstGeom>
        </p:spPr>
      </p:pic>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a:defRPr sz="1800">
                <a:solidFill>
                  <a:schemeClr val="bg1"/>
                </a:solidFill>
              </a:defRPr>
            </a:lvl1pPr>
          </a:lstStyle>
          <a:p>
            <a:pPr lvl="0"/>
            <a:r>
              <a:rPr lang="en-US"/>
              <a:t>Edit Master text styles</a:t>
            </a:r>
          </a:p>
        </p:txBody>
      </p:sp>
      <p:sp>
        <p:nvSpPr>
          <p:cNvPr id="11" name="Picture Placeholder 10">
            <a:extLst>
              <a:ext uri="{FF2B5EF4-FFF2-40B4-BE49-F238E27FC236}">
                <a16:creationId xmlns:a16="http://schemas.microsoft.com/office/drawing/2014/main" id="{121A965E-4E80-8D4F-9456-768772AAE6A4}"/>
              </a:ext>
            </a:extLst>
          </p:cNvPr>
          <p:cNvSpPr>
            <a:spLocks noGrp="1"/>
          </p:cNvSpPr>
          <p:nvPr>
            <p:ph type="pic" sz="quarter" idx="12" hasCustomPrompt="1"/>
          </p:nvPr>
        </p:nvSpPr>
        <p:spPr>
          <a:xfrm>
            <a:off x="7170738" y="1673522"/>
            <a:ext cx="4541837" cy="4600278"/>
          </a:xfrm>
        </p:spPr>
        <p:txBody>
          <a:bodyPr anchor="ctr" anchorCtr="1"/>
          <a:lstStyle>
            <a:lvl1pPr algn="ctr">
              <a:defRPr sz="800"/>
            </a:lvl1pPr>
          </a:lstStyle>
          <a:p>
            <a:r>
              <a:rPr lang="en-AU"/>
              <a:t>Click to insert image</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670073060"/>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ivider 2B">
    <p:bg>
      <p:bgPr>
        <a:solidFill>
          <a:schemeClr val="accent2">
            <a:alpha val="2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accent3"/>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tx2"/>
                </a:solidFill>
              </a:defRPr>
            </a:lvl1pPr>
          </a:lstStyle>
          <a:p>
            <a:fld id="{7146FAA3-5F10-EC41-882E-FB4187E570D3}" type="slidenum">
              <a:rPr lang="en-AU"/>
              <a:pPr/>
              <a:t>‹#›</a:t>
            </a:fld>
            <a:endParaRPr lang="en-AU"/>
          </a:p>
        </p:txBody>
      </p:sp>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a:defRPr sz="1800">
                <a:solidFill>
                  <a:schemeClr val="accent3"/>
                </a:solidFill>
              </a:defRPr>
            </a:lvl1pPr>
          </a:lstStyle>
          <a:p>
            <a:pPr lvl="0"/>
            <a:r>
              <a:rPr lang="en-US"/>
              <a:t>Edit Master text styles</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a:extLst>
              <a:ext uri="{FF2B5EF4-FFF2-40B4-BE49-F238E27FC236}">
                <a16:creationId xmlns:a16="http://schemas.microsoft.com/office/drawing/2014/main" id="{29EC9F52-887B-DA42-8F3E-04978450D8AA}"/>
              </a:ext>
            </a:extLst>
          </p:cNvPr>
          <p:cNvPicPr>
            <a:picLocks noChangeAspect="1"/>
          </p:cNvPicPr>
          <p:nvPr userDrawn="1"/>
        </p:nvPicPr>
        <p:blipFill>
          <a:blip r:embed="rId2"/>
          <a:stretch>
            <a:fillRect/>
          </a:stretch>
        </p:blipFill>
        <p:spPr>
          <a:xfrm>
            <a:off x="479425" y="6519544"/>
            <a:ext cx="411480" cy="106680"/>
          </a:xfrm>
          <a:prstGeom prst="rect">
            <a:avLst/>
          </a:prstGeom>
        </p:spPr>
      </p:pic>
      <p:sp>
        <p:nvSpPr>
          <p:cNvPr id="7" name="Picture Placeholder 10">
            <a:extLst>
              <a:ext uri="{FF2B5EF4-FFF2-40B4-BE49-F238E27FC236}">
                <a16:creationId xmlns:a16="http://schemas.microsoft.com/office/drawing/2014/main" id="{052C4F74-1AF9-8246-8215-BF8DBD6C321B}"/>
              </a:ext>
            </a:extLst>
          </p:cNvPr>
          <p:cNvSpPr>
            <a:spLocks noGrp="1"/>
          </p:cNvSpPr>
          <p:nvPr>
            <p:ph type="pic" sz="quarter" idx="12" hasCustomPrompt="1"/>
          </p:nvPr>
        </p:nvSpPr>
        <p:spPr>
          <a:xfrm>
            <a:off x="7170738" y="1673522"/>
            <a:ext cx="4541837" cy="4600278"/>
          </a:xfrm>
        </p:spPr>
        <p:txBody>
          <a:bodyPr anchor="ctr" anchorCtr="1"/>
          <a:lstStyle>
            <a:lvl1pPr algn="ctr">
              <a:defRPr sz="800"/>
            </a:lvl1pPr>
          </a:lstStyle>
          <a:p>
            <a:r>
              <a:rPr lang="en-AU"/>
              <a:t>Click to insert image</a:t>
            </a:r>
          </a:p>
        </p:txBody>
      </p:sp>
    </p:spTree>
    <p:extLst>
      <p:ext uri="{BB962C8B-B14F-4D97-AF65-F5344CB8AC3E}">
        <p14:creationId xmlns:p14="http://schemas.microsoft.com/office/powerpoint/2010/main" val="3126605412"/>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A 1">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bg1"/>
                </a:solidFill>
              </a:defRPr>
            </a:lvl1pPr>
          </a:lstStyle>
          <a:p>
            <a:fld id="{7146FAA3-5F10-EC41-882E-FB4187E570D3}" type="slidenum">
              <a:rPr lang="en-AU"/>
              <a:pPr/>
              <a:t>‹#›</a:t>
            </a:fld>
            <a:endParaRPr lang="en-AU"/>
          </a:p>
        </p:txBody>
      </p:sp>
      <p:pic>
        <p:nvPicPr>
          <p:cNvPr id="6" name="Picture 5">
            <a:extLst>
              <a:ext uri="{FF2B5EF4-FFF2-40B4-BE49-F238E27FC236}">
                <a16:creationId xmlns:a16="http://schemas.microsoft.com/office/drawing/2014/main" id="{A61377EA-6D28-8844-895E-E599A98C7F1E}"/>
              </a:ext>
            </a:extLst>
          </p:cNvPr>
          <p:cNvPicPr>
            <a:picLocks noChangeAspect="1"/>
          </p:cNvPicPr>
          <p:nvPr userDrawn="1"/>
        </p:nvPicPr>
        <p:blipFill>
          <a:blip r:embed="rId2"/>
          <a:stretch>
            <a:fillRect/>
          </a:stretch>
        </p:blipFill>
        <p:spPr>
          <a:xfrm>
            <a:off x="479425" y="6519544"/>
            <a:ext cx="411480" cy="106680"/>
          </a:xfrm>
          <a:prstGeom prst="rect">
            <a:avLst/>
          </a:prstGeom>
        </p:spPr>
      </p:pic>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marL="342900" indent="-342900">
              <a:buFont typeface="+mj-lt"/>
              <a:buAutoNum type="arabicPeriod"/>
              <a:defRPr sz="1800">
                <a:solidFill>
                  <a:schemeClr val="bg1"/>
                </a:solidFill>
              </a:defRPr>
            </a:lvl1pPr>
          </a:lstStyle>
          <a:p>
            <a:pPr lvl="0"/>
            <a:r>
              <a:rPr lang="en-US"/>
              <a:t>Edit Master text styles</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a:extLst>
              <a:ext uri="{FF2B5EF4-FFF2-40B4-BE49-F238E27FC236}">
                <a16:creationId xmlns:a16="http://schemas.microsoft.com/office/drawing/2014/main" id="{DBE52C45-F777-0840-82A4-C8F47B23A90F}"/>
              </a:ext>
            </a:extLst>
          </p:cNvPr>
          <p:cNvPicPr>
            <a:picLocks noChangeAspect="1"/>
          </p:cNvPicPr>
          <p:nvPr userDrawn="1"/>
        </p:nvPicPr>
        <p:blipFill>
          <a:blip r:embed="rId3"/>
          <a:stretch>
            <a:fillRect/>
          </a:stretch>
        </p:blipFill>
        <p:spPr>
          <a:xfrm>
            <a:off x="7682906" y="2498153"/>
            <a:ext cx="4028518" cy="3671561"/>
          </a:xfrm>
          <a:prstGeom prst="rect">
            <a:avLst/>
          </a:prstGeom>
        </p:spPr>
      </p:pic>
    </p:spTree>
    <p:extLst>
      <p:ext uri="{BB962C8B-B14F-4D97-AF65-F5344CB8AC3E}">
        <p14:creationId xmlns:p14="http://schemas.microsoft.com/office/powerpoint/2010/main" val="4244766777"/>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QA 2">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bg1"/>
                </a:solidFill>
              </a:defRPr>
            </a:lvl1pPr>
          </a:lstStyle>
          <a:p>
            <a:fld id="{7146FAA3-5F10-EC41-882E-FB4187E570D3}" type="slidenum">
              <a:rPr lang="en-AU"/>
              <a:pPr/>
              <a:t>‹#›</a:t>
            </a:fld>
            <a:endParaRPr lang="en-AU"/>
          </a:p>
        </p:txBody>
      </p:sp>
      <p:pic>
        <p:nvPicPr>
          <p:cNvPr id="6" name="Picture 5">
            <a:extLst>
              <a:ext uri="{FF2B5EF4-FFF2-40B4-BE49-F238E27FC236}">
                <a16:creationId xmlns:a16="http://schemas.microsoft.com/office/drawing/2014/main" id="{A61377EA-6D28-8844-895E-E599A98C7F1E}"/>
              </a:ext>
            </a:extLst>
          </p:cNvPr>
          <p:cNvPicPr>
            <a:picLocks noChangeAspect="1"/>
          </p:cNvPicPr>
          <p:nvPr userDrawn="1"/>
        </p:nvPicPr>
        <p:blipFill>
          <a:blip r:embed="rId2"/>
          <a:stretch>
            <a:fillRect/>
          </a:stretch>
        </p:blipFill>
        <p:spPr>
          <a:xfrm>
            <a:off x="479425" y="6519544"/>
            <a:ext cx="411480" cy="106680"/>
          </a:xfrm>
          <a:prstGeom prst="rect">
            <a:avLst/>
          </a:prstGeom>
        </p:spPr>
      </p:pic>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marL="342900" indent="-342900">
              <a:buFont typeface="+mj-lt"/>
              <a:buAutoNum type="arabicPeriod"/>
              <a:defRPr sz="1800">
                <a:solidFill>
                  <a:schemeClr val="bg1"/>
                </a:solidFill>
              </a:defRPr>
            </a:lvl1pPr>
          </a:lstStyle>
          <a:p>
            <a:pPr lvl="0"/>
            <a:r>
              <a:rPr lang="en-US"/>
              <a:t>Edit Master text styles</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pic>
        <p:nvPicPr>
          <p:cNvPr id="7" name="Picture 6">
            <a:extLst>
              <a:ext uri="{FF2B5EF4-FFF2-40B4-BE49-F238E27FC236}">
                <a16:creationId xmlns:a16="http://schemas.microsoft.com/office/drawing/2014/main" id="{D7117B4E-7466-584E-8996-F8CB00B821F7}"/>
              </a:ext>
            </a:extLst>
          </p:cNvPr>
          <p:cNvPicPr>
            <a:picLocks noChangeAspect="1"/>
          </p:cNvPicPr>
          <p:nvPr userDrawn="1"/>
        </p:nvPicPr>
        <p:blipFill>
          <a:blip r:embed="rId3"/>
          <a:stretch>
            <a:fillRect/>
          </a:stretch>
        </p:blipFill>
        <p:spPr>
          <a:xfrm>
            <a:off x="7682906" y="2498153"/>
            <a:ext cx="4028518" cy="3671561"/>
          </a:xfrm>
          <a:prstGeom prst="rect">
            <a:avLst/>
          </a:prstGeom>
        </p:spPr>
      </p:pic>
    </p:spTree>
    <p:extLst>
      <p:ext uri="{BB962C8B-B14F-4D97-AF65-F5344CB8AC3E}">
        <p14:creationId xmlns:p14="http://schemas.microsoft.com/office/powerpoint/2010/main" val="502799952"/>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ppendix 1">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bg1"/>
                </a:solidFill>
              </a:defRPr>
            </a:lvl1pPr>
          </a:lstStyle>
          <a:p>
            <a:fld id="{7146FAA3-5F10-EC41-882E-FB4187E570D3}" type="slidenum">
              <a:rPr lang="en-AU"/>
              <a:pPr/>
              <a:t>‹#›</a:t>
            </a:fld>
            <a:endParaRPr lang="en-AU"/>
          </a:p>
        </p:txBody>
      </p:sp>
      <p:pic>
        <p:nvPicPr>
          <p:cNvPr id="6" name="Picture 5">
            <a:extLst>
              <a:ext uri="{FF2B5EF4-FFF2-40B4-BE49-F238E27FC236}">
                <a16:creationId xmlns:a16="http://schemas.microsoft.com/office/drawing/2014/main" id="{A61377EA-6D28-8844-895E-E599A98C7F1E}"/>
              </a:ext>
            </a:extLst>
          </p:cNvPr>
          <p:cNvPicPr>
            <a:picLocks noChangeAspect="1"/>
          </p:cNvPicPr>
          <p:nvPr userDrawn="1"/>
        </p:nvPicPr>
        <p:blipFill>
          <a:blip r:embed="rId2"/>
          <a:stretch>
            <a:fillRect/>
          </a:stretch>
        </p:blipFill>
        <p:spPr>
          <a:xfrm>
            <a:off x="479425" y="6519544"/>
            <a:ext cx="411480" cy="106680"/>
          </a:xfrm>
          <a:prstGeom prst="rect">
            <a:avLst/>
          </a:prstGeom>
        </p:spPr>
      </p:pic>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marL="0" indent="0">
              <a:buFont typeface="+mj-lt"/>
              <a:buNone/>
              <a:defRPr sz="1800">
                <a:solidFill>
                  <a:schemeClr val="bg1"/>
                </a:solidFill>
              </a:defRPr>
            </a:lvl1pPr>
          </a:lstStyle>
          <a:p>
            <a:pPr lvl="0"/>
            <a:r>
              <a:rPr lang="en-US"/>
              <a:t>Edit Master text styles</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a:extLst>
              <a:ext uri="{FF2B5EF4-FFF2-40B4-BE49-F238E27FC236}">
                <a16:creationId xmlns:a16="http://schemas.microsoft.com/office/drawing/2014/main" id="{729B08E0-D6EA-E941-8A66-F45BC3A20C36}"/>
              </a:ext>
            </a:extLst>
          </p:cNvPr>
          <p:cNvPicPr>
            <a:picLocks noChangeAspect="1"/>
          </p:cNvPicPr>
          <p:nvPr userDrawn="1"/>
        </p:nvPicPr>
        <p:blipFill>
          <a:blip r:embed="rId3"/>
          <a:stretch>
            <a:fillRect/>
          </a:stretch>
        </p:blipFill>
        <p:spPr>
          <a:xfrm>
            <a:off x="7734394" y="2467133"/>
            <a:ext cx="3968613" cy="3677809"/>
          </a:xfrm>
          <a:prstGeom prst="rect">
            <a:avLst/>
          </a:prstGeom>
        </p:spPr>
      </p:pic>
    </p:spTree>
    <p:extLst>
      <p:ext uri="{BB962C8B-B14F-4D97-AF65-F5344CB8AC3E}">
        <p14:creationId xmlns:p14="http://schemas.microsoft.com/office/powerpoint/2010/main" val="3459228990"/>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ppendix 2">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BA52-70EF-D748-AA4B-BBFA47F06A05}"/>
              </a:ext>
            </a:extLst>
          </p:cNvPr>
          <p:cNvSpPr>
            <a:spLocks noGrp="1"/>
          </p:cNvSpPr>
          <p:nvPr>
            <p:ph type="title"/>
          </p:nvPr>
        </p:nvSpPr>
        <p:spPr>
          <a:xfrm>
            <a:off x="479425" y="1673522"/>
            <a:ext cx="11233150" cy="613117"/>
          </a:xfrm>
        </p:spPr>
        <p:txBody>
          <a:bodyPr/>
          <a:lstStyle>
            <a:lvl1pPr>
              <a:defRPr sz="4800">
                <a:solidFill>
                  <a:schemeClr val="bg1"/>
                </a:solidFill>
              </a:defRPr>
            </a:lvl1p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9434DFE3-8FB3-344F-A180-F4E5CA771DF1}"/>
              </a:ext>
            </a:extLst>
          </p:cNvPr>
          <p:cNvSpPr>
            <a:spLocks noGrp="1"/>
          </p:cNvSpPr>
          <p:nvPr>
            <p:ph type="sldNum" sz="quarter" idx="10"/>
          </p:nvPr>
        </p:nvSpPr>
        <p:spPr>
          <a:xfrm>
            <a:off x="11298576" y="6534000"/>
            <a:ext cx="413999" cy="123111"/>
          </a:xfrm>
        </p:spPr>
        <p:txBody>
          <a:bodyPr lIns="0" tIns="0" rIns="0" bIns="0" anchor="b" anchorCtr="0">
            <a:spAutoFit/>
          </a:bodyPr>
          <a:lstStyle>
            <a:lvl1pPr algn="r">
              <a:defRPr sz="800">
                <a:solidFill>
                  <a:schemeClr val="bg1"/>
                </a:solidFill>
              </a:defRPr>
            </a:lvl1pPr>
          </a:lstStyle>
          <a:p>
            <a:fld id="{7146FAA3-5F10-EC41-882E-FB4187E570D3}" type="slidenum">
              <a:rPr lang="en-AU"/>
              <a:pPr/>
              <a:t>‹#›</a:t>
            </a:fld>
            <a:endParaRPr lang="en-AU"/>
          </a:p>
        </p:txBody>
      </p:sp>
      <p:pic>
        <p:nvPicPr>
          <p:cNvPr id="6" name="Picture 5">
            <a:extLst>
              <a:ext uri="{FF2B5EF4-FFF2-40B4-BE49-F238E27FC236}">
                <a16:creationId xmlns:a16="http://schemas.microsoft.com/office/drawing/2014/main" id="{A61377EA-6D28-8844-895E-E599A98C7F1E}"/>
              </a:ext>
            </a:extLst>
          </p:cNvPr>
          <p:cNvPicPr>
            <a:picLocks noChangeAspect="1"/>
          </p:cNvPicPr>
          <p:nvPr userDrawn="1"/>
        </p:nvPicPr>
        <p:blipFill>
          <a:blip r:embed="rId2"/>
          <a:stretch>
            <a:fillRect/>
          </a:stretch>
        </p:blipFill>
        <p:spPr>
          <a:xfrm>
            <a:off x="479425" y="6519544"/>
            <a:ext cx="411480" cy="106680"/>
          </a:xfrm>
          <a:prstGeom prst="rect">
            <a:avLst/>
          </a:prstGeom>
        </p:spPr>
      </p:pic>
      <p:sp>
        <p:nvSpPr>
          <p:cNvPr id="9" name="Text Placeholder 8">
            <a:extLst>
              <a:ext uri="{FF2B5EF4-FFF2-40B4-BE49-F238E27FC236}">
                <a16:creationId xmlns:a16="http://schemas.microsoft.com/office/drawing/2014/main" id="{547C6A1B-F56A-9641-9930-50FCD6CFD9B6}"/>
              </a:ext>
            </a:extLst>
          </p:cNvPr>
          <p:cNvSpPr>
            <a:spLocks noGrp="1"/>
          </p:cNvSpPr>
          <p:nvPr>
            <p:ph type="body" sz="quarter" idx="11"/>
          </p:nvPr>
        </p:nvSpPr>
        <p:spPr>
          <a:xfrm>
            <a:off x="479425" y="2924175"/>
            <a:ext cx="5616575" cy="276999"/>
          </a:xfrm>
        </p:spPr>
        <p:txBody>
          <a:bodyPr>
            <a:spAutoFit/>
          </a:bodyPr>
          <a:lstStyle>
            <a:lvl1pPr marL="0" indent="0">
              <a:buFont typeface="+mj-lt"/>
              <a:buNone/>
              <a:defRPr sz="1800">
                <a:solidFill>
                  <a:schemeClr val="bg1"/>
                </a:solidFill>
              </a:defRPr>
            </a:lvl1pPr>
          </a:lstStyle>
          <a:p>
            <a:pPr lvl="0"/>
            <a:r>
              <a:rPr lang="en-US"/>
              <a:t>Edit Master text styles</a:t>
            </a:r>
          </a:p>
        </p:txBody>
      </p:sp>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3" name="Picture 2">
            <a:extLst>
              <a:ext uri="{FF2B5EF4-FFF2-40B4-BE49-F238E27FC236}">
                <a16:creationId xmlns:a16="http://schemas.microsoft.com/office/drawing/2014/main" id="{C14AF796-9315-C84F-B7D1-2C5E103B8BCF}"/>
              </a:ext>
            </a:extLst>
          </p:cNvPr>
          <p:cNvPicPr>
            <a:picLocks noChangeAspect="1"/>
          </p:cNvPicPr>
          <p:nvPr userDrawn="1"/>
        </p:nvPicPr>
        <p:blipFill>
          <a:blip r:embed="rId3"/>
          <a:stretch>
            <a:fillRect/>
          </a:stretch>
        </p:blipFill>
        <p:spPr>
          <a:xfrm>
            <a:off x="7734394" y="2467133"/>
            <a:ext cx="3968613" cy="3677809"/>
          </a:xfrm>
          <a:prstGeom prst="rect">
            <a:avLst/>
          </a:prstGeom>
        </p:spPr>
      </p:pic>
    </p:spTree>
    <p:extLst>
      <p:ext uri="{BB962C8B-B14F-4D97-AF65-F5344CB8AC3E}">
        <p14:creationId xmlns:p14="http://schemas.microsoft.com/office/powerpoint/2010/main" val="2624469737"/>
      </p:ext>
    </p:extLst>
  </p:cSld>
  <p:clrMapOvr>
    <a:masterClrMapping/>
  </p:clrMapOvr>
  <p:extLst>
    <p:ext uri="{DCECCB84-F9BA-43D5-87BE-67443E8EF086}">
      <p15:sldGuideLst xmlns:p15="http://schemas.microsoft.com/office/powerpoint/2012/main">
        <p15:guide id="1" orient="horz" pos="184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a:extLst>
              <a:ext uri="{FF2B5EF4-FFF2-40B4-BE49-F238E27FC236}">
                <a16:creationId xmlns:a16="http://schemas.microsoft.com/office/drawing/2014/main" id="{D54423A3-37DD-A348-968F-C2D505731409}"/>
              </a:ext>
            </a:extLst>
          </p:cNvPr>
          <p:cNvSpPr txBox="1"/>
          <p:nvPr userDrawn="1"/>
        </p:nvSpPr>
        <p:spPr>
          <a:xfrm>
            <a:off x="479425" y="2462510"/>
            <a:ext cx="3084178" cy="738664"/>
          </a:xfrm>
          <a:prstGeom prst="rect">
            <a:avLst/>
          </a:prstGeom>
          <a:noFill/>
        </p:spPr>
        <p:txBody>
          <a:bodyPr wrap="none" lIns="0" tIns="0" rIns="0" bIns="0" rtlCol="0">
            <a:spAutoFit/>
          </a:bodyPr>
          <a:lstStyle/>
          <a:p>
            <a:r>
              <a:rPr lang="en-AU" sz="4800" b="1"/>
              <a:t>Thank you</a:t>
            </a:r>
          </a:p>
        </p:txBody>
      </p:sp>
      <p:sp>
        <p:nvSpPr>
          <p:cNvPr id="10" name="TextBox 9">
            <a:extLst>
              <a:ext uri="{FF2B5EF4-FFF2-40B4-BE49-F238E27FC236}">
                <a16:creationId xmlns:a16="http://schemas.microsoft.com/office/drawing/2014/main" id="{85BBCF85-3CDB-8E4E-8906-0DD995A67802}"/>
              </a:ext>
            </a:extLst>
          </p:cNvPr>
          <p:cNvSpPr txBox="1"/>
          <p:nvPr userDrawn="1"/>
        </p:nvSpPr>
        <p:spPr>
          <a:xfrm>
            <a:off x="8806330" y="5959985"/>
            <a:ext cx="2906245" cy="130805"/>
          </a:xfrm>
          <a:prstGeom prst="rect">
            <a:avLst/>
          </a:prstGeom>
          <a:noFill/>
        </p:spPr>
        <p:txBody>
          <a:bodyPr wrap="none" lIns="0" tIns="0" rIns="0" bIns="0" rtlCol="0">
            <a:spAutoFit/>
          </a:bodyPr>
          <a:lstStyle/>
          <a:p>
            <a:pPr algn="r"/>
            <a:r>
              <a:rPr lang="en-AU" sz="850" kern="1200">
                <a:solidFill>
                  <a:schemeClr val="tx1"/>
                </a:solidFill>
                <a:effectLst/>
                <a:latin typeface="+mn-lt"/>
                <a:ea typeface="+mn-ea"/>
                <a:cs typeface="+mn-cs"/>
              </a:rPr>
              <a:t>Behavioural Economics Team of the Australian Government</a:t>
            </a:r>
          </a:p>
        </p:txBody>
      </p:sp>
      <p:sp>
        <p:nvSpPr>
          <p:cNvPr id="11" name="TextBox 10">
            <a:extLst>
              <a:ext uri="{FF2B5EF4-FFF2-40B4-BE49-F238E27FC236}">
                <a16:creationId xmlns:a16="http://schemas.microsoft.com/office/drawing/2014/main" id="{D39A3409-1685-6D40-BC3B-6E5F95A073AB}"/>
              </a:ext>
            </a:extLst>
          </p:cNvPr>
          <p:cNvSpPr txBox="1"/>
          <p:nvPr userDrawn="1"/>
        </p:nvSpPr>
        <p:spPr>
          <a:xfrm>
            <a:off x="479424" y="5582959"/>
            <a:ext cx="2364430" cy="507831"/>
          </a:xfrm>
          <a:prstGeom prst="rect">
            <a:avLst/>
          </a:prstGeom>
          <a:noFill/>
        </p:spPr>
        <p:txBody>
          <a:bodyPr wrap="none" lIns="0" tIns="0" rIns="0" bIns="0" rtlCol="0" anchor="b" anchorCtr="0">
            <a:spAutoFit/>
          </a:bodyPr>
          <a:lstStyle/>
          <a:p>
            <a:r>
              <a:rPr lang="en-AU" sz="1100" kern="1200">
                <a:solidFill>
                  <a:schemeClr val="accent1"/>
                </a:solidFill>
                <a:effectLst/>
                <a:latin typeface="+mn-lt"/>
                <a:ea typeface="+mn-ea"/>
                <a:cs typeface="+mn-cs"/>
              </a:rPr>
              <a:t>General enquiries</a:t>
            </a:r>
            <a:r>
              <a:rPr lang="en-AU" sz="1100" b="1" kern="1200">
                <a:solidFill>
                  <a:schemeClr val="accent1"/>
                </a:solidFill>
                <a:effectLst/>
                <a:latin typeface="+mn-lt"/>
                <a:ea typeface="+mn-ea"/>
                <a:cs typeface="+mn-cs"/>
              </a:rPr>
              <a:t> </a:t>
            </a:r>
            <a:r>
              <a:rPr lang="en-AU" sz="1100" b="1" kern="1200">
                <a:solidFill>
                  <a:schemeClr val="tx1"/>
                </a:solidFill>
                <a:effectLst/>
                <a:latin typeface="+mn-lt"/>
                <a:ea typeface="+mn-ea"/>
                <a:cs typeface="+mn-cs"/>
              </a:rPr>
              <a:t>beta@pmc.gov.au</a:t>
            </a:r>
            <a:endParaRPr lang="en-AU" sz="1100" kern="1200">
              <a:solidFill>
                <a:schemeClr val="tx1"/>
              </a:solidFill>
              <a:effectLst/>
              <a:latin typeface="+mn-lt"/>
              <a:ea typeface="+mn-ea"/>
              <a:cs typeface="+mn-cs"/>
            </a:endParaRPr>
          </a:p>
          <a:p>
            <a:r>
              <a:rPr lang="en-AU" sz="1100" kern="1200">
                <a:solidFill>
                  <a:schemeClr val="accent1"/>
                </a:solidFill>
                <a:effectLst/>
                <a:latin typeface="+mn-lt"/>
                <a:ea typeface="+mn-ea"/>
                <a:cs typeface="+mn-cs"/>
              </a:rPr>
              <a:t>Media enquiries </a:t>
            </a:r>
            <a:r>
              <a:rPr lang="en-AU" sz="1100" b="1" kern="1200">
                <a:solidFill>
                  <a:schemeClr val="tx1"/>
                </a:solidFill>
                <a:effectLst/>
                <a:latin typeface="+mn-lt"/>
                <a:ea typeface="+mn-ea"/>
                <a:cs typeface="+mn-cs"/>
              </a:rPr>
              <a:t>media@pmc.gov.au</a:t>
            </a:r>
            <a:endParaRPr lang="en-AU" sz="1100" kern="1200">
              <a:solidFill>
                <a:schemeClr val="tx1"/>
              </a:solidFill>
              <a:effectLst/>
              <a:latin typeface="+mn-lt"/>
              <a:ea typeface="+mn-ea"/>
              <a:cs typeface="+mn-cs"/>
            </a:endParaRPr>
          </a:p>
          <a:p>
            <a:r>
              <a:rPr lang="en-AU" sz="1100" kern="1200">
                <a:solidFill>
                  <a:schemeClr val="accent1"/>
                </a:solidFill>
                <a:effectLst/>
                <a:latin typeface="+mn-lt"/>
                <a:ea typeface="+mn-ea"/>
                <a:cs typeface="+mn-cs"/>
              </a:rPr>
              <a:t>Find out more </a:t>
            </a:r>
            <a:r>
              <a:rPr lang="en-AU" sz="1100" b="1" kern="1200">
                <a:solidFill>
                  <a:schemeClr val="tx1"/>
                </a:solidFill>
                <a:effectLst/>
                <a:latin typeface="+mn-lt"/>
                <a:ea typeface="+mn-ea"/>
                <a:cs typeface="+mn-cs"/>
              </a:rPr>
              <a:t>pmc.gov.au/beta</a:t>
            </a:r>
            <a:endParaRPr lang="en-AU" sz="1100" kern="1200">
              <a:solidFill>
                <a:schemeClr val="tx1"/>
              </a:solidFill>
              <a:effectLst/>
              <a:latin typeface="+mn-lt"/>
              <a:ea typeface="+mn-ea"/>
              <a:cs typeface="+mn-cs"/>
            </a:endParaRPr>
          </a:p>
        </p:txBody>
      </p:sp>
    </p:spTree>
    <p:extLst>
      <p:ext uri="{BB962C8B-B14F-4D97-AF65-F5344CB8AC3E}">
        <p14:creationId xmlns:p14="http://schemas.microsoft.com/office/powerpoint/2010/main" val="3077402767"/>
      </p:ext>
    </p:extLst>
  </p:cSld>
  <p:clrMapOvr>
    <a:masterClrMapping/>
  </p:clrMapOvr>
  <p:extLst>
    <p:ext uri="{DCECCB84-F9BA-43D5-87BE-67443E8EF086}">
      <p15:sldGuideLst xmlns:p15="http://schemas.microsoft.com/office/powerpoint/2012/main">
        <p15:guide id="1" orient="horz" pos="3816">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ank you 2">
    <p:bg>
      <p:bgPr>
        <a:solidFill>
          <a:schemeClr val="tx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6692CB0-333C-B343-9C02-8D51ECE9DC56}"/>
              </a:ext>
            </a:extLst>
          </p:cNvPr>
          <p:cNvSpPr/>
          <p:nvPr userDrawn="1"/>
        </p:nvSpPr>
        <p:spPr>
          <a:xfrm>
            <a:off x="479424" y="6274800"/>
            <a:ext cx="11232000" cy="9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a:extLst>
              <a:ext uri="{FF2B5EF4-FFF2-40B4-BE49-F238E27FC236}">
                <a16:creationId xmlns:a16="http://schemas.microsoft.com/office/drawing/2014/main" id="{D54423A3-37DD-A348-968F-C2D505731409}"/>
              </a:ext>
            </a:extLst>
          </p:cNvPr>
          <p:cNvSpPr txBox="1"/>
          <p:nvPr userDrawn="1"/>
        </p:nvSpPr>
        <p:spPr>
          <a:xfrm>
            <a:off x="479425" y="2462510"/>
            <a:ext cx="3084178" cy="738664"/>
          </a:xfrm>
          <a:prstGeom prst="rect">
            <a:avLst/>
          </a:prstGeom>
          <a:noFill/>
        </p:spPr>
        <p:txBody>
          <a:bodyPr wrap="none" lIns="0" tIns="0" rIns="0" bIns="0" rtlCol="0">
            <a:spAutoFit/>
          </a:bodyPr>
          <a:lstStyle/>
          <a:p>
            <a:r>
              <a:rPr lang="en-AU" sz="4800" b="1">
                <a:solidFill>
                  <a:schemeClr val="bg1"/>
                </a:solidFill>
              </a:rPr>
              <a:t>Thank you</a:t>
            </a:r>
          </a:p>
        </p:txBody>
      </p:sp>
      <p:sp>
        <p:nvSpPr>
          <p:cNvPr id="10" name="TextBox 9">
            <a:extLst>
              <a:ext uri="{FF2B5EF4-FFF2-40B4-BE49-F238E27FC236}">
                <a16:creationId xmlns:a16="http://schemas.microsoft.com/office/drawing/2014/main" id="{85BBCF85-3CDB-8E4E-8906-0DD995A67802}"/>
              </a:ext>
            </a:extLst>
          </p:cNvPr>
          <p:cNvSpPr txBox="1"/>
          <p:nvPr userDrawn="1"/>
        </p:nvSpPr>
        <p:spPr>
          <a:xfrm>
            <a:off x="8806330" y="5959985"/>
            <a:ext cx="2906245" cy="130805"/>
          </a:xfrm>
          <a:prstGeom prst="rect">
            <a:avLst/>
          </a:prstGeom>
          <a:noFill/>
        </p:spPr>
        <p:txBody>
          <a:bodyPr wrap="none" lIns="0" tIns="0" rIns="0" bIns="0" rtlCol="0">
            <a:spAutoFit/>
          </a:bodyPr>
          <a:lstStyle/>
          <a:p>
            <a:pPr algn="r"/>
            <a:r>
              <a:rPr lang="en-AU" sz="850" kern="1200">
                <a:solidFill>
                  <a:schemeClr val="bg1"/>
                </a:solidFill>
                <a:effectLst/>
                <a:latin typeface="+mn-lt"/>
                <a:ea typeface="+mn-ea"/>
                <a:cs typeface="+mn-cs"/>
              </a:rPr>
              <a:t>Behavioural Economics Team of the Australian Government</a:t>
            </a:r>
          </a:p>
        </p:txBody>
      </p:sp>
      <p:sp>
        <p:nvSpPr>
          <p:cNvPr id="11" name="TextBox 10">
            <a:extLst>
              <a:ext uri="{FF2B5EF4-FFF2-40B4-BE49-F238E27FC236}">
                <a16:creationId xmlns:a16="http://schemas.microsoft.com/office/drawing/2014/main" id="{D39A3409-1685-6D40-BC3B-6E5F95A073AB}"/>
              </a:ext>
            </a:extLst>
          </p:cNvPr>
          <p:cNvSpPr txBox="1"/>
          <p:nvPr userDrawn="1"/>
        </p:nvSpPr>
        <p:spPr>
          <a:xfrm>
            <a:off x="479424" y="5582959"/>
            <a:ext cx="2364430" cy="507831"/>
          </a:xfrm>
          <a:prstGeom prst="rect">
            <a:avLst/>
          </a:prstGeom>
          <a:noFill/>
        </p:spPr>
        <p:txBody>
          <a:bodyPr wrap="none" lIns="0" tIns="0" rIns="0" bIns="0" rtlCol="0" anchor="b" anchorCtr="0">
            <a:spAutoFit/>
          </a:bodyPr>
          <a:lstStyle/>
          <a:p>
            <a:r>
              <a:rPr lang="en-AU" sz="1100" kern="1200">
                <a:solidFill>
                  <a:schemeClr val="bg2">
                    <a:lumMod val="20000"/>
                    <a:lumOff val="80000"/>
                  </a:schemeClr>
                </a:solidFill>
                <a:effectLst/>
                <a:latin typeface="+mn-lt"/>
                <a:ea typeface="+mn-ea"/>
                <a:cs typeface="+mn-cs"/>
              </a:rPr>
              <a:t>General enquiries</a:t>
            </a:r>
            <a:r>
              <a:rPr lang="en-AU" sz="1100" b="1" kern="1200">
                <a:solidFill>
                  <a:schemeClr val="bg2">
                    <a:lumMod val="20000"/>
                    <a:lumOff val="80000"/>
                  </a:schemeClr>
                </a:solidFill>
                <a:effectLst/>
                <a:latin typeface="+mn-lt"/>
                <a:ea typeface="+mn-ea"/>
                <a:cs typeface="+mn-cs"/>
              </a:rPr>
              <a:t> </a:t>
            </a:r>
            <a:r>
              <a:rPr lang="en-AU" sz="1100" b="1" kern="1200">
                <a:solidFill>
                  <a:schemeClr val="bg2"/>
                </a:solidFill>
                <a:effectLst/>
                <a:latin typeface="+mn-lt"/>
                <a:ea typeface="+mn-ea"/>
                <a:cs typeface="+mn-cs"/>
              </a:rPr>
              <a:t>beta@pmc.gov.au</a:t>
            </a:r>
            <a:endParaRPr lang="en-AU" sz="1100" kern="1200">
              <a:solidFill>
                <a:schemeClr val="bg2"/>
              </a:solidFill>
              <a:effectLst/>
              <a:latin typeface="+mn-lt"/>
              <a:ea typeface="+mn-ea"/>
              <a:cs typeface="+mn-cs"/>
            </a:endParaRPr>
          </a:p>
          <a:p>
            <a:r>
              <a:rPr lang="en-AU" sz="1100" kern="1200">
                <a:solidFill>
                  <a:schemeClr val="bg2">
                    <a:lumMod val="20000"/>
                    <a:lumOff val="80000"/>
                  </a:schemeClr>
                </a:solidFill>
                <a:effectLst/>
                <a:latin typeface="+mn-lt"/>
                <a:ea typeface="+mn-ea"/>
                <a:cs typeface="+mn-cs"/>
              </a:rPr>
              <a:t>Media enquiries </a:t>
            </a:r>
            <a:r>
              <a:rPr lang="en-AU" sz="1100" b="1" kern="1200">
                <a:solidFill>
                  <a:schemeClr val="bg2"/>
                </a:solidFill>
                <a:effectLst/>
                <a:latin typeface="+mn-lt"/>
                <a:ea typeface="+mn-ea"/>
                <a:cs typeface="+mn-cs"/>
              </a:rPr>
              <a:t>media@pmc.gov.au</a:t>
            </a:r>
            <a:endParaRPr lang="en-AU" sz="1100" kern="1200">
              <a:solidFill>
                <a:schemeClr val="bg2"/>
              </a:solidFill>
              <a:effectLst/>
              <a:latin typeface="+mn-lt"/>
              <a:ea typeface="+mn-ea"/>
              <a:cs typeface="+mn-cs"/>
            </a:endParaRPr>
          </a:p>
          <a:p>
            <a:r>
              <a:rPr lang="en-AU" sz="1100" kern="1200">
                <a:solidFill>
                  <a:schemeClr val="bg2">
                    <a:lumMod val="20000"/>
                    <a:lumOff val="80000"/>
                  </a:schemeClr>
                </a:solidFill>
                <a:effectLst/>
                <a:latin typeface="+mn-lt"/>
                <a:ea typeface="+mn-ea"/>
                <a:cs typeface="+mn-cs"/>
              </a:rPr>
              <a:t>Find out more </a:t>
            </a:r>
            <a:r>
              <a:rPr lang="en-AU" sz="1100" b="1" kern="1200">
                <a:solidFill>
                  <a:schemeClr val="bg2"/>
                </a:solidFill>
                <a:effectLst/>
                <a:latin typeface="+mn-lt"/>
                <a:ea typeface="+mn-ea"/>
                <a:cs typeface="+mn-cs"/>
              </a:rPr>
              <a:t>pmc.gov.au/beta</a:t>
            </a:r>
            <a:endParaRPr lang="en-AU" sz="1100" kern="1200">
              <a:solidFill>
                <a:schemeClr val="bg2"/>
              </a:solidFill>
              <a:effectLst/>
              <a:latin typeface="+mn-lt"/>
              <a:ea typeface="+mn-ea"/>
              <a:cs typeface="+mn-cs"/>
            </a:endParaRPr>
          </a:p>
        </p:txBody>
      </p:sp>
    </p:spTree>
    <p:extLst>
      <p:ext uri="{BB962C8B-B14F-4D97-AF65-F5344CB8AC3E}">
        <p14:creationId xmlns:p14="http://schemas.microsoft.com/office/powerpoint/2010/main" val="2756100151"/>
      </p:ext>
    </p:extLst>
  </p:cSld>
  <p:clrMapOvr>
    <a:masterClrMapping/>
  </p:clrMapOvr>
  <p:extLst>
    <p:ext uri="{DCECCB84-F9BA-43D5-87BE-67443E8EF086}">
      <p15:sldGuideLst xmlns:p15="http://schemas.microsoft.com/office/powerpoint/2012/main">
        <p15:guide id="1" orient="horz" pos="381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4" y="1665288"/>
            <a:ext cx="5529370" cy="44640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6" name="Picture 5">
            <a:extLst>
              <a:ext uri="{FF2B5EF4-FFF2-40B4-BE49-F238E27FC236}">
                <a16:creationId xmlns:a16="http://schemas.microsoft.com/office/drawing/2014/main" id="{FB24F8DC-B891-114A-B2DD-9B0E484F16D0}"/>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346325613"/>
      </p:ext>
    </p:extLst>
  </p:cSld>
  <p:clrMapOvr>
    <a:masterClrMapping/>
  </p:clrMapOvr>
  <p:extLst>
    <p:ext uri="{DCECCB84-F9BA-43D5-87BE-67443E8EF086}">
      <p15:sldGuideLst xmlns:p15="http://schemas.microsoft.com/office/powerpoint/2012/main">
        <p15:guide id="4" orient="horz" pos="550">
          <p15:clr>
            <a:srgbClr val="FBAE40"/>
          </p15:clr>
        </p15:guide>
        <p15:guide id="5" pos="3795">
          <p15:clr>
            <a:srgbClr val="FBAE40"/>
          </p15:clr>
        </p15:guide>
        <p15:guide id="6" pos="390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ext 2 colum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5" y="1665288"/>
            <a:ext cx="11233150" cy="4464050"/>
          </a:xfrm>
        </p:spPr>
        <p:txBody>
          <a:bodyPr numCol="2" spcCol="180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6" name="Picture 5">
            <a:extLst>
              <a:ext uri="{FF2B5EF4-FFF2-40B4-BE49-F238E27FC236}">
                <a16:creationId xmlns:a16="http://schemas.microsoft.com/office/drawing/2014/main" id="{679A69A9-0D92-AA40-ACEA-1C9A077FE68E}"/>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4117826831"/>
      </p:ext>
    </p:extLst>
  </p:cSld>
  <p:clrMapOvr>
    <a:masterClrMapping/>
  </p:clrMapOvr>
  <p:extLst>
    <p:ext uri="{DCECCB84-F9BA-43D5-87BE-67443E8EF086}">
      <p15:sldGuideLst xmlns:p15="http://schemas.microsoft.com/office/powerpoint/2012/main">
        <p15:guide id="6" orient="horz" pos="550">
          <p15:clr>
            <a:srgbClr val="FBAE40"/>
          </p15:clr>
        </p15:guide>
        <p15:guide id="7" pos="3897">
          <p15:clr>
            <a:srgbClr val="FBAE40"/>
          </p15:clr>
        </p15:guide>
        <p15:guide id="9" pos="378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xt 3 colum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5" y="1665288"/>
            <a:ext cx="11233150" cy="4464050"/>
          </a:xfrm>
        </p:spPr>
        <p:txBody>
          <a:bodyPr numCol="3" spcCol="180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6" name="Picture 5">
            <a:extLst>
              <a:ext uri="{FF2B5EF4-FFF2-40B4-BE49-F238E27FC236}">
                <a16:creationId xmlns:a16="http://schemas.microsoft.com/office/drawing/2014/main" id="{5E3F9D8D-3B87-7040-A81A-C207DD323097}"/>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2207418681"/>
      </p:ext>
    </p:extLst>
  </p:cSld>
  <p:clrMapOvr>
    <a:masterClrMapping/>
  </p:clrMapOvr>
  <p:extLst>
    <p:ext uri="{DCECCB84-F9BA-43D5-87BE-67443E8EF086}">
      <p15:sldGuideLst xmlns:p15="http://schemas.microsoft.com/office/powerpoint/2012/main">
        <p15:guide id="6" orient="horz" pos="550">
          <p15:clr>
            <a:srgbClr val="FBAE40"/>
          </p15:clr>
        </p15:guide>
        <p15:guide id="7" pos="2570">
          <p15:clr>
            <a:srgbClr val="FBAE40"/>
          </p15:clr>
        </p15:guide>
        <p15:guide id="8" pos="2683">
          <p15:clr>
            <a:srgbClr val="FBAE40"/>
          </p15:clr>
        </p15:guide>
        <p15:guide id="9" pos="4997">
          <p15:clr>
            <a:srgbClr val="FBAE40"/>
          </p15:clr>
        </p15:guide>
        <p15:guide id="10" pos="511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ext 4 colum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4" name="Rectangle 3">
            <a:extLst>
              <a:ext uri="{FF2B5EF4-FFF2-40B4-BE49-F238E27FC236}">
                <a16:creationId xmlns:a16="http://schemas.microsoft.com/office/drawing/2014/main" id="{0EDF335C-A268-CE4C-88B5-212D63F39D07}"/>
              </a:ext>
            </a:extLst>
          </p:cNvPr>
          <p:cNvSpPr/>
          <p:nvPr userDrawn="1"/>
        </p:nvSpPr>
        <p:spPr>
          <a:xfrm>
            <a:off x="479425" y="1665288"/>
            <a:ext cx="2663825" cy="746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a:extLst>
              <a:ext uri="{FF2B5EF4-FFF2-40B4-BE49-F238E27FC236}">
                <a16:creationId xmlns:a16="http://schemas.microsoft.com/office/drawing/2014/main" id="{90F127B8-6C45-DD40-BAFE-BE0DF23008E8}"/>
              </a:ext>
            </a:extLst>
          </p:cNvPr>
          <p:cNvSpPr/>
          <p:nvPr userDrawn="1"/>
        </p:nvSpPr>
        <p:spPr>
          <a:xfrm>
            <a:off x="3330575" y="1665288"/>
            <a:ext cx="2676525" cy="746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a:extLst>
              <a:ext uri="{FF2B5EF4-FFF2-40B4-BE49-F238E27FC236}">
                <a16:creationId xmlns:a16="http://schemas.microsoft.com/office/drawing/2014/main" id="{D8B29244-DB91-AB4F-B0AD-C8680FF8A1AA}"/>
              </a:ext>
            </a:extLst>
          </p:cNvPr>
          <p:cNvSpPr/>
          <p:nvPr userDrawn="1"/>
        </p:nvSpPr>
        <p:spPr>
          <a:xfrm>
            <a:off x="6184902" y="1665288"/>
            <a:ext cx="2682873" cy="746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a:extLst>
              <a:ext uri="{FF2B5EF4-FFF2-40B4-BE49-F238E27FC236}">
                <a16:creationId xmlns:a16="http://schemas.microsoft.com/office/drawing/2014/main" id="{A3313D4C-8E4F-E04D-80E3-98CEA1021ABA}"/>
              </a:ext>
            </a:extLst>
          </p:cNvPr>
          <p:cNvSpPr/>
          <p:nvPr userDrawn="1"/>
        </p:nvSpPr>
        <p:spPr>
          <a:xfrm>
            <a:off x="9055101" y="1665288"/>
            <a:ext cx="2657474" cy="746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 Placeholder 5">
            <a:extLst>
              <a:ext uri="{FF2B5EF4-FFF2-40B4-BE49-F238E27FC236}">
                <a16:creationId xmlns:a16="http://schemas.microsoft.com/office/drawing/2014/main" id="{9C2B2E3B-522E-9F45-87DC-52DC5D828136}"/>
              </a:ext>
            </a:extLst>
          </p:cNvPr>
          <p:cNvSpPr>
            <a:spLocks noGrp="1"/>
          </p:cNvSpPr>
          <p:nvPr>
            <p:ph type="body" sz="quarter" idx="18" hasCustomPrompt="1"/>
          </p:nvPr>
        </p:nvSpPr>
        <p:spPr>
          <a:xfrm>
            <a:off x="479425" y="1966913"/>
            <a:ext cx="2663825" cy="4306887"/>
          </a:xfrm>
        </p:spPr>
        <p:txBody>
          <a:bodyPr/>
          <a:lstStyle>
            <a:lvl1pPr>
              <a:defRPr sz="1600" b="1">
                <a:solidFill>
                  <a:schemeClr val="accent2"/>
                </a:solidFill>
              </a:defRPr>
            </a:lvl1pPr>
            <a:lvl2pPr>
              <a:lnSpc>
                <a:spcPct val="110000"/>
              </a:lnSpc>
              <a:spcBef>
                <a:spcPts val="700"/>
              </a:spcBef>
              <a:defRPr sz="1000" b="0">
                <a:solidFill>
                  <a:schemeClr val="tx1"/>
                </a:solidFill>
              </a:defRPr>
            </a:lvl2pPr>
            <a:lvl3pPr marL="144000" indent="-144000">
              <a:buClr>
                <a:schemeClr val="accent2"/>
              </a:buClr>
              <a:buFont typeface="Arial" panose="020B0604020202020204" pitchFamily="34" charset="0"/>
              <a:buChar char="•"/>
              <a:defRPr/>
            </a:lvl3pPr>
            <a:lvl4pPr marL="288000" indent="-144000">
              <a:buFont typeface="System Font Regular"/>
              <a:buChar char="–"/>
              <a:defRPr/>
            </a:lvl4pPr>
          </a:lstStyle>
          <a:p>
            <a:pPr lvl="0"/>
            <a:r>
              <a:rPr lang="en-GB"/>
              <a:t>First level</a:t>
            </a:r>
          </a:p>
          <a:p>
            <a:pPr lvl="1"/>
            <a:r>
              <a:rPr lang="en-GB"/>
              <a:t>Second level</a:t>
            </a:r>
          </a:p>
          <a:p>
            <a:pPr lvl="2"/>
            <a:r>
              <a:rPr lang="en-GB"/>
              <a:t>Third level</a:t>
            </a:r>
          </a:p>
          <a:p>
            <a:pPr lvl="3"/>
            <a:r>
              <a:rPr lang="en-GB"/>
              <a:t>Fourth level</a:t>
            </a:r>
            <a:endParaRPr lang="en-AU"/>
          </a:p>
        </p:txBody>
      </p:sp>
      <p:sp>
        <p:nvSpPr>
          <p:cNvPr id="19" name="Text Placeholder 5">
            <a:extLst>
              <a:ext uri="{FF2B5EF4-FFF2-40B4-BE49-F238E27FC236}">
                <a16:creationId xmlns:a16="http://schemas.microsoft.com/office/drawing/2014/main" id="{454E56DC-E790-7F46-A6C8-F36C2B993111}"/>
              </a:ext>
            </a:extLst>
          </p:cNvPr>
          <p:cNvSpPr>
            <a:spLocks noGrp="1"/>
          </p:cNvSpPr>
          <p:nvPr>
            <p:ph type="body" sz="quarter" idx="19" hasCustomPrompt="1"/>
          </p:nvPr>
        </p:nvSpPr>
        <p:spPr>
          <a:xfrm>
            <a:off x="3327880" y="1966913"/>
            <a:ext cx="2663825" cy="4306887"/>
          </a:xfrm>
        </p:spPr>
        <p:txBody>
          <a:bodyPr/>
          <a:lstStyle>
            <a:lvl1pPr>
              <a:defRPr sz="1600" b="1">
                <a:solidFill>
                  <a:schemeClr val="tx2"/>
                </a:solidFill>
              </a:defRPr>
            </a:lvl1pPr>
            <a:lvl2pPr>
              <a:lnSpc>
                <a:spcPct val="110000"/>
              </a:lnSpc>
              <a:spcBef>
                <a:spcPts val="700"/>
              </a:spcBef>
              <a:defRPr sz="1000" b="0">
                <a:solidFill>
                  <a:schemeClr val="tx1"/>
                </a:solidFill>
              </a:defRPr>
            </a:lvl2pPr>
            <a:lvl3pPr marL="144000" indent="-144000">
              <a:buClr>
                <a:schemeClr val="accent2"/>
              </a:buClr>
              <a:buFont typeface="Arial" panose="020B0604020202020204" pitchFamily="34" charset="0"/>
              <a:buChar char="•"/>
              <a:defRPr/>
            </a:lvl3pPr>
            <a:lvl4pPr marL="288000" indent="-144000">
              <a:buFont typeface="System Font Regular"/>
              <a:buChar char="–"/>
              <a:defRPr/>
            </a:lvl4pPr>
          </a:lstStyle>
          <a:p>
            <a:pPr lvl="0"/>
            <a:r>
              <a:rPr lang="en-GB"/>
              <a:t>First level</a:t>
            </a:r>
          </a:p>
          <a:p>
            <a:pPr lvl="1"/>
            <a:r>
              <a:rPr lang="en-GB"/>
              <a:t>Second level</a:t>
            </a:r>
          </a:p>
          <a:p>
            <a:pPr lvl="2"/>
            <a:r>
              <a:rPr lang="en-GB"/>
              <a:t>Third level</a:t>
            </a:r>
          </a:p>
          <a:p>
            <a:pPr lvl="3"/>
            <a:r>
              <a:rPr lang="en-GB"/>
              <a:t>Fourth level</a:t>
            </a:r>
            <a:endParaRPr lang="en-AU"/>
          </a:p>
        </p:txBody>
      </p:sp>
      <p:sp>
        <p:nvSpPr>
          <p:cNvPr id="20" name="Text Placeholder 5">
            <a:extLst>
              <a:ext uri="{FF2B5EF4-FFF2-40B4-BE49-F238E27FC236}">
                <a16:creationId xmlns:a16="http://schemas.microsoft.com/office/drawing/2014/main" id="{0439F337-62A0-584A-9E6E-85A30665639F}"/>
              </a:ext>
            </a:extLst>
          </p:cNvPr>
          <p:cNvSpPr>
            <a:spLocks noGrp="1"/>
          </p:cNvSpPr>
          <p:nvPr>
            <p:ph type="body" sz="quarter" idx="20" hasCustomPrompt="1"/>
          </p:nvPr>
        </p:nvSpPr>
        <p:spPr>
          <a:xfrm>
            <a:off x="6189491" y="1966913"/>
            <a:ext cx="2663825" cy="4306887"/>
          </a:xfrm>
        </p:spPr>
        <p:txBody>
          <a:bodyPr/>
          <a:lstStyle>
            <a:lvl1pPr>
              <a:defRPr sz="1600" b="1">
                <a:solidFill>
                  <a:schemeClr val="accent1"/>
                </a:solidFill>
              </a:defRPr>
            </a:lvl1pPr>
            <a:lvl2pPr>
              <a:lnSpc>
                <a:spcPct val="110000"/>
              </a:lnSpc>
              <a:spcBef>
                <a:spcPts val="700"/>
              </a:spcBef>
              <a:defRPr sz="1000" b="0">
                <a:solidFill>
                  <a:schemeClr val="tx1"/>
                </a:solidFill>
              </a:defRPr>
            </a:lvl2pPr>
            <a:lvl3pPr marL="144000" indent="-144000">
              <a:buClr>
                <a:schemeClr val="accent2"/>
              </a:buClr>
              <a:buFont typeface="Arial" panose="020B0604020202020204" pitchFamily="34" charset="0"/>
              <a:buChar char="•"/>
              <a:defRPr/>
            </a:lvl3pPr>
            <a:lvl4pPr marL="288000" indent="-144000">
              <a:buFont typeface="System Font Regular"/>
              <a:buChar char="–"/>
              <a:defRPr/>
            </a:lvl4pPr>
          </a:lstStyle>
          <a:p>
            <a:pPr lvl="0"/>
            <a:r>
              <a:rPr lang="en-GB"/>
              <a:t>First level</a:t>
            </a:r>
          </a:p>
          <a:p>
            <a:pPr lvl="1"/>
            <a:r>
              <a:rPr lang="en-GB"/>
              <a:t>Second level</a:t>
            </a:r>
          </a:p>
          <a:p>
            <a:pPr lvl="2"/>
            <a:r>
              <a:rPr lang="en-GB"/>
              <a:t>Third level</a:t>
            </a:r>
          </a:p>
          <a:p>
            <a:pPr lvl="3"/>
            <a:r>
              <a:rPr lang="en-GB"/>
              <a:t>Fourth level</a:t>
            </a:r>
            <a:endParaRPr lang="en-AU"/>
          </a:p>
        </p:txBody>
      </p:sp>
      <p:sp>
        <p:nvSpPr>
          <p:cNvPr id="21" name="Text Placeholder 5">
            <a:extLst>
              <a:ext uri="{FF2B5EF4-FFF2-40B4-BE49-F238E27FC236}">
                <a16:creationId xmlns:a16="http://schemas.microsoft.com/office/drawing/2014/main" id="{A5EE8E4A-D64E-F947-9D93-E9B0270015D7}"/>
              </a:ext>
            </a:extLst>
          </p:cNvPr>
          <p:cNvSpPr>
            <a:spLocks noGrp="1"/>
          </p:cNvSpPr>
          <p:nvPr>
            <p:ph type="body" sz="quarter" idx="21" hasCustomPrompt="1"/>
          </p:nvPr>
        </p:nvSpPr>
        <p:spPr>
          <a:xfrm>
            <a:off x="9051102" y="1966913"/>
            <a:ext cx="2663825" cy="4306887"/>
          </a:xfrm>
        </p:spPr>
        <p:txBody>
          <a:bodyPr/>
          <a:lstStyle>
            <a:lvl1pPr>
              <a:defRPr sz="1600" b="1">
                <a:solidFill>
                  <a:schemeClr val="accent3"/>
                </a:solidFill>
              </a:defRPr>
            </a:lvl1pPr>
            <a:lvl2pPr>
              <a:lnSpc>
                <a:spcPct val="110000"/>
              </a:lnSpc>
              <a:spcBef>
                <a:spcPts val="700"/>
              </a:spcBef>
              <a:defRPr sz="1000" b="0">
                <a:solidFill>
                  <a:schemeClr val="tx1"/>
                </a:solidFill>
              </a:defRPr>
            </a:lvl2pPr>
            <a:lvl3pPr marL="144000" indent="-144000">
              <a:buClr>
                <a:schemeClr val="accent2"/>
              </a:buClr>
              <a:buFont typeface="Arial" panose="020B0604020202020204" pitchFamily="34" charset="0"/>
              <a:buChar char="•"/>
              <a:defRPr/>
            </a:lvl3pPr>
            <a:lvl4pPr marL="288000" indent="-144000">
              <a:buFont typeface="System Font Regular"/>
              <a:buChar char="–"/>
              <a:defRPr/>
            </a:lvl4pPr>
          </a:lstStyle>
          <a:p>
            <a:pPr lvl="0"/>
            <a:r>
              <a:rPr lang="en-GB"/>
              <a:t>First level</a:t>
            </a:r>
          </a:p>
          <a:p>
            <a:pPr lvl="1"/>
            <a:r>
              <a:rPr lang="en-GB"/>
              <a:t>Second level</a:t>
            </a:r>
          </a:p>
          <a:p>
            <a:pPr lvl="2"/>
            <a:r>
              <a:rPr lang="en-GB"/>
              <a:t>Third level</a:t>
            </a:r>
          </a:p>
          <a:p>
            <a:pPr lvl="3"/>
            <a:r>
              <a:rPr lang="en-GB"/>
              <a:t>Fourth level</a:t>
            </a:r>
            <a:endParaRPr lang="en-AU"/>
          </a:p>
        </p:txBody>
      </p:sp>
      <p:pic>
        <p:nvPicPr>
          <p:cNvPr id="13" name="Picture 12">
            <a:extLst>
              <a:ext uri="{FF2B5EF4-FFF2-40B4-BE49-F238E27FC236}">
                <a16:creationId xmlns:a16="http://schemas.microsoft.com/office/drawing/2014/main" id="{1962C48B-E497-D748-A9F8-C83C410CCA22}"/>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3441386901"/>
      </p:ext>
    </p:extLst>
  </p:cSld>
  <p:clrMapOvr>
    <a:masterClrMapping/>
  </p:clrMapOvr>
  <p:extLst>
    <p:ext uri="{DCECCB84-F9BA-43D5-87BE-67443E8EF086}">
      <p15:sldGuideLst xmlns:p15="http://schemas.microsoft.com/office/powerpoint/2012/main">
        <p15:guide id="1" orient="horz" pos="550">
          <p15:clr>
            <a:srgbClr val="FBAE40"/>
          </p15:clr>
        </p15:guide>
        <p15:guide id="2" pos="3784">
          <p15:clr>
            <a:srgbClr val="FBAE40"/>
          </p15:clr>
        </p15:guide>
        <p15:guide id="3" pos="3896">
          <p15:clr>
            <a:srgbClr val="FBAE40"/>
          </p15:clr>
        </p15:guide>
        <p15:guide id="4" pos="2094">
          <p15:clr>
            <a:srgbClr val="FBAE40"/>
          </p15:clr>
        </p15:guide>
        <p15:guide id="5" pos="1980">
          <p15:clr>
            <a:srgbClr val="FBAE40"/>
          </p15:clr>
        </p15:guide>
        <p15:guide id="6" pos="5586">
          <p15:clr>
            <a:srgbClr val="FBAE40"/>
          </p15:clr>
        </p15:guide>
        <p15:guide id="7" pos="5700">
          <p15:clr>
            <a:srgbClr val="FBAE40"/>
          </p15:clr>
        </p15:guide>
        <p15:guide id="8" orient="horz" pos="123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2 column + quote 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5" y="1665288"/>
            <a:ext cx="7453314" cy="4608512"/>
          </a:xfrm>
        </p:spPr>
        <p:txBody>
          <a:bodyPr numCol="2" spcCol="180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Rectangle 5">
            <a:extLst>
              <a:ext uri="{FF2B5EF4-FFF2-40B4-BE49-F238E27FC236}">
                <a16:creationId xmlns:a16="http://schemas.microsoft.com/office/drawing/2014/main" id="{D25732D0-79DC-C64E-8F65-CD39493D037C}"/>
              </a:ext>
            </a:extLst>
          </p:cNvPr>
          <p:cNvSpPr/>
          <p:nvPr userDrawn="1"/>
        </p:nvSpPr>
        <p:spPr>
          <a:xfrm>
            <a:off x="9048750" y="1665288"/>
            <a:ext cx="2682873" cy="746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 Placeholder 3">
            <a:extLst>
              <a:ext uri="{FF2B5EF4-FFF2-40B4-BE49-F238E27FC236}">
                <a16:creationId xmlns:a16="http://schemas.microsoft.com/office/drawing/2014/main" id="{5FC2A07C-307D-F244-803A-F85AD6B74A24}"/>
              </a:ext>
            </a:extLst>
          </p:cNvPr>
          <p:cNvSpPr>
            <a:spLocks noGrp="1"/>
          </p:cNvSpPr>
          <p:nvPr>
            <p:ph type="body" sz="quarter" idx="15"/>
          </p:nvPr>
        </p:nvSpPr>
        <p:spPr>
          <a:xfrm>
            <a:off x="9048750" y="1665289"/>
            <a:ext cx="2663825" cy="2366962"/>
          </a:xfrm>
        </p:spPr>
        <p:txBody>
          <a:bodyPr tIns="216000"/>
          <a:lstStyle>
            <a:lvl1pPr>
              <a:defRPr b="1" i="1">
                <a:solidFill>
                  <a:schemeClr val="tx2"/>
                </a:solidFill>
              </a:defRPr>
            </a:lvl1pPr>
            <a:lvl2pPr>
              <a:spcBef>
                <a:spcPts val="800"/>
              </a:spcBef>
              <a:defRPr sz="800" b="0">
                <a:solidFill>
                  <a:schemeClr val="tx2"/>
                </a:solidFill>
              </a:defRPr>
            </a:lvl2pPr>
          </a:lstStyle>
          <a:p>
            <a:pPr lvl="0"/>
            <a:r>
              <a:rPr lang="en-US"/>
              <a:t>Edit Master text styles</a:t>
            </a:r>
          </a:p>
          <a:p>
            <a:pPr lvl="1"/>
            <a:r>
              <a:rPr lang="en-US"/>
              <a:t>Second level</a:t>
            </a:r>
          </a:p>
        </p:txBody>
      </p:sp>
      <p:pic>
        <p:nvPicPr>
          <p:cNvPr id="8" name="Picture 7">
            <a:extLst>
              <a:ext uri="{FF2B5EF4-FFF2-40B4-BE49-F238E27FC236}">
                <a16:creationId xmlns:a16="http://schemas.microsoft.com/office/drawing/2014/main" id="{8A3394EB-75B5-B646-A924-E95ADE6889C4}"/>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2074671826"/>
      </p:ext>
    </p:extLst>
  </p:cSld>
  <p:clrMapOvr>
    <a:masterClrMapping/>
  </p:clrMapOvr>
  <p:extLst>
    <p:ext uri="{DCECCB84-F9BA-43D5-87BE-67443E8EF086}">
      <p15:sldGuideLst xmlns:p15="http://schemas.microsoft.com/office/powerpoint/2012/main">
        <p15:guide id="1" orient="horz" pos="550">
          <p15:clr>
            <a:srgbClr val="FBAE40"/>
          </p15:clr>
        </p15:guide>
        <p15:guide id="2" pos="2570">
          <p15:clr>
            <a:srgbClr val="FBAE40"/>
          </p15:clr>
        </p15:guide>
        <p15:guide id="3" pos="2683">
          <p15:clr>
            <a:srgbClr val="FBAE40"/>
          </p15:clr>
        </p15:guide>
        <p15:guide id="4" pos="4997">
          <p15:clr>
            <a:srgbClr val="FBAE40"/>
          </p15:clr>
        </p15:guide>
        <p15:guide id="5" pos="57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2 column + quot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5" y="1665288"/>
            <a:ext cx="7453314" cy="4608512"/>
          </a:xfrm>
        </p:spPr>
        <p:txBody>
          <a:bodyPr numCol="2" spcCol="180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5FC2A07C-307D-F244-803A-F85AD6B74A24}"/>
              </a:ext>
            </a:extLst>
          </p:cNvPr>
          <p:cNvSpPr>
            <a:spLocks noGrp="1"/>
          </p:cNvSpPr>
          <p:nvPr>
            <p:ph type="body" sz="quarter" idx="15"/>
          </p:nvPr>
        </p:nvSpPr>
        <p:spPr>
          <a:xfrm>
            <a:off x="9048750" y="1665289"/>
            <a:ext cx="2663825" cy="1020106"/>
          </a:xfrm>
          <a:solidFill>
            <a:schemeClr val="bg2"/>
          </a:solidFill>
        </p:spPr>
        <p:txBody>
          <a:bodyPr lIns="180000" tIns="180000" rIns="288000" bIns="180000">
            <a:spAutoFit/>
          </a:bodyPr>
          <a:lstStyle>
            <a:lvl1pPr>
              <a:defRPr b="1" i="1">
                <a:solidFill>
                  <a:schemeClr val="bg1"/>
                </a:solidFill>
              </a:defRPr>
            </a:lvl1pPr>
            <a:lvl2pPr>
              <a:spcBef>
                <a:spcPts val="800"/>
              </a:spcBef>
              <a:defRPr sz="800" b="0">
                <a:solidFill>
                  <a:schemeClr val="bg1"/>
                </a:solidFill>
              </a:defRPr>
            </a:lvl2pPr>
          </a:lstStyle>
          <a:p>
            <a:pPr lvl="0"/>
            <a:r>
              <a:rPr lang="en-US"/>
              <a:t>Edit Master text styles</a:t>
            </a:r>
          </a:p>
          <a:p>
            <a:pPr lvl="1"/>
            <a:r>
              <a:rPr lang="en-US"/>
              <a:t>Second level</a:t>
            </a:r>
          </a:p>
        </p:txBody>
      </p:sp>
      <p:pic>
        <p:nvPicPr>
          <p:cNvPr id="8" name="Picture 7">
            <a:extLst>
              <a:ext uri="{FF2B5EF4-FFF2-40B4-BE49-F238E27FC236}">
                <a16:creationId xmlns:a16="http://schemas.microsoft.com/office/drawing/2014/main" id="{ADD01D3B-9993-E640-8F81-556EEEF3D21C}"/>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1953173660"/>
      </p:ext>
    </p:extLst>
  </p:cSld>
  <p:clrMapOvr>
    <a:masterClrMapping/>
  </p:clrMapOvr>
  <p:extLst>
    <p:ext uri="{DCECCB84-F9BA-43D5-87BE-67443E8EF086}">
      <p15:sldGuideLst xmlns:p15="http://schemas.microsoft.com/office/powerpoint/2012/main">
        <p15:guide id="1" orient="horz" pos="550">
          <p15:clr>
            <a:srgbClr val="FBAE40"/>
          </p15:clr>
        </p15:guide>
        <p15:guide id="2" pos="2570">
          <p15:clr>
            <a:srgbClr val="FBAE40"/>
          </p15:clr>
        </p15:guide>
        <p15:guide id="3" pos="2683">
          <p15:clr>
            <a:srgbClr val="FBAE40"/>
          </p15:clr>
        </p15:guide>
        <p15:guide id="4" pos="4997">
          <p15:clr>
            <a:srgbClr val="FBAE40"/>
          </p15:clr>
        </p15:guide>
        <p15:guide id="5" pos="57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1 column + im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FAD-3ADE-774C-9D2A-530057117031}"/>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8EE105D-59F1-0D42-B8B8-77F4DABBACA8}"/>
              </a:ext>
            </a:extLst>
          </p:cNvPr>
          <p:cNvSpPr>
            <a:spLocks noGrp="1"/>
          </p:cNvSpPr>
          <p:nvPr>
            <p:ph type="sldNum" sz="quarter" idx="12"/>
          </p:nvPr>
        </p:nvSpPr>
        <p:spPr/>
        <p:txBody>
          <a:bodyPr/>
          <a:lstStyle/>
          <a:p>
            <a:fld id="{0500C9E6-702F-A843-8A04-80C500C6891A}" type="slidenum">
              <a:rPr lang="en-AU"/>
              <a:t>‹#›</a:t>
            </a:fld>
            <a:endParaRPr lang="en-AU"/>
          </a:p>
        </p:txBody>
      </p:sp>
      <p:sp>
        <p:nvSpPr>
          <p:cNvPr id="7" name="Text Placeholder 6">
            <a:extLst>
              <a:ext uri="{FF2B5EF4-FFF2-40B4-BE49-F238E27FC236}">
                <a16:creationId xmlns:a16="http://schemas.microsoft.com/office/drawing/2014/main" id="{0ABD9E33-7014-7D4D-A401-300D8D16EA10}"/>
              </a:ext>
            </a:extLst>
          </p:cNvPr>
          <p:cNvSpPr>
            <a:spLocks noGrp="1"/>
          </p:cNvSpPr>
          <p:nvPr>
            <p:ph type="body" sz="quarter" idx="13"/>
          </p:nvPr>
        </p:nvSpPr>
        <p:spPr>
          <a:xfrm>
            <a:off x="479425" y="873125"/>
            <a:ext cx="11233150" cy="307777"/>
          </a:xfrm>
        </p:spPr>
        <p:txBody>
          <a:bodyPr>
            <a:spAutoFit/>
          </a:bodyPr>
          <a:lstStyle>
            <a:lvl1pPr>
              <a:spcBef>
                <a:spcPts val="0"/>
              </a:spcBef>
              <a:defRPr sz="2000">
                <a:solidFill>
                  <a:schemeClr val="tx1"/>
                </a:solidFill>
              </a:defRPr>
            </a:lvl1pPr>
          </a:lstStyle>
          <a:p>
            <a:pPr lvl="0"/>
            <a:r>
              <a:rPr lang="en-US"/>
              <a:t>Edit Master text styles</a:t>
            </a:r>
          </a:p>
        </p:txBody>
      </p:sp>
      <p:sp>
        <p:nvSpPr>
          <p:cNvPr id="9" name="Text Placeholder 8">
            <a:extLst>
              <a:ext uri="{FF2B5EF4-FFF2-40B4-BE49-F238E27FC236}">
                <a16:creationId xmlns:a16="http://schemas.microsoft.com/office/drawing/2014/main" id="{FB5818D8-5740-F441-B841-B9156E2C75F3}"/>
              </a:ext>
            </a:extLst>
          </p:cNvPr>
          <p:cNvSpPr>
            <a:spLocks noGrp="1"/>
          </p:cNvSpPr>
          <p:nvPr>
            <p:ph type="body" sz="quarter" idx="14"/>
          </p:nvPr>
        </p:nvSpPr>
        <p:spPr>
          <a:xfrm>
            <a:off x="479424" y="1665287"/>
            <a:ext cx="5529370" cy="46100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Picture Placeholder 3">
            <a:extLst>
              <a:ext uri="{FF2B5EF4-FFF2-40B4-BE49-F238E27FC236}">
                <a16:creationId xmlns:a16="http://schemas.microsoft.com/office/drawing/2014/main" id="{240A4450-BCBE-EA4C-8075-D12BADF9B3B7}"/>
              </a:ext>
            </a:extLst>
          </p:cNvPr>
          <p:cNvSpPr>
            <a:spLocks noGrp="1"/>
          </p:cNvSpPr>
          <p:nvPr>
            <p:ph type="pic" sz="quarter" idx="15" hasCustomPrompt="1"/>
          </p:nvPr>
        </p:nvSpPr>
        <p:spPr>
          <a:xfrm>
            <a:off x="7140575" y="1665288"/>
            <a:ext cx="5051425" cy="4610100"/>
          </a:xfrm>
          <a:solidFill>
            <a:schemeClr val="bg1">
              <a:lumMod val="95000"/>
            </a:schemeClr>
          </a:solidFill>
        </p:spPr>
        <p:txBody>
          <a:bodyPr anchor="ctr" anchorCtr="1"/>
          <a:lstStyle>
            <a:lvl1pPr>
              <a:defRPr sz="900">
                <a:solidFill>
                  <a:schemeClr val="tx1"/>
                </a:solidFill>
              </a:defRPr>
            </a:lvl1pPr>
          </a:lstStyle>
          <a:p>
            <a:r>
              <a:rPr lang="en-AU"/>
              <a:t>Click to insert image</a:t>
            </a:r>
          </a:p>
        </p:txBody>
      </p:sp>
      <p:pic>
        <p:nvPicPr>
          <p:cNvPr id="8" name="Picture 7">
            <a:extLst>
              <a:ext uri="{FF2B5EF4-FFF2-40B4-BE49-F238E27FC236}">
                <a16:creationId xmlns:a16="http://schemas.microsoft.com/office/drawing/2014/main" id="{7267E157-D1D9-5E48-ACC8-C1EC84C3E074}"/>
              </a:ext>
            </a:extLst>
          </p:cNvPr>
          <p:cNvPicPr>
            <a:picLocks noChangeAspect="1"/>
          </p:cNvPicPr>
          <p:nvPr userDrawn="1"/>
        </p:nvPicPr>
        <p:blipFill>
          <a:blip r:embed="rId2"/>
          <a:stretch>
            <a:fillRect/>
          </a:stretch>
        </p:blipFill>
        <p:spPr>
          <a:xfrm>
            <a:off x="479425" y="6519215"/>
            <a:ext cx="412750" cy="107009"/>
          </a:xfrm>
          <a:prstGeom prst="rect">
            <a:avLst/>
          </a:prstGeom>
        </p:spPr>
      </p:pic>
    </p:spTree>
    <p:extLst>
      <p:ext uri="{BB962C8B-B14F-4D97-AF65-F5344CB8AC3E}">
        <p14:creationId xmlns:p14="http://schemas.microsoft.com/office/powerpoint/2010/main" val="3482913079"/>
      </p:ext>
    </p:extLst>
  </p:cSld>
  <p:clrMapOvr>
    <a:masterClrMapping/>
  </p:clrMapOvr>
  <p:extLst>
    <p:ext uri="{DCECCB84-F9BA-43D5-87BE-67443E8EF086}">
      <p15:sldGuideLst xmlns:p15="http://schemas.microsoft.com/office/powerpoint/2012/main">
        <p15:guide id="1" orient="horz" pos="550">
          <p15:clr>
            <a:srgbClr val="FBAE40"/>
          </p15:clr>
        </p15:guide>
        <p15:guide id="2" pos="3784">
          <p15:clr>
            <a:srgbClr val="FBAE40"/>
          </p15:clr>
        </p15:guide>
        <p15:guide id="3" pos="449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1BD983-707D-1F4C-8F21-2EA2780DD7E2}"/>
              </a:ext>
            </a:extLst>
          </p:cNvPr>
          <p:cNvSpPr>
            <a:spLocks noGrp="1"/>
          </p:cNvSpPr>
          <p:nvPr>
            <p:ph type="title"/>
          </p:nvPr>
        </p:nvSpPr>
        <p:spPr>
          <a:xfrm>
            <a:off x="479425" y="476250"/>
            <a:ext cx="11233150" cy="387798"/>
          </a:xfrm>
          <a:prstGeom prst="rect">
            <a:avLst/>
          </a:prstGeom>
        </p:spPr>
        <p:txBody>
          <a:bodyPr vert="horz" wrap="square" lIns="0" tIns="0" rIns="0" bIns="0" rtlCol="0" anchor="t" anchorCtr="0">
            <a:sp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93E4F35-A026-164B-B1A1-429DC337F3F7}"/>
              </a:ext>
            </a:extLst>
          </p:cNvPr>
          <p:cNvSpPr>
            <a:spLocks noGrp="1"/>
          </p:cNvSpPr>
          <p:nvPr>
            <p:ph type="body" idx="1"/>
          </p:nvPr>
        </p:nvSpPr>
        <p:spPr>
          <a:xfrm>
            <a:off x="479424" y="1665288"/>
            <a:ext cx="5437189" cy="446405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a:extLst>
              <a:ext uri="{FF2B5EF4-FFF2-40B4-BE49-F238E27FC236}">
                <a16:creationId xmlns:a16="http://schemas.microsoft.com/office/drawing/2014/main" id="{7E011CA9-921A-464C-B283-9681AA85DF9F}"/>
              </a:ext>
            </a:extLst>
          </p:cNvPr>
          <p:cNvSpPr>
            <a:spLocks noGrp="1"/>
          </p:cNvSpPr>
          <p:nvPr>
            <p:ph type="sldNum" sz="quarter" idx="4"/>
          </p:nvPr>
        </p:nvSpPr>
        <p:spPr>
          <a:xfrm>
            <a:off x="11299823" y="6532580"/>
            <a:ext cx="412751" cy="123111"/>
          </a:xfrm>
          <a:prstGeom prst="rect">
            <a:avLst/>
          </a:prstGeom>
        </p:spPr>
        <p:txBody>
          <a:bodyPr vert="horz" wrap="square" lIns="0" tIns="0" rIns="0" bIns="0" rtlCol="0" anchor="b" anchorCtr="0">
            <a:spAutoFit/>
          </a:bodyPr>
          <a:lstStyle>
            <a:lvl1pPr algn="r">
              <a:defRPr sz="800">
                <a:solidFill>
                  <a:schemeClr val="tx1">
                    <a:tint val="75000"/>
                  </a:schemeClr>
                </a:solidFill>
              </a:defRPr>
            </a:lvl1pPr>
          </a:lstStyle>
          <a:p>
            <a:fld id="{0500C9E6-702F-A843-8A04-80C500C6891A}" type="slidenum">
              <a:rPr lang="en-AU"/>
              <a:pPr/>
              <a:t>‹#›</a:t>
            </a:fld>
            <a:endParaRPr lang="en-AU"/>
          </a:p>
        </p:txBody>
      </p:sp>
    </p:spTree>
    <p:extLst>
      <p:ext uri="{BB962C8B-B14F-4D97-AF65-F5344CB8AC3E}">
        <p14:creationId xmlns:p14="http://schemas.microsoft.com/office/powerpoint/2010/main" val="30334280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Lst>
  <p:hf hdr="0" ftr="0" dt="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700"/>
        </a:spcBef>
        <a:buFont typeface="Arial" panose="020B0604020202020204" pitchFamily="34" charset="0"/>
        <a:buNone/>
        <a:defRPr sz="1400" kern="1200">
          <a:solidFill>
            <a:schemeClr val="accent1"/>
          </a:solidFill>
          <a:latin typeface="+mn-lt"/>
          <a:ea typeface="+mn-ea"/>
          <a:cs typeface="+mn-cs"/>
        </a:defRPr>
      </a:lvl1pPr>
      <a:lvl2pPr marL="0" indent="0" algn="l" defTabSz="914400" rtl="0" eaLnBrk="1" latinLnBrk="0" hangingPunct="1">
        <a:lnSpc>
          <a:spcPct val="100000"/>
        </a:lnSpc>
        <a:spcBef>
          <a:spcPts val="1400"/>
        </a:spcBef>
        <a:buFont typeface="Arial" panose="020B0604020202020204" pitchFamily="34" charset="0"/>
        <a:buNone/>
        <a:defRPr sz="1600" b="1" kern="1200">
          <a:solidFill>
            <a:schemeClr val="accent1"/>
          </a:solidFill>
          <a:latin typeface="+mn-lt"/>
          <a:ea typeface="+mn-ea"/>
          <a:cs typeface="+mn-cs"/>
        </a:defRPr>
      </a:lvl2pPr>
      <a:lvl3pPr marL="0" indent="0" algn="l" defTabSz="914400" rtl="0" eaLnBrk="1" latinLnBrk="0" hangingPunct="1">
        <a:lnSpc>
          <a:spcPct val="110000"/>
        </a:lnSpc>
        <a:spcBef>
          <a:spcPts val="700"/>
        </a:spcBef>
        <a:buFont typeface="Arial" panose="020B0604020202020204" pitchFamily="34" charset="0"/>
        <a:buNone/>
        <a:defRPr lang="en-GB" sz="1000" kern="1200">
          <a:solidFill>
            <a:schemeClr val="tx1"/>
          </a:solidFill>
          <a:latin typeface="+mn-lt"/>
          <a:ea typeface="+mn-ea"/>
          <a:cs typeface="+mn-cs"/>
        </a:defRPr>
      </a:lvl3pPr>
      <a:lvl4pPr marL="144000" indent="-144000" algn="l" defTabSz="914400" rtl="0" eaLnBrk="1" latinLnBrk="0" hangingPunct="1">
        <a:lnSpc>
          <a:spcPct val="110000"/>
        </a:lnSpc>
        <a:spcBef>
          <a:spcPts val="700"/>
        </a:spcBef>
        <a:buClr>
          <a:schemeClr val="accent2"/>
        </a:buClr>
        <a:buFont typeface="Arial" panose="020B0604020202020204" pitchFamily="34" charset="0"/>
        <a:buChar char="•"/>
        <a:defRPr sz="1000" kern="1200">
          <a:solidFill>
            <a:schemeClr val="tx1"/>
          </a:solidFill>
          <a:latin typeface="+mn-lt"/>
          <a:ea typeface="+mn-ea"/>
          <a:cs typeface="+mn-cs"/>
        </a:defRPr>
      </a:lvl4pPr>
      <a:lvl5pPr marL="288000" indent="-144000" algn="l" defTabSz="914400" rtl="0" eaLnBrk="1" latinLnBrk="0" hangingPunct="1">
        <a:lnSpc>
          <a:spcPct val="110000"/>
        </a:lnSpc>
        <a:spcBef>
          <a:spcPts val="700"/>
        </a:spcBef>
        <a:buClr>
          <a:schemeClr val="accent2"/>
        </a:buClr>
        <a:buFont typeface="System Font Regular"/>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orient="horz" pos="3861">
          <p15:clr>
            <a:srgbClr val="F26B43"/>
          </p15:clr>
        </p15:guide>
        <p15:guide id="9" orient="horz" pos="300">
          <p15:clr>
            <a:srgbClr val="F26B43"/>
          </p15:clr>
        </p15:guide>
        <p15:guide id="10" pos="302">
          <p15:clr>
            <a:srgbClr val="F26B43"/>
          </p15:clr>
        </p15:guide>
        <p15:guide id="11" pos="7378">
          <p15:clr>
            <a:srgbClr val="F26B43"/>
          </p15:clr>
        </p15:guide>
        <p15:guide id="13" orient="horz" pos="1049">
          <p15:clr>
            <a:srgbClr val="F26B43"/>
          </p15:clr>
        </p15:guide>
        <p15:guide id="14" orient="horz" pos="4174">
          <p15:clr>
            <a:srgbClr val="F26B43"/>
          </p15:clr>
        </p15:guide>
        <p15:guide id="15" orient="horz" pos="129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B32FE-2576-4D4D-AA55-3D611C883448}"/>
              </a:ext>
            </a:extLst>
          </p:cNvPr>
          <p:cNvSpPr>
            <a:spLocks noGrp="1"/>
          </p:cNvSpPr>
          <p:nvPr>
            <p:ph type="title"/>
          </p:nvPr>
        </p:nvSpPr>
        <p:spPr>
          <a:xfrm>
            <a:off x="479425" y="2014234"/>
            <a:ext cx="11233150" cy="1828193"/>
          </a:xfrm>
        </p:spPr>
        <p:txBody>
          <a:bodyPr/>
          <a:lstStyle/>
          <a:p>
            <a:r>
              <a:rPr lang="en-AU" sz="4800" dirty="0"/>
              <a:t>Preparing for take-off</a:t>
            </a:r>
            <a:br>
              <a:rPr lang="en-AU" sz="4800" dirty="0"/>
            </a:br>
            <a:r>
              <a:rPr lang="en-AU" sz="2800" b="0" dirty="0"/>
              <a:t>Survey of Australians’ air travel behaviour, experience and attitudes</a:t>
            </a:r>
            <a:br>
              <a:rPr lang="en-AU" sz="2800" b="0" dirty="0"/>
            </a:br>
            <a:br>
              <a:rPr lang="en-AU" sz="2800" b="0" dirty="0"/>
            </a:br>
            <a:r>
              <a:rPr lang="en-AU" sz="2800" b="0" dirty="0"/>
              <a:t>Executive Summary</a:t>
            </a:r>
            <a:endParaRPr lang="en-AU" sz="2800" b="0" dirty="0">
              <a:cs typeface="Helvetica"/>
            </a:endParaRPr>
          </a:p>
        </p:txBody>
      </p:sp>
    </p:spTree>
    <p:extLst>
      <p:ext uri="{BB962C8B-B14F-4D97-AF65-F5344CB8AC3E}">
        <p14:creationId xmlns:p14="http://schemas.microsoft.com/office/powerpoint/2010/main" val="3518093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0D9882-1B5A-ECB5-E959-5C10E50FC666}"/>
              </a:ext>
            </a:extLst>
          </p:cNvPr>
          <p:cNvSpPr/>
          <p:nvPr/>
        </p:nvSpPr>
        <p:spPr>
          <a:xfrm>
            <a:off x="6008178" y="0"/>
            <a:ext cx="618152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3" name="Slide Number Placeholder 2">
            <a:extLst>
              <a:ext uri="{FF2B5EF4-FFF2-40B4-BE49-F238E27FC236}">
                <a16:creationId xmlns:a16="http://schemas.microsoft.com/office/drawing/2014/main" id="{686517F4-6747-5941-BA4B-2CBA28985C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7" name="Text Placeholder 6">
            <a:extLst>
              <a:ext uri="{FF2B5EF4-FFF2-40B4-BE49-F238E27FC236}">
                <a16:creationId xmlns:a16="http://schemas.microsoft.com/office/drawing/2014/main" id="{84C61490-B80B-2646-B3EB-BCD44370C1AD}"/>
              </a:ext>
            </a:extLst>
          </p:cNvPr>
          <p:cNvSpPr>
            <a:spLocks noGrp="1"/>
          </p:cNvSpPr>
          <p:nvPr>
            <p:ph type="body" sz="quarter" idx="13"/>
          </p:nvPr>
        </p:nvSpPr>
        <p:spPr>
          <a:xfrm>
            <a:off x="479424" y="1113616"/>
            <a:ext cx="5141988" cy="4985980"/>
          </a:xfrm>
        </p:spPr>
        <p:txBody>
          <a:bodyPr vert="horz" wrap="square" lIns="0" tIns="0" rIns="0" bIns="0" rtlCol="0" anchor="t">
            <a:spAutoFit/>
          </a:bodyPr>
          <a:lstStyle/>
          <a:p>
            <a:pPr>
              <a:spcAft>
                <a:spcPts val="600"/>
              </a:spcAft>
            </a:pPr>
            <a:r>
              <a:rPr lang="en-AU" sz="1400" dirty="0"/>
              <a:t>Regardless of the purchase method (direct from an airline or a third party platform), most Australians did not read their most recent flight’s terms and conditions prior to purchase (57% and 54%). </a:t>
            </a:r>
            <a:endParaRPr lang="en-AU" sz="1400" dirty="0">
              <a:cs typeface="Helvetica"/>
            </a:endParaRPr>
          </a:p>
          <a:p>
            <a:pPr>
              <a:spcAft>
                <a:spcPts val="600"/>
              </a:spcAft>
            </a:pPr>
            <a:r>
              <a:rPr lang="en-AU" sz="1400" dirty="0">
                <a:cs typeface="Helvetica"/>
              </a:rPr>
              <a:t>Australians were more likely to read the third party platform’s terms and conditions in full (8%) compared to reading terms and conditions when purchasing from an airline (3%).</a:t>
            </a:r>
          </a:p>
          <a:p>
            <a:pPr>
              <a:spcAft>
                <a:spcPts val="600"/>
              </a:spcAft>
            </a:pPr>
            <a:r>
              <a:rPr lang="en-US" sz="1400" dirty="0">
                <a:cs typeface="Helvetica"/>
              </a:rPr>
              <a:t>We tested people’s understanding of their rights via a short quiz. </a:t>
            </a:r>
          </a:p>
          <a:p>
            <a:pPr>
              <a:spcAft>
                <a:spcPts val="600"/>
              </a:spcAft>
            </a:pPr>
            <a:r>
              <a:rPr lang="en-US" sz="1400" dirty="0">
                <a:cs typeface="Helvetica"/>
              </a:rPr>
              <a:t>Respondents’ understanding of their rights was mostly correct, however, areas of uncertainty were most prominent in: </a:t>
            </a:r>
          </a:p>
          <a:p>
            <a:pPr marL="285750">
              <a:spcAft>
                <a:spcPts val="600"/>
              </a:spcAft>
            </a:pPr>
            <a:r>
              <a:rPr lang="en-US" sz="1400" b="1" dirty="0">
                <a:cs typeface="Helvetica"/>
              </a:rPr>
              <a:t>baggage complaints </a:t>
            </a:r>
            <a:br>
              <a:rPr lang="en-US" sz="1400" dirty="0">
                <a:cs typeface="Helvetica"/>
              </a:rPr>
            </a:br>
            <a:r>
              <a:rPr lang="en-US" sz="1400" dirty="0">
                <a:cs typeface="Helvetica"/>
              </a:rPr>
              <a:t>3 out of 5 people (62%) incorrectly thought airports were responsible for the management of baggage and handling complaints. This is the airlines’ responsibility.</a:t>
            </a:r>
          </a:p>
          <a:p>
            <a:pPr marL="285750">
              <a:spcAft>
                <a:spcPts val="600"/>
              </a:spcAft>
            </a:pPr>
            <a:r>
              <a:rPr lang="en-US" sz="1400" b="1" dirty="0">
                <a:cs typeface="Helvetica"/>
              </a:rPr>
              <a:t>denying of boarding </a:t>
            </a:r>
            <a:br>
              <a:rPr lang="en-US" sz="1400" dirty="0">
                <a:cs typeface="Helvetica"/>
              </a:rPr>
            </a:br>
            <a:r>
              <a:rPr lang="en-US" sz="1400" dirty="0">
                <a:cs typeface="Helvetica"/>
              </a:rPr>
              <a:t>2 out of 5 (38%) could not definitely answer whether airlines could deny boarding due to recent surgery or injury</a:t>
            </a:r>
          </a:p>
          <a:p>
            <a:pPr marL="285750">
              <a:spcAft>
                <a:spcPts val="600"/>
              </a:spcAft>
            </a:pPr>
            <a:r>
              <a:rPr lang="en-US" sz="1400" b="1" dirty="0">
                <a:cs typeface="Helvetica"/>
              </a:rPr>
              <a:t>entitlements when experiencing a significant delay of 3 hours or more</a:t>
            </a:r>
            <a:br>
              <a:rPr lang="en-US" sz="1400" dirty="0">
                <a:cs typeface="Helvetica"/>
              </a:rPr>
            </a:br>
            <a:r>
              <a:rPr lang="en-US" sz="1400" dirty="0">
                <a:cs typeface="Helvetica"/>
              </a:rPr>
              <a:t>Almost 2 out of 5 (35%) could not definitively answer what their entitlements were in this situation.</a:t>
            </a:r>
          </a:p>
        </p:txBody>
      </p:sp>
      <p:graphicFrame>
        <p:nvGraphicFramePr>
          <p:cNvPr id="15" name="Chart 14"/>
          <p:cNvGraphicFramePr/>
          <p:nvPr>
            <p:extLst>
              <p:ext uri="{D42A27DB-BD31-4B8C-83A1-F6EECF244321}">
                <p14:modId xmlns:p14="http://schemas.microsoft.com/office/powerpoint/2010/main" val="3811281927"/>
              </p:ext>
            </p:extLst>
          </p:nvPr>
        </p:nvGraphicFramePr>
        <p:xfrm>
          <a:off x="6096000" y="449658"/>
          <a:ext cx="5895387" cy="5680814"/>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9FD8349A-95E2-4E41-84C6-3D120E34F187}"/>
              </a:ext>
            </a:extLst>
          </p:cNvPr>
          <p:cNvSpPr txBox="1"/>
          <p:nvPr/>
        </p:nvSpPr>
        <p:spPr>
          <a:xfrm>
            <a:off x="6285045" y="6130472"/>
            <a:ext cx="5909847" cy="492443"/>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srgbClr val="FFFFFF"/>
                </a:solidFill>
                <a:effectLst/>
                <a:uLnTx/>
                <a:uFillTx/>
                <a:latin typeface="Helvetica"/>
                <a:ea typeface="+mn-ea"/>
                <a:cs typeface="+mn-cs"/>
              </a:rPr>
              <a:t>“</a:t>
            </a:r>
            <a:r>
              <a:rPr kumimoji="0" lang="en-US" sz="800" b="0" i="0" u="none" strike="noStrike" kern="1200" cap="none" spc="0" normalizeH="0" baseline="0" noProof="0">
                <a:ln>
                  <a:noFill/>
                </a:ln>
                <a:solidFill>
                  <a:srgbClr val="FFFFFF"/>
                </a:solidFill>
                <a:effectLst/>
                <a:uLnTx/>
                <a:uFillTx/>
                <a:latin typeface="Helvetica"/>
                <a:ea typeface="+mn-ea"/>
                <a:cs typeface="+mn-cs"/>
              </a:rPr>
              <a:t>Did you read the [relevant airline] terms and conditions for your ticket before booking your most recent flight from [departure airport]?” (n=4,008 – weighted)</a:t>
            </a:r>
            <a:r>
              <a:rPr kumimoji="0" lang="en-AU" sz="800" b="0" i="0" u="none" strike="noStrike" kern="1200" cap="none" spc="0" normalizeH="0" baseline="0" noProof="0">
                <a:ln>
                  <a:noFill/>
                </a:ln>
                <a:solidFill>
                  <a:srgbClr val="FFFFFF"/>
                </a:solidFill>
                <a:effectLst/>
                <a:uLnTx/>
                <a:uFillTx/>
                <a:latin typeface="Helvetica"/>
                <a:ea typeface="+mn-ea"/>
                <a:cs typeface="+mn-cs"/>
              </a:rPr>
              <a:t>;“Y</a:t>
            </a:r>
            <a:r>
              <a:rPr kumimoji="0" lang="en-US" sz="800" b="0" i="0" u="none" strike="noStrike" kern="1200" cap="none" spc="0" normalizeH="0" baseline="0" noProof="0" err="1">
                <a:ln>
                  <a:noFill/>
                </a:ln>
                <a:solidFill>
                  <a:srgbClr val="FFFFFF"/>
                </a:solidFill>
                <a:effectLst/>
                <a:uLnTx/>
                <a:uFillTx/>
                <a:latin typeface="Helvetica"/>
                <a:ea typeface="+mn-ea"/>
                <a:cs typeface="+mn-cs"/>
              </a:rPr>
              <a:t>ou</a:t>
            </a:r>
            <a:r>
              <a:rPr kumimoji="0" lang="en-US" sz="800" b="0" i="0" u="none" strike="noStrike" kern="1200" cap="none" spc="0" normalizeH="0" baseline="0" noProof="0">
                <a:ln>
                  <a:noFill/>
                </a:ln>
                <a:solidFill>
                  <a:srgbClr val="FFFFFF"/>
                </a:solidFill>
                <a:effectLst/>
                <a:uLnTx/>
                <a:uFillTx/>
                <a:latin typeface="Helvetica"/>
                <a:ea typeface="+mn-ea"/>
                <a:cs typeface="+mn-cs"/>
              </a:rPr>
              <a:t> mentioned for your most recent flight you purchased tickets through a [relevant purchase platform]. Did you read the platform's terms and conditions for your ticket before booking your most recent flight from [departure airport]?” (n=1,016 – weighted)</a:t>
            </a:r>
            <a:endParaRPr kumimoji="0" lang="en-AU" sz="800" b="0" i="0" u="none" strike="noStrike" kern="1200" cap="none" spc="0" normalizeH="0" baseline="0" noProof="0">
              <a:ln>
                <a:noFill/>
              </a:ln>
              <a:solidFill>
                <a:srgbClr val="FFFFFF"/>
              </a:solidFill>
              <a:effectLst/>
              <a:uLnTx/>
              <a:uFillTx/>
              <a:latin typeface="Helvetica"/>
              <a:ea typeface="+mn-ea"/>
              <a:cs typeface="+mn-cs"/>
            </a:endParaRPr>
          </a:p>
        </p:txBody>
      </p:sp>
      <p:sp>
        <p:nvSpPr>
          <p:cNvPr id="13" name="Title 1">
            <a:extLst>
              <a:ext uri="{FF2B5EF4-FFF2-40B4-BE49-F238E27FC236}">
                <a16:creationId xmlns:a16="http://schemas.microsoft.com/office/drawing/2014/main" id="{F9142E1D-162A-ED8E-538F-F90487996EF6}"/>
              </a:ext>
            </a:extLst>
          </p:cNvPr>
          <p:cNvSpPr txBox="1">
            <a:spLocks/>
          </p:cNvSpPr>
          <p:nvPr/>
        </p:nvSpPr>
        <p:spPr>
          <a:xfrm>
            <a:off x="479424" y="447675"/>
            <a:ext cx="5276999" cy="387798"/>
          </a:xfrm>
          <a:prstGeom prst="rect">
            <a:avLst/>
          </a:prstGeom>
        </p:spPr>
        <p:txBody>
          <a:bodyPr vert="horz" wrap="square" lIns="0" tIns="0" rIns="0" bIns="0" rtlCol="0" anchor="t" anchorCtr="0">
            <a:spAutoFit/>
          </a:bodyPr>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2800" b="1" i="0" u="none" strike="noStrike" kern="1200" cap="none" spc="0" normalizeH="0" baseline="0" noProof="0">
                <a:ln>
                  <a:noFill/>
                </a:ln>
                <a:solidFill>
                  <a:srgbClr val="000000"/>
                </a:solidFill>
                <a:effectLst/>
                <a:uLnTx/>
                <a:uFillTx/>
                <a:latin typeface="Helvetica"/>
                <a:ea typeface="+mj-ea"/>
                <a:cs typeface="Helvetica"/>
              </a:rPr>
              <a:t>Air travel terms and conditions </a:t>
            </a:r>
          </a:p>
        </p:txBody>
      </p:sp>
      <p:cxnSp>
        <p:nvCxnSpPr>
          <p:cNvPr id="5" name="Straight Connector 4"/>
          <p:cNvCxnSpPr/>
          <p:nvPr/>
        </p:nvCxnSpPr>
        <p:spPr>
          <a:xfrm>
            <a:off x="8174182" y="5726545"/>
            <a:ext cx="1163782" cy="0"/>
          </a:xfrm>
          <a:prstGeom prst="line">
            <a:avLst/>
          </a:prstGeom>
          <a:ln w="38100">
            <a:solidFill>
              <a:srgbClr val="AA338A"/>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8169568" y="5970588"/>
            <a:ext cx="806157" cy="720"/>
          </a:xfrm>
          <a:prstGeom prst="line">
            <a:avLst/>
          </a:prstGeom>
          <a:ln w="38100">
            <a:solidFill>
              <a:srgbClr val="20B9A3"/>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FD8349A-95E2-4E41-84C6-3D120E34F187}"/>
              </a:ext>
            </a:extLst>
          </p:cNvPr>
          <p:cNvSpPr txBox="1"/>
          <p:nvPr/>
        </p:nvSpPr>
        <p:spPr>
          <a:xfrm>
            <a:off x="479424" y="6315139"/>
            <a:ext cx="5066493" cy="123111"/>
          </a:xfrm>
          <a:prstGeom prst="rect">
            <a:avLst/>
          </a:prstGeom>
          <a:noFill/>
        </p:spPr>
        <p:txBody>
          <a:bodyPr wrap="square" lIns="0" tIns="0" rIns="0" bIns="0" rtlCol="0">
            <a:spAutoFit/>
          </a:bodyPr>
          <a:lstStyle/>
          <a:p>
            <a:pPr lvl="0">
              <a:defRPr/>
            </a:pPr>
            <a:r>
              <a:rPr kumimoji="0" lang="en-AU" sz="800" b="0" i="0" u="none" strike="noStrike" kern="1200" cap="none" spc="0" normalizeH="0" baseline="0" noProof="0" dirty="0">
                <a:ln>
                  <a:noFill/>
                </a:ln>
                <a:effectLst/>
                <a:uLnTx/>
                <a:uFillTx/>
                <a:latin typeface="Helvetica"/>
                <a:ea typeface="+mn-ea"/>
                <a:cs typeface="+mn-cs"/>
              </a:rPr>
              <a:t>“</a:t>
            </a:r>
            <a:r>
              <a:rPr lang="en-AU" sz="800" dirty="0"/>
              <a:t>Please select whether you think the following statements are true or false…” </a:t>
            </a:r>
            <a:r>
              <a:rPr kumimoji="0" lang="en-AU" sz="800" b="0" i="0" u="none" strike="noStrike" kern="1200" cap="none" spc="0" normalizeH="0" noProof="0" dirty="0">
                <a:ln>
                  <a:noFill/>
                </a:ln>
                <a:effectLst/>
                <a:uLnTx/>
                <a:uFillTx/>
                <a:latin typeface="Helvetica"/>
                <a:ea typeface="+mn-ea"/>
                <a:cs typeface="+mn-cs"/>
              </a:rPr>
              <a:t>(n=4,008 – weighted) </a:t>
            </a:r>
            <a:r>
              <a:rPr kumimoji="0" lang="en-AU" sz="800" b="0" i="0" u="none" strike="noStrike" kern="1200" cap="none" spc="0" normalizeH="0" baseline="0" noProof="0" dirty="0">
                <a:ln>
                  <a:noFill/>
                </a:ln>
                <a:effectLst/>
                <a:uLnTx/>
                <a:uFillTx/>
                <a:latin typeface="Helvetica"/>
                <a:ea typeface="+mn-ea"/>
                <a:cs typeface="+mn-cs"/>
              </a:rPr>
              <a:t> </a:t>
            </a:r>
          </a:p>
        </p:txBody>
      </p:sp>
    </p:spTree>
    <p:extLst>
      <p:ext uri="{BB962C8B-B14F-4D97-AF65-F5344CB8AC3E}">
        <p14:creationId xmlns:p14="http://schemas.microsoft.com/office/powerpoint/2010/main" val="1343052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1777E737-AE6A-ED16-389C-5DFAF489DCB5}"/>
              </a:ext>
            </a:extLst>
          </p:cNvPr>
          <p:cNvSpPr/>
          <p:nvPr/>
        </p:nvSpPr>
        <p:spPr>
          <a:xfrm>
            <a:off x="6494225" y="0"/>
            <a:ext cx="569777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6" name="Title 5">
            <a:extLst>
              <a:ext uri="{FF2B5EF4-FFF2-40B4-BE49-F238E27FC236}">
                <a16:creationId xmlns:a16="http://schemas.microsoft.com/office/drawing/2014/main" id="{31E8C51F-296C-1B4F-AA29-324960362C0A}"/>
              </a:ext>
            </a:extLst>
          </p:cNvPr>
          <p:cNvSpPr>
            <a:spLocks noGrp="1"/>
          </p:cNvSpPr>
          <p:nvPr>
            <p:ph type="title"/>
          </p:nvPr>
        </p:nvSpPr>
        <p:spPr>
          <a:xfrm>
            <a:off x="479426" y="476250"/>
            <a:ext cx="5553160" cy="387798"/>
          </a:xfrm>
        </p:spPr>
        <p:txBody>
          <a:bodyPr/>
          <a:lstStyle/>
          <a:p>
            <a:r>
              <a:rPr lang="en-AU" dirty="0">
                <a:cs typeface="Helvetica"/>
              </a:rPr>
              <a:t>Disability demographics</a:t>
            </a:r>
            <a:endParaRPr lang="en-AU" dirty="0"/>
          </a:p>
        </p:txBody>
      </p:sp>
      <p:sp>
        <p:nvSpPr>
          <p:cNvPr id="3" name="Slide Number Placeholder 2">
            <a:extLst>
              <a:ext uri="{FF2B5EF4-FFF2-40B4-BE49-F238E27FC236}">
                <a16:creationId xmlns:a16="http://schemas.microsoft.com/office/drawing/2014/main" id="{686517F4-6747-5941-BA4B-2CBA28985C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grpSp>
        <p:nvGrpSpPr>
          <p:cNvPr id="10" name="Group 9">
            <a:extLst>
              <a:ext uri="{FF2B5EF4-FFF2-40B4-BE49-F238E27FC236}">
                <a16:creationId xmlns:a16="http://schemas.microsoft.com/office/drawing/2014/main" id="{409D630E-4132-CD4F-94D6-AFF54FCE9918}"/>
              </a:ext>
            </a:extLst>
          </p:cNvPr>
          <p:cNvGrpSpPr/>
          <p:nvPr/>
        </p:nvGrpSpPr>
        <p:grpSpPr>
          <a:xfrm>
            <a:off x="1738119" y="1866583"/>
            <a:ext cx="385153" cy="1155767"/>
            <a:chOff x="6019800" y="3200399"/>
            <a:chExt cx="155626" cy="452819"/>
          </a:xfrm>
          <a:solidFill>
            <a:schemeClr val="accent1"/>
          </a:solidFill>
        </p:grpSpPr>
        <p:sp>
          <p:nvSpPr>
            <p:cNvPr id="35" name="Graphic 16">
              <a:extLst>
                <a:ext uri="{FF2B5EF4-FFF2-40B4-BE49-F238E27FC236}">
                  <a16:creationId xmlns:a16="http://schemas.microsoft.com/office/drawing/2014/main" id="{B0A7335E-AAFA-D549-8ADF-B78F1740C6B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6" name="Graphic 16">
              <a:extLst>
                <a:ext uri="{FF2B5EF4-FFF2-40B4-BE49-F238E27FC236}">
                  <a16:creationId xmlns:a16="http://schemas.microsoft.com/office/drawing/2014/main" id="{A10A7DB4-7A8D-E542-84D3-44E94D7D4B5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7" name="Graphic 16">
              <a:extLst>
                <a:ext uri="{FF2B5EF4-FFF2-40B4-BE49-F238E27FC236}">
                  <a16:creationId xmlns:a16="http://schemas.microsoft.com/office/drawing/2014/main" id="{DE9DFF4F-D425-5E4B-B151-39F29A7D489E}"/>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8" name="Graphic 16">
              <a:extLst>
                <a:ext uri="{FF2B5EF4-FFF2-40B4-BE49-F238E27FC236}">
                  <a16:creationId xmlns:a16="http://schemas.microsoft.com/office/drawing/2014/main" id="{0D57A3D9-A4B0-544A-A4C9-6565F9D52E00}"/>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9" name="Graphic 16">
              <a:extLst>
                <a:ext uri="{FF2B5EF4-FFF2-40B4-BE49-F238E27FC236}">
                  <a16:creationId xmlns:a16="http://schemas.microsoft.com/office/drawing/2014/main" id="{E6C93843-2FA3-1141-80D0-8EA98D222193}"/>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1" name="Group 10">
            <a:extLst>
              <a:ext uri="{FF2B5EF4-FFF2-40B4-BE49-F238E27FC236}">
                <a16:creationId xmlns:a16="http://schemas.microsoft.com/office/drawing/2014/main" id="{A56F7344-1B05-A642-AA66-C3E617349F0D}"/>
              </a:ext>
            </a:extLst>
          </p:cNvPr>
          <p:cNvGrpSpPr/>
          <p:nvPr/>
        </p:nvGrpSpPr>
        <p:grpSpPr>
          <a:xfrm>
            <a:off x="3187657" y="1866583"/>
            <a:ext cx="385153" cy="1155767"/>
            <a:chOff x="6019800" y="3200399"/>
            <a:chExt cx="155626" cy="452819"/>
          </a:xfrm>
          <a:solidFill>
            <a:srgbClr val="6D6E71"/>
          </a:solidFill>
        </p:grpSpPr>
        <p:sp>
          <p:nvSpPr>
            <p:cNvPr id="30" name="Graphic 16">
              <a:extLst>
                <a:ext uri="{FF2B5EF4-FFF2-40B4-BE49-F238E27FC236}">
                  <a16:creationId xmlns:a16="http://schemas.microsoft.com/office/drawing/2014/main" id="{26897E3C-1783-3C47-963A-5F1EFFD7A08E}"/>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1" name="Graphic 16">
              <a:extLst>
                <a:ext uri="{FF2B5EF4-FFF2-40B4-BE49-F238E27FC236}">
                  <a16:creationId xmlns:a16="http://schemas.microsoft.com/office/drawing/2014/main" id="{698A4FD4-6145-4C47-B634-32B958FDD7AB}"/>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2" name="Graphic 16">
              <a:extLst>
                <a:ext uri="{FF2B5EF4-FFF2-40B4-BE49-F238E27FC236}">
                  <a16:creationId xmlns:a16="http://schemas.microsoft.com/office/drawing/2014/main" id="{4B4561EF-83AF-9045-91D0-B42FB76D1C48}"/>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3" name="Graphic 16">
              <a:extLst>
                <a:ext uri="{FF2B5EF4-FFF2-40B4-BE49-F238E27FC236}">
                  <a16:creationId xmlns:a16="http://schemas.microsoft.com/office/drawing/2014/main" id="{829F9C25-9FC7-0948-8560-14094768BDE3}"/>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4" name="Graphic 16">
              <a:extLst>
                <a:ext uri="{FF2B5EF4-FFF2-40B4-BE49-F238E27FC236}">
                  <a16:creationId xmlns:a16="http://schemas.microsoft.com/office/drawing/2014/main" id="{8498E7A9-FA81-CF4E-8537-AE49BFF6231A}"/>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2" name="Group 11">
            <a:extLst>
              <a:ext uri="{FF2B5EF4-FFF2-40B4-BE49-F238E27FC236}">
                <a16:creationId xmlns:a16="http://schemas.microsoft.com/office/drawing/2014/main" id="{71522872-0B6F-9E46-A361-0C71A4373D96}"/>
              </a:ext>
            </a:extLst>
          </p:cNvPr>
          <p:cNvGrpSpPr/>
          <p:nvPr/>
        </p:nvGrpSpPr>
        <p:grpSpPr>
          <a:xfrm>
            <a:off x="3912426" y="1866583"/>
            <a:ext cx="385153" cy="1155767"/>
            <a:chOff x="6019800" y="3200399"/>
            <a:chExt cx="155626" cy="452819"/>
          </a:xfrm>
          <a:solidFill>
            <a:schemeClr val="bg1"/>
          </a:solidFill>
        </p:grpSpPr>
        <p:sp>
          <p:nvSpPr>
            <p:cNvPr id="25" name="Graphic 16">
              <a:extLst>
                <a:ext uri="{FF2B5EF4-FFF2-40B4-BE49-F238E27FC236}">
                  <a16:creationId xmlns:a16="http://schemas.microsoft.com/office/drawing/2014/main" id="{4646EE01-7C29-0241-8F7D-4E87A1E3FCA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6" name="Graphic 16">
              <a:extLst>
                <a:ext uri="{FF2B5EF4-FFF2-40B4-BE49-F238E27FC236}">
                  <a16:creationId xmlns:a16="http://schemas.microsoft.com/office/drawing/2014/main" id="{27AEE860-5ED4-C34A-800D-AC17F71EE669}"/>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7" name="Graphic 16">
              <a:extLst>
                <a:ext uri="{FF2B5EF4-FFF2-40B4-BE49-F238E27FC236}">
                  <a16:creationId xmlns:a16="http://schemas.microsoft.com/office/drawing/2014/main" id="{54E02052-F4EC-A744-8DCF-04745E8D518A}"/>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8" name="Graphic 16">
              <a:extLst>
                <a:ext uri="{FF2B5EF4-FFF2-40B4-BE49-F238E27FC236}">
                  <a16:creationId xmlns:a16="http://schemas.microsoft.com/office/drawing/2014/main" id="{4DC91D09-1CA0-D747-B363-9CF3F9D135F4}"/>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9" name="Graphic 16">
              <a:extLst>
                <a:ext uri="{FF2B5EF4-FFF2-40B4-BE49-F238E27FC236}">
                  <a16:creationId xmlns:a16="http://schemas.microsoft.com/office/drawing/2014/main" id="{25E84C20-CAC0-0B49-A3AB-B77033E45496}"/>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3" name="Group 12">
            <a:extLst>
              <a:ext uri="{FF2B5EF4-FFF2-40B4-BE49-F238E27FC236}">
                <a16:creationId xmlns:a16="http://schemas.microsoft.com/office/drawing/2014/main" id="{D1773551-94B7-4944-9DA2-43746813F8DB}"/>
              </a:ext>
            </a:extLst>
          </p:cNvPr>
          <p:cNvGrpSpPr/>
          <p:nvPr/>
        </p:nvGrpSpPr>
        <p:grpSpPr>
          <a:xfrm>
            <a:off x="2462888" y="1866583"/>
            <a:ext cx="385153" cy="1155767"/>
            <a:chOff x="6019800" y="3200399"/>
            <a:chExt cx="155626" cy="452819"/>
          </a:xfrm>
          <a:solidFill>
            <a:srgbClr val="6D6E71"/>
          </a:solidFill>
        </p:grpSpPr>
        <p:sp>
          <p:nvSpPr>
            <p:cNvPr id="20" name="Graphic 16">
              <a:extLst>
                <a:ext uri="{FF2B5EF4-FFF2-40B4-BE49-F238E27FC236}">
                  <a16:creationId xmlns:a16="http://schemas.microsoft.com/office/drawing/2014/main" id="{CA9DAE6E-DF49-7040-8848-A60469071735}"/>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1" name="Graphic 16">
              <a:extLst>
                <a:ext uri="{FF2B5EF4-FFF2-40B4-BE49-F238E27FC236}">
                  <a16:creationId xmlns:a16="http://schemas.microsoft.com/office/drawing/2014/main" id="{5DA4646C-116C-D941-94F7-4B52383E674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2" name="Graphic 16">
              <a:extLst>
                <a:ext uri="{FF2B5EF4-FFF2-40B4-BE49-F238E27FC236}">
                  <a16:creationId xmlns:a16="http://schemas.microsoft.com/office/drawing/2014/main" id="{70EA6C4C-EEBE-114C-AB26-98C909E82005}"/>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3" name="Graphic 16">
              <a:extLst>
                <a:ext uri="{FF2B5EF4-FFF2-40B4-BE49-F238E27FC236}">
                  <a16:creationId xmlns:a16="http://schemas.microsoft.com/office/drawing/2014/main" id="{CBFB8254-2A63-EC4C-B928-FC80E6555E37}"/>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4" name="Graphic 16">
              <a:extLst>
                <a:ext uri="{FF2B5EF4-FFF2-40B4-BE49-F238E27FC236}">
                  <a16:creationId xmlns:a16="http://schemas.microsoft.com/office/drawing/2014/main" id="{A7D547FB-41D3-9C4F-9B4E-3EFA44360528}"/>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sp>
        <p:nvSpPr>
          <p:cNvPr id="40" name="TextBox 39"/>
          <p:cNvSpPr txBox="1"/>
          <p:nvPr/>
        </p:nvSpPr>
        <p:spPr>
          <a:xfrm>
            <a:off x="1123308" y="3249218"/>
            <a:ext cx="3835570" cy="1538883"/>
          </a:xfrm>
          <a:prstGeom prst="rect">
            <a:avLst/>
          </a:prstGeom>
          <a:noFill/>
        </p:spPr>
        <p:txBody>
          <a:bodyPr wrap="square" lIns="91440" tIns="45720" rIns="91440" bIns="45720" rtlCol="0" anchor="t">
            <a:spAutoFit/>
          </a:bodyPr>
          <a:lstStyle/>
          <a:p>
            <a:pPr algn="ctr">
              <a:spcAft>
                <a:spcPts val="1200"/>
              </a:spcAft>
              <a:defRPr/>
            </a:pPr>
            <a:r>
              <a:rPr lang="en-AU" sz="3600" b="1" dirty="0">
                <a:solidFill>
                  <a:schemeClr val="accent1"/>
                </a:solidFill>
              </a:rPr>
              <a:t>1/4 people (24%)</a:t>
            </a:r>
            <a:r>
              <a:rPr kumimoji="0" lang="en-AU" sz="3600" b="1" i="0" u="none" strike="noStrike" kern="1200" cap="none" spc="0" normalizeH="0" baseline="0" noProof="0" dirty="0">
                <a:ln>
                  <a:noFill/>
                </a:ln>
                <a:solidFill>
                  <a:schemeClr val="accent1"/>
                </a:solidFill>
                <a:effectLst/>
                <a:uLnTx/>
                <a:uFillTx/>
                <a:latin typeface="Helvetica"/>
                <a:ea typeface="+mn-ea"/>
              </a:rPr>
              <a:t> </a:t>
            </a:r>
            <a:endParaRPr kumimoji="0" lang="en-AU" sz="3600" b="1" i="0" u="none" strike="noStrike" kern="1200" cap="none" spc="0" normalizeH="0" baseline="0" noProof="0" dirty="0">
              <a:ln>
                <a:noFill/>
              </a:ln>
              <a:solidFill>
                <a:schemeClr val="accent1"/>
              </a:solidFill>
              <a:effectLst/>
              <a:uLnTx/>
              <a:uFillTx/>
              <a:latin typeface="Helvetica"/>
              <a:ea typeface="+mn-ea"/>
              <a:cs typeface="Helvetica"/>
            </a:endParaRPr>
          </a:p>
          <a:p>
            <a:pPr lvl="0" algn="ctr">
              <a:defRPr/>
            </a:pPr>
            <a:r>
              <a:rPr lang="en-US" sz="1600" dirty="0">
                <a:solidFill>
                  <a:srgbClr val="000000"/>
                </a:solidFill>
              </a:rPr>
              <a:t>who flew in the last 12 months identified as having a disability, medical condition or injury.</a:t>
            </a:r>
          </a:p>
        </p:txBody>
      </p:sp>
      <p:sp>
        <p:nvSpPr>
          <p:cNvPr id="42" name="TextBox 41">
            <a:extLst>
              <a:ext uri="{FF2B5EF4-FFF2-40B4-BE49-F238E27FC236}">
                <a16:creationId xmlns:a16="http://schemas.microsoft.com/office/drawing/2014/main" id="{F464B80E-0B2D-B0C6-106C-2EE3713A6142}"/>
              </a:ext>
            </a:extLst>
          </p:cNvPr>
          <p:cNvSpPr txBox="1"/>
          <p:nvPr/>
        </p:nvSpPr>
        <p:spPr>
          <a:xfrm>
            <a:off x="7611614" y="1713819"/>
            <a:ext cx="4367157" cy="1077218"/>
          </a:xfrm>
          <a:prstGeom prst="rect">
            <a:avLst/>
          </a:prstGeom>
          <a:noFill/>
          <a:ln w="28575">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600" b="1" i="0" u="none" strike="noStrike" kern="1200" cap="none" spc="0" normalizeH="0" baseline="0" noProof="0">
                <a:ln>
                  <a:noFill/>
                </a:ln>
                <a:solidFill>
                  <a:srgbClr val="20B9A3"/>
                </a:solidFill>
                <a:effectLst/>
                <a:uLnTx/>
                <a:uFillTx/>
                <a:latin typeface="Helvetica"/>
                <a:ea typeface="+mn-ea"/>
                <a:cs typeface="+mn-cs"/>
              </a:rPr>
              <a:t>40%</a:t>
            </a:r>
            <a:r>
              <a:rPr kumimoji="0" lang="en-AU" sz="1600" b="1" i="0" u="none" strike="noStrike" kern="1200" cap="none" spc="0" normalizeH="0" baseline="0" noProof="0">
                <a:ln>
                  <a:noFill/>
                </a:ln>
                <a:solidFill>
                  <a:srgbClr val="117479"/>
                </a:solidFill>
                <a:effectLst/>
                <a:uLnTx/>
                <a:uFillTx/>
                <a:latin typeface="Helvetica"/>
                <a:ea typeface="+mn-ea"/>
                <a:cs typeface="+mn-cs"/>
              </a:rPr>
              <a:t> </a:t>
            </a:r>
            <a:r>
              <a:rPr kumimoji="0" lang="en-AU" sz="1600" b="1" i="0" u="none" strike="noStrike" kern="1200" cap="none" spc="0" normalizeH="0" baseline="0" noProof="0">
                <a:ln>
                  <a:noFill/>
                </a:ln>
                <a:solidFill>
                  <a:srgbClr val="FFFFFF"/>
                </a:solidFill>
                <a:effectLst/>
                <a:uLnTx/>
                <a:uFillTx/>
                <a:latin typeface="Helvetica"/>
                <a:ea typeface="+mn-ea"/>
                <a:cs typeface="+mn-cs"/>
              </a:rPr>
              <a:t>said their disability, medical condition or injury impacted their ability </a:t>
            </a:r>
            <a:r>
              <a:rPr kumimoji="0" lang="en-AU" sz="1600" b="1" i="0" u="none" strike="noStrike" kern="1200" cap="none" spc="0" normalizeH="0" baseline="0" noProof="0">
                <a:ln>
                  <a:noFill/>
                </a:ln>
                <a:solidFill>
                  <a:srgbClr val="20B9A3"/>
                </a:solidFill>
                <a:effectLst/>
                <a:uLnTx/>
                <a:uFillTx/>
                <a:latin typeface="Helvetica"/>
                <a:ea typeface="+mn-ea"/>
                <a:cs typeface="+mn-cs"/>
              </a:rPr>
              <a:t>to access or use airports</a:t>
            </a:r>
            <a:r>
              <a:rPr kumimoji="0" lang="en-AU" sz="1600" b="1" i="0" u="none" strike="noStrike" kern="1200" cap="none" spc="0" normalizeH="0" baseline="0" noProof="0">
                <a:ln>
                  <a:noFill/>
                </a:ln>
                <a:solidFill>
                  <a:srgbClr val="FFFFFF"/>
                </a:solidFill>
                <a:effectLst/>
                <a:uLnTx/>
                <a:uFillTx/>
                <a:latin typeface="Helvetica"/>
                <a:ea typeface="+mn-ea"/>
                <a:cs typeface="+mn-cs"/>
              </a:rPr>
              <a:t> to a mild (28%), moderate (10%) or severe degree (2%).</a:t>
            </a:r>
            <a:endParaRPr kumimoji="0" lang="en-AU" sz="1600" b="1" i="0" u="none" strike="noStrike" kern="1200" cap="none" spc="0" normalizeH="0" baseline="0" noProof="0">
              <a:ln>
                <a:noFill/>
              </a:ln>
              <a:solidFill>
                <a:srgbClr val="FFFFFF"/>
              </a:solidFill>
              <a:effectLst/>
              <a:uLnTx/>
              <a:uFillTx/>
              <a:latin typeface="Helvetica"/>
              <a:ea typeface="+mn-ea"/>
              <a:cs typeface="Helvetica"/>
            </a:endParaRPr>
          </a:p>
        </p:txBody>
      </p:sp>
      <p:sp>
        <p:nvSpPr>
          <p:cNvPr id="43" name="TextBox 42">
            <a:extLst>
              <a:ext uri="{FF2B5EF4-FFF2-40B4-BE49-F238E27FC236}">
                <a16:creationId xmlns:a16="http://schemas.microsoft.com/office/drawing/2014/main" id="{13846557-FD2B-5B57-0F25-C7A1378DF843}"/>
              </a:ext>
            </a:extLst>
          </p:cNvPr>
          <p:cNvSpPr txBox="1"/>
          <p:nvPr/>
        </p:nvSpPr>
        <p:spPr>
          <a:xfrm>
            <a:off x="7611614" y="3698687"/>
            <a:ext cx="4242888" cy="1077218"/>
          </a:xfrm>
          <a:prstGeom prst="rect">
            <a:avLst/>
          </a:prstGeom>
          <a:noFill/>
          <a:ln w="28575">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600" b="1" i="0" u="none" strike="noStrike" kern="1200" cap="none" spc="0" normalizeH="0" baseline="0" noProof="0" dirty="0">
                <a:ln>
                  <a:noFill/>
                </a:ln>
                <a:solidFill>
                  <a:srgbClr val="20B9A3"/>
                </a:solidFill>
                <a:effectLst/>
                <a:uLnTx/>
                <a:uFillTx/>
                <a:latin typeface="Helvetica"/>
                <a:ea typeface="+mn-ea"/>
                <a:cs typeface="+mn-cs"/>
              </a:rPr>
              <a:t>38%</a:t>
            </a:r>
            <a:r>
              <a:rPr kumimoji="0" lang="en-AU" sz="1600" b="1" i="0" u="none" strike="noStrike" kern="1200" cap="none" spc="0" normalizeH="0" baseline="0" noProof="0" dirty="0">
                <a:ln>
                  <a:noFill/>
                </a:ln>
                <a:solidFill>
                  <a:srgbClr val="117479"/>
                </a:solidFill>
                <a:effectLst/>
                <a:uLnTx/>
                <a:uFillTx/>
                <a:latin typeface="Helvetica"/>
                <a:ea typeface="+mn-ea"/>
                <a:cs typeface="+mn-cs"/>
              </a:rPr>
              <a:t> </a:t>
            </a:r>
            <a:r>
              <a:rPr kumimoji="0" lang="en-AU" sz="1600" b="1" i="0" u="none" strike="noStrike" kern="1200" cap="none" spc="0" normalizeH="0" baseline="0" noProof="0" dirty="0">
                <a:ln>
                  <a:noFill/>
                </a:ln>
                <a:solidFill>
                  <a:srgbClr val="FFFFFF"/>
                </a:solidFill>
                <a:effectLst/>
                <a:uLnTx/>
                <a:uFillTx/>
                <a:latin typeface="Helvetica"/>
                <a:ea typeface="+mn-ea"/>
                <a:cs typeface="+mn-cs"/>
              </a:rPr>
              <a:t>said their disability, medical condition or injury impacted their ability </a:t>
            </a:r>
            <a:r>
              <a:rPr kumimoji="0" lang="en-AU" sz="1600" b="1" i="0" u="none" strike="noStrike" kern="1200" cap="none" spc="0" normalizeH="0" baseline="0" noProof="0" dirty="0">
                <a:ln>
                  <a:noFill/>
                </a:ln>
                <a:solidFill>
                  <a:srgbClr val="20B9A3"/>
                </a:solidFill>
                <a:effectLst/>
                <a:uLnTx/>
                <a:uFillTx/>
                <a:latin typeface="Helvetica"/>
                <a:ea typeface="+mn-ea"/>
                <a:cs typeface="+mn-cs"/>
              </a:rPr>
              <a:t>to travel on an aircraft </a:t>
            </a:r>
            <a:r>
              <a:rPr kumimoji="0" lang="en-AU" sz="1600" b="1" i="0" u="none" strike="noStrike" kern="1200" cap="none" spc="0" normalizeH="0" baseline="0" noProof="0" dirty="0">
                <a:ln>
                  <a:noFill/>
                </a:ln>
                <a:solidFill>
                  <a:srgbClr val="FFFFFF"/>
                </a:solidFill>
                <a:effectLst/>
                <a:uLnTx/>
                <a:uFillTx/>
                <a:latin typeface="Helvetica"/>
                <a:ea typeface="+mn-ea"/>
                <a:cs typeface="+mn-cs"/>
              </a:rPr>
              <a:t>to a mild (28%), moderate (9%) or severe degree (1%).</a:t>
            </a:r>
            <a:endParaRPr kumimoji="0" lang="en-AU" sz="1600" b="1" i="0" u="none" strike="noStrike" kern="1200" cap="none" spc="0" normalizeH="0" baseline="0" noProof="0" dirty="0">
              <a:ln>
                <a:noFill/>
              </a:ln>
              <a:solidFill>
                <a:srgbClr val="FFFFFF"/>
              </a:solidFill>
              <a:effectLst/>
              <a:uLnTx/>
              <a:uFillTx/>
              <a:latin typeface="Helvetica"/>
              <a:ea typeface="+mn-ea"/>
              <a:cs typeface="Helvetica"/>
            </a:endParaRPr>
          </a:p>
        </p:txBody>
      </p:sp>
      <p:sp>
        <p:nvSpPr>
          <p:cNvPr id="46" name="Oval 45">
            <a:extLst>
              <a:ext uri="{FF2B5EF4-FFF2-40B4-BE49-F238E27FC236}">
                <a16:creationId xmlns:a16="http://schemas.microsoft.com/office/drawing/2014/main" id="{47A6252B-D5BF-1B71-ABBF-0A63972B5608}"/>
              </a:ext>
            </a:extLst>
          </p:cNvPr>
          <p:cNvSpPr/>
          <p:nvPr/>
        </p:nvSpPr>
        <p:spPr>
          <a:xfrm>
            <a:off x="6702092" y="3870585"/>
            <a:ext cx="772297" cy="782594"/>
          </a:xfrm>
          <a:prstGeom prst="ellipse">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Helvetica"/>
              <a:ea typeface="+mn-ea"/>
              <a:cs typeface="+mn-cs"/>
            </a:endParaRPr>
          </a:p>
        </p:txBody>
      </p:sp>
      <p:sp>
        <p:nvSpPr>
          <p:cNvPr id="47" name="Oval 46">
            <a:extLst>
              <a:ext uri="{FF2B5EF4-FFF2-40B4-BE49-F238E27FC236}">
                <a16:creationId xmlns:a16="http://schemas.microsoft.com/office/drawing/2014/main" id="{47A6252B-D5BF-1B71-ABBF-0A63972B5608}"/>
              </a:ext>
            </a:extLst>
          </p:cNvPr>
          <p:cNvSpPr/>
          <p:nvPr/>
        </p:nvSpPr>
        <p:spPr>
          <a:xfrm>
            <a:off x="6702092" y="1834484"/>
            <a:ext cx="772297" cy="782594"/>
          </a:xfrm>
          <a:prstGeom prst="ellipse">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Helvetica"/>
              <a:ea typeface="+mn-ea"/>
              <a:cs typeface="+mn-cs"/>
            </a:endParaRPr>
          </a:p>
        </p:txBody>
      </p:sp>
      <p:sp>
        <p:nvSpPr>
          <p:cNvPr id="48" name="TextBox 47"/>
          <p:cNvSpPr txBox="1"/>
          <p:nvPr/>
        </p:nvSpPr>
        <p:spPr>
          <a:xfrm>
            <a:off x="6617217" y="6124285"/>
            <a:ext cx="547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solidFill>
                <a:effectLst/>
                <a:uLnTx/>
                <a:uFillTx/>
                <a:latin typeface="Helvetica"/>
                <a:ea typeface="+mn-ea"/>
                <a:cs typeface="+mn-cs"/>
              </a:rPr>
              <a:t>“How much does your disability, medical condition or injury impact your ability to access or use airports?” (n=1,028 – weighted); “How much does your disability, medical condition or injury impact your ability to travel on an aircraft?” (n=1,028 – weighted)</a:t>
            </a:r>
            <a:endParaRPr kumimoji="0" lang="en-AU" sz="800" b="0" i="0" u="none" strike="noStrike" kern="1200" cap="none" spc="0" normalizeH="0" baseline="0" noProof="0">
              <a:ln>
                <a:noFill/>
              </a:ln>
              <a:solidFill>
                <a:srgbClr val="FFFFFF"/>
              </a:solidFill>
              <a:effectLst/>
              <a:uLnTx/>
              <a:uFillTx/>
              <a:latin typeface="Helvetica"/>
              <a:ea typeface="+mn-ea"/>
              <a:cs typeface="+mn-cs"/>
            </a:endParaRPr>
          </a:p>
        </p:txBody>
      </p:sp>
      <p:grpSp>
        <p:nvGrpSpPr>
          <p:cNvPr id="49" name="Group 48"/>
          <p:cNvGrpSpPr/>
          <p:nvPr/>
        </p:nvGrpSpPr>
        <p:grpSpPr>
          <a:xfrm>
            <a:off x="6901740" y="2020563"/>
            <a:ext cx="372999" cy="410445"/>
            <a:chOff x="7499351" y="1577975"/>
            <a:chExt cx="411162" cy="452438"/>
          </a:xfrm>
        </p:grpSpPr>
        <p:sp>
          <p:nvSpPr>
            <p:cNvPr id="50" name="Rectangle 49"/>
            <p:cNvSpPr>
              <a:spLocks noChangeArrowheads="1"/>
            </p:cNvSpPr>
            <p:nvPr/>
          </p:nvSpPr>
          <p:spPr bwMode="auto">
            <a:xfrm>
              <a:off x="7626351" y="1793875"/>
              <a:ext cx="157163" cy="79375"/>
            </a:xfrm>
            <a:prstGeom prst="rect">
              <a:avLst/>
            </a:pr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1" name="Line 39"/>
            <p:cNvSpPr>
              <a:spLocks noChangeShapeType="1"/>
            </p:cNvSpPr>
            <p:nvPr/>
          </p:nvSpPr>
          <p:spPr bwMode="auto">
            <a:xfrm flipV="1">
              <a:off x="7705726" y="1735138"/>
              <a:ext cx="0" cy="58738"/>
            </a:xfrm>
            <a:prstGeom prst="line">
              <a:avLst/>
            </a:prstGeom>
            <a:noFill/>
            <a:ln w="12700"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2" name="Rectangle 51"/>
            <p:cNvSpPr>
              <a:spLocks noChangeArrowheads="1"/>
            </p:cNvSpPr>
            <p:nvPr/>
          </p:nvSpPr>
          <p:spPr bwMode="auto">
            <a:xfrm>
              <a:off x="7607301" y="1597025"/>
              <a:ext cx="196850" cy="138113"/>
            </a:xfrm>
            <a:prstGeom prst="rect">
              <a:avLst/>
            </a:pr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3" name="Line 41"/>
            <p:cNvSpPr>
              <a:spLocks noChangeShapeType="1"/>
            </p:cNvSpPr>
            <p:nvPr/>
          </p:nvSpPr>
          <p:spPr bwMode="auto">
            <a:xfrm>
              <a:off x="7666038" y="1597025"/>
              <a:ext cx="0" cy="138113"/>
            </a:xfrm>
            <a:prstGeom prst="line">
              <a:avLst/>
            </a:prstGeom>
            <a:noFill/>
            <a:ln w="12700"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4" name="Line 42"/>
            <p:cNvSpPr>
              <a:spLocks noChangeShapeType="1"/>
            </p:cNvSpPr>
            <p:nvPr/>
          </p:nvSpPr>
          <p:spPr bwMode="auto">
            <a:xfrm>
              <a:off x="7743826" y="1597025"/>
              <a:ext cx="0" cy="138113"/>
            </a:xfrm>
            <a:prstGeom prst="line">
              <a:avLst/>
            </a:prstGeom>
            <a:noFill/>
            <a:ln w="12700"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5" name="Freeform 54"/>
            <p:cNvSpPr>
              <a:spLocks/>
            </p:cNvSpPr>
            <p:nvPr/>
          </p:nvSpPr>
          <p:spPr bwMode="auto">
            <a:xfrm>
              <a:off x="7851776" y="1612900"/>
              <a:ext cx="11113" cy="107950"/>
            </a:xfrm>
            <a:custGeom>
              <a:avLst/>
              <a:gdLst>
                <a:gd name="T0" fmla="*/ 0 w 2"/>
                <a:gd name="T1" fmla="*/ 0 h 22"/>
                <a:gd name="T2" fmla="*/ 2 w 2"/>
                <a:gd name="T3" fmla="*/ 11 h 22"/>
                <a:gd name="T4" fmla="*/ 0 w 2"/>
                <a:gd name="T5" fmla="*/ 22 h 22"/>
              </a:gdLst>
              <a:ahLst/>
              <a:cxnLst>
                <a:cxn ang="0">
                  <a:pos x="T0" y="T1"/>
                </a:cxn>
                <a:cxn ang="0">
                  <a:pos x="T2" y="T3"/>
                </a:cxn>
                <a:cxn ang="0">
                  <a:pos x="T4" y="T5"/>
                </a:cxn>
              </a:cxnLst>
              <a:rect l="0" t="0" r="r" b="b"/>
              <a:pathLst>
                <a:path w="2" h="22">
                  <a:moveTo>
                    <a:pt x="0" y="0"/>
                  </a:moveTo>
                  <a:cubicBezTo>
                    <a:pt x="1" y="3"/>
                    <a:pt x="2" y="7"/>
                    <a:pt x="2" y="11"/>
                  </a:cubicBezTo>
                  <a:cubicBezTo>
                    <a:pt x="2" y="15"/>
                    <a:pt x="1" y="19"/>
                    <a:pt x="0" y="22"/>
                  </a:cubicBezTo>
                </a:path>
              </a:pathLst>
            </a:cu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6" name="Freeform 55"/>
            <p:cNvSpPr>
              <a:spLocks/>
            </p:cNvSpPr>
            <p:nvPr/>
          </p:nvSpPr>
          <p:spPr bwMode="auto">
            <a:xfrm>
              <a:off x="7891463" y="1577975"/>
              <a:ext cx="19050" cy="177800"/>
            </a:xfrm>
            <a:custGeom>
              <a:avLst/>
              <a:gdLst>
                <a:gd name="T0" fmla="*/ 0 w 4"/>
                <a:gd name="T1" fmla="*/ 0 h 36"/>
                <a:gd name="T2" fmla="*/ 4 w 4"/>
                <a:gd name="T3" fmla="*/ 18 h 36"/>
                <a:gd name="T4" fmla="*/ 0 w 4"/>
                <a:gd name="T5" fmla="*/ 36 h 36"/>
              </a:gdLst>
              <a:ahLst/>
              <a:cxnLst>
                <a:cxn ang="0">
                  <a:pos x="T0" y="T1"/>
                </a:cxn>
                <a:cxn ang="0">
                  <a:pos x="T2" y="T3"/>
                </a:cxn>
                <a:cxn ang="0">
                  <a:pos x="T4" y="T5"/>
                </a:cxn>
              </a:cxnLst>
              <a:rect l="0" t="0" r="r" b="b"/>
              <a:pathLst>
                <a:path w="4" h="36">
                  <a:moveTo>
                    <a:pt x="0" y="0"/>
                  </a:moveTo>
                  <a:cubicBezTo>
                    <a:pt x="3" y="5"/>
                    <a:pt x="4" y="12"/>
                    <a:pt x="4" y="18"/>
                  </a:cubicBezTo>
                  <a:cubicBezTo>
                    <a:pt x="4" y="24"/>
                    <a:pt x="3" y="30"/>
                    <a:pt x="0" y="36"/>
                  </a:cubicBezTo>
                </a:path>
              </a:pathLst>
            </a:cu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7" name="Freeform 56"/>
            <p:cNvSpPr>
              <a:spLocks/>
            </p:cNvSpPr>
            <p:nvPr/>
          </p:nvSpPr>
          <p:spPr bwMode="auto">
            <a:xfrm>
              <a:off x="7548563" y="1612900"/>
              <a:ext cx="9525" cy="107950"/>
            </a:xfrm>
            <a:custGeom>
              <a:avLst/>
              <a:gdLst>
                <a:gd name="T0" fmla="*/ 2 w 2"/>
                <a:gd name="T1" fmla="*/ 0 h 22"/>
                <a:gd name="T2" fmla="*/ 0 w 2"/>
                <a:gd name="T3" fmla="*/ 11 h 22"/>
                <a:gd name="T4" fmla="*/ 2 w 2"/>
                <a:gd name="T5" fmla="*/ 22 h 22"/>
              </a:gdLst>
              <a:ahLst/>
              <a:cxnLst>
                <a:cxn ang="0">
                  <a:pos x="T0" y="T1"/>
                </a:cxn>
                <a:cxn ang="0">
                  <a:pos x="T2" y="T3"/>
                </a:cxn>
                <a:cxn ang="0">
                  <a:pos x="T4" y="T5"/>
                </a:cxn>
              </a:cxnLst>
              <a:rect l="0" t="0" r="r" b="b"/>
              <a:pathLst>
                <a:path w="2" h="22">
                  <a:moveTo>
                    <a:pt x="2" y="0"/>
                  </a:moveTo>
                  <a:cubicBezTo>
                    <a:pt x="1" y="3"/>
                    <a:pt x="0" y="7"/>
                    <a:pt x="0" y="11"/>
                  </a:cubicBezTo>
                  <a:cubicBezTo>
                    <a:pt x="0" y="15"/>
                    <a:pt x="1" y="19"/>
                    <a:pt x="2" y="22"/>
                  </a:cubicBezTo>
                </a:path>
              </a:pathLst>
            </a:cu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8" name="Freeform 57"/>
            <p:cNvSpPr>
              <a:spLocks/>
            </p:cNvSpPr>
            <p:nvPr/>
          </p:nvSpPr>
          <p:spPr bwMode="auto">
            <a:xfrm>
              <a:off x="7499351" y="1577975"/>
              <a:ext cx="20638" cy="177800"/>
            </a:xfrm>
            <a:custGeom>
              <a:avLst/>
              <a:gdLst>
                <a:gd name="T0" fmla="*/ 4 w 4"/>
                <a:gd name="T1" fmla="*/ 0 h 36"/>
                <a:gd name="T2" fmla="*/ 0 w 4"/>
                <a:gd name="T3" fmla="*/ 18 h 36"/>
                <a:gd name="T4" fmla="*/ 4 w 4"/>
                <a:gd name="T5" fmla="*/ 36 h 36"/>
              </a:gdLst>
              <a:ahLst/>
              <a:cxnLst>
                <a:cxn ang="0">
                  <a:pos x="T0" y="T1"/>
                </a:cxn>
                <a:cxn ang="0">
                  <a:pos x="T2" y="T3"/>
                </a:cxn>
                <a:cxn ang="0">
                  <a:pos x="T4" y="T5"/>
                </a:cxn>
              </a:cxnLst>
              <a:rect l="0" t="0" r="r" b="b"/>
              <a:pathLst>
                <a:path w="4" h="36">
                  <a:moveTo>
                    <a:pt x="4" y="0"/>
                  </a:moveTo>
                  <a:cubicBezTo>
                    <a:pt x="1" y="5"/>
                    <a:pt x="0" y="12"/>
                    <a:pt x="0" y="18"/>
                  </a:cubicBezTo>
                  <a:cubicBezTo>
                    <a:pt x="0" y="24"/>
                    <a:pt x="1" y="30"/>
                    <a:pt x="4" y="36"/>
                  </a:cubicBezTo>
                </a:path>
              </a:pathLst>
            </a:cu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9" name="Freeform 58"/>
            <p:cNvSpPr>
              <a:spLocks/>
            </p:cNvSpPr>
            <p:nvPr/>
          </p:nvSpPr>
          <p:spPr bwMode="auto">
            <a:xfrm>
              <a:off x="7529513" y="1873250"/>
              <a:ext cx="352425" cy="157163"/>
            </a:xfrm>
            <a:custGeom>
              <a:avLst/>
              <a:gdLst>
                <a:gd name="T0" fmla="*/ 24 w 222"/>
                <a:gd name="T1" fmla="*/ 0 h 99"/>
                <a:gd name="T2" fmla="*/ 197 w 222"/>
                <a:gd name="T3" fmla="*/ 0 h 99"/>
                <a:gd name="T4" fmla="*/ 222 w 222"/>
                <a:gd name="T5" fmla="*/ 99 h 99"/>
                <a:gd name="T6" fmla="*/ 0 w 222"/>
                <a:gd name="T7" fmla="*/ 99 h 99"/>
                <a:gd name="T8" fmla="*/ 24 w 222"/>
                <a:gd name="T9" fmla="*/ 0 h 99"/>
              </a:gdLst>
              <a:ahLst/>
              <a:cxnLst>
                <a:cxn ang="0">
                  <a:pos x="T0" y="T1"/>
                </a:cxn>
                <a:cxn ang="0">
                  <a:pos x="T2" y="T3"/>
                </a:cxn>
                <a:cxn ang="0">
                  <a:pos x="T4" y="T5"/>
                </a:cxn>
                <a:cxn ang="0">
                  <a:pos x="T6" y="T7"/>
                </a:cxn>
                <a:cxn ang="0">
                  <a:pos x="T8" y="T9"/>
                </a:cxn>
              </a:cxnLst>
              <a:rect l="0" t="0" r="r" b="b"/>
              <a:pathLst>
                <a:path w="222" h="99">
                  <a:moveTo>
                    <a:pt x="24" y="0"/>
                  </a:moveTo>
                  <a:lnTo>
                    <a:pt x="197" y="0"/>
                  </a:lnTo>
                  <a:lnTo>
                    <a:pt x="222" y="99"/>
                  </a:lnTo>
                  <a:lnTo>
                    <a:pt x="0" y="99"/>
                  </a:lnTo>
                  <a:lnTo>
                    <a:pt x="24" y="0"/>
                  </a:lnTo>
                  <a:close/>
                </a:path>
              </a:pathLst>
            </a:custGeom>
            <a:noFill/>
            <a:ln w="12700" cap="flat">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60" name="Rectangle 59"/>
            <p:cNvSpPr>
              <a:spLocks noChangeArrowheads="1"/>
            </p:cNvSpPr>
            <p:nvPr/>
          </p:nvSpPr>
          <p:spPr bwMode="auto">
            <a:xfrm>
              <a:off x="7666038" y="1931988"/>
              <a:ext cx="77788" cy="98425"/>
            </a:xfrm>
            <a:prstGeom prst="rect">
              <a:avLst/>
            </a:pr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sp>
        <p:nvSpPr>
          <p:cNvPr id="61" name="Freeform 60"/>
          <p:cNvSpPr>
            <a:spLocks/>
          </p:cNvSpPr>
          <p:nvPr/>
        </p:nvSpPr>
        <p:spPr bwMode="auto">
          <a:xfrm>
            <a:off x="6879410" y="4054750"/>
            <a:ext cx="409003" cy="410444"/>
          </a:xfrm>
          <a:custGeom>
            <a:avLst/>
            <a:gdLst>
              <a:gd name="T0" fmla="*/ 88 w 92"/>
              <a:gd name="T1" fmla="*/ 4 h 92"/>
              <a:gd name="T2" fmla="*/ 74 w 92"/>
              <a:gd name="T3" fmla="*/ 4 h 92"/>
              <a:gd name="T4" fmla="*/ 62 w 92"/>
              <a:gd name="T5" fmla="*/ 16 h 92"/>
              <a:gd name="T6" fmla="*/ 0 w 92"/>
              <a:gd name="T7" fmla="*/ 26 h 92"/>
              <a:gd name="T8" fmla="*/ 42 w 92"/>
              <a:gd name="T9" fmla="*/ 36 h 92"/>
              <a:gd name="T10" fmla="*/ 18 w 92"/>
              <a:gd name="T11" fmla="*/ 60 h 92"/>
              <a:gd name="T12" fmla="*/ 8 w 92"/>
              <a:gd name="T13" fmla="*/ 60 h 92"/>
              <a:gd name="T14" fmla="*/ 0 w 92"/>
              <a:gd name="T15" fmla="*/ 68 h 92"/>
              <a:gd name="T16" fmla="*/ 14 w 92"/>
              <a:gd name="T17" fmla="*/ 78 h 92"/>
              <a:gd name="T18" fmla="*/ 24 w 92"/>
              <a:gd name="T19" fmla="*/ 92 h 92"/>
              <a:gd name="T20" fmla="*/ 32 w 92"/>
              <a:gd name="T21" fmla="*/ 84 h 92"/>
              <a:gd name="T22" fmla="*/ 32 w 92"/>
              <a:gd name="T23" fmla="*/ 74 h 92"/>
              <a:gd name="T24" fmla="*/ 56 w 92"/>
              <a:gd name="T25" fmla="*/ 50 h 92"/>
              <a:gd name="T26" fmla="*/ 66 w 92"/>
              <a:gd name="T27" fmla="*/ 92 h 92"/>
              <a:gd name="T28" fmla="*/ 76 w 92"/>
              <a:gd name="T29" fmla="*/ 30 h 92"/>
              <a:gd name="T30" fmla="*/ 88 w 92"/>
              <a:gd name="T31" fmla="*/ 18 h 92"/>
              <a:gd name="T32" fmla="*/ 88 w 92"/>
              <a:gd name="T33"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2" h="92">
                <a:moveTo>
                  <a:pt x="88" y="4"/>
                </a:moveTo>
                <a:cubicBezTo>
                  <a:pt x="84" y="0"/>
                  <a:pt x="78" y="0"/>
                  <a:pt x="74" y="4"/>
                </a:cubicBezTo>
                <a:cubicBezTo>
                  <a:pt x="62" y="16"/>
                  <a:pt x="62" y="16"/>
                  <a:pt x="62" y="16"/>
                </a:cubicBezTo>
                <a:cubicBezTo>
                  <a:pt x="14" y="16"/>
                  <a:pt x="0" y="14"/>
                  <a:pt x="0" y="26"/>
                </a:cubicBezTo>
                <a:cubicBezTo>
                  <a:pt x="0" y="37"/>
                  <a:pt x="15" y="32"/>
                  <a:pt x="42" y="36"/>
                </a:cubicBezTo>
                <a:cubicBezTo>
                  <a:pt x="18" y="60"/>
                  <a:pt x="18" y="60"/>
                  <a:pt x="18" y="60"/>
                </a:cubicBezTo>
                <a:cubicBezTo>
                  <a:pt x="8" y="60"/>
                  <a:pt x="8" y="60"/>
                  <a:pt x="8" y="60"/>
                </a:cubicBezTo>
                <a:cubicBezTo>
                  <a:pt x="4" y="60"/>
                  <a:pt x="0" y="64"/>
                  <a:pt x="0" y="68"/>
                </a:cubicBezTo>
                <a:cubicBezTo>
                  <a:pt x="0" y="75"/>
                  <a:pt x="6" y="75"/>
                  <a:pt x="14" y="78"/>
                </a:cubicBezTo>
                <a:cubicBezTo>
                  <a:pt x="16" y="85"/>
                  <a:pt x="17" y="92"/>
                  <a:pt x="24" y="92"/>
                </a:cubicBezTo>
                <a:cubicBezTo>
                  <a:pt x="28" y="92"/>
                  <a:pt x="32" y="88"/>
                  <a:pt x="32" y="84"/>
                </a:cubicBezTo>
                <a:cubicBezTo>
                  <a:pt x="32" y="74"/>
                  <a:pt x="32" y="74"/>
                  <a:pt x="32" y="74"/>
                </a:cubicBezTo>
                <a:cubicBezTo>
                  <a:pt x="56" y="50"/>
                  <a:pt x="56" y="50"/>
                  <a:pt x="56" y="50"/>
                </a:cubicBezTo>
                <a:cubicBezTo>
                  <a:pt x="60" y="77"/>
                  <a:pt x="55" y="92"/>
                  <a:pt x="66" y="92"/>
                </a:cubicBezTo>
                <a:cubicBezTo>
                  <a:pt x="79" y="92"/>
                  <a:pt x="76" y="80"/>
                  <a:pt x="76" y="30"/>
                </a:cubicBezTo>
                <a:cubicBezTo>
                  <a:pt x="88" y="18"/>
                  <a:pt x="88" y="18"/>
                  <a:pt x="88" y="18"/>
                </a:cubicBezTo>
                <a:cubicBezTo>
                  <a:pt x="92" y="14"/>
                  <a:pt x="92" y="8"/>
                  <a:pt x="88" y="4"/>
                </a:cubicBezTo>
                <a:close/>
              </a:path>
            </a:pathLst>
          </a:custGeom>
          <a:noFill/>
          <a:ln w="12700"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62" name="TextBox 61"/>
          <p:cNvSpPr txBox="1"/>
          <p:nvPr/>
        </p:nvSpPr>
        <p:spPr>
          <a:xfrm>
            <a:off x="479426" y="6124639"/>
            <a:ext cx="529541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Helvetica"/>
                <a:ea typeface="+mn-ea"/>
                <a:cs typeface="+mn-cs"/>
              </a:rPr>
              <a:t>“Do you have a disability, health condition or injury that has lasted, or is likely to last, 6 months or more?” (n=4,008 – weighted)</a:t>
            </a:r>
            <a:endParaRPr kumimoji="0" lang="en-AU" sz="800" b="0" i="0" u="none" strike="noStrike" kern="1200" cap="none" spc="0" normalizeH="0" baseline="0" noProof="0">
              <a:ln>
                <a:noFill/>
              </a:ln>
              <a:solidFill>
                <a:srgbClr val="000000"/>
              </a:solidFill>
              <a:effectLst/>
              <a:uLnTx/>
              <a:uFillTx/>
              <a:latin typeface="Helvetica"/>
              <a:ea typeface="+mn-ea"/>
              <a:cs typeface="+mn-cs"/>
            </a:endParaRPr>
          </a:p>
        </p:txBody>
      </p:sp>
    </p:spTree>
    <p:extLst>
      <p:ext uri="{BB962C8B-B14F-4D97-AF65-F5344CB8AC3E}">
        <p14:creationId xmlns:p14="http://schemas.microsoft.com/office/powerpoint/2010/main" val="3962162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336510-A72B-44B9-6B19-972E09AB4701}"/>
              </a:ext>
            </a:extLst>
          </p:cNvPr>
          <p:cNvSpPr/>
          <p:nvPr/>
        </p:nvSpPr>
        <p:spPr>
          <a:xfrm>
            <a:off x="6509013" y="0"/>
            <a:ext cx="578470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2" name="Title 1">
            <a:extLst>
              <a:ext uri="{FF2B5EF4-FFF2-40B4-BE49-F238E27FC236}">
                <a16:creationId xmlns:a16="http://schemas.microsoft.com/office/drawing/2014/main" id="{5B4227FE-57A0-1EDD-948C-60C84FBF1F11}"/>
              </a:ext>
            </a:extLst>
          </p:cNvPr>
          <p:cNvSpPr>
            <a:spLocks noGrp="1"/>
          </p:cNvSpPr>
          <p:nvPr>
            <p:ph type="title"/>
          </p:nvPr>
        </p:nvSpPr>
        <p:spPr>
          <a:xfrm>
            <a:off x="479425" y="359601"/>
            <a:ext cx="6370407" cy="387798"/>
          </a:xfrm>
        </p:spPr>
        <p:txBody>
          <a:bodyPr/>
          <a:lstStyle/>
          <a:p>
            <a:r>
              <a:rPr lang="en-AU">
                <a:cs typeface="Helvetica"/>
              </a:rPr>
              <a:t>Knowledge of assistance services</a:t>
            </a:r>
            <a:endParaRPr lang="en-US"/>
          </a:p>
        </p:txBody>
      </p:sp>
      <p:sp>
        <p:nvSpPr>
          <p:cNvPr id="3" name="Slide Number Placeholder 2">
            <a:extLst>
              <a:ext uri="{FF2B5EF4-FFF2-40B4-BE49-F238E27FC236}">
                <a16:creationId xmlns:a16="http://schemas.microsoft.com/office/drawing/2014/main" id="{EA78091D-7C34-7D84-84E0-8AD6C02EF8A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9" name="Text Placeholder 3">
            <a:extLst>
              <a:ext uri="{FF2B5EF4-FFF2-40B4-BE49-F238E27FC236}">
                <a16:creationId xmlns:a16="http://schemas.microsoft.com/office/drawing/2014/main" id="{D79F035C-F7CA-57A6-F443-B780374E48DA}"/>
              </a:ext>
            </a:extLst>
          </p:cNvPr>
          <p:cNvSpPr>
            <a:spLocks noGrp="1"/>
          </p:cNvSpPr>
          <p:nvPr>
            <p:ph type="body" sz="quarter" idx="13"/>
          </p:nvPr>
        </p:nvSpPr>
        <p:spPr>
          <a:xfrm>
            <a:off x="479424" y="1145257"/>
            <a:ext cx="5809473" cy="923330"/>
          </a:xfrm>
        </p:spPr>
        <p:txBody>
          <a:bodyPr vert="horz" wrap="square" lIns="0" tIns="0" rIns="0" bIns="0" rtlCol="0" anchor="t">
            <a:spAutoFit/>
          </a:bodyPr>
          <a:lstStyle/>
          <a:p>
            <a:r>
              <a:rPr lang="en-US" sz="1200" dirty="0"/>
              <a:t>Respondents with a disability, health condition or injury were asked about their knowledge of assistance services available when travelling by air.</a:t>
            </a:r>
          </a:p>
          <a:p>
            <a:endParaRPr lang="en-US" sz="1200" dirty="0"/>
          </a:p>
          <a:p>
            <a:r>
              <a:rPr lang="en-AU" sz="1200" dirty="0"/>
              <a:t>Only 1 in 5 people (20%) with a disability, health condition or injury indicated they have a moderate-to-high level of knowledge about the assistance available to them. </a:t>
            </a:r>
          </a:p>
        </p:txBody>
      </p:sp>
      <p:sp>
        <p:nvSpPr>
          <p:cNvPr id="11" name="TextBox 10">
            <a:extLst>
              <a:ext uri="{FF2B5EF4-FFF2-40B4-BE49-F238E27FC236}">
                <a16:creationId xmlns:a16="http://schemas.microsoft.com/office/drawing/2014/main" id="{143EE9E6-157C-8850-8768-91C858E7646E}"/>
              </a:ext>
            </a:extLst>
          </p:cNvPr>
          <p:cNvSpPr txBox="1"/>
          <p:nvPr/>
        </p:nvSpPr>
        <p:spPr>
          <a:xfrm>
            <a:off x="6982916" y="5940654"/>
            <a:ext cx="5090685" cy="36933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srgbClr val="FFFFFF"/>
                </a:solidFill>
                <a:effectLst/>
                <a:uLnTx/>
                <a:uFillTx/>
                <a:latin typeface="Helvetica"/>
                <a:ea typeface="+mn-ea"/>
                <a:cs typeface="+mn-cs"/>
              </a:rPr>
              <a:t>“</a:t>
            </a:r>
            <a:r>
              <a:rPr kumimoji="0" lang="en-US" sz="800" b="0" i="0" u="none" strike="noStrike" kern="1200" cap="none" spc="0" normalizeH="0" baseline="0" noProof="0">
                <a:ln>
                  <a:noFill/>
                </a:ln>
                <a:solidFill>
                  <a:srgbClr val="FFFFFF"/>
                </a:solidFill>
                <a:effectLst/>
                <a:uLnTx/>
                <a:uFillTx/>
                <a:latin typeface="Helvetica"/>
                <a:ea typeface="+mn-ea"/>
                <a:cs typeface="+mn-cs"/>
              </a:rPr>
              <a:t>Airports and airlines have assistance services available to support passengers with specific needs, to help them navigate the airport and aircraft safely and comfortably.</a:t>
            </a:r>
            <a:r>
              <a:rPr kumimoji="0" lang="en-AU" sz="800" b="0" i="0" u="none" strike="noStrike" kern="1200" cap="none" spc="0" normalizeH="0" baseline="0" noProof="0">
                <a:ln>
                  <a:noFill/>
                </a:ln>
                <a:solidFill>
                  <a:srgbClr val="FFFFFF"/>
                </a:solidFill>
                <a:effectLst/>
                <a:uLnTx/>
                <a:uFillTx/>
                <a:latin typeface="Helvetica"/>
                <a:ea typeface="+mn-ea"/>
                <a:cs typeface="+mn-cs"/>
              </a:rPr>
              <a:t>before booking your most recent flight…how much did you know about: the assistance available to you; how to access assistance services (n=1,027 – weighted)  </a:t>
            </a:r>
          </a:p>
        </p:txBody>
      </p:sp>
      <p:graphicFrame>
        <p:nvGraphicFramePr>
          <p:cNvPr id="13" name="Chart 12">
            <a:extLst>
              <a:ext uri="{FF2B5EF4-FFF2-40B4-BE49-F238E27FC236}">
                <a16:creationId xmlns:a16="http://schemas.microsoft.com/office/drawing/2014/main" id="{E5A80FE0-52A8-9A4E-DC3A-0C8A9F6D0E7D}"/>
              </a:ext>
            </a:extLst>
          </p:cNvPr>
          <p:cNvGraphicFramePr/>
          <p:nvPr>
            <p:extLst>
              <p:ext uri="{D42A27DB-BD31-4B8C-83A1-F6EECF244321}">
                <p14:modId xmlns:p14="http://schemas.microsoft.com/office/powerpoint/2010/main" val="2680239231"/>
              </p:ext>
            </p:extLst>
          </p:nvPr>
        </p:nvGraphicFramePr>
        <p:xfrm>
          <a:off x="6849832" y="648763"/>
          <a:ext cx="5223769" cy="54186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p:nvPr>
            <p:extLst>
              <p:ext uri="{D42A27DB-BD31-4B8C-83A1-F6EECF244321}">
                <p14:modId xmlns:p14="http://schemas.microsoft.com/office/powerpoint/2010/main" val="1354248832"/>
              </p:ext>
            </p:extLst>
          </p:nvPr>
        </p:nvGraphicFramePr>
        <p:xfrm>
          <a:off x="479424" y="2466445"/>
          <a:ext cx="5381049" cy="318291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479424" y="5940654"/>
            <a:ext cx="5580554" cy="461665"/>
          </a:xfrm>
          <a:prstGeom prst="rect">
            <a:avLst/>
          </a:prstGeom>
          <a:noFill/>
        </p:spPr>
        <p:txBody>
          <a:bodyPr wrap="square" rtlCol="0">
            <a:spAutoFit/>
          </a:bodyPr>
          <a:lstStyle/>
          <a:p>
            <a:r>
              <a:rPr lang="en-US" sz="800" dirty="0"/>
              <a:t>“Thinking about your most recent flight, did you: seek information about available assistance; request assistance; receive assistance; fly with a mobility aid (e.g. your own powered or manual wheelchair, walker); fly with an assistance animal” (n=1,027 – weighted</a:t>
            </a:r>
            <a:endParaRPr lang="en-AU" sz="800" dirty="0"/>
          </a:p>
        </p:txBody>
      </p:sp>
    </p:spTree>
    <p:extLst>
      <p:ext uri="{BB962C8B-B14F-4D97-AF65-F5344CB8AC3E}">
        <p14:creationId xmlns:p14="http://schemas.microsoft.com/office/powerpoint/2010/main" val="2900230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Executive Summary</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smtClean="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11" name="Text Placeholder 3">
            <a:extLst>
              <a:ext uri="{FF2B5EF4-FFF2-40B4-BE49-F238E27FC236}">
                <a16:creationId xmlns:a16="http://schemas.microsoft.com/office/drawing/2014/main" id="{CFE85603-9F82-E348-AD50-CB6F30D0E56E}"/>
              </a:ext>
            </a:extLst>
          </p:cNvPr>
          <p:cNvSpPr>
            <a:spLocks noGrp="1"/>
          </p:cNvSpPr>
          <p:nvPr>
            <p:ph type="body" sz="quarter" idx="13"/>
          </p:nvPr>
        </p:nvSpPr>
        <p:spPr>
          <a:xfrm>
            <a:off x="479425" y="1037074"/>
            <a:ext cx="2663825" cy="215444"/>
          </a:xfrm>
          <a:prstGeom prst="rect">
            <a:avLst/>
          </a:prstGeom>
        </p:spPr>
        <p:txBody>
          <a:bodyPr/>
          <a:lstStyle/>
          <a:p>
            <a:r>
              <a:rPr lang="en-AU" sz="1400" b="1">
                <a:solidFill>
                  <a:schemeClr val="accent2"/>
                </a:solidFill>
              </a:rPr>
              <a:t>Background</a:t>
            </a:r>
          </a:p>
        </p:txBody>
      </p:sp>
      <p:sp>
        <p:nvSpPr>
          <p:cNvPr id="13" name="Text Placeholder 4">
            <a:extLst>
              <a:ext uri="{FF2B5EF4-FFF2-40B4-BE49-F238E27FC236}">
                <a16:creationId xmlns:a16="http://schemas.microsoft.com/office/drawing/2014/main" id="{95AC25ED-EE4C-344C-A149-B1224AA675C1}"/>
              </a:ext>
            </a:extLst>
          </p:cNvPr>
          <p:cNvSpPr>
            <a:spLocks noGrp="1"/>
          </p:cNvSpPr>
          <p:nvPr>
            <p:ph type="body" sz="quarter" idx="14"/>
          </p:nvPr>
        </p:nvSpPr>
        <p:spPr>
          <a:xfrm>
            <a:off x="3051655" y="1037073"/>
            <a:ext cx="2663825" cy="262029"/>
          </a:xfrm>
          <a:prstGeom prst="rect">
            <a:avLst/>
          </a:prstGeom>
        </p:spPr>
        <p:txBody>
          <a:bodyPr/>
          <a:lstStyle/>
          <a:p>
            <a:r>
              <a:rPr lang="en-AU" b="1"/>
              <a:t>What we did</a:t>
            </a:r>
          </a:p>
        </p:txBody>
      </p:sp>
      <p:sp>
        <p:nvSpPr>
          <p:cNvPr id="16" name="Text Placeholder 11">
            <a:extLst>
              <a:ext uri="{FF2B5EF4-FFF2-40B4-BE49-F238E27FC236}">
                <a16:creationId xmlns:a16="http://schemas.microsoft.com/office/drawing/2014/main" id="{E3232E2A-9513-B542-A60A-245F1EC00039}"/>
              </a:ext>
            </a:extLst>
          </p:cNvPr>
          <p:cNvSpPr>
            <a:spLocks noGrp="1"/>
          </p:cNvSpPr>
          <p:nvPr>
            <p:ph type="body" sz="quarter" idx="4294967295"/>
          </p:nvPr>
        </p:nvSpPr>
        <p:spPr>
          <a:xfrm>
            <a:off x="5927725" y="1036638"/>
            <a:ext cx="2663825" cy="250825"/>
          </a:xfrm>
          <a:prstGeom prst="rect">
            <a:avLst/>
          </a:prstGeom>
        </p:spPr>
        <p:txBody>
          <a:bodyPr/>
          <a:lstStyle/>
          <a:p>
            <a:r>
              <a:rPr lang="en-AU" b="1">
                <a:solidFill>
                  <a:schemeClr val="accent3"/>
                </a:solidFill>
              </a:rPr>
              <a:t>What we found</a:t>
            </a:r>
          </a:p>
        </p:txBody>
      </p:sp>
      <p:cxnSp>
        <p:nvCxnSpPr>
          <p:cNvPr id="9" name="Straight Connector 8"/>
          <p:cNvCxnSpPr/>
          <p:nvPr/>
        </p:nvCxnSpPr>
        <p:spPr>
          <a:xfrm>
            <a:off x="522384" y="1445108"/>
            <a:ext cx="2283683" cy="0"/>
          </a:xfrm>
          <a:prstGeom prst="line">
            <a:avLst/>
          </a:prstGeom>
          <a:ln w="76200"/>
        </p:spPr>
        <p:style>
          <a:lnRef idx="1">
            <a:schemeClr val="accent2"/>
          </a:lnRef>
          <a:fillRef idx="0">
            <a:schemeClr val="accent2"/>
          </a:fillRef>
          <a:effectRef idx="0">
            <a:schemeClr val="accent2"/>
          </a:effectRef>
          <a:fontRef idx="minor">
            <a:schemeClr val="tx1"/>
          </a:fontRef>
        </p:style>
      </p:cxnSp>
      <p:sp>
        <p:nvSpPr>
          <p:cNvPr id="12" name="TextBox 11"/>
          <p:cNvSpPr txBox="1"/>
          <p:nvPr/>
        </p:nvSpPr>
        <p:spPr>
          <a:xfrm>
            <a:off x="517525" y="1543427"/>
            <a:ext cx="2425701" cy="323165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Helvetica"/>
                <a:ea typeface="+mn-ea"/>
                <a:cs typeface="+mn-cs"/>
              </a:rPr>
              <a:t>The Australian </a:t>
            </a:r>
            <a:r>
              <a:rPr lang="en-US" sz="1200" dirty="0">
                <a:solidFill>
                  <a:srgbClr val="000000"/>
                </a:solidFill>
                <a:latin typeface="Helvetica"/>
              </a:rPr>
              <a:t>Government's</a:t>
            </a:r>
            <a:r>
              <a:rPr kumimoji="0" lang="en-US" sz="1200" b="0" i="0" u="none" strike="noStrike" kern="1200" cap="none" spc="0" normalizeH="0" baseline="0" noProof="0" dirty="0">
                <a:ln>
                  <a:noFill/>
                </a:ln>
                <a:solidFill>
                  <a:srgbClr val="000000"/>
                </a:solidFill>
                <a:effectLst/>
                <a:uLnTx/>
                <a:uFillTx/>
                <a:latin typeface="Helvetica"/>
                <a:ea typeface="+mn-ea"/>
                <a:cs typeface="+mn-cs"/>
              </a:rPr>
              <a:t> </a:t>
            </a:r>
            <a:r>
              <a:rPr kumimoji="0" lang="en-US" sz="1200" b="0" i="1" u="none" strike="noStrike" kern="1200" cap="none" spc="0" normalizeH="0" baseline="0" noProof="0" dirty="0">
                <a:ln>
                  <a:noFill/>
                </a:ln>
                <a:solidFill>
                  <a:srgbClr val="000000"/>
                </a:solidFill>
                <a:effectLst/>
                <a:uLnTx/>
                <a:uFillTx/>
                <a:latin typeface="Helvetica"/>
                <a:ea typeface="+mn-ea"/>
                <a:cs typeface="+mn-cs"/>
              </a:rPr>
              <a:t>Aviation White Paper – Towards 2050</a:t>
            </a:r>
            <a:r>
              <a:rPr kumimoji="0" lang="en-US" sz="1200" b="0" i="0" u="none" strike="noStrike" kern="1200" cap="none" spc="0" normalizeH="0" baseline="0" noProof="0" dirty="0">
                <a:ln>
                  <a:noFill/>
                </a:ln>
                <a:solidFill>
                  <a:srgbClr val="000000"/>
                </a:solidFill>
                <a:effectLst/>
                <a:uLnTx/>
                <a:uFillTx/>
                <a:latin typeface="Helvetica"/>
                <a:ea typeface="+mn-ea"/>
                <a:cs typeface="+mn-cs"/>
              </a:rPr>
              <a:t> recommends 56 policy initiatives to support the Australian aviation industry into the future.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Helvetic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Helvetica"/>
                <a:ea typeface="+mn-ea"/>
                <a:cs typeface="+mn-cs"/>
              </a:rPr>
              <a:t>The White Paper recommended establishing an Aviation Consumer Ombuds Scheme (ACOS) and the Aviation Consumer Rights Charter,</a:t>
            </a:r>
            <a:r>
              <a:rPr kumimoji="0" lang="en-US" sz="1200" b="0" i="0" u="none" strike="noStrike" kern="1200" cap="none" spc="0" normalizeH="0" baseline="0" noProof="0" dirty="0">
                <a:ln>
                  <a:noFill/>
                </a:ln>
                <a:solidFill>
                  <a:srgbClr val="000000"/>
                </a:solidFill>
                <a:effectLst/>
                <a:uLnTx/>
                <a:uFillTx/>
                <a:latin typeface="Helvetica"/>
                <a:ea typeface="+mn-ea"/>
                <a:cs typeface="Helvetica"/>
              </a:rPr>
              <a:t> t</a:t>
            </a:r>
            <a:r>
              <a:rPr kumimoji="0" lang="en-US" sz="1200" b="0" i="0" u="none" strike="noStrike" kern="1200" cap="none" spc="0" normalizeH="0" baseline="0" noProof="0" dirty="0">
                <a:ln>
                  <a:noFill/>
                </a:ln>
                <a:solidFill>
                  <a:srgbClr val="000000"/>
                </a:solidFill>
                <a:effectLst/>
                <a:uLnTx/>
                <a:uFillTx/>
                <a:latin typeface="Helvetica"/>
                <a:ea typeface="+mn-ea"/>
                <a:cs typeface="+mn-cs"/>
              </a:rPr>
              <a:t>o support “a better passenger experience” and to hold the aviation sector accountable for delivering on its obligations to customers. </a:t>
            </a:r>
            <a:endParaRPr kumimoji="0" lang="en-US" sz="1200" b="0" i="0" u="none" strike="noStrike" kern="1200" cap="none" spc="0" normalizeH="0" baseline="0" noProof="0" dirty="0">
              <a:ln>
                <a:noFill/>
              </a:ln>
              <a:solidFill>
                <a:srgbClr val="000000"/>
              </a:solidFill>
              <a:effectLst/>
              <a:uLnTx/>
              <a:uFillTx/>
              <a:latin typeface="Helvetica"/>
              <a:ea typeface="+mn-ea"/>
              <a:cs typeface="Helvetica"/>
            </a:endParaRPr>
          </a:p>
        </p:txBody>
      </p:sp>
      <p:sp>
        <p:nvSpPr>
          <p:cNvPr id="14" name="TextBox 13"/>
          <p:cNvSpPr txBox="1"/>
          <p:nvPr/>
        </p:nvSpPr>
        <p:spPr>
          <a:xfrm>
            <a:off x="3042611" y="1542704"/>
            <a:ext cx="2625243" cy="323165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Helvetica"/>
                <a:ea typeface="+mn-ea"/>
                <a:cs typeface="+mn-cs"/>
              </a:rPr>
              <a:t>BETA partnered with the interim ACOS Team at the Department of Infrastructure, Transport, Regional Development, Communications, Sport and the Arts (DITRDCSA) to understand the attitudes and behaviours of Australians travelling by air. The research aims to inform the development of policy initiatives and track their impact over time. </a:t>
            </a:r>
            <a:endParaRPr kumimoji="0" lang="en-US" sz="1200" b="0" i="0" u="none" strike="noStrike" kern="1200" cap="none" spc="0" normalizeH="0" baseline="0" noProof="0">
              <a:ln>
                <a:noFill/>
              </a:ln>
              <a:solidFill>
                <a:srgbClr val="000000"/>
              </a:solidFill>
              <a:effectLst/>
              <a:uLnTx/>
              <a:uFillTx/>
              <a:latin typeface="Helvetica"/>
              <a:ea typeface="+mn-ea"/>
              <a:cs typeface="Helvetic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solidFill>
              <a:effectLst/>
              <a:uLnTx/>
              <a:uFillTx/>
              <a:latin typeface="Helvetica"/>
              <a:ea typeface="+mn-ea"/>
              <a:cs typeface="Helvetic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Helvetica"/>
                <a:ea typeface="+mn-ea"/>
                <a:cs typeface="+mn-cs"/>
              </a:rPr>
              <a:t>BETA’s research involved surveying a weighted representative sample of 4,000 Australians, to understand the travel behaviors of Australians and their travel experiences over the last year.</a:t>
            </a:r>
            <a:endParaRPr kumimoji="0" lang="en-US" sz="1200" b="0" i="0" u="none" strike="noStrike" kern="1200" cap="none" spc="0" normalizeH="0" baseline="0" noProof="0">
              <a:ln>
                <a:noFill/>
              </a:ln>
              <a:solidFill>
                <a:srgbClr val="000000"/>
              </a:solidFill>
              <a:effectLst/>
              <a:uLnTx/>
              <a:uFillTx/>
              <a:latin typeface="Helvetica"/>
              <a:ea typeface="+mn-ea"/>
              <a:cs typeface="Helvetica"/>
            </a:endParaRPr>
          </a:p>
        </p:txBody>
      </p:sp>
      <p:cxnSp>
        <p:nvCxnSpPr>
          <p:cNvPr id="15" name="Straight Connector 14"/>
          <p:cNvCxnSpPr/>
          <p:nvPr/>
        </p:nvCxnSpPr>
        <p:spPr>
          <a:xfrm>
            <a:off x="3046988" y="1445108"/>
            <a:ext cx="2620866" cy="0"/>
          </a:xfrm>
          <a:prstGeom prst="line">
            <a:avLst/>
          </a:prstGeom>
          <a:ln w="76200">
            <a:solidFill>
              <a:schemeClr val="accent1"/>
            </a:solidFill>
          </a:ln>
        </p:spPr>
        <p:style>
          <a:lnRef idx="1">
            <a:schemeClr val="accent2"/>
          </a:lnRef>
          <a:fillRef idx="0">
            <a:schemeClr val="accent2"/>
          </a:fillRef>
          <a:effectRef idx="0">
            <a:schemeClr val="accent2"/>
          </a:effectRef>
          <a:fontRef idx="minor">
            <a:schemeClr val="tx1"/>
          </a:fontRef>
        </p:style>
      </p:cxnSp>
      <p:sp>
        <p:nvSpPr>
          <p:cNvPr id="17" name="TextBox 16"/>
          <p:cNvSpPr txBox="1"/>
          <p:nvPr/>
        </p:nvSpPr>
        <p:spPr>
          <a:xfrm>
            <a:off x="5919157" y="1543427"/>
            <a:ext cx="5926767" cy="4524315"/>
          </a:xfrm>
          <a:prstGeom prst="rect">
            <a:avLst/>
          </a:prstGeom>
          <a:noFill/>
        </p:spPr>
        <p:txBody>
          <a:bodyPr wrap="square" lIns="91440" tIns="45720" rIns="91440" bIns="45720" rtlCol="0" anchor="t">
            <a:spAutoFit/>
          </a:bodyPr>
          <a:lstStyle/>
          <a:p>
            <a:pPr>
              <a:defRPr/>
            </a:pPr>
            <a:r>
              <a:rPr lang="en-US" sz="1200" dirty="0">
                <a:cs typeface="Helvetica"/>
              </a:rPr>
              <a:t>One in 2 (56%) Australian adults travelled by air in last 12 months*, with most flying more than once. Around 1 in 4 (24%) of these travelers identified as having a disability, health condition or injury.</a:t>
            </a:r>
          </a:p>
          <a:p>
            <a:pPr>
              <a:defRPr/>
            </a:pPr>
            <a:r>
              <a:rPr lang="en-US" sz="1200" dirty="0">
                <a:cs typeface="Helvetica"/>
              </a:rPr>
              <a:t>  </a:t>
            </a:r>
          </a:p>
          <a:p>
            <a:pPr>
              <a:defRPr/>
            </a:pPr>
            <a:r>
              <a:rPr lang="en-US" sz="1200" b="1" dirty="0"/>
              <a:t>Overall, most customers were satisfied with the air travel experience </a:t>
            </a:r>
            <a:endParaRPr lang="en-US" sz="1200" b="1" baseline="30000" dirty="0">
              <a:highlight>
                <a:srgbClr val="FFFF00"/>
              </a:highlight>
              <a:cs typeface="Helvetica"/>
            </a:endParaRPr>
          </a:p>
          <a:p>
            <a:pPr marL="171450" indent="-171450">
              <a:buFont typeface="Arial" panose="020B0604020202020204" pitchFamily="34" charset="0"/>
              <a:buChar char="•"/>
              <a:defRPr/>
            </a:pPr>
            <a:r>
              <a:rPr lang="en-US" sz="1200" dirty="0"/>
              <a:t>Around 4 out of 5 </a:t>
            </a:r>
            <a:r>
              <a:rPr lang="en-AU" sz="1200" dirty="0"/>
              <a:t>travellers</a:t>
            </a:r>
            <a:r>
              <a:rPr lang="en-US" sz="1200" dirty="0"/>
              <a:t> were satisfied with the airport (78%) and </a:t>
            </a:r>
            <a:br>
              <a:rPr lang="en-US" sz="1200" dirty="0"/>
            </a:br>
            <a:r>
              <a:rPr lang="en-US" sz="1200" dirty="0"/>
              <a:t>the airline(s) (77%) they travelled with throughout the 12-month period*.</a:t>
            </a:r>
            <a:endParaRPr lang="en-US" sz="1200" dirty="0">
              <a:cs typeface="Helvetica"/>
            </a:endParaRPr>
          </a:p>
          <a:p>
            <a:pPr>
              <a:defRPr/>
            </a:pPr>
            <a:endParaRPr lang="en-US" sz="1200" b="1" dirty="0">
              <a:cs typeface="Helvetica"/>
            </a:endParaRPr>
          </a:p>
          <a:p>
            <a:pPr>
              <a:defRPr/>
            </a:pPr>
            <a:r>
              <a:rPr lang="en-US" sz="1200" b="1" dirty="0">
                <a:cs typeface="Helvetica"/>
              </a:rPr>
              <a:t>More than half of travelers experienced a flight disruption</a:t>
            </a:r>
            <a:endParaRPr lang="en-US" sz="1200" dirty="0">
              <a:solidFill>
                <a:srgbClr val="000000"/>
              </a:solidFill>
              <a:cs typeface="Helvetica"/>
            </a:endParaRPr>
          </a:p>
          <a:p>
            <a:pPr marL="171450" indent="-171450">
              <a:buFont typeface="Arial"/>
              <a:buChar char="•"/>
              <a:defRPr/>
            </a:pPr>
            <a:r>
              <a:rPr lang="en-US" sz="1200" dirty="0">
                <a:solidFill>
                  <a:srgbClr val="000000"/>
                </a:solidFill>
              </a:rPr>
              <a:t>55% of Australians experienced a flight disruption in the last 12 months.</a:t>
            </a:r>
            <a:endParaRPr lang="en-US" sz="1200" dirty="0">
              <a:solidFill>
                <a:srgbClr val="000000"/>
              </a:solidFill>
              <a:cs typeface="Helvetica"/>
            </a:endParaRPr>
          </a:p>
          <a:p>
            <a:pPr marL="171450" indent="-171450">
              <a:buFont typeface="Arial" panose="020B0604020202020204" pitchFamily="34" charset="0"/>
              <a:buChar char="•"/>
              <a:defRPr/>
            </a:pPr>
            <a:r>
              <a:rPr lang="en-US" sz="1200" dirty="0">
                <a:solidFill>
                  <a:srgbClr val="000000"/>
                </a:solidFill>
              </a:rPr>
              <a:t>The main disruption type was a 'flight delay of between 15 minutes and 3 hours' (43% of total sample).</a:t>
            </a:r>
            <a:endParaRPr lang="en-US" sz="1200" dirty="0">
              <a:solidFill>
                <a:srgbClr val="000000"/>
              </a:solidFill>
              <a:cs typeface="Helvetica"/>
            </a:endParaRPr>
          </a:p>
          <a:p>
            <a:pPr marL="171450" indent="-171450">
              <a:buFont typeface="Arial" panose="020B0604020202020204" pitchFamily="34" charset="0"/>
              <a:buChar char="•"/>
              <a:defRPr/>
            </a:pPr>
            <a:r>
              <a:rPr lang="en-US" sz="1200" dirty="0">
                <a:solidFill>
                  <a:srgbClr val="000000"/>
                </a:solidFill>
              </a:rPr>
              <a:t>Only 31% of the travelers experiencing a disruption were satisfied with how their disruption was handled.</a:t>
            </a:r>
            <a:endParaRPr lang="en-US" sz="1200" dirty="0">
              <a:solidFill>
                <a:srgbClr val="000000"/>
              </a:solidFill>
              <a:cs typeface="Helvetica"/>
            </a:endParaRPr>
          </a:p>
          <a:p>
            <a:pPr marL="171450" indent="-171450">
              <a:buFont typeface="Arial" panose="020B0604020202020204" pitchFamily="34" charset="0"/>
              <a:buChar char="•"/>
              <a:defRPr/>
            </a:pPr>
            <a:endParaRPr lang="en-US" sz="1200" dirty="0">
              <a:solidFill>
                <a:srgbClr val="000000"/>
              </a:solidFill>
              <a:cs typeface="Helvetica"/>
            </a:endParaRPr>
          </a:p>
          <a:p>
            <a:pPr>
              <a:defRPr/>
            </a:pPr>
            <a:r>
              <a:rPr lang="en-US" sz="1200" b="1" dirty="0">
                <a:solidFill>
                  <a:srgbClr val="000000"/>
                </a:solidFill>
                <a:cs typeface="Helvetica"/>
              </a:rPr>
              <a:t>Fewer than 1 in 10 travelers made a complaint</a:t>
            </a:r>
          </a:p>
          <a:p>
            <a:pPr marL="171450" indent="-171450">
              <a:buFont typeface="Arial" panose="020B0604020202020204" pitchFamily="34" charset="0"/>
              <a:buChar char="•"/>
              <a:defRPr/>
            </a:pPr>
            <a:r>
              <a:rPr lang="en-US" sz="1200" dirty="0">
                <a:solidFill>
                  <a:srgbClr val="000000"/>
                </a:solidFill>
              </a:rPr>
              <a:t>8% of travelers made a complaint in the last 12 months.</a:t>
            </a:r>
            <a:endParaRPr lang="en-US" sz="1200" dirty="0">
              <a:solidFill>
                <a:srgbClr val="000000"/>
              </a:solidFill>
              <a:cs typeface="Helvetica"/>
            </a:endParaRPr>
          </a:p>
          <a:p>
            <a:pPr marL="171450" indent="-171450">
              <a:buFont typeface="Arial" panose="020B0604020202020204" pitchFamily="34" charset="0"/>
              <a:buChar char="•"/>
              <a:defRPr/>
            </a:pPr>
            <a:r>
              <a:rPr lang="en-US" sz="1200" dirty="0">
                <a:solidFill>
                  <a:srgbClr val="000000"/>
                </a:solidFill>
              </a:rPr>
              <a:t>An additional 3% intended to make a complaint about a disruption or issue in the last 12 months, but either did not start or complete the process.</a:t>
            </a:r>
            <a:endParaRPr lang="en-US" sz="1200" dirty="0">
              <a:solidFill>
                <a:srgbClr val="000000"/>
              </a:solidFill>
              <a:cs typeface="Helvetica"/>
            </a:endParaRPr>
          </a:p>
          <a:p>
            <a:pPr>
              <a:defRPr/>
            </a:pPr>
            <a:endParaRPr lang="en-US" sz="1200" dirty="0">
              <a:solidFill>
                <a:srgbClr val="000000"/>
              </a:solidFill>
              <a:cs typeface="Helvetica"/>
            </a:endParaRPr>
          </a:p>
          <a:p>
            <a:pPr>
              <a:defRPr/>
            </a:pPr>
            <a:r>
              <a:rPr lang="en-US" sz="1200" b="1" dirty="0">
                <a:solidFill>
                  <a:srgbClr val="000000"/>
                </a:solidFill>
                <a:cs typeface="Helvetica"/>
              </a:rPr>
              <a:t>Knowledge and understanding of consumer rights is low</a:t>
            </a:r>
          </a:p>
          <a:p>
            <a:pPr marL="171450" indent="-171450">
              <a:buFont typeface="Arial" panose="020B0604020202020204" pitchFamily="34" charset="0"/>
              <a:buChar char="•"/>
              <a:defRPr/>
            </a:pPr>
            <a:r>
              <a:rPr lang="en-US" sz="1200" dirty="0">
                <a:solidFill>
                  <a:srgbClr val="000000"/>
                </a:solidFill>
              </a:rPr>
              <a:t>Most Australians self-reported having a low level of understanding of their air travel consumer rights, and the assistance available to them.</a:t>
            </a:r>
            <a:endParaRPr lang="en-US" sz="1200" dirty="0">
              <a:solidFill>
                <a:srgbClr val="000000"/>
              </a:solidFill>
              <a:cs typeface="Helvetica"/>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srgbClr val="000000"/>
              </a:solidFill>
              <a:effectLst/>
              <a:uLnTx/>
              <a:uFillTx/>
              <a:latin typeface="Helvetica"/>
              <a:ea typeface="+mn-ea"/>
              <a:cs typeface="Helvetica"/>
            </a:endParaRPr>
          </a:p>
        </p:txBody>
      </p:sp>
      <p:cxnSp>
        <p:nvCxnSpPr>
          <p:cNvPr id="18" name="Straight Connector 17"/>
          <p:cNvCxnSpPr/>
          <p:nvPr/>
        </p:nvCxnSpPr>
        <p:spPr>
          <a:xfrm>
            <a:off x="5924019" y="1445108"/>
            <a:ext cx="5493280" cy="0"/>
          </a:xfrm>
          <a:prstGeom prst="line">
            <a:avLst/>
          </a:prstGeom>
          <a:ln w="76200">
            <a:solidFill>
              <a:schemeClr val="accent3"/>
            </a:solidFill>
          </a:ln>
        </p:spPr>
        <p:style>
          <a:lnRef idx="1">
            <a:schemeClr val="accent2"/>
          </a:lnRef>
          <a:fillRef idx="0">
            <a:schemeClr val="accent2"/>
          </a:fillRef>
          <a:effectRef idx="0">
            <a:schemeClr val="accent2"/>
          </a:effectRef>
          <a:fontRef idx="minor">
            <a:schemeClr val="tx1"/>
          </a:fontRef>
        </p:style>
      </p:cxnSp>
      <p:sp>
        <p:nvSpPr>
          <p:cNvPr id="4" name="TextBox 3"/>
          <p:cNvSpPr txBox="1"/>
          <p:nvPr/>
        </p:nvSpPr>
        <p:spPr>
          <a:xfrm>
            <a:off x="6086302" y="6360359"/>
            <a:ext cx="5589977" cy="33855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srgbClr val="000000"/>
                </a:solidFill>
                <a:effectLst/>
                <a:uLnTx/>
                <a:uFillTx/>
                <a:latin typeface="Helvetica"/>
                <a:ea typeface="+mn-ea"/>
                <a:cs typeface="+mn-cs"/>
              </a:rPr>
              <a:t>*Between 28 August 2024 and 27 August 2025. Outside of Ex-Tropical Cyclone Alfred in March 2025 there was no other period of significant unexpected outage or weather events which impacted on Australian air travel.</a:t>
            </a:r>
          </a:p>
        </p:txBody>
      </p:sp>
    </p:spTree>
    <p:extLst>
      <p:ext uri="{BB962C8B-B14F-4D97-AF65-F5344CB8AC3E}">
        <p14:creationId xmlns:p14="http://schemas.microsoft.com/office/powerpoint/2010/main" val="3235868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42934-03CC-79A7-6676-415134823C9A}"/>
              </a:ext>
            </a:extLst>
          </p:cNvPr>
          <p:cNvSpPr>
            <a:spLocks noGrp="1"/>
          </p:cNvSpPr>
          <p:nvPr>
            <p:ph type="title"/>
          </p:nvPr>
        </p:nvSpPr>
        <p:spPr/>
        <p:txBody>
          <a:bodyPr/>
          <a:lstStyle/>
          <a:p>
            <a:r>
              <a:rPr lang="en-GB">
                <a:cs typeface="Helvetica"/>
              </a:rPr>
              <a:t>Australian modes of travel</a:t>
            </a:r>
            <a:endParaRPr lang="en-GB">
              <a:highlight>
                <a:srgbClr val="FFFF00"/>
              </a:highlight>
              <a:cs typeface="Helvetica"/>
            </a:endParaRPr>
          </a:p>
        </p:txBody>
      </p:sp>
      <p:sp>
        <p:nvSpPr>
          <p:cNvPr id="3" name="Slide Number Placeholder 2">
            <a:extLst>
              <a:ext uri="{FF2B5EF4-FFF2-40B4-BE49-F238E27FC236}">
                <a16:creationId xmlns:a16="http://schemas.microsoft.com/office/drawing/2014/main" id="{FDBCBE62-9ECE-BC4F-DAC2-A325E0873C9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4" name="Text Placeholder 3">
            <a:extLst>
              <a:ext uri="{FF2B5EF4-FFF2-40B4-BE49-F238E27FC236}">
                <a16:creationId xmlns:a16="http://schemas.microsoft.com/office/drawing/2014/main" id="{2C3B0DE9-9E50-8F96-7A5A-4569236DDAFF}"/>
              </a:ext>
            </a:extLst>
          </p:cNvPr>
          <p:cNvSpPr>
            <a:spLocks noGrp="1"/>
          </p:cNvSpPr>
          <p:nvPr>
            <p:ph type="body" sz="quarter" idx="13"/>
          </p:nvPr>
        </p:nvSpPr>
        <p:spPr/>
        <p:txBody>
          <a:bodyPr vert="horz" lIns="0" tIns="0" rIns="0" bIns="0" rtlCol="0" anchor="t">
            <a:spAutoFit/>
          </a:bodyPr>
          <a:lstStyle/>
          <a:p>
            <a:r>
              <a:rPr lang="en-GB">
                <a:cs typeface="Helvetica"/>
              </a:rPr>
              <a:t>In the last 12 months, 56% of Australians travelled by air at least once</a:t>
            </a:r>
            <a:endParaRPr lang="en-GB"/>
          </a:p>
        </p:txBody>
      </p:sp>
      <p:sp>
        <p:nvSpPr>
          <p:cNvPr id="12" name="TextBox 11"/>
          <p:cNvSpPr txBox="1"/>
          <p:nvPr/>
        </p:nvSpPr>
        <p:spPr>
          <a:xfrm>
            <a:off x="1172095" y="6375862"/>
            <a:ext cx="96012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srgbClr val="000000"/>
                </a:solidFill>
                <a:effectLst/>
                <a:uLnTx/>
                <a:uFillTx/>
                <a:latin typeface="Helvetica"/>
                <a:ea typeface="+mn-ea"/>
                <a:cs typeface="+mn-cs"/>
              </a:rPr>
              <a:t>Initial survey question: “In the last 12 months, have you used any of the following types of transport?” (n=7,631 – weighted); “</a:t>
            </a:r>
            <a:r>
              <a:rPr kumimoji="0" lang="en-US" sz="800" b="0" i="0" u="none" strike="noStrike" kern="1200" cap="none" spc="0" normalizeH="0" baseline="0" noProof="0">
                <a:ln>
                  <a:noFill/>
                </a:ln>
                <a:solidFill>
                  <a:srgbClr val="000000"/>
                </a:solidFill>
                <a:effectLst/>
                <a:uLnTx/>
                <a:uFillTx/>
                <a:latin typeface="Helvetica"/>
                <a:ea typeface="+mn-ea"/>
                <a:cs typeface="+mn-cs"/>
              </a:rPr>
              <a:t>When did you last take a commercial flight that departed from an Australian airport?” (n=7,631 – weighted)</a:t>
            </a:r>
            <a:endParaRPr kumimoji="0" lang="en-AU" sz="800" b="0" i="0" u="none" strike="noStrike" kern="1200" cap="none" spc="0" normalizeH="0" baseline="0" noProof="0">
              <a:ln>
                <a:noFill/>
              </a:ln>
              <a:solidFill>
                <a:srgbClr val="000000"/>
              </a:solidFill>
              <a:effectLst/>
              <a:uLnTx/>
              <a:uFillTx/>
              <a:latin typeface="Helvetica"/>
              <a:ea typeface="+mn-ea"/>
              <a:cs typeface="+mn-cs"/>
            </a:endParaRPr>
          </a:p>
        </p:txBody>
      </p:sp>
      <p:graphicFrame>
        <p:nvGraphicFramePr>
          <p:cNvPr id="11" name="Chart 10"/>
          <p:cNvGraphicFramePr/>
          <p:nvPr/>
        </p:nvGraphicFramePr>
        <p:xfrm>
          <a:off x="3396498" y="1420484"/>
          <a:ext cx="9866228" cy="4488654"/>
        </p:xfrm>
        <a:graphic>
          <a:graphicData uri="http://schemas.openxmlformats.org/drawingml/2006/chart">
            <c:chart xmlns:c="http://schemas.openxmlformats.org/drawingml/2006/chart" xmlns:r="http://schemas.openxmlformats.org/officeDocument/2006/relationships" r:id="rId2"/>
          </a:graphicData>
        </a:graphic>
      </p:graphicFrame>
      <p:grpSp>
        <p:nvGrpSpPr>
          <p:cNvPr id="13" name="Group 12"/>
          <p:cNvGrpSpPr/>
          <p:nvPr/>
        </p:nvGrpSpPr>
        <p:grpSpPr>
          <a:xfrm>
            <a:off x="6591290" y="4970400"/>
            <a:ext cx="323595" cy="314281"/>
            <a:chOff x="3713162" y="4473575"/>
            <a:chExt cx="449262" cy="371476"/>
          </a:xfrm>
        </p:grpSpPr>
        <p:sp>
          <p:nvSpPr>
            <p:cNvPr id="14" name="Freeform 288"/>
            <p:cNvSpPr>
              <a:spLocks/>
            </p:cNvSpPr>
            <p:nvPr/>
          </p:nvSpPr>
          <p:spPr bwMode="auto">
            <a:xfrm>
              <a:off x="3713162" y="4767263"/>
              <a:ext cx="449262" cy="77788"/>
            </a:xfrm>
            <a:custGeom>
              <a:avLst/>
              <a:gdLst>
                <a:gd name="T0" fmla="*/ 92 w 92"/>
                <a:gd name="T1" fmla="*/ 16 h 16"/>
                <a:gd name="T2" fmla="*/ 92 w 92"/>
                <a:gd name="T3" fmla="*/ 8 h 16"/>
                <a:gd name="T4" fmla="*/ 76 w 92"/>
                <a:gd name="T5" fmla="*/ 0 h 16"/>
                <a:gd name="T6" fmla="*/ 76 w 92"/>
                <a:gd name="T7" fmla="*/ 0 h 16"/>
                <a:gd name="T8" fmla="*/ 61 w 92"/>
                <a:gd name="T9" fmla="*/ 8 h 16"/>
                <a:gd name="T10" fmla="*/ 47 w 92"/>
                <a:gd name="T11" fmla="*/ 0 h 16"/>
                <a:gd name="T12" fmla="*/ 47 w 92"/>
                <a:gd name="T13" fmla="*/ 0 h 16"/>
                <a:gd name="T14" fmla="*/ 32 w 92"/>
                <a:gd name="T15" fmla="*/ 8 h 16"/>
                <a:gd name="T16" fmla="*/ 18 w 92"/>
                <a:gd name="T17" fmla="*/ 0 h 16"/>
                <a:gd name="T18" fmla="*/ 18 w 92"/>
                <a:gd name="T19" fmla="*/ 0 h 16"/>
                <a:gd name="T20" fmla="*/ 0 w 92"/>
                <a:gd name="T21" fmla="*/ 8 h 16"/>
                <a:gd name="T22" fmla="*/ 0 w 92"/>
                <a:gd name="T23" fmla="*/ 16 h 16"/>
                <a:gd name="T24" fmla="*/ 92 w 92"/>
                <a:gd name="T25"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2" h="16">
                  <a:moveTo>
                    <a:pt x="92" y="16"/>
                  </a:moveTo>
                  <a:cubicBezTo>
                    <a:pt x="92" y="8"/>
                    <a:pt x="92" y="8"/>
                    <a:pt x="92" y="8"/>
                  </a:cubicBezTo>
                  <a:cubicBezTo>
                    <a:pt x="82" y="10"/>
                    <a:pt x="76" y="0"/>
                    <a:pt x="76" y="0"/>
                  </a:cubicBezTo>
                  <a:cubicBezTo>
                    <a:pt x="76" y="0"/>
                    <a:pt x="76" y="0"/>
                    <a:pt x="76" y="0"/>
                  </a:cubicBezTo>
                  <a:cubicBezTo>
                    <a:pt x="76" y="0"/>
                    <a:pt x="71" y="8"/>
                    <a:pt x="61" y="8"/>
                  </a:cubicBezTo>
                  <a:cubicBezTo>
                    <a:pt x="52" y="8"/>
                    <a:pt x="47" y="0"/>
                    <a:pt x="47" y="0"/>
                  </a:cubicBezTo>
                  <a:cubicBezTo>
                    <a:pt x="47" y="0"/>
                    <a:pt x="47" y="0"/>
                    <a:pt x="47" y="0"/>
                  </a:cubicBezTo>
                  <a:cubicBezTo>
                    <a:pt x="47" y="0"/>
                    <a:pt x="42" y="8"/>
                    <a:pt x="32" y="8"/>
                  </a:cubicBezTo>
                  <a:cubicBezTo>
                    <a:pt x="23" y="8"/>
                    <a:pt x="18" y="0"/>
                    <a:pt x="18" y="0"/>
                  </a:cubicBezTo>
                  <a:cubicBezTo>
                    <a:pt x="18" y="0"/>
                    <a:pt x="18" y="0"/>
                    <a:pt x="18" y="0"/>
                  </a:cubicBezTo>
                  <a:cubicBezTo>
                    <a:pt x="18" y="0"/>
                    <a:pt x="10" y="10"/>
                    <a:pt x="0" y="8"/>
                  </a:cubicBezTo>
                  <a:cubicBezTo>
                    <a:pt x="0" y="16"/>
                    <a:pt x="0" y="16"/>
                    <a:pt x="0" y="16"/>
                  </a:cubicBezTo>
                  <a:lnTo>
                    <a:pt x="92" y="16"/>
                  </a:lnTo>
                  <a:close/>
                </a:path>
              </a:pathLst>
            </a:custGeom>
            <a:noFill/>
            <a:ln w="28575" cap="flat">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15" name="Freeform 289"/>
            <p:cNvSpPr>
              <a:spLocks/>
            </p:cNvSpPr>
            <p:nvPr/>
          </p:nvSpPr>
          <p:spPr bwMode="auto">
            <a:xfrm>
              <a:off x="3732212" y="4687888"/>
              <a:ext cx="430212" cy="117475"/>
            </a:xfrm>
            <a:custGeom>
              <a:avLst/>
              <a:gdLst>
                <a:gd name="T0" fmla="*/ 237 w 271"/>
                <a:gd name="T1" fmla="*/ 68 h 74"/>
                <a:gd name="T2" fmla="*/ 271 w 271"/>
                <a:gd name="T3" fmla="*/ 0 h 74"/>
                <a:gd name="T4" fmla="*/ 25 w 271"/>
                <a:gd name="T5" fmla="*/ 0 h 74"/>
                <a:gd name="T6" fmla="*/ 0 w 271"/>
                <a:gd name="T7" fmla="*/ 74 h 74"/>
              </a:gdLst>
              <a:ahLst/>
              <a:cxnLst>
                <a:cxn ang="0">
                  <a:pos x="T0" y="T1"/>
                </a:cxn>
                <a:cxn ang="0">
                  <a:pos x="T2" y="T3"/>
                </a:cxn>
                <a:cxn ang="0">
                  <a:pos x="T4" y="T5"/>
                </a:cxn>
                <a:cxn ang="0">
                  <a:pos x="T6" y="T7"/>
                </a:cxn>
              </a:cxnLst>
              <a:rect l="0" t="0" r="r" b="b"/>
              <a:pathLst>
                <a:path w="271" h="74">
                  <a:moveTo>
                    <a:pt x="237" y="68"/>
                  </a:moveTo>
                  <a:lnTo>
                    <a:pt x="271" y="0"/>
                  </a:lnTo>
                  <a:lnTo>
                    <a:pt x="25" y="0"/>
                  </a:lnTo>
                  <a:lnTo>
                    <a:pt x="0" y="74"/>
                  </a:lnTo>
                </a:path>
              </a:pathLst>
            </a:custGeom>
            <a:noFill/>
            <a:ln w="28575" cap="flat">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16" name="Freeform 290"/>
            <p:cNvSpPr>
              <a:spLocks/>
            </p:cNvSpPr>
            <p:nvPr/>
          </p:nvSpPr>
          <p:spPr bwMode="auto">
            <a:xfrm>
              <a:off x="3732212" y="4551363"/>
              <a:ext cx="390525" cy="136525"/>
            </a:xfrm>
            <a:custGeom>
              <a:avLst/>
              <a:gdLst>
                <a:gd name="T0" fmla="*/ 179 w 246"/>
                <a:gd name="T1" fmla="*/ 0 h 86"/>
                <a:gd name="T2" fmla="*/ 34 w 246"/>
                <a:gd name="T3" fmla="*/ 0 h 86"/>
                <a:gd name="T4" fmla="*/ 0 w 246"/>
                <a:gd name="T5" fmla="*/ 37 h 86"/>
                <a:gd name="T6" fmla="*/ 62 w 246"/>
                <a:gd name="T7" fmla="*/ 37 h 86"/>
                <a:gd name="T8" fmla="*/ 49 w 246"/>
                <a:gd name="T9" fmla="*/ 86 h 86"/>
                <a:gd name="T10" fmla="*/ 246 w 246"/>
                <a:gd name="T11" fmla="*/ 86 h 86"/>
                <a:gd name="T12" fmla="*/ 179 w 246"/>
                <a:gd name="T13" fmla="*/ 0 h 86"/>
              </a:gdLst>
              <a:ahLst/>
              <a:cxnLst>
                <a:cxn ang="0">
                  <a:pos x="T0" y="T1"/>
                </a:cxn>
                <a:cxn ang="0">
                  <a:pos x="T2" y="T3"/>
                </a:cxn>
                <a:cxn ang="0">
                  <a:pos x="T4" y="T5"/>
                </a:cxn>
                <a:cxn ang="0">
                  <a:pos x="T6" y="T7"/>
                </a:cxn>
                <a:cxn ang="0">
                  <a:pos x="T8" y="T9"/>
                </a:cxn>
                <a:cxn ang="0">
                  <a:pos x="T10" y="T11"/>
                </a:cxn>
                <a:cxn ang="0">
                  <a:pos x="T12" y="T13"/>
                </a:cxn>
              </a:cxnLst>
              <a:rect l="0" t="0" r="r" b="b"/>
              <a:pathLst>
                <a:path w="246" h="86">
                  <a:moveTo>
                    <a:pt x="179" y="0"/>
                  </a:moveTo>
                  <a:lnTo>
                    <a:pt x="34" y="0"/>
                  </a:lnTo>
                  <a:lnTo>
                    <a:pt x="0" y="37"/>
                  </a:lnTo>
                  <a:lnTo>
                    <a:pt x="62" y="37"/>
                  </a:lnTo>
                  <a:lnTo>
                    <a:pt x="49" y="86"/>
                  </a:lnTo>
                  <a:lnTo>
                    <a:pt x="246" y="86"/>
                  </a:lnTo>
                  <a:lnTo>
                    <a:pt x="179" y="0"/>
                  </a:lnTo>
                  <a:close/>
                </a:path>
              </a:pathLst>
            </a:custGeom>
            <a:noFill/>
            <a:ln w="28575" cap="flat">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17" name="Freeform 291"/>
            <p:cNvSpPr>
              <a:spLocks/>
            </p:cNvSpPr>
            <p:nvPr/>
          </p:nvSpPr>
          <p:spPr bwMode="auto">
            <a:xfrm>
              <a:off x="3887787" y="4591050"/>
              <a:ext cx="206375" cy="58738"/>
            </a:xfrm>
            <a:custGeom>
              <a:avLst/>
              <a:gdLst>
                <a:gd name="T0" fmla="*/ 99 w 130"/>
                <a:gd name="T1" fmla="*/ 0 h 37"/>
                <a:gd name="T2" fmla="*/ 0 w 130"/>
                <a:gd name="T3" fmla="*/ 0 h 37"/>
                <a:gd name="T4" fmla="*/ 37 w 130"/>
                <a:gd name="T5" fmla="*/ 37 h 37"/>
                <a:gd name="T6" fmla="*/ 130 w 130"/>
                <a:gd name="T7" fmla="*/ 37 h 37"/>
              </a:gdLst>
              <a:ahLst/>
              <a:cxnLst>
                <a:cxn ang="0">
                  <a:pos x="T0" y="T1"/>
                </a:cxn>
                <a:cxn ang="0">
                  <a:pos x="T2" y="T3"/>
                </a:cxn>
                <a:cxn ang="0">
                  <a:pos x="T4" y="T5"/>
                </a:cxn>
                <a:cxn ang="0">
                  <a:pos x="T6" y="T7"/>
                </a:cxn>
              </a:cxnLst>
              <a:rect l="0" t="0" r="r" b="b"/>
              <a:pathLst>
                <a:path w="130" h="37">
                  <a:moveTo>
                    <a:pt x="99" y="0"/>
                  </a:moveTo>
                  <a:lnTo>
                    <a:pt x="0" y="0"/>
                  </a:lnTo>
                  <a:lnTo>
                    <a:pt x="37" y="37"/>
                  </a:lnTo>
                  <a:lnTo>
                    <a:pt x="130" y="37"/>
                  </a:lnTo>
                </a:path>
              </a:pathLst>
            </a:custGeom>
            <a:noFill/>
            <a:ln w="28575" cap="flat">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18" name="Line 292"/>
            <p:cNvSpPr>
              <a:spLocks noChangeShapeType="1"/>
            </p:cNvSpPr>
            <p:nvPr/>
          </p:nvSpPr>
          <p:spPr bwMode="auto">
            <a:xfrm flipH="1" flipV="1">
              <a:off x="3878262" y="4473575"/>
              <a:ext cx="79375" cy="77788"/>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9" name="Group 18"/>
          <p:cNvGrpSpPr/>
          <p:nvPr/>
        </p:nvGrpSpPr>
        <p:grpSpPr>
          <a:xfrm>
            <a:off x="5588296" y="5423623"/>
            <a:ext cx="384399" cy="258095"/>
            <a:chOff x="3713162" y="1714500"/>
            <a:chExt cx="449263" cy="312738"/>
          </a:xfrm>
        </p:grpSpPr>
        <p:sp>
          <p:nvSpPr>
            <p:cNvPr id="20" name="Freeform 111"/>
            <p:cNvSpPr>
              <a:spLocks/>
            </p:cNvSpPr>
            <p:nvPr/>
          </p:nvSpPr>
          <p:spPr bwMode="auto">
            <a:xfrm>
              <a:off x="3751262" y="1968500"/>
              <a:ext cx="117475" cy="58738"/>
            </a:xfrm>
            <a:custGeom>
              <a:avLst/>
              <a:gdLst>
                <a:gd name="T0" fmla="*/ 24 w 24"/>
                <a:gd name="T1" fmla="*/ 0 h 12"/>
                <a:gd name="T2" fmla="*/ 12 w 24"/>
                <a:gd name="T3" fmla="*/ 12 h 12"/>
                <a:gd name="T4" fmla="*/ 0 w 24"/>
                <a:gd name="T5" fmla="*/ 0 h 12"/>
              </a:gdLst>
              <a:ahLst/>
              <a:cxnLst>
                <a:cxn ang="0">
                  <a:pos x="T0" y="T1"/>
                </a:cxn>
                <a:cxn ang="0">
                  <a:pos x="T2" y="T3"/>
                </a:cxn>
                <a:cxn ang="0">
                  <a:pos x="T4" y="T5"/>
                </a:cxn>
              </a:cxnLst>
              <a:rect l="0" t="0" r="r" b="b"/>
              <a:pathLst>
                <a:path w="24" h="12">
                  <a:moveTo>
                    <a:pt x="24" y="0"/>
                  </a:moveTo>
                  <a:cubicBezTo>
                    <a:pt x="24" y="7"/>
                    <a:pt x="19" y="12"/>
                    <a:pt x="12" y="12"/>
                  </a:cubicBezTo>
                  <a:cubicBezTo>
                    <a:pt x="5" y="12"/>
                    <a:pt x="0" y="7"/>
                    <a:pt x="0" y="0"/>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21" name="Freeform 112"/>
            <p:cNvSpPr>
              <a:spLocks/>
            </p:cNvSpPr>
            <p:nvPr/>
          </p:nvSpPr>
          <p:spPr bwMode="auto">
            <a:xfrm>
              <a:off x="3990975" y="1881188"/>
              <a:ext cx="171450" cy="68263"/>
            </a:xfrm>
            <a:custGeom>
              <a:avLst/>
              <a:gdLst>
                <a:gd name="T0" fmla="*/ 10 w 35"/>
                <a:gd name="T1" fmla="*/ 0 h 14"/>
                <a:gd name="T2" fmla="*/ 19 w 35"/>
                <a:gd name="T3" fmla="*/ 0 h 14"/>
                <a:gd name="T4" fmla="*/ 35 w 35"/>
                <a:gd name="T5" fmla="*/ 14 h 14"/>
                <a:gd name="T6" fmla="*/ 0 w 35"/>
                <a:gd name="T7" fmla="*/ 14 h 14"/>
              </a:gdLst>
              <a:ahLst/>
              <a:cxnLst>
                <a:cxn ang="0">
                  <a:pos x="T0" y="T1"/>
                </a:cxn>
                <a:cxn ang="0">
                  <a:pos x="T2" y="T3"/>
                </a:cxn>
                <a:cxn ang="0">
                  <a:pos x="T4" y="T5"/>
                </a:cxn>
                <a:cxn ang="0">
                  <a:pos x="T6" y="T7"/>
                </a:cxn>
              </a:cxnLst>
              <a:rect l="0" t="0" r="r" b="b"/>
              <a:pathLst>
                <a:path w="35" h="14">
                  <a:moveTo>
                    <a:pt x="10" y="0"/>
                  </a:moveTo>
                  <a:cubicBezTo>
                    <a:pt x="19" y="0"/>
                    <a:pt x="19" y="0"/>
                    <a:pt x="19" y="0"/>
                  </a:cubicBezTo>
                  <a:cubicBezTo>
                    <a:pt x="28" y="0"/>
                    <a:pt x="35" y="6"/>
                    <a:pt x="35" y="14"/>
                  </a:cubicBezTo>
                  <a:cubicBezTo>
                    <a:pt x="0" y="14"/>
                    <a:pt x="0" y="14"/>
                    <a:pt x="0" y="14"/>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22" name="Freeform 113"/>
            <p:cNvSpPr>
              <a:spLocks/>
            </p:cNvSpPr>
            <p:nvPr/>
          </p:nvSpPr>
          <p:spPr bwMode="auto">
            <a:xfrm>
              <a:off x="3732212" y="1812925"/>
              <a:ext cx="195262" cy="58738"/>
            </a:xfrm>
            <a:custGeom>
              <a:avLst/>
              <a:gdLst>
                <a:gd name="T0" fmla="*/ 40 w 40"/>
                <a:gd name="T1" fmla="*/ 8 h 12"/>
                <a:gd name="T2" fmla="*/ 36 w 40"/>
                <a:gd name="T3" fmla="*/ 12 h 12"/>
                <a:gd name="T4" fmla="*/ 8 w 40"/>
                <a:gd name="T5" fmla="*/ 12 h 12"/>
                <a:gd name="T6" fmla="*/ 0 w 40"/>
                <a:gd name="T7" fmla="*/ 4 h 12"/>
                <a:gd name="T8" fmla="*/ 0 w 40"/>
                <a:gd name="T9" fmla="*/ 0 h 12"/>
                <a:gd name="T10" fmla="*/ 40 w 40"/>
                <a:gd name="T11" fmla="*/ 0 h 12"/>
                <a:gd name="T12" fmla="*/ 40 w 40"/>
                <a:gd name="T13" fmla="*/ 8 h 12"/>
              </a:gdLst>
              <a:ahLst/>
              <a:cxnLst>
                <a:cxn ang="0">
                  <a:pos x="T0" y="T1"/>
                </a:cxn>
                <a:cxn ang="0">
                  <a:pos x="T2" y="T3"/>
                </a:cxn>
                <a:cxn ang="0">
                  <a:pos x="T4" y="T5"/>
                </a:cxn>
                <a:cxn ang="0">
                  <a:pos x="T6" y="T7"/>
                </a:cxn>
                <a:cxn ang="0">
                  <a:pos x="T8" y="T9"/>
                </a:cxn>
                <a:cxn ang="0">
                  <a:pos x="T10" y="T11"/>
                </a:cxn>
                <a:cxn ang="0">
                  <a:pos x="T12" y="T13"/>
                </a:cxn>
              </a:cxnLst>
              <a:rect l="0" t="0" r="r" b="b"/>
              <a:pathLst>
                <a:path w="40" h="12">
                  <a:moveTo>
                    <a:pt x="40" y="8"/>
                  </a:moveTo>
                  <a:cubicBezTo>
                    <a:pt x="40" y="10"/>
                    <a:pt x="38" y="12"/>
                    <a:pt x="36" y="12"/>
                  </a:cubicBezTo>
                  <a:cubicBezTo>
                    <a:pt x="8" y="12"/>
                    <a:pt x="8" y="12"/>
                    <a:pt x="8" y="12"/>
                  </a:cubicBezTo>
                  <a:cubicBezTo>
                    <a:pt x="0" y="4"/>
                    <a:pt x="0" y="4"/>
                    <a:pt x="0" y="4"/>
                  </a:cubicBezTo>
                  <a:cubicBezTo>
                    <a:pt x="0" y="0"/>
                    <a:pt x="0" y="0"/>
                    <a:pt x="0" y="0"/>
                  </a:cubicBezTo>
                  <a:cubicBezTo>
                    <a:pt x="40" y="0"/>
                    <a:pt x="40" y="0"/>
                    <a:pt x="40" y="0"/>
                  </a:cubicBezTo>
                  <a:lnTo>
                    <a:pt x="40" y="8"/>
                  </a:lnTo>
                  <a:close/>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23" name="Freeform 114"/>
            <p:cNvSpPr>
              <a:spLocks/>
            </p:cNvSpPr>
            <p:nvPr/>
          </p:nvSpPr>
          <p:spPr bwMode="auto">
            <a:xfrm>
              <a:off x="4044950" y="1744663"/>
              <a:ext cx="39687" cy="77788"/>
            </a:xfrm>
            <a:custGeom>
              <a:avLst/>
              <a:gdLst>
                <a:gd name="T0" fmla="*/ 8 w 8"/>
                <a:gd name="T1" fmla="*/ 16 h 16"/>
                <a:gd name="T2" fmla="*/ 0 w 8"/>
                <a:gd name="T3" fmla="*/ 8 h 16"/>
                <a:gd name="T4" fmla="*/ 8 w 8"/>
                <a:gd name="T5" fmla="*/ 0 h 16"/>
                <a:gd name="T6" fmla="*/ 8 w 8"/>
                <a:gd name="T7" fmla="*/ 16 h 16"/>
              </a:gdLst>
              <a:ahLst/>
              <a:cxnLst>
                <a:cxn ang="0">
                  <a:pos x="T0" y="T1"/>
                </a:cxn>
                <a:cxn ang="0">
                  <a:pos x="T2" y="T3"/>
                </a:cxn>
                <a:cxn ang="0">
                  <a:pos x="T4" y="T5"/>
                </a:cxn>
                <a:cxn ang="0">
                  <a:pos x="T6" y="T7"/>
                </a:cxn>
              </a:cxnLst>
              <a:rect l="0" t="0" r="r" b="b"/>
              <a:pathLst>
                <a:path w="8" h="16">
                  <a:moveTo>
                    <a:pt x="8" y="16"/>
                  </a:moveTo>
                  <a:cubicBezTo>
                    <a:pt x="4" y="16"/>
                    <a:pt x="0" y="12"/>
                    <a:pt x="0" y="8"/>
                  </a:cubicBezTo>
                  <a:cubicBezTo>
                    <a:pt x="0" y="4"/>
                    <a:pt x="4" y="0"/>
                    <a:pt x="8" y="0"/>
                  </a:cubicBezTo>
                  <a:lnTo>
                    <a:pt x="8" y="16"/>
                  </a:lnTo>
                  <a:close/>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24" name="Freeform 115"/>
            <p:cNvSpPr>
              <a:spLocks/>
            </p:cNvSpPr>
            <p:nvPr/>
          </p:nvSpPr>
          <p:spPr bwMode="auto">
            <a:xfrm>
              <a:off x="3713162" y="1714500"/>
              <a:ext cx="331787" cy="254000"/>
            </a:xfrm>
            <a:custGeom>
              <a:avLst/>
              <a:gdLst>
                <a:gd name="T0" fmla="*/ 56 w 68"/>
                <a:gd name="T1" fmla="*/ 0 h 52"/>
                <a:gd name="T2" fmla="*/ 62 w 68"/>
                <a:gd name="T3" fmla="*/ 0 h 52"/>
                <a:gd name="T4" fmla="*/ 68 w 68"/>
                <a:gd name="T5" fmla="*/ 6 h 52"/>
                <a:gd name="T6" fmla="*/ 68 w 68"/>
                <a:gd name="T7" fmla="*/ 28 h 52"/>
                <a:gd name="T8" fmla="*/ 44 w 68"/>
                <a:gd name="T9" fmla="*/ 52 h 52"/>
                <a:gd name="T10" fmla="*/ 0 w 68"/>
                <a:gd name="T11" fmla="*/ 52 h 52"/>
                <a:gd name="T12" fmla="*/ 20 w 68"/>
                <a:gd name="T13" fmla="*/ 32 h 52"/>
                <a:gd name="T14" fmla="*/ 30 w 68"/>
                <a:gd name="T15" fmla="*/ 32 h 52"/>
                <a:gd name="T16" fmla="*/ 50 w 68"/>
                <a:gd name="T17" fmla="*/ 50 h 52"/>
                <a:gd name="T18" fmla="*/ 50 w 68"/>
                <a:gd name="T19" fmla="*/ 5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52">
                  <a:moveTo>
                    <a:pt x="56" y="0"/>
                  </a:moveTo>
                  <a:cubicBezTo>
                    <a:pt x="62" y="0"/>
                    <a:pt x="62" y="0"/>
                    <a:pt x="62" y="0"/>
                  </a:cubicBezTo>
                  <a:cubicBezTo>
                    <a:pt x="65" y="0"/>
                    <a:pt x="68" y="3"/>
                    <a:pt x="68" y="6"/>
                  </a:cubicBezTo>
                  <a:cubicBezTo>
                    <a:pt x="68" y="28"/>
                    <a:pt x="68" y="28"/>
                    <a:pt x="68" y="28"/>
                  </a:cubicBezTo>
                  <a:cubicBezTo>
                    <a:pt x="68" y="41"/>
                    <a:pt x="57" y="52"/>
                    <a:pt x="44" y="52"/>
                  </a:cubicBezTo>
                  <a:cubicBezTo>
                    <a:pt x="0" y="52"/>
                    <a:pt x="0" y="52"/>
                    <a:pt x="0" y="52"/>
                  </a:cubicBezTo>
                  <a:cubicBezTo>
                    <a:pt x="0" y="41"/>
                    <a:pt x="9" y="32"/>
                    <a:pt x="20" y="32"/>
                  </a:cubicBezTo>
                  <a:cubicBezTo>
                    <a:pt x="30" y="32"/>
                    <a:pt x="30" y="32"/>
                    <a:pt x="30" y="32"/>
                  </a:cubicBezTo>
                  <a:cubicBezTo>
                    <a:pt x="40" y="32"/>
                    <a:pt x="49" y="40"/>
                    <a:pt x="50" y="50"/>
                  </a:cubicBezTo>
                  <a:cubicBezTo>
                    <a:pt x="50" y="51"/>
                    <a:pt x="50" y="51"/>
                    <a:pt x="50" y="51"/>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25" name="Freeform 116"/>
            <p:cNvSpPr>
              <a:spLocks/>
            </p:cNvSpPr>
            <p:nvPr/>
          </p:nvSpPr>
          <p:spPr bwMode="auto">
            <a:xfrm>
              <a:off x="4025902" y="1949450"/>
              <a:ext cx="117475" cy="77788"/>
            </a:xfrm>
            <a:custGeom>
              <a:avLst/>
              <a:gdLst>
                <a:gd name="T0" fmla="*/ 1 w 24"/>
                <a:gd name="T1" fmla="*/ 0 h 16"/>
                <a:gd name="T2" fmla="*/ 0 w 24"/>
                <a:gd name="T3" fmla="*/ 4 h 16"/>
                <a:gd name="T4" fmla="*/ 12 w 24"/>
                <a:gd name="T5" fmla="*/ 16 h 16"/>
                <a:gd name="T6" fmla="*/ 24 w 24"/>
                <a:gd name="T7" fmla="*/ 4 h 16"/>
                <a:gd name="T8" fmla="*/ 23 w 24"/>
                <a:gd name="T9" fmla="*/ 0 h 16"/>
              </a:gdLst>
              <a:ahLst/>
              <a:cxnLst>
                <a:cxn ang="0">
                  <a:pos x="T0" y="T1"/>
                </a:cxn>
                <a:cxn ang="0">
                  <a:pos x="T2" y="T3"/>
                </a:cxn>
                <a:cxn ang="0">
                  <a:pos x="T4" y="T5"/>
                </a:cxn>
                <a:cxn ang="0">
                  <a:pos x="T6" y="T7"/>
                </a:cxn>
                <a:cxn ang="0">
                  <a:pos x="T8" y="T9"/>
                </a:cxn>
              </a:cxnLst>
              <a:rect l="0" t="0" r="r" b="b"/>
              <a:pathLst>
                <a:path w="24" h="16">
                  <a:moveTo>
                    <a:pt x="1" y="0"/>
                  </a:moveTo>
                  <a:cubicBezTo>
                    <a:pt x="0" y="1"/>
                    <a:pt x="0" y="3"/>
                    <a:pt x="0" y="4"/>
                  </a:cubicBezTo>
                  <a:cubicBezTo>
                    <a:pt x="0" y="11"/>
                    <a:pt x="5" y="16"/>
                    <a:pt x="12" y="16"/>
                  </a:cubicBezTo>
                  <a:cubicBezTo>
                    <a:pt x="19" y="16"/>
                    <a:pt x="24" y="11"/>
                    <a:pt x="24" y="4"/>
                  </a:cubicBezTo>
                  <a:cubicBezTo>
                    <a:pt x="24" y="3"/>
                    <a:pt x="24" y="1"/>
                    <a:pt x="23" y="0"/>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26" name="Group 25"/>
          <p:cNvGrpSpPr/>
          <p:nvPr/>
        </p:nvGrpSpPr>
        <p:grpSpPr>
          <a:xfrm flipH="1">
            <a:off x="7269475" y="4273386"/>
            <a:ext cx="379845" cy="226306"/>
            <a:chOff x="1835150" y="6389688"/>
            <a:chExt cx="449262" cy="274638"/>
          </a:xfrm>
        </p:grpSpPr>
        <p:sp>
          <p:nvSpPr>
            <p:cNvPr id="27" name="Freeform 250"/>
            <p:cNvSpPr>
              <a:spLocks/>
            </p:cNvSpPr>
            <p:nvPr/>
          </p:nvSpPr>
          <p:spPr bwMode="auto">
            <a:xfrm>
              <a:off x="2020887" y="6389688"/>
              <a:ext cx="77787" cy="58738"/>
            </a:xfrm>
            <a:custGeom>
              <a:avLst/>
              <a:gdLst>
                <a:gd name="T0" fmla="*/ 16 w 16"/>
                <a:gd name="T1" fmla="*/ 8 h 12"/>
                <a:gd name="T2" fmla="*/ 8 w 16"/>
                <a:gd name="T3" fmla="*/ 0 h 12"/>
                <a:gd name="T4" fmla="*/ 0 w 16"/>
                <a:gd name="T5" fmla="*/ 8 h 12"/>
                <a:gd name="T6" fmla="*/ 0 w 16"/>
                <a:gd name="T7" fmla="*/ 12 h 12"/>
                <a:gd name="T8" fmla="*/ 16 w 16"/>
                <a:gd name="T9" fmla="*/ 12 h 12"/>
                <a:gd name="T10" fmla="*/ 16 w 16"/>
                <a:gd name="T11" fmla="*/ 8 h 12"/>
              </a:gdLst>
              <a:ahLst/>
              <a:cxnLst>
                <a:cxn ang="0">
                  <a:pos x="T0" y="T1"/>
                </a:cxn>
                <a:cxn ang="0">
                  <a:pos x="T2" y="T3"/>
                </a:cxn>
                <a:cxn ang="0">
                  <a:pos x="T4" y="T5"/>
                </a:cxn>
                <a:cxn ang="0">
                  <a:pos x="T6" y="T7"/>
                </a:cxn>
                <a:cxn ang="0">
                  <a:pos x="T8" y="T9"/>
                </a:cxn>
                <a:cxn ang="0">
                  <a:pos x="T10" y="T11"/>
                </a:cxn>
              </a:cxnLst>
              <a:rect l="0" t="0" r="r" b="b"/>
              <a:pathLst>
                <a:path w="16" h="12">
                  <a:moveTo>
                    <a:pt x="16" y="8"/>
                  </a:moveTo>
                  <a:cubicBezTo>
                    <a:pt x="16" y="4"/>
                    <a:pt x="12" y="0"/>
                    <a:pt x="8" y="0"/>
                  </a:cubicBezTo>
                  <a:cubicBezTo>
                    <a:pt x="4" y="0"/>
                    <a:pt x="0" y="4"/>
                    <a:pt x="0" y="8"/>
                  </a:cubicBezTo>
                  <a:cubicBezTo>
                    <a:pt x="0" y="12"/>
                    <a:pt x="0" y="12"/>
                    <a:pt x="0" y="12"/>
                  </a:cubicBezTo>
                  <a:cubicBezTo>
                    <a:pt x="16" y="12"/>
                    <a:pt x="16" y="12"/>
                    <a:pt x="16" y="12"/>
                  </a:cubicBezTo>
                  <a:lnTo>
                    <a:pt x="16" y="8"/>
                  </a:lnTo>
                  <a:close/>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28" name="Oval 251"/>
            <p:cNvSpPr>
              <a:spLocks noChangeArrowheads="1"/>
            </p:cNvSpPr>
            <p:nvPr/>
          </p:nvSpPr>
          <p:spPr bwMode="auto">
            <a:xfrm>
              <a:off x="1873250" y="6586538"/>
              <a:ext cx="79375"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29" name="Line 252"/>
            <p:cNvSpPr>
              <a:spLocks noChangeShapeType="1"/>
            </p:cNvSpPr>
            <p:nvPr/>
          </p:nvSpPr>
          <p:spPr bwMode="auto">
            <a:xfrm>
              <a:off x="2225675" y="6624638"/>
              <a:ext cx="58737"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0" name="Oval 253"/>
            <p:cNvSpPr>
              <a:spLocks noChangeArrowheads="1"/>
            </p:cNvSpPr>
            <p:nvPr/>
          </p:nvSpPr>
          <p:spPr bwMode="auto">
            <a:xfrm>
              <a:off x="2147887" y="6586538"/>
              <a:ext cx="77787"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1" name="Line 254"/>
            <p:cNvSpPr>
              <a:spLocks noChangeShapeType="1"/>
            </p:cNvSpPr>
            <p:nvPr/>
          </p:nvSpPr>
          <p:spPr bwMode="auto">
            <a:xfrm>
              <a:off x="1952625" y="6624638"/>
              <a:ext cx="195262"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2" name="Freeform 255"/>
            <p:cNvSpPr>
              <a:spLocks/>
            </p:cNvSpPr>
            <p:nvPr/>
          </p:nvSpPr>
          <p:spPr bwMode="auto">
            <a:xfrm>
              <a:off x="1835150" y="6448425"/>
              <a:ext cx="430212" cy="176213"/>
            </a:xfrm>
            <a:custGeom>
              <a:avLst/>
              <a:gdLst>
                <a:gd name="T0" fmla="*/ 88 w 88"/>
                <a:gd name="T1" fmla="*/ 36 h 36"/>
                <a:gd name="T2" fmla="*/ 88 w 88"/>
                <a:gd name="T3" fmla="*/ 22 h 36"/>
                <a:gd name="T4" fmla="*/ 82 w 88"/>
                <a:gd name="T5" fmla="*/ 16 h 36"/>
                <a:gd name="T6" fmla="*/ 76 w 88"/>
                <a:gd name="T7" fmla="*/ 16 h 36"/>
                <a:gd name="T8" fmla="*/ 68 w 88"/>
                <a:gd name="T9" fmla="*/ 0 h 36"/>
                <a:gd name="T10" fmla="*/ 30 w 88"/>
                <a:gd name="T11" fmla="*/ 0 h 36"/>
                <a:gd name="T12" fmla="*/ 22 w 88"/>
                <a:gd name="T13" fmla="*/ 16 h 36"/>
                <a:gd name="T14" fmla="*/ 6 w 88"/>
                <a:gd name="T15" fmla="*/ 16 h 36"/>
                <a:gd name="T16" fmla="*/ 0 w 88"/>
                <a:gd name="T17" fmla="*/ 22 h 36"/>
                <a:gd name="T18" fmla="*/ 0 w 88"/>
                <a:gd name="T19" fmla="*/ 36 h 36"/>
                <a:gd name="T20" fmla="*/ 8 w 88"/>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36">
                  <a:moveTo>
                    <a:pt x="88" y="36"/>
                  </a:moveTo>
                  <a:cubicBezTo>
                    <a:pt x="88" y="22"/>
                    <a:pt x="88" y="22"/>
                    <a:pt x="88" y="22"/>
                  </a:cubicBezTo>
                  <a:cubicBezTo>
                    <a:pt x="88" y="19"/>
                    <a:pt x="85" y="16"/>
                    <a:pt x="82" y="16"/>
                  </a:cubicBezTo>
                  <a:cubicBezTo>
                    <a:pt x="76" y="16"/>
                    <a:pt x="76" y="16"/>
                    <a:pt x="76" y="16"/>
                  </a:cubicBezTo>
                  <a:cubicBezTo>
                    <a:pt x="68" y="0"/>
                    <a:pt x="68" y="0"/>
                    <a:pt x="68" y="0"/>
                  </a:cubicBezTo>
                  <a:cubicBezTo>
                    <a:pt x="30" y="0"/>
                    <a:pt x="30" y="0"/>
                    <a:pt x="30" y="0"/>
                  </a:cubicBezTo>
                  <a:cubicBezTo>
                    <a:pt x="22" y="16"/>
                    <a:pt x="22" y="16"/>
                    <a:pt x="22" y="16"/>
                  </a:cubicBezTo>
                  <a:cubicBezTo>
                    <a:pt x="6" y="16"/>
                    <a:pt x="6" y="16"/>
                    <a:pt x="6" y="16"/>
                  </a:cubicBezTo>
                  <a:cubicBezTo>
                    <a:pt x="3" y="16"/>
                    <a:pt x="0" y="19"/>
                    <a:pt x="0" y="22"/>
                  </a:cubicBezTo>
                  <a:cubicBezTo>
                    <a:pt x="0" y="36"/>
                    <a:pt x="0" y="36"/>
                    <a:pt x="0" y="36"/>
                  </a:cubicBezTo>
                  <a:cubicBezTo>
                    <a:pt x="8" y="36"/>
                    <a:pt x="8" y="36"/>
                    <a:pt x="8" y="36"/>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3" name="Freeform 256"/>
            <p:cNvSpPr>
              <a:spLocks/>
            </p:cNvSpPr>
            <p:nvPr/>
          </p:nvSpPr>
          <p:spPr bwMode="auto">
            <a:xfrm>
              <a:off x="1990725" y="6488113"/>
              <a:ext cx="39687" cy="39688"/>
            </a:xfrm>
            <a:custGeom>
              <a:avLst/>
              <a:gdLst>
                <a:gd name="T0" fmla="*/ 0 w 25"/>
                <a:gd name="T1" fmla="*/ 25 h 25"/>
                <a:gd name="T2" fmla="*/ 13 w 25"/>
                <a:gd name="T3" fmla="*/ 0 h 25"/>
                <a:gd name="T4" fmla="*/ 25 w 25"/>
                <a:gd name="T5" fmla="*/ 0 h 25"/>
              </a:gdLst>
              <a:ahLst/>
              <a:cxnLst>
                <a:cxn ang="0">
                  <a:pos x="T0" y="T1"/>
                </a:cxn>
                <a:cxn ang="0">
                  <a:pos x="T2" y="T3"/>
                </a:cxn>
                <a:cxn ang="0">
                  <a:pos x="T4" y="T5"/>
                </a:cxn>
              </a:cxnLst>
              <a:rect l="0" t="0" r="r" b="b"/>
              <a:pathLst>
                <a:path w="25" h="25">
                  <a:moveTo>
                    <a:pt x="0" y="25"/>
                  </a:moveTo>
                  <a:lnTo>
                    <a:pt x="13" y="0"/>
                  </a:lnTo>
                  <a:lnTo>
                    <a:pt x="25"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34" name="Group 33"/>
          <p:cNvGrpSpPr/>
          <p:nvPr/>
        </p:nvGrpSpPr>
        <p:grpSpPr>
          <a:xfrm flipH="1">
            <a:off x="8603428" y="3533619"/>
            <a:ext cx="407578" cy="190481"/>
            <a:chOff x="9345612" y="5510213"/>
            <a:chExt cx="450850" cy="214313"/>
          </a:xfrm>
        </p:grpSpPr>
        <p:sp>
          <p:nvSpPr>
            <p:cNvPr id="35" name="Oval 160"/>
            <p:cNvSpPr>
              <a:spLocks noChangeArrowheads="1"/>
            </p:cNvSpPr>
            <p:nvPr/>
          </p:nvSpPr>
          <p:spPr bwMode="auto">
            <a:xfrm>
              <a:off x="9385300" y="5646738"/>
              <a:ext cx="77787"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6" name="Line 161"/>
            <p:cNvSpPr>
              <a:spLocks noChangeShapeType="1"/>
            </p:cNvSpPr>
            <p:nvPr/>
          </p:nvSpPr>
          <p:spPr bwMode="auto">
            <a:xfrm>
              <a:off x="9698037" y="5686425"/>
              <a:ext cx="98425"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7" name="Oval 162"/>
            <p:cNvSpPr>
              <a:spLocks noChangeArrowheads="1"/>
            </p:cNvSpPr>
            <p:nvPr/>
          </p:nvSpPr>
          <p:spPr bwMode="auto">
            <a:xfrm>
              <a:off x="9620250" y="5646738"/>
              <a:ext cx="77787"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8" name="Line 163"/>
            <p:cNvSpPr>
              <a:spLocks noChangeShapeType="1"/>
            </p:cNvSpPr>
            <p:nvPr/>
          </p:nvSpPr>
          <p:spPr bwMode="auto">
            <a:xfrm>
              <a:off x="9463087" y="5686425"/>
              <a:ext cx="157162"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39" name="Freeform 164"/>
            <p:cNvSpPr>
              <a:spLocks/>
            </p:cNvSpPr>
            <p:nvPr/>
          </p:nvSpPr>
          <p:spPr bwMode="auto">
            <a:xfrm>
              <a:off x="9345612" y="5510213"/>
              <a:ext cx="431800" cy="176213"/>
            </a:xfrm>
            <a:custGeom>
              <a:avLst/>
              <a:gdLst>
                <a:gd name="T0" fmla="*/ 88 w 88"/>
                <a:gd name="T1" fmla="*/ 36 h 36"/>
                <a:gd name="T2" fmla="*/ 88 w 88"/>
                <a:gd name="T3" fmla="*/ 16 h 36"/>
                <a:gd name="T4" fmla="*/ 80 w 88"/>
                <a:gd name="T5" fmla="*/ 16 h 36"/>
                <a:gd name="T6" fmla="*/ 52 w 88"/>
                <a:gd name="T7" fmla="*/ 0 h 36"/>
                <a:gd name="T8" fmla="*/ 30 w 88"/>
                <a:gd name="T9" fmla="*/ 0 h 36"/>
                <a:gd name="T10" fmla="*/ 22 w 88"/>
                <a:gd name="T11" fmla="*/ 16 h 36"/>
                <a:gd name="T12" fmla="*/ 6 w 88"/>
                <a:gd name="T13" fmla="*/ 16 h 36"/>
                <a:gd name="T14" fmla="*/ 0 w 88"/>
                <a:gd name="T15" fmla="*/ 22 h 36"/>
                <a:gd name="T16" fmla="*/ 0 w 88"/>
                <a:gd name="T17" fmla="*/ 36 h 36"/>
                <a:gd name="T18" fmla="*/ 8 w 88"/>
                <a:gd name="T1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8" h="36">
                  <a:moveTo>
                    <a:pt x="88" y="36"/>
                  </a:moveTo>
                  <a:cubicBezTo>
                    <a:pt x="88" y="16"/>
                    <a:pt x="88" y="16"/>
                    <a:pt x="88" y="16"/>
                  </a:cubicBezTo>
                  <a:cubicBezTo>
                    <a:pt x="80" y="16"/>
                    <a:pt x="80" y="16"/>
                    <a:pt x="80" y="16"/>
                  </a:cubicBezTo>
                  <a:cubicBezTo>
                    <a:pt x="52" y="0"/>
                    <a:pt x="52" y="0"/>
                    <a:pt x="52" y="0"/>
                  </a:cubicBezTo>
                  <a:cubicBezTo>
                    <a:pt x="30" y="0"/>
                    <a:pt x="30" y="0"/>
                    <a:pt x="30" y="0"/>
                  </a:cubicBezTo>
                  <a:cubicBezTo>
                    <a:pt x="22" y="16"/>
                    <a:pt x="22" y="16"/>
                    <a:pt x="22" y="16"/>
                  </a:cubicBezTo>
                  <a:cubicBezTo>
                    <a:pt x="6" y="16"/>
                    <a:pt x="6" y="16"/>
                    <a:pt x="6" y="16"/>
                  </a:cubicBezTo>
                  <a:cubicBezTo>
                    <a:pt x="3" y="16"/>
                    <a:pt x="0" y="19"/>
                    <a:pt x="0" y="22"/>
                  </a:cubicBezTo>
                  <a:cubicBezTo>
                    <a:pt x="0" y="36"/>
                    <a:pt x="0" y="36"/>
                    <a:pt x="0" y="36"/>
                  </a:cubicBezTo>
                  <a:cubicBezTo>
                    <a:pt x="8" y="36"/>
                    <a:pt x="8" y="36"/>
                    <a:pt x="8" y="36"/>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0" name="Freeform 165"/>
            <p:cNvSpPr>
              <a:spLocks/>
            </p:cNvSpPr>
            <p:nvPr/>
          </p:nvSpPr>
          <p:spPr bwMode="auto">
            <a:xfrm>
              <a:off x="9502775" y="5548313"/>
              <a:ext cx="39687" cy="39688"/>
            </a:xfrm>
            <a:custGeom>
              <a:avLst/>
              <a:gdLst>
                <a:gd name="T0" fmla="*/ 0 w 25"/>
                <a:gd name="T1" fmla="*/ 25 h 25"/>
                <a:gd name="T2" fmla="*/ 12 w 25"/>
                <a:gd name="T3" fmla="*/ 0 h 25"/>
                <a:gd name="T4" fmla="*/ 25 w 25"/>
                <a:gd name="T5" fmla="*/ 0 h 25"/>
              </a:gdLst>
              <a:ahLst/>
              <a:cxnLst>
                <a:cxn ang="0">
                  <a:pos x="T0" y="T1"/>
                </a:cxn>
                <a:cxn ang="0">
                  <a:pos x="T2" y="T3"/>
                </a:cxn>
                <a:cxn ang="0">
                  <a:pos x="T4" y="T5"/>
                </a:cxn>
              </a:cxnLst>
              <a:rect l="0" t="0" r="r" b="b"/>
              <a:pathLst>
                <a:path w="25" h="25">
                  <a:moveTo>
                    <a:pt x="0" y="25"/>
                  </a:moveTo>
                  <a:lnTo>
                    <a:pt x="12" y="0"/>
                  </a:lnTo>
                  <a:lnTo>
                    <a:pt x="25"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1" name="Line 166"/>
            <p:cNvSpPr>
              <a:spLocks noChangeShapeType="1"/>
            </p:cNvSpPr>
            <p:nvPr/>
          </p:nvSpPr>
          <p:spPr bwMode="auto">
            <a:xfrm flipV="1">
              <a:off x="9756775" y="5548313"/>
              <a:ext cx="0" cy="39688"/>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2" name="Line 167"/>
            <p:cNvSpPr>
              <a:spLocks noChangeShapeType="1"/>
            </p:cNvSpPr>
            <p:nvPr/>
          </p:nvSpPr>
          <p:spPr bwMode="auto">
            <a:xfrm flipV="1">
              <a:off x="9737725" y="5538788"/>
              <a:ext cx="58737" cy="15875"/>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43" name="Group 42"/>
          <p:cNvGrpSpPr/>
          <p:nvPr/>
        </p:nvGrpSpPr>
        <p:grpSpPr>
          <a:xfrm flipH="1">
            <a:off x="8672789" y="3087953"/>
            <a:ext cx="343943" cy="271352"/>
            <a:chOff x="2773362" y="5411788"/>
            <a:chExt cx="450850" cy="312738"/>
          </a:xfrm>
        </p:grpSpPr>
        <p:sp>
          <p:nvSpPr>
            <p:cNvPr id="44" name="Oval 332"/>
            <p:cNvSpPr>
              <a:spLocks noChangeArrowheads="1"/>
            </p:cNvSpPr>
            <p:nvPr/>
          </p:nvSpPr>
          <p:spPr bwMode="auto">
            <a:xfrm>
              <a:off x="2832100" y="5646738"/>
              <a:ext cx="77787"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5" name="Oval 333"/>
            <p:cNvSpPr>
              <a:spLocks noChangeArrowheads="1"/>
            </p:cNvSpPr>
            <p:nvPr/>
          </p:nvSpPr>
          <p:spPr bwMode="auto">
            <a:xfrm>
              <a:off x="3048000" y="5646738"/>
              <a:ext cx="77787"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6" name="Line 334"/>
            <p:cNvSpPr>
              <a:spLocks noChangeShapeType="1"/>
            </p:cNvSpPr>
            <p:nvPr/>
          </p:nvSpPr>
          <p:spPr bwMode="auto">
            <a:xfrm>
              <a:off x="2909887" y="5686425"/>
              <a:ext cx="138112"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7" name="Line 335"/>
            <p:cNvSpPr>
              <a:spLocks noChangeShapeType="1"/>
            </p:cNvSpPr>
            <p:nvPr/>
          </p:nvSpPr>
          <p:spPr bwMode="auto">
            <a:xfrm>
              <a:off x="2773362" y="5686425"/>
              <a:ext cx="58737"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8" name="Freeform 336"/>
            <p:cNvSpPr>
              <a:spLocks/>
            </p:cNvSpPr>
            <p:nvPr/>
          </p:nvSpPr>
          <p:spPr bwMode="auto">
            <a:xfrm>
              <a:off x="2792412" y="5411788"/>
              <a:ext cx="431800" cy="274638"/>
            </a:xfrm>
            <a:custGeom>
              <a:avLst/>
              <a:gdLst>
                <a:gd name="T0" fmla="*/ 68 w 88"/>
                <a:gd name="T1" fmla="*/ 56 h 56"/>
                <a:gd name="T2" fmla="*/ 84 w 88"/>
                <a:gd name="T3" fmla="*/ 56 h 56"/>
                <a:gd name="T4" fmla="*/ 87 w 88"/>
                <a:gd name="T5" fmla="*/ 55 h 56"/>
                <a:gd name="T6" fmla="*/ 88 w 88"/>
                <a:gd name="T7" fmla="*/ 52 h 56"/>
                <a:gd name="T8" fmla="*/ 88 w 88"/>
                <a:gd name="T9" fmla="*/ 4 h 56"/>
                <a:gd name="T10" fmla="*/ 84 w 88"/>
                <a:gd name="T11" fmla="*/ 0 h 56"/>
                <a:gd name="T12" fmla="*/ 24 w 88"/>
                <a:gd name="T13" fmla="*/ 0 h 56"/>
                <a:gd name="T14" fmla="*/ 20 w 88"/>
                <a:gd name="T15" fmla="*/ 4 h 56"/>
                <a:gd name="T16" fmla="*/ 20 w 88"/>
                <a:gd name="T17" fmla="*/ 32 h 56"/>
                <a:gd name="T18" fmla="*/ 4 w 88"/>
                <a:gd name="T19" fmla="*/ 32 h 56"/>
                <a:gd name="T20" fmla="*/ 0 w 88"/>
                <a:gd name="T21" fmla="*/ 36 h 56"/>
                <a:gd name="T22" fmla="*/ 0 w 88"/>
                <a:gd name="T2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8" h="56">
                  <a:moveTo>
                    <a:pt x="68" y="56"/>
                  </a:moveTo>
                  <a:cubicBezTo>
                    <a:pt x="84" y="56"/>
                    <a:pt x="84" y="56"/>
                    <a:pt x="84" y="56"/>
                  </a:cubicBezTo>
                  <a:cubicBezTo>
                    <a:pt x="85" y="56"/>
                    <a:pt x="86" y="56"/>
                    <a:pt x="87" y="55"/>
                  </a:cubicBezTo>
                  <a:cubicBezTo>
                    <a:pt x="88" y="54"/>
                    <a:pt x="88" y="53"/>
                    <a:pt x="88" y="52"/>
                  </a:cubicBezTo>
                  <a:cubicBezTo>
                    <a:pt x="88" y="4"/>
                    <a:pt x="88" y="4"/>
                    <a:pt x="88" y="4"/>
                  </a:cubicBezTo>
                  <a:cubicBezTo>
                    <a:pt x="88" y="2"/>
                    <a:pt x="86" y="0"/>
                    <a:pt x="84" y="0"/>
                  </a:cubicBezTo>
                  <a:cubicBezTo>
                    <a:pt x="24" y="0"/>
                    <a:pt x="24" y="0"/>
                    <a:pt x="24" y="0"/>
                  </a:cubicBezTo>
                  <a:cubicBezTo>
                    <a:pt x="22" y="0"/>
                    <a:pt x="20" y="2"/>
                    <a:pt x="20" y="4"/>
                  </a:cubicBezTo>
                  <a:cubicBezTo>
                    <a:pt x="20" y="32"/>
                    <a:pt x="20" y="32"/>
                    <a:pt x="20" y="32"/>
                  </a:cubicBezTo>
                  <a:cubicBezTo>
                    <a:pt x="4" y="32"/>
                    <a:pt x="4" y="32"/>
                    <a:pt x="4" y="32"/>
                  </a:cubicBezTo>
                  <a:cubicBezTo>
                    <a:pt x="2" y="32"/>
                    <a:pt x="0" y="34"/>
                    <a:pt x="0" y="36"/>
                  </a:cubicBezTo>
                  <a:cubicBezTo>
                    <a:pt x="0" y="56"/>
                    <a:pt x="0" y="56"/>
                    <a:pt x="0" y="56"/>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49" name="Freeform 337"/>
            <p:cNvSpPr>
              <a:spLocks/>
            </p:cNvSpPr>
            <p:nvPr/>
          </p:nvSpPr>
          <p:spPr bwMode="auto">
            <a:xfrm>
              <a:off x="2930525" y="5489575"/>
              <a:ext cx="19050" cy="39688"/>
            </a:xfrm>
            <a:custGeom>
              <a:avLst/>
              <a:gdLst>
                <a:gd name="T0" fmla="*/ 0 w 12"/>
                <a:gd name="T1" fmla="*/ 25 h 25"/>
                <a:gd name="T2" fmla="*/ 0 w 12"/>
                <a:gd name="T3" fmla="*/ 0 h 25"/>
                <a:gd name="T4" fmla="*/ 12 w 12"/>
                <a:gd name="T5" fmla="*/ 0 h 25"/>
              </a:gdLst>
              <a:ahLst/>
              <a:cxnLst>
                <a:cxn ang="0">
                  <a:pos x="T0" y="T1"/>
                </a:cxn>
                <a:cxn ang="0">
                  <a:pos x="T2" y="T3"/>
                </a:cxn>
                <a:cxn ang="0">
                  <a:pos x="T4" y="T5"/>
                </a:cxn>
              </a:cxnLst>
              <a:rect l="0" t="0" r="r" b="b"/>
              <a:pathLst>
                <a:path w="12" h="25">
                  <a:moveTo>
                    <a:pt x="0" y="25"/>
                  </a:moveTo>
                  <a:lnTo>
                    <a:pt x="0" y="0"/>
                  </a:lnTo>
                  <a:lnTo>
                    <a:pt x="12"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0" name="Freeform 338"/>
            <p:cNvSpPr>
              <a:spLocks/>
            </p:cNvSpPr>
            <p:nvPr/>
          </p:nvSpPr>
          <p:spPr bwMode="auto">
            <a:xfrm>
              <a:off x="2989262" y="5489575"/>
              <a:ext cx="19050" cy="39688"/>
            </a:xfrm>
            <a:custGeom>
              <a:avLst/>
              <a:gdLst>
                <a:gd name="T0" fmla="*/ 0 w 12"/>
                <a:gd name="T1" fmla="*/ 25 h 25"/>
                <a:gd name="T2" fmla="*/ 0 w 12"/>
                <a:gd name="T3" fmla="*/ 0 h 25"/>
                <a:gd name="T4" fmla="*/ 12 w 12"/>
                <a:gd name="T5" fmla="*/ 0 h 25"/>
              </a:gdLst>
              <a:ahLst/>
              <a:cxnLst>
                <a:cxn ang="0">
                  <a:pos x="T0" y="T1"/>
                </a:cxn>
                <a:cxn ang="0">
                  <a:pos x="T2" y="T3"/>
                </a:cxn>
                <a:cxn ang="0">
                  <a:pos x="T4" y="T5"/>
                </a:cxn>
              </a:cxnLst>
              <a:rect l="0" t="0" r="r" b="b"/>
              <a:pathLst>
                <a:path w="12" h="25">
                  <a:moveTo>
                    <a:pt x="0" y="25"/>
                  </a:moveTo>
                  <a:lnTo>
                    <a:pt x="0" y="0"/>
                  </a:lnTo>
                  <a:lnTo>
                    <a:pt x="12"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1" name="Freeform 339"/>
            <p:cNvSpPr>
              <a:spLocks/>
            </p:cNvSpPr>
            <p:nvPr/>
          </p:nvSpPr>
          <p:spPr bwMode="auto">
            <a:xfrm>
              <a:off x="3048000" y="5489575"/>
              <a:ext cx="19050" cy="39688"/>
            </a:xfrm>
            <a:custGeom>
              <a:avLst/>
              <a:gdLst>
                <a:gd name="T0" fmla="*/ 0 w 12"/>
                <a:gd name="T1" fmla="*/ 25 h 25"/>
                <a:gd name="T2" fmla="*/ 0 w 12"/>
                <a:gd name="T3" fmla="*/ 0 h 25"/>
                <a:gd name="T4" fmla="*/ 12 w 12"/>
                <a:gd name="T5" fmla="*/ 0 h 25"/>
              </a:gdLst>
              <a:ahLst/>
              <a:cxnLst>
                <a:cxn ang="0">
                  <a:pos x="T0" y="T1"/>
                </a:cxn>
                <a:cxn ang="0">
                  <a:pos x="T2" y="T3"/>
                </a:cxn>
                <a:cxn ang="0">
                  <a:pos x="T4" y="T5"/>
                </a:cxn>
              </a:cxnLst>
              <a:rect l="0" t="0" r="r" b="b"/>
              <a:pathLst>
                <a:path w="12" h="25">
                  <a:moveTo>
                    <a:pt x="0" y="25"/>
                  </a:moveTo>
                  <a:lnTo>
                    <a:pt x="0" y="0"/>
                  </a:lnTo>
                  <a:lnTo>
                    <a:pt x="12"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2" name="Freeform 340"/>
            <p:cNvSpPr>
              <a:spLocks/>
            </p:cNvSpPr>
            <p:nvPr/>
          </p:nvSpPr>
          <p:spPr bwMode="auto">
            <a:xfrm>
              <a:off x="3106737" y="5489575"/>
              <a:ext cx="19050" cy="39688"/>
            </a:xfrm>
            <a:custGeom>
              <a:avLst/>
              <a:gdLst>
                <a:gd name="T0" fmla="*/ 0 w 12"/>
                <a:gd name="T1" fmla="*/ 25 h 25"/>
                <a:gd name="T2" fmla="*/ 0 w 12"/>
                <a:gd name="T3" fmla="*/ 0 h 25"/>
                <a:gd name="T4" fmla="*/ 12 w 12"/>
                <a:gd name="T5" fmla="*/ 0 h 25"/>
              </a:gdLst>
              <a:ahLst/>
              <a:cxnLst>
                <a:cxn ang="0">
                  <a:pos x="T0" y="T1"/>
                </a:cxn>
                <a:cxn ang="0">
                  <a:pos x="T2" y="T3"/>
                </a:cxn>
                <a:cxn ang="0">
                  <a:pos x="T4" y="T5"/>
                </a:cxn>
              </a:cxnLst>
              <a:rect l="0" t="0" r="r" b="b"/>
              <a:pathLst>
                <a:path w="12" h="25">
                  <a:moveTo>
                    <a:pt x="0" y="25"/>
                  </a:moveTo>
                  <a:lnTo>
                    <a:pt x="0" y="0"/>
                  </a:lnTo>
                  <a:lnTo>
                    <a:pt x="12"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3" name="Freeform 341"/>
            <p:cNvSpPr>
              <a:spLocks/>
            </p:cNvSpPr>
            <p:nvPr/>
          </p:nvSpPr>
          <p:spPr bwMode="auto">
            <a:xfrm>
              <a:off x="3165475" y="5489575"/>
              <a:ext cx="19050" cy="39688"/>
            </a:xfrm>
            <a:custGeom>
              <a:avLst/>
              <a:gdLst>
                <a:gd name="T0" fmla="*/ 0 w 12"/>
                <a:gd name="T1" fmla="*/ 25 h 25"/>
                <a:gd name="T2" fmla="*/ 0 w 12"/>
                <a:gd name="T3" fmla="*/ 0 h 25"/>
                <a:gd name="T4" fmla="*/ 12 w 12"/>
                <a:gd name="T5" fmla="*/ 0 h 25"/>
              </a:gdLst>
              <a:ahLst/>
              <a:cxnLst>
                <a:cxn ang="0">
                  <a:pos x="T0" y="T1"/>
                </a:cxn>
                <a:cxn ang="0">
                  <a:pos x="T2" y="T3"/>
                </a:cxn>
                <a:cxn ang="0">
                  <a:pos x="T4" y="T5"/>
                </a:cxn>
              </a:cxnLst>
              <a:rect l="0" t="0" r="r" b="b"/>
              <a:pathLst>
                <a:path w="12" h="25">
                  <a:moveTo>
                    <a:pt x="0" y="25"/>
                  </a:moveTo>
                  <a:lnTo>
                    <a:pt x="0" y="0"/>
                  </a:lnTo>
                  <a:lnTo>
                    <a:pt x="12"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4" name="Line 342"/>
            <p:cNvSpPr>
              <a:spLocks noChangeShapeType="1"/>
            </p:cNvSpPr>
            <p:nvPr/>
          </p:nvSpPr>
          <p:spPr bwMode="auto">
            <a:xfrm>
              <a:off x="2921000" y="5451475"/>
              <a:ext cx="38100" cy="0"/>
            </a:xfrm>
            <a:prstGeom prst="line">
              <a:avLst/>
            </a:prstGeom>
            <a:noFill/>
            <a:ln w="28575" cap="flat">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5" name="Line 343"/>
            <p:cNvSpPr>
              <a:spLocks noChangeShapeType="1"/>
            </p:cNvSpPr>
            <p:nvPr/>
          </p:nvSpPr>
          <p:spPr bwMode="auto">
            <a:xfrm>
              <a:off x="3135312" y="5451475"/>
              <a:ext cx="39687" cy="0"/>
            </a:xfrm>
            <a:prstGeom prst="line">
              <a:avLst/>
            </a:prstGeom>
            <a:noFill/>
            <a:ln w="28575" cap="flat">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6" name="Line 344"/>
            <p:cNvSpPr>
              <a:spLocks noChangeShapeType="1"/>
            </p:cNvSpPr>
            <p:nvPr/>
          </p:nvSpPr>
          <p:spPr bwMode="auto">
            <a:xfrm>
              <a:off x="2792412" y="5607050"/>
              <a:ext cx="431800"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57" name="Group 56"/>
          <p:cNvGrpSpPr/>
          <p:nvPr/>
        </p:nvGrpSpPr>
        <p:grpSpPr>
          <a:xfrm flipH="1">
            <a:off x="11533875" y="1956783"/>
            <a:ext cx="357397" cy="205392"/>
            <a:chOff x="8407400" y="5510213"/>
            <a:chExt cx="449262" cy="214313"/>
          </a:xfrm>
        </p:grpSpPr>
        <p:sp>
          <p:nvSpPr>
            <p:cNvPr id="58" name="Oval 154"/>
            <p:cNvSpPr>
              <a:spLocks noChangeArrowheads="1"/>
            </p:cNvSpPr>
            <p:nvPr/>
          </p:nvSpPr>
          <p:spPr bwMode="auto">
            <a:xfrm>
              <a:off x="8447087" y="5646738"/>
              <a:ext cx="77787"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59" name="Line 155"/>
            <p:cNvSpPr>
              <a:spLocks noChangeShapeType="1"/>
            </p:cNvSpPr>
            <p:nvPr/>
          </p:nvSpPr>
          <p:spPr bwMode="auto">
            <a:xfrm>
              <a:off x="8797925" y="5686425"/>
              <a:ext cx="58737"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60" name="Oval 156"/>
            <p:cNvSpPr>
              <a:spLocks noChangeArrowheads="1"/>
            </p:cNvSpPr>
            <p:nvPr/>
          </p:nvSpPr>
          <p:spPr bwMode="auto">
            <a:xfrm>
              <a:off x="8720137" y="5646738"/>
              <a:ext cx="77787" cy="77788"/>
            </a:xfrm>
            <a:prstGeom prst="ellipse">
              <a:avLst/>
            </a:pr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61" name="Line 157"/>
            <p:cNvSpPr>
              <a:spLocks noChangeShapeType="1"/>
            </p:cNvSpPr>
            <p:nvPr/>
          </p:nvSpPr>
          <p:spPr bwMode="auto">
            <a:xfrm>
              <a:off x="8524875" y="5686425"/>
              <a:ext cx="195262" cy="0"/>
            </a:xfrm>
            <a:prstGeom prst="line">
              <a:avLst/>
            </a:prstGeom>
            <a:noFill/>
            <a:ln w="28575" cap="rnd">
              <a:solidFill>
                <a:schemeClr val="tx2"/>
              </a:solidFill>
              <a:prstDash val="solid"/>
              <a:round/>
              <a:headEnd/>
              <a:tailEnd/>
            </a:ln>
            <a:extLst>
              <a:ext uri="{909E8E84-426E-40DD-AFC4-6F175D3DCCD1}">
                <a14:hiddenFill xmlns:a14="http://schemas.microsoft.com/office/drawing/2010/main">
                  <a:no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62" name="Freeform 158"/>
            <p:cNvSpPr>
              <a:spLocks/>
            </p:cNvSpPr>
            <p:nvPr/>
          </p:nvSpPr>
          <p:spPr bwMode="auto">
            <a:xfrm>
              <a:off x="8407400" y="5510213"/>
              <a:ext cx="430212" cy="176213"/>
            </a:xfrm>
            <a:custGeom>
              <a:avLst/>
              <a:gdLst>
                <a:gd name="T0" fmla="*/ 88 w 88"/>
                <a:gd name="T1" fmla="*/ 36 h 36"/>
                <a:gd name="T2" fmla="*/ 88 w 88"/>
                <a:gd name="T3" fmla="*/ 22 h 36"/>
                <a:gd name="T4" fmla="*/ 82 w 88"/>
                <a:gd name="T5" fmla="*/ 16 h 36"/>
                <a:gd name="T6" fmla="*/ 76 w 88"/>
                <a:gd name="T7" fmla="*/ 16 h 36"/>
                <a:gd name="T8" fmla="*/ 68 w 88"/>
                <a:gd name="T9" fmla="*/ 0 h 36"/>
                <a:gd name="T10" fmla="*/ 30 w 88"/>
                <a:gd name="T11" fmla="*/ 0 h 36"/>
                <a:gd name="T12" fmla="*/ 22 w 88"/>
                <a:gd name="T13" fmla="*/ 16 h 36"/>
                <a:gd name="T14" fmla="*/ 6 w 88"/>
                <a:gd name="T15" fmla="*/ 16 h 36"/>
                <a:gd name="T16" fmla="*/ 0 w 88"/>
                <a:gd name="T17" fmla="*/ 22 h 36"/>
                <a:gd name="T18" fmla="*/ 0 w 88"/>
                <a:gd name="T19" fmla="*/ 36 h 36"/>
                <a:gd name="T20" fmla="*/ 8 w 88"/>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36">
                  <a:moveTo>
                    <a:pt x="88" y="36"/>
                  </a:moveTo>
                  <a:cubicBezTo>
                    <a:pt x="88" y="22"/>
                    <a:pt x="88" y="22"/>
                    <a:pt x="88" y="22"/>
                  </a:cubicBezTo>
                  <a:cubicBezTo>
                    <a:pt x="88" y="19"/>
                    <a:pt x="85" y="16"/>
                    <a:pt x="82" y="16"/>
                  </a:cubicBezTo>
                  <a:cubicBezTo>
                    <a:pt x="76" y="16"/>
                    <a:pt x="76" y="16"/>
                    <a:pt x="76" y="16"/>
                  </a:cubicBezTo>
                  <a:cubicBezTo>
                    <a:pt x="68" y="0"/>
                    <a:pt x="68" y="0"/>
                    <a:pt x="68" y="0"/>
                  </a:cubicBezTo>
                  <a:cubicBezTo>
                    <a:pt x="30" y="0"/>
                    <a:pt x="30" y="0"/>
                    <a:pt x="30" y="0"/>
                  </a:cubicBezTo>
                  <a:cubicBezTo>
                    <a:pt x="22" y="16"/>
                    <a:pt x="22" y="16"/>
                    <a:pt x="22" y="16"/>
                  </a:cubicBezTo>
                  <a:cubicBezTo>
                    <a:pt x="6" y="16"/>
                    <a:pt x="6" y="16"/>
                    <a:pt x="6" y="16"/>
                  </a:cubicBezTo>
                  <a:cubicBezTo>
                    <a:pt x="3" y="16"/>
                    <a:pt x="0" y="19"/>
                    <a:pt x="0" y="22"/>
                  </a:cubicBezTo>
                  <a:cubicBezTo>
                    <a:pt x="0" y="36"/>
                    <a:pt x="0" y="36"/>
                    <a:pt x="0" y="36"/>
                  </a:cubicBezTo>
                  <a:cubicBezTo>
                    <a:pt x="8" y="36"/>
                    <a:pt x="8" y="36"/>
                    <a:pt x="8" y="36"/>
                  </a:cubicBez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sp>
          <p:nvSpPr>
            <p:cNvPr id="63" name="Freeform 159"/>
            <p:cNvSpPr>
              <a:spLocks/>
            </p:cNvSpPr>
            <p:nvPr/>
          </p:nvSpPr>
          <p:spPr bwMode="auto">
            <a:xfrm>
              <a:off x="8564562" y="5548313"/>
              <a:ext cx="38100" cy="39688"/>
            </a:xfrm>
            <a:custGeom>
              <a:avLst/>
              <a:gdLst>
                <a:gd name="T0" fmla="*/ 0 w 24"/>
                <a:gd name="T1" fmla="*/ 25 h 25"/>
                <a:gd name="T2" fmla="*/ 12 w 24"/>
                <a:gd name="T3" fmla="*/ 0 h 25"/>
                <a:gd name="T4" fmla="*/ 24 w 24"/>
                <a:gd name="T5" fmla="*/ 0 h 25"/>
              </a:gdLst>
              <a:ahLst/>
              <a:cxnLst>
                <a:cxn ang="0">
                  <a:pos x="T0" y="T1"/>
                </a:cxn>
                <a:cxn ang="0">
                  <a:pos x="T2" y="T3"/>
                </a:cxn>
                <a:cxn ang="0">
                  <a:pos x="T4" y="T5"/>
                </a:cxn>
              </a:cxnLst>
              <a:rect l="0" t="0" r="r" b="b"/>
              <a:pathLst>
                <a:path w="24" h="25">
                  <a:moveTo>
                    <a:pt x="0" y="25"/>
                  </a:moveTo>
                  <a:lnTo>
                    <a:pt x="12" y="0"/>
                  </a:lnTo>
                  <a:lnTo>
                    <a:pt x="24" y="0"/>
                  </a:lnTo>
                </a:path>
              </a:pathLst>
            </a:custGeom>
            <a:noFill/>
            <a:ln w="28575" cap="rnd">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2953" tIns="41476" rIns="82953" bIns="414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sp>
        <p:nvSpPr>
          <p:cNvPr id="6" name="TextBox 5">
            <a:extLst>
              <a:ext uri="{FF2B5EF4-FFF2-40B4-BE49-F238E27FC236}">
                <a16:creationId xmlns:a16="http://schemas.microsoft.com/office/drawing/2014/main" id="{A3C8431E-7F29-2E18-097F-2A266AF87469}"/>
              </a:ext>
            </a:extLst>
          </p:cNvPr>
          <p:cNvSpPr txBox="1"/>
          <p:nvPr/>
        </p:nvSpPr>
        <p:spPr>
          <a:xfrm>
            <a:off x="476250" y="2162175"/>
            <a:ext cx="2505075"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Helvetica"/>
                <a:ea typeface="+mn-ea"/>
                <a:cs typeface="Helvetica"/>
              </a:rPr>
              <a:t>Commercial aviation was the third most popular mode of transport in the last 12 months.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Helvetica"/>
              <a:ea typeface="+mn-ea"/>
              <a:cs typeface="Helvetic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Helvetica"/>
                <a:ea typeface="+mn-ea"/>
                <a:cs typeface="Helvetica"/>
              </a:rPr>
              <a:t>Four out of 5 Australians (80%) had taken at least one commercial flight in the past 5 years. </a:t>
            </a:r>
          </a:p>
        </p:txBody>
      </p:sp>
    </p:spTree>
    <p:extLst>
      <p:ext uri="{BB962C8B-B14F-4D97-AF65-F5344CB8AC3E}">
        <p14:creationId xmlns:p14="http://schemas.microsoft.com/office/powerpoint/2010/main" val="778103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1777E737-AE6A-ED16-389C-5DFAF489DCB5}"/>
              </a:ext>
            </a:extLst>
          </p:cNvPr>
          <p:cNvSpPr/>
          <p:nvPr/>
        </p:nvSpPr>
        <p:spPr>
          <a:xfrm>
            <a:off x="5794131" y="-15976"/>
            <a:ext cx="6397869" cy="68739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2" name="Title 1"/>
          <p:cNvSpPr>
            <a:spLocks noGrp="1"/>
          </p:cNvSpPr>
          <p:nvPr>
            <p:ph type="title"/>
          </p:nvPr>
        </p:nvSpPr>
        <p:spPr>
          <a:xfrm>
            <a:off x="486846" y="355653"/>
            <a:ext cx="5588866" cy="775597"/>
          </a:xfrm>
        </p:spPr>
        <p:txBody>
          <a:bodyPr/>
          <a:lstStyle/>
          <a:p>
            <a:r>
              <a:rPr lang="en-AU"/>
              <a:t>Frequency and purpose </a:t>
            </a:r>
            <a:br>
              <a:rPr lang="en-AU"/>
            </a:br>
            <a:r>
              <a:rPr lang="en-AU"/>
              <a:t>of air travel</a:t>
            </a:r>
          </a:p>
        </p:txBody>
      </p:sp>
      <p:sp>
        <p:nvSpPr>
          <p:cNvPr id="3" name="Slide Number Placeholder 2"/>
          <p:cNvSpPr>
            <a:spLocks noGrp="1"/>
          </p:cNvSpPr>
          <p:nvPr>
            <p:ph type="sldNum" sz="quarter" idx="12"/>
          </p:nvPr>
        </p:nvSpPr>
        <p:spPr>
          <a:xfrm>
            <a:off x="10895376" y="6532580"/>
            <a:ext cx="412751" cy="123111"/>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smtClean="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graphicFrame>
        <p:nvGraphicFramePr>
          <p:cNvPr id="18" name="Chart 17"/>
          <p:cNvGraphicFramePr/>
          <p:nvPr>
            <p:extLst>
              <p:ext uri="{D42A27DB-BD31-4B8C-83A1-F6EECF244321}">
                <p14:modId xmlns:p14="http://schemas.microsoft.com/office/powerpoint/2010/main" val="80886662"/>
              </p:ext>
            </p:extLst>
          </p:nvPr>
        </p:nvGraphicFramePr>
        <p:xfrm>
          <a:off x="569224" y="2038640"/>
          <a:ext cx="4920962" cy="3918277"/>
        </p:xfrm>
        <a:graphic>
          <a:graphicData uri="http://schemas.openxmlformats.org/drawingml/2006/chart">
            <c:chart xmlns:c="http://schemas.openxmlformats.org/drawingml/2006/chart" xmlns:r="http://schemas.openxmlformats.org/officeDocument/2006/relationships" r:id="rId2"/>
          </a:graphicData>
        </a:graphic>
      </p:graphicFrame>
      <p:sp>
        <p:nvSpPr>
          <p:cNvPr id="19" name="TextBox 18">
            <a:extLst>
              <a:ext uri="{FF2B5EF4-FFF2-40B4-BE49-F238E27FC236}">
                <a16:creationId xmlns:a16="http://schemas.microsoft.com/office/drawing/2014/main" id="{58A6276F-E545-7A11-C0B0-24C519119331}"/>
              </a:ext>
            </a:extLst>
          </p:cNvPr>
          <p:cNvSpPr txBox="1"/>
          <p:nvPr/>
        </p:nvSpPr>
        <p:spPr>
          <a:xfrm>
            <a:off x="6668431" y="257165"/>
            <a:ext cx="4814321" cy="523220"/>
          </a:xfrm>
          <a:prstGeom prst="rect">
            <a:avLst/>
          </a:prstGeom>
          <a:noFill/>
          <a:ln w="28575">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rgbClr val="FFFFFF"/>
                </a:solidFill>
                <a:effectLst/>
                <a:uLnTx/>
                <a:uFillTx/>
                <a:latin typeface="Helvetica"/>
                <a:ea typeface="+mn-ea"/>
                <a:cs typeface="+mn-cs"/>
              </a:rPr>
              <a:t>The majority of respondents flew domestically on their most recent flight</a:t>
            </a:r>
            <a:endParaRPr kumimoji="0" lang="en-AU" sz="1400" b="1" i="0" u="none" strike="noStrike" kern="1200" cap="none" spc="0" normalizeH="0" baseline="0" noProof="0">
              <a:ln>
                <a:noFill/>
              </a:ln>
              <a:solidFill>
                <a:srgbClr val="FFFFFF"/>
              </a:solidFill>
              <a:effectLst/>
              <a:uLnTx/>
              <a:uFillTx/>
              <a:latin typeface="Helvetica"/>
              <a:ea typeface="+mn-ea"/>
              <a:cs typeface="Helvetica"/>
            </a:endParaRPr>
          </a:p>
        </p:txBody>
      </p:sp>
      <p:grpSp>
        <p:nvGrpSpPr>
          <p:cNvPr id="20" name="Group 19"/>
          <p:cNvGrpSpPr/>
          <p:nvPr/>
        </p:nvGrpSpPr>
        <p:grpSpPr>
          <a:xfrm>
            <a:off x="6274195" y="500915"/>
            <a:ext cx="5398211" cy="2585736"/>
            <a:chOff x="6438900" y="615285"/>
            <a:chExt cx="5542532" cy="2674255"/>
          </a:xfrm>
        </p:grpSpPr>
        <p:graphicFrame>
          <p:nvGraphicFramePr>
            <p:cNvPr id="21" name="Chart 20"/>
            <p:cNvGraphicFramePr/>
            <p:nvPr/>
          </p:nvGraphicFramePr>
          <p:xfrm>
            <a:off x="6438900" y="615285"/>
            <a:ext cx="5542532" cy="2674255"/>
          </p:xfrm>
          <a:graphic>
            <a:graphicData uri="http://schemas.openxmlformats.org/drawingml/2006/chart">
              <c:chart xmlns:c="http://schemas.openxmlformats.org/drawingml/2006/chart" xmlns:r="http://schemas.openxmlformats.org/officeDocument/2006/relationships" r:id="rId3"/>
            </a:graphicData>
          </a:graphic>
        </p:graphicFrame>
        <p:sp>
          <p:nvSpPr>
            <p:cNvPr id="22" name="Freeform 21"/>
            <p:cNvSpPr>
              <a:spLocks/>
            </p:cNvSpPr>
            <p:nvPr/>
          </p:nvSpPr>
          <p:spPr bwMode="auto">
            <a:xfrm>
              <a:off x="8077963" y="1021799"/>
              <a:ext cx="2250068" cy="2170570"/>
            </a:xfrm>
            <a:custGeom>
              <a:avLst/>
              <a:gdLst>
                <a:gd name="connsiteX0" fmla="*/ 0 w 1454989"/>
                <a:gd name="connsiteY0" fmla="*/ 0 h 1529751"/>
                <a:gd name="connsiteX1" fmla="*/ 1454989 w 1454989"/>
                <a:gd name="connsiteY1" fmla="*/ 0 h 1529751"/>
                <a:gd name="connsiteX2" fmla="*/ 1454989 w 1454989"/>
                <a:gd name="connsiteY2" fmla="*/ 1529751 h 1529751"/>
                <a:gd name="connsiteX3" fmla="*/ 0 w 1454989"/>
                <a:gd name="connsiteY3" fmla="*/ 1529751 h 1529751"/>
                <a:gd name="connsiteX4" fmla="*/ 0 w 1454989"/>
                <a:gd name="connsiteY4" fmla="*/ 0 h 1529751"/>
                <a:gd name="connsiteX5" fmla="*/ 1282047 w 1454989"/>
                <a:gd name="connsiteY5" fmla="*/ 16415 h 1529751"/>
                <a:gd name="connsiteX6" fmla="*/ 1171992 w 1454989"/>
                <a:gd name="connsiteY6" fmla="*/ 65661 h 1529751"/>
                <a:gd name="connsiteX7" fmla="*/ 983327 w 1454989"/>
                <a:gd name="connsiteY7" fmla="*/ 262642 h 1529751"/>
                <a:gd name="connsiteX8" fmla="*/ 8559 w 1454989"/>
                <a:gd name="connsiteY8" fmla="*/ 426793 h 1529751"/>
                <a:gd name="connsiteX9" fmla="*/ 668886 w 1454989"/>
                <a:gd name="connsiteY9" fmla="*/ 590944 h 1529751"/>
                <a:gd name="connsiteX10" fmla="*/ 291556 w 1454989"/>
                <a:gd name="connsiteY10" fmla="*/ 984907 h 1529751"/>
                <a:gd name="connsiteX11" fmla="*/ 134336 w 1454989"/>
                <a:gd name="connsiteY11" fmla="*/ 984907 h 1529751"/>
                <a:gd name="connsiteX12" fmla="*/ 8559 w 1454989"/>
                <a:gd name="connsiteY12" fmla="*/ 1116228 h 1529751"/>
                <a:gd name="connsiteX13" fmla="*/ 228668 w 1454989"/>
                <a:gd name="connsiteY13" fmla="*/ 1280379 h 1529751"/>
                <a:gd name="connsiteX14" fmla="*/ 385889 w 1454989"/>
                <a:gd name="connsiteY14" fmla="*/ 1510190 h 1529751"/>
                <a:gd name="connsiteX15" fmla="*/ 511665 w 1454989"/>
                <a:gd name="connsiteY15" fmla="*/ 1378869 h 1529751"/>
                <a:gd name="connsiteX16" fmla="*/ 511665 w 1454989"/>
                <a:gd name="connsiteY16" fmla="*/ 1214718 h 1529751"/>
                <a:gd name="connsiteX17" fmla="*/ 888995 w 1454989"/>
                <a:gd name="connsiteY17" fmla="*/ 820756 h 1529751"/>
                <a:gd name="connsiteX18" fmla="*/ 1046216 w 1454989"/>
                <a:gd name="connsiteY18" fmla="*/ 1510190 h 1529751"/>
                <a:gd name="connsiteX19" fmla="*/ 1203436 w 1454989"/>
                <a:gd name="connsiteY19" fmla="*/ 492453 h 1529751"/>
                <a:gd name="connsiteX20" fmla="*/ 1392101 w 1454989"/>
                <a:gd name="connsiteY20" fmla="*/ 295472 h 1529751"/>
                <a:gd name="connsiteX21" fmla="*/ 1392101 w 1454989"/>
                <a:gd name="connsiteY21" fmla="*/ 65661 h 1529751"/>
                <a:gd name="connsiteX22" fmla="*/ 1282047 w 1454989"/>
                <a:gd name="connsiteY22" fmla="*/ 16415 h 1529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54989" h="1529751">
                  <a:moveTo>
                    <a:pt x="0" y="0"/>
                  </a:moveTo>
                  <a:lnTo>
                    <a:pt x="1454989" y="0"/>
                  </a:lnTo>
                  <a:lnTo>
                    <a:pt x="1454989" y="1529751"/>
                  </a:lnTo>
                  <a:lnTo>
                    <a:pt x="0" y="1529751"/>
                  </a:lnTo>
                  <a:lnTo>
                    <a:pt x="0" y="0"/>
                  </a:lnTo>
                  <a:close/>
                  <a:moveTo>
                    <a:pt x="1282047" y="16415"/>
                  </a:moveTo>
                  <a:cubicBezTo>
                    <a:pt x="1242741" y="16415"/>
                    <a:pt x="1203436" y="32831"/>
                    <a:pt x="1171992" y="65661"/>
                  </a:cubicBezTo>
                  <a:cubicBezTo>
                    <a:pt x="983327" y="262642"/>
                    <a:pt x="983327" y="262642"/>
                    <a:pt x="983327" y="262642"/>
                  </a:cubicBezTo>
                  <a:cubicBezTo>
                    <a:pt x="228668" y="262642"/>
                    <a:pt x="8559" y="229812"/>
                    <a:pt x="8559" y="426793"/>
                  </a:cubicBezTo>
                  <a:cubicBezTo>
                    <a:pt x="8559" y="607359"/>
                    <a:pt x="244390" y="525284"/>
                    <a:pt x="668886" y="590944"/>
                  </a:cubicBezTo>
                  <a:cubicBezTo>
                    <a:pt x="291556" y="984907"/>
                    <a:pt x="291556" y="984907"/>
                    <a:pt x="291556" y="984907"/>
                  </a:cubicBezTo>
                  <a:cubicBezTo>
                    <a:pt x="134336" y="984907"/>
                    <a:pt x="134336" y="984907"/>
                    <a:pt x="134336" y="984907"/>
                  </a:cubicBezTo>
                  <a:cubicBezTo>
                    <a:pt x="71448" y="984907"/>
                    <a:pt x="8559" y="1050567"/>
                    <a:pt x="8559" y="1116228"/>
                  </a:cubicBezTo>
                  <a:cubicBezTo>
                    <a:pt x="8559" y="1231133"/>
                    <a:pt x="102892" y="1231133"/>
                    <a:pt x="228668" y="1280379"/>
                  </a:cubicBezTo>
                  <a:cubicBezTo>
                    <a:pt x="260112" y="1395284"/>
                    <a:pt x="275834" y="1510190"/>
                    <a:pt x="385889" y="1510190"/>
                  </a:cubicBezTo>
                  <a:cubicBezTo>
                    <a:pt x="448777" y="1510190"/>
                    <a:pt x="511665" y="1444530"/>
                    <a:pt x="511665" y="1378869"/>
                  </a:cubicBezTo>
                  <a:cubicBezTo>
                    <a:pt x="511665" y="1214718"/>
                    <a:pt x="511665" y="1214718"/>
                    <a:pt x="511665" y="1214718"/>
                  </a:cubicBezTo>
                  <a:cubicBezTo>
                    <a:pt x="888995" y="820756"/>
                    <a:pt x="888995" y="820756"/>
                    <a:pt x="888995" y="820756"/>
                  </a:cubicBezTo>
                  <a:cubicBezTo>
                    <a:pt x="951883" y="1263964"/>
                    <a:pt x="873273" y="1510190"/>
                    <a:pt x="1046216" y="1510190"/>
                  </a:cubicBezTo>
                  <a:cubicBezTo>
                    <a:pt x="1250602" y="1510190"/>
                    <a:pt x="1203436" y="1313209"/>
                    <a:pt x="1203436" y="492453"/>
                  </a:cubicBezTo>
                  <a:cubicBezTo>
                    <a:pt x="1392101" y="295472"/>
                    <a:pt x="1392101" y="295472"/>
                    <a:pt x="1392101" y="295472"/>
                  </a:cubicBezTo>
                  <a:cubicBezTo>
                    <a:pt x="1454989" y="229812"/>
                    <a:pt x="1454989" y="131321"/>
                    <a:pt x="1392101" y="65661"/>
                  </a:cubicBezTo>
                  <a:cubicBezTo>
                    <a:pt x="1360657" y="32831"/>
                    <a:pt x="1321352" y="16415"/>
                    <a:pt x="1282047" y="16415"/>
                  </a:cubicBezTo>
                  <a:close/>
                </a:path>
              </a:pathLst>
            </a:custGeom>
            <a:solidFill>
              <a:schemeClr val="tx2"/>
            </a:solidFill>
            <a:ln w="12700" cap="rnd">
              <a:solidFill>
                <a:schemeClr val="tx2"/>
              </a:solidFill>
              <a:prstDash val="solid"/>
              <a:round/>
              <a:headEnd/>
              <a:tailEnd/>
            </a:ln>
          </p:spPr>
          <p:txBody>
            <a:bodyPr vert="horz" wrap="square" lIns="82953" tIns="41476" rIns="82953" bIns="41476"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633" b="0" i="0" u="none" strike="noStrike" kern="1200" cap="none" spc="0" normalizeH="0" baseline="0" noProof="0">
                <a:ln>
                  <a:noFill/>
                </a:ln>
                <a:solidFill>
                  <a:srgbClr val="000000"/>
                </a:solidFill>
                <a:effectLst/>
                <a:uLnTx/>
                <a:uFillTx/>
                <a:latin typeface="Helvetica"/>
                <a:ea typeface="+mn-ea"/>
                <a:cs typeface="+mn-cs"/>
              </a:endParaRPr>
            </a:p>
          </p:txBody>
        </p:sp>
      </p:grpSp>
      <p:sp>
        <p:nvSpPr>
          <p:cNvPr id="23" name="TextBox 22">
            <a:extLst>
              <a:ext uri="{FF2B5EF4-FFF2-40B4-BE49-F238E27FC236}">
                <a16:creationId xmlns:a16="http://schemas.microsoft.com/office/drawing/2014/main" id="{58A6276F-E545-7A11-C0B0-24C519119331}"/>
              </a:ext>
            </a:extLst>
          </p:cNvPr>
          <p:cNvSpPr txBox="1"/>
          <p:nvPr/>
        </p:nvSpPr>
        <p:spPr>
          <a:xfrm>
            <a:off x="6668431" y="3506364"/>
            <a:ext cx="4814321" cy="523220"/>
          </a:xfrm>
          <a:prstGeom prst="rect">
            <a:avLst/>
          </a:prstGeom>
          <a:noFill/>
          <a:ln w="28575">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rgbClr val="FFFFFF"/>
                </a:solidFill>
                <a:effectLst/>
                <a:uLnTx/>
                <a:uFillTx/>
                <a:latin typeface="Helvetica"/>
                <a:ea typeface="+mn-ea"/>
                <a:cs typeface="+mn-cs"/>
              </a:rPr>
              <a:t>The main purpose of people’s most recent flight was leisure</a:t>
            </a:r>
            <a:endParaRPr kumimoji="0" lang="en-AU" sz="1400" b="1" i="0" u="none" strike="noStrike" kern="1200" cap="none" spc="0" normalizeH="0" baseline="0" noProof="0">
              <a:ln>
                <a:noFill/>
              </a:ln>
              <a:solidFill>
                <a:srgbClr val="FFFFFF"/>
              </a:solidFill>
              <a:effectLst/>
              <a:uLnTx/>
              <a:uFillTx/>
              <a:latin typeface="Helvetica"/>
              <a:ea typeface="+mn-ea"/>
              <a:cs typeface="Helvetica"/>
            </a:endParaRPr>
          </a:p>
        </p:txBody>
      </p:sp>
      <p:graphicFrame>
        <p:nvGraphicFramePr>
          <p:cNvPr id="24" name="Chart 23"/>
          <p:cNvGraphicFramePr/>
          <p:nvPr>
            <p:extLst>
              <p:ext uri="{D42A27DB-BD31-4B8C-83A1-F6EECF244321}">
                <p14:modId xmlns:p14="http://schemas.microsoft.com/office/powerpoint/2010/main" val="161844277"/>
              </p:ext>
            </p:extLst>
          </p:nvPr>
        </p:nvGraphicFramePr>
        <p:xfrm>
          <a:off x="6363630" y="3874044"/>
          <a:ext cx="5283510" cy="2243895"/>
        </p:xfrm>
        <a:graphic>
          <a:graphicData uri="http://schemas.openxmlformats.org/drawingml/2006/chart">
            <c:chart xmlns:c="http://schemas.openxmlformats.org/drawingml/2006/chart" xmlns:r="http://schemas.openxmlformats.org/officeDocument/2006/relationships" r:id="rId4"/>
          </a:graphicData>
        </a:graphic>
      </p:graphicFrame>
      <p:cxnSp>
        <p:nvCxnSpPr>
          <p:cNvPr id="25" name="Straight Connector 24"/>
          <p:cNvCxnSpPr/>
          <p:nvPr/>
        </p:nvCxnSpPr>
        <p:spPr>
          <a:xfrm>
            <a:off x="6589300" y="3272351"/>
            <a:ext cx="4818691"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86846" y="6025496"/>
            <a:ext cx="486766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Helvetica"/>
                <a:ea typeface="+mn-ea"/>
                <a:cs typeface="+mn-cs"/>
              </a:rPr>
              <a:t>“How many commercial flights from an Australian airport have you taken in the last 12 months (between 28 August 2024 to 27 August 2025)? Either to travel within Australia or to go overseas.” (n=4,008 - weighted)</a:t>
            </a:r>
            <a:endParaRPr kumimoji="0" lang="en-AU" sz="800" b="0" i="0" u="none" strike="noStrike" kern="1200" cap="none" spc="0" normalizeH="0" baseline="0" noProof="0">
              <a:ln>
                <a:noFill/>
              </a:ln>
              <a:solidFill>
                <a:srgbClr val="000000"/>
              </a:solidFill>
              <a:effectLst/>
              <a:uLnTx/>
              <a:uFillTx/>
              <a:latin typeface="Helvetica"/>
              <a:ea typeface="+mn-ea"/>
              <a:cs typeface="+mn-cs"/>
            </a:endParaRPr>
          </a:p>
        </p:txBody>
      </p:sp>
      <p:sp>
        <p:nvSpPr>
          <p:cNvPr id="27" name="TextBox 26"/>
          <p:cNvSpPr txBox="1"/>
          <p:nvPr/>
        </p:nvSpPr>
        <p:spPr>
          <a:xfrm>
            <a:off x="6332682" y="6256328"/>
            <a:ext cx="548581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solidFill>
                <a:effectLst/>
                <a:uLnTx/>
                <a:uFillTx/>
                <a:latin typeface="Helvetica"/>
                <a:ea typeface="+mn-ea"/>
                <a:cs typeface="+mn-cs"/>
              </a:rPr>
              <a:t>“What best describes your most recent flight from an Australian airport?”(n=4,008, weighted) and “What was the main purpose of your most recent trip involving flights from an Australian airport?“ (n=4,008 - weighted)</a:t>
            </a:r>
            <a:endParaRPr kumimoji="0" lang="en-AU" sz="800" b="0" i="0" u="none" strike="noStrike" kern="1200" cap="none" spc="0" normalizeH="0" baseline="0" noProof="0">
              <a:ln>
                <a:noFill/>
              </a:ln>
              <a:solidFill>
                <a:srgbClr val="FFFFFF"/>
              </a:solidFill>
              <a:effectLst/>
              <a:uLnTx/>
              <a:uFillTx/>
              <a:latin typeface="Helvetica"/>
              <a:ea typeface="+mn-ea"/>
              <a:cs typeface="+mn-cs"/>
            </a:endParaRPr>
          </a:p>
        </p:txBody>
      </p:sp>
      <p:sp>
        <p:nvSpPr>
          <p:cNvPr id="29" name="TextBox 28">
            <a:extLst>
              <a:ext uri="{FF2B5EF4-FFF2-40B4-BE49-F238E27FC236}">
                <a16:creationId xmlns:a16="http://schemas.microsoft.com/office/drawing/2014/main" id="{58A6276F-E545-7A11-C0B0-24C519119331}"/>
              </a:ext>
            </a:extLst>
          </p:cNvPr>
          <p:cNvSpPr txBox="1"/>
          <p:nvPr/>
        </p:nvSpPr>
        <p:spPr>
          <a:xfrm>
            <a:off x="489019" y="1629568"/>
            <a:ext cx="5609402" cy="523220"/>
          </a:xfrm>
          <a:prstGeom prst="rect">
            <a:avLst/>
          </a:prstGeom>
          <a:noFill/>
          <a:ln w="28575">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rgbClr val="000000"/>
                </a:solidFill>
                <a:effectLst/>
                <a:uLnTx/>
                <a:uFillTx/>
                <a:latin typeface="Helvetica"/>
                <a:ea typeface="+mn-ea"/>
                <a:cs typeface="+mn-cs"/>
              </a:rPr>
              <a:t>Most respondents took between two and six flights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rgbClr val="000000"/>
                </a:solidFill>
                <a:effectLst/>
                <a:uLnTx/>
                <a:uFillTx/>
                <a:latin typeface="Helvetica"/>
                <a:ea typeface="+mn-ea"/>
                <a:cs typeface="+mn-cs"/>
              </a:rPr>
              <a:t>in the last 12 months.</a:t>
            </a:r>
            <a:endParaRPr kumimoji="0" lang="en-AU" sz="1400" b="1" i="0" u="none" strike="noStrike" kern="1200" cap="none" spc="0" normalizeH="0" baseline="0" noProof="0">
              <a:ln>
                <a:noFill/>
              </a:ln>
              <a:solidFill>
                <a:srgbClr val="000000"/>
              </a:solidFill>
              <a:effectLst/>
              <a:uLnTx/>
              <a:uFillTx/>
              <a:latin typeface="Helvetica"/>
              <a:ea typeface="+mn-ea"/>
              <a:cs typeface="Helvetica"/>
            </a:endParaRPr>
          </a:p>
        </p:txBody>
      </p:sp>
    </p:spTree>
    <p:extLst>
      <p:ext uri="{BB962C8B-B14F-4D97-AF65-F5344CB8AC3E}">
        <p14:creationId xmlns:p14="http://schemas.microsoft.com/office/powerpoint/2010/main" val="3018664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1777E737-AE6A-ED16-389C-5DFAF489DCB5}"/>
              </a:ext>
            </a:extLst>
          </p:cNvPr>
          <p:cNvSpPr/>
          <p:nvPr/>
        </p:nvSpPr>
        <p:spPr>
          <a:xfrm>
            <a:off x="8422461" y="0"/>
            <a:ext cx="380374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2" name="Title 1"/>
          <p:cNvSpPr>
            <a:spLocks noGrp="1"/>
          </p:cNvSpPr>
          <p:nvPr>
            <p:ph type="title"/>
          </p:nvPr>
        </p:nvSpPr>
        <p:spPr>
          <a:xfrm>
            <a:off x="479425" y="415131"/>
            <a:ext cx="11233150" cy="387798"/>
          </a:xfrm>
        </p:spPr>
        <p:txBody>
          <a:bodyPr/>
          <a:lstStyle/>
          <a:p>
            <a:r>
              <a:rPr lang="en-AU"/>
              <a:t>Australians’ departure location and airlines</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smtClean="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6" name="Rectangle 5"/>
          <p:cNvSpPr/>
          <p:nvPr/>
        </p:nvSpPr>
        <p:spPr>
          <a:xfrm>
            <a:off x="481016" y="1208291"/>
            <a:ext cx="7801338"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rgbClr val="000000"/>
                </a:solidFill>
                <a:effectLst/>
                <a:uLnTx/>
                <a:uFillTx/>
                <a:latin typeface="Helvetica"/>
                <a:ea typeface="+mn-ea"/>
                <a:cs typeface="+mn-cs"/>
              </a:rPr>
              <a:t>Most people departed from Sydney or Melbourne airport for their most recent flight.</a:t>
            </a:r>
          </a:p>
        </p:txBody>
      </p:sp>
      <p:grpSp>
        <p:nvGrpSpPr>
          <p:cNvPr id="20" name="Group 19">
            <a:extLst>
              <a:ext uri="{FF2B5EF4-FFF2-40B4-BE49-F238E27FC236}">
                <a16:creationId xmlns:a16="http://schemas.microsoft.com/office/drawing/2014/main" id="{9228B95A-5EFC-89AE-D682-A140D06DBA2C}"/>
              </a:ext>
            </a:extLst>
          </p:cNvPr>
          <p:cNvGrpSpPr/>
          <p:nvPr/>
        </p:nvGrpSpPr>
        <p:grpSpPr>
          <a:xfrm>
            <a:off x="430411" y="1835730"/>
            <a:ext cx="7463065" cy="4318442"/>
            <a:chOff x="1144168" y="1984162"/>
            <a:chExt cx="3629729" cy="2074673"/>
          </a:xfrm>
        </p:grpSpPr>
        <p:sp>
          <p:nvSpPr>
            <p:cNvPr id="21" name="TextBox 20">
              <a:extLst>
                <a:ext uri="{FF2B5EF4-FFF2-40B4-BE49-F238E27FC236}">
                  <a16:creationId xmlns:a16="http://schemas.microsoft.com/office/drawing/2014/main" id="{61C00370-CFE4-C6FE-A770-665FB34A3F2A}"/>
                </a:ext>
              </a:extLst>
            </p:cNvPr>
            <p:cNvSpPr txBox="1"/>
            <p:nvPr/>
          </p:nvSpPr>
          <p:spPr>
            <a:xfrm>
              <a:off x="1144168" y="3319138"/>
              <a:ext cx="402537" cy="125683"/>
            </a:xfrm>
            <a:prstGeom prst="rect">
              <a:avLst/>
            </a:prstGeom>
            <a:noFill/>
          </p:spPr>
          <p:txBody>
            <a:bodyPr wrap="square" lIns="91440" tIns="45720" rIns="0" bIns="45720" rtlCol="0" anchor="t">
              <a:spAutoFit/>
            </a:bodyPr>
            <a:lstStyle>
              <a:defPPr>
                <a:defRPr lang="en-US"/>
              </a:defPPr>
              <a:lvl1pPr marR="0" lvl="0" indent="0" algn="r" fontAlgn="auto">
                <a:lnSpc>
                  <a:spcPct val="100000"/>
                </a:lnSpc>
                <a:spcBef>
                  <a:spcPts val="0"/>
                </a:spcBef>
                <a:spcAft>
                  <a:spcPts val="0"/>
                </a:spcAft>
                <a:buClrTx/>
                <a:buSzTx/>
                <a:buFontTx/>
                <a:buNone/>
                <a:tabLst/>
                <a:defRPr kumimoji="0" sz="1600" b="1" i="0" u="none" strike="noStrike" cap="none" spc="0" normalizeH="0" baseline="0">
                  <a:ln>
                    <a:noFill/>
                  </a:ln>
                  <a:effectLst/>
                  <a:uLnTx/>
                  <a:uFillTx/>
                  <a:latin typeface="Helvetic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Perth </a:t>
              </a:r>
              <a:r>
                <a:rPr kumimoji="0" lang="en-AU" sz="1100" b="1" i="0" u="none" strike="noStrike" kern="1200" cap="none" spc="0" normalizeH="0" baseline="0" noProof="0">
                  <a:ln>
                    <a:noFill/>
                  </a:ln>
                  <a:solidFill>
                    <a:srgbClr val="1E837A"/>
                  </a:solidFill>
                  <a:effectLst/>
                  <a:uLnTx/>
                  <a:uFillTx/>
                  <a:latin typeface="Helvetica"/>
                  <a:ea typeface="+mn-ea"/>
                  <a:cs typeface="+mn-cs"/>
                </a:rPr>
                <a:t>10%</a:t>
              </a:r>
              <a:endParaRPr kumimoji="0" lang="en-AU" sz="1100" b="1" i="0" u="none" strike="noStrike" kern="1200" cap="none" spc="0" normalizeH="0" baseline="0" noProof="0">
                <a:ln>
                  <a:noFill/>
                </a:ln>
                <a:solidFill>
                  <a:srgbClr val="1E837A"/>
                </a:solidFill>
                <a:effectLst/>
                <a:uLnTx/>
                <a:uFillTx/>
                <a:latin typeface="Helvetica"/>
                <a:ea typeface="+mn-ea"/>
                <a:cs typeface="Helvetica"/>
              </a:endParaRPr>
            </a:p>
          </p:txBody>
        </p:sp>
        <p:sp>
          <p:nvSpPr>
            <p:cNvPr id="22" name="TextBox 21">
              <a:extLst>
                <a:ext uri="{FF2B5EF4-FFF2-40B4-BE49-F238E27FC236}">
                  <a16:creationId xmlns:a16="http://schemas.microsoft.com/office/drawing/2014/main" id="{C25578F3-88BD-FFE7-4837-8BB17A6DA519}"/>
                </a:ext>
              </a:extLst>
            </p:cNvPr>
            <p:cNvSpPr txBox="1"/>
            <p:nvPr/>
          </p:nvSpPr>
          <p:spPr>
            <a:xfrm>
              <a:off x="4076292" y="3395150"/>
              <a:ext cx="528815" cy="125683"/>
            </a:xfrm>
            <a:prstGeom prst="rect">
              <a:avLst/>
            </a:prstGeom>
            <a:noFill/>
          </p:spPr>
          <p:txBody>
            <a:bodyPr wrap="square" lIns="0" tIns="45720" rIns="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Sydney </a:t>
              </a:r>
              <a:r>
                <a:rPr kumimoji="0" lang="en-AU" sz="1100" b="1" i="0" u="none" strike="noStrike" kern="1200" cap="none" spc="0" normalizeH="0" baseline="0" noProof="0">
                  <a:ln>
                    <a:noFill/>
                  </a:ln>
                  <a:solidFill>
                    <a:srgbClr val="117479"/>
                  </a:solidFill>
                  <a:effectLst/>
                  <a:uLnTx/>
                  <a:uFillTx/>
                  <a:latin typeface="Helvetica"/>
                  <a:ea typeface="+mn-ea"/>
                  <a:cs typeface="+mn-cs"/>
                </a:rPr>
                <a:t>27%</a:t>
              </a:r>
              <a:endParaRPr kumimoji="0" lang="en-US" sz="1100" b="0" i="0" u="none" strike="noStrike" kern="1200" cap="none" spc="0" normalizeH="0" baseline="0" noProof="0">
                <a:ln>
                  <a:noFill/>
                </a:ln>
                <a:solidFill>
                  <a:srgbClr val="117479"/>
                </a:solidFill>
                <a:effectLst/>
                <a:uLnTx/>
                <a:uFillTx/>
                <a:latin typeface="Helvetica"/>
                <a:ea typeface="+mn-ea"/>
                <a:cs typeface="Helvetica"/>
              </a:endParaRPr>
            </a:p>
          </p:txBody>
        </p:sp>
        <p:sp>
          <p:nvSpPr>
            <p:cNvPr id="23" name="TextBox 22">
              <a:extLst>
                <a:ext uri="{FF2B5EF4-FFF2-40B4-BE49-F238E27FC236}">
                  <a16:creationId xmlns:a16="http://schemas.microsoft.com/office/drawing/2014/main" id="{A9377015-EE0C-8A5F-4521-2650C838E0B0}"/>
                </a:ext>
              </a:extLst>
            </p:cNvPr>
            <p:cNvSpPr txBox="1"/>
            <p:nvPr/>
          </p:nvSpPr>
          <p:spPr>
            <a:xfrm>
              <a:off x="4082909" y="3060490"/>
              <a:ext cx="690988" cy="115487"/>
            </a:xfrm>
            <a:prstGeom prst="rect">
              <a:avLst/>
            </a:prstGeom>
            <a:noFill/>
          </p:spPr>
          <p:txBody>
            <a:bodyPr wrap="square" lIns="0" tIns="45720" rIns="9144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Brisbane </a:t>
              </a:r>
              <a:r>
                <a:rPr kumimoji="0" lang="en-AU" sz="1100" b="1" i="0" u="none" strike="noStrike" kern="1200" cap="none" spc="0" normalizeH="0" baseline="0" noProof="0">
                  <a:ln>
                    <a:noFill/>
                  </a:ln>
                  <a:solidFill>
                    <a:srgbClr val="117479"/>
                  </a:solidFill>
                  <a:effectLst/>
                  <a:uLnTx/>
                  <a:uFillTx/>
                  <a:latin typeface="Helvetica"/>
                  <a:ea typeface="+mn-ea"/>
                  <a:cs typeface="+mn-cs"/>
                </a:rPr>
                <a:t>15% </a:t>
              </a:r>
              <a:endParaRPr kumimoji="0" lang="en-US" sz="1100" b="0" i="0" u="none" strike="noStrike" kern="1200" cap="none" spc="0" normalizeH="0" baseline="0" noProof="0">
                <a:ln>
                  <a:noFill/>
                </a:ln>
                <a:solidFill>
                  <a:srgbClr val="117479"/>
                </a:solidFill>
                <a:effectLst/>
                <a:uLnTx/>
                <a:uFillTx/>
                <a:latin typeface="Helvetica"/>
                <a:ea typeface="+mn-ea"/>
                <a:cs typeface="Helvetica"/>
              </a:endParaRPr>
            </a:p>
          </p:txBody>
        </p:sp>
        <p:sp>
          <p:nvSpPr>
            <p:cNvPr id="24" name="TextBox 23">
              <a:extLst>
                <a:ext uri="{FF2B5EF4-FFF2-40B4-BE49-F238E27FC236}">
                  <a16:creationId xmlns:a16="http://schemas.microsoft.com/office/drawing/2014/main" id="{E225E6A8-A0A8-96D5-FDDD-B036957F6467}"/>
                </a:ext>
              </a:extLst>
            </p:cNvPr>
            <p:cNvSpPr txBox="1"/>
            <p:nvPr/>
          </p:nvSpPr>
          <p:spPr>
            <a:xfrm>
              <a:off x="2855121" y="3760155"/>
              <a:ext cx="500299" cy="125683"/>
            </a:xfrm>
            <a:prstGeom prst="rect">
              <a:avLst/>
            </a:prstGeom>
            <a:noFill/>
          </p:spPr>
          <p:txBody>
            <a:bodyPr wrap="square" lIns="91440" tIns="45720" rIns="9144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tab pos="982663" algn="l"/>
                  <a:tab pos="1165225" algn="l"/>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Adelaide </a:t>
              </a:r>
              <a:r>
                <a:rPr kumimoji="0" lang="en-AU" sz="1100" b="1" i="0" u="none" strike="noStrike" kern="1200" cap="none" spc="0" normalizeH="0" baseline="0" noProof="0">
                  <a:ln>
                    <a:noFill/>
                  </a:ln>
                  <a:solidFill>
                    <a:srgbClr val="1E837A"/>
                  </a:solidFill>
                  <a:effectLst/>
                  <a:uLnTx/>
                  <a:uFillTx/>
                  <a:latin typeface="Helvetica"/>
                  <a:ea typeface="+mn-ea"/>
                  <a:cs typeface="+mn-cs"/>
                </a:rPr>
                <a:t>7%</a:t>
              </a:r>
              <a:r>
                <a:rPr kumimoji="0" lang="en-AU" sz="1100" b="1" i="0" u="none" strike="noStrike" kern="1200" cap="none" spc="0" normalizeH="0" baseline="0" noProof="0">
                  <a:ln>
                    <a:noFill/>
                  </a:ln>
                  <a:solidFill>
                    <a:srgbClr val="000000"/>
                  </a:solidFill>
                  <a:effectLst/>
                  <a:uLnTx/>
                  <a:uFillTx/>
                  <a:latin typeface="Helvetica"/>
                  <a:ea typeface="+mn-ea"/>
                  <a:cs typeface="+mn-cs"/>
                </a:rPr>
                <a:t> </a:t>
              </a:r>
              <a:endParaRPr kumimoji="0" lang="en-AU" sz="1100" b="1" i="0" u="none" strike="noStrike" kern="1200" cap="none" spc="0" normalizeH="0" baseline="0" noProof="0">
                <a:ln>
                  <a:noFill/>
                </a:ln>
                <a:solidFill>
                  <a:srgbClr val="000000"/>
                </a:solidFill>
                <a:effectLst/>
                <a:uLnTx/>
                <a:uFillTx/>
                <a:latin typeface="Helvetica"/>
                <a:ea typeface="+mn-ea"/>
                <a:cs typeface="Helvetica"/>
              </a:endParaRPr>
            </a:p>
          </p:txBody>
        </p:sp>
        <p:sp>
          <p:nvSpPr>
            <p:cNvPr id="25" name="TextBox 24">
              <a:extLst>
                <a:ext uri="{FF2B5EF4-FFF2-40B4-BE49-F238E27FC236}">
                  <a16:creationId xmlns:a16="http://schemas.microsoft.com/office/drawing/2014/main" id="{AC08EE7E-9DB2-E0C4-4743-347E964C83CB}"/>
                </a:ext>
              </a:extLst>
            </p:cNvPr>
            <p:cNvSpPr txBox="1"/>
            <p:nvPr/>
          </p:nvSpPr>
          <p:spPr>
            <a:xfrm>
              <a:off x="3906447" y="3604157"/>
              <a:ext cx="687531" cy="125683"/>
            </a:xfrm>
            <a:prstGeom prst="rect">
              <a:avLst/>
            </a:prstGeom>
            <a:noFill/>
          </p:spPr>
          <p:txBody>
            <a:bodyPr wrap="square" lIns="0" tIns="45720" rIns="9144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Melbourne </a:t>
              </a:r>
              <a:r>
                <a:rPr kumimoji="0" lang="en-AU" sz="1100" b="1" i="0" u="none" strike="noStrike" kern="1200" cap="none" spc="0" normalizeH="0" baseline="0" noProof="0">
                  <a:ln>
                    <a:noFill/>
                  </a:ln>
                  <a:solidFill>
                    <a:srgbClr val="1E837A"/>
                  </a:solidFill>
                  <a:effectLst/>
                  <a:uLnTx/>
                  <a:uFillTx/>
                  <a:latin typeface="Helvetica"/>
                  <a:ea typeface="+mn-ea"/>
                  <a:cs typeface="+mn-cs"/>
                </a:rPr>
                <a:t>26%</a:t>
              </a:r>
              <a:endParaRPr kumimoji="0" lang="en-AU" sz="1100" b="1" i="0" u="none" strike="noStrike" kern="1200" cap="none" spc="0" normalizeH="0" baseline="0" noProof="0">
                <a:ln>
                  <a:noFill/>
                </a:ln>
                <a:solidFill>
                  <a:srgbClr val="1E837A"/>
                </a:solidFill>
                <a:effectLst/>
                <a:uLnTx/>
                <a:uFillTx/>
                <a:latin typeface="Helvetica"/>
                <a:ea typeface="+mn-ea"/>
                <a:cs typeface="Helvetica"/>
              </a:endParaRPr>
            </a:p>
          </p:txBody>
        </p:sp>
        <p:sp>
          <p:nvSpPr>
            <p:cNvPr id="26" name="Freeform 344">
              <a:extLst>
                <a:ext uri="{FF2B5EF4-FFF2-40B4-BE49-F238E27FC236}">
                  <a16:creationId xmlns:a16="http://schemas.microsoft.com/office/drawing/2014/main" id="{74DE4DB4-EFBE-9500-88C9-9E6D821040B9}"/>
                </a:ext>
              </a:extLst>
            </p:cNvPr>
            <p:cNvSpPr>
              <a:spLocks noChangeAspect="1"/>
            </p:cNvSpPr>
            <p:nvPr/>
          </p:nvSpPr>
          <p:spPr bwMode="auto">
            <a:xfrm>
              <a:off x="1803991" y="1984162"/>
              <a:ext cx="2240499" cy="1771985"/>
            </a:xfrm>
            <a:custGeom>
              <a:avLst/>
              <a:gdLst>
                <a:gd name="T0" fmla="*/ 78 w 104"/>
                <a:gd name="T1" fmla="*/ 4 h 84"/>
                <a:gd name="T2" fmla="*/ 84 w 104"/>
                <a:gd name="T3" fmla="*/ 16 h 84"/>
                <a:gd name="T4" fmla="*/ 94 w 104"/>
                <a:gd name="T5" fmla="*/ 32 h 84"/>
                <a:gd name="T6" fmla="*/ 104 w 104"/>
                <a:gd name="T7" fmla="*/ 50 h 84"/>
                <a:gd name="T8" fmla="*/ 98 w 104"/>
                <a:gd name="T9" fmla="*/ 72 h 84"/>
                <a:gd name="T10" fmla="*/ 92 w 104"/>
                <a:gd name="T11" fmla="*/ 82 h 84"/>
                <a:gd name="T12" fmla="*/ 82 w 104"/>
                <a:gd name="T13" fmla="*/ 82 h 84"/>
                <a:gd name="T14" fmla="*/ 70 w 104"/>
                <a:gd name="T15" fmla="*/ 78 h 84"/>
                <a:gd name="T16" fmla="*/ 66 w 104"/>
                <a:gd name="T17" fmla="*/ 72 h 84"/>
                <a:gd name="T18" fmla="*/ 58 w 104"/>
                <a:gd name="T19" fmla="*/ 70 h 84"/>
                <a:gd name="T20" fmla="*/ 46 w 104"/>
                <a:gd name="T21" fmla="*/ 64 h 84"/>
                <a:gd name="T22" fmla="*/ 16 w 104"/>
                <a:gd name="T23" fmla="*/ 78 h 84"/>
                <a:gd name="T24" fmla="*/ 12 w 104"/>
                <a:gd name="T25" fmla="*/ 74 h 84"/>
                <a:gd name="T26" fmla="*/ 0 w 104"/>
                <a:gd name="T27" fmla="*/ 46 h 84"/>
                <a:gd name="T28" fmla="*/ 12 w 104"/>
                <a:gd name="T29" fmla="*/ 36 h 84"/>
                <a:gd name="T30" fmla="*/ 24 w 104"/>
                <a:gd name="T31" fmla="*/ 24 h 84"/>
                <a:gd name="T32" fmla="*/ 32 w 104"/>
                <a:gd name="T33" fmla="*/ 14 h 84"/>
                <a:gd name="T34" fmla="*/ 38 w 104"/>
                <a:gd name="T35" fmla="*/ 16 h 84"/>
                <a:gd name="T36" fmla="*/ 48 w 104"/>
                <a:gd name="T37" fmla="*/ 8 h 84"/>
                <a:gd name="T38" fmla="*/ 58 w 104"/>
                <a:gd name="T39" fmla="*/ 10 h 84"/>
                <a:gd name="T40" fmla="*/ 60 w 104"/>
                <a:gd name="T41" fmla="*/ 20 h 84"/>
                <a:gd name="T42" fmla="*/ 72 w 104"/>
                <a:gd name="T43" fmla="*/ 22 h 84"/>
                <a:gd name="T44" fmla="*/ 78 w 104"/>
                <a:gd name="T45"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4" h="84">
                  <a:moveTo>
                    <a:pt x="78" y="4"/>
                  </a:moveTo>
                  <a:cubicBezTo>
                    <a:pt x="78" y="4"/>
                    <a:pt x="82" y="8"/>
                    <a:pt x="84" y="16"/>
                  </a:cubicBezTo>
                  <a:cubicBezTo>
                    <a:pt x="86" y="24"/>
                    <a:pt x="86" y="24"/>
                    <a:pt x="94" y="32"/>
                  </a:cubicBezTo>
                  <a:cubicBezTo>
                    <a:pt x="102" y="40"/>
                    <a:pt x="104" y="44"/>
                    <a:pt x="104" y="50"/>
                  </a:cubicBezTo>
                  <a:cubicBezTo>
                    <a:pt x="104" y="56"/>
                    <a:pt x="102" y="66"/>
                    <a:pt x="98" y="72"/>
                  </a:cubicBezTo>
                  <a:cubicBezTo>
                    <a:pt x="94" y="78"/>
                    <a:pt x="98" y="82"/>
                    <a:pt x="92" y="82"/>
                  </a:cubicBezTo>
                  <a:cubicBezTo>
                    <a:pt x="86" y="82"/>
                    <a:pt x="86" y="80"/>
                    <a:pt x="82" y="82"/>
                  </a:cubicBezTo>
                  <a:cubicBezTo>
                    <a:pt x="78" y="84"/>
                    <a:pt x="72" y="82"/>
                    <a:pt x="70" y="78"/>
                  </a:cubicBezTo>
                  <a:cubicBezTo>
                    <a:pt x="68" y="74"/>
                    <a:pt x="70" y="76"/>
                    <a:pt x="66" y="72"/>
                  </a:cubicBezTo>
                  <a:cubicBezTo>
                    <a:pt x="62" y="68"/>
                    <a:pt x="62" y="74"/>
                    <a:pt x="58" y="70"/>
                  </a:cubicBezTo>
                  <a:cubicBezTo>
                    <a:pt x="54" y="66"/>
                    <a:pt x="50" y="64"/>
                    <a:pt x="46" y="64"/>
                  </a:cubicBezTo>
                  <a:cubicBezTo>
                    <a:pt x="42" y="64"/>
                    <a:pt x="20" y="78"/>
                    <a:pt x="16" y="78"/>
                  </a:cubicBezTo>
                  <a:cubicBezTo>
                    <a:pt x="12" y="78"/>
                    <a:pt x="14" y="78"/>
                    <a:pt x="12" y="74"/>
                  </a:cubicBezTo>
                  <a:cubicBezTo>
                    <a:pt x="10" y="70"/>
                    <a:pt x="0" y="52"/>
                    <a:pt x="0" y="46"/>
                  </a:cubicBezTo>
                  <a:cubicBezTo>
                    <a:pt x="0" y="40"/>
                    <a:pt x="6" y="38"/>
                    <a:pt x="12" y="36"/>
                  </a:cubicBezTo>
                  <a:cubicBezTo>
                    <a:pt x="18" y="34"/>
                    <a:pt x="20" y="30"/>
                    <a:pt x="24" y="24"/>
                  </a:cubicBezTo>
                  <a:cubicBezTo>
                    <a:pt x="28" y="18"/>
                    <a:pt x="30" y="14"/>
                    <a:pt x="32" y="14"/>
                  </a:cubicBezTo>
                  <a:cubicBezTo>
                    <a:pt x="34" y="14"/>
                    <a:pt x="36" y="16"/>
                    <a:pt x="38" y="16"/>
                  </a:cubicBezTo>
                  <a:cubicBezTo>
                    <a:pt x="40" y="16"/>
                    <a:pt x="42" y="8"/>
                    <a:pt x="48" y="8"/>
                  </a:cubicBezTo>
                  <a:cubicBezTo>
                    <a:pt x="54" y="8"/>
                    <a:pt x="62" y="6"/>
                    <a:pt x="58" y="10"/>
                  </a:cubicBezTo>
                  <a:cubicBezTo>
                    <a:pt x="54" y="14"/>
                    <a:pt x="56" y="18"/>
                    <a:pt x="60" y="20"/>
                  </a:cubicBezTo>
                  <a:cubicBezTo>
                    <a:pt x="64" y="22"/>
                    <a:pt x="70" y="22"/>
                    <a:pt x="72" y="22"/>
                  </a:cubicBezTo>
                  <a:cubicBezTo>
                    <a:pt x="78" y="22"/>
                    <a:pt x="74" y="0"/>
                    <a:pt x="78" y="4"/>
                  </a:cubicBezTo>
                  <a:close/>
                </a:path>
              </a:pathLst>
            </a:custGeom>
            <a:noFill/>
            <a:ln w="57150" cap="rnd">
              <a:solidFill>
                <a:schemeClr val="tx1">
                  <a:lumMod val="75000"/>
                  <a:lumOff val="25000"/>
                </a:schemeClr>
              </a:solidFill>
              <a:prstDash val="solid"/>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7" name="Freeform 345">
              <a:extLst>
                <a:ext uri="{FF2B5EF4-FFF2-40B4-BE49-F238E27FC236}">
                  <a16:creationId xmlns:a16="http://schemas.microsoft.com/office/drawing/2014/main" id="{8ECAFB97-46E6-F4BB-ABFA-AE646BE45B0C}"/>
                </a:ext>
              </a:extLst>
            </p:cNvPr>
            <p:cNvSpPr>
              <a:spLocks noChangeAspect="1"/>
            </p:cNvSpPr>
            <p:nvPr/>
          </p:nvSpPr>
          <p:spPr bwMode="auto">
            <a:xfrm>
              <a:off x="3609812" y="3825307"/>
              <a:ext cx="250699" cy="233528"/>
            </a:xfrm>
            <a:custGeom>
              <a:avLst/>
              <a:gdLst>
                <a:gd name="T0" fmla="*/ 6 w 14"/>
                <a:gd name="T1" fmla="*/ 2 h 12"/>
                <a:gd name="T2" fmla="*/ 10 w 14"/>
                <a:gd name="T3" fmla="*/ 6 h 12"/>
                <a:gd name="T4" fmla="*/ 2 w 14"/>
                <a:gd name="T5" fmla="*/ 8 h 12"/>
                <a:gd name="T6" fmla="*/ 2 w 14"/>
                <a:gd name="T7" fmla="*/ 2 h 12"/>
                <a:gd name="T8" fmla="*/ 6 w 14"/>
                <a:gd name="T9" fmla="*/ 2 h 12"/>
              </a:gdLst>
              <a:ahLst/>
              <a:cxnLst>
                <a:cxn ang="0">
                  <a:pos x="T0" y="T1"/>
                </a:cxn>
                <a:cxn ang="0">
                  <a:pos x="T2" y="T3"/>
                </a:cxn>
                <a:cxn ang="0">
                  <a:pos x="T4" y="T5"/>
                </a:cxn>
                <a:cxn ang="0">
                  <a:pos x="T6" y="T7"/>
                </a:cxn>
                <a:cxn ang="0">
                  <a:pos x="T8" y="T9"/>
                </a:cxn>
              </a:cxnLst>
              <a:rect l="0" t="0" r="r" b="b"/>
              <a:pathLst>
                <a:path w="14" h="12">
                  <a:moveTo>
                    <a:pt x="6" y="2"/>
                  </a:moveTo>
                  <a:cubicBezTo>
                    <a:pt x="10" y="0"/>
                    <a:pt x="14" y="2"/>
                    <a:pt x="10" y="6"/>
                  </a:cubicBezTo>
                  <a:cubicBezTo>
                    <a:pt x="6" y="10"/>
                    <a:pt x="4" y="12"/>
                    <a:pt x="2" y="8"/>
                  </a:cubicBezTo>
                  <a:cubicBezTo>
                    <a:pt x="0" y="4"/>
                    <a:pt x="0" y="2"/>
                    <a:pt x="2" y="2"/>
                  </a:cubicBezTo>
                  <a:cubicBezTo>
                    <a:pt x="4" y="2"/>
                    <a:pt x="6" y="2"/>
                    <a:pt x="6" y="2"/>
                  </a:cubicBezTo>
                  <a:close/>
                </a:path>
              </a:pathLst>
            </a:custGeom>
            <a:noFill/>
            <a:ln w="57150" cap="rnd">
              <a:solidFill>
                <a:schemeClr val="tx1">
                  <a:lumMod val="75000"/>
                  <a:lumOff val="25000"/>
                </a:schemeClr>
              </a:solidFill>
              <a:prstDash val="solid"/>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cxnSp>
          <p:nvCxnSpPr>
            <p:cNvPr id="28" name="Straight Arrow Connector 27">
              <a:extLst>
                <a:ext uri="{FF2B5EF4-FFF2-40B4-BE49-F238E27FC236}">
                  <a16:creationId xmlns:a16="http://schemas.microsoft.com/office/drawing/2014/main" id="{4064987E-DD6D-C72F-72F6-D9B5B27A04BF}"/>
                </a:ext>
              </a:extLst>
            </p:cNvPr>
            <p:cNvCxnSpPr>
              <a:cxnSpLocks/>
            </p:cNvCxnSpPr>
            <p:nvPr/>
          </p:nvCxnSpPr>
          <p:spPr>
            <a:xfrm rot="16200000">
              <a:off x="1709723" y="3048214"/>
              <a:ext cx="0" cy="809850"/>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65101F22-8D3D-FE77-959B-C4488D76D007}"/>
                </a:ext>
              </a:extLst>
            </p:cNvPr>
            <p:cNvCxnSpPr>
              <a:cxnSpLocks/>
            </p:cNvCxnSpPr>
            <p:nvPr/>
          </p:nvCxnSpPr>
          <p:spPr>
            <a:xfrm flipV="1">
              <a:off x="3125857" y="3446256"/>
              <a:ext cx="0" cy="313899"/>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3B63B853-29B1-DDE3-778C-61D0165A4DCF}"/>
                </a:ext>
              </a:extLst>
            </p:cNvPr>
            <p:cNvCxnSpPr>
              <a:cxnSpLocks/>
            </p:cNvCxnSpPr>
            <p:nvPr/>
          </p:nvCxnSpPr>
          <p:spPr>
            <a:xfrm flipH="1">
              <a:off x="3643738" y="3667682"/>
              <a:ext cx="371227" cy="0"/>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616FAD2C-2049-8CBB-299B-4C19D3663FBE}"/>
                </a:ext>
              </a:extLst>
            </p:cNvPr>
            <p:cNvCxnSpPr>
              <a:cxnSpLocks/>
            </p:cNvCxnSpPr>
            <p:nvPr/>
          </p:nvCxnSpPr>
          <p:spPr>
            <a:xfrm flipH="1">
              <a:off x="3906447" y="3463443"/>
              <a:ext cx="260739" cy="0"/>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6DF9DEDB-FFC0-2214-0808-320470FE8ED1}"/>
                </a:ext>
              </a:extLst>
            </p:cNvPr>
            <p:cNvCxnSpPr>
              <a:cxnSpLocks/>
            </p:cNvCxnSpPr>
            <p:nvPr/>
          </p:nvCxnSpPr>
          <p:spPr>
            <a:xfrm flipH="1">
              <a:off x="4014966" y="3123353"/>
              <a:ext cx="246304" cy="0"/>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grpSp>
      <p:sp>
        <p:nvSpPr>
          <p:cNvPr id="33" name="TextBox 32">
            <a:extLst>
              <a:ext uri="{FF2B5EF4-FFF2-40B4-BE49-F238E27FC236}">
                <a16:creationId xmlns:a16="http://schemas.microsoft.com/office/drawing/2014/main" id="{E225E6A8-A0A8-96D5-FDDD-B036957F6467}"/>
              </a:ext>
            </a:extLst>
          </p:cNvPr>
          <p:cNvSpPr txBox="1"/>
          <p:nvPr/>
        </p:nvSpPr>
        <p:spPr>
          <a:xfrm>
            <a:off x="3289690" y="3584675"/>
            <a:ext cx="1601433" cy="261610"/>
          </a:xfrm>
          <a:prstGeom prst="rect">
            <a:avLst/>
          </a:prstGeom>
          <a:solidFill>
            <a:schemeClr val="accent5">
              <a:lumMod val="20000"/>
              <a:lumOff val="80000"/>
            </a:schemeClr>
          </a:solidFill>
          <a:ln>
            <a:solidFill>
              <a:schemeClr val="accent5">
                <a:lumMod val="20000"/>
                <a:lumOff val="80000"/>
              </a:schemeClr>
            </a:solidFill>
          </a:ln>
        </p:spPr>
        <p:txBody>
          <a:bodyPr wrap="square" lIns="91440" tIns="45720" rIns="9144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tab pos="982663" algn="l"/>
                <a:tab pos="1165225" algn="l"/>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Other airports:  </a:t>
            </a:r>
            <a:r>
              <a:rPr kumimoji="0" lang="en-AU" sz="1100" b="1" i="0" u="none" strike="noStrike" kern="1200" cap="none" spc="0" normalizeH="0" baseline="0" noProof="0">
                <a:ln>
                  <a:noFill/>
                </a:ln>
                <a:solidFill>
                  <a:srgbClr val="117479"/>
                </a:solidFill>
                <a:effectLst/>
                <a:uLnTx/>
                <a:uFillTx/>
                <a:latin typeface="Helvetica"/>
                <a:ea typeface="+mn-ea"/>
                <a:cs typeface="+mn-cs"/>
              </a:rPr>
              <a:t>11</a:t>
            </a:r>
            <a:r>
              <a:rPr kumimoji="0" lang="en-AU" sz="1100" b="1" i="0" u="none" strike="noStrike" kern="1200" cap="none" spc="0" normalizeH="0" baseline="0" noProof="0">
                <a:ln>
                  <a:noFill/>
                </a:ln>
                <a:solidFill>
                  <a:srgbClr val="1E837A"/>
                </a:solidFill>
                <a:effectLst/>
                <a:uLnTx/>
                <a:uFillTx/>
                <a:latin typeface="Helvetica"/>
                <a:ea typeface="+mn-ea"/>
                <a:cs typeface="+mn-cs"/>
              </a:rPr>
              <a:t>%</a:t>
            </a:r>
            <a:r>
              <a:rPr kumimoji="0" lang="en-AU" sz="1100" b="1" i="0" u="none" strike="noStrike" kern="1200" cap="none" spc="0" normalizeH="0" baseline="0" noProof="0">
                <a:ln>
                  <a:noFill/>
                </a:ln>
                <a:solidFill>
                  <a:srgbClr val="000000"/>
                </a:solidFill>
                <a:effectLst/>
                <a:uLnTx/>
                <a:uFillTx/>
                <a:latin typeface="Helvetica"/>
                <a:ea typeface="+mn-ea"/>
                <a:cs typeface="+mn-cs"/>
              </a:rPr>
              <a:t> </a:t>
            </a:r>
            <a:endParaRPr kumimoji="0" lang="en-AU" sz="1100" b="1" i="0" u="none" strike="noStrike" kern="1200" cap="none" spc="0" normalizeH="0" baseline="0" noProof="0">
              <a:ln>
                <a:noFill/>
              </a:ln>
              <a:solidFill>
                <a:srgbClr val="000000"/>
              </a:solidFill>
              <a:effectLst/>
              <a:uLnTx/>
              <a:uFillTx/>
              <a:latin typeface="Helvetica"/>
              <a:ea typeface="+mn-ea"/>
              <a:cs typeface="Helvetica"/>
            </a:endParaRPr>
          </a:p>
        </p:txBody>
      </p:sp>
      <p:sp>
        <p:nvSpPr>
          <p:cNvPr id="34" name="TextBox 33"/>
          <p:cNvSpPr txBox="1"/>
          <p:nvPr/>
        </p:nvSpPr>
        <p:spPr>
          <a:xfrm>
            <a:off x="1054949" y="6339345"/>
            <a:ext cx="475603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srgbClr val="000000"/>
                </a:solidFill>
                <a:effectLst/>
                <a:uLnTx/>
                <a:uFillTx/>
                <a:latin typeface="Helvetica"/>
                <a:ea typeface="+mn-ea"/>
                <a:cs typeface="+mn-cs"/>
              </a:rPr>
              <a:t>“Which Australian airport did you depart from?” (n=4,008 – weighted)</a:t>
            </a:r>
          </a:p>
        </p:txBody>
      </p:sp>
      <p:sp>
        <p:nvSpPr>
          <p:cNvPr id="35" name="Slide Number Placeholder 2">
            <a:extLst>
              <a:ext uri="{FF2B5EF4-FFF2-40B4-BE49-F238E27FC236}">
                <a16:creationId xmlns:a16="http://schemas.microsoft.com/office/drawing/2014/main" id="{686517F4-6747-5941-BA4B-2CBA28985C46}"/>
              </a:ext>
            </a:extLst>
          </p:cNvPr>
          <p:cNvSpPr txBox="1">
            <a:spLocks/>
          </p:cNvSpPr>
          <p:nvPr/>
        </p:nvSpPr>
        <p:spPr>
          <a:xfrm>
            <a:off x="11299823" y="6532580"/>
            <a:ext cx="412751" cy="123111"/>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smtClean="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37" name="TextBox 36">
            <a:extLst>
              <a:ext uri="{FF2B5EF4-FFF2-40B4-BE49-F238E27FC236}">
                <a16:creationId xmlns:a16="http://schemas.microsoft.com/office/drawing/2014/main" id="{58A6276F-E545-7A11-C0B0-24C519119331}"/>
              </a:ext>
            </a:extLst>
          </p:cNvPr>
          <p:cNvSpPr txBox="1"/>
          <p:nvPr/>
        </p:nvSpPr>
        <p:spPr>
          <a:xfrm>
            <a:off x="8839803" y="457778"/>
            <a:ext cx="3332344" cy="276999"/>
          </a:xfrm>
          <a:prstGeom prst="rect">
            <a:avLst/>
          </a:prstGeom>
          <a:noFill/>
          <a:ln w="28575">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a:ln>
                  <a:noFill/>
                </a:ln>
                <a:solidFill>
                  <a:srgbClr val="FFFFFF"/>
                </a:solidFill>
                <a:effectLst/>
                <a:uLnTx/>
                <a:uFillTx/>
                <a:latin typeface="Helvetica"/>
                <a:ea typeface="+mn-ea"/>
                <a:cs typeface="+mn-cs"/>
              </a:rPr>
              <a:t>Top 10 Airlines most used by Australians</a:t>
            </a:r>
            <a:endParaRPr kumimoji="0" lang="en-AU" sz="1200" b="1" i="0" u="none" strike="noStrike" kern="1200" cap="none" spc="0" normalizeH="0" baseline="0" noProof="0">
              <a:ln>
                <a:noFill/>
              </a:ln>
              <a:solidFill>
                <a:srgbClr val="FFFFFF"/>
              </a:solidFill>
              <a:effectLst/>
              <a:uLnTx/>
              <a:uFillTx/>
              <a:latin typeface="Helvetica"/>
              <a:ea typeface="+mn-ea"/>
              <a:cs typeface="Helvetica"/>
            </a:endParaRPr>
          </a:p>
        </p:txBody>
      </p:sp>
      <p:graphicFrame>
        <p:nvGraphicFramePr>
          <p:cNvPr id="38" name="Chart 37"/>
          <p:cNvGraphicFramePr/>
          <p:nvPr>
            <p:extLst>
              <p:ext uri="{D42A27DB-BD31-4B8C-83A1-F6EECF244321}">
                <p14:modId xmlns:p14="http://schemas.microsoft.com/office/powerpoint/2010/main" val="3053178199"/>
              </p:ext>
            </p:extLst>
          </p:nvPr>
        </p:nvGraphicFramePr>
        <p:xfrm>
          <a:off x="8956454" y="751857"/>
          <a:ext cx="2939487" cy="5660710"/>
        </p:xfrm>
        <a:graphic>
          <a:graphicData uri="http://schemas.openxmlformats.org/drawingml/2006/chart">
            <c:chart xmlns:c="http://schemas.openxmlformats.org/drawingml/2006/chart" xmlns:r="http://schemas.openxmlformats.org/officeDocument/2006/relationships" r:id="rId3"/>
          </a:graphicData>
        </a:graphic>
      </p:graphicFrame>
      <p:sp>
        <p:nvSpPr>
          <p:cNvPr id="39" name="TextBox 38"/>
          <p:cNvSpPr txBox="1"/>
          <p:nvPr/>
        </p:nvSpPr>
        <p:spPr>
          <a:xfrm>
            <a:off x="8916934" y="6321925"/>
            <a:ext cx="3275066"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srgbClr val="FFFFFF"/>
                </a:solidFill>
                <a:effectLst/>
                <a:uLnTx/>
                <a:uFillTx/>
                <a:latin typeface="Helvetica"/>
                <a:ea typeface="+mn-ea"/>
                <a:cs typeface="+mn-cs"/>
              </a:rPr>
              <a:t>“Which airline did you fly with?” (n=4,008 – weighted)</a:t>
            </a:r>
          </a:p>
        </p:txBody>
      </p:sp>
      <p:sp>
        <p:nvSpPr>
          <p:cNvPr id="40" name="TextBox 39">
            <a:extLst>
              <a:ext uri="{FF2B5EF4-FFF2-40B4-BE49-F238E27FC236}">
                <a16:creationId xmlns:a16="http://schemas.microsoft.com/office/drawing/2014/main" id="{A9377015-EE0C-8A5F-4521-2650C838E0B0}"/>
              </a:ext>
            </a:extLst>
          </p:cNvPr>
          <p:cNvSpPr txBox="1"/>
          <p:nvPr/>
        </p:nvSpPr>
        <p:spPr>
          <a:xfrm>
            <a:off x="6533853" y="4258834"/>
            <a:ext cx="1420735" cy="261610"/>
          </a:xfrm>
          <a:prstGeom prst="rect">
            <a:avLst/>
          </a:prstGeom>
          <a:noFill/>
        </p:spPr>
        <p:txBody>
          <a:bodyPr wrap="square" lIns="0" tIns="45720" rIns="9144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Gold Coast </a:t>
            </a:r>
            <a:r>
              <a:rPr kumimoji="0" lang="en-AU" sz="1100" b="1" i="0" u="none" strike="noStrike" kern="1200" cap="none" spc="0" normalizeH="0" baseline="0" noProof="0">
                <a:ln>
                  <a:noFill/>
                </a:ln>
                <a:solidFill>
                  <a:srgbClr val="117479"/>
                </a:solidFill>
                <a:effectLst/>
                <a:uLnTx/>
                <a:uFillTx/>
                <a:latin typeface="Helvetica"/>
                <a:ea typeface="+mn-ea"/>
                <a:cs typeface="+mn-cs"/>
              </a:rPr>
              <a:t>2% </a:t>
            </a:r>
            <a:endParaRPr kumimoji="0" lang="en-US" sz="1100" b="0" i="0" u="none" strike="noStrike" kern="1200" cap="none" spc="0" normalizeH="0" baseline="0" noProof="0">
              <a:ln>
                <a:noFill/>
              </a:ln>
              <a:solidFill>
                <a:srgbClr val="117479"/>
              </a:solidFill>
              <a:effectLst/>
              <a:uLnTx/>
              <a:uFillTx/>
              <a:latin typeface="Helvetica"/>
              <a:ea typeface="+mn-ea"/>
              <a:cs typeface="Helvetica"/>
            </a:endParaRPr>
          </a:p>
        </p:txBody>
      </p:sp>
      <p:cxnSp>
        <p:nvCxnSpPr>
          <p:cNvPr id="41" name="Straight Arrow Connector 40">
            <a:extLst>
              <a:ext uri="{FF2B5EF4-FFF2-40B4-BE49-F238E27FC236}">
                <a16:creationId xmlns:a16="http://schemas.microsoft.com/office/drawing/2014/main" id="{6DF9DEDB-FFC0-2214-0808-320470FE8ED1}"/>
              </a:ext>
            </a:extLst>
          </p:cNvPr>
          <p:cNvCxnSpPr>
            <a:cxnSpLocks/>
          </p:cNvCxnSpPr>
          <p:nvPr/>
        </p:nvCxnSpPr>
        <p:spPr>
          <a:xfrm flipH="1">
            <a:off x="6285498" y="4392037"/>
            <a:ext cx="506424" cy="0"/>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9377015-EE0C-8A5F-4521-2650C838E0B0}"/>
              </a:ext>
            </a:extLst>
          </p:cNvPr>
          <p:cNvSpPr txBox="1"/>
          <p:nvPr/>
        </p:nvSpPr>
        <p:spPr>
          <a:xfrm>
            <a:off x="6212372" y="4919499"/>
            <a:ext cx="1420735" cy="261610"/>
          </a:xfrm>
          <a:prstGeom prst="rect">
            <a:avLst/>
          </a:prstGeom>
          <a:noFill/>
        </p:spPr>
        <p:txBody>
          <a:bodyPr wrap="square" lIns="0" tIns="45720" rIns="9144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Canberra </a:t>
            </a:r>
            <a:r>
              <a:rPr kumimoji="0" lang="en-AU" sz="1100" b="1" i="0" u="none" strike="noStrike" kern="1200" cap="none" spc="0" normalizeH="0" baseline="0" noProof="0">
                <a:ln>
                  <a:noFill/>
                </a:ln>
                <a:solidFill>
                  <a:srgbClr val="117479"/>
                </a:solidFill>
                <a:effectLst/>
                <a:uLnTx/>
                <a:uFillTx/>
                <a:latin typeface="Helvetica"/>
                <a:ea typeface="+mn-ea"/>
                <a:cs typeface="+mn-cs"/>
              </a:rPr>
              <a:t>2% </a:t>
            </a:r>
            <a:endParaRPr kumimoji="0" lang="en-US" sz="1100" b="0" i="0" u="none" strike="noStrike" kern="1200" cap="none" spc="0" normalizeH="0" baseline="0" noProof="0">
              <a:ln>
                <a:noFill/>
              </a:ln>
              <a:solidFill>
                <a:srgbClr val="117479"/>
              </a:solidFill>
              <a:effectLst/>
              <a:uLnTx/>
              <a:uFillTx/>
              <a:latin typeface="Helvetica"/>
              <a:ea typeface="+mn-ea"/>
              <a:cs typeface="Helvetica"/>
            </a:endParaRPr>
          </a:p>
        </p:txBody>
      </p:sp>
      <p:cxnSp>
        <p:nvCxnSpPr>
          <p:cNvPr id="43" name="Straight Arrow Connector 42">
            <a:extLst>
              <a:ext uri="{FF2B5EF4-FFF2-40B4-BE49-F238E27FC236}">
                <a16:creationId xmlns:a16="http://schemas.microsoft.com/office/drawing/2014/main" id="{6DF9DEDB-FFC0-2214-0808-320470FE8ED1}"/>
              </a:ext>
            </a:extLst>
          </p:cNvPr>
          <p:cNvCxnSpPr>
            <a:cxnSpLocks/>
          </p:cNvCxnSpPr>
          <p:nvPr/>
        </p:nvCxnSpPr>
        <p:spPr>
          <a:xfrm flipH="1" flipV="1">
            <a:off x="5897366" y="5025077"/>
            <a:ext cx="648000" cy="0"/>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A9377015-EE0C-8A5F-4521-2650C838E0B0}"/>
              </a:ext>
            </a:extLst>
          </p:cNvPr>
          <p:cNvSpPr txBox="1"/>
          <p:nvPr/>
        </p:nvSpPr>
        <p:spPr>
          <a:xfrm>
            <a:off x="5683369" y="5817020"/>
            <a:ext cx="1420735" cy="261610"/>
          </a:xfrm>
          <a:prstGeom prst="rect">
            <a:avLst/>
          </a:prstGeom>
          <a:noFill/>
        </p:spPr>
        <p:txBody>
          <a:bodyPr wrap="square" lIns="0" tIns="45720" rIns="91440" bIns="4572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solidFill>
                  <a:srgbClr val="000000"/>
                </a:solidFill>
                <a:effectLst/>
                <a:uLnTx/>
                <a:uFillTx/>
                <a:latin typeface="Helvetica"/>
                <a:ea typeface="+mn-ea"/>
                <a:cs typeface="+mn-cs"/>
              </a:rPr>
              <a:t>Hobart </a:t>
            </a:r>
            <a:r>
              <a:rPr kumimoji="0" lang="en-AU" sz="1100" b="1" i="0" u="none" strike="noStrike" kern="1200" cap="none" spc="0" normalizeH="0" baseline="0" noProof="0">
                <a:ln>
                  <a:noFill/>
                </a:ln>
                <a:solidFill>
                  <a:srgbClr val="117479"/>
                </a:solidFill>
                <a:effectLst/>
                <a:uLnTx/>
                <a:uFillTx/>
                <a:latin typeface="Helvetica"/>
                <a:ea typeface="+mn-ea"/>
                <a:cs typeface="+mn-cs"/>
              </a:rPr>
              <a:t>1% </a:t>
            </a:r>
            <a:endParaRPr kumimoji="0" lang="en-US" sz="1100" b="0" i="0" u="none" strike="noStrike" kern="1200" cap="none" spc="0" normalizeH="0" baseline="0" noProof="0">
              <a:ln>
                <a:noFill/>
              </a:ln>
              <a:solidFill>
                <a:srgbClr val="117479"/>
              </a:solidFill>
              <a:effectLst/>
              <a:uLnTx/>
              <a:uFillTx/>
              <a:latin typeface="Helvetica"/>
              <a:ea typeface="+mn-ea"/>
              <a:cs typeface="Helvetica"/>
            </a:endParaRPr>
          </a:p>
        </p:txBody>
      </p:sp>
      <p:cxnSp>
        <p:nvCxnSpPr>
          <p:cNvPr id="45" name="Straight Arrow Connector 44">
            <a:extLst>
              <a:ext uri="{FF2B5EF4-FFF2-40B4-BE49-F238E27FC236}">
                <a16:creationId xmlns:a16="http://schemas.microsoft.com/office/drawing/2014/main" id="{6DF9DEDB-FFC0-2214-0808-320470FE8ED1}"/>
              </a:ext>
            </a:extLst>
          </p:cNvPr>
          <p:cNvCxnSpPr>
            <a:cxnSpLocks/>
          </p:cNvCxnSpPr>
          <p:nvPr/>
        </p:nvCxnSpPr>
        <p:spPr>
          <a:xfrm flipH="1">
            <a:off x="5719905" y="5936342"/>
            <a:ext cx="506424" cy="0"/>
          </a:xfrm>
          <a:prstGeom prst="straightConnector1">
            <a:avLst/>
          </a:prstGeom>
          <a:ln w="38100">
            <a:solidFill>
              <a:schemeClr val="bg2"/>
            </a:solidFill>
            <a:headEnd type="none" w="lg" len="lg"/>
            <a:tailEnd type="oval"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421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1777E737-AE6A-ED16-389C-5DFAF489DCB5}"/>
              </a:ext>
            </a:extLst>
          </p:cNvPr>
          <p:cNvSpPr/>
          <p:nvPr/>
        </p:nvSpPr>
        <p:spPr>
          <a:xfrm>
            <a:off x="6494225" y="0"/>
            <a:ext cx="569777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6" name="Title 5">
            <a:extLst>
              <a:ext uri="{FF2B5EF4-FFF2-40B4-BE49-F238E27FC236}">
                <a16:creationId xmlns:a16="http://schemas.microsoft.com/office/drawing/2014/main" id="{31E8C51F-296C-1B4F-AA29-324960362C0A}"/>
              </a:ext>
            </a:extLst>
          </p:cNvPr>
          <p:cNvSpPr>
            <a:spLocks noGrp="1"/>
          </p:cNvSpPr>
          <p:nvPr>
            <p:ph type="title"/>
          </p:nvPr>
        </p:nvSpPr>
        <p:spPr>
          <a:xfrm>
            <a:off x="479426" y="476250"/>
            <a:ext cx="5553160" cy="775597"/>
          </a:xfrm>
        </p:spPr>
        <p:txBody>
          <a:bodyPr/>
          <a:lstStyle/>
          <a:p>
            <a:r>
              <a:rPr lang="en-AU" dirty="0"/>
              <a:t>Satisfaction with airlines and airports</a:t>
            </a:r>
          </a:p>
        </p:txBody>
      </p:sp>
      <p:sp>
        <p:nvSpPr>
          <p:cNvPr id="3" name="Slide Number Placeholder 2">
            <a:extLst>
              <a:ext uri="{FF2B5EF4-FFF2-40B4-BE49-F238E27FC236}">
                <a16:creationId xmlns:a16="http://schemas.microsoft.com/office/drawing/2014/main" id="{686517F4-6747-5941-BA4B-2CBA28985C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2" name="TextBox 1"/>
          <p:cNvSpPr txBox="1"/>
          <p:nvPr/>
        </p:nvSpPr>
        <p:spPr>
          <a:xfrm>
            <a:off x="269562" y="5845987"/>
            <a:ext cx="5797337" cy="707886"/>
          </a:xfrm>
          <a:prstGeom prst="rect">
            <a:avLst/>
          </a:prstGeom>
          <a:noFill/>
        </p:spPr>
        <p:txBody>
          <a:bodyPr wrap="square" rtlCol="0">
            <a:spAutoFit/>
          </a:bodyPr>
          <a:lstStyle/>
          <a:p>
            <a:pPr lvl="0">
              <a:defRPr/>
            </a:pPr>
            <a:r>
              <a:rPr lang="en-AU" sz="800" dirty="0">
                <a:solidFill>
                  <a:srgbClr val="000000"/>
                </a:solidFill>
              </a:rPr>
              <a:t>“</a:t>
            </a:r>
            <a:r>
              <a:rPr lang="en-US" sz="800" dirty="0">
                <a:solidFill>
                  <a:srgbClr val="000000"/>
                </a:solidFill>
              </a:rPr>
              <a:t>Overall, how satisfied or dissatisfied were you with [relevant airline]?” (n=4,008 – weighted)</a:t>
            </a:r>
            <a:r>
              <a:rPr lang="en-AU" sz="800" dirty="0">
                <a:solidFill>
                  <a:srgbClr val="000000"/>
                </a:solidFill>
              </a:rPr>
              <a:t>; “</a:t>
            </a:r>
            <a:r>
              <a:rPr lang="en-US" sz="800" dirty="0">
                <a:solidFill>
                  <a:srgbClr val="000000"/>
                </a:solidFill>
              </a:rPr>
              <a:t>Overall, how satisfied or dissatisfied were you with [relevant airport]?”  (n=4,008 – weighted); “Thinking about all the flights you have taken departing from Australian airports over the last 12 months: Overall, how satisfied or dissatisfied were you with: - The departure airports” (n=3,200 – weighted); “Thinking about all the flights you have taken departing from Australian airports over the last 12 months: Overall, how satisfied or dissatisfied were you with: - The airlines” (n=3,200 – weighted)</a:t>
            </a:r>
            <a:endParaRPr lang="en-AU" sz="800" dirty="0">
              <a:solidFill>
                <a:srgbClr val="000000"/>
              </a:solidFill>
            </a:endParaRPr>
          </a:p>
        </p:txBody>
      </p:sp>
      <p:grpSp>
        <p:nvGrpSpPr>
          <p:cNvPr id="10" name="Group 9">
            <a:extLst>
              <a:ext uri="{FF2B5EF4-FFF2-40B4-BE49-F238E27FC236}">
                <a16:creationId xmlns:a16="http://schemas.microsoft.com/office/drawing/2014/main" id="{409D630E-4132-CD4F-94D6-AFF54FCE9918}"/>
              </a:ext>
            </a:extLst>
          </p:cNvPr>
          <p:cNvGrpSpPr/>
          <p:nvPr/>
        </p:nvGrpSpPr>
        <p:grpSpPr>
          <a:xfrm>
            <a:off x="1364045" y="1866583"/>
            <a:ext cx="385153" cy="1155767"/>
            <a:chOff x="6019800" y="3200399"/>
            <a:chExt cx="155626" cy="452819"/>
          </a:xfrm>
          <a:solidFill>
            <a:schemeClr val="accent1"/>
          </a:solidFill>
        </p:grpSpPr>
        <p:sp>
          <p:nvSpPr>
            <p:cNvPr id="35" name="Graphic 16">
              <a:extLst>
                <a:ext uri="{FF2B5EF4-FFF2-40B4-BE49-F238E27FC236}">
                  <a16:creationId xmlns:a16="http://schemas.microsoft.com/office/drawing/2014/main" id="{B0A7335E-AAFA-D549-8ADF-B78F1740C6B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6" name="Graphic 16">
              <a:extLst>
                <a:ext uri="{FF2B5EF4-FFF2-40B4-BE49-F238E27FC236}">
                  <a16:creationId xmlns:a16="http://schemas.microsoft.com/office/drawing/2014/main" id="{A10A7DB4-7A8D-E542-84D3-44E94D7D4B5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7" name="Graphic 16">
              <a:extLst>
                <a:ext uri="{FF2B5EF4-FFF2-40B4-BE49-F238E27FC236}">
                  <a16:creationId xmlns:a16="http://schemas.microsoft.com/office/drawing/2014/main" id="{DE9DFF4F-D425-5E4B-B151-39F29A7D489E}"/>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8" name="Graphic 16">
              <a:extLst>
                <a:ext uri="{FF2B5EF4-FFF2-40B4-BE49-F238E27FC236}">
                  <a16:creationId xmlns:a16="http://schemas.microsoft.com/office/drawing/2014/main" id="{0D57A3D9-A4B0-544A-A4C9-6565F9D52E00}"/>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9" name="Graphic 16">
              <a:extLst>
                <a:ext uri="{FF2B5EF4-FFF2-40B4-BE49-F238E27FC236}">
                  <a16:creationId xmlns:a16="http://schemas.microsoft.com/office/drawing/2014/main" id="{E6C93843-2FA3-1141-80D0-8EA98D222193}"/>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1" name="Group 10">
            <a:extLst>
              <a:ext uri="{FF2B5EF4-FFF2-40B4-BE49-F238E27FC236}">
                <a16:creationId xmlns:a16="http://schemas.microsoft.com/office/drawing/2014/main" id="{A56F7344-1B05-A642-AA66-C3E617349F0D}"/>
              </a:ext>
            </a:extLst>
          </p:cNvPr>
          <p:cNvGrpSpPr/>
          <p:nvPr/>
        </p:nvGrpSpPr>
        <p:grpSpPr>
          <a:xfrm>
            <a:off x="2813583" y="1866583"/>
            <a:ext cx="385153" cy="1155767"/>
            <a:chOff x="6019800" y="3200399"/>
            <a:chExt cx="155626" cy="452819"/>
          </a:xfrm>
          <a:solidFill>
            <a:schemeClr val="accent1"/>
          </a:solidFill>
        </p:grpSpPr>
        <p:sp>
          <p:nvSpPr>
            <p:cNvPr id="30" name="Graphic 16">
              <a:extLst>
                <a:ext uri="{FF2B5EF4-FFF2-40B4-BE49-F238E27FC236}">
                  <a16:creationId xmlns:a16="http://schemas.microsoft.com/office/drawing/2014/main" id="{26897E3C-1783-3C47-963A-5F1EFFD7A08E}"/>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1" name="Graphic 16">
              <a:extLst>
                <a:ext uri="{FF2B5EF4-FFF2-40B4-BE49-F238E27FC236}">
                  <a16:creationId xmlns:a16="http://schemas.microsoft.com/office/drawing/2014/main" id="{698A4FD4-6145-4C47-B634-32B958FDD7AB}"/>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2" name="Graphic 16">
              <a:extLst>
                <a:ext uri="{FF2B5EF4-FFF2-40B4-BE49-F238E27FC236}">
                  <a16:creationId xmlns:a16="http://schemas.microsoft.com/office/drawing/2014/main" id="{4B4561EF-83AF-9045-91D0-B42FB76D1C48}"/>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3" name="Graphic 16">
              <a:extLst>
                <a:ext uri="{FF2B5EF4-FFF2-40B4-BE49-F238E27FC236}">
                  <a16:creationId xmlns:a16="http://schemas.microsoft.com/office/drawing/2014/main" id="{829F9C25-9FC7-0948-8560-14094768BDE3}"/>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4" name="Graphic 16">
              <a:extLst>
                <a:ext uri="{FF2B5EF4-FFF2-40B4-BE49-F238E27FC236}">
                  <a16:creationId xmlns:a16="http://schemas.microsoft.com/office/drawing/2014/main" id="{8498E7A9-FA81-CF4E-8537-AE49BFF6231A}"/>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2" name="Group 11">
            <a:extLst>
              <a:ext uri="{FF2B5EF4-FFF2-40B4-BE49-F238E27FC236}">
                <a16:creationId xmlns:a16="http://schemas.microsoft.com/office/drawing/2014/main" id="{71522872-0B6F-9E46-A361-0C71A4373D96}"/>
              </a:ext>
            </a:extLst>
          </p:cNvPr>
          <p:cNvGrpSpPr/>
          <p:nvPr/>
        </p:nvGrpSpPr>
        <p:grpSpPr>
          <a:xfrm>
            <a:off x="3538352" y="1866583"/>
            <a:ext cx="385153" cy="1155767"/>
            <a:chOff x="6019800" y="3200399"/>
            <a:chExt cx="155626" cy="452819"/>
          </a:xfrm>
          <a:solidFill>
            <a:schemeClr val="accent1"/>
          </a:solidFill>
        </p:grpSpPr>
        <p:sp>
          <p:nvSpPr>
            <p:cNvPr id="25" name="Graphic 16">
              <a:extLst>
                <a:ext uri="{FF2B5EF4-FFF2-40B4-BE49-F238E27FC236}">
                  <a16:creationId xmlns:a16="http://schemas.microsoft.com/office/drawing/2014/main" id="{4646EE01-7C29-0241-8F7D-4E87A1E3FCA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6" name="Graphic 16">
              <a:extLst>
                <a:ext uri="{FF2B5EF4-FFF2-40B4-BE49-F238E27FC236}">
                  <a16:creationId xmlns:a16="http://schemas.microsoft.com/office/drawing/2014/main" id="{27AEE860-5ED4-C34A-800D-AC17F71EE669}"/>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7" name="Graphic 16">
              <a:extLst>
                <a:ext uri="{FF2B5EF4-FFF2-40B4-BE49-F238E27FC236}">
                  <a16:creationId xmlns:a16="http://schemas.microsoft.com/office/drawing/2014/main" id="{54E02052-F4EC-A744-8DCF-04745E8D518A}"/>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8" name="Graphic 16">
              <a:extLst>
                <a:ext uri="{FF2B5EF4-FFF2-40B4-BE49-F238E27FC236}">
                  <a16:creationId xmlns:a16="http://schemas.microsoft.com/office/drawing/2014/main" id="{4DC91D09-1CA0-D747-B363-9CF3F9D135F4}"/>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9" name="Graphic 16">
              <a:extLst>
                <a:ext uri="{FF2B5EF4-FFF2-40B4-BE49-F238E27FC236}">
                  <a16:creationId xmlns:a16="http://schemas.microsoft.com/office/drawing/2014/main" id="{25E84C20-CAC0-0B49-A3AB-B77033E45496}"/>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3" name="Group 12">
            <a:extLst>
              <a:ext uri="{FF2B5EF4-FFF2-40B4-BE49-F238E27FC236}">
                <a16:creationId xmlns:a16="http://schemas.microsoft.com/office/drawing/2014/main" id="{D1773551-94B7-4944-9DA2-43746813F8DB}"/>
              </a:ext>
            </a:extLst>
          </p:cNvPr>
          <p:cNvGrpSpPr/>
          <p:nvPr/>
        </p:nvGrpSpPr>
        <p:grpSpPr>
          <a:xfrm>
            <a:off x="2088814" y="1866583"/>
            <a:ext cx="385153" cy="1155767"/>
            <a:chOff x="6019800" y="3200399"/>
            <a:chExt cx="155626" cy="452819"/>
          </a:xfrm>
          <a:solidFill>
            <a:schemeClr val="accent1"/>
          </a:solidFill>
        </p:grpSpPr>
        <p:sp>
          <p:nvSpPr>
            <p:cNvPr id="20" name="Graphic 16">
              <a:extLst>
                <a:ext uri="{FF2B5EF4-FFF2-40B4-BE49-F238E27FC236}">
                  <a16:creationId xmlns:a16="http://schemas.microsoft.com/office/drawing/2014/main" id="{CA9DAE6E-DF49-7040-8848-A60469071735}"/>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1" name="Graphic 16">
              <a:extLst>
                <a:ext uri="{FF2B5EF4-FFF2-40B4-BE49-F238E27FC236}">
                  <a16:creationId xmlns:a16="http://schemas.microsoft.com/office/drawing/2014/main" id="{5DA4646C-116C-D941-94F7-4B52383E674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2" name="Graphic 16">
              <a:extLst>
                <a:ext uri="{FF2B5EF4-FFF2-40B4-BE49-F238E27FC236}">
                  <a16:creationId xmlns:a16="http://schemas.microsoft.com/office/drawing/2014/main" id="{70EA6C4C-EEBE-114C-AB26-98C909E82005}"/>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3" name="Graphic 16">
              <a:extLst>
                <a:ext uri="{FF2B5EF4-FFF2-40B4-BE49-F238E27FC236}">
                  <a16:creationId xmlns:a16="http://schemas.microsoft.com/office/drawing/2014/main" id="{CBFB8254-2A63-EC4C-B928-FC80E6555E37}"/>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4" name="Graphic 16">
              <a:extLst>
                <a:ext uri="{FF2B5EF4-FFF2-40B4-BE49-F238E27FC236}">
                  <a16:creationId xmlns:a16="http://schemas.microsoft.com/office/drawing/2014/main" id="{A7D547FB-41D3-9C4F-9B4E-3EFA44360528}"/>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4" name="Group 13">
            <a:extLst>
              <a:ext uri="{FF2B5EF4-FFF2-40B4-BE49-F238E27FC236}">
                <a16:creationId xmlns:a16="http://schemas.microsoft.com/office/drawing/2014/main" id="{3592D9F4-B438-DA4C-9A39-66E521D97357}"/>
              </a:ext>
            </a:extLst>
          </p:cNvPr>
          <p:cNvGrpSpPr/>
          <p:nvPr/>
        </p:nvGrpSpPr>
        <p:grpSpPr>
          <a:xfrm>
            <a:off x="4263121" y="1866583"/>
            <a:ext cx="385153" cy="1155767"/>
            <a:chOff x="6019800" y="3200399"/>
            <a:chExt cx="155626" cy="452819"/>
          </a:xfrm>
          <a:solidFill>
            <a:schemeClr val="bg1"/>
          </a:solidFill>
        </p:grpSpPr>
        <p:sp>
          <p:nvSpPr>
            <p:cNvPr id="15" name="Graphic 16">
              <a:extLst>
                <a:ext uri="{FF2B5EF4-FFF2-40B4-BE49-F238E27FC236}">
                  <a16:creationId xmlns:a16="http://schemas.microsoft.com/office/drawing/2014/main" id="{5B140BF8-7C99-AE4F-A1DC-959B3064E8FD}"/>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6" name="Graphic 16">
              <a:extLst>
                <a:ext uri="{FF2B5EF4-FFF2-40B4-BE49-F238E27FC236}">
                  <a16:creationId xmlns:a16="http://schemas.microsoft.com/office/drawing/2014/main" id="{A252B1A9-2612-FA46-B402-B2BA11C88A13}"/>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7" name="Graphic 16">
              <a:extLst>
                <a:ext uri="{FF2B5EF4-FFF2-40B4-BE49-F238E27FC236}">
                  <a16:creationId xmlns:a16="http://schemas.microsoft.com/office/drawing/2014/main" id="{7EC12EEE-0680-1346-800C-D09663A25247}"/>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8" name="Graphic 16">
              <a:extLst>
                <a:ext uri="{FF2B5EF4-FFF2-40B4-BE49-F238E27FC236}">
                  <a16:creationId xmlns:a16="http://schemas.microsoft.com/office/drawing/2014/main" id="{FC0217C3-1169-C847-B99D-C00B53AC2B8C}"/>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9" name="Graphic 16">
              <a:extLst>
                <a:ext uri="{FF2B5EF4-FFF2-40B4-BE49-F238E27FC236}">
                  <a16:creationId xmlns:a16="http://schemas.microsoft.com/office/drawing/2014/main" id="{2E0ED59B-C452-CE41-BE89-7C6A5AB25CDB}"/>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sp>
        <p:nvSpPr>
          <p:cNvPr id="40" name="TextBox 39"/>
          <p:cNvSpPr txBox="1"/>
          <p:nvPr/>
        </p:nvSpPr>
        <p:spPr>
          <a:xfrm>
            <a:off x="813905" y="3246316"/>
            <a:ext cx="4884201" cy="1169551"/>
          </a:xfrm>
          <a:prstGeom prst="rect">
            <a:avLst/>
          </a:prstGeom>
          <a:noFill/>
        </p:spPr>
        <p:txBody>
          <a:bodyPr wrap="square" lIns="91440" tIns="45720" rIns="91440" bIns="45720" rtlCol="0" anchor="t">
            <a:spAutoFit/>
          </a:bodyPr>
          <a:lstStyle/>
          <a:p>
            <a:pPr lvl="0" algn="ctr">
              <a:defRPr/>
            </a:pPr>
            <a:r>
              <a:rPr lang="en-AU" dirty="0">
                <a:solidFill>
                  <a:srgbClr val="000000"/>
                </a:solidFill>
              </a:rPr>
              <a:t>Just under</a:t>
            </a:r>
          </a:p>
          <a:p>
            <a:pPr lvl="0" algn="ctr">
              <a:defRPr/>
            </a:pPr>
            <a:r>
              <a:rPr lang="en-AU" sz="3600" b="1" dirty="0">
                <a:solidFill>
                  <a:schemeClr val="accent1"/>
                </a:solidFill>
              </a:rPr>
              <a:t>4/5 people (77%-78%) </a:t>
            </a:r>
            <a:endParaRPr lang="en-AU" sz="3600" b="1" dirty="0">
              <a:solidFill>
                <a:schemeClr val="accent1"/>
              </a:solidFill>
              <a:cs typeface="Helvetica"/>
            </a:endParaRPr>
          </a:p>
          <a:p>
            <a:pPr lvl="0" algn="ctr">
              <a:defRPr/>
            </a:pPr>
            <a:r>
              <a:rPr lang="en-AU" sz="1600" dirty="0">
                <a:solidFill>
                  <a:srgbClr val="000000"/>
                </a:solidFill>
              </a:rPr>
              <a:t>were satisfied with the air travel experience</a:t>
            </a:r>
            <a:endParaRPr lang="en-AU" sz="1600" dirty="0">
              <a:solidFill>
                <a:srgbClr val="000000"/>
              </a:solidFill>
              <a:cs typeface="Helvetica"/>
            </a:endParaRPr>
          </a:p>
        </p:txBody>
      </p:sp>
      <p:sp>
        <p:nvSpPr>
          <p:cNvPr id="44" name="Text Placeholder 6">
            <a:extLst>
              <a:ext uri="{FF2B5EF4-FFF2-40B4-BE49-F238E27FC236}">
                <a16:creationId xmlns:a16="http://schemas.microsoft.com/office/drawing/2014/main" id="{84C61490-B80B-2646-B3EB-BCD44370C1AD}"/>
              </a:ext>
            </a:extLst>
          </p:cNvPr>
          <p:cNvSpPr>
            <a:spLocks noGrp="1"/>
          </p:cNvSpPr>
          <p:nvPr>
            <p:ph type="body" sz="quarter" idx="4294967295"/>
          </p:nvPr>
        </p:nvSpPr>
        <p:spPr>
          <a:xfrm>
            <a:off x="715092" y="4639833"/>
            <a:ext cx="4967288" cy="738664"/>
          </a:xfrm>
        </p:spPr>
        <p:txBody>
          <a:bodyPr vert="horz" wrap="square" lIns="0" tIns="0" rIns="0" bIns="0" rtlCol="0" anchor="t">
            <a:spAutoFit/>
          </a:bodyPr>
          <a:lstStyle/>
          <a:p>
            <a:r>
              <a:rPr lang="en-AU" sz="1600" dirty="0">
                <a:solidFill>
                  <a:srgbClr val="000000"/>
                </a:solidFill>
              </a:rPr>
              <a:t>There was little difference between Australians’ satisfaction of airlines and airports on their most recent flight, and among all flights taken in the last year. </a:t>
            </a:r>
            <a:endParaRPr lang="en-AU" sz="1600" dirty="0">
              <a:solidFill>
                <a:srgbClr val="000000"/>
              </a:solidFill>
              <a:cs typeface="Helvetica"/>
            </a:endParaRPr>
          </a:p>
        </p:txBody>
      </p:sp>
      <p:sp>
        <p:nvSpPr>
          <p:cNvPr id="45" name="Text Placeholder 6">
            <a:extLst>
              <a:ext uri="{FF2B5EF4-FFF2-40B4-BE49-F238E27FC236}">
                <a16:creationId xmlns:a16="http://schemas.microsoft.com/office/drawing/2014/main" id="{A7E573C3-92DA-0ED8-9B78-9E233BBA01C6}"/>
              </a:ext>
            </a:extLst>
          </p:cNvPr>
          <p:cNvSpPr>
            <a:spLocks noGrp="1"/>
          </p:cNvSpPr>
          <p:nvPr>
            <p:ph type="body" sz="quarter" idx="13"/>
          </p:nvPr>
        </p:nvSpPr>
        <p:spPr>
          <a:xfrm>
            <a:off x="7046001" y="1304038"/>
            <a:ext cx="4921887" cy="430887"/>
          </a:xfrm>
        </p:spPr>
        <p:txBody>
          <a:bodyPr vert="horz" wrap="square" lIns="0" tIns="0" rIns="0" bIns="0" rtlCol="0" anchor="t">
            <a:spAutoFit/>
          </a:bodyPr>
          <a:lstStyle/>
          <a:p>
            <a:r>
              <a:rPr lang="en-AU" sz="1400" b="1" dirty="0">
                <a:solidFill>
                  <a:srgbClr val="FFFFFF"/>
                </a:solidFill>
                <a:cs typeface="Helvetica"/>
              </a:rPr>
              <a:t>Overall net satisfaction with airlines and airports across most recent flight and all flights in the past 12 months</a:t>
            </a:r>
          </a:p>
        </p:txBody>
      </p:sp>
      <p:graphicFrame>
        <p:nvGraphicFramePr>
          <p:cNvPr id="46" name="Chart 45"/>
          <p:cNvGraphicFramePr>
            <a:graphicFrameLocks/>
          </p:cNvGraphicFramePr>
          <p:nvPr>
            <p:extLst>
              <p:ext uri="{D42A27DB-BD31-4B8C-83A1-F6EECF244321}">
                <p14:modId xmlns:p14="http://schemas.microsoft.com/office/powerpoint/2010/main" val="379153399"/>
              </p:ext>
            </p:extLst>
          </p:nvPr>
        </p:nvGraphicFramePr>
        <p:xfrm>
          <a:off x="6893308" y="1894848"/>
          <a:ext cx="5236035" cy="402515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0373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1777E737-AE6A-ED16-389C-5DFAF489DCB5}"/>
              </a:ext>
            </a:extLst>
          </p:cNvPr>
          <p:cNvSpPr/>
          <p:nvPr/>
        </p:nvSpPr>
        <p:spPr>
          <a:xfrm>
            <a:off x="6494225" y="0"/>
            <a:ext cx="569777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6" name="Title 5">
            <a:extLst>
              <a:ext uri="{FF2B5EF4-FFF2-40B4-BE49-F238E27FC236}">
                <a16:creationId xmlns:a16="http://schemas.microsoft.com/office/drawing/2014/main" id="{31E8C51F-296C-1B4F-AA29-324960362C0A}"/>
              </a:ext>
            </a:extLst>
          </p:cNvPr>
          <p:cNvSpPr>
            <a:spLocks noGrp="1"/>
          </p:cNvSpPr>
          <p:nvPr>
            <p:ph type="title"/>
          </p:nvPr>
        </p:nvSpPr>
        <p:spPr>
          <a:xfrm>
            <a:off x="479426" y="476250"/>
            <a:ext cx="5553160" cy="775597"/>
          </a:xfrm>
        </p:spPr>
        <p:txBody>
          <a:bodyPr/>
          <a:lstStyle/>
          <a:p>
            <a:r>
              <a:rPr lang="en-AU"/>
              <a:t>Australians’ experience with </a:t>
            </a:r>
            <a:br>
              <a:rPr lang="en-AU"/>
            </a:br>
            <a:r>
              <a:rPr lang="en-AU"/>
              <a:t>flight disruptions </a:t>
            </a:r>
          </a:p>
        </p:txBody>
      </p:sp>
      <p:sp>
        <p:nvSpPr>
          <p:cNvPr id="3" name="Slide Number Placeholder 2">
            <a:extLst>
              <a:ext uri="{FF2B5EF4-FFF2-40B4-BE49-F238E27FC236}">
                <a16:creationId xmlns:a16="http://schemas.microsoft.com/office/drawing/2014/main" id="{686517F4-6747-5941-BA4B-2CBA28985C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2" name="TextBox 1"/>
          <p:cNvSpPr txBox="1"/>
          <p:nvPr/>
        </p:nvSpPr>
        <p:spPr>
          <a:xfrm>
            <a:off x="269562" y="5845987"/>
            <a:ext cx="579733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srgbClr val="000000"/>
                </a:solidFill>
                <a:effectLst/>
                <a:uLnTx/>
                <a:uFillTx/>
                <a:latin typeface="Helvetica"/>
                <a:ea typeface="+mn-ea"/>
                <a:cs typeface="+mn-cs"/>
              </a:rPr>
              <a:t>“</a:t>
            </a:r>
            <a:r>
              <a:rPr kumimoji="0" lang="en-US" sz="800" b="0" i="0" u="none" strike="noStrike" kern="1200" cap="none" spc="0" normalizeH="0" baseline="0" noProof="0" dirty="0">
                <a:ln>
                  <a:noFill/>
                </a:ln>
                <a:solidFill>
                  <a:srgbClr val="000000"/>
                </a:solidFill>
                <a:effectLst/>
                <a:uLnTx/>
                <a:uFillTx/>
                <a:latin typeface="Helvetica"/>
                <a:ea typeface="+mn-ea"/>
                <a:cs typeface="+mn-cs"/>
              </a:rPr>
              <a:t>Airline related disruptions are schedule changes that prevent passengers from reaching their destination on time. On your most recent flight…did you experience any of the following disruptions? Please select all that apply.” (n=4,008 – weighted); “On any of your flights from an Australian airport in the last 12 months, did you experience any of the following disruptions? Select all that apply.” (n=2,018 – weighted).</a:t>
            </a:r>
            <a:endParaRPr kumimoji="0" lang="en-AU" sz="800" b="0" i="0" u="none" strike="noStrike" kern="1200" cap="none" spc="0" normalizeH="0" baseline="0" noProof="0" dirty="0">
              <a:ln>
                <a:noFill/>
              </a:ln>
              <a:solidFill>
                <a:srgbClr val="000000"/>
              </a:solidFill>
              <a:effectLst/>
              <a:uLnTx/>
              <a:uFillTx/>
              <a:latin typeface="Helvetica"/>
              <a:ea typeface="+mn-ea"/>
              <a:cs typeface="+mn-cs"/>
            </a:endParaRPr>
          </a:p>
        </p:txBody>
      </p:sp>
      <p:grpSp>
        <p:nvGrpSpPr>
          <p:cNvPr id="10" name="Group 9">
            <a:extLst>
              <a:ext uri="{FF2B5EF4-FFF2-40B4-BE49-F238E27FC236}">
                <a16:creationId xmlns:a16="http://schemas.microsoft.com/office/drawing/2014/main" id="{409D630E-4132-CD4F-94D6-AFF54FCE9918}"/>
              </a:ext>
            </a:extLst>
          </p:cNvPr>
          <p:cNvGrpSpPr/>
          <p:nvPr/>
        </p:nvGrpSpPr>
        <p:grpSpPr>
          <a:xfrm>
            <a:off x="1364045" y="1866583"/>
            <a:ext cx="385153" cy="1155767"/>
            <a:chOff x="6019800" y="3200399"/>
            <a:chExt cx="155626" cy="452819"/>
          </a:xfrm>
          <a:solidFill>
            <a:schemeClr val="accent1"/>
          </a:solidFill>
        </p:grpSpPr>
        <p:sp>
          <p:nvSpPr>
            <p:cNvPr id="35" name="Graphic 16">
              <a:extLst>
                <a:ext uri="{FF2B5EF4-FFF2-40B4-BE49-F238E27FC236}">
                  <a16:creationId xmlns:a16="http://schemas.microsoft.com/office/drawing/2014/main" id="{B0A7335E-AAFA-D549-8ADF-B78F1740C6B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6" name="Graphic 16">
              <a:extLst>
                <a:ext uri="{FF2B5EF4-FFF2-40B4-BE49-F238E27FC236}">
                  <a16:creationId xmlns:a16="http://schemas.microsoft.com/office/drawing/2014/main" id="{A10A7DB4-7A8D-E542-84D3-44E94D7D4B5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7" name="Graphic 16">
              <a:extLst>
                <a:ext uri="{FF2B5EF4-FFF2-40B4-BE49-F238E27FC236}">
                  <a16:creationId xmlns:a16="http://schemas.microsoft.com/office/drawing/2014/main" id="{DE9DFF4F-D425-5E4B-B151-39F29A7D489E}"/>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8" name="Graphic 16">
              <a:extLst>
                <a:ext uri="{FF2B5EF4-FFF2-40B4-BE49-F238E27FC236}">
                  <a16:creationId xmlns:a16="http://schemas.microsoft.com/office/drawing/2014/main" id="{0D57A3D9-A4B0-544A-A4C9-6565F9D52E00}"/>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9" name="Graphic 16">
              <a:extLst>
                <a:ext uri="{FF2B5EF4-FFF2-40B4-BE49-F238E27FC236}">
                  <a16:creationId xmlns:a16="http://schemas.microsoft.com/office/drawing/2014/main" id="{E6C93843-2FA3-1141-80D0-8EA98D222193}"/>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1" name="Group 10">
            <a:extLst>
              <a:ext uri="{FF2B5EF4-FFF2-40B4-BE49-F238E27FC236}">
                <a16:creationId xmlns:a16="http://schemas.microsoft.com/office/drawing/2014/main" id="{A56F7344-1B05-A642-AA66-C3E617349F0D}"/>
              </a:ext>
            </a:extLst>
          </p:cNvPr>
          <p:cNvGrpSpPr/>
          <p:nvPr/>
        </p:nvGrpSpPr>
        <p:grpSpPr>
          <a:xfrm>
            <a:off x="2813583" y="1866583"/>
            <a:ext cx="385153" cy="1155767"/>
            <a:chOff x="6019800" y="3200399"/>
            <a:chExt cx="155626" cy="452819"/>
          </a:xfrm>
          <a:solidFill>
            <a:schemeClr val="accent1"/>
          </a:solidFill>
        </p:grpSpPr>
        <p:sp>
          <p:nvSpPr>
            <p:cNvPr id="30" name="Graphic 16">
              <a:extLst>
                <a:ext uri="{FF2B5EF4-FFF2-40B4-BE49-F238E27FC236}">
                  <a16:creationId xmlns:a16="http://schemas.microsoft.com/office/drawing/2014/main" id="{26897E3C-1783-3C47-963A-5F1EFFD7A08E}"/>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1" name="Graphic 16">
              <a:extLst>
                <a:ext uri="{FF2B5EF4-FFF2-40B4-BE49-F238E27FC236}">
                  <a16:creationId xmlns:a16="http://schemas.microsoft.com/office/drawing/2014/main" id="{698A4FD4-6145-4C47-B634-32B958FDD7AB}"/>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2" name="Graphic 16">
              <a:extLst>
                <a:ext uri="{FF2B5EF4-FFF2-40B4-BE49-F238E27FC236}">
                  <a16:creationId xmlns:a16="http://schemas.microsoft.com/office/drawing/2014/main" id="{4B4561EF-83AF-9045-91D0-B42FB76D1C48}"/>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3" name="Graphic 16">
              <a:extLst>
                <a:ext uri="{FF2B5EF4-FFF2-40B4-BE49-F238E27FC236}">
                  <a16:creationId xmlns:a16="http://schemas.microsoft.com/office/drawing/2014/main" id="{829F9C25-9FC7-0948-8560-14094768BDE3}"/>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4" name="Graphic 16">
              <a:extLst>
                <a:ext uri="{FF2B5EF4-FFF2-40B4-BE49-F238E27FC236}">
                  <a16:creationId xmlns:a16="http://schemas.microsoft.com/office/drawing/2014/main" id="{8498E7A9-FA81-CF4E-8537-AE49BFF6231A}"/>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2" name="Group 11">
            <a:extLst>
              <a:ext uri="{FF2B5EF4-FFF2-40B4-BE49-F238E27FC236}">
                <a16:creationId xmlns:a16="http://schemas.microsoft.com/office/drawing/2014/main" id="{71522872-0B6F-9E46-A361-0C71A4373D96}"/>
              </a:ext>
            </a:extLst>
          </p:cNvPr>
          <p:cNvGrpSpPr/>
          <p:nvPr/>
        </p:nvGrpSpPr>
        <p:grpSpPr>
          <a:xfrm>
            <a:off x="3538352" y="1866583"/>
            <a:ext cx="385153" cy="1155767"/>
            <a:chOff x="6019800" y="3200399"/>
            <a:chExt cx="155626" cy="452819"/>
          </a:xfrm>
          <a:solidFill>
            <a:schemeClr val="bg1"/>
          </a:solidFill>
        </p:grpSpPr>
        <p:sp>
          <p:nvSpPr>
            <p:cNvPr id="25" name="Graphic 16">
              <a:extLst>
                <a:ext uri="{FF2B5EF4-FFF2-40B4-BE49-F238E27FC236}">
                  <a16:creationId xmlns:a16="http://schemas.microsoft.com/office/drawing/2014/main" id="{4646EE01-7C29-0241-8F7D-4E87A1E3FCA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6" name="Graphic 16">
              <a:extLst>
                <a:ext uri="{FF2B5EF4-FFF2-40B4-BE49-F238E27FC236}">
                  <a16:creationId xmlns:a16="http://schemas.microsoft.com/office/drawing/2014/main" id="{27AEE860-5ED4-C34A-800D-AC17F71EE669}"/>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7" name="Graphic 16">
              <a:extLst>
                <a:ext uri="{FF2B5EF4-FFF2-40B4-BE49-F238E27FC236}">
                  <a16:creationId xmlns:a16="http://schemas.microsoft.com/office/drawing/2014/main" id="{54E02052-F4EC-A744-8DCF-04745E8D518A}"/>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8" name="Graphic 16">
              <a:extLst>
                <a:ext uri="{FF2B5EF4-FFF2-40B4-BE49-F238E27FC236}">
                  <a16:creationId xmlns:a16="http://schemas.microsoft.com/office/drawing/2014/main" id="{4DC91D09-1CA0-D747-B363-9CF3F9D135F4}"/>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9" name="Graphic 16">
              <a:extLst>
                <a:ext uri="{FF2B5EF4-FFF2-40B4-BE49-F238E27FC236}">
                  <a16:creationId xmlns:a16="http://schemas.microsoft.com/office/drawing/2014/main" id="{25E84C20-CAC0-0B49-A3AB-B77033E45496}"/>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3" name="Group 12">
            <a:extLst>
              <a:ext uri="{FF2B5EF4-FFF2-40B4-BE49-F238E27FC236}">
                <a16:creationId xmlns:a16="http://schemas.microsoft.com/office/drawing/2014/main" id="{D1773551-94B7-4944-9DA2-43746813F8DB}"/>
              </a:ext>
            </a:extLst>
          </p:cNvPr>
          <p:cNvGrpSpPr/>
          <p:nvPr/>
        </p:nvGrpSpPr>
        <p:grpSpPr>
          <a:xfrm>
            <a:off x="2088814" y="1866583"/>
            <a:ext cx="385153" cy="1155767"/>
            <a:chOff x="6019800" y="3200399"/>
            <a:chExt cx="155626" cy="452819"/>
          </a:xfrm>
          <a:solidFill>
            <a:schemeClr val="accent1"/>
          </a:solidFill>
        </p:grpSpPr>
        <p:sp>
          <p:nvSpPr>
            <p:cNvPr id="20" name="Graphic 16">
              <a:extLst>
                <a:ext uri="{FF2B5EF4-FFF2-40B4-BE49-F238E27FC236}">
                  <a16:creationId xmlns:a16="http://schemas.microsoft.com/office/drawing/2014/main" id="{CA9DAE6E-DF49-7040-8848-A60469071735}"/>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1" name="Graphic 16">
              <a:extLst>
                <a:ext uri="{FF2B5EF4-FFF2-40B4-BE49-F238E27FC236}">
                  <a16:creationId xmlns:a16="http://schemas.microsoft.com/office/drawing/2014/main" id="{5DA4646C-116C-D941-94F7-4B52383E674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2" name="Graphic 16">
              <a:extLst>
                <a:ext uri="{FF2B5EF4-FFF2-40B4-BE49-F238E27FC236}">
                  <a16:creationId xmlns:a16="http://schemas.microsoft.com/office/drawing/2014/main" id="{70EA6C4C-EEBE-114C-AB26-98C909E82005}"/>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3" name="Graphic 16">
              <a:extLst>
                <a:ext uri="{FF2B5EF4-FFF2-40B4-BE49-F238E27FC236}">
                  <a16:creationId xmlns:a16="http://schemas.microsoft.com/office/drawing/2014/main" id="{CBFB8254-2A63-EC4C-B928-FC80E6555E37}"/>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4" name="Graphic 16">
              <a:extLst>
                <a:ext uri="{FF2B5EF4-FFF2-40B4-BE49-F238E27FC236}">
                  <a16:creationId xmlns:a16="http://schemas.microsoft.com/office/drawing/2014/main" id="{A7D547FB-41D3-9C4F-9B4E-3EFA44360528}"/>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4" name="Group 13">
            <a:extLst>
              <a:ext uri="{FF2B5EF4-FFF2-40B4-BE49-F238E27FC236}">
                <a16:creationId xmlns:a16="http://schemas.microsoft.com/office/drawing/2014/main" id="{3592D9F4-B438-DA4C-9A39-66E521D97357}"/>
              </a:ext>
            </a:extLst>
          </p:cNvPr>
          <p:cNvGrpSpPr/>
          <p:nvPr/>
        </p:nvGrpSpPr>
        <p:grpSpPr>
          <a:xfrm>
            <a:off x="4263121" y="1866583"/>
            <a:ext cx="385153" cy="1155767"/>
            <a:chOff x="6019800" y="3200399"/>
            <a:chExt cx="155626" cy="452819"/>
          </a:xfrm>
          <a:solidFill>
            <a:schemeClr val="bg1"/>
          </a:solidFill>
        </p:grpSpPr>
        <p:sp>
          <p:nvSpPr>
            <p:cNvPr id="15" name="Graphic 16">
              <a:extLst>
                <a:ext uri="{FF2B5EF4-FFF2-40B4-BE49-F238E27FC236}">
                  <a16:creationId xmlns:a16="http://schemas.microsoft.com/office/drawing/2014/main" id="{5B140BF8-7C99-AE4F-A1DC-959B3064E8FD}"/>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6" name="Graphic 16">
              <a:extLst>
                <a:ext uri="{FF2B5EF4-FFF2-40B4-BE49-F238E27FC236}">
                  <a16:creationId xmlns:a16="http://schemas.microsoft.com/office/drawing/2014/main" id="{A252B1A9-2612-FA46-B402-B2BA11C88A13}"/>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7" name="Graphic 16">
              <a:extLst>
                <a:ext uri="{FF2B5EF4-FFF2-40B4-BE49-F238E27FC236}">
                  <a16:creationId xmlns:a16="http://schemas.microsoft.com/office/drawing/2014/main" id="{7EC12EEE-0680-1346-800C-D09663A25247}"/>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8" name="Graphic 16">
              <a:extLst>
                <a:ext uri="{FF2B5EF4-FFF2-40B4-BE49-F238E27FC236}">
                  <a16:creationId xmlns:a16="http://schemas.microsoft.com/office/drawing/2014/main" id="{FC0217C3-1169-C847-B99D-C00B53AC2B8C}"/>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9" name="Graphic 16">
              <a:extLst>
                <a:ext uri="{FF2B5EF4-FFF2-40B4-BE49-F238E27FC236}">
                  <a16:creationId xmlns:a16="http://schemas.microsoft.com/office/drawing/2014/main" id="{2E0ED59B-C452-CE41-BE89-7C6A5AB25CDB}"/>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sp>
        <p:nvSpPr>
          <p:cNvPr id="40" name="TextBox 39"/>
          <p:cNvSpPr txBox="1"/>
          <p:nvPr/>
        </p:nvSpPr>
        <p:spPr>
          <a:xfrm>
            <a:off x="1123308" y="3249218"/>
            <a:ext cx="3835570" cy="156966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800" b="0" i="0" u="none" strike="noStrike" kern="1200" cap="none" spc="0" normalizeH="0" baseline="0" noProof="0" dirty="0">
                <a:ln>
                  <a:noFill/>
                </a:ln>
                <a:solidFill>
                  <a:srgbClr val="000000"/>
                </a:solidFill>
                <a:effectLst/>
                <a:uLnTx/>
                <a:uFillTx/>
                <a:latin typeface="Helvetica"/>
                <a:ea typeface="+mn-ea"/>
                <a:cs typeface="+mn-cs"/>
              </a:rPr>
              <a:t>In total, just under</a:t>
            </a:r>
          </a:p>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AU" sz="3600" b="1" i="0" u="none" strike="noStrike" kern="1200" cap="none" spc="0" normalizeH="0" baseline="0" noProof="0" dirty="0">
                <a:ln>
                  <a:noFill/>
                </a:ln>
                <a:solidFill>
                  <a:srgbClr val="188B7A"/>
                </a:solidFill>
                <a:effectLst/>
                <a:uLnTx/>
                <a:uFillTx/>
                <a:latin typeface="Helvetica"/>
                <a:ea typeface="+mn-ea"/>
                <a:cs typeface="+mn-cs"/>
              </a:rPr>
              <a:t>3/5 people (55%) </a:t>
            </a:r>
            <a:endParaRPr kumimoji="0" lang="en-AU" sz="3600" b="1" i="0" u="none" strike="noStrike" kern="1200" cap="none" spc="0" normalizeH="0" baseline="0" noProof="0" dirty="0">
              <a:ln>
                <a:noFill/>
              </a:ln>
              <a:solidFill>
                <a:srgbClr val="188B7A"/>
              </a:solidFill>
              <a:effectLst/>
              <a:uLnTx/>
              <a:uFillTx/>
              <a:latin typeface="Helvetica"/>
              <a:ea typeface="+mn-ea"/>
              <a:cs typeface="Helvetic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dirty="0">
                <a:ln>
                  <a:noFill/>
                </a:ln>
                <a:solidFill>
                  <a:srgbClr val="000000"/>
                </a:solidFill>
                <a:effectLst/>
                <a:uLnTx/>
                <a:uFillTx/>
                <a:latin typeface="Helvetica"/>
                <a:ea typeface="+mn-ea"/>
                <a:cs typeface="+mn-cs"/>
              </a:rPr>
              <a:t>experienced a disruption on any of their flights within the last 12 months</a:t>
            </a:r>
            <a:endParaRPr kumimoji="0" lang="en-AU" sz="1600" b="0" i="0" u="none" strike="noStrike" kern="1200" cap="none" spc="0" normalizeH="0" baseline="0" noProof="0" dirty="0">
              <a:ln>
                <a:noFill/>
              </a:ln>
              <a:solidFill>
                <a:srgbClr val="000000"/>
              </a:solidFill>
              <a:effectLst/>
              <a:uLnTx/>
              <a:uFillTx/>
              <a:latin typeface="Helvetica"/>
              <a:ea typeface="+mn-ea"/>
              <a:cs typeface="Helvetica"/>
            </a:endParaRPr>
          </a:p>
        </p:txBody>
      </p:sp>
      <p:sp>
        <p:nvSpPr>
          <p:cNvPr id="42" name="Text Placeholder 6">
            <a:extLst>
              <a:ext uri="{FF2B5EF4-FFF2-40B4-BE49-F238E27FC236}">
                <a16:creationId xmlns:a16="http://schemas.microsoft.com/office/drawing/2014/main" id="{A7E573C3-92DA-0ED8-9B78-9E233BBA01C6}"/>
              </a:ext>
            </a:extLst>
          </p:cNvPr>
          <p:cNvSpPr>
            <a:spLocks noGrp="1"/>
          </p:cNvSpPr>
          <p:nvPr>
            <p:ph type="body" sz="quarter" idx="13"/>
          </p:nvPr>
        </p:nvSpPr>
        <p:spPr>
          <a:xfrm>
            <a:off x="7026807" y="648604"/>
            <a:ext cx="4756831" cy="430887"/>
          </a:xfrm>
        </p:spPr>
        <p:txBody>
          <a:bodyPr vert="horz" wrap="square" lIns="0" tIns="0" rIns="0" bIns="0" rtlCol="0" anchor="t">
            <a:spAutoFit/>
          </a:bodyPr>
          <a:lstStyle/>
          <a:p>
            <a:r>
              <a:rPr lang="en-AU" sz="1400" b="1" dirty="0">
                <a:solidFill>
                  <a:srgbClr val="FFFFFF"/>
                </a:solidFill>
                <a:cs typeface="Helvetica"/>
              </a:rPr>
              <a:t>Less than one in 3 Australians were satisfied with how their air travel disruption was handled.</a:t>
            </a:r>
          </a:p>
        </p:txBody>
      </p:sp>
      <p:graphicFrame>
        <p:nvGraphicFramePr>
          <p:cNvPr id="8" name="Chart 7"/>
          <p:cNvGraphicFramePr/>
          <p:nvPr>
            <p:extLst>
              <p:ext uri="{D42A27DB-BD31-4B8C-83A1-F6EECF244321}">
                <p14:modId xmlns:p14="http://schemas.microsoft.com/office/powerpoint/2010/main" val="1120022378"/>
              </p:ext>
            </p:extLst>
          </p:nvPr>
        </p:nvGraphicFramePr>
        <p:xfrm>
          <a:off x="7019517" y="1447512"/>
          <a:ext cx="4685767" cy="4439276"/>
        </p:xfrm>
        <a:graphic>
          <a:graphicData uri="http://schemas.openxmlformats.org/drawingml/2006/chart">
            <c:chart xmlns:c="http://schemas.openxmlformats.org/drawingml/2006/chart" xmlns:r="http://schemas.openxmlformats.org/officeDocument/2006/relationships" r:id="rId2"/>
          </a:graphicData>
        </a:graphic>
      </p:graphicFrame>
      <p:sp>
        <p:nvSpPr>
          <p:cNvPr id="43" name="TextBox 42"/>
          <p:cNvSpPr txBox="1"/>
          <p:nvPr/>
        </p:nvSpPr>
        <p:spPr>
          <a:xfrm>
            <a:off x="7066310" y="5886788"/>
            <a:ext cx="4523304" cy="461665"/>
          </a:xfrm>
          <a:prstGeom prst="rect">
            <a:avLst/>
          </a:prstGeom>
          <a:noFill/>
        </p:spPr>
        <p:txBody>
          <a:bodyPr wrap="square" rtlCol="0">
            <a:spAutoFit/>
          </a:bodyPr>
          <a:lstStyle/>
          <a:p>
            <a:r>
              <a:rPr lang="en-US" sz="800" dirty="0">
                <a:solidFill>
                  <a:schemeClr val="bg1"/>
                </a:solidFill>
              </a:rPr>
              <a:t>“Overall, were you satisfied or dissatisfied with how the disruption(s) were handled?” (n=2,228 – weighted, percentages refer to net satisfaction which is the proportion of respondents answering satisfied or very satisfied).</a:t>
            </a:r>
            <a:endParaRPr lang="en-AU" sz="800" dirty="0">
              <a:solidFill>
                <a:schemeClr val="bg1"/>
              </a:solidFill>
            </a:endParaRPr>
          </a:p>
        </p:txBody>
      </p:sp>
    </p:spTree>
    <p:extLst>
      <p:ext uri="{BB962C8B-B14F-4D97-AF65-F5344CB8AC3E}">
        <p14:creationId xmlns:p14="http://schemas.microsoft.com/office/powerpoint/2010/main" val="272896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777E737-AE6A-ED16-389C-5DFAF489DCB5}"/>
              </a:ext>
            </a:extLst>
          </p:cNvPr>
          <p:cNvSpPr/>
          <p:nvPr/>
        </p:nvSpPr>
        <p:spPr>
          <a:xfrm>
            <a:off x="6642788" y="0"/>
            <a:ext cx="557876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6" name="Title 5">
            <a:extLst>
              <a:ext uri="{FF2B5EF4-FFF2-40B4-BE49-F238E27FC236}">
                <a16:creationId xmlns:a16="http://schemas.microsoft.com/office/drawing/2014/main" id="{31E8C51F-296C-1B4F-AA29-324960362C0A}"/>
              </a:ext>
            </a:extLst>
          </p:cNvPr>
          <p:cNvSpPr>
            <a:spLocks noGrp="1"/>
          </p:cNvSpPr>
          <p:nvPr>
            <p:ph type="title"/>
          </p:nvPr>
        </p:nvSpPr>
        <p:spPr/>
        <p:txBody>
          <a:bodyPr/>
          <a:lstStyle/>
          <a:p>
            <a:r>
              <a:rPr lang="en-AU"/>
              <a:t>Complaint-making behaviour</a:t>
            </a:r>
          </a:p>
        </p:txBody>
      </p:sp>
      <p:sp>
        <p:nvSpPr>
          <p:cNvPr id="3" name="Slide Number Placeholder 2">
            <a:extLst>
              <a:ext uri="{FF2B5EF4-FFF2-40B4-BE49-F238E27FC236}">
                <a16:creationId xmlns:a16="http://schemas.microsoft.com/office/drawing/2014/main" id="{686517F4-6747-5941-BA4B-2CBA28985C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sp>
        <p:nvSpPr>
          <p:cNvPr id="5" name="TextBox 4">
            <a:extLst>
              <a:ext uri="{FF2B5EF4-FFF2-40B4-BE49-F238E27FC236}">
                <a16:creationId xmlns:a16="http://schemas.microsoft.com/office/drawing/2014/main" id="{5D590CD4-D31C-DC0C-FCE3-9BBC93636874}"/>
              </a:ext>
            </a:extLst>
          </p:cNvPr>
          <p:cNvSpPr txBox="1"/>
          <p:nvPr/>
        </p:nvSpPr>
        <p:spPr>
          <a:xfrm>
            <a:off x="475870" y="5746315"/>
            <a:ext cx="6129958" cy="707886"/>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srgbClr val="000000"/>
                </a:solidFill>
                <a:effectLst/>
                <a:uLnTx/>
                <a:uFillTx/>
                <a:latin typeface="Helvetica"/>
                <a:ea typeface="+mn-ea"/>
                <a:cs typeface="+mn-cs"/>
              </a:rPr>
              <a:t>"Did you make a complaint about any issue involving your most recent flight from [airport]? A complaint is an expression of dissatisfaction made to or about an organisation, where a response or resolution is expected." (n=3884 – weighted); "Did you make a complaint about any issue involving any of your flights from an Australian airport in the last 12 months? A complaint is an expression of dissatisfaction made to or about an organisation, where a response or resolution is expected." (n=3034 – weighted); “What issue/s were your complaint about? Please select all that apply” (n=313 – weighted and merged)</a:t>
            </a:r>
            <a:endParaRPr kumimoji="0" lang="en-US" sz="800" b="0" i="0" u="none" strike="noStrike" kern="1200" cap="none" spc="0" normalizeH="0" baseline="0" noProof="0" dirty="0">
              <a:ln>
                <a:noFill/>
              </a:ln>
              <a:solidFill>
                <a:srgbClr val="000000"/>
              </a:solidFill>
              <a:effectLst/>
              <a:uLnTx/>
              <a:uFillTx/>
              <a:latin typeface="Helvetica"/>
              <a:ea typeface="+mn-ea"/>
              <a:cs typeface="+mn-cs"/>
            </a:endParaRPr>
          </a:p>
        </p:txBody>
      </p:sp>
      <p:sp>
        <p:nvSpPr>
          <p:cNvPr id="65" name="Oval 64"/>
          <p:cNvSpPr/>
          <p:nvPr/>
        </p:nvSpPr>
        <p:spPr>
          <a:xfrm rot="16200000">
            <a:off x="834006" y="1083932"/>
            <a:ext cx="3240000" cy="3240000"/>
          </a:xfrm>
          <a:prstGeom prst="ellipse">
            <a:avLst/>
          </a:prstGeom>
          <a:solidFill>
            <a:srgbClr val="20B9A3">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chemeClr val="tx1"/>
              </a:solidFill>
              <a:effectLst/>
              <a:uLnTx/>
              <a:uFillTx/>
              <a:latin typeface="Helvetica"/>
              <a:ea typeface="+mn-ea"/>
              <a:cs typeface="+mn-cs"/>
            </a:endParaRPr>
          </a:p>
        </p:txBody>
      </p:sp>
      <p:sp>
        <p:nvSpPr>
          <p:cNvPr id="66" name="Oval 65"/>
          <p:cNvSpPr/>
          <p:nvPr/>
        </p:nvSpPr>
        <p:spPr>
          <a:xfrm rot="16200000">
            <a:off x="2886241" y="1511447"/>
            <a:ext cx="2358000" cy="2356896"/>
          </a:xfrm>
          <a:prstGeom prst="ellipse">
            <a:avLst/>
          </a:prstGeom>
          <a:solidFill>
            <a:schemeClr val="accent2">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chemeClr val="tx1"/>
              </a:solidFill>
              <a:effectLst/>
              <a:uLnTx/>
              <a:uFillTx/>
              <a:latin typeface="Helvetica"/>
              <a:ea typeface="+mn-ea"/>
              <a:cs typeface="+mn-cs"/>
            </a:endParaRPr>
          </a:p>
        </p:txBody>
      </p:sp>
      <p:sp>
        <p:nvSpPr>
          <p:cNvPr id="67" name="TextBox 66"/>
          <p:cNvSpPr txBox="1"/>
          <p:nvPr/>
        </p:nvSpPr>
        <p:spPr>
          <a:xfrm>
            <a:off x="676101" y="2380812"/>
            <a:ext cx="1269378" cy="67710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effectLst/>
                <a:uLnTx/>
                <a:uFillTx/>
                <a:latin typeface="Helvetica"/>
                <a:ea typeface="+mn-ea"/>
                <a:cs typeface="+mn-cs"/>
              </a:rPr>
              <a:t>Experienced disruption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400" b="0" i="0" u="none" strike="noStrike" kern="1200" cap="none" spc="0" normalizeH="0" baseline="0" noProof="0">
              <a:ln>
                <a:noFill/>
              </a:ln>
              <a:effectLst/>
              <a:uLnTx/>
              <a:uFillTx/>
              <a:latin typeface="Helvetic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effectLst/>
                <a:uLnTx/>
                <a:uFillTx/>
                <a:latin typeface="Helvetica"/>
                <a:ea typeface="+mn-ea"/>
                <a:cs typeface="+mn-cs"/>
              </a:rPr>
              <a:t>55%</a:t>
            </a:r>
          </a:p>
        </p:txBody>
      </p:sp>
      <p:sp>
        <p:nvSpPr>
          <p:cNvPr id="68" name="Oval 67"/>
          <p:cNvSpPr/>
          <p:nvPr/>
        </p:nvSpPr>
        <p:spPr>
          <a:xfrm rot="16200000">
            <a:off x="1734006" y="1510895"/>
            <a:ext cx="2340000" cy="2340000"/>
          </a:xfrm>
          <a:prstGeom prst="ellipse">
            <a:avLst/>
          </a:prstGeom>
          <a:solidFill>
            <a:srgbClr val="20B9A3">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chemeClr val="tx1"/>
              </a:solidFill>
              <a:effectLst/>
              <a:uLnTx/>
              <a:uFillTx/>
              <a:latin typeface="Helvetica"/>
              <a:ea typeface="+mn-ea"/>
              <a:cs typeface="+mn-cs"/>
            </a:endParaRPr>
          </a:p>
        </p:txBody>
      </p:sp>
      <p:sp>
        <p:nvSpPr>
          <p:cNvPr id="69" name="TextBox 68"/>
          <p:cNvSpPr txBox="1"/>
          <p:nvPr/>
        </p:nvSpPr>
        <p:spPr>
          <a:xfrm>
            <a:off x="1770965" y="2371912"/>
            <a:ext cx="1210060"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dirty="0">
                <a:ln>
                  <a:noFill/>
                </a:ln>
                <a:effectLst/>
                <a:uLnTx/>
                <a:uFillTx/>
                <a:latin typeface="Helvetica"/>
                <a:ea typeface="+mn-ea"/>
                <a:cs typeface="+mn-cs"/>
              </a:rPr>
              <a:t>Complained about disruption only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400" b="0" i="0" u="none" strike="noStrike" kern="1200" cap="none" spc="0" normalizeH="0" baseline="0" noProof="0" dirty="0">
              <a:ln>
                <a:noFill/>
              </a:ln>
              <a:effectLst/>
              <a:uLnTx/>
              <a:uFillTx/>
              <a:latin typeface="Helvetic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dirty="0">
                <a:ln>
                  <a:noFill/>
                </a:ln>
                <a:effectLst/>
                <a:uLnTx/>
                <a:uFillTx/>
                <a:latin typeface="Helvetica"/>
                <a:ea typeface="+mn-ea"/>
                <a:cs typeface="+mn-cs"/>
              </a:rPr>
              <a:t>2%</a:t>
            </a:r>
          </a:p>
        </p:txBody>
      </p:sp>
      <p:sp>
        <p:nvSpPr>
          <p:cNvPr id="70" name="TextBox 69"/>
          <p:cNvSpPr txBox="1"/>
          <p:nvPr/>
        </p:nvSpPr>
        <p:spPr>
          <a:xfrm>
            <a:off x="2905211" y="2323541"/>
            <a:ext cx="1108235" cy="100027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effectLst/>
                <a:uLnTx/>
                <a:uFillTx/>
                <a:latin typeface="Helvetica"/>
                <a:ea typeface="+mn-ea"/>
                <a:cs typeface="+mn-cs"/>
              </a:rPr>
              <a:t>Complained about both disruption and another issue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400" b="0" i="0" u="none" strike="noStrike" kern="1200" cap="none" spc="0" normalizeH="0" baseline="0" noProof="0">
              <a:ln>
                <a:noFill/>
              </a:ln>
              <a:effectLst/>
              <a:uLnTx/>
              <a:uFillTx/>
              <a:latin typeface="Helvetic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a:ln>
                  <a:noFill/>
                </a:ln>
                <a:effectLst/>
                <a:uLnTx/>
                <a:uFillTx/>
                <a:latin typeface="Helvetica"/>
                <a:ea typeface="+mn-ea"/>
                <a:cs typeface="+mn-cs"/>
              </a:rPr>
              <a:t>1%</a:t>
            </a:r>
          </a:p>
        </p:txBody>
      </p:sp>
      <p:sp>
        <p:nvSpPr>
          <p:cNvPr id="71" name="TextBox 70"/>
          <p:cNvSpPr txBox="1"/>
          <p:nvPr/>
        </p:nvSpPr>
        <p:spPr>
          <a:xfrm>
            <a:off x="2105647" y="5420063"/>
            <a:ext cx="3003846"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dirty="0">
                <a:ln>
                  <a:noFill/>
                </a:ln>
                <a:effectLst/>
                <a:uLnTx/>
                <a:uFillTx/>
                <a:latin typeface="Helvetica"/>
                <a:ea typeface="+mn-ea"/>
                <a:cs typeface="+mn-cs"/>
              </a:rPr>
              <a:t>8% </a:t>
            </a:r>
            <a:r>
              <a:rPr kumimoji="0" lang="en-AU" sz="1100" b="0" i="0" u="none" strike="noStrike" kern="1200" cap="none" spc="0" normalizeH="0" baseline="0" noProof="0" dirty="0">
                <a:ln>
                  <a:noFill/>
                </a:ln>
                <a:effectLst/>
                <a:uLnTx/>
                <a:uFillTx/>
                <a:latin typeface="Helvetica"/>
                <a:ea typeface="+mn-ea"/>
                <a:cs typeface="+mn-cs"/>
              </a:rPr>
              <a:t>complained about any issue</a:t>
            </a:r>
          </a:p>
        </p:txBody>
      </p:sp>
      <p:sp>
        <p:nvSpPr>
          <p:cNvPr id="72" name="TextBox 71"/>
          <p:cNvSpPr txBox="1"/>
          <p:nvPr/>
        </p:nvSpPr>
        <p:spPr>
          <a:xfrm>
            <a:off x="1806146" y="4637318"/>
            <a:ext cx="2455984" cy="600164"/>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1" i="0" u="none" strike="noStrike" kern="1200" cap="none" spc="0" normalizeH="0" baseline="0" noProof="0" dirty="0">
                <a:ln>
                  <a:noFill/>
                </a:ln>
                <a:effectLst/>
                <a:uLnTx/>
                <a:uFillTx/>
                <a:latin typeface="Helvetica"/>
                <a:ea typeface="+mn-ea"/>
                <a:cs typeface="+mn-cs"/>
              </a:rPr>
              <a:t>5% </a:t>
            </a:r>
            <a:r>
              <a:rPr kumimoji="0" lang="en-AU" sz="1100" b="0" i="0" u="none" strike="noStrike" kern="1200" cap="none" spc="0" normalizeH="0" baseline="0" noProof="0" dirty="0">
                <a:ln>
                  <a:noFill/>
                </a:ln>
                <a:effectLst/>
                <a:uLnTx/>
                <a:uFillTx/>
                <a:latin typeface="Helvetica"/>
                <a:ea typeface="+mn-ea"/>
                <a:cs typeface="+mn-cs"/>
              </a:rPr>
              <a:t>of those that experienced disruptions, complained about the disruption</a:t>
            </a:r>
          </a:p>
        </p:txBody>
      </p:sp>
      <p:sp>
        <p:nvSpPr>
          <p:cNvPr id="73" name="Right Bracket 72"/>
          <p:cNvSpPr/>
          <p:nvPr/>
        </p:nvSpPr>
        <p:spPr>
          <a:xfrm rot="5400000">
            <a:off x="2874597" y="3494592"/>
            <a:ext cx="235704" cy="2041995"/>
          </a:xfrm>
          <a:prstGeom prst="rightBracket">
            <a:avLst/>
          </a:prstGeom>
          <a:ln w="15875"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effectLst/>
              <a:uLnTx/>
              <a:uFillTx/>
              <a:latin typeface="Helvetica"/>
              <a:ea typeface="+mn-ea"/>
              <a:cs typeface="+mn-cs"/>
            </a:endParaRPr>
          </a:p>
        </p:txBody>
      </p:sp>
      <p:sp>
        <p:nvSpPr>
          <p:cNvPr id="74" name="Right Bracket 73"/>
          <p:cNvSpPr/>
          <p:nvPr/>
        </p:nvSpPr>
        <p:spPr>
          <a:xfrm rot="5400000">
            <a:off x="3489718" y="3664870"/>
            <a:ext cx="235704" cy="3272238"/>
          </a:xfrm>
          <a:prstGeom prst="rightBracket">
            <a:avLst/>
          </a:prstGeom>
          <a:ln w="15875"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effectLst/>
              <a:uLnTx/>
              <a:uFillTx/>
              <a:latin typeface="Helvetica"/>
              <a:ea typeface="+mn-ea"/>
              <a:cs typeface="+mn-cs"/>
            </a:endParaRPr>
          </a:p>
        </p:txBody>
      </p:sp>
      <p:sp>
        <p:nvSpPr>
          <p:cNvPr id="76" name="TextBox 75"/>
          <p:cNvSpPr txBox="1"/>
          <p:nvPr/>
        </p:nvSpPr>
        <p:spPr>
          <a:xfrm>
            <a:off x="3920456" y="2370099"/>
            <a:ext cx="1269378" cy="830997"/>
          </a:xfrm>
          <a:prstGeom prst="rect">
            <a:avLst/>
          </a:prstGeom>
          <a:noFill/>
        </p:spPr>
        <p:txBody>
          <a:bodyPr wrap="square" rtlCol="0">
            <a:spAutoFit/>
          </a:bodyPr>
          <a:lstStyle/>
          <a:p>
            <a:pPr algn="ctr"/>
            <a:r>
              <a:rPr lang="en-AU" sz="1100" dirty="0"/>
              <a:t>Complained about another issue only</a:t>
            </a:r>
          </a:p>
          <a:p>
            <a:pPr algn="ctr"/>
            <a:endParaRPr lang="en-AU" sz="400" dirty="0"/>
          </a:p>
          <a:p>
            <a:pPr algn="ctr"/>
            <a:r>
              <a:rPr lang="en-AU" sz="1100" b="1" dirty="0"/>
              <a:t>5%</a:t>
            </a:r>
          </a:p>
        </p:txBody>
      </p:sp>
      <p:sp>
        <p:nvSpPr>
          <p:cNvPr id="79" name="Title 1"/>
          <p:cNvSpPr txBox="1">
            <a:spLocks/>
          </p:cNvSpPr>
          <p:nvPr/>
        </p:nvSpPr>
        <p:spPr>
          <a:xfrm>
            <a:off x="7015492" y="476250"/>
            <a:ext cx="5093545" cy="387798"/>
          </a:xfrm>
          <a:prstGeom prst="rect">
            <a:avLst/>
          </a:prstGeom>
        </p:spPr>
        <p:txBody>
          <a:bodyPr vert="horz" wrap="square" lIns="0" tIns="0" rIns="0" bIns="0" rtlCol="0" anchor="t" anchorCtr="0">
            <a:spAutoFit/>
          </a:bodyPr>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AU" dirty="0">
                <a:solidFill>
                  <a:schemeClr val="bg1"/>
                </a:solidFill>
              </a:rPr>
              <a:t>Intentions to complain</a:t>
            </a:r>
          </a:p>
        </p:txBody>
      </p:sp>
      <p:sp>
        <p:nvSpPr>
          <p:cNvPr id="80" name="Text Placeholder 6">
            <a:extLst>
              <a:ext uri="{FF2B5EF4-FFF2-40B4-BE49-F238E27FC236}">
                <a16:creationId xmlns:a16="http://schemas.microsoft.com/office/drawing/2014/main" id="{84C61490-B80B-2646-B3EB-BCD44370C1AD}"/>
              </a:ext>
            </a:extLst>
          </p:cNvPr>
          <p:cNvSpPr>
            <a:spLocks noGrp="1"/>
          </p:cNvSpPr>
          <p:nvPr>
            <p:ph type="body" sz="quarter" idx="13"/>
          </p:nvPr>
        </p:nvSpPr>
        <p:spPr>
          <a:xfrm>
            <a:off x="7015492" y="1005506"/>
            <a:ext cx="5050259" cy="507831"/>
          </a:xfrm>
        </p:spPr>
        <p:txBody>
          <a:bodyPr vert="horz" wrap="square" lIns="0" tIns="0" rIns="0" bIns="0" rtlCol="0" anchor="t">
            <a:spAutoFit/>
          </a:bodyPr>
          <a:lstStyle/>
          <a:p>
            <a:r>
              <a:rPr lang="en-AU" sz="1100" b="1" dirty="0">
                <a:solidFill>
                  <a:schemeClr val="accent5"/>
                </a:solidFill>
              </a:rPr>
              <a:t>3%</a:t>
            </a:r>
            <a:r>
              <a:rPr lang="en-AU" sz="1100" dirty="0"/>
              <a:t> </a:t>
            </a:r>
            <a:r>
              <a:rPr lang="en-AU" sz="1100" dirty="0">
                <a:solidFill>
                  <a:schemeClr val="bg1"/>
                </a:solidFill>
              </a:rPr>
              <a:t>of Australians intended to make a complaint about an issue they experienced when travelling by air over the last 12 months, but did not start or follow through with doing so. </a:t>
            </a:r>
            <a:endParaRPr lang="en-AU" sz="1100" dirty="0">
              <a:solidFill>
                <a:schemeClr val="bg1"/>
              </a:solidFill>
              <a:cs typeface="Helvetica"/>
            </a:endParaRPr>
          </a:p>
        </p:txBody>
      </p:sp>
      <p:graphicFrame>
        <p:nvGraphicFramePr>
          <p:cNvPr id="81" name="Chart 80"/>
          <p:cNvGraphicFramePr/>
          <p:nvPr>
            <p:extLst>
              <p:ext uri="{D42A27DB-BD31-4B8C-83A1-F6EECF244321}">
                <p14:modId xmlns:p14="http://schemas.microsoft.com/office/powerpoint/2010/main" val="1670982603"/>
              </p:ext>
            </p:extLst>
          </p:nvPr>
        </p:nvGraphicFramePr>
        <p:xfrm>
          <a:off x="6763732" y="1742230"/>
          <a:ext cx="5428268" cy="4851905"/>
        </p:xfrm>
        <a:graphic>
          <a:graphicData uri="http://schemas.openxmlformats.org/drawingml/2006/chart">
            <c:chart xmlns:c="http://schemas.openxmlformats.org/drawingml/2006/chart" xmlns:r="http://schemas.openxmlformats.org/officeDocument/2006/relationships" r:id="rId2"/>
          </a:graphicData>
        </a:graphic>
      </p:graphicFrame>
      <p:sp>
        <p:nvSpPr>
          <p:cNvPr id="82" name="TextBox 81"/>
          <p:cNvSpPr txBox="1"/>
          <p:nvPr/>
        </p:nvSpPr>
        <p:spPr>
          <a:xfrm>
            <a:off x="6833881" y="6517191"/>
            <a:ext cx="4921804" cy="215444"/>
          </a:xfrm>
          <a:prstGeom prst="rect">
            <a:avLst/>
          </a:prstGeom>
          <a:noFill/>
        </p:spPr>
        <p:txBody>
          <a:bodyPr wrap="square" rtlCol="0">
            <a:spAutoFit/>
          </a:bodyPr>
          <a:lstStyle/>
          <a:p>
            <a:r>
              <a:rPr lang="en-US" sz="800" dirty="0">
                <a:solidFill>
                  <a:schemeClr val="bg1"/>
                </a:solidFill>
              </a:rPr>
              <a:t>“What issue did you intend to complain about? Please select all that apply” (n=115 – weighted)</a:t>
            </a:r>
            <a:endParaRPr lang="en-AU" sz="800" dirty="0">
              <a:solidFill>
                <a:schemeClr val="bg1"/>
              </a:solidFill>
            </a:endParaRPr>
          </a:p>
        </p:txBody>
      </p:sp>
      <p:cxnSp>
        <p:nvCxnSpPr>
          <p:cNvPr id="7" name="Straight Connector 6"/>
          <p:cNvCxnSpPr/>
          <p:nvPr/>
        </p:nvCxnSpPr>
        <p:spPr>
          <a:xfrm flipV="1">
            <a:off x="7015491" y="1595830"/>
            <a:ext cx="5050259" cy="1580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334A94D-AA42-1188-8C23-5942FC49F7BC}"/>
              </a:ext>
            </a:extLst>
          </p:cNvPr>
          <p:cNvSpPr/>
          <p:nvPr/>
        </p:nvSpPr>
        <p:spPr>
          <a:xfrm>
            <a:off x="10557195" y="3850895"/>
            <a:ext cx="1649580" cy="861774"/>
          </a:xfrm>
          <a:prstGeom prst="rect">
            <a:avLst/>
          </a:prstGeom>
          <a:noFill/>
        </p:spPr>
        <p:txBody>
          <a:bodyPr wrap="square" lIns="91440" tIns="45720" rIns="91440" bIns="45720" anchor="t">
            <a:spAutoFit/>
          </a:bodyPr>
          <a:lstStyle/>
          <a:p>
            <a:r>
              <a:rPr lang="en-AU" sz="1000" dirty="0">
                <a:solidFill>
                  <a:schemeClr val="bg1"/>
                </a:solidFill>
              </a:rPr>
              <a:t>‘Other’ includes </a:t>
            </a:r>
            <a:r>
              <a:rPr lang="en-US" sz="1000" dirty="0">
                <a:solidFill>
                  <a:schemeClr val="bg1"/>
                </a:solidFill>
              </a:rPr>
              <a:t>issues not directly related to their flights (seating, loyalty programs and payment issues etc.)</a:t>
            </a:r>
            <a:endParaRPr lang="en-AU" sz="1000" dirty="0">
              <a:solidFill>
                <a:schemeClr val="bg1"/>
              </a:solidFill>
              <a:cs typeface="Helvetica"/>
            </a:endParaRPr>
          </a:p>
        </p:txBody>
      </p:sp>
      <p:grpSp>
        <p:nvGrpSpPr>
          <p:cNvPr id="4" name="Group 3">
            <a:extLst>
              <a:ext uri="{FF2B5EF4-FFF2-40B4-BE49-F238E27FC236}">
                <a16:creationId xmlns:a16="http://schemas.microsoft.com/office/drawing/2014/main" id="{B7086719-04A9-FA92-8ED8-47921D346529}"/>
              </a:ext>
            </a:extLst>
          </p:cNvPr>
          <p:cNvGrpSpPr/>
          <p:nvPr/>
        </p:nvGrpSpPr>
        <p:grpSpPr>
          <a:xfrm rot="14691298">
            <a:off x="10777158" y="3335461"/>
            <a:ext cx="478864" cy="187080"/>
            <a:chOff x="2328863" y="2073573"/>
            <a:chExt cx="1497013" cy="573088"/>
          </a:xfrm>
          <a:solidFill>
            <a:schemeClr val="accent1"/>
          </a:solidFill>
        </p:grpSpPr>
        <p:sp>
          <p:nvSpPr>
            <p:cNvPr id="9" name="Freeform 745">
              <a:extLst>
                <a:ext uri="{FF2B5EF4-FFF2-40B4-BE49-F238E27FC236}">
                  <a16:creationId xmlns:a16="http://schemas.microsoft.com/office/drawing/2014/main" id="{49CCD2B4-CE2F-1721-8A2F-F6923C9DF8BD}"/>
                </a:ext>
              </a:extLst>
            </p:cNvPr>
            <p:cNvSpPr>
              <a:spLocks noEditPoints="1"/>
            </p:cNvSpPr>
            <p:nvPr/>
          </p:nvSpPr>
          <p:spPr bwMode="auto">
            <a:xfrm>
              <a:off x="2328863" y="2148186"/>
              <a:ext cx="298450" cy="498475"/>
            </a:xfrm>
            <a:custGeom>
              <a:avLst/>
              <a:gdLst/>
              <a:ahLst/>
              <a:cxnLst>
                <a:cxn ang="0">
                  <a:pos x="3" y="61"/>
                </a:cxn>
                <a:cxn ang="0">
                  <a:pos x="3" y="61"/>
                </a:cxn>
                <a:cxn ang="0">
                  <a:pos x="3" y="61"/>
                </a:cxn>
                <a:cxn ang="0">
                  <a:pos x="1" y="61"/>
                </a:cxn>
                <a:cxn ang="0">
                  <a:pos x="1" y="61"/>
                </a:cxn>
                <a:cxn ang="0">
                  <a:pos x="11" y="74"/>
                </a:cxn>
                <a:cxn ang="0">
                  <a:pos x="26" y="100"/>
                </a:cxn>
                <a:cxn ang="0">
                  <a:pos x="45" y="136"/>
                </a:cxn>
                <a:cxn ang="0">
                  <a:pos x="95" y="231"/>
                </a:cxn>
                <a:cxn ang="0">
                  <a:pos x="120" y="276"/>
                </a:cxn>
                <a:cxn ang="0">
                  <a:pos x="141" y="310"/>
                </a:cxn>
                <a:cxn ang="0">
                  <a:pos x="147" y="314"/>
                </a:cxn>
                <a:cxn ang="0">
                  <a:pos x="152" y="314"/>
                </a:cxn>
                <a:cxn ang="0">
                  <a:pos x="155" y="310"/>
                </a:cxn>
                <a:cxn ang="0">
                  <a:pos x="156" y="308"/>
                </a:cxn>
                <a:cxn ang="0">
                  <a:pos x="162" y="302"/>
                </a:cxn>
                <a:cxn ang="0">
                  <a:pos x="164" y="302"/>
                </a:cxn>
                <a:cxn ang="0">
                  <a:pos x="166" y="300"/>
                </a:cxn>
                <a:cxn ang="0">
                  <a:pos x="167" y="297"/>
                </a:cxn>
                <a:cxn ang="0">
                  <a:pos x="171" y="293"/>
                </a:cxn>
                <a:cxn ang="0">
                  <a:pos x="172" y="291"/>
                </a:cxn>
                <a:cxn ang="0">
                  <a:pos x="176" y="287"/>
                </a:cxn>
                <a:cxn ang="0">
                  <a:pos x="181" y="284"/>
                </a:cxn>
                <a:cxn ang="0">
                  <a:pos x="183" y="280"/>
                </a:cxn>
                <a:cxn ang="0">
                  <a:pos x="183" y="275"/>
                </a:cxn>
                <a:cxn ang="0">
                  <a:pos x="184" y="273"/>
                </a:cxn>
                <a:cxn ang="0">
                  <a:pos x="184" y="273"/>
                </a:cxn>
                <a:cxn ang="0">
                  <a:pos x="184" y="275"/>
                </a:cxn>
                <a:cxn ang="0">
                  <a:pos x="188" y="268"/>
                </a:cxn>
                <a:cxn ang="0">
                  <a:pos x="188" y="264"/>
                </a:cxn>
                <a:cxn ang="0">
                  <a:pos x="177" y="239"/>
                </a:cxn>
                <a:cxn ang="0">
                  <a:pos x="158" y="209"/>
                </a:cxn>
                <a:cxn ang="0">
                  <a:pos x="150" y="196"/>
                </a:cxn>
                <a:cxn ang="0">
                  <a:pos x="108" y="111"/>
                </a:cxn>
                <a:cxn ang="0">
                  <a:pos x="36" y="77"/>
                </a:cxn>
                <a:cxn ang="0">
                  <a:pos x="3" y="61"/>
                </a:cxn>
                <a:cxn ang="0">
                  <a:pos x="3" y="53"/>
                </a:cxn>
                <a:cxn ang="0">
                  <a:pos x="0" y="57"/>
                </a:cxn>
                <a:cxn ang="0">
                  <a:pos x="0" y="58"/>
                </a:cxn>
                <a:cxn ang="0">
                  <a:pos x="16" y="36"/>
                </a:cxn>
                <a:cxn ang="0">
                  <a:pos x="12" y="38"/>
                </a:cxn>
                <a:cxn ang="0">
                  <a:pos x="16" y="36"/>
                </a:cxn>
                <a:cxn ang="0">
                  <a:pos x="28" y="19"/>
                </a:cxn>
                <a:cxn ang="0">
                  <a:pos x="25" y="21"/>
                </a:cxn>
                <a:cxn ang="0">
                  <a:pos x="21" y="29"/>
                </a:cxn>
                <a:cxn ang="0">
                  <a:pos x="20" y="31"/>
                </a:cxn>
                <a:cxn ang="0">
                  <a:pos x="22" y="25"/>
                </a:cxn>
                <a:cxn ang="0">
                  <a:pos x="28" y="19"/>
                </a:cxn>
                <a:cxn ang="0">
                  <a:pos x="45" y="0"/>
                </a:cxn>
                <a:cxn ang="0">
                  <a:pos x="45" y="0"/>
                </a:cxn>
                <a:cxn ang="0">
                  <a:pos x="40" y="6"/>
                </a:cxn>
                <a:cxn ang="0">
                  <a:pos x="42" y="4"/>
                </a:cxn>
                <a:cxn ang="0">
                  <a:pos x="43" y="3"/>
                </a:cxn>
                <a:cxn ang="0">
                  <a:pos x="45" y="0"/>
                </a:cxn>
              </a:cxnLst>
              <a:rect l="0" t="0" r="r" b="b"/>
              <a:pathLst>
                <a:path w="188" h="314">
                  <a:moveTo>
                    <a:pt x="3" y="61"/>
                  </a:moveTo>
                  <a:lnTo>
                    <a:pt x="3" y="61"/>
                  </a:lnTo>
                  <a:lnTo>
                    <a:pt x="3" y="61"/>
                  </a:lnTo>
                  <a:lnTo>
                    <a:pt x="3" y="61"/>
                  </a:lnTo>
                  <a:lnTo>
                    <a:pt x="3" y="61"/>
                  </a:lnTo>
                  <a:lnTo>
                    <a:pt x="3" y="61"/>
                  </a:lnTo>
                  <a:lnTo>
                    <a:pt x="3" y="61"/>
                  </a:lnTo>
                  <a:lnTo>
                    <a:pt x="1" y="61"/>
                  </a:lnTo>
                  <a:lnTo>
                    <a:pt x="1" y="61"/>
                  </a:lnTo>
                  <a:lnTo>
                    <a:pt x="1" y="61"/>
                  </a:lnTo>
                  <a:lnTo>
                    <a:pt x="1" y="61"/>
                  </a:lnTo>
                  <a:lnTo>
                    <a:pt x="11" y="74"/>
                  </a:lnTo>
                  <a:lnTo>
                    <a:pt x="11" y="74"/>
                  </a:lnTo>
                  <a:lnTo>
                    <a:pt x="26" y="100"/>
                  </a:lnTo>
                  <a:lnTo>
                    <a:pt x="45" y="136"/>
                  </a:lnTo>
                  <a:lnTo>
                    <a:pt x="45" y="136"/>
                  </a:lnTo>
                  <a:lnTo>
                    <a:pt x="70" y="187"/>
                  </a:lnTo>
                  <a:lnTo>
                    <a:pt x="95" y="231"/>
                  </a:lnTo>
                  <a:lnTo>
                    <a:pt x="95" y="231"/>
                  </a:lnTo>
                  <a:lnTo>
                    <a:pt x="120" y="276"/>
                  </a:lnTo>
                  <a:lnTo>
                    <a:pt x="141" y="310"/>
                  </a:lnTo>
                  <a:lnTo>
                    <a:pt x="141" y="310"/>
                  </a:lnTo>
                  <a:lnTo>
                    <a:pt x="147" y="314"/>
                  </a:lnTo>
                  <a:lnTo>
                    <a:pt x="147" y="314"/>
                  </a:lnTo>
                  <a:lnTo>
                    <a:pt x="152" y="314"/>
                  </a:lnTo>
                  <a:lnTo>
                    <a:pt x="152" y="314"/>
                  </a:lnTo>
                  <a:lnTo>
                    <a:pt x="154" y="313"/>
                  </a:lnTo>
                  <a:lnTo>
                    <a:pt x="155" y="310"/>
                  </a:lnTo>
                  <a:lnTo>
                    <a:pt x="156" y="308"/>
                  </a:lnTo>
                  <a:lnTo>
                    <a:pt x="156" y="308"/>
                  </a:lnTo>
                  <a:lnTo>
                    <a:pt x="159" y="305"/>
                  </a:lnTo>
                  <a:lnTo>
                    <a:pt x="162" y="302"/>
                  </a:lnTo>
                  <a:lnTo>
                    <a:pt x="162" y="302"/>
                  </a:lnTo>
                  <a:lnTo>
                    <a:pt x="164" y="302"/>
                  </a:lnTo>
                  <a:lnTo>
                    <a:pt x="166" y="301"/>
                  </a:lnTo>
                  <a:lnTo>
                    <a:pt x="166" y="300"/>
                  </a:lnTo>
                  <a:lnTo>
                    <a:pt x="166" y="300"/>
                  </a:lnTo>
                  <a:lnTo>
                    <a:pt x="167" y="297"/>
                  </a:lnTo>
                  <a:lnTo>
                    <a:pt x="168" y="296"/>
                  </a:lnTo>
                  <a:lnTo>
                    <a:pt x="171" y="293"/>
                  </a:lnTo>
                  <a:lnTo>
                    <a:pt x="172" y="291"/>
                  </a:lnTo>
                  <a:lnTo>
                    <a:pt x="172" y="291"/>
                  </a:lnTo>
                  <a:lnTo>
                    <a:pt x="173" y="289"/>
                  </a:lnTo>
                  <a:lnTo>
                    <a:pt x="176" y="287"/>
                  </a:lnTo>
                  <a:lnTo>
                    <a:pt x="181" y="284"/>
                  </a:lnTo>
                  <a:lnTo>
                    <a:pt x="181" y="284"/>
                  </a:lnTo>
                  <a:lnTo>
                    <a:pt x="183" y="283"/>
                  </a:lnTo>
                  <a:lnTo>
                    <a:pt x="183" y="280"/>
                  </a:lnTo>
                  <a:lnTo>
                    <a:pt x="183" y="275"/>
                  </a:lnTo>
                  <a:lnTo>
                    <a:pt x="183" y="275"/>
                  </a:lnTo>
                  <a:lnTo>
                    <a:pt x="184" y="273"/>
                  </a:lnTo>
                  <a:lnTo>
                    <a:pt x="184" y="273"/>
                  </a:lnTo>
                  <a:lnTo>
                    <a:pt x="184" y="273"/>
                  </a:lnTo>
                  <a:lnTo>
                    <a:pt x="184" y="273"/>
                  </a:lnTo>
                  <a:lnTo>
                    <a:pt x="184" y="275"/>
                  </a:lnTo>
                  <a:lnTo>
                    <a:pt x="184" y="275"/>
                  </a:lnTo>
                  <a:lnTo>
                    <a:pt x="187" y="273"/>
                  </a:lnTo>
                  <a:lnTo>
                    <a:pt x="188" y="268"/>
                  </a:lnTo>
                  <a:lnTo>
                    <a:pt x="188" y="268"/>
                  </a:lnTo>
                  <a:lnTo>
                    <a:pt x="188" y="264"/>
                  </a:lnTo>
                  <a:lnTo>
                    <a:pt x="185" y="256"/>
                  </a:lnTo>
                  <a:lnTo>
                    <a:pt x="177" y="239"/>
                  </a:lnTo>
                  <a:lnTo>
                    <a:pt x="166" y="222"/>
                  </a:lnTo>
                  <a:lnTo>
                    <a:pt x="158" y="209"/>
                  </a:lnTo>
                  <a:lnTo>
                    <a:pt x="158" y="209"/>
                  </a:lnTo>
                  <a:lnTo>
                    <a:pt x="150" y="196"/>
                  </a:lnTo>
                  <a:lnTo>
                    <a:pt x="138" y="171"/>
                  </a:lnTo>
                  <a:lnTo>
                    <a:pt x="108" y="111"/>
                  </a:lnTo>
                  <a:lnTo>
                    <a:pt x="108" y="111"/>
                  </a:lnTo>
                  <a:lnTo>
                    <a:pt x="36" y="77"/>
                  </a:lnTo>
                  <a:lnTo>
                    <a:pt x="13" y="65"/>
                  </a:lnTo>
                  <a:lnTo>
                    <a:pt x="3" y="61"/>
                  </a:lnTo>
                  <a:close/>
                  <a:moveTo>
                    <a:pt x="3" y="53"/>
                  </a:moveTo>
                  <a:lnTo>
                    <a:pt x="3" y="53"/>
                  </a:lnTo>
                  <a:lnTo>
                    <a:pt x="0" y="57"/>
                  </a:lnTo>
                  <a:lnTo>
                    <a:pt x="0" y="57"/>
                  </a:lnTo>
                  <a:lnTo>
                    <a:pt x="0" y="58"/>
                  </a:lnTo>
                  <a:lnTo>
                    <a:pt x="0" y="58"/>
                  </a:lnTo>
                  <a:lnTo>
                    <a:pt x="3" y="53"/>
                  </a:lnTo>
                  <a:close/>
                  <a:moveTo>
                    <a:pt x="16" y="36"/>
                  </a:moveTo>
                  <a:lnTo>
                    <a:pt x="16" y="36"/>
                  </a:lnTo>
                  <a:lnTo>
                    <a:pt x="12" y="38"/>
                  </a:lnTo>
                  <a:lnTo>
                    <a:pt x="12" y="38"/>
                  </a:lnTo>
                  <a:lnTo>
                    <a:pt x="16" y="36"/>
                  </a:lnTo>
                  <a:close/>
                  <a:moveTo>
                    <a:pt x="28" y="19"/>
                  </a:moveTo>
                  <a:lnTo>
                    <a:pt x="28" y="19"/>
                  </a:lnTo>
                  <a:lnTo>
                    <a:pt x="25" y="21"/>
                  </a:lnTo>
                  <a:lnTo>
                    <a:pt x="25" y="21"/>
                  </a:lnTo>
                  <a:lnTo>
                    <a:pt x="22" y="25"/>
                  </a:lnTo>
                  <a:lnTo>
                    <a:pt x="21" y="29"/>
                  </a:lnTo>
                  <a:lnTo>
                    <a:pt x="21" y="29"/>
                  </a:lnTo>
                  <a:lnTo>
                    <a:pt x="20" y="31"/>
                  </a:lnTo>
                  <a:lnTo>
                    <a:pt x="20" y="31"/>
                  </a:lnTo>
                  <a:lnTo>
                    <a:pt x="22" y="25"/>
                  </a:lnTo>
                  <a:lnTo>
                    <a:pt x="22" y="25"/>
                  </a:lnTo>
                  <a:lnTo>
                    <a:pt x="28" y="19"/>
                  </a:lnTo>
                  <a:close/>
                  <a:moveTo>
                    <a:pt x="45" y="0"/>
                  </a:moveTo>
                  <a:lnTo>
                    <a:pt x="45" y="0"/>
                  </a:lnTo>
                  <a:lnTo>
                    <a:pt x="45" y="0"/>
                  </a:lnTo>
                  <a:lnTo>
                    <a:pt x="45" y="0"/>
                  </a:lnTo>
                  <a:lnTo>
                    <a:pt x="41" y="3"/>
                  </a:lnTo>
                  <a:lnTo>
                    <a:pt x="40" y="6"/>
                  </a:lnTo>
                  <a:lnTo>
                    <a:pt x="40" y="6"/>
                  </a:lnTo>
                  <a:lnTo>
                    <a:pt x="42" y="4"/>
                  </a:lnTo>
                  <a:lnTo>
                    <a:pt x="42" y="4"/>
                  </a:lnTo>
                  <a:lnTo>
                    <a:pt x="43" y="3"/>
                  </a:lnTo>
                  <a:lnTo>
                    <a:pt x="43" y="3"/>
                  </a:lnTo>
                  <a:lnTo>
                    <a:pt x="45"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 name="Freeform 746">
              <a:extLst>
                <a:ext uri="{FF2B5EF4-FFF2-40B4-BE49-F238E27FC236}">
                  <a16:creationId xmlns:a16="http://schemas.microsoft.com/office/drawing/2014/main" id="{13C85E44-BC72-BE05-9C56-694245AEBBA5}"/>
                </a:ext>
              </a:extLst>
            </p:cNvPr>
            <p:cNvSpPr>
              <a:spLocks/>
            </p:cNvSpPr>
            <p:nvPr/>
          </p:nvSpPr>
          <p:spPr bwMode="auto">
            <a:xfrm>
              <a:off x="2330450" y="2245023"/>
              <a:ext cx="296863" cy="401638"/>
            </a:xfrm>
            <a:custGeom>
              <a:avLst/>
              <a:gdLst/>
              <a:ahLst/>
              <a:cxnLst>
                <a:cxn ang="0">
                  <a:pos x="2" y="0"/>
                </a:cxn>
                <a:cxn ang="0">
                  <a:pos x="2" y="0"/>
                </a:cxn>
                <a:cxn ang="0">
                  <a:pos x="2" y="0"/>
                </a:cxn>
                <a:cxn ang="0">
                  <a:pos x="0" y="0"/>
                </a:cxn>
                <a:cxn ang="0">
                  <a:pos x="0" y="0"/>
                </a:cxn>
                <a:cxn ang="0">
                  <a:pos x="10" y="13"/>
                </a:cxn>
                <a:cxn ang="0">
                  <a:pos x="25" y="39"/>
                </a:cxn>
                <a:cxn ang="0">
                  <a:pos x="44" y="75"/>
                </a:cxn>
                <a:cxn ang="0">
                  <a:pos x="94" y="170"/>
                </a:cxn>
                <a:cxn ang="0">
                  <a:pos x="119" y="215"/>
                </a:cxn>
                <a:cxn ang="0">
                  <a:pos x="140" y="249"/>
                </a:cxn>
                <a:cxn ang="0">
                  <a:pos x="146" y="253"/>
                </a:cxn>
                <a:cxn ang="0">
                  <a:pos x="151" y="253"/>
                </a:cxn>
                <a:cxn ang="0">
                  <a:pos x="154" y="249"/>
                </a:cxn>
                <a:cxn ang="0">
                  <a:pos x="155" y="247"/>
                </a:cxn>
                <a:cxn ang="0">
                  <a:pos x="161" y="241"/>
                </a:cxn>
                <a:cxn ang="0">
                  <a:pos x="163" y="241"/>
                </a:cxn>
                <a:cxn ang="0">
                  <a:pos x="165" y="239"/>
                </a:cxn>
                <a:cxn ang="0">
                  <a:pos x="166" y="236"/>
                </a:cxn>
                <a:cxn ang="0">
                  <a:pos x="170" y="232"/>
                </a:cxn>
                <a:cxn ang="0">
                  <a:pos x="171" y="230"/>
                </a:cxn>
                <a:cxn ang="0">
                  <a:pos x="175" y="226"/>
                </a:cxn>
                <a:cxn ang="0">
                  <a:pos x="180" y="223"/>
                </a:cxn>
                <a:cxn ang="0">
                  <a:pos x="182" y="219"/>
                </a:cxn>
                <a:cxn ang="0">
                  <a:pos x="182" y="214"/>
                </a:cxn>
                <a:cxn ang="0">
                  <a:pos x="183" y="212"/>
                </a:cxn>
                <a:cxn ang="0">
                  <a:pos x="183" y="212"/>
                </a:cxn>
                <a:cxn ang="0">
                  <a:pos x="183" y="214"/>
                </a:cxn>
                <a:cxn ang="0">
                  <a:pos x="187" y="207"/>
                </a:cxn>
                <a:cxn ang="0">
                  <a:pos x="187" y="203"/>
                </a:cxn>
                <a:cxn ang="0">
                  <a:pos x="176" y="178"/>
                </a:cxn>
                <a:cxn ang="0">
                  <a:pos x="157" y="148"/>
                </a:cxn>
                <a:cxn ang="0">
                  <a:pos x="149" y="135"/>
                </a:cxn>
                <a:cxn ang="0">
                  <a:pos x="107" y="50"/>
                </a:cxn>
                <a:cxn ang="0">
                  <a:pos x="35" y="16"/>
                </a:cxn>
                <a:cxn ang="0">
                  <a:pos x="2" y="0"/>
                </a:cxn>
              </a:cxnLst>
              <a:rect l="0" t="0" r="r" b="b"/>
              <a:pathLst>
                <a:path w="187" h="253">
                  <a:moveTo>
                    <a:pt x="2" y="0"/>
                  </a:moveTo>
                  <a:lnTo>
                    <a:pt x="2" y="0"/>
                  </a:lnTo>
                  <a:lnTo>
                    <a:pt x="2" y="0"/>
                  </a:lnTo>
                  <a:lnTo>
                    <a:pt x="2" y="0"/>
                  </a:lnTo>
                  <a:lnTo>
                    <a:pt x="2" y="0"/>
                  </a:lnTo>
                  <a:lnTo>
                    <a:pt x="2" y="0"/>
                  </a:lnTo>
                  <a:lnTo>
                    <a:pt x="2" y="0"/>
                  </a:lnTo>
                  <a:lnTo>
                    <a:pt x="0" y="0"/>
                  </a:lnTo>
                  <a:lnTo>
                    <a:pt x="0" y="0"/>
                  </a:lnTo>
                  <a:lnTo>
                    <a:pt x="0" y="0"/>
                  </a:lnTo>
                  <a:lnTo>
                    <a:pt x="0" y="0"/>
                  </a:lnTo>
                  <a:lnTo>
                    <a:pt x="10" y="13"/>
                  </a:lnTo>
                  <a:lnTo>
                    <a:pt x="10" y="13"/>
                  </a:lnTo>
                  <a:lnTo>
                    <a:pt x="25" y="39"/>
                  </a:lnTo>
                  <a:lnTo>
                    <a:pt x="44" y="75"/>
                  </a:lnTo>
                  <a:lnTo>
                    <a:pt x="44" y="75"/>
                  </a:lnTo>
                  <a:lnTo>
                    <a:pt x="69" y="126"/>
                  </a:lnTo>
                  <a:lnTo>
                    <a:pt x="94" y="170"/>
                  </a:lnTo>
                  <a:lnTo>
                    <a:pt x="94" y="170"/>
                  </a:lnTo>
                  <a:lnTo>
                    <a:pt x="119" y="215"/>
                  </a:lnTo>
                  <a:lnTo>
                    <a:pt x="140" y="249"/>
                  </a:lnTo>
                  <a:lnTo>
                    <a:pt x="140" y="249"/>
                  </a:lnTo>
                  <a:lnTo>
                    <a:pt x="146" y="253"/>
                  </a:lnTo>
                  <a:lnTo>
                    <a:pt x="146" y="253"/>
                  </a:lnTo>
                  <a:lnTo>
                    <a:pt x="151" y="253"/>
                  </a:lnTo>
                  <a:lnTo>
                    <a:pt x="151" y="253"/>
                  </a:lnTo>
                  <a:lnTo>
                    <a:pt x="153" y="252"/>
                  </a:lnTo>
                  <a:lnTo>
                    <a:pt x="154" y="249"/>
                  </a:lnTo>
                  <a:lnTo>
                    <a:pt x="155" y="247"/>
                  </a:lnTo>
                  <a:lnTo>
                    <a:pt x="155" y="247"/>
                  </a:lnTo>
                  <a:lnTo>
                    <a:pt x="158" y="244"/>
                  </a:lnTo>
                  <a:lnTo>
                    <a:pt x="161" y="241"/>
                  </a:lnTo>
                  <a:lnTo>
                    <a:pt x="161" y="241"/>
                  </a:lnTo>
                  <a:lnTo>
                    <a:pt x="163" y="241"/>
                  </a:lnTo>
                  <a:lnTo>
                    <a:pt x="165" y="240"/>
                  </a:lnTo>
                  <a:lnTo>
                    <a:pt x="165" y="239"/>
                  </a:lnTo>
                  <a:lnTo>
                    <a:pt x="165" y="239"/>
                  </a:lnTo>
                  <a:lnTo>
                    <a:pt x="166" y="236"/>
                  </a:lnTo>
                  <a:lnTo>
                    <a:pt x="167" y="235"/>
                  </a:lnTo>
                  <a:lnTo>
                    <a:pt x="170" y="232"/>
                  </a:lnTo>
                  <a:lnTo>
                    <a:pt x="171" y="230"/>
                  </a:lnTo>
                  <a:lnTo>
                    <a:pt x="171" y="230"/>
                  </a:lnTo>
                  <a:lnTo>
                    <a:pt x="172" y="228"/>
                  </a:lnTo>
                  <a:lnTo>
                    <a:pt x="175" y="226"/>
                  </a:lnTo>
                  <a:lnTo>
                    <a:pt x="180" y="223"/>
                  </a:lnTo>
                  <a:lnTo>
                    <a:pt x="180" y="223"/>
                  </a:lnTo>
                  <a:lnTo>
                    <a:pt x="182" y="222"/>
                  </a:lnTo>
                  <a:lnTo>
                    <a:pt x="182" y="219"/>
                  </a:lnTo>
                  <a:lnTo>
                    <a:pt x="182" y="214"/>
                  </a:lnTo>
                  <a:lnTo>
                    <a:pt x="182" y="214"/>
                  </a:lnTo>
                  <a:lnTo>
                    <a:pt x="183" y="212"/>
                  </a:lnTo>
                  <a:lnTo>
                    <a:pt x="183" y="212"/>
                  </a:lnTo>
                  <a:lnTo>
                    <a:pt x="183" y="212"/>
                  </a:lnTo>
                  <a:lnTo>
                    <a:pt x="183" y="212"/>
                  </a:lnTo>
                  <a:lnTo>
                    <a:pt x="183" y="214"/>
                  </a:lnTo>
                  <a:lnTo>
                    <a:pt x="183" y="214"/>
                  </a:lnTo>
                  <a:lnTo>
                    <a:pt x="186" y="212"/>
                  </a:lnTo>
                  <a:lnTo>
                    <a:pt x="187" y="207"/>
                  </a:lnTo>
                  <a:lnTo>
                    <a:pt x="187" y="207"/>
                  </a:lnTo>
                  <a:lnTo>
                    <a:pt x="187" y="203"/>
                  </a:lnTo>
                  <a:lnTo>
                    <a:pt x="184" y="195"/>
                  </a:lnTo>
                  <a:lnTo>
                    <a:pt x="176" y="178"/>
                  </a:lnTo>
                  <a:lnTo>
                    <a:pt x="165" y="161"/>
                  </a:lnTo>
                  <a:lnTo>
                    <a:pt x="157" y="148"/>
                  </a:lnTo>
                  <a:lnTo>
                    <a:pt x="157" y="148"/>
                  </a:lnTo>
                  <a:lnTo>
                    <a:pt x="149" y="135"/>
                  </a:lnTo>
                  <a:lnTo>
                    <a:pt x="137" y="110"/>
                  </a:lnTo>
                  <a:lnTo>
                    <a:pt x="107" y="50"/>
                  </a:lnTo>
                  <a:lnTo>
                    <a:pt x="107" y="50"/>
                  </a:lnTo>
                  <a:lnTo>
                    <a:pt x="35" y="16"/>
                  </a:lnTo>
                  <a:lnTo>
                    <a:pt x="12" y="4"/>
                  </a:lnTo>
                  <a:lnTo>
                    <a:pt x="2"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1" name="Freeform 747">
              <a:extLst>
                <a:ext uri="{FF2B5EF4-FFF2-40B4-BE49-F238E27FC236}">
                  <a16:creationId xmlns:a16="http://schemas.microsoft.com/office/drawing/2014/main" id="{2CCDB1B4-BB09-AE40-7741-CDE62109AEFD}"/>
                </a:ext>
              </a:extLst>
            </p:cNvPr>
            <p:cNvSpPr>
              <a:spLocks/>
            </p:cNvSpPr>
            <p:nvPr/>
          </p:nvSpPr>
          <p:spPr bwMode="auto">
            <a:xfrm>
              <a:off x="2328863" y="2232323"/>
              <a:ext cx="4763" cy="7938"/>
            </a:xfrm>
            <a:custGeom>
              <a:avLst/>
              <a:gdLst/>
              <a:ahLst/>
              <a:cxnLst>
                <a:cxn ang="0">
                  <a:pos x="3" y="0"/>
                </a:cxn>
                <a:cxn ang="0">
                  <a:pos x="3" y="0"/>
                </a:cxn>
                <a:cxn ang="0">
                  <a:pos x="0" y="4"/>
                </a:cxn>
                <a:cxn ang="0">
                  <a:pos x="0" y="4"/>
                </a:cxn>
                <a:cxn ang="0">
                  <a:pos x="0" y="5"/>
                </a:cxn>
                <a:cxn ang="0">
                  <a:pos x="0" y="5"/>
                </a:cxn>
                <a:cxn ang="0">
                  <a:pos x="3" y="0"/>
                </a:cxn>
              </a:cxnLst>
              <a:rect l="0" t="0" r="r" b="b"/>
              <a:pathLst>
                <a:path w="3" h="5">
                  <a:moveTo>
                    <a:pt x="3" y="0"/>
                  </a:moveTo>
                  <a:lnTo>
                    <a:pt x="3" y="0"/>
                  </a:lnTo>
                  <a:lnTo>
                    <a:pt x="0" y="4"/>
                  </a:lnTo>
                  <a:lnTo>
                    <a:pt x="0" y="4"/>
                  </a:lnTo>
                  <a:lnTo>
                    <a:pt x="0" y="5"/>
                  </a:lnTo>
                  <a:lnTo>
                    <a:pt x="0" y="5"/>
                  </a:lnTo>
                  <a:lnTo>
                    <a:pt x="3"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2" name="Freeform 748">
              <a:extLst>
                <a:ext uri="{FF2B5EF4-FFF2-40B4-BE49-F238E27FC236}">
                  <a16:creationId xmlns:a16="http://schemas.microsoft.com/office/drawing/2014/main" id="{B5D3EF44-7E9E-46A5-5E59-3F409E69A13F}"/>
                </a:ext>
              </a:extLst>
            </p:cNvPr>
            <p:cNvSpPr>
              <a:spLocks/>
            </p:cNvSpPr>
            <p:nvPr/>
          </p:nvSpPr>
          <p:spPr bwMode="auto">
            <a:xfrm>
              <a:off x="2347913" y="2205336"/>
              <a:ext cx="6350" cy="3175"/>
            </a:xfrm>
            <a:custGeom>
              <a:avLst/>
              <a:gdLst/>
              <a:ahLst/>
              <a:cxnLst>
                <a:cxn ang="0">
                  <a:pos x="4" y="0"/>
                </a:cxn>
                <a:cxn ang="0">
                  <a:pos x="4" y="0"/>
                </a:cxn>
                <a:cxn ang="0">
                  <a:pos x="0" y="2"/>
                </a:cxn>
                <a:cxn ang="0">
                  <a:pos x="0" y="2"/>
                </a:cxn>
                <a:cxn ang="0">
                  <a:pos x="4" y="0"/>
                </a:cxn>
              </a:cxnLst>
              <a:rect l="0" t="0" r="r" b="b"/>
              <a:pathLst>
                <a:path w="4" h="2">
                  <a:moveTo>
                    <a:pt x="4" y="0"/>
                  </a:moveTo>
                  <a:lnTo>
                    <a:pt x="4" y="0"/>
                  </a:lnTo>
                  <a:lnTo>
                    <a:pt x="0" y="2"/>
                  </a:lnTo>
                  <a:lnTo>
                    <a:pt x="0" y="2"/>
                  </a:lnTo>
                  <a:lnTo>
                    <a:pt x="4"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3" name="Freeform 749">
              <a:extLst>
                <a:ext uri="{FF2B5EF4-FFF2-40B4-BE49-F238E27FC236}">
                  <a16:creationId xmlns:a16="http://schemas.microsoft.com/office/drawing/2014/main" id="{57D3C548-CD77-D38D-D760-D78391F16534}"/>
                </a:ext>
              </a:extLst>
            </p:cNvPr>
            <p:cNvSpPr>
              <a:spLocks/>
            </p:cNvSpPr>
            <p:nvPr/>
          </p:nvSpPr>
          <p:spPr bwMode="auto">
            <a:xfrm>
              <a:off x="2360613" y="2178348"/>
              <a:ext cx="12700" cy="19050"/>
            </a:xfrm>
            <a:custGeom>
              <a:avLst/>
              <a:gdLst/>
              <a:ahLst/>
              <a:cxnLst>
                <a:cxn ang="0">
                  <a:pos x="8" y="0"/>
                </a:cxn>
                <a:cxn ang="0">
                  <a:pos x="8" y="0"/>
                </a:cxn>
                <a:cxn ang="0">
                  <a:pos x="5" y="2"/>
                </a:cxn>
                <a:cxn ang="0">
                  <a:pos x="5" y="2"/>
                </a:cxn>
                <a:cxn ang="0">
                  <a:pos x="2" y="6"/>
                </a:cxn>
                <a:cxn ang="0">
                  <a:pos x="1" y="10"/>
                </a:cxn>
                <a:cxn ang="0">
                  <a:pos x="1" y="10"/>
                </a:cxn>
                <a:cxn ang="0">
                  <a:pos x="0" y="12"/>
                </a:cxn>
                <a:cxn ang="0">
                  <a:pos x="0" y="12"/>
                </a:cxn>
                <a:cxn ang="0">
                  <a:pos x="2" y="6"/>
                </a:cxn>
                <a:cxn ang="0">
                  <a:pos x="2" y="6"/>
                </a:cxn>
                <a:cxn ang="0">
                  <a:pos x="8" y="0"/>
                </a:cxn>
              </a:cxnLst>
              <a:rect l="0" t="0" r="r" b="b"/>
              <a:pathLst>
                <a:path w="8" h="12">
                  <a:moveTo>
                    <a:pt x="8" y="0"/>
                  </a:moveTo>
                  <a:lnTo>
                    <a:pt x="8" y="0"/>
                  </a:lnTo>
                  <a:lnTo>
                    <a:pt x="5" y="2"/>
                  </a:lnTo>
                  <a:lnTo>
                    <a:pt x="5" y="2"/>
                  </a:lnTo>
                  <a:lnTo>
                    <a:pt x="2" y="6"/>
                  </a:lnTo>
                  <a:lnTo>
                    <a:pt x="1" y="10"/>
                  </a:lnTo>
                  <a:lnTo>
                    <a:pt x="1" y="10"/>
                  </a:lnTo>
                  <a:lnTo>
                    <a:pt x="0" y="12"/>
                  </a:lnTo>
                  <a:lnTo>
                    <a:pt x="0" y="12"/>
                  </a:lnTo>
                  <a:lnTo>
                    <a:pt x="2" y="6"/>
                  </a:lnTo>
                  <a:lnTo>
                    <a:pt x="2" y="6"/>
                  </a:lnTo>
                  <a:lnTo>
                    <a:pt x="8"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750">
              <a:extLst>
                <a:ext uri="{FF2B5EF4-FFF2-40B4-BE49-F238E27FC236}">
                  <a16:creationId xmlns:a16="http://schemas.microsoft.com/office/drawing/2014/main" id="{85F36869-7405-1E7F-56CF-D78E3CCDD1D0}"/>
                </a:ext>
              </a:extLst>
            </p:cNvPr>
            <p:cNvSpPr>
              <a:spLocks/>
            </p:cNvSpPr>
            <p:nvPr/>
          </p:nvSpPr>
          <p:spPr bwMode="auto">
            <a:xfrm>
              <a:off x="2392363" y="2148186"/>
              <a:ext cx="7938" cy="9525"/>
            </a:xfrm>
            <a:custGeom>
              <a:avLst/>
              <a:gdLst/>
              <a:ahLst/>
              <a:cxnLst>
                <a:cxn ang="0">
                  <a:pos x="5" y="0"/>
                </a:cxn>
                <a:cxn ang="0">
                  <a:pos x="5" y="0"/>
                </a:cxn>
                <a:cxn ang="0">
                  <a:pos x="5" y="0"/>
                </a:cxn>
                <a:cxn ang="0">
                  <a:pos x="5" y="0"/>
                </a:cxn>
                <a:cxn ang="0">
                  <a:pos x="1" y="3"/>
                </a:cxn>
                <a:cxn ang="0">
                  <a:pos x="0" y="6"/>
                </a:cxn>
                <a:cxn ang="0">
                  <a:pos x="0" y="6"/>
                </a:cxn>
                <a:cxn ang="0">
                  <a:pos x="2" y="4"/>
                </a:cxn>
                <a:cxn ang="0">
                  <a:pos x="2" y="4"/>
                </a:cxn>
                <a:cxn ang="0">
                  <a:pos x="3" y="3"/>
                </a:cxn>
                <a:cxn ang="0">
                  <a:pos x="3" y="3"/>
                </a:cxn>
                <a:cxn ang="0">
                  <a:pos x="5" y="0"/>
                </a:cxn>
              </a:cxnLst>
              <a:rect l="0" t="0" r="r" b="b"/>
              <a:pathLst>
                <a:path w="5" h="6">
                  <a:moveTo>
                    <a:pt x="5" y="0"/>
                  </a:moveTo>
                  <a:lnTo>
                    <a:pt x="5" y="0"/>
                  </a:lnTo>
                  <a:lnTo>
                    <a:pt x="5" y="0"/>
                  </a:lnTo>
                  <a:lnTo>
                    <a:pt x="5" y="0"/>
                  </a:lnTo>
                  <a:lnTo>
                    <a:pt x="1" y="3"/>
                  </a:lnTo>
                  <a:lnTo>
                    <a:pt x="0" y="6"/>
                  </a:lnTo>
                  <a:lnTo>
                    <a:pt x="0" y="6"/>
                  </a:lnTo>
                  <a:lnTo>
                    <a:pt x="2" y="4"/>
                  </a:lnTo>
                  <a:lnTo>
                    <a:pt x="2" y="4"/>
                  </a:lnTo>
                  <a:lnTo>
                    <a:pt x="3" y="3"/>
                  </a:lnTo>
                  <a:lnTo>
                    <a:pt x="3" y="3"/>
                  </a:lnTo>
                  <a:lnTo>
                    <a:pt x="5"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5" name="Freeform 751">
              <a:extLst>
                <a:ext uri="{FF2B5EF4-FFF2-40B4-BE49-F238E27FC236}">
                  <a16:creationId xmlns:a16="http://schemas.microsoft.com/office/drawing/2014/main" id="{8D067E75-33F6-B6D8-8C48-75284A08847C}"/>
                </a:ext>
              </a:extLst>
            </p:cNvPr>
            <p:cNvSpPr>
              <a:spLocks noEditPoints="1"/>
            </p:cNvSpPr>
            <p:nvPr/>
          </p:nvSpPr>
          <p:spPr bwMode="auto">
            <a:xfrm>
              <a:off x="2359025" y="2073573"/>
              <a:ext cx="606425" cy="134938"/>
            </a:xfrm>
            <a:custGeom>
              <a:avLst/>
              <a:gdLst/>
              <a:ahLst/>
              <a:cxnLst>
                <a:cxn ang="0">
                  <a:pos x="0" y="79"/>
                </a:cxn>
                <a:cxn ang="0">
                  <a:pos x="1" y="78"/>
                </a:cxn>
                <a:cxn ang="0">
                  <a:pos x="21" y="53"/>
                </a:cxn>
                <a:cxn ang="0">
                  <a:pos x="9" y="66"/>
                </a:cxn>
                <a:cxn ang="0">
                  <a:pos x="14" y="61"/>
                </a:cxn>
                <a:cxn ang="0">
                  <a:pos x="18" y="57"/>
                </a:cxn>
                <a:cxn ang="0">
                  <a:pos x="28" y="43"/>
                </a:cxn>
                <a:cxn ang="0">
                  <a:pos x="28" y="43"/>
                </a:cxn>
                <a:cxn ang="0">
                  <a:pos x="350" y="1"/>
                </a:cxn>
                <a:cxn ang="0">
                  <a:pos x="269" y="9"/>
                </a:cxn>
                <a:cxn ang="0">
                  <a:pos x="157" y="20"/>
                </a:cxn>
                <a:cxn ang="0">
                  <a:pos x="102" y="29"/>
                </a:cxn>
                <a:cxn ang="0">
                  <a:pos x="80" y="32"/>
                </a:cxn>
                <a:cxn ang="0">
                  <a:pos x="85" y="28"/>
                </a:cxn>
                <a:cxn ang="0">
                  <a:pos x="112" y="24"/>
                </a:cxn>
                <a:cxn ang="0">
                  <a:pos x="139" y="20"/>
                </a:cxn>
                <a:cxn ang="0">
                  <a:pos x="150" y="17"/>
                </a:cxn>
                <a:cxn ang="0">
                  <a:pos x="144" y="17"/>
                </a:cxn>
                <a:cxn ang="0">
                  <a:pos x="89" y="25"/>
                </a:cxn>
                <a:cxn ang="0">
                  <a:pos x="64" y="30"/>
                </a:cxn>
                <a:cxn ang="0">
                  <a:pos x="42" y="36"/>
                </a:cxn>
                <a:cxn ang="0">
                  <a:pos x="30" y="43"/>
                </a:cxn>
                <a:cxn ang="0">
                  <a:pos x="34" y="43"/>
                </a:cxn>
                <a:cxn ang="0">
                  <a:pos x="35" y="43"/>
                </a:cxn>
                <a:cxn ang="0">
                  <a:pos x="40" y="47"/>
                </a:cxn>
                <a:cxn ang="0">
                  <a:pos x="52" y="57"/>
                </a:cxn>
                <a:cxn ang="0">
                  <a:pos x="84" y="76"/>
                </a:cxn>
                <a:cxn ang="0">
                  <a:pos x="111" y="84"/>
                </a:cxn>
                <a:cxn ang="0">
                  <a:pos x="123" y="80"/>
                </a:cxn>
                <a:cxn ang="0">
                  <a:pos x="132" y="80"/>
                </a:cxn>
                <a:cxn ang="0">
                  <a:pos x="137" y="80"/>
                </a:cxn>
                <a:cxn ang="0">
                  <a:pos x="174" y="78"/>
                </a:cxn>
                <a:cxn ang="0">
                  <a:pos x="332" y="66"/>
                </a:cxn>
                <a:cxn ang="0">
                  <a:pos x="346" y="63"/>
                </a:cxn>
                <a:cxn ang="0">
                  <a:pos x="351" y="58"/>
                </a:cxn>
                <a:cxn ang="0">
                  <a:pos x="353" y="51"/>
                </a:cxn>
                <a:cxn ang="0">
                  <a:pos x="361" y="47"/>
                </a:cxn>
                <a:cxn ang="0">
                  <a:pos x="363" y="45"/>
                </a:cxn>
                <a:cxn ang="0">
                  <a:pos x="370" y="40"/>
                </a:cxn>
                <a:cxn ang="0">
                  <a:pos x="367" y="38"/>
                </a:cxn>
                <a:cxn ang="0">
                  <a:pos x="363" y="38"/>
                </a:cxn>
                <a:cxn ang="0">
                  <a:pos x="358" y="40"/>
                </a:cxn>
                <a:cxn ang="0">
                  <a:pos x="358" y="36"/>
                </a:cxn>
                <a:cxn ang="0">
                  <a:pos x="364" y="33"/>
                </a:cxn>
                <a:cxn ang="0">
                  <a:pos x="371" y="29"/>
                </a:cxn>
                <a:cxn ang="0">
                  <a:pos x="372" y="25"/>
                </a:cxn>
                <a:cxn ang="0">
                  <a:pos x="372" y="20"/>
                </a:cxn>
                <a:cxn ang="0">
                  <a:pos x="379" y="16"/>
                </a:cxn>
                <a:cxn ang="0">
                  <a:pos x="382" y="9"/>
                </a:cxn>
                <a:cxn ang="0">
                  <a:pos x="378" y="7"/>
                </a:cxn>
                <a:cxn ang="0">
                  <a:pos x="375" y="1"/>
                </a:cxn>
              </a:cxnLst>
              <a:rect l="0" t="0" r="r" b="b"/>
              <a:pathLst>
                <a:path w="382" h="85">
                  <a:moveTo>
                    <a:pt x="1" y="78"/>
                  </a:moveTo>
                  <a:lnTo>
                    <a:pt x="1" y="78"/>
                  </a:lnTo>
                  <a:lnTo>
                    <a:pt x="0" y="79"/>
                  </a:lnTo>
                  <a:lnTo>
                    <a:pt x="0" y="79"/>
                  </a:lnTo>
                  <a:lnTo>
                    <a:pt x="1" y="78"/>
                  </a:lnTo>
                  <a:lnTo>
                    <a:pt x="1" y="78"/>
                  </a:lnTo>
                  <a:lnTo>
                    <a:pt x="1" y="78"/>
                  </a:lnTo>
                  <a:close/>
                  <a:moveTo>
                    <a:pt x="21" y="53"/>
                  </a:moveTo>
                  <a:lnTo>
                    <a:pt x="21" y="53"/>
                  </a:lnTo>
                  <a:lnTo>
                    <a:pt x="14" y="62"/>
                  </a:lnTo>
                  <a:lnTo>
                    <a:pt x="14" y="62"/>
                  </a:lnTo>
                  <a:lnTo>
                    <a:pt x="9" y="66"/>
                  </a:lnTo>
                  <a:lnTo>
                    <a:pt x="9" y="66"/>
                  </a:lnTo>
                  <a:lnTo>
                    <a:pt x="14" y="61"/>
                  </a:lnTo>
                  <a:lnTo>
                    <a:pt x="14" y="61"/>
                  </a:lnTo>
                  <a:lnTo>
                    <a:pt x="18" y="57"/>
                  </a:lnTo>
                  <a:lnTo>
                    <a:pt x="18" y="57"/>
                  </a:lnTo>
                  <a:lnTo>
                    <a:pt x="18" y="57"/>
                  </a:lnTo>
                  <a:lnTo>
                    <a:pt x="21" y="53"/>
                  </a:lnTo>
                  <a:close/>
                  <a:moveTo>
                    <a:pt x="28" y="43"/>
                  </a:moveTo>
                  <a:lnTo>
                    <a:pt x="28" y="43"/>
                  </a:lnTo>
                  <a:lnTo>
                    <a:pt x="27" y="46"/>
                  </a:lnTo>
                  <a:lnTo>
                    <a:pt x="27" y="46"/>
                  </a:lnTo>
                  <a:lnTo>
                    <a:pt x="28" y="43"/>
                  </a:lnTo>
                  <a:close/>
                  <a:moveTo>
                    <a:pt x="361" y="0"/>
                  </a:moveTo>
                  <a:lnTo>
                    <a:pt x="361" y="0"/>
                  </a:lnTo>
                  <a:lnTo>
                    <a:pt x="350" y="1"/>
                  </a:lnTo>
                  <a:lnTo>
                    <a:pt x="341" y="1"/>
                  </a:lnTo>
                  <a:lnTo>
                    <a:pt x="341" y="1"/>
                  </a:lnTo>
                  <a:lnTo>
                    <a:pt x="269" y="9"/>
                  </a:lnTo>
                  <a:lnTo>
                    <a:pt x="179" y="17"/>
                  </a:lnTo>
                  <a:lnTo>
                    <a:pt x="179" y="17"/>
                  </a:lnTo>
                  <a:lnTo>
                    <a:pt x="157" y="20"/>
                  </a:lnTo>
                  <a:lnTo>
                    <a:pt x="136" y="22"/>
                  </a:lnTo>
                  <a:lnTo>
                    <a:pt x="102" y="29"/>
                  </a:lnTo>
                  <a:lnTo>
                    <a:pt x="102" y="29"/>
                  </a:lnTo>
                  <a:lnTo>
                    <a:pt x="89" y="30"/>
                  </a:lnTo>
                  <a:lnTo>
                    <a:pt x="80" y="32"/>
                  </a:lnTo>
                  <a:lnTo>
                    <a:pt x="80" y="32"/>
                  </a:lnTo>
                  <a:lnTo>
                    <a:pt x="77" y="30"/>
                  </a:lnTo>
                  <a:lnTo>
                    <a:pt x="77" y="30"/>
                  </a:lnTo>
                  <a:lnTo>
                    <a:pt x="85" y="28"/>
                  </a:lnTo>
                  <a:lnTo>
                    <a:pt x="98" y="26"/>
                  </a:lnTo>
                  <a:lnTo>
                    <a:pt x="98" y="26"/>
                  </a:lnTo>
                  <a:lnTo>
                    <a:pt x="112" y="24"/>
                  </a:lnTo>
                  <a:lnTo>
                    <a:pt x="126" y="21"/>
                  </a:lnTo>
                  <a:lnTo>
                    <a:pt x="126" y="21"/>
                  </a:lnTo>
                  <a:lnTo>
                    <a:pt x="139" y="20"/>
                  </a:lnTo>
                  <a:lnTo>
                    <a:pt x="148" y="17"/>
                  </a:lnTo>
                  <a:lnTo>
                    <a:pt x="148" y="17"/>
                  </a:lnTo>
                  <a:lnTo>
                    <a:pt x="150" y="17"/>
                  </a:lnTo>
                  <a:lnTo>
                    <a:pt x="149" y="17"/>
                  </a:lnTo>
                  <a:lnTo>
                    <a:pt x="144" y="17"/>
                  </a:lnTo>
                  <a:lnTo>
                    <a:pt x="144" y="17"/>
                  </a:lnTo>
                  <a:lnTo>
                    <a:pt x="129" y="19"/>
                  </a:lnTo>
                  <a:lnTo>
                    <a:pt x="129" y="19"/>
                  </a:lnTo>
                  <a:lnTo>
                    <a:pt x="89" y="25"/>
                  </a:lnTo>
                  <a:lnTo>
                    <a:pt x="89" y="25"/>
                  </a:lnTo>
                  <a:lnTo>
                    <a:pt x="64" y="30"/>
                  </a:lnTo>
                  <a:lnTo>
                    <a:pt x="64" y="30"/>
                  </a:lnTo>
                  <a:lnTo>
                    <a:pt x="51" y="33"/>
                  </a:lnTo>
                  <a:lnTo>
                    <a:pt x="42" y="36"/>
                  </a:lnTo>
                  <a:lnTo>
                    <a:pt x="42" y="36"/>
                  </a:lnTo>
                  <a:lnTo>
                    <a:pt x="35" y="38"/>
                  </a:lnTo>
                  <a:lnTo>
                    <a:pt x="30" y="43"/>
                  </a:lnTo>
                  <a:lnTo>
                    <a:pt x="30" y="43"/>
                  </a:lnTo>
                  <a:lnTo>
                    <a:pt x="30" y="43"/>
                  </a:lnTo>
                  <a:lnTo>
                    <a:pt x="30" y="43"/>
                  </a:lnTo>
                  <a:lnTo>
                    <a:pt x="34" y="43"/>
                  </a:lnTo>
                  <a:lnTo>
                    <a:pt x="34" y="43"/>
                  </a:lnTo>
                  <a:lnTo>
                    <a:pt x="35" y="43"/>
                  </a:lnTo>
                  <a:lnTo>
                    <a:pt x="35" y="43"/>
                  </a:lnTo>
                  <a:lnTo>
                    <a:pt x="35" y="45"/>
                  </a:lnTo>
                  <a:lnTo>
                    <a:pt x="35" y="45"/>
                  </a:lnTo>
                  <a:lnTo>
                    <a:pt x="40" y="47"/>
                  </a:lnTo>
                  <a:lnTo>
                    <a:pt x="44" y="51"/>
                  </a:lnTo>
                  <a:lnTo>
                    <a:pt x="44" y="51"/>
                  </a:lnTo>
                  <a:lnTo>
                    <a:pt x="52" y="57"/>
                  </a:lnTo>
                  <a:lnTo>
                    <a:pt x="64" y="64"/>
                  </a:lnTo>
                  <a:lnTo>
                    <a:pt x="84" y="76"/>
                  </a:lnTo>
                  <a:lnTo>
                    <a:pt x="84" y="76"/>
                  </a:lnTo>
                  <a:lnTo>
                    <a:pt x="99" y="85"/>
                  </a:lnTo>
                  <a:lnTo>
                    <a:pt x="99" y="85"/>
                  </a:lnTo>
                  <a:lnTo>
                    <a:pt x="111" y="84"/>
                  </a:lnTo>
                  <a:lnTo>
                    <a:pt x="111" y="84"/>
                  </a:lnTo>
                  <a:lnTo>
                    <a:pt x="118" y="83"/>
                  </a:lnTo>
                  <a:lnTo>
                    <a:pt x="123" y="80"/>
                  </a:lnTo>
                  <a:lnTo>
                    <a:pt x="123" y="80"/>
                  </a:lnTo>
                  <a:lnTo>
                    <a:pt x="132" y="80"/>
                  </a:lnTo>
                  <a:lnTo>
                    <a:pt x="132" y="80"/>
                  </a:lnTo>
                  <a:lnTo>
                    <a:pt x="136" y="80"/>
                  </a:lnTo>
                  <a:lnTo>
                    <a:pt x="136" y="80"/>
                  </a:lnTo>
                  <a:lnTo>
                    <a:pt x="137" y="80"/>
                  </a:lnTo>
                  <a:lnTo>
                    <a:pt x="137" y="80"/>
                  </a:lnTo>
                  <a:lnTo>
                    <a:pt x="174" y="78"/>
                  </a:lnTo>
                  <a:lnTo>
                    <a:pt x="174" y="78"/>
                  </a:lnTo>
                  <a:lnTo>
                    <a:pt x="263" y="71"/>
                  </a:lnTo>
                  <a:lnTo>
                    <a:pt x="263" y="71"/>
                  </a:lnTo>
                  <a:lnTo>
                    <a:pt x="332" y="66"/>
                  </a:lnTo>
                  <a:lnTo>
                    <a:pt x="332" y="66"/>
                  </a:lnTo>
                  <a:lnTo>
                    <a:pt x="340" y="66"/>
                  </a:lnTo>
                  <a:lnTo>
                    <a:pt x="346" y="63"/>
                  </a:lnTo>
                  <a:lnTo>
                    <a:pt x="346" y="63"/>
                  </a:lnTo>
                  <a:lnTo>
                    <a:pt x="349" y="62"/>
                  </a:lnTo>
                  <a:lnTo>
                    <a:pt x="351" y="58"/>
                  </a:lnTo>
                  <a:lnTo>
                    <a:pt x="351" y="58"/>
                  </a:lnTo>
                  <a:lnTo>
                    <a:pt x="353" y="54"/>
                  </a:lnTo>
                  <a:lnTo>
                    <a:pt x="353" y="51"/>
                  </a:lnTo>
                  <a:lnTo>
                    <a:pt x="355" y="50"/>
                  </a:lnTo>
                  <a:lnTo>
                    <a:pt x="355" y="50"/>
                  </a:lnTo>
                  <a:lnTo>
                    <a:pt x="361" y="47"/>
                  </a:lnTo>
                  <a:lnTo>
                    <a:pt x="362" y="46"/>
                  </a:lnTo>
                  <a:lnTo>
                    <a:pt x="363" y="45"/>
                  </a:lnTo>
                  <a:lnTo>
                    <a:pt x="363" y="45"/>
                  </a:lnTo>
                  <a:lnTo>
                    <a:pt x="366" y="42"/>
                  </a:lnTo>
                  <a:lnTo>
                    <a:pt x="367" y="41"/>
                  </a:lnTo>
                  <a:lnTo>
                    <a:pt x="370" y="40"/>
                  </a:lnTo>
                  <a:lnTo>
                    <a:pt x="368" y="38"/>
                  </a:lnTo>
                  <a:lnTo>
                    <a:pt x="368" y="38"/>
                  </a:lnTo>
                  <a:lnTo>
                    <a:pt x="367" y="38"/>
                  </a:lnTo>
                  <a:lnTo>
                    <a:pt x="367" y="38"/>
                  </a:lnTo>
                  <a:lnTo>
                    <a:pt x="363" y="38"/>
                  </a:lnTo>
                  <a:lnTo>
                    <a:pt x="363" y="38"/>
                  </a:lnTo>
                  <a:lnTo>
                    <a:pt x="358" y="40"/>
                  </a:lnTo>
                  <a:lnTo>
                    <a:pt x="358" y="40"/>
                  </a:lnTo>
                  <a:lnTo>
                    <a:pt x="358" y="40"/>
                  </a:lnTo>
                  <a:lnTo>
                    <a:pt x="357" y="38"/>
                  </a:lnTo>
                  <a:lnTo>
                    <a:pt x="357" y="38"/>
                  </a:lnTo>
                  <a:lnTo>
                    <a:pt x="358" y="36"/>
                  </a:lnTo>
                  <a:lnTo>
                    <a:pt x="361" y="34"/>
                  </a:lnTo>
                  <a:lnTo>
                    <a:pt x="364" y="33"/>
                  </a:lnTo>
                  <a:lnTo>
                    <a:pt x="364" y="33"/>
                  </a:lnTo>
                  <a:lnTo>
                    <a:pt x="368" y="32"/>
                  </a:lnTo>
                  <a:lnTo>
                    <a:pt x="371" y="29"/>
                  </a:lnTo>
                  <a:lnTo>
                    <a:pt x="371" y="29"/>
                  </a:lnTo>
                  <a:lnTo>
                    <a:pt x="371" y="28"/>
                  </a:lnTo>
                  <a:lnTo>
                    <a:pt x="372" y="25"/>
                  </a:lnTo>
                  <a:lnTo>
                    <a:pt x="372" y="25"/>
                  </a:lnTo>
                  <a:lnTo>
                    <a:pt x="371" y="22"/>
                  </a:lnTo>
                  <a:lnTo>
                    <a:pt x="371" y="21"/>
                  </a:lnTo>
                  <a:lnTo>
                    <a:pt x="372" y="20"/>
                  </a:lnTo>
                  <a:lnTo>
                    <a:pt x="372" y="20"/>
                  </a:lnTo>
                  <a:lnTo>
                    <a:pt x="376" y="19"/>
                  </a:lnTo>
                  <a:lnTo>
                    <a:pt x="379" y="16"/>
                  </a:lnTo>
                  <a:lnTo>
                    <a:pt x="379" y="16"/>
                  </a:lnTo>
                  <a:lnTo>
                    <a:pt x="382" y="12"/>
                  </a:lnTo>
                  <a:lnTo>
                    <a:pt x="382" y="9"/>
                  </a:lnTo>
                  <a:lnTo>
                    <a:pt x="382" y="9"/>
                  </a:lnTo>
                  <a:lnTo>
                    <a:pt x="380" y="8"/>
                  </a:lnTo>
                  <a:lnTo>
                    <a:pt x="378" y="7"/>
                  </a:lnTo>
                  <a:lnTo>
                    <a:pt x="378" y="7"/>
                  </a:lnTo>
                  <a:lnTo>
                    <a:pt x="375" y="4"/>
                  </a:lnTo>
                  <a:lnTo>
                    <a:pt x="375" y="1"/>
                  </a:lnTo>
                  <a:lnTo>
                    <a:pt x="375" y="1"/>
                  </a:lnTo>
                  <a:lnTo>
                    <a:pt x="361"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6" name="Freeform 752">
              <a:extLst>
                <a:ext uri="{FF2B5EF4-FFF2-40B4-BE49-F238E27FC236}">
                  <a16:creationId xmlns:a16="http://schemas.microsoft.com/office/drawing/2014/main" id="{B37F6D2A-810C-2B88-3091-34BA6D1F7F4A}"/>
                </a:ext>
              </a:extLst>
            </p:cNvPr>
            <p:cNvSpPr>
              <a:spLocks/>
            </p:cNvSpPr>
            <p:nvPr/>
          </p:nvSpPr>
          <p:spPr bwMode="auto">
            <a:xfrm>
              <a:off x="2359025" y="2197398"/>
              <a:ext cx="1588" cy="1588"/>
            </a:xfrm>
            <a:custGeom>
              <a:avLst/>
              <a:gdLst/>
              <a:ahLst/>
              <a:cxnLst>
                <a:cxn ang="0">
                  <a:pos x="1" y="0"/>
                </a:cxn>
                <a:cxn ang="0">
                  <a:pos x="1" y="0"/>
                </a:cxn>
                <a:cxn ang="0">
                  <a:pos x="0" y="1"/>
                </a:cxn>
                <a:cxn ang="0">
                  <a:pos x="0" y="1"/>
                </a:cxn>
                <a:cxn ang="0">
                  <a:pos x="1" y="0"/>
                </a:cxn>
                <a:cxn ang="0">
                  <a:pos x="1" y="0"/>
                </a:cxn>
                <a:cxn ang="0">
                  <a:pos x="1" y="0"/>
                </a:cxn>
              </a:cxnLst>
              <a:rect l="0" t="0" r="r" b="b"/>
              <a:pathLst>
                <a:path w="1" h="1">
                  <a:moveTo>
                    <a:pt x="1" y="0"/>
                  </a:moveTo>
                  <a:lnTo>
                    <a:pt x="1" y="0"/>
                  </a:lnTo>
                  <a:lnTo>
                    <a:pt x="0" y="1"/>
                  </a:lnTo>
                  <a:lnTo>
                    <a:pt x="0" y="1"/>
                  </a:lnTo>
                  <a:lnTo>
                    <a:pt x="1" y="0"/>
                  </a:lnTo>
                  <a:lnTo>
                    <a:pt x="1" y="0"/>
                  </a:lnTo>
                  <a:lnTo>
                    <a:pt x="1"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7" name="Freeform 753">
              <a:extLst>
                <a:ext uri="{FF2B5EF4-FFF2-40B4-BE49-F238E27FC236}">
                  <a16:creationId xmlns:a16="http://schemas.microsoft.com/office/drawing/2014/main" id="{38776B2A-9B62-84C6-B885-A18B4275639D}"/>
                </a:ext>
              </a:extLst>
            </p:cNvPr>
            <p:cNvSpPr>
              <a:spLocks/>
            </p:cNvSpPr>
            <p:nvPr/>
          </p:nvSpPr>
          <p:spPr bwMode="auto">
            <a:xfrm>
              <a:off x="2373313" y="2157711"/>
              <a:ext cx="19050" cy="20638"/>
            </a:xfrm>
            <a:custGeom>
              <a:avLst/>
              <a:gdLst/>
              <a:ahLst/>
              <a:cxnLst>
                <a:cxn ang="0">
                  <a:pos x="12" y="0"/>
                </a:cxn>
                <a:cxn ang="0">
                  <a:pos x="12" y="0"/>
                </a:cxn>
                <a:cxn ang="0">
                  <a:pos x="5" y="9"/>
                </a:cxn>
                <a:cxn ang="0">
                  <a:pos x="5" y="9"/>
                </a:cxn>
                <a:cxn ang="0">
                  <a:pos x="0" y="13"/>
                </a:cxn>
                <a:cxn ang="0">
                  <a:pos x="0" y="13"/>
                </a:cxn>
                <a:cxn ang="0">
                  <a:pos x="5" y="8"/>
                </a:cxn>
                <a:cxn ang="0">
                  <a:pos x="5" y="8"/>
                </a:cxn>
                <a:cxn ang="0">
                  <a:pos x="9" y="4"/>
                </a:cxn>
                <a:cxn ang="0">
                  <a:pos x="9" y="4"/>
                </a:cxn>
                <a:cxn ang="0">
                  <a:pos x="9" y="4"/>
                </a:cxn>
                <a:cxn ang="0">
                  <a:pos x="12" y="0"/>
                </a:cxn>
              </a:cxnLst>
              <a:rect l="0" t="0" r="r" b="b"/>
              <a:pathLst>
                <a:path w="12" h="13">
                  <a:moveTo>
                    <a:pt x="12" y="0"/>
                  </a:moveTo>
                  <a:lnTo>
                    <a:pt x="12" y="0"/>
                  </a:lnTo>
                  <a:lnTo>
                    <a:pt x="5" y="9"/>
                  </a:lnTo>
                  <a:lnTo>
                    <a:pt x="5" y="9"/>
                  </a:lnTo>
                  <a:lnTo>
                    <a:pt x="0" y="13"/>
                  </a:lnTo>
                  <a:lnTo>
                    <a:pt x="0" y="13"/>
                  </a:lnTo>
                  <a:lnTo>
                    <a:pt x="5" y="8"/>
                  </a:lnTo>
                  <a:lnTo>
                    <a:pt x="5" y="8"/>
                  </a:lnTo>
                  <a:lnTo>
                    <a:pt x="9" y="4"/>
                  </a:lnTo>
                  <a:lnTo>
                    <a:pt x="9" y="4"/>
                  </a:lnTo>
                  <a:lnTo>
                    <a:pt x="9" y="4"/>
                  </a:lnTo>
                  <a:lnTo>
                    <a:pt x="12"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8" name="Freeform 754">
              <a:extLst>
                <a:ext uri="{FF2B5EF4-FFF2-40B4-BE49-F238E27FC236}">
                  <a16:creationId xmlns:a16="http://schemas.microsoft.com/office/drawing/2014/main" id="{69AEDE1E-1F8B-3CEE-7A2C-22223A98AAEB}"/>
                </a:ext>
              </a:extLst>
            </p:cNvPr>
            <p:cNvSpPr>
              <a:spLocks/>
            </p:cNvSpPr>
            <p:nvPr/>
          </p:nvSpPr>
          <p:spPr bwMode="auto">
            <a:xfrm>
              <a:off x="2401888" y="2141836"/>
              <a:ext cx="1588" cy="4763"/>
            </a:xfrm>
            <a:custGeom>
              <a:avLst/>
              <a:gdLst/>
              <a:ahLst/>
              <a:cxnLst>
                <a:cxn ang="0">
                  <a:pos x="1" y="0"/>
                </a:cxn>
                <a:cxn ang="0">
                  <a:pos x="1" y="0"/>
                </a:cxn>
                <a:cxn ang="0">
                  <a:pos x="0" y="3"/>
                </a:cxn>
                <a:cxn ang="0">
                  <a:pos x="0" y="3"/>
                </a:cxn>
                <a:cxn ang="0">
                  <a:pos x="1" y="0"/>
                </a:cxn>
              </a:cxnLst>
              <a:rect l="0" t="0" r="r" b="b"/>
              <a:pathLst>
                <a:path w="1" h="3">
                  <a:moveTo>
                    <a:pt x="1" y="0"/>
                  </a:moveTo>
                  <a:lnTo>
                    <a:pt x="1" y="0"/>
                  </a:lnTo>
                  <a:lnTo>
                    <a:pt x="0" y="3"/>
                  </a:lnTo>
                  <a:lnTo>
                    <a:pt x="0" y="3"/>
                  </a:lnTo>
                  <a:lnTo>
                    <a:pt x="1"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9" name="Freeform 755">
              <a:extLst>
                <a:ext uri="{FF2B5EF4-FFF2-40B4-BE49-F238E27FC236}">
                  <a16:creationId xmlns:a16="http://schemas.microsoft.com/office/drawing/2014/main" id="{42E17A1C-F7B4-7BB0-3069-0E24467D14BB}"/>
                </a:ext>
              </a:extLst>
            </p:cNvPr>
            <p:cNvSpPr>
              <a:spLocks/>
            </p:cNvSpPr>
            <p:nvPr/>
          </p:nvSpPr>
          <p:spPr bwMode="auto">
            <a:xfrm>
              <a:off x="2406650" y="2073573"/>
              <a:ext cx="558800" cy="134938"/>
            </a:xfrm>
            <a:custGeom>
              <a:avLst/>
              <a:gdLst/>
              <a:ahLst/>
              <a:cxnLst>
                <a:cxn ang="0">
                  <a:pos x="320" y="1"/>
                </a:cxn>
                <a:cxn ang="0">
                  <a:pos x="239" y="9"/>
                </a:cxn>
                <a:cxn ang="0">
                  <a:pos x="127" y="20"/>
                </a:cxn>
                <a:cxn ang="0">
                  <a:pos x="72" y="29"/>
                </a:cxn>
                <a:cxn ang="0">
                  <a:pos x="50" y="32"/>
                </a:cxn>
                <a:cxn ang="0">
                  <a:pos x="55" y="28"/>
                </a:cxn>
                <a:cxn ang="0">
                  <a:pos x="82" y="24"/>
                </a:cxn>
                <a:cxn ang="0">
                  <a:pos x="109" y="20"/>
                </a:cxn>
                <a:cxn ang="0">
                  <a:pos x="120" y="17"/>
                </a:cxn>
                <a:cxn ang="0">
                  <a:pos x="114" y="17"/>
                </a:cxn>
                <a:cxn ang="0">
                  <a:pos x="59" y="25"/>
                </a:cxn>
                <a:cxn ang="0">
                  <a:pos x="34" y="30"/>
                </a:cxn>
                <a:cxn ang="0">
                  <a:pos x="12" y="36"/>
                </a:cxn>
                <a:cxn ang="0">
                  <a:pos x="0" y="43"/>
                </a:cxn>
                <a:cxn ang="0">
                  <a:pos x="4" y="43"/>
                </a:cxn>
                <a:cxn ang="0">
                  <a:pos x="5" y="43"/>
                </a:cxn>
                <a:cxn ang="0">
                  <a:pos x="10" y="47"/>
                </a:cxn>
                <a:cxn ang="0">
                  <a:pos x="22" y="57"/>
                </a:cxn>
                <a:cxn ang="0">
                  <a:pos x="54" y="76"/>
                </a:cxn>
                <a:cxn ang="0">
                  <a:pos x="81" y="84"/>
                </a:cxn>
                <a:cxn ang="0">
                  <a:pos x="93" y="80"/>
                </a:cxn>
                <a:cxn ang="0">
                  <a:pos x="102" y="80"/>
                </a:cxn>
                <a:cxn ang="0">
                  <a:pos x="107" y="80"/>
                </a:cxn>
                <a:cxn ang="0">
                  <a:pos x="144" y="78"/>
                </a:cxn>
                <a:cxn ang="0">
                  <a:pos x="302" y="66"/>
                </a:cxn>
                <a:cxn ang="0">
                  <a:pos x="316" y="63"/>
                </a:cxn>
                <a:cxn ang="0">
                  <a:pos x="321" y="58"/>
                </a:cxn>
                <a:cxn ang="0">
                  <a:pos x="323" y="51"/>
                </a:cxn>
                <a:cxn ang="0">
                  <a:pos x="331" y="47"/>
                </a:cxn>
                <a:cxn ang="0">
                  <a:pos x="333" y="45"/>
                </a:cxn>
                <a:cxn ang="0">
                  <a:pos x="340" y="40"/>
                </a:cxn>
                <a:cxn ang="0">
                  <a:pos x="337" y="38"/>
                </a:cxn>
                <a:cxn ang="0">
                  <a:pos x="333" y="38"/>
                </a:cxn>
                <a:cxn ang="0">
                  <a:pos x="328" y="40"/>
                </a:cxn>
                <a:cxn ang="0">
                  <a:pos x="328" y="36"/>
                </a:cxn>
                <a:cxn ang="0">
                  <a:pos x="334" y="33"/>
                </a:cxn>
                <a:cxn ang="0">
                  <a:pos x="341" y="29"/>
                </a:cxn>
                <a:cxn ang="0">
                  <a:pos x="342" y="25"/>
                </a:cxn>
                <a:cxn ang="0">
                  <a:pos x="342" y="20"/>
                </a:cxn>
                <a:cxn ang="0">
                  <a:pos x="349" y="16"/>
                </a:cxn>
                <a:cxn ang="0">
                  <a:pos x="352" y="9"/>
                </a:cxn>
                <a:cxn ang="0">
                  <a:pos x="348" y="7"/>
                </a:cxn>
                <a:cxn ang="0">
                  <a:pos x="345" y="1"/>
                </a:cxn>
              </a:cxnLst>
              <a:rect l="0" t="0" r="r" b="b"/>
              <a:pathLst>
                <a:path w="352" h="85">
                  <a:moveTo>
                    <a:pt x="331" y="0"/>
                  </a:moveTo>
                  <a:lnTo>
                    <a:pt x="331" y="0"/>
                  </a:lnTo>
                  <a:lnTo>
                    <a:pt x="320" y="1"/>
                  </a:lnTo>
                  <a:lnTo>
                    <a:pt x="311" y="1"/>
                  </a:lnTo>
                  <a:lnTo>
                    <a:pt x="311" y="1"/>
                  </a:lnTo>
                  <a:lnTo>
                    <a:pt x="239" y="9"/>
                  </a:lnTo>
                  <a:lnTo>
                    <a:pt x="149" y="17"/>
                  </a:lnTo>
                  <a:lnTo>
                    <a:pt x="149" y="17"/>
                  </a:lnTo>
                  <a:lnTo>
                    <a:pt x="127" y="20"/>
                  </a:lnTo>
                  <a:lnTo>
                    <a:pt x="106" y="22"/>
                  </a:lnTo>
                  <a:lnTo>
                    <a:pt x="72" y="29"/>
                  </a:lnTo>
                  <a:lnTo>
                    <a:pt x="72" y="29"/>
                  </a:lnTo>
                  <a:lnTo>
                    <a:pt x="59" y="30"/>
                  </a:lnTo>
                  <a:lnTo>
                    <a:pt x="50" y="32"/>
                  </a:lnTo>
                  <a:lnTo>
                    <a:pt x="50" y="32"/>
                  </a:lnTo>
                  <a:lnTo>
                    <a:pt x="47" y="30"/>
                  </a:lnTo>
                  <a:lnTo>
                    <a:pt x="47" y="30"/>
                  </a:lnTo>
                  <a:lnTo>
                    <a:pt x="55" y="28"/>
                  </a:lnTo>
                  <a:lnTo>
                    <a:pt x="68" y="26"/>
                  </a:lnTo>
                  <a:lnTo>
                    <a:pt x="68" y="26"/>
                  </a:lnTo>
                  <a:lnTo>
                    <a:pt x="82" y="24"/>
                  </a:lnTo>
                  <a:lnTo>
                    <a:pt x="96" y="21"/>
                  </a:lnTo>
                  <a:lnTo>
                    <a:pt x="96" y="21"/>
                  </a:lnTo>
                  <a:lnTo>
                    <a:pt x="109" y="20"/>
                  </a:lnTo>
                  <a:lnTo>
                    <a:pt x="118" y="17"/>
                  </a:lnTo>
                  <a:lnTo>
                    <a:pt x="118" y="17"/>
                  </a:lnTo>
                  <a:lnTo>
                    <a:pt x="120" y="17"/>
                  </a:lnTo>
                  <a:lnTo>
                    <a:pt x="119" y="17"/>
                  </a:lnTo>
                  <a:lnTo>
                    <a:pt x="114" y="17"/>
                  </a:lnTo>
                  <a:lnTo>
                    <a:pt x="114" y="17"/>
                  </a:lnTo>
                  <a:lnTo>
                    <a:pt x="99" y="19"/>
                  </a:lnTo>
                  <a:lnTo>
                    <a:pt x="99" y="19"/>
                  </a:lnTo>
                  <a:lnTo>
                    <a:pt x="59" y="25"/>
                  </a:lnTo>
                  <a:lnTo>
                    <a:pt x="59" y="25"/>
                  </a:lnTo>
                  <a:lnTo>
                    <a:pt x="34" y="30"/>
                  </a:lnTo>
                  <a:lnTo>
                    <a:pt x="34" y="30"/>
                  </a:lnTo>
                  <a:lnTo>
                    <a:pt x="21" y="33"/>
                  </a:lnTo>
                  <a:lnTo>
                    <a:pt x="12" y="36"/>
                  </a:lnTo>
                  <a:lnTo>
                    <a:pt x="12" y="36"/>
                  </a:lnTo>
                  <a:lnTo>
                    <a:pt x="5" y="38"/>
                  </a:lnTo>
                  <a:lnTo>
                    <a:pt x="0" y="43"/>
                  </a:lnTo>
                  <a:lnTo>
                    <a:pt x="0" y="43"/>
                  </a:lnTo>
                  <a:lnTo>
                    <a:pt x="0" y="43"/>
                  </a:lnTo>
                  <a:lnTo>
                    <a:pt x="0" y="43"/>
                  </a:lnTo>
                  <a:lnTo>
                    <a:pt x="4" y="43"/>
                  </a:lnTo>
                  <a:lnTo>
                    <a:pt x="4" y="43"/>
                  </a:lnTo>
                  <a:lnTo>
                    <a:pt x="5" y="43"/>
                  </a:lnTo>
                  <a:lnTo>
                    <a:pt x="5" y="43"/>
                  </a:lnTo>
                  <a:lnTo>
                    <a:pt x="5" y="45"/>
                  </a:lnTo>
                  <a:lnTo>
                    <a:pt x="5" y="45"/>
                  </a:lnTo>
                  <a:lnTo>
                    <a:pt x="10" y="47"/>
                  </a:lnTo>
                  <a:lnTo>
                    <a:pt x="14" y="51"/>
                  </a:lnTo>
                  <a:lnTo>
                    <a:pt x="14" y="51"/>
                  </a:lnTo>
                  <a:lnTo>
                    <a:pt x="22" y="57"/>
                  </a:lnTo>
                  <a:lnTo>
                    <a:pt x="34" y="64"/>
                  </a:lnTo>
                  <a:lnTo>
                    <a:pt x="54" y="76"/>
                  </a:lnTo>
                  <a:lnTo>
                    <a:pt x="54" y="76"/>
                  </a:lnTo>
                  <a:lnTo>
                    <a:pt x="69" y="85"/>
                  </a:lnTo>
                  <a:lnTo>
                    <a:pt x="69" y="85"/>
                  </a:lnTo>
                  <a:lnTo>
                    <a:pt x="81" y="84"/>
                  </a:lnTo>
                  <a:lnTo>
                    <a:pt x="81" y="84"/>
                  </a:lnTo>
                  <a:lnTo>
                    <a:pt x="88" y="83"/>
                  </a:lnTo>
                  <a:lnTo>
                    <a:pt x="93" y="80"/>
                  </a:lnTo>
                  <a:lnTo>
                    <a:pt x="93" y="80"/>
                  </a:lnTo>
                  <a:lnTo>
                    <a:pt x="102" y="80"/>
                  </a:lnTo>
                  <a:lnTo>
                    <a:pt x="102" y="80"/>
                  </a:lnTo>
                  <a:lnTo>
                    <a:pt x="106" y="80"/>
                  </a:lnTo>
                  <a:lnTo>
                    <a:pt x="106" y="80"/>
                  </a:lnTo>
                  <a:lnTo>
                    <a:pt x="107" y="80"/>
                  </a:lnTo>
                  <a:lnTo>
                    <a:pt x="107" y="80"/>
                  </a:lnTo>
                  <a:lnTo>
                    <a:pt x="144" y="78"/>
                  </a:lnTo>
                  <a:lnTo>
                    <a:pt x="144" y="78"/>
                  </a:lnTo>
                  <a:lnTo>
                    <a:pt x="233" y="71"/>
                  </a:lnTo>
                  <a:lnTo>
                    <a:pt x="233" y="71"/>
                  </a:lnTo>
                  <a:lnTo>
                    <a:pt x="302" y="66"/>
                  </a:lnTo>
                  <a:lnTo>
                    <a:pt x="302" y="66"/>
                  </a:lnTo>
                  <a:lnTo>
                    <a:pt x="310" y="66"/>
                  </a:lnTo>
                  <a:lnTo>
                    <a:pt x="316" y="63"/>
                  </a:lnTo>
                  <a:lnTo>
                    <a:pt x="316" y="63"/>
                  </a:lnTo>
                  <a:lnTo>
                    <a:pt x="319" y="62"/>
                  </a:lnTo>
                  <a:lnTo>
                    <a:pt x="321" y="58"/>
                  </a:lnTo>
                  <a:lnTo>
                    <a:pt x="321" y="58"/>
                  </a:lnTo>
                  <a:lnTo>
                    <a:pt x="323" y="54"/>
                  </a:lnTo>
                  <a:lnTo>
                    <a:pt x="323" y="51"/>
                  </a:lnTo>
                  <a:lnTo>
                    <a:pt x="325" y="50"/>
                  </a:lnTo>
                  <a:lnTo>
                    <a:pt x="325" y="50"/>
                  </a:lnTo>
                  <a:lnTo>
                    <a:pt x="331" y="47"/>
                  </a:lnTo>
                  <a:lnTo>
                    <a:pt x="332" y="46"/>
                  </a:lnTo>
                  <a:lnTo>
                    <a:pt x="333" y="45"/>
                  </a:lnTo>
                  <a:lnTo>
                    <a:pt x="333" y="45"/>
                  </a:lnTo>
                  <a:lnTo>
                    <a:pt x="336" y="42"/>
                  </a:lnTo>
                  <a:lnTo>
                    <a:pt x="337" y="41"/>
                  </a:lnTo>
                  <a:lnTo>
                    <a:pt x="340" y="40"/>
                  </a:lnTo>
                  <a:lnTo>
                    <a:pt x="338" y="38"/>
                  </a:lnTo>
                  <a:lnTo>
                    <a:pt x="338" y="38"/>
                  </a:lnTo>
                  <a:lnTo>
                    <a:pt x="337" y="38"/>
                  </a:lnTo>
                  <a:lnTo>
                    <a:pt x="337" y="38"/>
                  </a:lnTo>
                  <a:lnTo>
                    <a:pt x="333" y="38"/>
                  </a:lnTo>
                  <a:lnTo>
                    <a:pt x="333" y="38"/>
                  </a:lnTo>
                  <a:lnTo>
                    <a:pt x="328" y="40"/>
                  </a:lnTo>
                  <a:lnTo>
                    <a:pt x="328" y="40"/>
                  </a:lnTo>
                  <a:lnTo>
                    <a:pt x="328" y="40"/>
                  </a:lnTo>
                  <a:lnTo>
                    <a:pt x="327" y="38"/>
                  </a:lnTo>
                  <a:lnTo>
                    <a:pt x="327" y="38"/>
                  </a:lnTo>
                  <a:lnTo>
                    <a:pt x="328" y="36"/>
                  </a:lnTo>
                  <a:lnTo>
                    <a:pt x="331" y="34"/>
                  </a:lnTo>
                  <a:lnTo>
                    <a:pt x="334" y="33"/>
                  </a:lnTo>
                  <a:lnTo>
                    <a:pt x="334" y="33"/>
                  </a:lnTo>
                  <a:lnTo>
                    <a:pt x="338" y="32"/>
                  </a:lnTo>
                  <a:lnTo>
                    <a:pt x="341" y="29"/>
                  </a:lnTo>
                  <a:lnTo>
                    <a:pt x="341" y="29"/>
                  </a:lnTo>
                  <a:lnTo>
                    <a:pt x="341" y="28"/>
                  </a:lnTo>
                  <a:lnTo>
                    <a:pt x="342" y="25"/>
                  </a:lnTo>
                  <a:lnTo>
                    <a:pt x="342" y="25"/>
                  </a:lnTo>
                  <a:lnTo>
                    <a:pt x="341" y="22"/>
                  </a:lnTo>
                  <a:lnTo>
                    <a:pt x="341" y="21"/>
                  </a:lnTo>
                  <a:lnTo>
                    <a:pt x="342" y="20"/>
                  </a:lnTo>
                  <a:lnTo>
                    <a:pt x="342" y="20"/>
                  </a:lnTo>
                  <a:lnTo>
                    <a:pt x="346" y="19"/>
                  </a:lnTo>
                  <a:lnTo>
                    <a:pt x="349" y="16"/>
                  </a:lnTo>
                  <a:lnTo>
                    <a:pt x="349" y="16"/>
                  </a:lnTo>
                  <a:lnTo>
                    <a:pt x="352" y="12"/>
                  </a:lnTo>
                  <a:lnTo>
                    <a:pt x="352" y="9"/>
                  </a:lnTo>
                  <a:lnTo>
                    <a:pt x="352" y="9"/>
                  </a:lnTo>
                  <a:lnTo>
                    <a:pt x="350" y="8"/>
                  </a:lnTo>
                  <a:lnTo>
                    <a:pt x="348" y="7"/>
                  </a:lnTo>
                  <a:lnTo>
                    <a:pt x="348" y="7"/>
                  </a:lnTo>
                  <a:lnTo>
                    <a:pt x="345" y="4"/>
                  </a:lnTo>
                  <a:lnTo>
                    <a:pt x="345" y="1"/>
                  </a:lnTo>
                  <a:lnTo>
                    <a:pt x="345" y="1"/>
                  </a:lnTo>
                  <a:lnTo>
                    <a:pt x="331"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 name="Freeform 756">
              <a:extLst>
                <a:ext uri="{FF2B5EF4-FFF2-40B4-BE49-F238E27FC236}">
                  <a16:creationId xmlns:a16="http://schemas.microsoft.com/office/drawing/2014/main" id="{007BFB33-CA15-C36A-1509-7F4D146B30C9}"/>
                </a:ext>
              </a:extLst>
            </p:cNvPr>
            <p:cNvSpPr>
              <a:spLocks noEditPoints="1"/>
            </p:cNvSpPr>
            <p:nvPr/>
          </p:nvSpPr>
          <p:spPr bwMode="auto">
            <a:xfrm>
              <a:off x="2333625" y="2141836"/>
              <a:ext cx="80963" cy="103188"/>
            </a:xfrm>
            <a:custGeom>
              <a:avLst/>
              <a:gdLst/>
              <a:ahLst/>
              <a:cxnLst>
                <a:cxn ang="0">
                  <a:pos x="0" y="65"/>
                </a:cxn>
                <a:cxn ang="0">
                  <a:pos x="0" y="65"/>
                </a:cxn>
                <a:cxn ang="0">
                  <a:pos x="0" y="65"/>
                </a:cxn>
                <a:cxn ang="0">
                  <a:pos x="0" y="65"/>
                </a:cxn>
                <a:cxn ang="0">
                  <a:pos x="0" y="65"/>
                </a:cxn>
                <a:cxn ang="0">
                  <a:pos x="0" y="65"/>
                </a:cxn>
                <a:cxn ang="0">
                  <a:pos x="0" y="65"/>
                </a:cxn>
                <a:cxn ang="0">
                  <a:pos x="30" y="18"/>
                </a:cxn>
                <a:cxn ang="0">
                  <a:pos x="30" y="18"/>
                </a:cxn>
                <a:cxn ang="0">
                  <a:pos x="25" y="23"/>
                </a:cxn>
                <a:cxn ang="0">
                  <a:pos x="25" y="23"/>
                </a:cxn>
                <a:cxn ang="0">
                  <a:pos x="19" y="29"/>
                </a:cxn>
                <a:cxn ang="0">
                  <a:pos x="19" y="29"/>
                </a:cxn>
                <a:cxn ang="0">
                  <a:pos x="17" y="35"/>
                </a:cxn>
                <a:cxn ang="0">
                  <a:pos x="17" y="35"/>
                </a:cxn>
                <a:cxn ang="0">
                  <a:pos x="17" y="35"/>
                </a:cxn>
                <a:cxn ang="0">
                  <a:pos x="17" y="35"/>
                </a:cxn>
                <a:cxn ang="0">
                  <a:pos x="30" y="18"/>
                </a:cxn>
                <a:cxn ang="0">
                  <a:pos x="40" y="7"/>
                </a:cxn>
                <a:cxn ang="0">
                  <a:pos x="40" y="7"/>
                </a:cxn>
                <a:cxn ang="0">
                  <a:pos x="39" y="8"/>
                </a:cxn>
                <a:cxn ang="0">
                  <a:pos x="39" y="8"/>
                </a:cxn>
                <a:cxn ang="0">
                  <a:pos x="37" y="10"/>
                </a:cxn>
                <a:cxn ang="0">
                  <a:pos x="37" y="10"/>
                </a:cxn>
                <a:cxn ang="0">
                  <a:pos x="34" y="14"/>
                </a:cxn>
                <a:cxn ang="0">
                  <a:pos x="34" y="14"/>
                </a:cxn>
                <a:cxn ang="0">
                  <a:pos x="40" y="7"/>
                </a:cxn>
                <a:cxn ang="0">
                  <a:pos x="51" y="0"/>
                </a:cxn>
                <a:cxn ang="0">
                  <a:pos x="51" y="0"/>
                </a:cxn>
                <a:cxn ang="0">
                  <a:pos x="50" y="0"/>
                </a:cxn>
                <a:cxn ang="0">
                  <a:pos x="50" y="0"/>
                </a:cxn>
                <a:cxn ang="0">
                  <a:pos x="51" y="2"/>
                </a:cxn>
                <a:cxn ang="0">
                  <a:pos x="51" y="2"/>
                </a:cxn>
                <a:cxn ang="0">
                  <a:pos x="51" y="0"/>
                </a:cxn>
              </a:cxnLst>
              <a:rect l="0" t="0" r="r" b="b"/>
              <a:pathLst>
                <a:path w="51" h="65">
                  <a:moveTo>
                    <a:pt x="0" y="65"/>
                  </a:moveTo>
                  <a:lnTo>
                    <a:pt x="0" y="65"/>
                  </a:lnTo>
                  <a:lnTo>
                    <a:pt x="0" y="65"/>
                  </a:lnTo>
                  <a:lnTo>
                    <a:pt x="0" y="65"/>
                  </a:lnTo>
                  <a:lnTo>
                    <a:pt x="0" y="65"/>
                  </a:lnTo>
                  <a:lnTo>
                    <a:pt x="0" y="65"/>
                  </a:lnTo>
                  <a:lnTo>
                    <a:pt x="0" y="65"/>
                  </a:lnTo>
                  <a:close/>
                  <a:moveTo>
                    <a:pt x="30" y="18"/>
                  </a:moveTo>
                  <a:lnTo>
                    <a:pt x="30" y="18"/>
                  </a:lnTo>
                  <a:lnTo>
                    <a:pt x="25" y="23"/>
                  </a:lnTo>
                  <a:lnTo>
                    <a:pt x="25" y="23"/>
                  </a:lnTo>
                  <a:lnTo>
                    <a:pt x="19" y="29"/>
                  </a:lnTo>
                  <a:lnTo>
                    <a:pt x="19" y="29"/>
                  </a:lnTo>
                  <a:lnTo>
                    <a:pt x="17" y="35"/>
                  </a:lnTo>
                  <a:lnTo>
                    <a:pt x="17" y="35"/>
                  </a:lnTo>
                  <a:lnTo>
                    <a:pt x="17" y="35"/>
                  </a:lnTo>
                  <a:lnTo>
                    <a:pt x="17" y="35"/>
                  </a:lnTo>
                  <a:lnTo>
                    <a:pt x="30" y="18"/>
                  </a:lnTo>
                  <a:close/>
                  <a:moveTo>
                    <a:pt x="40" y="7"/>
                  </a:moveTo>
                  <a:lnTo>
                    <a:pt x="40" y="7"/>
                  </a:lnTo>
                  <a:lnTo>
                    <a:pt x="39" y="8"/>
                  </a:lnTo>
                  <a:lnTo>
                    <a:pt x="39" y="8"/>
                  </a:lnTo>
                  <a:lnTo>
                    <a:pt x="37" y="10"/>
                  </a:lnTo>
                  <a:lnTo>
                    <a:pt x="37" y="10"/>
                  </a:lnTo>
                  <a:lnTo>
                    <a:pt x="34" y="14"/>
                  </a:lnTo>
                  <a:lnTo>
                    <a:pt x="34" y="14"/>
                  </a:lnTo>
                  <a:lnTo>
                    <a:pt x="40" y="7"/>
                  </a:lnTo>
                  <a:close/>
                  <a:moveTo>
                    <a:pt x="51" y="0"/>
                  </a:moveTo>
                  <a:lnTo>
                    <a:pt x="51" y="0"/>
                  </a:lnTo>
                  <a:lnTo>
                    <a:pt x="50" y="0"/>
                  </a:lnTo>
                  <a:lnTo>
                    <a:pt x="50" y="0"/>
                  </a:lnTo>
                  <a:lnTo>
                    <a:pt x="51" y="2"/>
                  </a:lnTo>
                  <a:lnTo>
                    <a:pt x="51" y="2"/>
                  </a:lnTo>
                  <a:lnTo>
                    <a:pt x="51"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1" name="Freeform 757">
              <a:extLst>
                <a:ext uri="{FF2B5EF4-FFF2-40B4-BE49-F238E27FC236}">
                  <a16:creationId xmlns:a16="http://schemas.microsoft.com/office/drawing/2014/main" id="{992ACEBB-F348-4D93-E088-966B8590FB75}"/>
                </a:ext>
              </a:extLst>
            </p:cNvPr>
            <p:cNvSpPr>
              <a:spLocks/>
            </p:cNvSpPr>
            <p:nvPr/>
          </p:nvSpPr>
          <p:spPr bwMode="auto">
            <a:xfrm>
              <a:off x="2333625" y="2245023"/>
              <a:ext cx="1588" cy="1588"/>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2" name="Freeform 758">
              <a:extLst>
                <a:ext uri="{FF2B5EF4-FFF2-40B4-BE49-F238E27FC236}">
                  <a16:creationId xmlns:a16="http://schemas.microsoft.com/office/drawing/2014/main" id="{A6F8D0BD-DC22-4969-7C23-9CB1A549B38C}"/>
                </a:ext>
              </a:extLst>
            </p:cNvPr>
            <p:cNvSpPr>
              <a:spLocks/>
            </p:cNvSpPr>
            <p:nvPr/>
          </p:nvSpPr>
          <p:spPr bwMode="auto">
            <a:xfrm>
              <a:off x="2360613" y="2170411"/>
              <a:ext cx="20638" cy="26988"/>
            </a:xfrm>
            <a:custGeom>
              <a:avLst/>
              <a:gdLst/>
              <a:ahLst/>
              <a:cxnLst>
                <a:cxn ang="0">
                  <a:pos x="13" y="0"/>
                </a:cxn>
                <a:cxn ang="0">
                  <a:pos x="13" y="0"/>
                </a:cxn>
                <a:cxn ang="0">
                  <a:pos x="8" y="5"/>
                </a:cxn>
                <a:cxn ang="0">
                  <a:pos x="8" y="5"/>
                </a:cxn>
                <a:cxn ang="0">
                  <a:pos x="2" y="11"/>
                </a:cxn>
                <a:cxn ang="0">
                  <a:pos x="2" y="11"/>
                </a:cxn>
                <a:cxn ang="0">
                  <a:pos x="0" y="17"/>
                </a:cxn>
                <a:cxn ang="0">
                  <a:pos x="0" y="17"/>
                </a:cxn>
                <a:cxn ang="0">
                  <a:pos x="0" y="17"/>
                </a:cxn>
                <a:cxn ang="0">
                  <a:pos x="0" y="17"/>
                </a:cxn>
                <a:cxn ang="0">
                  <a:pos x="13" y="0"/>
                </a:cxn>
              </a:cxnLst>
              <a:rect l="0" t="0" r="r" b="b"/>
              <a:pathLst>
                <a:path w="13" h="17">
                  <a:moveTo>
                    <a:pt x="13" y="0"/>
                  </a:moveTo>
                  <a:lnTo>
                    <a:pt x="13" y="0"/>
                  </a:lnTo>
                  <a:lnTo>
                    <a:pt x="8" y="5"/>
                  </a:lnTo>
                  <a:lnTo>
                    <a:pt x="8" y="5"/>
                  </a:lnTo>
                  <a:lnTo>
                    <a:pt x="2" y="11"/>
                  </a:lnTo>
                  <a:lnTo>
                    <a:pt x="2" y="11"/>
                  </a:lnTo>
                  <a:lnTo>
                    <a:pt x="0" y="17"/>
                  </a:lnTo>
                  <a:lnTo>
                    <a:pt x="0" y="17"/>
                  </a:lnTo>
                  <a:lnTo>
                    <a:pt x="0" y="17"/>
                  </a:lnTo>
                  <a:lnTo>
                    <a:pt x="0" y="17"/>
                  </a:lnTo>
                  <a:lnTo>
                    <a:pt x="13"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3" name="Freeform 759">
              <a:extLst>
                <a:ext uri="{FF2B5EF4-FFF2-40B4-BE49-F238E27FC236}">
                  <a16:creationId xmlns:a16="http://schemas.microsoft.com/office/drawing/2014/main" id="{439B80C7-35B6-BA0E-4E0C-B303439A7296}"/>
                </a:ext>
              </a:extLst>
            </p:cNvPr>
            <p:cNvSpPr>
              <a:spLocks/>
            </p:cNvSpPr>
            <p:nvPr/>
          </p:nvSpPr>
          <p:spPr bwMode="auto">
            <a:xfrm>
              <a:off x="2387600" y="2152948"/>
              <a:ext cx="9525" cy="11113"/>
            </a:xfrm>
            <a:custGeom>
              <a:avLst/>
              <a:gdLst/>
              <a:ahLst/>
              <a:cxnLst>
                <a:cxn ang="0">
                  <a:pos x="6" y="0"/>
                </a:cxn>
                <a:cxn ang="0">
                  <a:pos x="6" y="0"/>
                </a:cxn>
                <a:cxn ang="0">
                  <a:pos x="5" y="1"/>
                </a:cxn>
                <a:cxn ang="0">
                  <a:pos x="5" y="1"/>
                </a:cxn>
                <a:cxn ang="0">
                  <a:pos x="3" y="3"/>
                </a:cxn>
                <a:cxn ang="0">
                  <a:pos x="3" y="3"/>
                </a:cxn>
                <a:cxn ang="0">
                  <a:pos x="0" y="7"/>
                </a:cxn>
                <a:cxn ang="0">
                  <a:pos x="0" y="7"/>
                </a:cxn>
                <a:cxn ang="0">
                  <a:pos x="6" y="0"/>
                </a:cxn>
              </a:cxnLst>
              <a:rect l="0" t="0" r="r" b="b"/>
              <a:pathLst>
                <a:path w="6" h="7">
                  <a:moveTo>
                    <a:pt x="6" y="0"/>
                  </a:moveTo>
                  <a:lnTo>
                    <a:pt x="6" y="0"/>
                  </a:lnTo>
                  <a:lnTo>
                    <a:pt x="5" y="1"/>
                  </a:lnTo>
                  <a:lnTo>
                    <a:pt x="5" y="1"/>
                  </a:lnTo>
                  <a:lnTo>
                    <a:pt x="3" y="3"/>
                  </a:lnTo>
                  <a:lnTo>
                    <a:pt x="3" y="3"/>
                  </a:lnTo>
                  <a:lnTo>
                    <a:pt x="0" y="7"/>
                  </a:lnTo>
                  <a:lnTo>
                    <a:pt x="0" y="7"/>
                  </a:lnTo>
                  <a:lnTo>
                    <a:pt x="6"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4" name="Freeform 760">
              <a:extLst>
                <a:ext uri="{FF2B5EF4-FFF2-40B4-BE49-F238E27FC236}">
                  <a16:creationId xmlns:a16="http://schemas.microsoft.com/office/drawing/2014/main" id="{E06F1D34-932F-2100-BEFB-584EEC8249D9}"/>
                </a:ext>
              </a:extLst>
            </p:cNvPr>
            <p:cNvSpPr>
              <a:spLocks/>
            </p:cNvSpPr>
            <p:nvPr/>
          </p:nvSpPr>
          <p:spPr bwMode="auto">
            <a:xfrm>
              <a:off x="2413000" y="2141836"/>
              <a:ext cx="1588" cy="3175"/>
            </a:xfrm>
            <a:custGeom>
              <a:avLst/>
              <a:gdLst/>
              <a:ahLst/>
              <a:cxnLst>
                <a:cxn ang="0">
                  <a:pos x="1" y="0"/>
                </a:cxn>
                <a:cxn ang="0">
                  <a:pos x="1" y="0"/>
                </a:cxn>
                <a:cxn ang="0">
                  <a:pos x="0" y="0"/>
                </a:cxn>
                <a:cxn ang="0">
                  <a:pos x="0" y="0"/>
                </a:cxn>
                <a:cxn ang="0">
                  <a:pos x="1" y="2"/>
                </a:cxn>
                <a:cxn ang="0">
                  <a:pos x="1" y="2"/>
                </a:cxn>
                <a:cxn ang="0">
                  <a:pos x="1" y="0"/>
                </a:cxn>
              </a:cxnLst>
              <a:rect l="0" t="0" r="r" b="b"/>
              <a:pathLst>
                <a:path w="1" h="2">
                  <a:moveTo>
                    <a:pt x="1" y="0"/>
                  </a:moveTo>
                  <a:lnTo>
                    <a:pt x="1" y="0"/>
                  </a:lnTo>
                  <a:lnTo>
                    <a:pt x="0" y="0"/>
                  </a:lnTo>
                  <a:lnTo>
                    <a:pt x="0" y="0"/>
                  </a:lnTo>
                  <a:lnTo>
                    <a:pt x="1" y="2"/>
                  </a:lnTo>
                  <a:lnTo>
                    <a:pt x="1" y="2"/>
                  </a:lnTo>
                  <a:lnTo>
                    <a:pt x="1"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5" name="Freeform 761">
              <a:extLst>
                <a:ext uri="{FF2B5EF4-FFF2-40B4-BE49-F238E27FC236}">
                  <a16:creationId xmlns:a16="http://schemas.microsoft.com/office/drawing/2014/main" id="{C97690EE-B667-2E32-6D99-05E94DB1DC1E}"/>
                </a:ext>
              </a:extLst>
            </p:cNvPr>
            <p:cNvSpPr>
              <a:spLocks noEditPoints="1"/>
            </p:cNvSpPr>
            <p:nvPr/>
          </p:nvSpPr>
          <p:spPr bwMode="auto">
            <a:xfrm>
              <a:off x="2328863" y="2137073"/>
              <a:ext cx="1493838" cy="401638"/>
            </a:xfrm>
            <a:custGeom>
              <a:avLst/>
              <a:gdLst/>
              <a:ahLst/>
              <a:cxnLst>
                <a:cxn ang="0">
                  <a:pos x="1" y="68"/>
                </a:cxn>
                <a:cxn ang="0">
                  <a:pos x="1" y="66"/>
                </a:cxn>
                <a:cxn ang="0">
                  <a:pos x="12" y="45"/>
                </a:cxn>
                <a:cxn ang="0">
                  <a:pos x="3" y="60"/>
                </a:cxn>
                <a:cxn ang="0">
                  <a:pos x="11" y="49"/>
                </a:cxn>
                <a:cxn ang="0">
                  <a:pos x="12" y="45"/>
                </a:cxn>
                <a:cxn ang="0">
                  <a:pos x="112" y="45"/>
                </a:cxn>
                <a:cxn ang="0">
                  <a:pos x="92" y="89"/>
                </a:cxn>
                <a:cxn ang="0">
                  <a:pos x="204" y="164"/>
                </a:cxn>
                <a:cxn ang="0">
                  <a:pos x="309" y="207"/>
                </a:cxn>
                <a:cxn ang="0">
                  <a:pos x="450" y="241"/>
                </a:cxn>
                <a:cxn ang="0">
                  <a:pos x="559" y="253"/>
                </a:cxn>
                <a:cxn ang="0">
                  <a:pos x="649" y="242"/>
                </a:cxn>
                <a:cxn ang="0">
                  <a:pos x="776" y="204"/>
                </a:cxn>
                <a:cxn ang="0">
                  <a:pos x="844" y="161"/>
                </a:cxn>
                <a:cxn ang="0">
                  <a:pos x="868" y="136"/>
                </a:cxn>
                <a:cxn ang="0">
                  <a:pos x="860" y="141"/>
                </a:cxn>
                <a:cxn ang="0">
                  <a:pos x="853" y="124"/>
                </a:cxn>
                <a:cxn ang="0">
                  <a:pos x="796" y="158"/>
                </a:cxn>
                <a:cxn ang="0">
                  <a:pos x="713" y="189"/>
                </a:cxn>
                <a:cxn ang="0">
                  <a:pos x="646" y="202"/>
                </a:cxn>
                <a:cxn ang="0">
                  <a:pos x="615" y="203"/>
                </a:cxn>
                <a:cxn ang="0">
                  <a:pos x="595" y="200"/>
                </a:cxn>
                <a:cxn ang="0">
                  <a:pos x="597" y="200"/>
                </a:cxn>
                <a:cxn ang="0">
                  <a:pos x="658" y="198"/>
                </a:cxn>
                <a:cxn ang="0">
                  <a:pos x="681" y="193"/>
                </a:cxn>
                <a:cxn ang="0">
                  <a:pos x="637" y="196"/>
                </a:cxn>
                <a:cxn ang="0">
                  <a:pos x="617" y="196"/>
                </a:cxn>
                <a:cxn ang="0">
                  <a:pos x="611" y="196"/>
                </a:cxn>
                <a:cxn ang="0">
                  <a:pos x="605" y="198"/>
                </a:cxn>
                <a:cxn ang="0">
                  <a:pos x="587" y="194"/>
                </a:cxn>
                <a:cxn ang="0">
                  <a:pos x="580" y="195"/>
                </a:cxn>
                <a:cxn ang="0">
                  <a:pos x="565" y="194"/>
                </a:cxn>
                <a:cxn ang="0">
                  <a:pos x="563" y="194"/>
                </a:cxn>
                <a:cxn ang="0">
                  <a:pos x="551" y="193"/>
                </a:cxn>
                <a:cxn ang="0">
                  <a:pos x="544" y="193"/>
                </a:cxn>
                <a:cxn ang="0">
                  <a:pos x="538" y="191"/>
                </a:cxn>
                <a:cxn ang="0">
                  <a:pos x="461" y="179"/>
                </a:cxn>
                <a:cxn ang="0">
                  <a:pos x="359" y="149"/>
                </a:cxn>
                <a:cxn ang="0">
                  <a:pos x="239" y="103"/>
                </a:cxn>
                <a:cxn ang="0">
                  <a:pos x="118" y="45"/>
                </a:cxn>
                <a:cxn ang="0">
                  <a:pos x="16" y="43"/>
                </a:cxn>
                <a:cxn ang="0">
                  <a:pos x="19" y="39"/>
                </a:cxn>
                <a:cxn ang="0">
                  <a:pos x="45" y="7"/>
                </a:cxn>
                <a:cxn ang="0">
                  <a:pos x="49" y="3"/>
                </a:cxn>
                <a:cxn ang="0">
                  <a:pos x="47" y="3"/>
                </a:cxn>
                <a:cxn ang="0">
                  <a:pos x="941" y="0"/>
                </a:cxn>
                <a:cxn ang="0">
                  <a:pos x="937" y="18"/>
                </a:cxn>
              </a:cxnLst>
              <a:rect l="0" t="0" r="r" b="b"/>
              <a:pathLst>
                <a:path w="941" h="253">
                  <a:moveTo>
                    <a:pt x="0" y="65"/>
                  </a:moveTo>
                  <a:lnTo>
                    <a:pt x="0" y="65"/>
                  </a:lnTo>
                  <a:lnTo>
                    <a:pt x="0" y="68"/>
                  </a:lnTo>
                  <a:lnTo>
                    <a:pt x="1" y="68"/>
                  </a:lnTo>
                  <a:lnTo>
                    <a:pt x="1" y="68"/>
                  </a:lnTo>
                  <a:lnTo>
                    <a:pt x="1" y="68"/>
                  </a:lnTo>
                  <a:lnTo>
                    <a:pt x="1" y="68"/>
                  </a:lnTo>
                  <a:lnTo>
                    <a:pt x="1" y="66"/>
                  </a:lnTo>
                  <a:lnTo>
                    <a:pt x="1" y="66"/>
                  </a:lnTo>
                  <a:lnTo>
                    <a:pt x="0" y="65"/>
                  </a:lnTo>
                  <a:close/>
                  <a:moveTo>
                    <a:pt x="12" y="45"/>
                  </a:moveTo>
                  <a:lnTo>
                    <a:pt x="12" y="45"/>
                  </a:lnTo>
                  <a:lnTo>
                    <a:pt x="12" y="45"/>
                  </a:lnTo>
                  <a:lnTo>
                    <a:pt x="8" y="52"/>
                  </a:lnTo>
                  <a:lnTo>
                    <a:pt x="3" y="60"/>
                  </a:lnTo>
                  <a:lnTo>
                    <a:pt x="3" y="60"/>
                  </a:lnTo>
                  <a:lnTo>
                    <a:pt x="8" y="52"/>
                  </a:lnTo>
                  <a:lnTo>
                    <a:pt x="8" y="52"/>
                  </a:lnTo>
                  <a:lnTo>
                    <a:pt x="11" y="49"/>
                  </a:lnTo>
                  <a:lnTo>
                    <a:pt x="11" y="49"/>
                  </a:lnTo>
                  <a:lnTo>
                    <a:pt x="12" y="47"/>
                  </a:lnTo>
                  <a:lnTo>
                    <a:pt x="12" y="47"/>
                  </a:lnTo>
                  <a:lnTo>
                    <a:pt x="12" y="45"/>
                  </a:lnTo>
                  <a:lnTo>
                    <a:pt x="12" y="45"/>
                  </a:lnTo>
                  <a:close/>
                  <a:moveTo>
                    <a:pt x="118" y="45"/>
                  </a:moveTo>
                  <a:lnTo>
                    <a:pt x="118" y="45"/>
                  </a:lnTo>
                  <a:lnTo>
                    <a:pt x="112" y="45"/>
                  </a:lnTo>
                  <a:lnTo>
                    <a:pt x="112" y="45"/>
                  </a:lnTo>
                  <a:lnTo>
                    <a:pt x="75" y="52"/>
                  </a:lnTo>
                  <a:lnTo>
                    <a:pt x="75" y="52"/>
                  </a:lnTo>
                  <a:lnTo>
                    <a:pt x="84" y="73"/>
                  </a:lnTo>
                  <a:lnTo>
                    <a:pt x="92" y="89"/>
                  </a:lnTo>
                  <a:lnTo>
                    <a:pt x="92" y="89"/>
                  </a:lnTo>
                  <a:lnTo>
                    <a:pt x="108" y="118"/>
                  </a:lnTo>
                  <a:lnTo>
                    <a:pt x="108" y="118"/>
                  </a:lnTo>
                  <a:lnTo>
                    <a:pt x="204" y="164"/>
                  </a:lnTo>
                  <a:lnTo>
                    <a:pt x="247" y="183"/>
                  </a:lnTo>
                  <a:lnTo>
                    <a:pt x="281" y="198"/>
                  </a:lnTo>
                  <a:lnTo>
                    <a:pt x="281" y="198"/>
                  </a:lnTo>
                  <a:lnTo>
                    <a:pt x="309" y="207"/>
                  </a:lnTo>
                  <a:lnTo>
                    <a:pt x="340" y="216"/>
                  </a:lnTo>
                  <a:lnTo>
                    <a:pt x="376" y="225"/>
                  </a:lnTo>
                  <a:lnTo>
                    <a:pt x="412" y="233"/>
                  </a:lnTo>
                  <a:lnTo>
                    <a:pt x="450" y="241"/>
                  </a:lnTo>
                  <a:lnTo>
                    <a:pt x="488" y="248"/>
                  </a:lnTo>
                  <a:lnTo>
                    <a:pt x="525" y="250"/>
                  </a:lnTo>
                  <a:lnTo>
                    <a:pt x="559" y="253"/>
                  </a:lnTo>
                  <a:lnTo>
                    <a:pt x="559" y="253"/>
                  </a:lnTo>
                  <a:lnTo>
                    <a:pt x="583" y="252"/>
                  </a:lnTo>
                  <a:lnTo>
                    <a:pt x="583" y="252"/>
                  </a:lnTo>
                  <a:lnTo>
                    <a:pt x="616" y="248"/>
                  </a:lnTo>
                  <a:lnTo>
                    <a:pt x="649" y="242"/>
                  </a:lnTo>
                  <a:lnTo>
                    <a:pt x="683" y="236"/>
                  </a:lnTo>
                  <a:lnTo>
                    <a:pt x="716" y="227"/>
                  </a:lnTo>
                  <a:lnTo>
                    <a:pt x="747" y="216"/>
                  </a:lnTo>
                  <a:lnTo>
                    <a:pt x="776" y="204"/>
                  </a:lnTo>
                  <a:lnTo>
                    <a:pt x="804" y="190"/>
                  </a:lnTo>
                  <a:lnTo>
                    <a:pt x="827" y="174"/>
                  </a:lnTo>
                  <a:lnTo>
                    <a:pt x="827" y="174"/>
                  </a:lnTo>
                  <a:lnTo>
                    <a:pt x="844" y="161"/>
                  </a:lnTo>
                  <a:lnTo>
                    <a:pt x="860" y="144"/>
                  </a:lnTo>
                  <a:lnTo>
                    <a:pt x="860" y="144"/>
                  </a:lnTo>
                  <a:lnTo>
                    <a:pt x="868" y="136"/>
                  </a:lnTo>
                  <a:lnTo>
                    <a:pt x="868" y="136"/>
                  </a:lnTo>
                  <a:lnTo>
                    <a:pt x="860" y="141"/>
                  </a:lnTo>
                  <a:lnTo>
                    <a:pt x="860" y="141"/>
                  </a:lnTo>
                  <a:lnTo>
                    <a:pt x="860" y="141"/>
                  </a:lnTo>
                  <a:lnTo>
                    <a:pt x="860" y="141"/>
                  </a:lnTo>
                  <a:lnTo>
                    <a:pt x="877" y="103"/>
                  </a:lnTo>
                  <a:lnTo>
                    <a:pt x="877" y="103"/>
                  </a:lnTo>
                  <a:lnTo>
                    <a:pt x="864" y="115"/>
                  </a:lnTo>
                  <a:lnTo>
                    <a:pt x="853" y="124"/>
                  </a:lnTo>
                  <a:lnTo>
                    <a:pt x="843" y="132"/>
                  </a:lnTo>
                  <a:lnTo>
                    <a:pt x="832" y="139"/>
                  </a:lnTo>
                  <a:lnTo>
                    <a:pt x="814" y="149"/>
                  </a:lnTo>
                  <a:lnTo>
                    <a:pt x="796" y="158"/>
                  </a:lnTo>
                  <a:lnTo>
                    <a:pt x="796" y="158"/>
                  </a:lnTo>
                  <a:lnTo>
                    <a:pt x="772" y="169"/>
                  </a:lnTo>
                  <a:lnTo>
                    <a:pt x="743" y="179"/>
                  </a:lnTo>
                  <a:lnTo>
                    <a:pt x="713" y="189"/>
                  </a:lnTo>
                  <a:lnTo>
                    <a:pt x="687" y="195"/>
                  </a:lnTo>
                  <a:lnTo>
                    <a:pt x="687" y="195"/>
                  </a:lnTo>
                  <a:lnTo>
                    <a:pt x="666" y="199"/>
                  </a:lnTo>
                  <a:lnTo>
                    <a:pt x="646" y="202"/>
                  </a:lnTo>
                  <a:lnTo>
                    <a:pt x="629" y="203"/>
                  </a:lnTo>
                  <a:lnTo>
                    <a:pt x="615" y="203"/>
                  </a:lnTo>
                  <a:lnTo>
                    <a:pt x="615" y="203"/>
                  </a:lnTo>
                  <a:lnTo>
                    <a:pt x="615" y="203"/>
                  </a:lnTo>
                  <a:lnTo>
                    <a:pt x="615" y="203"/>
                  </a:lnTo>
                  <a:lnTo>
                    <a:pt x="605" y="203"/>
                  </a:lnTo>
                  <a:lnTo>
                    <a:pt x="599" y="202"/>
                  </a:lnTo>
                  <a:lnTo>
                    <a:pt x="595" y="200"/>
                  </a:lnTo>
                  <a:lnTo>
                    <a:pt x="595" y="200"/>
                  </a:lnTo>
                  <a:lnTo>
                    <a:pt x="595" y="200"/>
                  </a:lnTo>
                  <a:lnTo>
                    <a:pt x="595" y="200"/>
                  </a:lnTo>
                  <a:lnTo>
                    <a:pt x="597" y="200"/>
                  </a:lnTo>
                  <a:lnTo>
                    <a:pt x="597" y="200"/>
                  </a:lnTo>
                  <a:lnTo>
                    <a:pt x="633" y="199"/>
                  </a:lnTo>
                  <a:lnTo>
                    <a:pt x="633" y="199"/>
                  </a:lnTo>
                  <a:lnTo>
                    <a:pt x="658" y="198"/>
                  </a:lnTo>
                  <a:lnTo>
                    <a:pt x="679" y="194"/>
                  </a:lnTo>
                  <a:lnTo>
                    <a:pt x="679" y="194"/>
                  </a:lnTo>
                  <a:lnTo>
                    <a:pt x="681" y="193"/>
                  </a:lnTo>
                  <a:lnTo>
                    <a:pt x="681" y="193"/>
                  </a:lnTo>
                  <a:lnTo>
                    <a:pt x="681" y="193"/>
                  </a:lnTo>
                  <a:lnTo>
                    <a:pt x="659" y="194"/>
                  </a:lnTo>
                  <a:lnTo>
                    <a:pt x="659" y="194"/>
                  </a:lnTo>
                  <a:lnTo>
                    <a:pt x="637" y="196"/>
                  </a:lnTo>
                  <a:lnTo>
                    <a:pt x="620" y="196"/>
                  </a:lnTo>
                  <a:lnTo>
                    <a:pt x="620" y="196"/>
                  </a:lnTo>
                  <a:lnTo>
                    <a:pt x="617" y="196"/>
                  </a:lnTo>
                  <a:lnTo>
                    <a:pt x="617" y="196"/>
                  </a:lnTo>
                  <a:lnTo>
                    <a:pt x="615" y="196"/>
                  </a:lnTo>
                  <a:lnTo>
                    <a:pt x="615" y="196"/>
                  </a:lnTo>
                  <a:lnTo>
                    <a:pt x="611" y="196"/>
                  </a:lnTo>
                  <a:lnTo>
                    <a:pt x="611" y="196"/>
                  </a:lnTo>
                  <a:lnTo>
                    <a:pt x="607" y="198"/>
                  </a:lnTo>
                  <a:lnTo>
                    <a:pt x="607" y="198"/>
                  </a:lnTo>
                  <a:lnTo>
                    <a:pt x="605" y="198"/>
                  </a:lnTo>
                  <a:lnTo>
                    <a:pt x="605" y="198"/>
                  </a:lnTo>
                  <a:lnTo>
                    <a:pt x="597" y="196"/>
                  </a:lnTo>
                  <a:lnTo>
                    <a:pt x="597" y="196"/>
                  </a:lnTo>
                  <a:lnTo>
                    <a:pt x="592" y="195"/>
                  </a:lnTo>
                  <a:lnTo>
                    <a:pt x="587" y="194"/>
                  </a:lnTo>
                  <a:lnTo>
                    <a:pt x="587" y="194"/>
                  </a:lnTo>
                  <a:lnTo>
                    <a:pt x="584" y="195"/>
                  </a:lnTo>
                  <a:lnTo>
                    <a:pt x="584" y="195"/>
                  </a:lnTo>
                  <a:lnTo>
                    <a:pt x="580" y="195"/>
                  </a:lnTo>
                  <a:lnTo>
                    <a:pt x="580" y="195"/>
                  </a:lnTo>
                  <a:lnTo>
                    <a:pt x="575" y="195"/>
                  </a:lnTo>
                  <a:lnTo>
                    <a:pt x="575" y="195"/>
                  </a:lnTo>
                  <a:lnTo>
                    <a:pt x="565" y="194"/>
                  </a:lnTo>
                  <a:lnTo>
                    <a:pt x="565" y="194"/>
                  </a:lnTo>
                  <a:lnTo>
                    <a:pt x="563" y="194"/>
                  </a:lnTo>
                  <a:lnTo>
                    <a:pt x="563" y="194"/>
                  </a:lnTo>
                  <a:lnTo>
                    <a:pt x="563" y="194"/>
                  </a:lnTo>
                  <a:lnTo>
                    <a:pt x="563" y="194"/>
                  </a:lnTo>
                  <a:lnTo>
                    <a:pt x="558" y="193"/>
                  </a:lnTo>
                  <a:lnTo>
                    <a:pt x="558" y="193"/>
                  </a:lnTo>
                  <a:lnTo>
                    <a:pt x="551" y="193"/>
                  </a:lnTo>
                  <a:lnTo>
                    <a:pt x="551" y="193"/>
                  </a:lnTo>
                  <a:lnTo>
                    <a:pt x="548" y="193"/>
                  </a:lnTo>
                  <a:lnTo>
                    <a:pt x="548" y="193"/>
                  </a:lnTo>
                  <a:lnTo>
                    <a:pt x="544" y="193"/>
                  </a:lnTo>
                  <a:lnTo>
                    <a:pt x="544" y="193"/>
                  </a:lnTo>
                  <a:lnTo>
                    <a:pt x="541" y="193"/>
                  </a:lnTo>
                  <a:lnTo>
                    <a:pt x="538" y="191"/>
                  </a:lnTo>
                  <a:lnTo>
                    <a:pt x="538" y="191"/>
                  </a:lnTo>
                  <a:lnTo>
                    <a:pt x="532" y="190"/>
                  </a:lnTo>
                  <a:lnTo>
                    <a:pt x="532" y="190"/>
                  </a:lnTo>
                  <a:lnTo>
                    <a:pt x="461" y="179"/>
                  </a:lnTo>
                  <a:lnTo>
                    <a:pt x="461" y="179"/>
                  </a:lnTo>
                  <a:lnTo>
                    <a:pt x="443" y="175"/>
                  </a:lnTo>
                  <a:lnTo>
                    <a:pt x="414" y="166"/>
                  </a:lnTo>
                  <a:lnTo>
                    <a:pt x="359" y="149"/>
                  </a:lnTo>
                  <a:lnTo>
                    <a:pt x="359" y="149"/>
                  </a:lnTo>
                  <a:lnTo>
                    <a:pt x="334" y="140"/>
                  </a:lnTo>
                  <a:lnTo>
                    <a:pt x="298" y="126"/>
                  </a:lnTo>
                  <a:lnTo>
                    <a:pt x="239" y="103"/>
                  </a:lnTo>
                  <a:lnTo>
                    <a:pt x="239" y="103"/>
                  </a:lnTo>
                  <a:lnTo>
                    <a:pt x="194" y="84"/>
                  </a:lnTo>
                  <a:lnTo>
                    <a:pt x="147" y="61"/>
                  </a:lnTo>
                  <a:lnTo>
                    <a:pt x="147" y="61"/>
                  </a:lnTo>
                  <a:lnTo>
                    <a:pt x="118" y="45"/>
                  </a:lnTo>
                  <a:close/>
                  <a:moveTo>
                    <a:pt x="19" y="39"/>
                  </a:moveTo>
                  <a:lnTo>
                    <a:pt x="19" y="39"/>
                  </a:lnTo>
                  <a:lnTo>
                    <a:pt x="16" y="43"/>
                  </a:lnTo>
                  <a:lnTo>
                    <a:pt x="16" y="43"/>
                  </a:lnTo>
                  <a:lnTo>
                    <a:pt x="17" y="42"/>
                  </a:lnTo>
                  <a:lnTo>
                    <a:pt x="17" y="42"/>
                  </a:lnTo>
                  <a:lnTo>
                    <a:pt x="17" y="42"/>
                  </a:lnTo>
                  <a:lnTo>
                    <a:pt x="19" y="39"/>
                  </a:lnTo>
                  <a:close/>
                  <a:moveTo>
                    <a:pt x="46" y="6"/>
                  </a:moveTo>
                  <a:lnTo>
                    <a:pt x="46" y="6"/>
                  </a:lnTo>
                  <a:lnTo>
                    <a:pt x="45" y="7"/>
                  </a:lnTo>
                  <a:lnTo>
                    <a:pt x="45" y="7"/>
                  </a:lnTo>
                  <a:lnTo>
                    <a:pt x="45" y="7"/>
                  </a:lnTo>
                  <a:lnTo>
                    <a:pt x="45" y="7"/>
                  </a:lnTo>
                  <a:lnTo>
                    <a:pt x="46" y="6"/>
                  </a:lnTo>
                  <a:close/>
                  <a:moveTo>
                    <a:pt x="49" y="3"/>
                  </a:moveTo>
                  <a:lnTo>
                    <a:pt x="49" y="3"/>
                  </a:lnTo>
                  <a:lnTo>
                    <a:pt x="47" y="3"/>
                  </a:lnTo>
                  <a:lnTo>
                    <a:pt x="47" y="3"/>
                  </a:lnTo>
                  <a:lnTo>
                    <a:pt x="47" y="3"/>
                  </a:lnTo>
                  <a:lnTo>
                    <a:pt x="47" y="3"/>
                  </a:lnTo>
                  <a:lnTo>
                    <a:pt x="49" y="3"/>
                  </a:lnTo>
                  <a:close/>
                  <a:moveTo>
                    <a:pt x="941" y="0"/>
                  </a:moveTo>
                  <a:lnTo>
                    <a:pt x="941" y="0"/>
                  </a:lnTo>
                  <a:lnTo>
                    <a:pt x="935" y="23"/>
                  </a:lnTo>
                  <a:lnTo>
                    <a:pt x="927" y="44"/>
                  </a:lnTo>
                  <a:lnTo>
                    <a:pt x="927" y="44"/>
                  </a:lnTo>
                  <a:lnTo>
                    <a:pt x="937" y="18"/>
                  </a:lnTo>
                  <a:lnTo>
                    <a:pt x="941" y="1"/>
                  </a:lnTo>
                  <a:lnTo>
                    <a:pt x="941" y="1"/>
                  </a:lnTo>
                  <a:lnTo>
                    <a:pt x="941"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6" name="Freeform 762">
              <a:extLst>
                <a:ext uri="{FF2B5EF4-FFF2-40B4-BE49-F238E27FC236}">
                  <a16:creationId xmlns:a16="http://schemas.microsoft.com/office/drawing/2014/main" id="{7C4D0667-C15B-E59E-E7A7-721C1954CD79}"/>
                </a:ext>
              </a:extLst>
            </p:cNvPr>
            <p:cNvSpPr>
              <a:spLocks/>
            </p:cNvSpPr>
            <p:nvPr/>
          </p:nvSpPr>
          <p:spPr bwMode="auto">
            <a:xfrm>
              <a:off x="2328863" y="2240261"/>
              <a:ext cx="1588" cy="4763"/>
            </a:xfrm>
            <a:custGeom>
              <a:avLst/>
              <a:gdLst/>
              <a:ahLst/>
              <a:cxnLst>
                <a:cxn ang="0">
                  <a:pos x="0" y="0"/>
                </a:cxn>
                <a:cxn ang="0">
                  <a:pos x="0" y="0"/>
                </a:cxn>
                <a:cxn ang="0">
                  <a:pos x="0" y="3"/>
                </a:cxn>
                <a:cxn ang="0">
                  <a:pos x="1" y="3"/>
                </a:cxn>
                <a:cxn ang="0">
                  <a:pos x="1" y="3"/>
                </a:cxn>
                <a:cxn ang="0">
                  <a:pos x="1" y="3"/>
                </a:cxn>
                <a:cxn ang="0">
                  <a:pos x="1" y="3"/>
                </a:cxn>
                <a:cxn ang="0">
                  <a:pos x="1" y="1"/>
                </a:cxn>
                <a:cxn ang="0">
                  <a:pos x="1" y="1"/>
                </a:cxn>
                <a:cxn ang="0">
                  <a:pos x="0" y="0"/>
                </a:cxn>
              </a:cxnLst>
              <a:rect l="0" t="0" r="r" b="b"/>
              <a:pathLst>
                <a:path w="1" h="3">
                  <a:moveTo>
                    <a:pt x="0" y="0"/>
                  </a:moveTo>
                  <a:lnTo>
                    <a:pt x="0" y="0"/>
                  </a:lnTo>
                  <a:lnTo>
                    <a:pt x="0" y="3"/>
                  </a:lnTo>
                  <a:lnTo>
                    <a:pt x="1" y="3"/>
                  </a:lnTo>
                  <a:lnTo>
                    <a:pt x="1" y="3"/>
                  </a:lnTo>
                  <a:lnTo>
                    <a:pt x="1" y="3"/>
                  </a:lnTo>
                  <a:lnTo>
                    <a:pt x="1" y="3"/>
                  </a:lnTo>
                  <a:lnTo>
                    <a:pt x="1" y="1"/>
                  </a:lnTo>
                  <a:lnTo>
                    <a:pt x="1" y="1"/>
                  </a:lnTo>
                  <a:lnTo>
                    <a:pt x="0"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7" name="Freeform 763">
              <a:extLst>
                <a:ext uri="{FF2B5EF4-FFF2-40B4-BE49-F238E27FC236}">
                  <a16:creationId xmlns:a16="http://schemas.microsoft.com/office/drawing/2014/main" id="{1745924A-D86E-96BA-F829-CA3A476E710F}"/>
                </a:ext>
              </a:extLst>
            </p:cNvPr>
            <p:cNvSpPr>
              <a:spLocks/>
            </p:cNvSpPr>
            <p:nvPr/>
          </p:nvSpPr>
          <p:spPr bwMode="auto">
            <a:xfrm>
              <a:off x="2333625" y="2208511"/>
              <a:ext cx="14288" cy="23813"/>
            </a:xfrm>
            <a:custGeom>
              <a:avLst/>
              <a:gdLst/>
              <a:ahLst/>
              <a:cxnLst>
                <a:cxn ang="0">
                  <a:pos x="9" y="0"/>
                </a:cxn>
                <a:cxn ang="0">
                  <a:pos x="9" y="0"/>
                </a:cxn>
                <a:cxn ang="0">
                  <a:pos x="9" y="0"/>
                </a:cxn>
                <a:cxn ang="0">
                  <a:pos x="5" y="7"/>
                </a:cxn>
                <a:cxn ang="0">
                  <a:pos x="0" y="15"/>
                </a:cxn>
                <a:cxn ang="0">
                  <a:pos x="0" y="15"/>
                </a:cxn>
                <a:cxn ang="0">
                  <a:pos x="5" y="7"/>
                </a:cxn>
                <a:cxn ang="0">
                  <a:pos x="5" y="7"/>
                </a:cxn>
                <a:cxn ang="0">
                  <a:pos x="8" y="4"/>
                </a:cxn>
                <a:cxn ang="0">
                  <a:pos x="8" y="4"/>
                </a:cxn>
                <a:cxn ang="0">
                  <a:pos x="9" y="2"/>
                </a:cxn>
                <a:cxn ang="0">
                  <a:pos x="9" y="2"/>
                </a:cxn>
                <a:cxn ang="0">
                  <a:pos x="9" y="0"/>
                </a:cxn>
                <a:cxn ang="0">
                  <a:pos x="9" y="0"/>
                </a:cxn>
              </a:cxnLst>
              <a:rect l="0" t="0" r="r" b="b"/>
              <a:pathLst>
                <a:path w="9" h="15">
                  <a:moveTo>
                    <a:pt x="9" y="0"/>
                  </a:moveTo>
                  <a:lnTo>
                    <a:pt x="9" y="0"/>
                  </a:lnTo>
                  <a:lnTo>
                    <a:pt x="9" y="0"/>
                  </a:lnTo>
                  <a:lnTo>
                    <a:pt x="5" y="7"/>
                  </a:lnTo>
                  <a:lnTo>
                    <a:pt x="0" y="15"/>
                  </a:lnTo>
                  <a:lnTo>
                    <a:pt x="0" y="15"/>
                  </a:lnTo>
                  <a:lnTo>
                    <a:pt x="5" y="7"/>
                  </a:lnTo>
                  <a:lnTo>
                    <a:pt x="5" y="7"/>
                  </a:lnTo>
                  <a:lnTo>
                    <a:pt x="8" y="4"/>
                  </a:lnTo>
                  <a:lnTo>
                    <a:pt x="8" y="4"/>
                  </a:lnTo>
                  <a:lnTo>
                    <a:pt x="9" y="2"/>
                  </a:lnTo>
                  <a:lnTo>
                    <a:pt x="9" y="2"/>
                  </a:lnTo>
                  <a:lnTo>
                    <a:pt x="9" y="0"/>
                  </a:lnTo>
                  <a:lnTo>
                    <a:pt x="9"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8" name="Freeform 764">
              <a:extLst>
                <a:ext uri="{FF2B5EF4-FFF2-40B4-BE49-F238E27FC236}">
                  <a16:creationId xmlns:a16="http://schemas.microsoft.com/office/drawing/2014/main" id="{48B5F398-CA3E-284C-BB43-7026DECBA538}"/>
                </a:ext>
              </a:extLst>
            </p:cNvPr>
            <p:cNvSpPr>
              <a:spLocks/>
            </p:cNvSpPr>
            <p:nvPr/>
          </p:nvSpPr>
          <p:spPr bwMode="auto">
            <a:xfrm>
              <a:off x="2447925" y="2208511"/>
              <a:ext cx="1273175" cy="330200"/>
            </a:xfrm>
            <a:custGeom>
              <a:avLst/>
              <a:gdLst/>
              <a:ahLst/>
              <a:cxnLst>
                <a:cxn ang="0">
                  <a:pos x="37" y="0"/>
                </a:cxn>
                <a:cxn ang="0">
                  <a:pos x="0" y="7"/>
                </a:cxn>
                <a:cxn ang="0">
                  <a:pos x="17" y="44"/>
                </a:cxn>
                <a:cxn ang="0">
                  <a:pos x="129" y="119"/>
                </a:cxn>
                <a:cxn ang="0">
                  <a:pos x="206" y="153"/>
                </a:cxn>
                <a:cxn ang="0">
                  <a:pos x="301" y="180"/>
                </a:cxn>
                <a:cxn ang="0">
                  <a:pos x="413" y="203"/>
                </a:cxn>
                <a:cxn ang="0">
                  <a:pos x="484" y="208"/>
                </a:cxn>
                <a:cxn ang="0">
                  <a:pos x="541" y="203"/>
                </a:cxn>
                <a:cxn ang="0">
                  <a:pos x="641" y="182"/>
                </a:cxn>
                <a:cxn ang="0">
                  <a:pos x="729" y="145"/>
                </a:cxn>
                <a:cxn ang="0">
                  <a:pos x="769" y="116"/>
                </a:cxn>
                <a:cxn ang="0">
                  <a:pos x="793" y="91"/>
                </a:cxn>
                <a:cxn ang="0">
                  <a:pos x="785" y="96"/>
                </a:cxn>
                <a:cxn ang="0">
                  <a:pos x="802" y="58"/>
                </a:cxn>
                <a:cxn ang="0">
                  <a:pos x="778" y="79"/>
                </a:cxn>
                <a:cxn ang="0">
                  <a:pos x="739" y="104"/>
                </a:cxn>
                <a:cxn ang="0">
                  <a:pos x="697" y="124"/>
                </a:cxn>
                <a:cxn ang="0">
                  <a:pos x="612" y="150"/>
                </a:cxn>
                <a:cxn ang="0">
                  <a:pos x="571" y="157"/>
                </a:cxn>
                <a:cxn ang="0">
                  <a:pos x="540" y="158"/>
                </a:cxn>
                <a:cxn ang="0">
                  <a:pos x="530" y="158"/>
                </a:cxn>
                <a:cxn ang="0">
                  <a:pos x="520" y="155"/>
                </a:cxn>
                <a:cxn ang="0">
                  <a:pos x="522" y="155"/>
                </a:cxn>
                <a:cxn ang="0">
                  <a:pos x="558" y="154"/>
                </a:cxn>
                <a:cxn ang="0">
                  <a:pos x="604" y="149"/>
                </a:cxn>
                <a:cxn ang="0">
                  <a:pos x="606" y="148"/>
                </a:cxn>
                <a:cxn ang="0">
                  <a:pos x="562" y="151"/>
                </a:cxn>
                <a:cxn ang="0">
                  <a:pos x="542" y="151"/>
                </a:cxn>
                <a:cxn ang="0">
                  <a:pos x="540" y="151"/>
                </a:cxn>
                <a:cxn ang="0">
                  <a:pos x="532" y="153"/>
                </a:cxn>
                <a:cxn ang="0">
                  <a:pos x="530" y="153"/>
                </a:cxn>
                <a:cxn ang="0">
                  <a:pos x="517" y="150"/>
                </a:cxn>
                <a:cxn ang="0">
                  <a:pos x="509" y="150"/>
                </a:cxn>
                <a:cxn ang="0">
                  <a:pos x="505" y="150"/>
                </a:cxn>
                <a:cxn ang="0">
                  <a:pos x="490" y="149"/>
                </a:cxn>
                <a:cxn ang="0">
                  <a:pos x="488" y="149"/>
                </a:cxn>
                <a:cxn ang="0">
                  <a:pos x="483" y="148"/>
                </a:cxn>
                <a:cxn ang="0">
                  <a:pos x="476" y="148"/>
                </a:cxn>
                <a:cxn ang="0">
                  <a:pos x="469" y="148"/>
                </a:cxn>
                <a:cxn ang="0">
                  <a:pos x="463" y="146"/>
                </a:cxn>
                <a:cxn ang="0">
                  <a:pos x="457" y="145"/>
                </a:cxn>
                <a:cxn ang="0">
                  <a:pos x="368" y="130"/>
                </a:cxn>
                <a:cxn ang="0">
                  <a:pos x="284" y="104"/>
                </a:cxn>
                <a:cxn ang="0">
                  <a:pos x="164" y="58"/>
                </a:cxn>
                <a:cxn ang="0">
                  <a:pos x="72" y="16"/>
                </a:cxn>
              </a:cxnLst>
              <a:rect l="0" t="0" r="r" b="b"/>
              <a:pathLst>
                <a:path w="802" h="208">
                  <a:moveTo>
                    <a:pt x="43" y="0"/>
                  </a:moveTo>
                  <a:lnTo>
                    <a:pt x="43" y="0"/>
                  </a:lnTo>
                  <a:lnTo>
                    <a:pt x="37" y="0"/>
                  </a:lnTo>
                  <a:lnTo>
                    <a:pt x="37" y="0"/>
                  </a:lnTo>
                  <a:lnTo>
                    <a:pt x="0" y="7"/>
                  </a:lnTo>
                  <a:lnTo>
                    <a:pt x="0" y="7"/>
                  </a:lnTo>
                  <a:lnTo>
                    <a:pt x="9" y="28"/>
                  </a:lnTo>
                  <a:lnTo>
                    <a:pt x="17" y="44"/>
                  </a:lnTo>
                  <a:lnTo>
                    <a:pt x="17" y="44"/>
                  </a:lnTo>
                  <a:lnTo>
                    <a:pt x="33" y="73"/>
                  </a:lnTo>
                  <a:lnTo>
                    <a:pt x="33" y="73"/>
                  </a:lnTo>
                  <a:lnTo>
                    <a:pt x="129" y="119"/>
                  </a:lnTo>
                  <a:lnTo>
                    <a:pt x="172" y="138"/>
                  </a:lnTo>
                  <a:lnTo>
                    <a:pt x="206" y="153"/>
                  </a:lnTo>
                  <a:lnTo>
                    <a:pt x="206" y="153"/>
                  </a:lnTo>
                  <a:lnTo>
                    <a:pt x="234" y="162"/>
                  </a:lnTo>
                  <a:lnTo>
                    <a:pt x="265" y="171"/>
                  </a:lnTo>
                  <a:lnTo>
                    <a:pt x="301" y="180"/>
                  </a:lnTo>
                  <a:lnTo>
                    <a:pt x="337" y="188"/>
                  </a:lnTo>
                  <a:lnTo>
                    <a:pt x="375" y="196"/>
                  </a:lnTo>
                  <a:lnTo>
                    <a:pt x="413" y="203"/>
                  </a:lnTo>
                  <a:lnTo>
                    <a:pt x="450" y="205"/>
                  </a:lnTo>
                  <a:lnTo>
                    <a:pt x="484" y="208"/>
                  </a:lnTo>
                  <a:lnTo>
                    <a:pt x="484" y="208"/>
                  </a:lnTo>
                  <a:lnTo>
                    <a:pt x="508" y="207"/>
                  </a:lnTo>
                  <a:lnTo>
                    <a:pt x="508" y="207"/>
                  </a:lnTo>
                  <a:lnTo>
                    <a:pt x="541" y="203"/>
                  </a:lnTo>
                  <a:lnTo>
                    <a:pt x="574" y="197"/>
                  </a:lnTo>
                  <a:lnTo>
                    <a:pt x="608" y="191"/>
                  </a:lnTo>
                  <a:lnTo>
                    <a:pt x="641" y="182"/>
                  </a:lnTo>
                  <a:lnTo>
                    <a:pt x="672" y="171"/>
                  </a:lnTo>
                  <a:lnTo>
                    <a:pt x="701" y="159"/>
                  </a:lnTo>
                  <a:lnTo>
                    <a:pt x="729" y="145"/>
                  </a:lnTo>
                  <a:lnTo>
                    <a:pt x="752" y="129"/>
                  </a:lnTo>
                  <a:lnTo>
                    <a:pt x="752" y="129"/>
                  </a:lnTo>
                  <a:lnTo>
                    <a:pt x="769" y="116"/>
                  </a:lnTo>
                  <a:lnTo>
                    <a:pt x="785" y="99"/>
                  </a:lnTo>
                  <a:lnTo>
                    <a:pt x="785" y="99"/>
                  </a:lnTo>
                  <a:lnTo>
                    <a:pt x="793" y="91"/>
                  </a:lnTo>
                  <a:lnTo>
                    <a:pt x="793" y="91"/>
                  </a:lnTo>
                  <a:lnTo>
                    <a:pt x="785" y="96"/>
                  </a:lnTo>
                  <a:lnTo>
                    <a:pt x="785" y="96"/>
                  </a:lnTo>
                  <a:lnTo>
                    <a:pt x="785" y="96"/>
                  </a:lnTo>
                  <a:lnTo>
                    <a:pt x="785" y="96"/>
                  </a:lnTo>
                  <a:lnTo>
                    <a:pt x="802" y="58"/>
                  </a:lnTo>
                  <a:lnTo>
                    <a:pt x="802" y="58"/>
                  </a:lnTo>
                  <a:lnTo>
                    <a:pt x="789" y="70"/>
                  </a:lnTo>
                  <a:lnTo>
                    <a:pt x="778" y="79"/>
                  </a:lnTo>
                  <a:lnTo>
                    <a:pt x="768" y="87"/>
                  </a:lnTo>
                  <a:lnTo>
                    <a:pt x="757" y="94"/>
                  </a:lnTo>
                  <a:lnTo>
                    <a:pt x="739" y="104"/>
                  </a:lnTo>
                  <a:lnTo>
                    <a:pt x="721" y="113"/>
                  </a:lnTo>
                  <a:lnTo>
                    <a:pt x="721" y="113"/>
                  </a:lnTo>
                  <a:lnTo>
                    <a:pt x="697" y="124"/>
                  </a:lnTo>
                  <a:lnTo>
                    <a:pt x="668" y="134"/>
                  </a:lnTo>
                  <a:lnTo>
                    <a:pt x="638" y="144"/>
                  </a:lnTo>
                  <a:lnTo>
                    <a:pt x="612" y="150"/>
                  </a:lnTo>
                  <a:lnTo>
                    <a:pt x="612" y="150"/>
                  </a:lnTo>
                  <a:lnTo>
                    <a:pt x="591" y="154"/>
                  </a:lnTo>
                  <a:lnTo>
                    <a:pt x="571" y="157"/>
                  </a:lnTo>
                  <a:lnTo>
                    <a:pt x="554" y="158"/>
                  </a:lnTo>
                  <a:lnTo>
                    <a:pt x="540" y="158"/>
                  </a:lnTo>
                  <a:lnTo>
                    <a:pt x="540" y="158"/>
                  </a:lnTo>
                  <a:lnTo>
                    <a:pt x="540" y="158"/>
                  </a:lnTo>
                  <a:lnTo>
                    <a:pt x="540" y="158"/>
                  </a:lnTo>
                  <a:lnTo>
                    <a:pt x="530" y="158"/>
                  </a:lnTo>
                  <a:lnTo>
                    <a:pt x="524" y="157"/>
                  </a:lnTo>
                  <a:lnTo>
                    <a:pt x="520" y="155"/>
                  </a:lnTo>
                  <a:lnTo>
                    <a:pt x="520" y="155"/>
                  </a:lnTo>
                  <a:lnTo>
                    <a:pt x="520" y="155"/>
                  </a:lnTo>
                  <a:lnTo>
                    <a:pt x="520" y="155"/>
                  </a:lnTo>
                  <a:lnTo>
                    <a:pt x="522" y="155"/>
                  </a:lnTo>
                  <a:lnTo>
                    <a:pt x="522" y="155"/>
                  </a:lnTo>
                  <a:lnTo>
                    <a:pt x="558" y="154"/>
                  </a:lnTo>
                  <a:lnTo>
                    <a:pt x="558" y="154"/>
                  </a:lnTo>
                  <a:lnTo>
                    <a:pt x="583" y="153"/>
                  </a:lnTo>
                  <a:lnTo>
                    <a:pt x="604" y="149"/>
                  </a:lnTo>
                  <a:lnTo>
                    <a:pt x="604" y="149"/>
                  </a:lnTo>
                  <a:lnTo>
                    <a:pt x="606" y="148"/>
                  </a:lnTo>
                  <a:lnTo>
                    <a:pt x="606" y="148"/>
                  </a:lnTo>
                  <a:lnTo>
                    <a:pt x="606" y="148"/>
                  </a:lnTo>
                  <a:lnTo>
                    <a:pt x="584" y="149"/>
                  </a:lnTo>
                  <a:lnTo>
                    <a:pt x="584" y="149"/>
                  </a:lnTo>
                  <a:lnTo>
                    <a:pt x="562" y="151"/>
                  </a:lnTo>
                  <a:lnTo>
                    <a:pt x="545" y="151"/>
                  </a:lnTo>
                  <a:lnTo>
                    <a:pt x="545" y="151"/>
                  </a:lnTo>
                  <a:lnTo>
                    <a:pt x="542" y="151"/>
                  </a:lnTo>
                  <a:lnTo>
                    <a:pt x="542" y="151"/>
                  </a:lnTo>
                  <a:lnTo>
                    <a:pt x="540" y="151"/>
                  </a:lnTo>
                  <a:lnTo>
                    <a:pt x="540" y="151"/>
                  </a:lnTo>
                  <a:lnTo>
                    <a:pt x="536" y="151"/>
                  </a:lnTo>
                  <a:lnTo>
                    <a:pt x="536" y="151"/>
                  </a:lnTo>
                  <a:lnTo>
                    <a:pt x="532" y="153"/>
                  </a:lnTo>
                  <a:lnTo>
                    <a:pt x="532" y="153"/>
                  </a:lnTo>
                  <a:lnTo>
                    <a:pt x="530" y="153"/>
                  </a:lnTo>
                  <a:lnTo>
                    <a:pt x="530" y="153"/>
                  </a:lnTo>
                  <a:lnTo>
                    <a:pt x="522" y="151"/>
                  </a:lnTo>
                  <a:lnTo>
                    <a:pt x="522" y="151"/>
                  </a:lnTo>
                  <a:lnTo>
                    <a:pt x="517" y="150"/>
                  </a:lnTo>
                  <a:lnTo>
                    <a:pt x="512" y="149"/>
                  </a:lnTo>
                  <a:lnTo>
                    <a:pt x="512" y="149"/>
                  </a:lnTo>
                  <a:lnTo>
                    <a:pt x="509" y="150"/>
                  </a:lnTo>
                  <a:lnTo>
                    <a:pt x="509" y="150"/>
                  </a:lnTo>
                  <a:lnTo>
                    <a:pt x="505" y="150"/>
                  </a:lnTo>
                  <a:lnTo>
                    <a:pt x="505" y="150"/>
                  </a:lnTo>
                  <a:lnTo>
                    <a:pt x="500" y="150"/>
                  </a:lnTo>
                  <a:lnTo>
                    <a:pt x="500" y="150"/>
                  </a:lnTo>
                  <a:lnTo>
                    <a:pt x="490" y="149"/>
                  </a:lnTo>
                  <a:lnTo>
                    <a:pt x="490" y="149"/>
                  </a:lnTo>
                  <a:lnTo>
                    <a:pt x="488" y="149"/>
                  </a:lnTo>
                  <a:lnTo>
                    <a:pt x="488" y="149"/>
                  </a:lnTo>
                  <a:lnTo>
                    <a:pt x="488" y="149"/>
                  </a:lnTo>
                  <a:lnTo>
                    <a:pt x="488" y="149"/>
                  </a:lnTo>
                  <a:lnTo>
                    <a:pt x="483" y="148"/>
                  </a:lnTo>
                  <a:lnTo>
                    <a:pt x="483" y="148"/>
                  </a:lnTo>
                  <a:lnTo>
                    <a:pt x="476" y="148"/>
                  </a:lnTo>
                  <a:lnTo>
                    <a:pt x="476" y="148"/>
                  </a:lnTo>
                  <a:lnTo>
                    <a:pt x="473" y="148"/>
                  </a:lnTo>
                  <a:lnTo>
                    <a:pt x="473" y="148"/>
                  </a:lnTo>
                  <a:lnTo>
                    <a:pt x="469" y="148"/>
                  </a:lnTo>
                  <a:lnTo>
                    <a:pt x="469" y="148"/>
                  </a:lnTo>
                  <a:lnTo>
                    <a:pt x="466" y="148"/>
                  </a:lnTo>
                  <a:lnTo>
                    <a:pt x="463" y="146"/>
                  </a:lnTo>
                  <a:lnTo>
                    <a:pt x="463" y="146"/>
                  </a:lnTo>
                  <a:lnTo>
                    <a:pt x="457" y="145"/>
                  </a:lnTo>
                  <a:lnTo>
                    <a:pt x="457" y="145"/>
                  </a:lnTo>
                  <a:lnTo>
                    <a:pt x="386" y="134"/>
                  </a:lnTo>
                  <a:lnTo>
                    <a:pt x="386" y="134"/>
                  </a:lnTo>
                  <a:lnTo>
                    <a:pt x="368" y="130"/>
                  </a:lnTo>
                  <a:lnTo>
                    <a:pt x="339" y="121"/>
                  </a:lnTo>
                  <a:lnTo>
                    <a:pt x="284" y="104"/>
                  </a:lnTo>
                  <a:lnTo>
                    <a:pt x="284" y="104"/>
                  </a:lnTo>
                  <a:lnTo>
                    <a:pt x="259" y="95"/>
                  </a:lnTo>
                  <a:lnTo>
                    <a:pt x="223" y="81"/>
                  </a:lnTo>
                  <a:lnTo>
                    <a:pt x="164" y="58"/>
                  </a:lnTo>
                  <a:lnTo>
                    <a:pt x="164" y="58"/>
                  </a:lnTo>
                  <a:lnTo>
                    <a:pt x="119" y="39"/>
                  </a:lnTo>
                  <a:lnTo>
                    <a:pt x="72" y="16"/>
                  </a:lnTo>
                  <a:lnTo>
                    <a:pt x="72" y="16"/>
                  </a:lnTo>
                  <a:lnTo>
                    <a:pt x="43"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9" name="Freeform 765">
              <a:extLst>
                <a:ext uri="{FF2B5EF4-FFF2-40B4-BE49-F238E27FC236}">
                  <a16:creationId xmlns:a16="http://schemas.microsoft.com/office/drawing/2014/main" id="{099E9E14-E6E2-574C-1574-ECFB745CEB0A}"/>
                </a:ext>
              </a:extLst>
            </p:cNvPr>
            <p:cNvSpPr>
              <a:spLocks/>
            </p:cNvSpPr>
            <p:nvPr/>
          </p:nvSpPr>
          <p:spPr bwMode="auto">
            <a:xfrm>
              <a:off x="2354263" y="2198986"/>
              <a:ext cx="4763" cy="6350"/>
            </a:xfrm>
            <a:custGeom>
              <a:avLst/>
              <a:gdLst/>
              <a:ahLst/>
              <a:cxnLst>
                <a:cxn ang="0">
                  <a:pos x="3" y="0"/>
                </a:cxn>
                <a:cxn ang="0">
                  <a:pos x="3" y="0"/>
                </a:cxn>
                <a:cxn ang="0">
                  <a:pos x="0" y="4"/>
                </a:cxn>
                <a:cxn ang="0">
                  <a:pos x="0" y="4"/>
                </a:cxn>
                <a:cxn ang="0">
                  <a:pos x="1" y="3"/>
                </a:cxn>
                <a:cxn ang="0">
                  <a:pos x="1" y="3"/>
                </a:cxn>
                <a:cxn ang="0">
                  <a:pos x="1" y="3"/>
                </a:cxn>
                <a:cxn ang="0">
                  <a:pos x="3" y="0"/>
                </a:cxn>
              </a:cxnLst>
              <a:rect l="0" t="0" r="r" b="b"/>
              <a:pathLst>
                <a:path w="3" h="4">
                  <a:moveTo>
                    <a:pt x="3" y="0"/>
                  </a:moveTo>
                  <a:lnTo>
                    <a:pt x="3" y="0"/>
                  </a:lnTo>
                  <a:lnTo>
                    <a:pt x="0" y="4"/>
                  </a:lnTo>
                  <a:lnTo>
                    <a:pt x="0" y="4"/>
                  </a:lnTo>
                  <a:lnTo>
                    <a:pt x="1" y="3"/>
                  </a:lnTo>
                  <a:lnTo>
                    <a:pt x="1" y="3"/>
                  </a:lnTo>
                  <a:lnTo>
                    <a:pt x="1" y="3"/>
                  </a:lnTo>
                  <a:lnTo>
                    <a:pt x="3"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0" name="Freeform 766">
              <a:extLst>
                <a:ext uri="{FF2B5EF4-FFF2-40B4-BE49-F238E27FC236}">
                  <a16:creationId xmlns:a16="http://schemas.microsoft.com/office/drawing/2014/main" id="{64FA2330-6151-3AD9-156A-16E926F10163}"/>
                </a:ext>
              </a:extLst>
            </p:cNvPr>
            <p:cNvSpPr>
              <a:spLocks/>
            </p:cNvSpPr>
            <p:nvPr/>
          </p:nvSpPr>
          <p:spPr bwMode="auto">
            <a:xfrm>
              <a:off x="2400300" y="2146598"/>
              <a:ext cx="1588" cy="1588"/>
            </a:xfrm>
            <a:custGeom>
              <a:avLst/>
              <a:gdLst/>
              <a:ahLst/>
              <a:cxnLst>
                <a:cxn ang="0">
                  <a:pos x="1" y="0"/>
                </a:cxn>
                <a:cxn ang="0">
                  <a:pos x="1" y="0"/>
                </a:cxn>
                <a:cxn ang="0">
                  <a:pos x="0" y="1"/>
                </a:cxn>
                <a:cxn ang="0">
                  <a:pos x="0" y="1"/>
                </a:cxn>
                <a:cxn ang="0">
                  <a:pos x="0" y="1"/>
                </a:cxn>
                <a:cxn ang="0">
                  <a:pos x="0" y="1"/>
                </a:cxn>
                <a:cxn ang="0">
                  <a:pos x="1" y="0"/>
                </a:cxn>
              </a:cxnLst>
              <a:rect l="0" t="0" r="r" b="b"/>
              <a:pathLst>
                <a:path w="1" h="1">
                  <a:moveTo>
                    <a:pt x="1" y="0"/>
                  </a:moveTo>
                  <a:lnTo>
                    <a:pt x="1" y="0"/>
                  </a:lnTo>
                  <a:lnTo>
                    <a:pt x="0" y="1"/>
                  </a:lnTo>
                  <a:lnTo>
                    <a:pt x="0" y="1"/>
                  </a:lnTo>
                  <a:lnTo>
                    <a:pt x="0" y="1"/>
                  </a:lnTo>
                  <a:lnTo>
                    <a:pt x="0" y="1"/>
                  </a:lnTo>
                  <a:lnTo>
                    <a:pt x="1"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1" name="Freeform 767">
              <a:extLst>
                <a:ext uri="{FF2B5EF4-FFF2-40B4-BE49-F238E27FC236}">
                  <a16:creationId xmlns:a16="http://schemas.microsoft.com/office/drawing/2014/main" id="{D99B4F13-C904-D750-61C3-4BE1EB040226}"/>
                </a:ext>
              </a:extLst>
            </p:cNvPr>
            <p:cNvSpPr>
              <a:spLocks/>
            </p:cNvSpPr>
            <p:nvPr/>
          </p:nvSpPr>
          <p:spPr bwMode="auto">
            <a:xfrm>
              <a:off x="2403475" y="2141836"/>
              <a:ext cx="3175" cy="1588"/>
            </a:xfrm>
            <a:custGeom>
              <a:avLst/>
              <a:gdLst/>
              <a:ahLst/>
              <a:cxnLst>
                <a:cxn ang="0">
                  <a:pos x="2" y="0"/>
                </a:cxn>
                <a:cxn ang="0">
                  <a:pos x="2" y="0"/>
                </a:cxn>
                <a:cxn ang="0">
                  <a:pos x="0" y="0"/>
                </a:cxn>
                <a:cxn ang="0">
                  <a:pos x="0" y="0"/>
                </a:cxn>
                <a:cxn ang="0">
                  <a:pos x="0" y="0"/>
                </a:cxn>
                <a:cxn ang="0">
                  <a:pos x="0" y="0"/>
                </a:cxn>
                <a:cxn ang="0">
                  <a:pos x="2" y="0"/>
                </a:cxn>
              </a:cxnLst>
              <a:rect l="0" t="0" r="r" b="b"/>
              <a:pathLst>
                <a:path w="2">
                  <a:moveTo>
                    <a:pt x="2" y="0"/>
                  </a:moveTo>
                  <a:lnTo>
                    <a:pt x="2" y="0"/>
                  </a:lnTo>
                  <a:lnTo>
                    <a:pt x="0" y="0"/>
                  </a:lnTo>
                  <a:lnTo>
                    <a:pt x="0" y="0"/>
                  </a:lnTo>
                  <a:lnTo>
                    <a:pt x="0" y="0"/>
                  </a:lnTo>
                  <a:lnTo>
                    <a:pt x="0" y="0"/>
                  </a:lnTo>
                  <a:lnTo>
                    <a:pt x="2"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2" name="Freeform 768">
              <a:extLst>
                <a:ext uri="{FF2B5EF4-FFF2-40B4-BE49-F238E27FC236}">
                  <a16:creationId xmlns:a16="http://schemas.microsoft.com/office/drawing/2014/main" id="{E00EC032-5350-1BD6-3061-BC8AA191F70A}"/>
                </a:ext>
              </a:extLst>
            </p:cNvPr>
            <p:cNvSpPr>
              <a:spLocks/>
            </p:cNvSpPr>
            <p:nvPr/>
          </p:nvSpPr>
          <p:spPr bwMode="auto">
            <a:xfrm>
              <a:off x="3800475" y="2137073"/>
              <a:ext cx="22225" cy="69850"/>
            </a:xfrm>
            <a:custGeom>
              <a:avLst/>
              <a:gdLst/>
              <a:ahLst/>
              <a:cxnLst>
                <a:cxn ang="0">
                  <a:pos x="14" y="0"/>
                </a:cxn>
                <a:cxn ang="0">
                  <a:pos x="14" y="0"/>
                </a:cxn>
                <a:cxn ang="0">
                  <a:pos x="8" y="23"/>
                </a:cxn>
                <a:cxn ang="0">
                  <a:pos x="0" y="44"/>
                </a:cxn>
                <a:cxn ang="0">
                  <a:pos x="0" y="44"/>
                </a:cxn>
                <a:cxn ang="0">
                  <a:pos x="10" y="18"/>
                </a:cxn>
                <a:cxn ang="0">
                  <a:pos x="14" y="1"/>
                </a:cxn>
                <a:cxn ang="0">
                  <a:pos x="14" y="1"/>
                </a:cxn>
                <a:cxn ang="0">
                  <a:pos x="14" y="0"/>
                </a:cxn>
              </a:cxnLst>
              <a:rect l="0" t="0" r="r" b="b"/>
              <a:pathLst>
                <a:path w="14" h="44">
                  <a:moveTo>
                    <a:pt x="14" y="0"/>
                  </a:moveTo>
                  <a:lnTo>
                    <a:pt x="14" y="0"/>
                  </a:lnTo>
                  <a:lnTo>
                    <a:pt x="8" y="23"/>
                  </a:lnTo>
                  <a:lnTo>
                    <a:pt x="0" y="44"/>
                  </a:lnTo>
                  <a:lnTo>
                    <a:pt x="0" y="44"/>
                  </a:lnTo>
                  <a:lnTo>
                    <a:pt x="10" y="18"/>
                  </a:lnTo>
                  <a:lnTo>
                    <a:pt x="14" y="1"/>
                  </a:lnTo>
                  <a:lnTo>
                    <a:pt x="14" y="1"/>
                  </a:lnTo>
                  <a:lnTo>
                    <a:pt x="14"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3" name="Freeform 769">
              <a:extLst>
                <a:ext uri="{FF2B5EF4-FFF2-40B4-BE49-F238E27FC236}">
                  <a16:creationId xmlns:a16="http://schemas.microsoft.com/office/drawing/2014/main" id="{F7DF1A97-9B64-85AA-D067-9F6377928E54}"/>
                </a:ext>
              </a:extLst>
            </p:cNvPr>
            <p:cNvSpPr>
              <a:spLocks noEditPoints="1"/>
            </p:cNvSpPr>
            <p:nvPr/>
          </p:nvSpPr>
          <p:spPr bwMode="auto">
            <a:xfrm>
              <a:off x="2328863" y="2148186"/>
              <a:ext cx="171450" cy="176213"/>
            </a:xfrm>
            <a:custGeom>
              <a:avLst/>
              <a:gdLst/>
              <a:ahLst/>
              <a:cxnLst>
                <a:cxn ang="0">
                  <a:pos x="1" y="61"/>
                </a:cxn>
                <a:cxn ang="0">
                  <a:pos x="1" y="61"/>
                </a:cxn>
                <a:cxn ang="0">
                  <a:pos x="1" y="61"/>
                </a:cxn>
                <a:cxn ang="0">
                  <a:pos x="1" y="61"/>
                </a:cxn>
                <a:cxn ang="0">
                  <a:pos x="1" y="61"/>
                </a:cxn>
                <a:cxn ang="0">
                  <a:pos x="1" y="61"/>
                </a:cxn>
                <a:cxn ang="0">
                  <a:pos x="3" y="61"/>
                </a:cxn>
                <a:cxn ang="0">
                  <a:pos x="3" y="61"/>
                </a:cxn>
                <a:cxn ang="0">
                  <a:pos x="3" y="61"/>
                </a:cxn>
                <a:cxn ang="0">
                  <a:pos x="3" y="61"/>
                </a:cxn>
                <a:cxn ang="0">
                  <a:pos x="1" y="61"/>
                </a:cxn>
                <a:cxn ang="0">
                  <a:pos x="75" y="45"/>
                </a:cxn>
                <a:cxn ang="0">
                  <a:pos x="75" y="45"/>
                </a:cxn>
                <a:cxn ang="0">
                  <a:pos x="28" y="54"/>
                </a:cxn>
                <a:cxn ang="0">
                  <a:pos x="28" y="54"/>
                </a:cxn>
                <a:cxn ang="0">
                  <a:pos x="3" y="61"/>
                </a:cxn>
                <a:cxn ang="0">
                  <a:pos x="3" y="61"/>
                </a:cxn>
                <a:cxn ang="0">
                  <a:pos x="3" y="61"/>
                </a:cxn>
                <a:cxn ang="0">
                  <a:pos x="3" y="61"/>
                </a:cxn>
                <a:cxn ang="0">
                  <a:pos x="13" y="65"/>
                </a:cxn>
                <a:cxn ang="0">
                  <a:pos x="36" y="77"/>
                </a:cxn>
                <a:cxn ang="0">
                  <a:pos x="108" y="111"/>
                </a:cxn>
                <a:cxn ang="0">
                  <a:pos x="108" y="111"/>
                </a:cxn>
                <a:cxn ang="0">
                  <a:pos x="92" y="82"/>
                </a:cxn>
                <a:cxn ang="0">
                  <a:pos x="92" y="82"/>
                </a:cxn>
                <a:cxn ang="0">
                  <a:pos x="84" y="66"/>
                </a:cxn>
                <a:cxn ang="0">
                  <a:pos x="75" y="45"/>
                </a:cxn>
                <a:cxn ang="0">
                  <a:pos x="8" y="45"/>
                </a:cxn>
                <a:cxn ang="0">
                  <a:pos x="8" y="45"/>
                </a:cxn>
                <a:cxn ang="0">
                  <a:pos x="3" y="53"/>
                </a:cxn>
                <a:cxn ang="0">
                  <a:pos x="3" y="53"/>
                </a:cxn>
                <a:cxn ang="0">
                  <a:pos x="0" y="58"/>
                </a:cxn>
                <a:cxn ang="0">
                  <a:pos x="0" y="58"/>
                </a:cxn>
                <a:cxn ang="0">
                  <a:pos x="1" y="59"/>
                </a:cxn>
                <a:cxn ang="0">
                  <a:pos x="1" y="59"/>
                </a:cxn>
                <a:cxn ang="0">
                  <a:pos x="1" y="57"/>
                </a:cxn>
                <a:cxn ang="0">
                  <a:pos x="3" y="54"/>
                </a:cxn>
                <a:cxn ang="0">
                  <a:pos x="3" y="54"/>
                </a:cxn>
                <a:cxn ang="0">
                  <a:pos x="8" y="45"/>
                </a:cxn>
                <a:cxn ang="0">
                  <a:pos x="17" y="35"/>
                </a:cxn>
                <a:cxn ang="0">
                  <a:pos x="17" y="35"/>
                </a:cxn>
                <a:cxn ang="0">
                  <a:pos x="16" y="36"/>
                </a:cxn>
                <a:cxn ang="0">
                  <a:pos x="16" y="36"/>
                </a:cxn>
                <a:cxn ang="0">
                  <a:pos x="12" y="38"/>
                </a:cxn>
                <a:cxn ang="0">
                  <a:pos x="12" y="38"/>
                </a:cxn>
                <a:cxn ang="0">
                  <a:pos x="12" y="38"/>
                </a:cxn>
                <a:cxn ang="0">
                  <a:pos x="12" y="40"/>
                </a:cxn>
                <a:cxn ang="0">
                  <a:pos x="12" y="40"/>
                </a:cxn>
                <a:cxn ang="0">
                  <a:pos x="17" y="35"/>
                </a:cxn>
                <a:cxn ang="0">
                  <a:pos x="45" y="0"/>
                </a:cxn>
                <a:cxn ang="0">
                  <a:pos x="45" y="0"/>
                </a:cxn>
                <a:cxn ang="0">
                  <a:pos x="45" y="0"/>
                </a:cxn>
                <a:cxn ang="0">
                  <a:pos x="45" y="0"/>
                </a:cxn>
                <a:cxn ang="0">
                  <a:pos x="43" y="3"/>
                </a:cxn>
                <a:cxn ang="0">
                  <a:pos x="43" y="3"/>
                </a:cxn>
                <a:cxn ang="0">
                  <a:pos x="45" y="0"/>
                </a:cxn>
              </a:cxnLst>
              <a:rect l="0" t="0" r="r" b="b"/>
              <a:pathLst>
                <a:path w="108" h="111">
                  <a:moveTo>
                    <a:pt x="1" y="61"/>
                  </a:moveTo>
                  <a:lnTo>
                    <a:pt x="1" y="61"/>
                  </a:lnTo>
                  <a:lnTo>
                    <a:pt x="1" y="61"/>
                  </a:lnTo>
                  <a:lnTo>
                    <a:pt x="1" y="61"/>
                  </a:lnTo>
                  <a:lnTo>
                    <a:pt x="1" y="61"/>
                  </a:lnTo>
                  <a:lnTo>
                    <a:pt x="1" y="61"/>
                  </a:lnTo>
                  <a:lnTo>
                    <a:pt x="3" y="61"/>
                  </a:lnTo>
                  <a:lnTo>
                    <a:pt x="3" y="61"/>
                  </a:lnTo>
                  <a:lnTo>
                    <a:pt x="3" y="61"/>
                  </a:lnTo>
                  <a:lnTo>
                    <a:pt x="3" y="61"/>
                  </a:lnTo>
                  <a:lnTo>
                    <a:pt x="1" y="61"/>
                  </a:lnTo>
                  <a:close/>
                  <a:moveTo>
                    <a:pt x="75" y="45"/>
                  </a:moveTo>
                  <a:lnTo>
                    <a:pt x="75" y="45"/>
                  </a:lnTo>
                  <a:lnTo>
                    <a:pt x="28" y="54"/>
                  </a:lnTo>
                  <a:lnTo>
                    <a:pt x="28" y="54"/>
                  </a:lnTo>
                  <a:lnTo>
                    <a:pt x="3" y="61"/>
                  </a:lnTo>
                  <a:lnTo>
                    <a:pt x="3" y="61"/>
                  </a:lnTo>
                  <a:lnTo>
                    <a:pt x="3" y="61"/>
                  </a:lnTo>
                  <a:lnTo>
                    <a:pt x="3" y="61"/>
                  </a:lnTo>
                  <a:lnTo>
                    <a:pt x="13" y="65"/>
                  </a:lnTo>
                  <a:lnTo>
                    <a:pt x="36" y="77"/>
                  </a:lnTo>
                  <a:lnTo>
                    <a:pt x="108" y="111"/>
                  </a:lnTo>
                  <a:lnTo>
                    <a:pt x="108" y="111"/>
                  </a:lnTo>
                  <a:lnTo>
                    <a:pt x="92" y="82"/>
                  </a:lnTo>
                  <a:lnTo>
                    <a:pt x="92" y="82"/>
                  </a:lnTo>
                  <a:lnTo>
                    <a:pt x="84" y="66"/>
                  </a:lnTo>
                  <a:lnTo>
                    <a:pt x="75" y="45"/>
                  </a:lnTo>
                  <a:close/>
                  <a:moveTo>
                    <a:pt x="8" y="45"/>
                  </a:moveTo>
                  <a:lnTo>
                    <a:pt x="8" y="45"/>
                  </a:lnTo>
                  <a:lnTo>
                    <a:pt x="3" y="53"/>
                  </a:lnTo>
                  <a:lnTo>
                    <a:pt x="3" y="53"/>
                  </a:lnTo>
                  <a:lnTo>
                    <a:pt x="0" y="58"/>
                  </a:lnTo>
                  <a:lnTo>
                    <a:pt x="0" y="58"/>
                  </a:lnTo>
                  <a:lnTo>
                    <a:pt x="1" y="59"/>
                  </a:lnTo>
                  <a:lnTo>
                    <a:pt x="1" y="59"/>
                  </a:lnTo>
                  <a:lnTo>
                    <a:pt x="1" y="57"/>
                  </a:lnTo>
                  <a:lnTo>
                    <a:pt x="3" y="54"/>
                  </a:lnTo>
                  <a:lnTo>
                    <a:pt x="3" y="54"/>
                  </a:lnTo>
                  <a:lnTo>
                    <a:pt x="8" y="45"/>
                  </a:lnTo>
                  <a:close/>
                  <a:moveTo>
                    <a:pt x="17" y="35"/>
                  </a:moveTo>
                  <a:lnTo>
                    <a:pt x="17" y="35"/>
                  </a:lnTo>
                  <a:lnTo>
                    <a:pt x="16" y="36"/>
                  </a:lnTo>
                  <a:lnTo>
                    <a:pt x="16" y="36"/>
                  </a:lnTo>
                  <a:lnTo>
                    <a:pt x="12" y="38"/>
                  </a:lnTo>
                  <a:lnTo>
                    <a:pt x="12" y="38"/>
                  </a:lnTo>
                  <a:lnTo>
                    <a:pt x="12" y="38"/>
                  </a:lnTo>
                  <a:lnTo>
                    <a:pt x="12" y="40"/>
                  </a:lnTo>
                  <a:lnTo>
                    <a:pt x="12" y="40"/>
                  </a:lnTo>
                  <a:lnTo>
                    <a:pt x="17" y="35"/>
                  </a:lnTo>
                  <a:close/>
                  <a:moveTo>
                    <a:pt x="45" y="0"/>
                  </a:moveTo>
                  <a:lnTo>
                    <a:pt x="45" y="0"/>
                  </a:lnTo>
                  <a:lnTo>
                    <a:pt x="45" y="0"/>
                  </a:lnTo>
                  <a:lnTo>
                    <a:pt x="45" y="0"/>
                  </a:lnTo>
                  <a:lnTo>
                    <a:pt x="43" y="3"/>
                  </a:lnTo>
                  <a:lnTo>
                    <a:pt x="43" y="3"/>
                  </a:lnTo>
                  <a:lnTo>
                    <a:pt x="45"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4" name="Freeform 770">
              <a:extLst>
                <a:ext uri="{FF2B5EF4-FFF2-40B4-BE49-F238E27FC236}">
                  <a16:creationId xmlns:a16="http://schemas.microsoft.com/office/drawing/2014/main" id="{EEBD11D0-5EB0-71E3-8A31-C4497FD5DF5D}"/>
                </a:ext>
              </a:extLst>
            </p:cNvPr>
            <p:cNvSpPr>
              <a:spLocks/>
            </p:cNvSpPr>
            <p:nvPr/>
          </p:nvSpPr>
          <p:spPr bwMode="auto">
            <a:xfrm>
              <a:off x="2330450" y="2245023"/>
              <a:ext cx="3175" cy="1588"/>
            </a:xfrm>
            <a:custGeom>
              <a:avLst/>
              <a:gdLst/>
              <a:ahLst/>
              <a:cxnLst>
                <a:cxn ang="0">
                  <a:pos x="0" y="0"/>
                </a:cxn>
                <a:cxn ang="0">
                  <a:pos x="0" y="0"/>
                </a:cxn>
                <a:cxn ang="0">
                  <a:pos x="0" y="0"/>
                </a:cxn>
                <a:cxn ang="0">
                  <a:pos x="0" y="0"/>
                </a:cxn>
                <a:cxn ang="0">
                  <a:pos x="0" y="0"/>
                </a:cxn>
                <a:cxn ang="0">
                  <a:pos x="0" y="0"/>
                </a:cxn>
                <a:cxn ang="0">
                  <a:pos x="2" y="0"/>
                </a:cxn>
                <a:cxn ang="0">
                  <a:pos x="2" y="0"/>
                </a:cxn>
                <a:cxn ang="0">
                  <a:pos x="2" y="0"/>
                </a:cxn>
                <a:cxn ang="0">
                  <a:pos x="2" y="0"/>
                </a:cxn>
                <a:cxn ang="0">
                  <a:pos x="0" y="0"/>
                </a:cxn>
              </a:cxnLst>
              <a:rect l="0" t="0" r="r" b="b"/>
              <a:pathLst>
                <a:path w="2">
                  <a:moveTo>
                    <a:pt x="0" y="0"/>
                  </a:moveTo>
                  <a:lnTo>
                    <a:pt x="0" y="0"/>
                  </a:lnTo>
                  <a:lnTo>
                    <a:pt x="0" y="0"/>
                  </a:lnTo>
                  <a:lnTo>
                    <a:pt x="0" y="0"/>
                  </a:lnTo>
                  <a:lnTo>
                    <a:pt x="0" y="0"/>
                  </a:lnTo>
                  <a:lnTo>
                    <a:pt x="0" y="0"/>
                  </a:lnTo>
                  <a:lnTo>
                    <a:pt x="2" y="0"/>
                  </a:lnTo>
                  <a:lnTo>
                    <a:pt x="2" y="0"/>
                  </a:lnTo>
                  <a:lnTo>
                    <a:pt x="2" y="0"/>
                  </a:lnTo>
                  <a:lnTo>
                    <a:pt x="2" y="0"/>
                  </a:lnTo>
                  <a:lnTo>
                    <a:pt x="0"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5" name="Freeform 771">
              <a:extLst>
                <a:ext uri="{FF2B5EF4-FFF2-40B4-BE49-F238E27FC236}">
                  <a16:creationId xmlns:a16="http://schemas.microsoft.com/office/drawing/2014/main" id="{175379BD-A392-FDD9-4AD5-1BDFCC1D0F3B}"/>
                </a:ext>
              </a:extLst>
            </p:cNvPr>
            <p:cNvSpPr>
              <a:spLocks/>
            </p:cNvSpPr>
            <p:nvPr/>
          </p:nvSpPr>
          <p:spPr bwMode="auto">
            <a:xfrm>
              <a:off x="2333625" y="2219623"/>
              <a:ext cx="166688" cy="104775"/>
            </a:xfrm>
            <a:custGeom>
              <a:avLst/>
              <a:gdLst/>
              <a:ahLst/>
              <a:cxnLst>
                <a:cxn ang="0">
                  <a:pos x="72" y="0"/>
                </a:cxn>
                <a:cxn ang="0">
                  <a:pos x="72" y="0"/>
                </a:cxn>
                <a:cxn ang="0">
                  <a:pos x="25" y="9"/>
                </a:cxn>
                <a:cxn ang="0">
                  <a:pos x="25" y="9"/>
                </a:cxn>
                <a:cxn ang="0">
                  <a:pos x="0" y="16"/>
                </a:cxn>
                <a:cxn ang="0">
                  <a:pos x="0" y="16"/>
                </a:cxn>
                <a:cxn ang="0">
                  <a:pos x="0" y="16"/>
                </a:cxn>
                <a:cxn ang="0">
                  <a:pos x="0" y="16"/>
                </a:cxn>
                <a:cxn ang="0">
                  <a:pos x="10" y="20"/>
                </a:cxn>
                <a:cxn ang="0">
                  <a:pos x="33" y="32"/>
                </a:cxn>
                <a:cxn ang="0">
                  <a:pos x="105" y="66"/>
                </a:cxn>
                <a:cxn ang="0">
                  <a:pos x="105" y="66"/>
                </a:cxn>
                <a:cxn ang="0">
                  <a:pos x="89" y="37"/>
                </a:cxn>
                <a:cxn ang="0">
                  <a:pos x="89" y="37"/>
                </a:cxn>
                <a:cxn ang="0">
                  <a:pos x="81" y="21"/>
                </a:cxn>
                <a:cxn ang="0">
                  <a:pos x="72" y="0"/>
                </a:cxn>
              </a:cxnLst>
              <a:rect l="0" t="0" r="r" b="b"/>
              <a:pathLst>
                <a:path w="105" h="66">
                  <a:moveTo>
                    <a:pt x="72" y="0"/>
                  </a:moveTo>
                  <a:lnTo>
                    <a:pt x="72" y="0"/>
                  </a:lnTo>
                  <a:lnTo>
                    <a:pt x="25" y="9"/>
                  </a:lnTo>
                  <a:lnTo>
                    <a:pt x="25" y="9"/>
                  </a:lnTo>
                  <a:lnTo>
                    <a:pt x="0" y="16"/>
                  </a:lnTo>
                  <a:lnTo>
                    <a:pt x="0" y="16"/>
                  </a:lnTo>
                  <a:lnTo>
                    <a:pt x="0" y="16"/>
                  </a:lnTo>
                  <a:lnTo>
                    <a:pt x="0" y="16"/>
                  </a:lnTo>
                  <a:lnTo>
                    <a:pt x="10" y="20"/>
                  </a:lnTo>
                  <a:lnTo>
                    <a:pt x="33" y="32"/>
                  </a:lnTo>
                  <a:lnTo>
                    <a:pt x="105" y="66"/>
                  </a:lnTo>
                  <a:lnTo>
                    <a:pt x="105" y="66"/>
                  </a:lnTo>
                  <a:lnTo>
                    <a:pt x="89" y="37"/>
                  </a:lnTo>
                  <a:lnTo>
                    <a:pt x="89" y="37"/>
                  </a:lnTo>
                  <a:lnTo>
                    <a:pt x="81" y="21"/>
                  </a:lnTo>
                  <a:lnTo>
                    <a:pt x="72"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6" name="Freeform 772">
              <a:extLst>
                <a:ext uri="{FF2B5EF4-FFF2-40B4-BE49-F238E27FC236}">
                  <a16:creationId xmlns:a16="http://schemas.microsoft.com/office/drawing/2014/main" id="{D8A27216-286B-33C6-0559-96EA0850C6ED}"/>
                </a:ext>
              </a:extLst>
            </p:cNvPr>
            <p:cNvSpPr>
              <a:spLocks/>
            </p:cNvSpPr>
            <p:nvPr/>
          </p:nvSpPr>
          <p:spPr bwMode="auto">
            <a:xfrm>
              <a:off x="2328863" y="2219623"/>
              <a:ext cx="12700" cy="22225"/>
            </a:xfrm>
            <a:custGeom>
              <a:avLst/>
              <a:gdLst/>
              <a:ahLst/>
              <a:cxnLst>
                <a:cxn ang="0">
                  <a:pos x="8" y="0"/>
                </a:cxn>
                <a:cxn ang="0">
                  <a:pos x="8" y="0"/>
                </a:cxn>
                <a:cxn ang="0">
                  <a:pos x="3" y="8"/>
                </a:cxn>
                <a:cxn ang="0">
                  <a:pos x="3" y="8"/>
                </a:cxn>
                <a:cxn ang="0">
                  <a:pos x="0" y="13"/>
                </a:cxn>
                <a:cxn ang="0">
                  <a:pos x="0" y="13"/>
                </a:cxn>
                <a:cxn ang="0">
                  <a:pos x="1" y="14"/>
                </a:cxn>
                <a:cxn ang="0">
                  <a:pos x="1" y="14"/>
                </a:cxn>
                <a:cxn ang="0">
                  <a:pos x="1" y="12"/>
                </a:cxn>
                <a:cxn ang="0">
                  <a:pos x="3" y="9"/>
                </a:cxn>
                <a:cxn ang="0">
                  <a:pos x="3" y="9"/>
                </a:cxn>
                <a:cxn ang="0">
                  <a:pos x="8" y="0"/>
                </a:cxn>
              </a:cxnLst>
              <a:rect l="0" t="0" r="r" b="b"/>
              <a:pathLst>
                <a:path w="8" h="14">
                  <a:moveTo>
                    <a:pt x="8" y="0"/>
                  </a:moveTo>
                  <a:lnTo>
                    <a:pt x="8" y="0"/>
                  </a:lnTo>
                  <a:lnTo>
                    <a:pt x="3" y="8"/>
                  </a:lnTo>
                  <a:lnTo>
                    <a:pt x="3" y="8"/>
                  </a:lnTo>
                  <a:lnTo>
                    <a:pt x="0" y="13"/>
                  </a:lnTo>
                  <a:lnTo>
                    <a:pt x="0" y="13"/>
                  </a:lnTo>
                  <a:lnTo>
                    <a:pt x="1" y="14"/>
                  </a:lnTo>
                  <a:lnTo>
                    <a:pt x="1" y="14"/>
                  </a:lnTo>
                  <a:lnTo>
                    <a:pt x="1" y="12"/>
                  </a:lnTo>
                  <a:lnTo>
                    <a:pt x="3" y="9"/>
                  </a:lnTo>
                  <a:lnTo>
                    <a:pt x="3" y="9"/>
                  </a:lnTo>
                  <a:lnTo>
                    <a:pt x="8"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7" name="Freeform 773">
              <a:extLst>
                <a:ext uri="{FF2B5EF4-FFF2-40B4-BE49-F238E27FC236}">
                  <a16:creationId xmlns:a16="http://schemas.microsoft.com/office/drawing/2014/main" id="{9B235C81-21FD-7F12-1955-DBA4911AA974}"/>
                </a:ext>
              </a:extLst>
            </p:cNvPr>
            <p:cNvSpPr>
              <a:spLocks/>
            </p:cNvSpPr>
            <p:nvPr/>
          </p:nvSpPr>
          <p:spPr bwMode="auto">
            <a:xfrm>
              <a:off x="2347913" y="2203748"/>
              <a:ext cx="7938" cy="7938"/>
            </a:xfrm>
            <a:custGeom>
              <a:avLst/>
              <a:gdLst/>
              <a:ahLst/>
              <a:cxnLst>
                <a:cxn ang="0">
                  <a:pos x="5" y="0"/>
                </a:cxn>
                <a:cxn ang="0">
                  <a:pos x="5" y="0"/>
                </a:cxn>
                <a:cxn ang="0">
                  <a:pos x="4" y="1"/>
                </a:cxn>
                <a:cxn ang="0">
                  <a:pos x="4" y="1"/>
                </a:cxn>
                <a:cxn ang="0">
                  <a:pos x="0" y="3"/>
                </a:cxn>
                <a:cxn ang="0">
                  <a:pos x="0" y="3"/>
                </a:cxn>
                <a:cxn ang="0">
                  <a:pos x="0" y="3"/>
                </a:cxn>
                <a:cxn ang="0">
                  <a:pos x="0" y="5"/>
                </a:cxn>
                <a:cxn ang="0">
                  <a:pos x="0" y="5"/>
                </a:cxn>
                <a:cxn ang="0">
                  <a:pos x="5" y="0"/>
                </a:cxn>
              </a:cxnLst>
              <a:rect l="0" t="0" r="r" b="b"/>
              <a:pathLst>
                <a:path w="5" h="5">
                  <a:moveTo>
                    <a:pt x="5" y="0"/>
                  </a:moveTo>
                  <a:lnTo>
                    <a:pt x="5" y="0"/>
                  </a:lnTo>
                  <a:lnTo>
                    <a:pt x="4" y="1"/>
                  </a:lnTo>
                  <a:lnTo>
                    <a:pt x="4" y="1"/>
                  </a:lnTo>
                  <a:lnTo>
                    <a:pt x="0" y="3"/>
                  </a:lnTo>
                  <a:lnTo>
                    <a:pt x="0" y="3"/>
                  </a:lnTo>
                  <a:lnTo>
                    <a:pt x="0" y="3"/>
                  </a:lnTo>
                  <a:lnTo>
                    <a:pt x="0" y="5"/>
                  </a:lnTo>
                  <a:lnTo>
                    <a:pt x="0" y="5"/>
                  </a:lnTo>
                  <a:lnTo>
                    <a:pt x="5"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8" name="Freeform 774">
              <a:extLst>
                <a:ext uri="{FF2B5EF4-FFF2-40B4-BE49-F238E27FC236}">
                  <a16:creationId xmlns:a16="http://schemas.microsoft.com/office/drawing/2014/main" id="{2358DC3A-4F11-F9B2-F675-667AC1543050}"/>
                </a:ext>
              </a:extLst>
            </p:cNvPr>
            <p:cNvSpPr>
              <a:spLocks/>
            </p:cNvSpPr>
            <p:nvPr/>
          </p:nvSpPr>
          <p:spPr bwMode="auto">
            <a:xfrm>
              <a:off x="2397125" y="2148186"/>
              <a:ext cx="3175" cy="4763"/>
            </a:xfrm>
            <a:custGeom>
              <a:avLst/>
              <a:gdLst/>
              <a:ahLst/>
              <a:cxnLst>
                <a:cxn ang="0">
                  <a:pos x="2" y="0"/>
                </a:cxn>
                <a:cxn ang="0">
                  <a:pos x="2" y="0"/>
                </a:cxn>
                <a:cxn ang="0">
                  <a:pos x="2" y="0"/>
                </a:cxn>
                <a:cxn ang="0">
                  <a:pos x="2" y="0"/>
                </a:cxn>
                <a:cxn ang="0">
                  <a:pos x="0" y="3"/>
                </a:cxn>
                <a:cxn ang="0">
                  <a:pos x="0" y="3"/>
                </a:cxn>
                <a:cxn ang="0">
                  <a:pos x="2" y="0"/>
                </a:cxn>
              </a:cxnLst>
              <a:rect l="0" t="0" r="r" b="b"/>
              <a:pathLst>
                <a:path w="2" h="3">
                  <a:moveTo>
                    <a:pt x="2" y="0"/>
                  </a:moveTo>
                  <a:lnTo>
                    <a:pt x="2" y="0"/>
                  </a:lnTo>
                  <a:lnTo>
                    <a:pt x="2" y="0"/>
                  </a:lnTo>
                  <a:lnTo>
                    <a:pt x="2" y="0"/>
                  </a:lnTo>
                  <a:lnTo>
                    <a:pt x="0" y="3"/>
                  </a:lnTo>
                  <a:lnTo>
                    <a:pt x="0" y="3"/>
                  </a:lnTo>
                  <a:lnTo>
                    <a:pt x="2"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9" name="Freeform 775">
              <a:extLst>
                <a:ext uri="{FF2B5EF4-FFF2-40B4-BE49-F238E27FC236}">
                  <a16:creationId xmlns:a16="http://schemas.microsoft.com/office/drawing/2014/main" id="{F1B57D23-55C9-82EA-0A43-3CDC6C3DBBB5}"/>
                </a:ext>
              </a:extLst>
            </p:cNvPr>
            <p:cNvSpPr>
              <a:spLocks noEditPoints="1"/>
            </p:cNvSpPr>
            <p:nvPr/>
          </p:nvSpPr>
          <p:spPr bwMode="auto">
            <a:xfrm>
              <a:off x="2330450" y="2141836"/>
              <a:ext cx="185738" cy="103188"/>
            </a:xfrm>
            <a:custGeom>
              <a:avLst/>
              <a:gdLst/>
              <a:ahLst/>
              <a:cxnLst>
                <a:cxn ang="0">
                  <a:pos x="0" y="63"/>
                </a:cxn>
                <a:cxn ang="0">
                  <a:pos x="0" y="63"/>
                </a:cxn>
                <a:cxn ang="0">
                  <a:pos x="0" y="65"/>
                </a:cxn>
                <a:cxn ang="0">
                  <a:pos x="0" y="65"/>
                </a:cxn>
                <a:cxn ang="0">
                  <a:pos x="0" y="63"/>
                </a:cxn>
                <a:cxn ang="0">
                  <a:pos x="11" y="44"/>
                </a:cxn>
                <a:cxn ang="0">
                  <a:pos x="11" y="44"/>
                </a:cxn>
                <a:cxn ang="0">
                  <a:pos x="10" y="46"/>
                </a:cxn>
                <a:cxn ang="0">
                  <a:pos x="10" y="46"/>
                </a:cxn>
                <a:cxn ang="0">
                  <a:pos x="7" y="49"/>
                </a:cxn>
                <a:cxn ang="0">
                  <a:pos x="7" y="49"/>
                </a:cxn>
                <a:cxn ang="0">
                  <a:pos x="11" y="44"/>
                </a:cxn>
                <a:cxn ang="0">
                  <a:pos x="19" y="35"/>
                </a:cxn>
                <a:cxn ang="0">
                  <a:pos x="19" y="35"/>
                </a:cxn>
                <a:cxn ang="0">
                  <a:pos x="18" y="36"/>
                </a:cxn>
                <a:cxn ang="0">
                  <a:pos x="18" y="36"/>
                </a:cxn>
                <a:cxn ang="0">
                  <a:pos x="16" y="39"/>
                </a:cxn>
                <a:cxn ang="0">
                  <a:pos x="16" y="39"/>
                </a:cxn>
                <a:cxn ang="0">
                  <a:pos x="16" y="39"/>
                </a:cxn>
                <a:cxn ang="0">
                  <a:pos x="16" y="39"/>
                </a:cxn>
                <a:cxn ang="0">
                  <a:pos x="19" y="35"/>
                </a:cxn>
                <a:cxn ang="0">
                  <a:pos x="36" y="14"/>
                </a:cxn>
                <a:cxn ang="0">
                  <a:pos x="36" y="14"/>
                </a:cxn>
                <a:cxn ang="0">
                  <a:pos x="36" y="14"/>
                </a:cxn>
                <a:cxn ang="0">
                  <a:pos x="32" y="18"/>
                </a:cxn>
                <a:cxn ang="0">
                  <a:pos x="32" y="18"/>
                </a:cxn>
                <a:cxn ang="0">
                  <a:pos x="36" y="14"/>
                </a:cxn>
                <a:cxn ang="0">
                  <a:pos x="36" y="14"/>
                </a:cxn>
                <a:cxn ang="0">
                  <a:pos x="53" y="2"/>
                </a:cxn>
                <a:cxn ang="0">
                  <a:pos x="53" y="2"/>
                </a:cxn>
                <a:cxn ang="0">
                  <a:pos x="74" y="49"/>
                </a:cxn>
                <a:cxn ang="0">
                  <a:pos x="74" y="49"/>
                </a:cxn>
                <a:cxn ang="0">
                  <a:pos x="111" y="42"/>
                </a:cxn>
                <a:cxn ang="0">
                  <a:pos x="111" y="42"/>
                </a:cxn>
                <a:cxn ang="0">
                  <a:pos x="117" y="42"/>
                </a:cxn>
                <a:cxn ang="0">
                  <a:pos x="117" y="42"/>
                </a:cxn>
                <a:cxn ang="0">
                  <a:pos x="102" y="33"/>
                </a:cxn>
                <a:cxn ang="0">
                  <a:pos x="102" y="33"/>
                </a:cxn>
                <a:cxn ang="0">
                  <a:pos x="82" y="21"/>
                </a:cxn>
                <a:cxn ang="0">
                  <a:pos x="70" y="14"/>
                </a:cxn>
                <a:cxn ang="0">
                  <a:pos x="62" y="8"/>
                </a:cxn>
                <a:cxn ang="0">
                  <a:pos x="62" y="8"/>
                </a:cxn>
                <a:cxn ang="0">
                  <a:pos x="58" y="4"/>
                </a:cxn>
                <a:cxn ang="0">
                  <a:pos x="53" y="2"/>
                </a:cxn>
                <a:cxn ang="0">
                  <a:pos x="48" y="0"/>
                </a:cxn>
                <a:cxn ang="0">
                  <a:pos x="48" y="0"/>
                </a:cxn>
                <a:cxn ang="0">
                  <a:pos x="48" y="0"/>
                </a:cxn>
                <a:cxn ang="0">
                  <a:pos x="48" y="0"/>
                </a:cxn>
                <a:cxn ang="0">
                  <a:pos x="46" y="0"/>
                </a:cxn>
                <a:cxn ang="0">
                  <a:pos x="46" y="0"/>
                </a:cxn>
                <a:cxn ang="0">
                  <a:pos x="46" y="0"/>
                </a:cxn>
                <a:cxn ang="0">
                  <a:pos x="45" y="3"/>
                </a:cxn>
                <a:cxn ang="0">
                  <a:pos x="45" y="3"/>
                </a:cxn>
                <a:cxn ang="0">
                  <a:pos x="44" y="4"/>
                </a:cxn>
                <a:cxn ang="0">
                  <a:pos x="44" y="4"/>
                </a:cxn>
                <a:cxn ang="0">
                  <a:pos x="52" y="0"/>
                </a:cxn>
                <a:cxn ang="0">
                  <a:pos x="52" y="0"/>
                </a:cxn>
                <a:cxn ang="0">
                  <a:pos x="48" y="0"/>
                </a:cxn>
              </a:cxnLst>
              <a:rect l="0" t="0" r="r" b="b"/>
              <a:pathLst>
                <a:path w="117" h="65">
                  <a:moveTo>
                    <a:pt x="0" y="63"/>
                  </a:moveTo>
                  <a:lnTo>
                    <a:pt x="0" y="63"/>
                  </a:lnTo>
                  <a:lnTo>
                    <a:pt x="0" y="65"/>
                  </a:lnTo>
                  <a:lnTo>
                    <a:pt x="0" y="65"/>
                  </a:lnTo>
                  <a:lnTo>
                    <a:pt x="0" y="63"/>
                  </a:lnTo>
                  <a:close/>
                  <a:moveTo>
                    <a:pt x="11" y="44"/>
                  </a:moveTo>
                  <a:lnTo>
                    <a:pt x="11" y="44"/>
                  </a:lnTo>
                  <a:lnTo>
                    <a:pt x="10" y="46"/>
                  </a:lnTo>
                  <a:lnTo>
                    <a:pt x="10" y="46"/>
                  </a:lnTo>
                  <a:lnTo>
                    <a:pt x="7" y="49"/>
                  </a:lnTo>
                  <a:lnTo>
                    <a:pt x="7" y="49"/>
                  </a:lnTo>
                  <a:lnTo>
                    <a:pt x="11" y="44"/>
                  </a:lnTo>
                  <a:close/>
                  <a:moveTo>
                    <a:pt x="19" y="35"/>
                  </a:moveTo>
                  <a:lnTo>
                    <a:pt x="19" y="35"/>
                  </a:lnTo>
                  <a:lnTo>
                    <a:pt x="18" y="36"/>
                  </a:lnTo>
                  <a:lnTo>
                    <a:pt x="18" y="36"/>
                  </a:lnTo>
                  <a:lnTo>
                    <a:pt x="16" y="39"/>
                  </a:lnTo>
                  <a:lnTo>
                    <a:pt x="16" y="39"/>
                  </a:lnTo>
                  <a:lnTo>
                    <a:pt x="16" y="39"/>
                  </a:lnTo>
                  <a:lnTo>
                    <a:pt x="16" y="39"/>
                  </a:lnTo>
                  <a:lnTo>
                    <a:pt x="19" y="35"/>
                  </a:lnTo>
                  <a:close/>
                  <a:moveTo>
                    <a:pt x="36" y="14"/>
                  </a:moveTo>
                  <a:lnTo>
                    <a:pt x="36" y="14"/>
                  </a:lnTo>
                  <a:lnTo>
                    <a:pt x="36" y="14"/>
                  </a:lnTo>
                  <a:lnTo>
                    <a:pt x="32" y="18"/>
                  </a:lnTo>
                  <a:lnTo>
                    <a:pt x="32" y="18"/>
                  </a:lnTo>
                  <a:lnTo>
                    <a:pt x="36" y="14"/>
                  </a:lnTo>
                  <a:lnTo>
                    <a:pt x="36" y="14"/>
                  </a:lnTo>
                  <a:close/>
                  <a:moveTo>
                    <a:pt x="53" y="2"/>
                  </a:moveTo>
                  <a:lnTo>
                    <a:pt x="53" y="2"/>
                  </a:lnTo>
                  <a:lnTo>
                    <a:pt x="74" y="49"/>
                  </a:lnTo>
                  <a:lnTo>
                    <a:pt x="74" y="49"/>
                  </a:lnTo>
                  <a:lnTo>
                    <a:pt x="111" y="42"/>
                  </a:lnTo>
                  <a:lnTo>
                    <a:pt x="111" y="42"/>
                  </a:lnTo>
                  <a:lnTo>
                    <a:pt x="117" y="42"/>
                  </a:lnTo>
                  <a:lnTo>
                    <a:pt x="117" y="42"/>
                  </a:lnTo>
                  <a:lnTo>
                    <a:pt x="102" y="33"/>
                  </a:lnTo>
                  <a:lnTo>
                    <a:pt x="102" y="33"/>
                  </a:lnTo>
                  <a:lnTo>
                    <a:pt x="82" y="21"/>
                  </a:lnTo>
                  <a:lnTo>
                    <a:pt x="70" y="14"/>
                  </a:lnTo>
                  <a:lnTo>
                    <a:pt x="62" y="8"/>
                  </a:lnTo>
                  <a:lnTo>
                    <a:pt x="62" y="8"/>
                  </a:lnTo>
                  <a:lnTo>
                    <a:pt x="58" y="4"/>
                  </a:lnTo>
                  <a:lnTo>
                    <a:pt x="53" y="2"/>
                  </a:lnTo>
                  <a:close/>
                  <a:moveTo>
                    <a:pt x="48" y="0"/>
                  </a:moveTo>
                  <a:lnTo>
                    <a:pt x="48" y="0"/>
                  </a:lnTo>
                  <a:lnTo>
                    <a:pt x="48" y="0"/>
                  </a:lnTo>
                  <a:lnTo>
                    <a:pt x="48" y="0"/>
                  </a:lnTo>
                  <a:lnTo>
                    <a:pt x="46" y="0"/>
                  </a:lnTo>
                  <a:lnTo>
                    <a:pt x="46" y="0"/>
                  </a:lnTo>
                  <a:lnTo>
                    <a:pt x="46" y="0"/>
                  </a:lnTo>
                  <a:lnTo>
                    <a:pt x="45" y="3"/>
                  </a:lnTo>
                  <a:lnTo>
                    <a:pt x="45" y="3"/>
                  </a:lnTo>
                  <a:lnTo>
                    <a:pt x="44" y="4"/>
                  </a:lnTo>
                  <a:lnTo>
                    <a:pt x="44" y="4"/>
                  </a:lnTo>
                  <a:lnTo>
                    <a:pt x="52" y="0"/>
                  </a:lnTo>
                  <a:lnTo>
                    <a:pt x="52" y="0"/>
                  </a:lnTo>
                  <a:lnTo>
                    <a:pt x="48"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0" name="Rectangle 776">
              <a:extLst>
                <a:ext uri="{FF2B5EF4-FFF2-40B4-BE49-F238E27FC236}">
                  <a16:creationId xmlns:a16="http://schemas.microsoft.com/office/drawing/2014/main" id="{21B1E5CA-8B72-D24C-C12B-E4C650266204}"/>
                </a:ext>
              </a:extLst>
            </p:cNvPr>
            <p:cNvSpPr>
              <a:spLocks noChangeArrowheads="1"/>
            </p:cNvSpPr>
            <p:nvPr/>
          </p:nvSpPr>
          <p:spPr bwMode="auto">
            <a:xfrm>
              <a:off x="2330450" y="2241848"/>
              <a:ext cx="1588" cy="3175"/>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1" name="Freeform 777">
              <a:extLst>
                <a:ext uri="{FF2B5EF4-FFF2-40B4-BE49-F238E27FC236}">
                  <a16:creationId xmlns:a16="http://schemas.microsoft.com/office/drawing/2014/main" id="{55A0C0AD-3F2B-47B5-8535-54D00CED3D3A}"/>
                </a:ext>
              </a:extLst>
            </p:cNvPr>
            <p:cNvSpPr>
              <a:spLocks/>
            </p:cNvSpPr>
            <p:nvPr/>
          </p:nvSpPr>
          <p:spPr bwMode="auto">
            <a:xfrm>
              <a:off x="2341563" y="2211686"/>
              <a:ext cx="6350" cy="7938"/>
            </a:xfrm>
            <a:custGeom>
              <a:avLst/>
              <a:gdLst/>
              <a:ahLst/>
              <a:cxnLst>
                <a:cxn ang="0">
                  <a:pos x="4" y="0"/>
                </a:cxn>
                <a:cxn ang="0">
                  <a:pos x="4" y="0"/>
                </a:cxn>
                <a:cxn ang="0">
                  <a:pos x="3" y="2"/>
                </a:cxn>
                <a:cxn ang="0">
                  <a:pos x="3" y="2"/>
                </a:cxn>
                <a:cxn ang="0">
                  <a:pos x="0" y="5"/>
                </a:cxn>
                <a:cxn ang="0">
                  <a:pos x="0" y="5"/>
                </a:cxn>
                <a:cxn ang="0">
                  <a:pos x="4" y="0"/>
                </a:cxn>
              </a:cxnLst>
              <a:rect l="0" t="0" r="r" b="b"/>
              <a:pathLst>
                <a:path w="4" h="5">
                  <a:moveTo>
                    <a:pt x="4" y="0"/>
                  </a:moveTo>
                  <a:lnTo>
                    <a:pt x="4" y="0"/>
                  </a:lnTo>
                  <a:lnTo>
                    <a:pt x="3" y="2"/>
                  </a:lnTo>
                  <a:lnTo>
                    <a:pt x="3" y="2"/>
                  </a:lnTo>
                  <a:lnTo>
                    <a:pt x="0" y="5"/>
                  </a:lnTo>
                  <a:lnTo>
                    <a:pt x="0" y="5"/>
                  </a:lnTo>
                  <a:lnTo>
                    <a:pt x="4"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2" name="Freeform 778">
              <a:extLst>
                <a:ext uri="{FF2B5EF4-FFF2-40B4-BE49-F238E27FC236}">
                  <a16:creationId xmlns:a16="http://schemas.microsoft.com/office/drawing/2014/main" id="{D8E5AEAD-1105-C6A2-B420-8E9624EA1563}"/>
                </a:ext>
              </a:extLst>
            </p:cNvPr>
            <p:cNvSpPr>
              <a:spLocks/>
            </p:cNvSpPr>
            <p:nvPr/>
          </p:nvSpPr>
          <p:spPr bwMode="auto">
            <a:xfrm>
              <a:off x="2355850" y="2197398"/>
              <a:ext cx="4763" cy="6350"/>
            </a:xfrm>
            <a:custGeom>
              <a:avLst/>
              <a:gdLst/>
              <a:ahLst/>
              <a:cxnLst>
                <a:cxn ang="0">
                  <a:pos x="3" y="0"/>
                </a:cxn>
                <a:cxn ang="0">
                  <a:pos x="3" y="0"/>
                </a:cxn>
                <a:cxn ang="0">
                  <a:pos x="2" y="1"/>
                </a:cxn>
                <a:cxn ang="0">
                  <a:pos x="2" y="1"/>
                </a:cxn>
                <a:cxn ang="0">
                  <a:pos x="0" y="4"/>
                </a:cxn>
                <a:cxn ang="0">
                  <a:pos x="0" y="4"/>
                </a:cxn>
                <a:cxn ang="0">
                  <a:pos x="0" y="4"/>
                </a:cxn>
                <a:cxn ang="0">
                  <a:pos x="0" y="4"/>
                </a:cxn>
                <a:cxn ang="0">
                  <a:pos x="3" y="0"/>
                </a:cxn>
              </a:cxnLst>
              <a:rect l="0" t="0" r="r" b="b"/>
              <a:pathLst>
                <a:path w="3" h="4">
                  <a:moveTo>
                    <a:pt x="3" y="0"/>
                  </a:moveTo>
                  <a:lnTo>
                    <a:pt x="3" y="0"/>
                  </a:lnTo>
                  <a:lnTo>
                    <a:pt x="2" y="1"/>
                  </a:lnTo>
                  <a:lnTo>
                    <a:pt x="2" y="1"/>
                  </a:lnTo>
                  <a:lnTo>
                    <a:pt x="0" y="4"/>
                  </a:lnTo>
                  <a:lnTo>
                    <a:pt x="0" y="4"/>
                  </a:lnTo>
                  <a:lnTo>
                    <a:pt x="0" y="4"/>
                  </a:lnTo>
                  <a:lnTo>
                    <a:pt x="0" y="4"/>
                  </a:lnTo>
                  <a:lnTo>
                    <a:pt x="3"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3" name="Freeform 779">
              <a:extLst>
                <a:ext uri="{FF2B5EF4-FFF2-40B4-BE49-F238E27FC236}">
                  <a16:creationId xmlns:a16="http://schemas.microsoft.com/office/drawing/2014/main" id="{C3A06076-1D9B-1859-0759-A81B95D57A6A}"/>
                </a:ext>
              </a:extLst>
            </p:cNvPr>
            <p:cNvSpPr>
              <a:spLocks/>
            </p:cNvSpPr>
            <p:nvPr/>
          </p:nvSpPr>
          <p:spPr bwMode="auto">
            <a:xfrm>
              <a:off x="2381250" y="2164061"/>
              <a:ext cx="6350" cy="6350"/>
            </a:xfrm>
            <a:custGeom>
              <a:avLst/>
              <a:gdLst/>
              <a:ahLst/>
              <a:cxnLst>
                <a:cxn ang="0">
                  <a:pos x="4" y="0"/>
                </a:cxn>
                <a:cxn ang="0">
                  <a:pos x="4" y="0"/>
                </a:cxn>
                <a:cxn ang="0">
                  <a:pos x="4" y="0"/>
                </a:cxn>
                <a:cxn ang="0">
                  <a:pos x="0" y="4"/>
                </a:cxn>
                <a:cxn ang="0">
                  <a:pos x="0" y="4"/>
                </a:cxn>
                <a:cxn ang="0">
                  <a:pos x="4" y="0"/>
                </a:cxn>
                <a:cxn ang="0">
                  <a:pos x="4" y="0"/>
                </a:cxn>
              </a:cxnLst>
              <a:rect l="0" t="0" r="r" b="b"/>
              <a:pathLst>
                <a:path w="4" h="4">
                  <a:moveTo>
                    <a:pt x="4" y="0"/>
                  </a:moveTo>
                  <a:lnTo>
                    <a:pt x="4" y="0"/>
                  </a:lnTo>
                  <a:lnTo>
                    <a:pt x="4" y="0"/>
                  </a:lnTo>
                  <a:lnTo>
                    <a:pt x="0" y="4"/>
                  </a:lnTo>
                  <a:lnTo>
                    <a:pt x="0" y="4"/>
                  </a:lnTo>
                  <a:lnTo>
                    <a:pt x="4" y="0"/>
                  </a:lnTo>
                  <a:lnTo>
                    <a:pt x="4"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4" name="Freeform 780">
              <a:extLst>
                <a:ext uri="{FF2B5EF4-FFF2-40B4-BE49-F238E27FC236}">
                  <a16:creationId xmlns:a16="http://schemas.microsoft.com/office/drawing/2014/main" id="{446636D0-4AA2-2672-4F5D-ED93B6B6E578}"/>
                </a:ext>
              </a:extLst>
            </p:cNvPr>
            <p:cNvSpPr>
              <a:spLocks/>
            </p:cNvSpPr>
            <p:nvPr/>
          </p:nvSpPr>
          <p:spPr bwMode="auto">
            <a:xfrm>
              <a:off x="2414588" y="2145011"/>
              <a:ext cx="101600" cy="74613"/>
            </a:xfrm>
            <a:custGeom>
              <a:avLst/>
              <a:gdLst/>
              <a:ahLst/>
              <a:cxnLst>
                <a:cxn ang="0">
                  <a:pos x="0" y="0"/>
                </a:cxn>
                <a:cxn ang="0">
                  <a:pos x="0" y="0"/>
                </a:cxn>
                <a:cxn ang="0">
                  <a:pos x="21" y="47"/>
                </a:cxn>
                <a:cxn ang="0">
                  <a:pos x="21" y="47"/>
                </a:cxn>
                <a:cxn ang="0">
                  <a:pos x="58" y="40"/>
                </a:cxn>
                <a:cxn ang="0">
                  <a:pos x="58" y="40"/>
                </a:cxn>
                <a:cxn ang="0">
                  <a:pos x="64" y="40"/>
                </a:cxn>
                <a:cxn ang="0">
                  <a:pos x="64" y="40"/>
                </a:cxn>
                <a:cxn ang="0">
                  <a:pos x="49" y="31"/>
                </a:cxn>
                <a:cxn ang="0">
                  <a:pos x="49" y="31"/>
                </a:cxn>
                <a:cxn ang="0">
                  <a:pos x="29" y="19"/>
                </a:cxn>
                <a:cxn ang="0">
                  <a:pos x="17" y="12"/>
                </a:cxn>
                <a:cxn ang="0">
                  <a:pos x="9" y="6"/>
                </a:cxn>
                <a:cxn ang="0">
                  <a:pos x="9" y="6"/>
                </a:cxn>
                <a:cxn ang="0">
                  <a:pos x="5" y="2"/>
                </a:cxn>
                <a:cxn ang="0">
                  <a:pos x="0" y="0"/>
                </a:cxn>
              </a:cxnLst>
              <a:rect l="0" t="0" r="r" b="b"/>
              <a:pathLst>
                <a:path w="64" h="47">
                  <a:moveTo>
                    <a:pt x="0" y="0"/>
                  </a:moveTo>
                  <a:lnTo>
                    <a:pt x="0" y="0"/>
                  </a:lnTo>
                  <a:lnTo>
                    <a:pt x="21" y="47"/>
                  </a:lnTo>
                  <a:lnTo>
                    <a:pt x="21" y="47"/>
                  </a:lnTo>
                  <a:lnTo>
                    <a:pt x="58" y="40"/>
                  </a:lnTo>
                  <a:lnTo>
                    <a:pt x="58" y="40"/>
                  </a:lnTo>
                  <a:lnTo>
                    <a:pt x="64" y="40"/>
                  </a:lnTo>
                  <a:lnTo>
                    <a:pt x="64" y="40"/>
                  </a:lnTo>
                  <a:lnTo>
                    <a:pt x="49" y="31"/>
                  </a:lnTo>
                  <a:lnTo>
                    <a:pt x="49" y="31"/>
                  </a:lnTo>
                  <a:lnTo>
                    <a:pt x="29" y="19"/>
                  </a:lnTo>
                  <a:lnTo>
                    <a:pt x="17" y="12"/>
                  </a:lnTo>
                  <a:lnTo>
                    <a:pt x="9" y="6"/>
                  </a:lnTo>
                  <a:lnTo>
                    <a:pt x="9" y="6"/>
                  </a:lnTo>
                  <a:lnTo>
                    <a:pt x="5" y="2"/>
                  </a:lnTo>
                  <a:lnTo>
                    <a:pt x="0"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5" name="Freeform 781">
              <a:extLst>
                <a:ext uri="{FF2B5EF4-FFF2-40B4-BE49-F238E27FC236}">
                  <a16:creationId xmlns:a16="http://schemas.microsoft.com/office/drawing/2014/main" id="{556D8C7B-9F25-AD44-084C-4FCD9B8EA967}"/>
                </a:ext>
              </a:extLst>
            </p:cNvPr>
            <p:cNvSpPr>
              <a:spLocks/>
            </p:cNvSpPr>
            <p:nvPr/>
          </p:nvSpPr>
          <p:spPr bwMode="auto">
            <a:xfrm>
              <a:off x="2400300" y="2141836"/>
              <a:ext cx="12700" cy="6350"/>
            </a:xfrm>
            <a:custGeom>
              <a:avLst/>
              <a:gdLst/>
              <a:ahLst/>
              <a:cxnLst>
                <a:cxn ang="0">
                  <a:pos x="4" y="0"/>
                </a:cxn>
                <a:cxn ang="0">
                  <a:pos x="4" y="0"/>
                </a:cxn>
                <a:cxn ang="0">
                  <a:pos x="4" y="0"/>
                </a:cxn>
                <a:cxn ang="0">
                  <a:pos x="4" y="0"/>
                </a:cxn>
                <a:cxn ang="0">
                  <a:pos x="2" y="0"/>
                </a:cxn>
                <a:cxn ang="0">
                  <a:pos x="2" y="0"/>
                </a:cxn>
                <a:cxn ang="0">
                  <a:pos x="2" y="0"/>
                </a:cxn>
                <a:cxn ang="0">
                  <a:pos x="1" y="3"/>
                </a:cxn>
                <a:cxn ang="0">
                  <a:pos x="1" y="3"/>
                </a:cxn>
                <a:cxn ang="0">
                  <a:pos x="0" y="4"/>
                </a:cxn>
                <a:cxn ang="0">
                  <a:pos x="0" y="4"/>
                </a:cxn>
                <a:cxn ang="0">
                  <a:pos x="8" y="0"/>
                </a:cxn>
                <a:cxn ang="0">
                  <a:pos x="8" y="0"/>
                </a:cxn>
                <a:cxn ang="0">
                  <a:pos x="4" y="0"/>
                </a:cxn>
              </a:cxnLst>
              <a:rect l="0" t="0" r="r" b="b"/>
              <a:pathLst>
                <a:path w="8" h="4">
                  <a:moveTo>
                    <a:pt x="4" y="0"/>
                  </a:moveTo>
                  <a:lnTo>
                    <a:pt x="4" y="0"/>
                  </a:lnTo>
                  <a:lnTo>
                    <a:pt x="4" y="0"/>
                  </a:lnTo>
                  <a:lnTo>
                    <a:pt x="4" y="0"/>
                  </a:lnTo>
                  <a:lnTo>
                    <a:pt x="2" y="0"/>
                  </a:lnTo>
                  <a:lnTo>
                    <a:pt x="2" y="0"/>
                  </a:lnTo>
                  <a:lnTo>
                    <a:pt x="2" y="0"/>
                  </a:lnTo>
                  <a:lnTo>
                    <a:pt x="1" y="3"/>
                  </a:lnTo>
                  <a:lnTo>
                    <a:pt x="1" y="3"/>
                  </a:lnTo>
                  <a:lnTo>
                    <a:pt x="0" y="4"/>
                  </a:lnTo>
                  <a:lnTo>
                    <a:pt x="0" y="4"/>
                  </a:lnTo>
                  <a:lnTo>
                    <a:pt x="8" y="0"/>
                  </a:lnTo>
                  <a:lnTo>
                    <a:pt x="8" y="0"/>
                  </a:lnTo>
                  <a:lnTo>
                    <a:pt x="4"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6" name="Freeform 782">
              <a:extLst>
                <a:ext uri="{FF2B5EF4-FFF2-40B4-BE49-F238E27FC236}">
                  <a16:creationId xmlns:a16="http://schemas.microsoft.com/office/drawing/2014/main" id="{79EF06DA-723A-9247-6351-3E105EAAD750}"/>
                </a:ext>
              </a:extLst>
            </p:cNvPr>
            <p:cNvSpPr>
              <a:spLocks/>
            </p:cNvSpPr>
            <p:nvPr/>
          </p:nvSpPr>
          <p:spPr bwMode="auto">
            <a:xfrm>
              <a:off x="2330450" y="2141836"/>
              <a:ext cx="117475" cy="103188"/>
            </a:xfrm>
            <a:custGeom>
              <a:avLst/>
              <a:gdLst/>
              <a:ahLst/>
              <a:cxnLst>
                <a:cxn ang="0">
                  <a:pos x="52" y="0"/>
                </a:cxn>
                <a:cxn ang="0">
                  <a:pos x="52" y="0"/>
                </a:cxn>
                <a:cxn ang="0">
                  <a:pos x="44" y="4"/>
                </a:cxn>
                <a:cxn ang="0">
                  <a:pos x="44" y="4"/>
                </a:cxn>
                <a:cxn ang="0">
                  <a:pos x="42" y="7"/>
                </a:cxn>
                <a:cxn ang="0">
                  <a:pos x="42" y="7"/>
                </a:cxn>
                <a:cxn ang="0">
                  <a:pos x="36" y="14"/>
                </a:cxn>
                <a:cxn ang="0">
                  <a:pos x="36" y="14"/>
                </a:cxn>
                <a:cxn ang="0">
                  <a:pos x="36" y="14"/>
                </a:cxn>
                <a:cxn ang="0">
                  <a:pos x="32" y="18"/>
                </a:cxn>
                <a:cxn ang="0">
                  <a:pos x="32" y="18"/>
                </a:cxn>
                <a:cxn ang="0">
                  <a:pos x="19" y="35"/>
                </a:cxn>
                <a:cxn ang="0">
                  <a:pos x="19" y="35"/>
                </a:cxn>
                <a:cxn ang="0">
                  <a:pos x="16" y="39"/>
                </a:cxn>
                <a:cxn ang="0">
                  <a:pos x="16" y="39"/>
                </a:cxn>
                <a:cxn ang="0">
                  <a:pos x="16" y="39"/>
                </a:cxn>
                <a:cxn ang="0">
                  <a:pos x="11" y="44"/>
                </a:cxn>
                <a:cxn ang="0">
                  <a:pos x="11" y="44"/>
                </a:cxn>
                <a:cxn ang="0">
                  <a:pos x="7" y="49"/>
                </a:cxn>
                <a:cxn ang="0">
                  <a:pos x="7" y="49"/>
                </a:cxn>
                <a:cxn ang="0">
                  <a:pos x="2" y="58"/>
                </a:cxn>
                <a:cxn ang="0">
                  <a:pos x="2" y="58"/>
                </a:cxn>
                <a:cxn ang="0">
                  <a:pos x="0" y="61"/>
                </a:cxn>
                <a:cxn ang="0">
                  <a:pos x="0" y="63"/>
                </a:cxn>
                <a:cxn ang="0">
                  <a:pos x="0" y="63"/>
                </a:cxn>
                <a:cxn ang="0">
                  <a:pos x="0" y="65"/>
                </a:cxn>
                <a:cxn ang="0">
                  <a:pos x="0" y="65"/>
                </a:cxn>
                <a:cxn ang="0">
                  <a:pos x="2" y="65"/>
                </a:cxn>
                <a:cxn ang="0">
                  <a:pos x="2" y="65"/>
                </a:cxn>
                <a:cxn ang="0">
                  <a:pos x="2" y="65"/>
                </a:cxn>
                <a:cxn ang="0">
                  <a:pos x="2" y="65"/>
                </a:cxn>
                <a:cxn ang="0">
                  <a:pos x="2" y="65"/>
                </a:cxn>
                <a:cxn ang="0">
                  <a:pos x="2" y="65"/>
                </a:cxn>
                <a:cxn ang="0">
                  <a:pos x="2" y="65"/>
                </a:cxn>
                <a:cxn ang="0">
                  <a:pos x="27" y="58"/>
                </a:cxn>
                <a:cxn ang="0">
                  <a:pos x="27" y="58"/>
                </a:cxn>
                <a:cxn ang="0">
                  <a:pos x="74" y="49"/>
                </a:cxn>
                <a:cxn ang="0">
                  <a:pos x="74" y="49"/>
                </a:cxn>
                <a:cxn ang="0">
                  <a:pos x="53" y="2"/>
                </a:cxn>
                <a:cxn ang="0">
                  <a:pos x="53" y="2"/>
                </a:cxn>
                <a:cxn ang="0">
                  <a:pos x="52" y="0"/>
                </a:cxn>
              </a:cxnLst>
              <a:rect l="0" t="0" r="r" b="b"/>
              <a:pathLst>
                <a:path w="74" h="65">
                  <a:moveTo>
                    <a:pt x="52" y="0"/>
                  </a:moveTo>
                  <a:lnTo>
                    <a:pt x="52" y="0"/>
                  </a:lnTo>
                  <a:lnTo>
                    <a:pt x="44" y="4"/>
                  </a:lnTo>
                  <a:lnTo>
                    <a:pt x="44" y="4"/>
                  </a:lnTo>
                  <a:lnTo>
                    <a:pt x="42" y="7"/>
                  </a:lnTo>
                  <a:lnTo>
                    <a:pt x="42" y="7"/>
                  </a:lnTo>
                  <a:lnTo>
                    <a:pt x="36" y="14"/>
                  </a:lnTo>
                  <a:lnTo>
                    <a:pt x="36" y="14"/>
                  </a:lnTo>
                  <a:lnTo>
                    <a:pt x="36" y="14"/>
                  </a:lnTo>
                  <a:lnTo>
                    <a:pt x="32" y="18"/>
                  </a:lnTo>
                  <a:lnTo>
                    <a:pt x="32" y="18"/>
                  </a:lnTo>
                  <a:lnTo>
                    <a:pt x="19" y="35"/>
                  </a:lnTo>
                  <a:lnTo>
                    <a:pt x="19" y="35"/>
                  </a:lnTo>
                  <a:lnTo>
                    <a:pt x="16" y="39"/>
                  </a:lnTo>
                  <a:lnTo>
                    <a:pt x="16" y="39"/>
                  </a:lnTo>
                  <a:lnTo>
                    <a:pt x="16" y="39"/>
                  </a:lnTo>
                  <a:lnTo>
                    <a:pt x="11" y="44"/>
                  </a:lnTo>
                  <a:lnTo>
                    <a:pt x="11" y="44"/>
                  </a:lnTo>
                  <a:lnTo>
                    <a:pt x="7" y="49"/>
                  </a:lnTo>
                  <a:lnTo>
                    <a:pt x="7" y="49"/>
                  </a:lnTo>
                  <a:lnTo>
                    <a:pt x="2" y="58"/>
                  </a:lnTo>
                  <a:lnTo>
                    <a:pt x="2" y="58"/>
                  </a:lnTo>
                  <a:lnTo>
                    <a:pt x="0" y="61"/>
                  </a:lnTo>
                  <a:lnTo>
                    <a:pt x="0" y="63"/>
                  </a:lnTo>
                  <a:lnTo>
                    <a:pt x="0" y="63"/>
                  </a:lnTo>
                  <a:lnTo>
                    <a:pt x="0" y="65"/>
                  </a:lnTo>
                  <a:lnTo>
                    <a:pt x="0" y="65"/>
                  </a:lnTo>
                  <a:lnTo>
                    <a:pt x="2" y="65"/>
                  </a:lnTo>
                  <a:lnTo>
                    <a:pt x="2" y="65"/>
                  </a:lnTo>
                  <a:lnTo>
                    <a:pt x="2" y="65"/>
                  </a:lnTo>
                  <a:lnTo>
                    <a:pt x="2" y="65"/>
                  </a:lnTo>
                  <a:lnTo>
                    <a:pt x="2" y="65"/>
                  </a:lnTo>
                  <a:lnTo>
                    <a:pt x="2" y="65"/>
                  </a:lnTo>
                  <a:lnTo>
                    <a:pt x="2" y="65"/>
                  </a:lnTo>
                  <a:lnTo>
                    <a:pt x="27" y="58"/>
                  </a:lnTo>
                  <a:lnTo>
                    <a:pt x="27" y="58"/>
                  </a:lnTo>
                  <a:lnTo>
                    <a:pt x="74" y="49"/>
                  </a:lnTo>
                  <a:lnTo>
                    <a:pt x="74" y="49"/>
                  </a:lnTo>
                  <a:lnTo>
                    <a:pt x="53" y="2"/>
                  </a:lnTo>
                  <a:lnTo>
                    <a:pt x="53" y="2"/>
                  </a:lnTo>
                  <a:lnTo>
                    <a:pt x="5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7" name="Freeform 783">
              <a:extLst>
                <a:ext uri="{FF2B5EF4-FFF2-40B4-BE49-F238E27FC236}">
                  <a16:creationId xmlns:a16="http://schemas.microsoft.com/office/drawing/2014/main" id="{28A24D09-D1AB-AAF4-4CB2-F6B7019E52BF}"/>
                </a:ext>
              </a:extLst>
            </p:cNvPr>
            <p:cNvSpPr>
              <a:spLocks/>
            </p:cNvSpPr>
            <p:nvPr/>
          </p:nvSpPr>
          <p:spPr bwMode="auto">
            <a:xfrm>
              <a:off x="2330450" y="2141836"/>
              <a:ext cx="117475" cy="103188"/>
            </a:xfrm>
            <a:custGeom>
              <a:avLst/>
              <a:gdLst/>
              <a:ahLst/>
              <a:cxnLst>
                <a:cxn ang="0">
                  <a:pos x="52" y="0"/>
                </a:cxn>
                <a:cxn ang="0">
                  <a:pos x="52" y="0"/>
                </a:cxn>
                <a:cxn ang="0">
                  <a:pos x="44" y="4"/>
                </a:cxn>
                <a:cxn ang="0">
                  <a:pos x="44" y="4"/>
                </a:cxn>
                <a:cxn ang="0">
                  <a:pos x="42" y="7"/>
                </a:cxn>
                <a:cxn ang="0">
                  <a:pos x="42" y="7"/>
                </a:cxn>
                <a:cxn ang="0">
                  <a:pos x="36" y="14"/>
                </a:cxn>
                <a:cxn ang="0">
                  <a:pos x="36" y="14"/>
                </a:cxn>
                <a:cxn ang="0">
                  <a:pos x="36" y="14"/>
                </a:cxn>
                <a:cxn ang="0">
                  <a:pos x="32" y="18"/>
                </a:cxn>
                <a:cxn ang="0">
                  <a:pos x="32" y="18"/>
                </a:cxn>
                <a:cxn ang="0">
                  <a:pos x="19" y="35"/>
                </a:cxn>
                <a:cxn ang="0">
                  <a:pos x="19" y="35"/>
                </a:cxn>
                <a:cxn ang="0">
                  <a:pos x="16" y="39"/>
                </a:cxn>
                <a:cxn ang="0">
                  <a:pos x="16" y="39"/>
                </a:cxn>
                <a:cxn ang="0">
                  <a:pos x="16" y="39"/>
                </a:cxn>
                <a:cxn ang="0">
                  <a:pos x="11" y="44"/>
                </a:cxn>
                <a:cxn ang="0">
                  <a:pos x="11" y="44"/>
                </a:cxn>
                <a:cxn ang="0">
                  <a:pos x="7" y="49"/>
                </a:cxn>
                <a:cxn ang="0">
                  <a:pos x="7" y="49"/>
                </a:cxn>
                <a:cxn ang="0">
                  <a:pos x="2" y="58"/>
                </a:cxn>
                <a:cxn ang="0">
                  <a:pos x="2" y="58"/>
                </a:cxn>
                <a:cxn ang="0">
                  <a:pos x="0" y="61"/>
                </a:cxn>
                <a:cxn ang="0">
                  <a:pos x="0" y="63"/>
                </a:cxn>
                <a:cxn ang="0">
                  <a:pos x="0" y="63"/>
                </a:cxn>
                <a:cxn ang="0">
                  <a:pos x="0" y="65"/>
                </a:cxn>
                <a:cxn ang="0">
                  <a:pos x="0" y="65"/>
                </a:cxn>
                <a:cxn ang="0">
                  <a:pos x="2" y="65"/>
                </a:cxn>
                <a:cxn ang="0">
                  <a:pos x="2" y="65"/>
                </a:cxn>
                <a:cxn ang="0">
                  <a:pos x="2" y="65"/>
                </a:cxn>
                <a:cxn ang="0">
                  <a:pos x="2" y="65"/>
                </a:cxn>
                <a:cxn ang="0">
                  <a:pos x="2" y="65"/>
                </a:cxn>
                <a:cxn ang="0">
                  <a:pos x="2" y="65"/>
                </a:cxn>
                <a:cxn ang="0">
                  <a:pos x="2" y="65"/>
                </a:cxn>
                <a:cxn ang="0">
                  <a:pos x="27" y="58"/>
                </a:cxn>
                <a:cxn ang="0">
                  <a:pos x="27" y="58"/>
                </a:cxn>
                <a:cxn ang="0">
                  <a:pos x="74" y="49"/>
                </a:cxn>
                <a:cxn ang="0">
                  <a:pos x="74" y="49"/>
                </a:cxn>
                <a:cxn ang="0">
                  <a:pos x="53" y="2"/>
                </a:cxn>
                <a:cxn ang="0">
                  <a:pos x="53" y="2"/>
                </a:cxn>
                <a:cxn ang="0">
                  <a:pos x="52" y="0"/>
                </a:cxn>
              </a:cxnLst>
              <a:rect l="0" t="0" r="r" b="b"/>
              <a:pathLst>
                <a:path w="74" h="65">
                  <a:moveTo>
                    <a:pt x="52" y="0"/>
                  </a:moveTo>
                  <a:lnTo>
                    <a:pt x="52" y="0"/>
                  </a:lnTo>
                  <a:lnTo>
                    <a:pt x="44" y="4"/>
                  </a:lnTo>
                  <a:lnTo>
                    <a:pt x="44" y="4"/>
                  </a:lnTo>
                  <a:lnTo>
                    <a:pt x="42" y="7"/>
                  </a:lnTo>
                  <a:lnTo>
                    <a:pt x="42" y="7"/>
                  </a:lnTo>
                  <a:lnTo>
                    <a:pt x="36" y="14"/>
                  </a:lnTo>
                  <a:lnTo>
                    <a:pt x="36" y="14"/>
                  </a:lnTo>
                  <a:lnTo>
                    <a:pt x="36" y="14"/>
                  </a:lnTo>
                  <a:lnTo>
                    <a:pt x="32" y="18"/>
                  </a:lnTo>
                  <a:lnTo>
                    <a:pt x="32" y="18"/>
                  </a:lnTo>
                  <a:lnTo>
                    <a:pt x="19" y="35"/>
                  </a:lnTo>
                  <a:lnTo>
                    <a:pt x="19" y="35"/>
                  </a:lnTo>
                  <a:lnTo>
                    <a:pt x="16" y="39"/>
                  </a:lnTo>
                  <a:lnTo>
                    <a:pt x="16" y="39"/>
                  </a:lnTo>
                  <a:lnTo>
                    <a:pt x="16" y="39"/>
                  </a:lnTo>
                  <a:lnTo>
                    <a:pt x="11" y="44"/>
                  </a:lnTo>
                  <a:lnTo>
                    <a:pt x="11" y="44"/>
                  </a:lnTo>
                  <a:lnTo>
                    <a:pt x="7" y="49"/>
                  </a:lnTo>
                  <a:lnTo>
                    <a:pt x="7" y="49"/>
                  </a:lnTo>
                  <a:lnTo>
                    <a:pt x="2" y="58"/>
                  </a:lnTo>
                  <a:lnTo>
                    <a:pt x="2" y="58"/>
                  </a:lnTo>
                  <a:lnTo>
                    <a:pt x="0" y="61"/>
                  </a:lnTo>
                  <a:lnTo>
                    <a:pt x="0" y="63"/>
                  </a:lnTo>
                  <a:lnTo>
                    <a:pt x="0" y="63"/>
                  </a:lnTo>
                  <a:lnTo>
                    <a:pt x="0" y="65"/>
                  </a:lnTo>
                  <a:lnTo>
                    <a:pt x="0" y="65"/>
                  </a:lnTo>
                  <a:lnTo>
                    <a:pt x="2" y="65"/>
                  </a:lnTo>
                  <a:lnTo>
                    <a:pt x="2" y="65"/>
                  </a:lnTo>
                  <a:lnTo>
                    <a:pt x="2" y="65"/>
                  </a:lnTo>
                  <a:lnTo>
                    <a:pt x="2" y="65"/>
                  </a:lnTo>
                  <a:lnTo>
                    <a:pt x="2" y="65"/>
                  </a:lnTo>
                  <a:lnTo>
                    <a:pt x="2" y="65"/>
                  </a:lnTo>
                  <a:lnTo>
                    <a:pt x="2" y="65"/>
                  </a:lnTo>
                  <a:lnTo>
                    <a:pt x="27" y="58"/>
                  </a:lnTo>
                  <a:lnTo>
                    <a:pt x="27" y="58"/>
                  </a:lnTo>
                  <a:lnTo>
                    <a:pt x="74" y="49"/>
                  </a:lnTo>
                  <a:lnTo>
                    <a:pt x="74" y="49"/>
                  </a:lnTo>
                  <a:lnTo>
                    <a:pt x="53" y="2"/>
                  </a:lnTo>
                  <a:lnTo>
                    <a:pt x="53" y="2"/>
                  </a:lnTo>
                  <a:lnTo>
                    <a:pt x="52"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8" name="Freeform 785">
              <a:extLst>
                <a:ext uri="{FF2B5EF4-FFF2-40B4-BE49-F238E27FC236}">
                  <a16:creationId xmlns:a16="http://schemas.microsoft.com/office/drawing/2014/main" id="{AB3D6DE8-7F04-DCE2-CAEB-0FFE3EE38AE4}"/>
                </a:ext>
              </a:extLst>
            </p:cNvPr>
            <p:cNvSpPr>
              <a:spLocks/>
            </p:cNvSpPr>
            <p:nvPr/>
          </p:nvSpPr>
          <p:spPr bwMode="auto">
            <a:xfrm>
              <a:off x="3706813" y="2206923"/>
              <a:ext cx="93663" cy="146050"/>
            </a:xfrm>
            <a:custGeom>
              <a:avLst/>
              <a:gdLst/>
              <a:ahLst/>
              <a:cxnLst>
                <a:cxn ang="0">
                  <a:pos x="59" y="0"/>
                </a:cxn>
                <a:cxn ang="0">
                  <a:pos x="59" y="0"/>
                </a:cxn>
                <a:cxn ang="0">
                  <a:pos x="51" y="17"/>
                </a:cxn>
                <a:cxn ang="0">
                  <a:pos x="42" y="34"/>
                </a:cxn>
                <a:cxn ang="0">
                  <a:pos x="42" y="34"/>
                </a:cxn>
                <a:cxn ang="0">
                  <a:pos x="33" y="49"/>
                </a:cxn>
                <a:cxn ang="0">
                  <a:pos x="22" y="63"/>
                </a:cxn>
                <a:cxn ang="0">
                  <a:pos x="0" y="92"/>
                </a:cxn>
                <a:cxn ang="0">
                  <a:pos x="0" y="92"/>
                </a:cxn>
                <a:cxn ang="0">
                  <a:pos x="10" y="80"/>
                </a:cxn>
                <a:cxn ang="0">
                  <a:pos x="23" y="63"/>
                </a:cxn>
                <a:cxn ang="0">
                  <a:pos x="38" y="41"/>
                </a:cxn>
                <a:cxn ang="0">
                  <a:pos x="51" y="16"/>
                </a:cxn>
                <a:cxn ang="0">
                  <a:pos x="51" y="16"/>
                </a:cxn>
                <a:cxn ang="0">
                  <a:pos x="59" y="0"/>
                </a:cxn>
              </a:cxnLst>
              <a:rect l="0" t="0" r="r" b="b"/>
              <a:pathLst>
                <a:path w="59" h="92">
                  <a:moveTo>
                    <a:pt x="59" y="0"/>
                  </a:moveTo>
                  <a:lnTo>
                    <a:pt x="59" y="0"/>
                  </a:lnTo>
                  <a:lnTo>
                    <a:pt x="51" y="17"/>
                  </a:lnTo>
                  <a:lnTo>
                    <a:pt x="42" y="34"/>
                  </a:lnTo>
                  <a:lnTo>
                    <a:pt x="42" y="34"/>
                  </a:lnTo>
                  <a:lnTo>
                    <a:pt x="33" y="49"/>
                  </a:lnTo>
                  <a:lnTo>
                    <a:pt x="22" y="63"/>
                  </a:lnTo>
                  <a:lnTo>
                    <a:pt x="0" y="92"/>
                  </a:lnTo>
                  <a:lnTo>
                    <a:pt x="0" y="92"/>
                  </a:lnTo>
                  <a:lnTo>
                    <a:pt x="10" y="80"/>
                  </a:lnTo>
                  <a:lnTo>
                    <a:pt x="23" y="63"/>
                  </a:lnTo>
                  <a:lnTo>
                    <a:pt x="38" y="41"/>
                  </a:lnTo>
                  <a:lnTo>
                    <a:pt x="51" y="16"/>
                  </a:lnTo>
                  <a:lnTo>
                    <a:pt x="51" y="16"/>
                  </a:lnTo>
                  <a:lnTo>
                    <a:pt x="59"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9" name="Freeform 787">
              <a:extLst>
                <a:ext uri="{FF2B5EF4-FFF2-40B4-BE49-F238E27FC236}">
                  <a16:creationId xmlns:a16="http://schemas.microsoft.com/office/drawing/2014/main" id="{DE03F278-8D98-6E3E-2D09-D895CFEA7A32}"/>
                </a:ext>
              </a:extLst>
            </p:cNvPr>
            <p:cNvSpPr>
              <a:spLocks/>
            </p:cNvSpPr>
            <p:nvPr/>
          </p:nvSpPr>
          <p:spPr bwMode="auto">
            <a:xfrm>
              <a:off x="3694113" y="2127548"/>
              <a:ext cx="131763" cy="233363"/>
            </a:xfrm>
            <a:custGeom>
              <a:avLst/>
              <a:gdLst/>
              <a:ahLst/>
              <a:cxnLst>
                <a:cxn ang="0">
                  <a:pos x="83" y="0"/>
                </a:cxn>
                <a:cxn ang="0">
                  <a:pos x="83" y="0"/>
                </a:cxn>
                <a:cxn ang="0">
                  <a:pos x="77" y="11"/>
                </a:cxn>
                <a:cxn ang="0">
                  <a:pos x="67" y="36"/>
                </a:cxn>
                <a:cxn ang="0">
                  <a:pos x="59" y="50"/>
                </a:cxn>
                <a:cxn ang="0">
                  <a:pos x="50" y="67"/>
                </a:cxn>
                <a:cxn ang="0">
                  <a:pos x="39" y="83"/>
                </a:cxn>
                <a:cxn ang="0">
                  <a:pos x="28" y="97"/>
                </a:cxn>
                <a:cxn ang="0">
                  <a:pos x="28" y="97"/>
                </a:cxn>
                <a:cxn ang="0">
                  <a:pos x="17" y="109"/>
                </a:cxn>
                <a:cxn ang="0">
                  <a:pos x="17" y="109"/>
                </a:cxn>
                <a:cxn ang="0">
                  <a:pos x="0" y="147"/>
                </a:cxn>
                <a:cxn ang="0">
                  <a:pos x="0" y="147"/>
                </a:cxn>
                <a:cxn ang="0">
                  <a:pos x="0" y="147"/>
                </a:cxn>
                <a:cxn ang="0">
                  <a:pos x="0" y="147"/>
                </a:cxn>
                <a:cxn ang="0">
                  <a:pos x="8" y="142"/>
                </a:cxn>
                <a:cxn ang="0">
                  <a:pos x="8" y="142"/>
                </a:cxn>
                <a:cxn ang="0">
                  <a:pos x="30" y="113"/>
                </a:cxn>
                <a:cxn ang="0">
                  <a:pos x="41" y="99"/>
                </a:cxn>
                <a:cxn ang="0">
                  <a:pos x="50" y="84"/>
                </a:cxn>
                <a:cxn ang="0">
                  <a:pos x="50" y="84"/>
                </a:cxn>
                <a:cxn ang="0">
                  <a:pos x="59" y="67"/>
                </a:cxn>
                <a:cxn ang="0">
                  <a:pos x="67" y="50"/>
                </a:cxn>
                <a:cxn ang="0">
                  <a:pos x="67" y="50"/>
                </a:cxn>
                <a:cxn ang="0">
                  <a:pos x="75" y="29"/>
                </a:cxn>
                <a:cxn ang="0">
                  <a:pos x="81" y="6"/>
                </a:cxn>
                <a:cxn ang="0">
                  <a:pos x="81" y="6"/>
                </a:cxn>
                <a:cxn ang="0">
                  <a:pos x="83" y="0"/>
                </a:cxn>
              </a:cxnLst>
              <a:rect l="0" t="0" r="r" b="b"/>
              <a:pathLst>
                <a:path w="83" h="147">
                  <a:moveTo>
                    <a:pt x="83" y="0"/>
                  </a:moveTo>
                  <a:lnTo>
                    <a:pt x="83" y="0"/>
                  </a:lnTo>
                  <a:lnTo>
                    <a:pt x="77" y="11"/>
                  </a:lnTo>
                  <a:lnTo>
                    <a:pt x="67" y="36"/>
                  </a:lnTo>
                  <a:lnTo>
                    <a:pt x="59" y="50"/>
                  </a:lnTo>
                  <a:lnTo>
                    <a:pt x="50" y="67"/>
                  </a:lnTo>
                  <a:lnTo>
                    <a:pt x="39" y="83"/>
                  </a:lnTo>
                  <a:lnTo>
                    <a:pt x="28" y="97"/>
                  </a:lnTo>
                  <a:lnTo>
                    <a:pt x="28" y="97"/>
                  </a:lnTo>
                  <a:lnTo>
                    <a:pt x="17" y="109"/>
                  </a:lnTo>
                  <a:lnTo>
                    <a:pt x="17" y="109"/>
                  </a:lnTo>
                  <a:lnTo>
                    <a:pt x="0" y="147"/>
                  </a:lnTo>
                  <a:lnTo>
                    <a:pt x="0" y="147"/>
                  </a:lnTo>
                  <a:lnTo>
                    <a:pt x="0" y="147"/>
                  </a:lnTo>
                  <a:lnTo>
                    <a:pt x="0" y="147"/>
                  </a:lnTo>
                  <a:lnTo>
                    <a:pt x="8" y="142"/>
                  </a:lnTo>
                  <a:lnTo>
                    <a:pt x="8" y="142"/>
                  </a:lnTo>
                  <a:lnTo>
                    <a:pt x="30" y="113"/>
                  </a:lnTo>
                  <a:lnTo>
                    <a:pt x="41" y="99"/>
                  </a:lnTo>
                  <a:lnTo>
                    <a:pt x="50" y="84"/>
                  </a:lnTo>
                  <a:lnTo>
                    <a:pt x="50" y="84"/>
                  </a:lnTo>
                  <a:lnTo>
                    <a:pt x="59" y="67"/>
                  </a:lnTo>
                  <a:lnTo>
                    <a:pt x="67" y="50"/>
                  </a:lnTo>
                  <a:lnTo>
                    <a:pt x="67" y="50"/>
                  </a:lnTo>
                  <a:lnTo>
                    <a:pt x="75" y="29"/>
                  </a:lnTo>
                  <a:lnTo>
                    <a:pt x="81" y="6"/>
                  </a:lnTo>
                  <a:lnTo>
                    <a:pt x="81" y="6"/>
                  </a:lnTo>
                  <a:lnTo>
                    <a:pt x="83"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50" name="Freeform 788">
              <a:extLst>
                <a:ext uri="{FF2B5EF4-FFF2-40B4-BE49-F238E27FC236}">
                  <a16:creationId xmlns:a16="http://schemas.microsoft.com/office/drawing/2014/main" id="{02C137FF-88C4-5628-7468-C0FD3DCBF018}"/>
                </a:ext>
              </a:extLst>
            </p:cNvPr>
            <p:cNvSpPr>
              <a:spLocks/>
            </p:cNvSpPr>
            <p:nvPr/>
          </p:nvSpPr>
          <p:spPr bwMode="auto">
            <a:xfrm>
              <a:off x="3694113" y="2127548"/>
              <a:ext cx="131763" cy="233363"/>
            </a:xfrm>
            <a:custGeom>
              <a:avLst/>
              <a:gdLst/>
              <a:ahLst/>
              <a:cxnLst>
                <a:cxn ang="0">
                  <a:pos x="83" y="0"/>
                </a:cxn>
                <a:cxn ang="0">
                  <a:pos x="83" y="0"/>
                </a:cxn>
                <a:cxn ang="0">
                  <a:pos x="77" y="11"/>
                </a:cxn>
                <a:cxn ang="0">
                  <a:pos x="67" y="36"/>
                </a:cxn>
                <a:cxn ang="0">
                  <a:pos x="59" y="50"/>
                </a:cxn>
                <a:cxn ang="0">
                  <a:pos x="50" y="67"/>
                </a:cxn>
                <a:cxn ang="0">
                  <a:pos x="39" y="83"/>
                </a:cxn>
                <a:cxn ang="0">
                  <a:pos x="28" y="97"/>
                </a:cxn>
                <a:cxn ang="0">
                  <a:pos x="28" y="97"/>
                </a:cxn>
                <a:cxn ang="0">
                  <a:pos x="17" y="109"/>
                </a:cxn>
                <a:cxn ang="0">
                  <a:pos x="17" y="109"/>
                </a:cxn>
                <a:cxn ang="0">
                  <a:pos x="0" y="147"/>
                </a:cxn>
                <a:cxn ang="0">
                  <a:pos x="0" y="147"/>
                </a:cxn>
                <a:cxn ang="0">
                  <a:pos x="0" y="147"/>
                </a:cxn>
                <a:cxn ang="0">
                  <a:pos x="0" y="147"/>
                </a:cxn>
                <a:cxn ang="0">
                  <a:pos x="8" y="142"/>
                </a:cxn>
                <a:cxn ang="0">
                  <a:pos x="8" y="142"/>
                </a:cxn>
                <a:cxn ang="0">
                  <a:pos x="30" y="113"/>
                </a:cxn>
                <a:cxn ang="0">
                  <a:pos x="41" y="99"/>
                </a:cxn>
                <a:cxn ang="0">
                  <a:pos x="50" y="84"/>
                </a:cxn>
                <a:cxn ang="0">
                  <a:pos x="50" y="84"/>
                </a:cxn>
                <a:cxn ang="0">
                  <a:pos x="59" y="67"/>
                </a:cxn>
                <a:cxn ang="0">
                  <a:pos x="67" y="50"/>
                </a:cxn>
                <a:cxn ang="0">
                  <a:pos x="67" y="50"/>
                </a:cxn>
                <a:cxn ang="0">
                  <a:pos x="75" y="29"/>
                </a:cxn>
                <a:cxn ang="0">
                  <a:pos x="81" y="6"/>
                </a:cxn>
                <a:cxn ang="0">
                  <a:pos x="81" y="6"/>
                </a:cxn>
                <a:cxn ang="0">
                  <a:pos x="83" y="0"/>
                </a:cxn>
              </a:cxnLst>
              <a:rect l="0" t="0" r="r" b="b"/>
              <a:pathLst>
                <a:path w="83" h="147">
                  <a:moveTo>
                    <a:pt x="83" y="0"/>
                  </a:moveTo>
                  <a:lnTo>
                    <a:pt x="83" y="0"/>
                  </a:lnTo>
                  <a:lnTo>
                    <a:pt x="77" y="11"/>
                  </a:lnTo>
                  <a:lnTo>
                    <a:pt x="67" y="36"/>
                  </a:lnTo>
                  <a:lnTo>
                    <a:pt x="59" y="50"/>
                  </a:lnTo>
                  <a:lnTo>
                    <a:pt x="50" y="67"/>
                  </a:lnTo>
                  <a:lnTo>
                    <a:pt x="39" y="83"/>
                  </a:lnTo>
                  <a:lnTo>
                    <a:pt x="28" y="97"/>
                  </a:lnTo>
                  <a:lnTo>
                    <a:pt x="28" y="97"/>
                  </a:lnTo>
                  <a:lnTo>
                    <a:pt x="17" y="109"/>
                  </a:lnTo>
                  <a:lnTo>
                    <a:pt x="17" y="109"/>
                  </a:lnTo>
                  <a:lnTo>
                    <a:pt x="0" y="147"/>
                  </a:lnTo>
                  <a:lnTo>
                    <a:pt x="0" y="147"/>
                  </a:lnTo>
                  <a:lnTo>
                    <a:pt x="0" y="147"/>
                  </a:lnTo>
                  <a:lnTo>
                    <a:pt x="0" y="147"/>
                  </a:lnTo>
                  <a:lnTo>
                    <a:pt x="8" y="142"/>
                  </a:lnTo>
                  <a:lnTo>
                    <a:pt x="8" y="142"/>
                  </a:lnTo>
                  <a:lnTo>
                    <a:pt x="30" y="113"/>
                  </a:lnTo>
                  <a:lnTo>
                    <a:pt x="41" y="99"/>
                  </a:lnTo>
                  <a:lnTo>
                    <a:pt x="50" y="84"/>
                  </a:lnTo>
                  <a:lnTo>
                    <a:pt x="50" y="84"/>
                  </a:lnTo>
                  <a:lnTo>
                    <a:pt x="59" y="67"/>
                  </a:lnTo>
                  <a:lnTo>
                    <a:pt x="67" y="50"/>
                  </a:lnTo>
                  <a:lnTo>
                    <a:pt x="67" y="50"/>
                  </a:lnTo>
                  <a:lnTo>
                    <a:pt x="75" y="29"/>
                  </a:lnTo>
                  <a:lnTo>
                    <a:pt x="81" y="6"/>
                  </a:lnTo>
                  <a:lnTo>
                    <a:pt x="81" y="6"/>
                  </a:lnTo>
                  <a:lnTo>
                    <a:pt x="83" y="0"/>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845407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1777E737-AE6A-ED16-389C-5DFAF489DCB5}"/>
              </a:ext>
            </a:extLst>
          </p:cNvPr>
          <p:cNvSpPr/>
          <p:nvPr/>
        </p:nvSpPr>
        <p:spPr>
          <a:xfrm>
            <a:off x="6494225" y="0"/>
            <a:ext cx="569777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Helvetica"/>
              <a:ea typeface="+mn-ea"/>
              <a:cs typeface="+mn-cs"/>
            </a:endParaRPr>
          </a:p>
        </p:txBody>
      </p:sp>
      <p:sp>
        <p:nvSpPr>
          <p:cNvPr id="6" name="Title 5">
            <a:extLst>
              <a:ext uri="{FF2B5EF4-FFF2-40B4-BE49-F238E27FC236}">
                <a16:creationId xmlns:a16="http://schemas.microsoft.com/office/drawing/2014/main" id="{31E8C51F-296C-1B4F-AA29-324960362C0A}"/>
              </a:ext>
            </a:extLst>
          </p:cNvPr>
          <p:cNvSpPr>
            <a:spLocks noGrp="1"/>
          </p:cNvSpPr>
          <p:nvPr>
            <p:ph type="title"/>
          </p:nvPr>
        </p:nvSpPr>
        <p:spPr>
          <a:xfrm>
            <a:off x="479426" y="476250"/>
            <a:ext cx="5553160" cy="775597"/>
          </a:xfrm>
        </p:spPr>
        <p:txBody>
          <a:bodyPr/>
          <a:lstStyle/>
          <a:p>
            <a:r>
              <a:rPr lang="en-AU" dirty="0">
                <a:cs typeface="Helvetica"/>
              </a:rPr>
              <a:t>Knowledge of air travellers’ rights</a:t>
            </a:r>
            <a:endParaRPr lang="en-AU" dirty="0"/>
          </a:p>
        </p:txBody>
      </p:sp>
      <p:sp>
        <p:nvSpPr>
          <p:cNvPr id="3" name="Slide Number Placeholder 2">
            <a:extLst>
              <a:ext uri="{FF2B5EF4-FFF2-40B4-BE49-F238E27FC236}">
                <a16:creationId xmlns:a16="http://schemas.microsoft.com/office/drawing/2014/main" id="{686517F4-6747-5941-BA4B-2CBA28985C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00C9E6-702F-A843-8A04-80C500C6891A}" type="slidenum">
              <a:rPr kumimoji="0" lang="en-AU" sz="800" b="0" i="0" u="none" strike="noStrike" kern="1200" cap="none" spc="0" normalizeH="0" baseline="0" noProof="0">
                <a:ln>
                  <a:noFill/>
                </a:ln>
                <a:solidFill>
                  <a:srgbClr val="000000">
                    <a:tint val="75000"/>
                  </a:srgbClr>
                </a:solidFill>
                <a:effectLst/>
                <a:uLnTx/>
                <a:uFillTx/>
                <a:latin typeface="Helvetic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AU" sz="800" b="0" i="0" u="none" strike="noStrike" kern="1200" cap="none" spc="0" normalizeH="0" baseline="0" noProof="0">
              <a:ln>
                <a:noFill/>
              </a:ln>
              <a:solidFill>
                <a:srgbClr val="000000">
                  <a:tint val="75000"/>
                </a:srgbClr>
              </a:solidFill>
              <a:effectLst/>
              <a:uLnTx/>
              <a:uFillTx/>
              <a:latin typeface="Helvetica"/>
              <a:ea typeface="+mn-ea"/>
              <a:cs typeface="+mn-cs"/>
            </a:endParaRPr>
          </a:p>
        </p:txBody>
      </p:sp>
      <p:grpSp>
        <p:nvGrpSpPr>
          <p:cNvPr id="10" name="Group 9">
            <a:extLst>
              <a:ext uri="{FF2B5EF4-FFF2-40B4-BE49-F238E27FC236}">
                <a16:creationId xmlns:a16="http://schemas.microsoft.com/office/drawing/2014/main" id="{409D630E-4132-CD4F-94D6-AFF54FCE9918}"/>
              </a:ext>
            </a:extLst>
          </p:cNvPr>
          <p:cNvGrpSpPr/>
          <p:nvPr/>
        </p:nvGrpSpPr>
        <p:grpSpPr>
          <a:xfrm>
            <a:off x="1364045" y="1866583"/>
            <a:ext cx="385153" cy="1155767"/>
            <a:chOff x="6019800" y="3200399"/>
            <a:chExt cx="155626" cy="452819"/>
          </a:xfrm>
          <a:solidFill>
            <a:schemeClr val="accent1"/>
          </a:solidFill>
        </p:grpSpPr>
        <p:sp>
          <p:nvSpPr>
            <p:cNvPr id="35" name="Graphic 16">
              <a:extLst>
                <a:ext uri="{FF2B5EF4-FFF2-40B4-BE49-F238E27FC236}">
                  <a16:creationId xmlns:a16="http://schemas.microsoft.com/office/drawing/2014/main" id="{B0A7335E-AAFA-D549-8ADF-B78F1740C6B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6" name="Graphic 16">
              <a:extLst>
                <a:ext uri="{FF2B5EF4-FFF2-40B4-BE49-F238E27FC236}">
                  <a16:creationId xmlns:a16="http://schemas.microsoft.com/office/drawing/2014/main" id="{A10A7DB4-7A8D-E542-84D3-44E94D7D4B5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7" name="Graphic 16">
              <a:extLst>
                <a:ext uri="{FF2B5EF4-FFF2-40B4-BE49-F238E27FC236}">
                  <a16:creationId xmlns:a16="http://schemas.microsoft.com/office/drawing/2014/main" id="{DE9DFF4F-D425-5E4B-B151-39F29A7D489E}"/>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8" name="Graphic 16">
              <a:extLst>
                <a:ext uri="{FF2B5EF4-FFF2-40B4-BE49-F238E27FC236}">
                  <a16:creationId xmlns:a16="http://schemas.microsoft.com/office/drawing/2014/main" id="{0D57A3D9-A4B0-544A-A4C9-6565F9D52E00}"/>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9" name="Graphic 16">
              <a:extLst>
                <a:ext uri="{FF2B5EF4-FFF2-40B4-BE49-F238E27FC236}">
                  <a16:creationId xmlns:a16="http://schemas.microsoft.com/office/drawing/2014/main" id="{E6C93843-2FA3-1141-80D0-8EA98D222193}"/>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1" name="Group 10">
            <a:extLst>
              <a:ext uri="{FF2B5EF4-FFF2-40B4-BE49-F238E27FC236}">
                <a16:creationId xmlns:a16="http://schemas.microsoft.com/office/drawing/2014/main" id="{A56F7344-1B05-A642-AA66-C3E617349F0D}"/>
              </a:ext>
            </a:extLst>
          </p:cNvPr>
          <p:cNvGrpSpPr/>
          <p:nvPr/>
        </p:nvGrpSpPr>
        <p:grpSpPr>
          <a:xfrm>
            <a:off x="2813583" y="1866583"/>
            <a:ext cx="385153" cy="1155767"/>
            <a:chOff x="6019800" y="3200399"/>
            <a:chExt cx="155626" cy="452819"/>
          </a:xfrm>
          <a:solidFill>
            <a:srgbClr val="6D6E71"/>
          </a:solidFill>
        </p:grpSpPr>
        <p:sp>
          <p:nvSpPr>
            <p:cNvPr id="30" name="Graphic 16">
              <a:extLst>
                <a:ext uri="{FF2B5EF4-FFF2-40B4-BE49-F238E27FC236}">
                  <a16:creationId xmlns:a16="http://schemas.microsoft.com/office/drawing/2014/main" id="{26897E3C-1783-3C47-963A-5F1EFFD7A08E}"/>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1" name="Graphic 16">
              <a:extLst>
                <a:ext uri="{FF2B5EF4-FFF2-40B4-BE49-F238E27FC236}">
                  <a16:creationId xmlns:a16="http://schemas.microsoft.com/office/drawing/2014/main" id="{698A4FD4-6145-4C47-B634-32B958FDD7AB}"/>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2" name="Graphic 16">
              <a:extLst>
                <a:ext uri="{FF2B5EF4-FFF2-40B4-BE49-F238E27FC236}">
                  <a16:creationId xmlns:a16="http://schemas.microsoft.com/office/drawing/2014/main" id="{4B4561EF-83AF-9045-91D0-B42FB76D1C48}"/>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3" name="Graphic 16">
              <a:extLst>
                <a:ext uri="{FF2B5EF4-FFF2-40B4-BE49-F238E27FC236}">
                  <a16:creationId xmlns:a16="http://schemas.microsoft.com/office/drawing/2014/main" id="{829F9C25-9FC7-0948-8560-14094768BDE3}"/>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34" name="Graphic 16">
              <a:extLst>
                <a:ext uri="{FF2B5EF4-FFF2-40B4-BE49-F238E27FC236}">
                  <a16:creationId xmlns:a16="http://schemas.microsoft.com/office/drawing/2014/main" id="{8498E7A9-FA81-CF4E-8537-AE49BFF6231A}"/>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2" name="Group 11">
            <a:extLst>
              <a:ext uri="{FF2B5EF4-FFF2-40B4-BE49-F238E27FC236}">
                <a16:creationId xmlns:a16="http://schemas.microsoft.com/office/drawing/2014/main" id="{71522872-0B6F-9E46-A361-0C71A4373D96}"/>
              </a:ext>
            </a:extLst>
          </p:cNvPr>
          <p:cNvGrpSpPr/>
          <p:nvPr/>
        </p:nvGrpSpPr>
        <p:grpSpPr>
          <a:xfrm>
            <a:off x="3538352" y="1866583"/>
            <a:ext cx="385153" cy="1155767"/>
            <a:chOff x="6019800" y="3200399"/>
            <a:chExt cx="155626" cy="452819"/>
          </a:xfrm>
          <a:solidFill>
            <a:schemeClr val="bg1"/>
          </a:solidFill>
        </p:grpSpPr>
        <p:sp>
          <p:nvSpPr>
            <p:cNvPr id="25" name="Graphic 16">
              <a:extLst>
                <a:ext uri="{FF2B5EF4-FFF2-40B4-BE49-F238E27FC236}">
                  <a16:creationId xmlns:a16="http://schemas.microsoft.com/office/drawing/2014/main" id="{4646EE01-7C29-0241-8F7D-4E87A1E3FCA7}"/>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6" name="Graphic 16">
              <a:extLst>
                <a:ext uri="{FF2B5EF4-FFF2-40B4-BE49-F238E27FC236}">
                  <a16:creationId xmlns:a16="http://schemas.microsoft.com/office/drawing/2014/main" id="{27AEE860-5ED4-C34A-800D-AC17F71EE669}"/>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7" name="Graphic 16">
              <a:extLst>
                <a:ext uri="{FF2B5EF4-FFF2-40B4-BE49-F238E27FC236}">
                  <a16:creationId xmlns:a16="http://schemas.microsoft.com/office/drawing/2014/main" id="{54E02052-F4EC-A744-8DCF-04745E8D518A}"/>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8" name="Graphic 16">
              <a:extLst>
                <a:ext uri="{FF2B5EF4-FFF2-40B4-BE49-F238E27FC236}">
                  <a16:creationId xmlns:a16="http://schemas.microsoft.com/office/drawing/2014/main" id="{4DC91D09-1CA0-D747-B363-9CF3F9D135F4}"/>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9" name="Graphic 16">
              <a:extLst>
                <a:ext uri="{FF2B5EF4-FFF2-40B4-BE49-F238E27FC236}">
                  <a16:creationId xmlns:a16="http://schemas.microsoft.com/office/drawing/2014/main" id="{25E84C20-CAC0-0B49-A3AB-B77033E45496}"/>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3" name="Group 12">
            <a:extLst>
              <a:ext uri="{FF2B5EF4-FFF2-40B4-BE49-F238E27FC236}">
                <a16:creationId xmlns:a16="http://schemas.microsoft.com/office/drawing/2014/main" id="{D1773551-94B7-4944-9DA2-43746813F8DB}"/>
              </a:ext>
            </a:extLst>
          </p:cNvPr>
          <p:cNvGrpSpPr/>
          <p:nvPr/>
        </p:nvGrpSpPr>
        <p:grpSpPr>
          <a:xfrm>
            <a:off x="2088814" y="1866583"/>
            <a:ext cx="385153" cy="1155767"/>
            <a:chOff x="6019800" y="3200399"/>
            <a:chExt cx="155626" cy="452819"/>
          </a:xfrm>
          <a:solidFill>
            <a:srgbClr val="6D6E71"/>
          </a:solidFill>
        </p:grpSpPr>
        <p:sp>
          <p:nvSpPr>
            <p:cNvPr id="20" name="Graphic 16">
              <a:extLst>
                <a:ext uri="{FF2B5EF4-FFF2-40B4-BE49-F238E27FC236}">
                  <a16:creationId xmlns:a16="http://schemas.microsoft.com/office/drawing/2014/main" id="{CA9DAE6E-DF49-7040-8848-A60469071735}"/>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1" name="Graphic 16">
              <a:extLst>
                <a:ext uri="{FF2B5EF4-FFF2-40B4-BE49-F238E27FC236}">
                  <a16:creationId xmlns:a16="http://schemas.microsoft.com/office/drawing/2014/main" id="{5DA4646C-116C-D941-94F7-4B52383E674A}"/>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2" name="Graphic 16">
              <a:extLst>
                <a:ext uri="{FF2B5EF4-FFF2-40B4-BE49-F238E27FC236}">
                  <a16:creationId xmlns:a16="http://schemas.microsoft.com/office/drawing/2014/main" id="{70EA6C4C-EEBE-114C-AB26-98C909E82005}"/>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3" name="Graphic 16">
              <a:extLst>
                <a:ext uri="{FF2B5EF4-FFF2-40B4-BE49-F238E27FC236}">
                  <a16:creationId xmlns:a16="http://schemas.microsoft.com/office/drawing/2014/main" id="{CBFB8254-2A63-EC4C-B928-FC80E6555E37}"/>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24" name="Graphic 16">
              <a:extLst>
                <a:ext uri="{FF2B5EF4-FFF2-40B4-BE49-F238E27FC236}">
                  <a16:creationId xmlns:a16="http://schemas.microsoft.com/office/drawing/2014/main" id="{A7D547FB-41D3-9C4F-9B4E-3EFA44360528}"/>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grp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grpSp>
        <p:nvGrpSpPr>
          <p:cNvPr id="14" name="Group 13">
            <a:extLst>
              <a:ext uri="{FF2B5EF4-FFF2-40B4-BE49-F238E27FC236}">
                <a16:creationId xmlns:a16="http://schemas.microsoft.com/office/drawing/2014/main" id="{3592D9F4-B438-DA4C-9A39-66E521D97357}"/>
              </a:ext>
            </a:extLst>
          </p:cNvPr>
          <p:cNvGrpSpPr/>
          <p:nvPr/>
        </p:nvGrpSpPr>
        <p:grpSpPr>
          <a:xfrm>
            <a:off x="4263121" y="1866583"/>
            <a:ext cx="385153" cy="1155767"/>
            <a:chOff x="6019800" y="3200399"/>
            <a:chExt cx="155626" cy="452819"/>
          </a:xfrm>
          <a:solidFill>
            <a:schemeClr val="bg1"/>
          </a:solidFill>
        </p:grpSpPr>
        <p:sp>
          <p:nvSpPr>
            <p:cNvPr id="15" name="Graphic 16">
              <a:extLst>
                <a:ext uri="{FF2B5EF4-FFF2-40B4-BE49-F238E27FC236}">
                  <a16:creationId xmlns:a16="http://schemas.microsoft.com/office/drawing/2014/main" id="{5B140BF8-7C99-AE4F-A1DC-959B3064E8FD}"/>
                </a:ext>
              </a:extLst>
            </p:cNvPr>
            <p:cNvSpPr/>
            <p:nvPr/>
          </p:nvSpPr>
          <p:spPr>
            <a:xfrm>
              <a:off x="6041584" y="3200399"/>
              <a:ext cx="106321" cy="112966"/>
            </a:xfrm>
            <a:custGeom>
              <a:avLst/>
              <a:gdLst>
                <a:gd name="connsiteX0" fmla="*/ 53161 w 106321"/>
                <a:gd name="connsiteY0" fmla="*/ 86773 h 112966"/>
                <a:gd name="connsiteX1" fmla="*/ 24653 w 106321"/>
                <a:gd name="connsiteY1" fmla="*/ 56483 h 112966"/>
                <a:gd name="connsiteX2" fmla="*/ 53161 w 106321"/>
                <a:gd name="connsiteY2" fmla="*/ 26194 h 112966"/>
                <a:gd name="connsiteX3" fmla="*/ 81668 w 106321"/>
                <a:gd name="connsiteY3" fmla="*/ 56483 h 112966"/>
                <a:gd name="connsiteX4" fmla="*/ 53161 w 106321"/>
                <a:gd name="connsiteY4" fmla="*/ 86773 h 112966"/>
                <a:gd name="connsiteX5" fmla="*/ 53161 w 106321"/>
                <a:gd name="connsiteY5" fmla="*/ 0 h 112966"/>
                <a:gd name="connsiteX6" fmla="*/ 0 w 106321"/>
                <a:gd name="connsiteY6" fmla="*/ 56483 h 112966"/>
                <a:gd name="connsiteX7" fmla="*/ 53161 w 106321"/>
                <a:gd name="connsiteY7" fmla="*/ 112967 h 112966"/>
                <a:gd name="connsiteX8" fmla="*/ 106321 w 106321"/>
                <a:gd name="connsiteY8" fmla="*/ 56483 h 112966"/>
                <a:gd name="connsiteX9" fmla="*/ 53161 w 106321"/>
                <a:gd name="connsiteY9" fmla="*/ 0 h 11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321" h="112966">
                  <a:moveTo>
                    <a:pt x="53161" y="86773"/>
                  </a:moveTo>
                  <a:cubicBezTo>
                    <a:pt x="37416" y="86773"/>
                    <a:pt x="24653" y="73212"/>
                    <a:pt x="24653" y="56483"/>
                  </a:cubicBezTo>
                  <a:cubicBezTo>
                    <a:pt x="24653" y="39755"/>
                    <a:pt x="37416" y="26194"/>
                    <a:pt x="53161" y="26194"/>
                  </a:cubicBezTo>
                  <a:cubicBezTo>
                    <a:pt x="68905" y="26194"/>
                    <a:pt x="81668" y="39755"/>
                    <a:pt x="81668" y="56483"/>
                  </a:cubicBezTo>
                  <a:cubicBezTo>
                    <a:pt x="81668" y="73212"/>
                    <a:pt x="68905" y="86773"/>
                    <a:pt x="53161" y="86773"/>
                  </a:cubicBezTo>
                  <a:moveTo>
                    <a:pt x="53161" y="0"/>
                  </a:moveTo>
                  <a:cubicBezTo>
                    <a:pt x="23801" y="0"/>
                    <a:pt x="0" y="25288"/>
                    <a:pt x="0" y="56483"/>
                  </a:cubicBezTo>
                  <a:cubicBezTo>
                    <a:pt x="0" y="87678"/>
                    <a:pt x="23801" y="112967"/>
                    <a:pt x="53161" y="112967"/>
                  </a:cubicBezTo>
                  <a:cubicBezTo>
                    <a:pt x="82521" y="112967"/>
                    <a:pt x="106321" y="87678"/>
                    <a:pt x="106321" y="56483"/>
                  </a:cubicBezTo>
                  <a:cubicBezTo>
                    <a:pt x="106272" y="25310"/>
                    <a:pt x="82500" y="52"/>
                    <a:pt x="53161" y="0"/>
                  </a:cubicBezTo>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6" name="Graphic 16">
              <a:extLst>
                <a:ext uri="{FF2B5EF4-FFF2-40B4-BE49-F238E27FC236}">
                  <a16:creationId xmlns:a16="http://schemas.microsoft.com/office/drawing/2014/main" id="{A252B1A9-2612-FA46-B402-B2BA11C88A13}"/>
                </a:ext>
              </a:extLst>
            </p:cNvPr>
            <p:cNvSpPr/>
            <p:nvPr/>
          </p:nvSpPr>
          <p:spPr>
            <a:xfrm>
              <a:off x="6063458" y="3341370"/>
              <a:ext cx="24742" cy="311848"/>
            </a:xfrm>
            <a:custGeom>
              <a:avLst/>
              <a:gdLst>
                <a:gd name="connsiteX0" fmla="*/ 0 w 24742"/>
                <a:gd name="connsiteY0" fmla="*/ 0 h 311848"/>
                <a:gd name="connsiteX1" fmla="*/ 24743 w 24742"/>
                <a:gd name="connsiteY1" fmla="*/ 0 h 311848"/>
                <a:gd name="connsiteX2" fmla="*/ 24743 w 24742"/>
                <a:gd name="connsiteY2" fmla="*/ 311849 h 311848"/>
                <a:gd name="connsiteX3" fmla="*/ 0 w 2474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742" h="311848">
                  <a:moveTo>
                    <a:pt x="0" y="0"/>
                  </a:moveTo>
                  <a:lnTo>
                    <a:pt x="24743" y="0"/>
                  </a:lnTo>
                  <a:lnTo>
                    <a:pt x="2474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7" name="Graphic 16">
              <a:extLst>
                <a:ext uri="{FF2B5EF4-FFF2-40B4-BE49-F238E27FC236}">
                  <a16:creationId xmlns:a16="http://schemas.microsoft.com/office/drawing/2014/main" id="{7EC12EEE-0680-1346-800C-D09663A25247}"/>
                </a:ext>
              </a:extLst>
            </p:cNvPr>
            <p:cNvSpPr/>
            <p:nvPr/>
          </p:nvSpPr>
          <p:spPr>
            <a:xfrm>
              <a:off x="6107116" y="3341370"/>
              <a:ext cx="24652" cy="311848"/>
            </a:xfrm>
            <a:custGeom>
              <a:avLst/>
              <a:gdLst>
                <a:gd name="connsiteX0" fmla="*/ 0 w 24652"/>
                <a:gd name="connsiteY0" fmla="*/ 0 h 311848"/>
                <a:gd name="connsiteX1" fmla="*/ 24653 w 24652"/>
                <a:gd name="connsiteY1" fmla="*/ 0 h 311848"/>
                <a:gd name="connsiteX2" fmla="*/ 24653 w 24652"/>
                <a:gd name="connsiteY2" fmla="*/ 311849 h 311848"/>
                <a:gd name="connsiteX3" fmla="*/ 0 w 24652"/>
                <a:gd name="connsiteY3" fmla="*/ 311849 h 311848"/>
              </a:gdLst>
              <a:ahLst/>
              <a:cxnLst>
                <a:cxn ang="0">
                  <a:pos x="connsiteX0" y="connsiteY0"/>
                </a:cxn>
                <a:cxn ang="0">
                  <a:pos x="connsiteX1" y="connsiteY1"/>
                </a:cxn>
                <a:cxn ang="0">
                  <a:pos x="connsiteX2" y="connsiteY2"/>
                </a:cxn>
                <a:cxn ang="0">
                  <a:pos x="connsiteX3" y="connsiteY3"/>
                </a:cxn>
              </a:cxnLst>
              <a:rect l="l" t="t" r="r" b="b"/>
              <a:pathLst>
                <a:path w="24652" h="311848">
                  <a:moveTo>
                    <a:pt x="0" y="0"/>
                  </a:moveTo>
                  <a:lnTo>
                    <a:pt x="24653" y="0"/>
                  </a:lnTo>
                  <a:lnTo>
                    <a:pt x="24653" y="311849"/>
                  </a:lnTo>
                  <a:lnTo>
                    <a:pt x="0" y="311849"/>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8" name="Graphic 16">
              <a:extLst>
                <a:ext uri="{FF2B5EF4-FFF2-40B4-BE49-F238E27FC236}">
                  <a16:creationId xmlns:a16="http://schemas.microsoft.com/office/drawing/2014/main" id="{FC0217C3-1169-C847-B99D-C00B53AC2B8C}"/>
                </a:ext>
              </a:extLst>
            </p:cNvPr>
            <p:cNvSpPr/>
            <p:nvPr/>
          </p:nvSpPr>
          <p:spPr>
            <a:xfrm>
              <a:off x="6150774" y="3341370"/>
              <a:ext cx="24652" cy="133254"/>
            </a:xfrm>
            <a:custGeom>
              <a:avLst/>
              <a:gdLst>
                <a:gd name="connsiteX0" fmla="*/ 0 w 24652"/>
                <a:gd name="connsiteY0" fmla="*/ 0 h 133254"/>
                <a:gd name="connsiteX1" fmla="*/ 24653 w 24652"/>
                <a:gd name="connsiteY1" fmla="*/ 0 h 133254"/>
                <a:gd name="connsiteX2" fmla="*/ 24653 w 24652"/>
                <a:gd name="connsiteY2" fmla="*/ 133255 h 133254"/>
                <a:gd name="connsiteX3" fmla="*/ 0 w 2465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652" h="133254">
                  <a:moveTo>
                    <a:pt x="0" y="0"/>
                  </a:moveTo>
                  <a:lnTo>
                    <a:pt x="24653" y="0"/>
                  </a:lnTo>
                  <a:lnTo>
                    <a:pt x="2465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sp>
          <p:nvSpPr>
            <p:cNvPr id="19" name="Graphic 16">
              <a:extLst>
                <a:ext uri="{FF2B5EF4-FFF2-40B4-BE49-F238E27FC236}">
                  <a16:creationId xmlns:a16="http://schemas.microsoft.com/office/drawing/2014/main" id="{2E0ED59B-C452-CE41-BE89-7C6A5AB25CDB}"/>
                </a:ext>
              </a:extLst>
            </p:cNvPr>
            <p:cNvSpPr/>
            <p:nvPr/>
          </p:nvSpPr>
          <p:spPr>
            <a:xfrm>
              <a:off x="6019800" y="3341370"/>
              <a:ext cx="24742" cy="133254"/>
            </a:xfrm>
            <a:custGeom>
              <a:avLst/>
              <a:gdLst>
                <a:gd name="connsiteX0" fmla="*/ 0 w 24742"/>
                <a:gd name="connsiteY0" fmla="*/ 0 h 133254"/>
                <a:gd name="connsiteX1" fmla="*/ 24743 w 24742"/>
                <a:gd name="connsiteY1" fmla="*/ 0 h 133254"/>
                <a:gd name="connsiteX2" fmla="*/ 24743 w 24742"/>
                <a:gd name="connsiteY2" fmla="*/ 133255 h 133254"/>
                <a:gd name="connsiteX3" fmla="*/ 0 w 24742"/>
                <a:gd name="connsiteY3" fmla="*/ 133255 h 133254"/>
              </a:gdLst>
              <a:ahLst/>
              <a:cxnLst>
                <a:cxn ang="0">
                  <a:pos x="connsiteX0" y="connsiteY0"/>
                </a:cxn>
                <a:cxn ang="0">
                  <a:pos x="connsiteX1" y="connsiteY1"/>
                </a:cxn>
                <a:cxn ang="0">
                  <a:pos x="connsiteX2" y="connsiteY2"/>
                </a:cxn>
                <a:cxn ang="0">
                  <a:pos x="connsiteX3" y="connsiteY3"/>
                </a:cxn>
              </a:cxnLst>
              <a:rect l="l" t="t" r="r" b="b"/>
              <a:pathLst>
                <a:path w="24742" h="133254">
                  <a:moveTo>
                    <a:pt x="0" y="0"/>
                  </a:moveTo>
                  <a:lnTo>
                    <a:pt x="24743" y="0"/>
                  </a:lnTo>
                  <a:lnTo>
                    <a:pt x="24743" y="133255"/>
                  </a:lnTo>
                  <a:lnTo>
                    <a:pt x="0" y="133255"/>
                  </a:lnTo>
                  <a:close/>
                </a:path>
              </a:pathLst>
            </a:custGeom>
            <a:solidFill>
              <a:schemeClr val="accent6"/>
            </a:solidFill>
            <a:ln w="896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Helvetica"/>
                <a:ea typeface="+mn-ea"/>
                <a:cs typeface="+mn-cs"/>
              </a:endParaRPr>
            </a:p>
          </p:txBody>
        </p:sp>
      </p:grpSp>
      <p:sp>
        <p:nvSpPr>
          <p:cNvPr id="40" name="TextBox 39"/>
          <p:cNvSpPr txBox="1"/>
          <p:nvPr/>
        </p:nvSpPr>
        <p:spPr>
          <a:xfrm>
            <a:off x="1123308" y="3249218"/>
            <a:ext cx="3835570" cy="1538883"/>
          </a:xfrm>
          <a:prstGeom prst="rect">
            <a:avLst/>
          </a:prstGeom>
          <a:noFill/>
        </p:spPr>
        <p:txBody>
          <a:bodyPr wrap="square" lIns="91440" tIns="45720" rIns="91440" bIns="45720" rtlCol="0" anchor="t">
            <a:spAutoFit/>
          </a:bodyPr>
          <a:lstStyle/>
          <a:p>
            <a:pPr algn="ctr">
              <a:spcAft>
                <a:spcPts val="1200"/>
              </a:spcAft>
              <a:defRPr/>
            </a:pPr>
            <a:r>
              <a:rPr lang="en-AU" sz="3600" b="1" dirty="0">
                <a:solidFill>
                  <a:schemeClr val="accent1"/>
                </a:solidFill>
              </a:rPr>
              <a:t>1/5 people (20%)</a:t>
            </a:r>
            <a:r>
              <a:rPr kumimoji="0" lang="en-AU" sz="3600" b="1" i="0" u="none" strike="noStrike" kern="1200" cap="none" spc="0" normalizeH="0" baseline="0" noProof="0" dirty="0">
                <a:ln>
                  <a:noFill/>
                </a:ln>
                <a:solidFill>
                  <a:schemeClr val="accent1"/>
                </a:solidFill>
                <a:effectLst/>
                <a:uLnTx/>
                <a:uFillTx/>
                <a:latin typeface="Helvetica"/>
                <a:ea typeface="+mn-ea"/>
              </a:rPr>
              <a:t> </a:t>
            </a:r>
            <a:endParaRPr kumimoji="0" lang="en-AU" sz="3600" b="1" i="0" u="none" strike="noStrike" kern="1200" cap="none" spc="0" normalizeH="0" baseline="0" noProof="0" dirty="0">
              <a:ln>
                <a:noFill/>
              </a:ln>
              <a:solidFill>
                <a:schemeClr val="accent1"/>
              </a:solidFill>
              <a:effectLst/>
              <a:uLnTx/>
              <a:uFillTx/>
              <a:latin typeface="Helvetica"/>
              <a:ea typeface="+mn-ea"/>
              <a:cs typeface="Helvetica"/>
            </a:endParaRPr>
          </a:p>
          <a:p>
            <a:pPr lvl="0" algn="ctr">
              <a:defRPr/>
            </a:pPr>
            <a:r>
              <a:rPr lang="en-AU" sz="1600" dirty="0">
                <a:solidFill>
                  <a:srgbClr val="000000"/>
                </a:solidFill>
              </a:rPr>
              <a:t>indicated they know a ‘moderate amount’ or ‘a lot’ about their rights when travelling by air</a:t>
            </a:r>
            <a:endParaRPr lang="en-AU" sz="1600" dirty="0">
              <a:solidFill>
                <a:srgbClr val="000000"/>
              </a:solidFill>
              <a:cs typeface="Helvetica"/>
            </a:endParaRPr>
          </a:p>
        </p:txBody>
      </p:sp>
      <p:graphicFrame>
        <p:nvGraphicFramePr>
          <p:cNvPr id="8" name="Chart 7"/>
          <p:cNvGraphicFramePr/>
          <p:nvPr/>
        </p:nvGraphicFramePr>
        <p:xfrm>
          <a:off x="7019517" y="1447512"/>
          <a:ext cx="4685767" cy="44392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4" name="Chart 43">
            <a:extLst>
              <a:ext uri="{FF2B5EF4-FFF2-40B4-BE49-F238E27FC236}">
                <a16:creationId xmlns:a16="http://schemas.microsoft.com/office/drawing/2014/main" id="{4BB88546-5118-6507-0B52-AD65EE35DC38}"/>
              </a:ext>
            </a:extLst>
          </p:cNvPr>
          <p:cNvGraphicFramePr/>
          <p:nvPr>
            <p:extLst>
              <p:ext uri="{D42A27DB-BD31-4B8C-83A1-F6EECF244321}">
                <p14:modId xmlns:p14="http://schemas.microsoft.com/office/powerpoint/2010/main" val="2151734413"/>
              </p:ext>
            </p:extLst>
          </p:nvPr>
        </p:nvGraphicFramePr>
        <p:xfrm>
          <a:off x="6877392" y="553499"/>
          <a:ext cx="5133804" cy="4990711"/>
        </p:xfrm>
        <a:graphic>
          <a:graphicData uri="http://schemas.openxmlformats.org/drawingml/2006/chart">
            <c:chart xmlns:c="http://schemas.openxmlformats.org/drawingml/2006/chart" xmlns:r="http://schemas.openxmlformats.org/officeDocument/2006/relationships" r:id="rId3"/>
          </a:graphicData>
        </a:graphic>
      </p:graphicFrame>
      <p:sp>
        <p:nvSpPr>
          <p:cNvPr id="45" name="TextBox 44">
            <a:extLst>
              <a:ext uri="{FF2B5EF4-FFF2-40B4-BE49-F238E27FC236}">
                <a16:creationId xmlns:a16="http://schemas.microsoft.com/office/drawing/2014/main" id="{F8585103-3F18-0969-4F02-129CB156609F}"/>
              </a:ext>
            </a:extLst>
          </p:cNvPr>
          <p:cNvSpPr txBox="1"/>
          <p:nvPr/>
        </p:nvSpPr>
        <p:spPr>
          <a:xfrm>
            <a:off x="6629036" y="6161659"/>
            <a:ext cx="5375276" cy="36933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srgbClr val="FFFFFF"/>
                </a:solidFill>
                <a:effectLst/>
                <a:uLnTx/>
                <a:uFillTx/>
                <a:latin typeface="Helvetica"/>
                <a:ea typeface="+mn-ea"/>
                <a:cs typeface="+mn-cs"/>
              </a:rPr>
              <a:t> “</a:t>
            </a:r>
            <a:r>
              <a:rPr kumimoji="0" lang="en-US" sz="800" b="0" i="0" u="none" strike="noStrike" kern="1200" cap="none" spc="0" normalizeH="0" baseline="0" noProof="0">
                <a:ln>
                  <a:noFill/>
                </a:ln>
                <a:solidFill>
                  <a:srgbClr val="FFFFFF"/>
                </a:solidFill>
                <a:effectLst/>
                <a:uLnTx/>
                <a:uFillTx/>
                <a:latin typeface="Helvetica"/>
                <a:ea typeface="+mn-ea"/>
                <a:cs typeface="+mn-cs"/>
              </a:rPr>
              <a:t>All airline passengers have rights when they buy a plane ticket. Passenger rights include things like what you are entitled to if you flight is delayed or cancelled, or your baggage is lost. How much knowledge do you have about your rights as an airline passenger?” (n=4,008 – weighted)</a:t>
            </a:r>
            <a:endParaRPr kumimoji="0" lang="en-AU" sz="800" b="0" i="0" u="none" strike="noStrike" kern="1200" cap="none" spc="0" normalizeH="0" baseline="0" noProof="0">
              <a:ln>
                <a:noFill/>
              </a:ln>
              <a:solidFill>
                <a:srgbClr val="FFFFFF"/>
              </a:solidFill>
              <a:effectLst/>
              <a:uLnTx/>
              <a:uFillTx/>
              <a:latin typeface="Helvetica"/>
              <a:ea typeface="+mn-ea"/>
              <a:cs typeface="+mn-cs"/>
            </a:endParaRPr>
          </a:p>
        </p:txBody>
      </p:sp>
    </p:spTree>
    <p:extLst>
      <p:ext uri="{BB962C8B-B14F-4D97-AF65-F5344CB8AC3E}">
        <p14:creationId xmlns:p14="http://schemas.microsoft.com/office/powerpoint/2010/main" val="612092906"/>
      </p:ext>
    </p:extLst>
  </p:cSld>
  <p:clrMapOvr>
    <a:masterClrMapping/>
  </p:clrMapOvr>
</p:sld>
</file>

<file path=ppt/theme/theme1.xml><?xml version="1.0" encoding="utf-8"?>
<a:theme xmlns:a="http://schemas.openxmlformats.org/drawingml/2006/main" name="Content slides">
  <a:themeElements>
    <a:clrScheme name="BETA Green">
      <a:dk1>
        <a:srgbClr val="000000"/>
      </a:dk1>
      <a:lt1>
        <a:srgbClr val="FFFFFF"/>
      </a:lt1>
      <a:dk2>
        <a:srgbClr val="142E3B"/>
      </a:dk2>
      <a:lt2>
        <a:srgbClr val="20B9A3"/>
      </a:lt2>
      <a:accent1>
        <a:srgbClr val="117479"/>
      </a:accent1>
      <a:accent2>
        <a:srgbClr val="AA338A"/>
      </a:accent2>
      <a:accent3>
        <a:srgbClr val="4E255E"/>
      </a:accent3>
      <a:accent4>
        <a:srgbClr val="D21E32"/>
      </a:accent4>
      <a:accent5>
        <a:srgbClr val="20B9A3"/>
      </a:accent5>
      <a:accent6>
        <a:srgbClr val="6D6E71"/>
      </a:accent6>
      <a:hlink>
        <a:srgbClr val="117479"/>
      </a:hlink>
      <a:folHlink>
        <a:srgbClr val="954F72"/>
      </a:folHlink>
    </a:clrScheme>
    <a:fontScheme name="BET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OS Survey Results - BETA Report V0.2" id="{3CCFD6A0-77DC-477E-9C52-0871B74B9AED}" vid="{11997DBC-4706-4C2C-91E5-4C71C02BB5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C672F0C5A443B442805FA20F5540F4EE" ma:contentTypeVersion="16" ma:contentTypeDescription="Create a new document." ma:contentTypeScope="" ma:versionID="2495971a88d798ff75415c650cab7c43">
  <xsd:schema xmlns:xsd="http://www.w3.org/2001/XMLSchema" xmlns:xs="http://www.w3.org/2001/XMLSchema" xmlns:p="http://schemas.microsoft.com/office/2006/metadata/properties" xmlns:ns1="http://schemas.microsoft.com/sharepoint/v3" xmlns:ns2="4cf56534-3a85-4598-93f6-39f149c921ae" xmlns:ns3="e771ab56-0c5d-40e7-b080-2686d2b89623" xmlns:ns4="3672b32c-fd01-4918-abcc-b8a920705c65" targetNamespace="http://schemas.microsoft.com/office/2006/metadata/properties" ma:root="true" ma:fieldsID="6b0ac79387bbb7a040ab132ec6c9140b" ns1:_="" ns2:_="" ns3:_="" ns4:_="">
    <xsd:import namespace="http://schemas.microsoft.com/sharepoint/v3"/>
    <xsd:import namespace="4cf56534-3a85-4598-93f6-39f149c921ae"/>
    <xsd:import namespace="e771ab56-0c5d-40e7-b080-2686d2b89623"/>
    <xsd:import namespace="3672b32c-fd01-4918-abcc-b8a920705c65"/>
    <xsd:element name="properties">
      <xsd:complexType>
        <xsd:sequence>
          <xsd:element name="documentManagement">
            <xsd:complexType>
              <xsd:all>
                <xsd:element ref="ns2:_dlc_DocId" minOccurs="0"/>
                <xsd:element ref="ns2:_dlc_DocIdUrl" minOccurs="0"/>
                <xsd:element ref="ns2:_dlc_DocIdPersistId" minOccurs="0"/>
                <xsd:element ref="ns2:l420e5ca0b554b8cbb21ecd09aa7fae1" minOccurs="0"/>
                <xsd:element ref="ns2:TaxCatchAll" minOccurs="0"/>
                <xsd:element ref="ns2:c1163035d4b440d585e89fb42e110915" minOccurs="0"/>
                <xsd:element ref="ns3:ShareHubID" minOccurs="0"/>
                <xsd:element ref="ns2:TaxKeywordTaxHTField" minOccurs="0"/>
                <xsd:element ref="ns1:Comments" minOccurs="0"/>
                <xsd:element ref="ns4:MediaServiceMetadata" minOccurs="0"/>
                <xsd:element ref="ns4:MediaServiceFastMetadata"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9" nillable="true" ma:displayName="Comments" ma:internalName="Comment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cf56534-3a85-4598-93f6-39f149c921a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l420e5ca0b554b8cbb21ecd09aa7fae1" ma:index="12" ma:taxonomy="true" ma:internalName="l420e5ca0b554b8cbb21ecd09aa7fae1" ma:taxonomyFieldName="SecurityClassification" ma:displayName="Security Classification" ma:readOnly="false" ma:default="4;#OFFICIAL|9e0ec9cb-4e7f-4d4a-bd32-1ee7525c6d87" ma:fieldId="{5420e5ca-0b55-4b8c-bb21-ecd09aa7fae1}" ma:sspId="a704aed0-9400-4f73-8896-887924b24b89" ma:termSetId="15567863-ae19-46a1-9475-3e196b77969e" ma:anchorId="00000000-0000-0000-0000-000000000000" ma:open="false" ma:isKeyword="false">
      <xsd:complexType>
        <xsd:sequence>
          <xsd:element ref="pc:Terms" minOccurs="0" maxOccurs="1"/>
        </xsd:sequence>
      </xsd:complexType>
    </xsd:element>
    <xsd:element name="TaxCatchAll" ma:index="13" nillable="true" ma:displayName="Taxonomy Catch All Column" ma:hidden="true" ma:list="{b0aced06-1702-47aa-bbfd-6d699b91de44}" ma:internalName="TaxCatchAll" ma:showField="CatchAllData" ma:web="4cf56534-3a85-4598-93f6-39f149c921ae">
      <xsd:complexType>
        <xsd:complexContent>
          <xsd:extension base="dms:MultiChoiceLookup">
            <xsd:sequence>
              <xsd:element name="Value" type="dms:Lookup" maxOccurs="unbounded" minOccurs="0" nillable="true"/>
            </xsd:sequence>
          </xsd:extension>
        </xsd:complexContent>
      </xsd:complexType>
    </xsd:element>
    <xsd:element name="c1163035d4b440d585e89fb42e110915" ma:index="15" nillable="true" ma:taxonomy="true" ma:internalName="c1163035d4b440d585e89fb42e110915" ma:taxonomyFieldName="InformationMarker" ma:displayName="Information Marker" ma:readOnly="false" ma:fieldId="{c1163035-d4b4-40d5-85e8-9fb42e110915}" ma:sspId="a704aed0-9400-4f73-8896-887924b24b89" ma:termSetId="0affb9f3-c46b-4e8a-8ea3-c3be657626a6" ma:anchorId="00000000-0000-0000-0000-000000000000" ma:open="false" ma:isKeyword="false">
      <xsd:complexType>
        <xsd:sequence>
          <xsd:element ref="pc:Terms" minOccurs="0" maxOccurs="1"/>
        </xsd:sequence>
      </xsd:complexType>
    </xsd:element>
    <xsd:element name="TaxKeywordTaxHTField" ma:index="18" nillable="true" ma:taxonomy="true" ma:internalName="TaxKeywordTaxHTField" ma:taxonomyFieldName="TaxKeyword" ma:displayName="Enterprise Keywords" ma:fieldId="{23f27201-bee3-471e-b2e7-b64fd8b7ca38}" ma:taxonomyMulti="true" ma:sspId="a704aed0-9400-4f73-8896-887924b24b89"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771ab56-0c5d-40e7-b080-2686d2b89623" elementFormDefault="qualified">
    <xsd:import namespace="http://schemas.microsoft.com/office/2006/documentManagement/types"/>
    <xsd:import namespace="http://schemas.microsoft.com/office/infopath/2007/PartnerControls"/>
    <xsd:element name="ShareHubID" ma:index="16" nillable="true" ma:displayName="ShareHub ID" ma:description="" ma:indexed="true" ma:internalName="ShareHubID">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72b32c-fd01-4918-abcc-b8a920705c65" elementFormDefault="qualified">
    <xsd:import namespace="http://schemas.microsoft.com/office/2006/documentManagement/types"/>
    <xsd:import namespace="http://schemas.microsoft.com/office/infopath/2007/PartnerControls"/>
    <xsd:element name="MediaServiceMetadata" ma:index="20" nillable="true" ma:displayName="MediaServiceMetadata" ma:hidden="true" ma:internalName="MediaServiceMetadata" ma:readOnly="true">
      <xsd:simpleType>
        <xsd:restriction base="dms:Note"/>
      </xsd:simpleType>
    </xsd:element>
    <xsd:element name="MediaServiceFastMetadata" ma:index="21" nillable="true" ma:displayName="MediaServiceFastMetadata" ma:hidden="true" ma:internalName="MediaServiceFastMetadata"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cf56534-3a85-4598-93f6-39f149c921ae">
      <Value>2</Value>
    </TaxCatchAll>
    <l420e5ca0b554b8cbb21ecd09aa7fae1 xmlns="4cf56534-3a85-4598-93f6-39f149c921ae">
      <Terms xmlns="http://schemas.microsoft.com/office/infopath/2007/PartnerControls">
        <TermInfo xmlns="http://schemas.microsoft.com/office/infopath/2007/PartnerControls">
          <TermName xmlns="http://schemas.microsoft.com/office/infopath/2007/PartnerControls">OFFICIAL: Sensitive</TermName>
          <TermId xmlns="http://schemas.microsoft.com/office/infopath/2007/PartnerControls">33d8a14f-f790-4f24-87f5-892dc1d6fa46</TermId>
        </TermInfo>
      </Terms>
    </l420e5ca0b554b8cbb21ecd09aa7fae1>
    <ShareHubID xmlns="e771ab56-0c5d-40e7-b080-2686d2b89623" xsi:nil="true"/>
    <TaxKeywordTaxHTField xmlns="4cf56534-3a85-4598-93f6-39f149c921ae">
      <Terms xmlns="http://schemas.microsoft.com/office/infopath/2007/PartnerControls"/>
    </TaxKeywordTaxHTField>
    <c1163035d4b440d585e89fb42e110915 xmlns="4cf56534-3a85-4598-93f6-39f149c921ae">
      <Terms xmlns="http://schemas.microsoft.com/office/infopath/2007/PartnerControls"/>
    </c1163035d4b440d585e89fb42e110915>
    <Comments xmlns="http://schemas.microsoft.com/sharepoint/v3" xsi:nil="true"/>
    <_dlc_DocId xmlns="4cf56534-3a85-4598-93f6-39f149c921ae">PMCdoc-1594915342-379</_dlc_DocId>
    <_dlc_DocIdUrl xmlns="4cf56534-3a85-4598-93f6-39f149c921ae">
      <Url>https://pmc01.sharepoint.com/sites/pmc-bet/_layouts/15/DocIdRedir.aspx?ID=PMCdoc-1594915342-379</Url>
      <Description>PMCdoc-1594915342-379</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5F90F66-1DCA-4623-BB83-77938F9534F9}">
  <ds:schemaRefs>
    <ds:schemaRef ds:uri="http://schemas.microsoft.com/sharepoint/events"/>
  </ds:schemaRefs>
</ds:datastoreItem>
</file>

<file path=customXml/itemProps2.xml><?xml version="1.0" encoding="utf-8"?>
<ds:datastoreItem xmlns:ds="http://schemas.openxmlformats.org/officeDocument/2006/customXml" ds:itemID="{856EAFC1-4CE5-4159-AA78-9EF0A7BCD3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cf56534-3a85-4598-93f6-39f149c921ae"/>
    <ds:schemaRef ds:uri="e771ab56-0c5d-40e7-b080-2686d2b89623"/>
    <ds:schemaRef ds:uri="3672b32c-fd01-4918-abcc-b8a920705c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7B9B7BF-B7B5-4679-85FB-9873B1C91ECF}">
  <ds:schemaRefs>
    <ds:schemaRef ds:uri="3672b32c-fd01-4918-abcc-b8a920705c65"/>
    <ds:schemaRef ds:uri="http://purl.org/dc/elements/1.1/"/>
    <ds:schemaRef ds:uri="http://schemas.microsoft.com/office/infopath/2007/PartnerControls"/>
    <ds:schemaRef ds:uri="http://schemas.microsoft.com/sharepoint/v3"/>
    <ds:schemaRef ds:uri="http://schemas.openxmlformats.org/package/2006/metadata/core-properties"/>
    <ds:schemaRef ds:uri="http://www.w3.org/XML/1998/namespace"/>
    <ds:schemaRef ds:uri="http://schemas.microsoft.com/office/2006/documentManagement/types"/>
    <ds:schemaRef ds:uri="e771ab56-0c5d-40e7-b080-2686d2b89623"/>
    <ds:schemaRef ds:uri="http://purl.org/dc/dcmitype/"/>
    <ds:schemaRef ds:uri="4cf56534-3a85-4598-93f6-39f149c921ae"/>
    <ds:schemaRef ds:uri="http://schemas.microsoft.com/office/2006/metadata/properties"/>
    <ds:schemaRef ds:uri="http://purl.org/dc/terms/"/>
  </ds:schemaRefs>
</ds:datastoreItem>
</file>

<file path=customXml/itemProps4.xml><?xml version="1.0" encoding="utf-8"?>
<ds:datastoreItem xmlns:ds="http://schemas.openxmlformats.org/officeDocument/2006/customXml" ds:itemID="{1B4A2FD9-AC7E-4323-BD5C-6A76DE416E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411</TotalTime>
  <Words>2229</Words>
  <Application>Microsoft Office PowerPoint</Application>
  <PresentationFormat>Widescreen</PresentationFormat>
  <Paragraphs>139</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Helvetica</vt:lpstr>
      <vt:lpstr>System Font Regular</vt:lpstr>
      <vt:lpstr>Content slides</vt:lpstr>
      <vt:lpstr>Preparing for take-off Survey of Australians’ air travel behaviour, experience and attitudes  Executive Summary</vt:lpstr>
      <vt:lpstr>Executive Summary</vt:lpstr>
      <vt:lpstr>Australian modes of travel</vt:lpstr>
      <vt:lpstr>Frequency and purpose  of air travel</vt:lpstr>
      <vt:lpstr>Australians’ departure location and airlines</vt:lpstr>
      <vt:lpstr>Satisfaction with airlines and airports</vt:lpstr>
      <vt:lpstr>Australians’ experience with  flight disruptions </vt:lpstr>
      <vt:lpstr>Complaint-making behaviour</vt:lpstr>
      <vt:lpstr>Knowledge of air travellers’ rights</vt:lpstr>
      <vt:lpstr>PowerPoint Presentation</vt:lpstr>
      <vt:lpstr>Disability demographics</vt:lpstr>
      <vt:lpstr>Knowledge of assistance services</vt:lpstr>
    </vt:vector>
  </TitlesOfParts>
  <Company>Department of the Prime Minister and Cabinet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take-off Survey of Australians’ air travel behaviour, experience and attitudes Report Presentation  Executive Summary</dc:title>
  <dc:creator>Department of Infrastructure, Transport, Regional Development, Communication, Sport and the Arts</dc:creator>
  <cp:revision>49</cp:revision>
  <dcterms:created xsi:type="dcterms:W3CDTF">2025-12-15T03:56:53Z</dcterms:created>
  <dcterms:modified xsi:type="dcterms:W3CDTF">2026-03-17T01:54:42Z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0x010100C672F0C5A443B442805FA20F5540F4EE</vt:lpwstr>
  </property>
  <property fmtid="{D5CDD505-2E9C-101B-9397-08002B2CF9AE}" pid="3" name="TaxKeyword">
    <vt:lpwstr/>
  </property>
  <property fmtid="{D5CDD505-2E9C-101B-9397-08002B2CF9AE}" pid="4" name="SecurityClassification">
    <vt:lpwstr>2;#OFFICIAL: Sensitive|33d8a14f-f790-4f24-87f5-892dc1d6fa46</vt:lpwstr>
  </property>
  <property fmtid="{D5CDD505-2E9C-101B-9397-08002B2CF9AE}" pid="5" name="InformationMarker">
    <vt:lpwstr/>
  </property>
  <property fmtid="{D5CDD505-2E9C-101B-9397-08002B2CF9AE}" pid="6" name="_dlc_DocIdItemGuid">
    <vt:lpwstr>f8b90bc1-ca64-4f37-9af2-86c39e0104ed</vt:lpwstr>
  </property>
</Properties>
</file>