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80"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68" d="100"/>
          <a:sy n="68" d="100"/>
        </p:scale>
        <p:origin x="58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D78C7-E8D8-4286-802C-438CA2B9C11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AF0A691A-FE29-4640-8DF0-B75ABDD245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32F55236-7CA0-4FCD-BAC0-0676557CD92F}"/>
              </a:ext>
            </a:extLst>
          </p:cNvPr>
          <p:cNvSpPr>
            <a:spLocks noGrp="1"/>
          </p:cNvSpPr>
          <p:nvPr>
            <p:ph type="dt" sz="half" idx="10"/>
          </p:nvPr>
        </p:nvSpPr>
        <p:spPr/>
        <p:txBody>
          <a:bodyPr/>
          <a:lstStyle/>
          <a:p>
            <a:fld id="{4B34BDA9-FB8E-4530-BEC3-CFCBE62485C9}" type="datetimeFigureOut">
              <a:rPr lang="en-AU" smtClean="0"/>
              <a:t>4/07/2023</a:t>
            </a:fld>
            <a:endParaRPr lang="en-AU"/>
          </a:p>
        </p:txBody>
      </p:sp>
      <p:sp>
        <p:nvSpPr>
          <p:cNvPr id="5" name="Footer Placeholder 4">
            <a:extLst>
              <a:ext uri="{FF2B5EF4-FFF2-40B4-BE49-F238E27FC236}">
                <a16:creationId xmlns:a16="http://schemas.microsoft.com/office/drawing/2014/main" id="{C89A9BF6-37C0-43AF-83C7-EDE7FCEDEBBC}"/>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300AB1A-79A9-4553-93D3-90C0422D07B6}"/>
              </a:ext>
            </a:extLst>
          </p:cNvPr>
          <p:cNvSpPr>
            <a:spLocks noGrp="1"/>
          </p:cNvSpPr>
          <p:nvPr>
            <p:ph type="sldNum" sz="quarter" idx="12"/>
          </p:nvPr>
        </p:nvSpPr>
        <p:spPr/>
        <p:txBody>
          <a:bodyPr/>
          <a:lstStyle/>
          <a:p>
            <a:fld id="{9BBFC56C-3911-4635-966D-1063129A6EE4}" type="slidenum">
              <a:rPr lang="en-AU" smtClean="0"/>
              <a:t>‹#›</a:t>
            </a:fld>
            <a:endParaRPr lang="en-AU"/>
          </a:p>
        </p:txBody>
      </p:sp>
    </p:spTree>
    <p:extLst>
      <p:ext uri="{BB962C8B-B14F-4D97-AF65-F5344CB8AC3E}">
        <p14:creationId xmlns:p14="http://schemas.microsoft.com/office/powerpoint/2010/main" val="10570507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60051-FA35-42A7-8FD5-6157BB06FDE6}"/>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43265A87-CB69-4878-B558-4A96326A59B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0034FB6C-ED44-4C72-B5D7-9A244EDA8CC7}"/>
              </a:ext>
            </a:extLst>
          </p:cNvPr>
          <p:cNvSpPr>
            <a:spLocks noGrp="1"/>
          </p:cNvSpPr>
          <p:nvPr>
            <p:ph type="dt" sz="half" idx="10"/>
          </p:nvPr>
        </p:nvSpPr>
        <p:spPr/>
        <p:txBody>
          <a:bodyPr/>
          <a:lstStyle/>
          <a:p>
            <a:fld id="{4B34BDA9-FB8E-4530-BEC3-CFCBE62485C9}" type="datetimeFigureOut">
              <a:rPr lang="en-AU" smtClean="0"/>
              <a:t>4/07/2023</a:t>
            </a:fld>
            <a:endParaRPr lang="en-AU"/>
          </a:p>
        </p:txBody>
      </p:sp>
      <p:sp>
        <p:nvSpPr>
          <p:cNvPr id="5" name="Footer Placeholder 4">
            <a:extLst>
              <a:ext uri="{FF2B5EF4-FFF2-40B4-BE49-F238E27FC236}">
                <a16:creationId xmlns:a16="http://schemas.microsoft.com/office/drawing/2014/main" id="{93F4A646-AFBD-41DE-A785-D5E1C39D22E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34CC2F6-F0B0-4E54-ABF0-47B892A3CC0D}"/>
              </a:ext>
            </a:extLst>
          </p:cNvPr>
          <p:cNvSpPr>
            <a:spLocks noGrp="1"/>
          </p:cNvSpPr>
          <p:nvPr>
            <p:ph type="sldNum" sz="quarter" idx="12"/>
          </p:nvPr>
        </p:nvSpPr>
        <p:spPr/>
        <p:txBody>
          <a:bodyPr/>
          <a:lstStyle/>
          <a:p>
            <a:fld id="{9BBFC56C-3911-4635-966D-1063129A6EE4}" type="slidenum">
              <a:rPr lang="en-AU" smtClean="0"/>
              <a:t>‹#›</a:t>
            </a:fld>
            <a:endParaRPr lang="en-AU"/>
          </a:p>
        </p:txBody>
      </p:sp>
    </p:spTree>
    <p:extLst>
      <p:ext uri="{BB962C8B-B14F-4D97-AF65-F5344CB8AC3E}">
        <p14:creationId xmlns:p14="http://schemas.microsoft.com/office/powerpoint/2010/main" val="36574891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FE2DB8-0A97-4FFF-B7CC-C6E9E05E2E2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A11FB545-4443-4B26-9645-462885E144F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F2D070A-B333-4AB8-BC67-29E8F74DBFB3}"/>
              </a:ext>
            </a:extLst>
          </p:cNvPr>
          <p:cNvSpPr>
            <a:spLocks noGrp="1"/>
          </p:cNvSpPr>
          <p:nvPr>
            <p:ph type="dt" sz="half" idx="10"/>
          </p:nvPr>
        </p:nvSpPr>
        <p:spPr/>
        <p:txBody>
          <a:bodyPr/>
          <a:lstStyle/>
          <a:p>
            <a:fld id="{4B34BDA9-FB8E-4530-BEC3-CFCBE62485C9}" type="datetimeFigureOut">
              <a:rPr lang="en-AU" smtClean="0"/>
              <a:t>4/07/2023</a:t>
            </a:fld>
            <a:endParaRPr lang="en-AU"/>
          </a:p>
        </p:txBody>
      </p:sp>
      <p:sp>
        <p:nvSpPr>
          <p:cNvPr id="5" name="Footer Placeholder 4">
            <a:extLst>
              <a:ext uri="{FF2B5EF4-FFF2-40B4-BE49-F238E27FC236}">
                <a16:creationId xmlns:a16="http://schemas.microsoft.com/office/drawing/2014/main" id="{C402C30C-5728-4016-8A31-B52361464F4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18AB302-F813-434A-9B8A-34D567D244D0}"/>
              </a:ext>
            </a:extLst>
          </p:cNvPr>
          <p:cNvSpPr>
            <a:spLocks noGrp="1"/>
          </p:cNvSpPr>
          <p:nvPr>
            <p:ph type="sldNum" sz="quarter" idx="12"/>
          </p:nvPr>
        </p:nvSpPr>
        <p:spPr/>
        <p:txBody>
          <a:bodyPr/>
          <a:lstStyle/>
          <a:p>
            <a:fld id="{9BBFC56C-3911-4635-966D-1063129A6EE4}" type="slidenum">
              <a:rPr lang="en-AU" smtClean="0"/>
              <a:t>‹#›</a:t>
            </a:fld>
            <a:endParaRPr lang="en-AU"/>
          </a:p>
        </p:txBody>
      </p:sp>
    </p:spTree>
    <p:extLst>
      <p:ext uri="{BB962C8B-B14F-4D97-AF65-F5344CB8AC3E}">
        <p14:creationId xmlns:p14="http://schemas.microsoft.com/office/powerpoint/2010/main" val="42159445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F7DB5-67CE-40F5-8F7B-D97B082BBBDF}"/>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DB4583B0-D47A-44F1-A135-F700FF8FF68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8AC84221-5AE3-49C1-A5F6-167898BBC1BF}"/>
              </a:ext>
            </a:extLst>
          </p:cNvPr>
          <p:cNvSpPr>
            <a:spLocks noGrp="1"/>
          </p:cNvSpPr>
          <p:nvPr>
            <p:ph type="dt" sz="half" idx="10"/>
          </p:nvPr>
        </p:nvSpPr>
        <p:spPr/>
        <p:txBody>
          <a:bodyPr/>
          <a:lstStyle/>
          <a:p>
            <a:fld id="{4B34BDA9-FB8E-4530-BEC3-CFCBE62485C9}" type="datetimeFigureOut">
              <a:rPr lang="en-AU" smtClean="0"/>
              <a:t>4/07/2023</a:t>
            </a:fld>
            <a:endParaRPr lang="en-AU"/>
          </a:p>
        </p:txBody>
      </p:sp>
      <p:sp>
        <p:nvSpPr>
          <p:cNvPr id="5" name="Footer Placeholder 4">
            <a:extLst>
              <a:ext uri="{FF2B5EF4-FFF2-40B4-BE49-F238E27FC236}">
                <a16:creationId xmlns:a16="http://schemas.microsoft.com/office/drawing/2014/main" id="{E3CB5F25-EBCA-4795-A882-D46C5C0D5F8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2FCE9C2-6533-4651-906C-B04C07FBB4C0}"/>
              </a:ext>
            </a:extLst>
          </p:cNvPr>
          <p:cNvSpPr>
            <a:spLocks noGrp="1"/>
          </p:cNvSpPr>
          <p:nvPr>
            <p:ph type="sldNum" sz="quarter" idx="12"/>
          </p:nvPr>
        </p:nvSpPr>
        <p:spPr/>
        <p:txBody>
          <a:bodyPr/>
          <a:lstStyle/>
          <a:p>
            <a:fld id="{9BBFC56C-3911-4635-966D-1063129A6EE4}" type="slidenum">
              <a:rPr lang="en-AU" smtClean="0"/>
              <a:t>‹#›</a:t>
            </a:fld>
            <a:endParaRPr lang="en-AU"/>
          </a:p>
        </p:txBody>
      </p:sp>
    </p:spTree>
    <p:extLst>
      <p:ext uri="{BB962C8B-B14F-4D97-AF65-F5344CB8AC3E}">
        <p14:creationId xmlns:p14="http://schemas.microsoft.com/office/powerpoint/2010/main" val="3087432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757FA-5CCF-48BB-8923-5E9EAE5E309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C0796FE9-09C9-4F5F-85D2-FCA6CD9CC0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740B892-9960-4FB0-B4EA-FC8591D9C636}"/>
              </a:ext>
            </a:extLst>
          </p:cNvPr>
          <p:cNvSpPr>
            <a:spLocks noGrp="1"/>
          </p:cNvSpPr>
          <p:nvPr>
            <p:ph type="dt" sz="half" idx="10"/>
          </p:nvPr>
        </p:nvSpPr>
        <p:spPr/>
        <p:txBody>
          <a:bodyPr/>
          <a:lstStyle/>
          <a:p>
            <a:fld id="{4B34BDA9-FB8E-4530-BEC3-CFCBE62485C9}" type="datetimeFigureOut">
              <a:rPr lang="en-AU" smtClean="0"/>
              <a:t>4/07/2023</a:t>
            </a:fld>
            <a:endParaRPr lang="en-AU"/>
          </a:p>
        </p:txBody>
      </p:sp>
      <p:sp>
        <p:nvSpPr>
          <p:cNvPr id="5" name="Footer Placeholder 4">
            <a:extLst>
              <a:ext uri="{FF2B5EF4-FFF2-40B4-BE49-F238E27FC236}">
                <a16:creationId xmlns:a16="http://schemas.microsoft.com/office/drawing/2014/main" id="{B70F38DE-3694-4F1A-B2CE-1A409D13780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FC545823-9D5E-4C6D-905B-84F189C0E723}"/>
              </a:ext>
            </a:extLst>
          </p:cNvPr>
          <p:cNvSpPr>
            <a:spLocks noGrp="1"/>
          </p:cNvSpPr>
          <p:nvPr>
            <p:ph type="sldNum" sz="quarter" idx="12"/>
          </p:nvPr>
        </p:nvSpPr>
        <p:spPr/>
        <p:txBody>
          <a:bodyPr/>
          <a:lstStyle/>
          <a:p>
            <a:fld id="{9BBFC56C-3911-4635-966D-1063129A6EE4}" type="slidenum">
              <a:rPr lang="en-AU" smtClean="0"/>
              <a:t>‹#›</a:t>
            </a:fld>
            <a:endParaRPr lang="en-AU"/>
          </a:p>
        </p:txBody>
      </p:sp>
    </p:spTree>
    <p:extLst>
      <p:ext uri="{BB962C8B-B14F-4D97-AF65-F5344CB8AC3E}">
        <p14:creationId xmlns:p14="http://schemas.microsoft.com/office/powerpoint/2010/main" val="508117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DEF8C-EC8C-46C2-ADE8-899FA9E0C068}"/>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D9D487CE-F77A-4C20-A5A3-347899E6355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C849B3C9-600F-405E-8F5B-03D4AFE01FC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D6C8AD5A-6A35-4A47-9DBB-4F6352250D5F}"/>
              </a:ext>
            </a:extLst>
          </p:cNvPr>
          <p:cNvSpPr>
            <a:spLocks noGrp="1"/>
          </p:cNvSpPr>
          <p:nvPr>
            <p:ph type="dt" sz="half" idx="10"/>
          </p:nvPr>
        </p:nvSpPr>
        <p:spPr/>
        <p:txBody>
          <a:bodyPr/>
          <a:lstStyle/>
          <a:p>
            <a:fld id="{4B34BDA9-FB8E-4530-BEC3-CFCBE62485C9}" type="datetimeFigureOut">
              <a:rPr lang="en-AU" smtClean="0"/>
              <a:t>4/07/2023</a:t>
            </a:fld>
            <a:endParaRPr lang="en-AU"/>
          </a:p>
        </p:txBody>
      </p:sp>
      <p:sp>
        <p:nvSpPr>
          <p:cNvPr id="6" name="Footer Placeholder 5">
            <a:extLst>
              <a:ext uri="{FF2B5EF4-FFF2-40B4-BE49-F238E27FC236}">
                <a16:creationId xmlns:a16="http://schemas.microsoft.com/office/drawing/2014/main" id="{9EC5C434-5DE7-4089-9685-9B4C2E221439}"/>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03B7AAE0-9D73-4B2D-88CD-4B85F539178C}"/>
              </a:ext>
            </a:extLst>
          </p:cNvPr>
          <p:cNvSpPr>
            <a:spLocks noGrp="1"/>
          </p:cNvSpPr>
          <p:nvPr>
            <p:ph type="sldNum" sz="quarter" idx="12"/>
          </p:nvPr>
        </p:nvSpPr>
        <p:spPr/>
        <p:txBody>
          <a:bodyPr/>
          <a:lstStyle/>
          <a:p>
            <a:fld id="{9BBFC56C-3911-4635-966D-1063129A6EE4}" type="slidenum">
              <a:rPr lang="en-AU" smtClean="0"/>
              <a:t>‹#›</a:t>
            </a:fld>
            <a:endParaRPr lang="en-AU"/>
          </a:p>
        </p:txBody>
      </p:sp>
    </p:spTree>
    <p:extLst>
      <p:ext uri="{BB962C8B-B14F-4D97-AF65-F5344CB8AC3E}">
        <p14:creationId xmlns:p14="http://schemas.microsoft.com/office/powerpoint/2010/main" val="2613611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C4271-9B14-40FB-AEB9-78D2DDA89146}"/>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B2012C88-1916-4164-A239-7C562AE544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92013E8-8410-4614-9E8C-99FAE86C094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B516A6EB-57D9-4CA3-A519-8CC825B853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398306D-71C5-41AE-8587-DED20231FAE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3724C9E4-55A4-4FDB-A8C0-5A704F053693}"/>
              </a:ext>
            </a:extLst>
          </p:cNvPr>
          <p:cNvSpPr>
            <a:spLocks noGrp="1"/>
          </p:cNvSpPr>
          <p:nvPr>
            <p:ph type="dt" sz="half" idx="10"/>
          </p:nvPr>
        </p:nvSpPr>
        <p:spPr/>
        <p:txBody>
          <a:bodyPr/>
          <a:lstStyle/>
          <a:p>
            <a:fld id="{4B34BDA9-FB8E-4530-BEC3-CFCBE62485C9}" type="datetimeFigureOut">
              <a:rPr lang="en-AU" smtClean="0"/>
              <a:t>4/07/2023</a:t>
            </a:fld>
            <a:endParaRPr lang="en-AU"/>
          </a:p>
        </p:txBody>
      </p:sp>
      <p:sp>
        <p:nvSpPr>
          <p:cNvPr id="8" name="Footer Placeholder 7">
            <a:extLst>
              <a:ext uri="{FF2B5EF4-FFF2-40B4-BE49-F238E27FC236}">
                <a16:creationId xmlns:a16="http://schemas.microsoft.com/office/drawing/2014/main" id="{5BFA09EA-FF7D-4057-80D1-1DB043011BA3}"/>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77DE6B20-4BA1-4E9D-97C4-579CAB4C4336}"/>
              </a:ext>
            </a:extLst>
          </p:cNvPr>
          <p:cNvSpPr>
            <a:spLocks noGrp="1"/>
          </p:cNvSpPr>
          <p:nvPr>
            <p:ph type="sldNum" sz="quarter" idx="12"/>
          </p:nvPr>
        </p:nvSpPr>
        <p:spPr/>
        <p:txBody>
          <a:bodyPr/>
          <a:lstStyle/>
          <a:p>
            <a:fld id="{9BBFC56C-3911-4635-966D-1063129A6EE4}" type="slidenum">
              <a:rPr lang="en-AU" smtClean="0"/>
              <a:t>‹#›</a:t>
            </a:fld>
            <a:endParaRPr lang="en-AU"/>
          </a:p>
        </p:txBody>
      </p:sp>
    </p:spTree>
    <p:extLst>
      <p:ext uri="{BB962C8B-B14F-4D97-AF65-F5344CB8AC3E}">
        <p14:creationId xmlns:p14="http://schemas.microsoft.com/office/powerpoint/2010/main" val="2992064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09FE1-A965-43C7-A9BA-42B2B19F35CA}"/>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A1DF4378-031B-4CB0-92F3-04F1162D0A68}"/>
              </a:ext>
            </a:extLst>
          </p:cNvPr>
          <p:cNvSpPr>
            <a:spLocks noGrp="1"/>
          </p:cNvSpPr>
          <p:nvPr>
            <p:ph type="dt" sz="half" idx="10"/>
          </p:nvPr>
        </p:nvSpPr>
        <p:spPr/>
        <p:txBody>
          <a:bodyPr/>
          <a:lstStyle/>
          <a:p>
            <a:fld id="{4B34BDA9-FB8E-4530-BEC3-CFCBE62485C9}" type="datetimeFigureOut">
              <a:rPr lang="en-AU" smtClean="0"/>
              <a:t>4/07/2023</a:t>
            </a:fld>
            <a:endParaRPr lang="en-AU"/>
          </a:p>
        </p:txBody>
      </p:sp>
      <p:sp>
        <p:nvSpPr>
          <p:cNvPr id="4" name="Footer Placeholder 3">
            <a:extLst>
              <a:ext uri="{FF2B5EF4-FFF2-40B4-BE49-F238E27FC236}">
                <a16:creationId xmlns:a16="http://schemas.microsoft.com/office/drawing/2014/main" id="{B93A7854-2177-4DDA-A613-2A22E99FA845}"/>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3223341D-97AF-4F6A-8D7E-C4F1A6252145}"/>
              </a:ext>
            </a:extLst>
          </p:cNvPr>
          <p:cNvSpPr>
            <a:spLocks noGrp="1"/>
          </p:cNvSpPr>
          <p:nvPr>
            <p:ph type="sldNum" sz="quarter" idx="12"/>
          </p:nvPr>
        </p:nvSpPr>
        <p:spPr/>
        <p:txBody>
          <a:bodyPr/>
          <a:lstStyle/>
          <a:p>
            <a:fld id="{9BBFC56C-3911-4635-966D-1063129A6EE4}" type="slidenum">
              <a:rPr lang="en-AU" smtClean="0"/>
              <a:t>‹#›</a:t>
            </a:fld>
            <a:endParaRPr lang="en-AU"/>
          </a:p>
        </p:txBody>
      </p:sp>
    </p:spTree>
    <p:extLst>
      <p:ext uri="{BB962C8B-B14F-4D97-AF65-F5344CB8AC3E}">
        <p14:creationId xmlns:p14="http://schemas.microsoft.com/office/powerpoint/2010/main" val="82446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ABE013-6878-4255-9697-3CEE34EF680E}"/>
              </a:ext>
            </a:extLst>
          </p:cNvPr>
          <p:cNvSpPr>
            <a:spLocks noGrp="1"/>
          </p:cNvSpPr>
          <p:nvPr>
            <p:ph type="dt" sz="half" idx="10"/>
          </p:nvPr>
        </p:nvSpPr>
        <p:spPr/>
        <p:txBody>
          <a:bodyPr/>
          <a:lstStyle/>
          <a:p>
            <a:fld id="{4B34BDA9-FB8E-4530-BEC3-CFCBE62485C9}" type="datetimeFigureOut">
              <a:rPr lang="en-AU" smtClean="0"/>
              <a:t>4/07/2023</a:t>
            </a:fld>
            <a:endParaRPr lang="en-AU"/>
          </a:p>
        </p:txBody>
      </p:sp>
      <p:sp>
        <p:nvSpPr>
          <p:cNvPr id="3" name="Footer Placeholder 2">
            <a:extLst>
              <a:ext uri="{FF2B5EF4-FFF2-40B4-BE49-F238E27FC236}">
                <a16:creationId xmlns:a16="http://schemas.microsoft.com/office/drawing/2014/main" id="{A2646F11-7C57-43DF-A645-51F2A01C414D}"/>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E042E4E3-2CEE-4243-BD1F-8B852A86A649}"/>
              </a:ext>
            </a:extLst>
          </p:cNvPr>
          <p:cNvSpPr>
            <a:spLocks noGrp="1"/>
          </p:cNvSpPr>
          <p:nvPr>
            <p:ph type="sldNum" sz="quarter" idx="12"/>
          </p:nvPr>
        </p:nvSpPr>
        <p:spPr/>
        <p:txBody>
          <a:bodyPr/>
          <a:lstStyle/>
          <a:p>
            <a:fld id="{9BBFC56C-3911-4635-966D-1063129A6EE4}" type="slidenum">
              <a:rPr lang="en-AU" smtClean="0"/>
              <a:t>‹#›</a:t>
            </a:fld>
            <a:endParaRPr lang="en-AU"/>
          </a:p>
        </p:txBody>
      </p:sp>
    </p:spTree>
    <p:extLst>
      <p:ext uri="{BB962C8B-B14F-4D97-AF65-F5344CB8AC3E}">
        <p14:creationId xmlns:p14="http://schemas.microsoft.com/office/powerpoint/2010/main" val="3818133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DB8B6-77EB-4D20-B6A3-D0F0A0C360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C94AF2F2-154C-4EEA-9125-CF0F8A2283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72D3B807-5FFD-43ED-83F6-A811BCA47C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20C22A2-E463-477B-8B62-C0A4082DE34E}"/>
              </a:ext>
            </a:extLst>
          </p:cNvPr>
          <p:cNvSpPr>
            <a:spLocks noGrp="1"/>
          </p:cNvSpPr>
          <p:nvPr>
            <p:ph type="dt" sz="half" idx="10"/>
          </p:nvPr>
        </p:nvSpPr>
        <p:spPr/>
        <p:txBody>
          <a:bodyPr/>
          <a:lstStyle/>
          <a:p>
            <a:fld id="{4B34BDA9-FB8E-4530-BEC3-CFCBE62485C9}" type="datetimeFigureOut">
              <a:rPr lang="en-AU" smtClean="0"/>
              <a:t>4/07/2023</a:t>
            </a:fld>
            <a:endParaRPr lang="en-AU"/>
          </a:p>
        </p:txBody>
      </p:sp>
      <p:sp>
        <p:nvSpPr>
          <p:cNvPr id="6" name="Footer Placeholder 5">
            <a:extLst>
              <a:ext uri="{FF2B5EF4-FFF2-40B4-BE49-F238E27FC236}">
                <a16:creationId xmlns:a16="http://schemas.microsoft.com/office/drawing/2014/main" id="{7BE17F09-922B-41B5-A7A9-21EA637B8B59}"/>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D3C227D3-8AD1-4F18-A942-7705FDBB7D33}"/>
              </a:ext>
            </a:extLst>
          </p:cNvPr>
          <p:cNvSpPr>
            <a:spLocks noGrp="1"/>
          </p:cNvSpPr>
          <p:nvPr>
            <p:ph type="sldNum" sz="quarter" idx="12"/>
          </p:nvPr>
        </p:nvSpPr>
        <p:spPr/>
        <p:txBody>
          <a:bodyPr/>
          <a:lstStyle/>
          <a:p>
            <a:fld id="{9BBFC56C-3911-4635-966D-1063129A6EE4}" type="slidenum">
              <a:rPr lang="en-AU" smtClean="0"/>
              <a:t>‹#›</a:t>
            </a:fld>
            <a:endParaRPr lang="en-AU"/>
          </a:p>
        </p:txBody>
      </p:sp>
    </p:spTree>
    <p:extLst>
      <p:ext uri="{BB962C8B-B14F-4D97-AF65-F5344CB8AC3E}">
        <p14:creationId xmlns:p14="http://schemas.microsoft.com/office/powerpoint/2010/main" val="42490401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B12AC-D833-4408-84B7-FB2250DD12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4774AFA8-EAE3-4FCF-B8C1-75213FD91A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92A6D5A7-8CE0-488D-8657-28751F3339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14DD981-0D54-4BF1-BD9A-322341468E53}"/>
              </a:ext>
            </a:extLst>
          </p:cNvPr>
          <p:cNvSpPr>
            <a:spLocks noGrp="1"/>
          </p:cNvSpPr>
          <p:nvPr>
            <p:ph type="dt" sz="half" idx="10"/>
          </p:nvPr>
        </p:nvSpPr>
        <p:spPr/>
        <p:txBody>
          <a:bodyPr/>
          <a:lstStyle/>
          <a:p>
            <a:fld id="{4B34BDA9-FB8E-4530-BEC3-CFCBE62485C9}" type="datetimeFigureOut">
              <a:rPr lang="en-AU" smtClean="0"/>
              <a:t>4/07/2023</a:t>
            </a:fld>
            <a:endParaRPr lang="en-AU"/>
          </a:p>
        </p:txBody>
      </p:sp>
      <p:sp>
        <p:nvSpPr>
          <p:cNvPr id="6" name="Footer Placeholder 5">
            <a:extLst>
              <a:ext uri="{FF2B5EF4-FFF2-40B4-BE49-F238E27FC236}">
                <a16:creationId xmlns:a16="http://schemas.microsoft.com/office/drawing/2014/main" id="{52507479-A3CD-4B37-95A1-CC0F1B0E2F59}"/>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060F2C2B-7381-4973-AF9B-6D4C7B3D4B56}"/>
              </a:ext>
            </a:extLst>
          </p:cNvPr>
          <p:cNvSpPr>
            <a:spLocks noGrp="1"/>
          </p:cNvSpPr>
          <p:nvPr>
            <p:ph type="sldNum" sz="quarter" idx="12"/>
          </p:nvPr>
        </p:nvSpPr>
        <p:spPr/>
        <p:txBody>
          <a:bodyPr/>
          <a:lstStyle/>
          <a:p>
            <a:fld id="{9BBFC56C-3911-4635-966D-1063129A6EE4}" type="slidenum">
              <a:rPr lang="en-AU" smtClean="0"/>
              <a:t>‹#›</a:t>
            </a:fld>
            <a:endParaRPr lang="en-AU"/>
          </a:p>
        </p:txBody>
      </p:sp>
    </p:spTree>
    <p:extLst>
      <p:ext uri="{BB962C8B-B14F-4D97-AF65-F5344CB8AC3E}">
        <p14:creationId xmlns:p14="http://schemas.microsoft.com/office/powerpoint/2010/main" val="28251693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F1CC49-E1E9-496F-96EB-30CA145985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47E613D8-D254-4500-B583-99B1E891BA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651977A-DF5A-4665-81C0-A058C5C799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34BDA9-FB8E-4530-BEC3-CFCBE62485C9}" type="datetimeFigureOut">
              <a:rPr lang="en-AU" smtClean="0"/>
              <a:t>4/07/2023</a:t>
            </a:fld>
            <a:endParaRPr lang="en-AU"/>
          </a:p>
        </p:txBody>
      </p:sp>
      <p:sp>
        <p:nvSpPr>
          <p:cNvPr id="5" name="Footer Placeholder 4">
            <a:extLst>
              <a:ext uri="{FF2B5EF4-FFF2-40B4-BE49-F238E27FC236}">
                <a16:creationId xmlns:a16="http://schemas.microsoft.com/office/drawing/2014/main" id="{6F15606C-E036-4B68-BCCB-7EDCE0B6DC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AE9A02AA-2525-475D-BEE7-EAEFD2BD2B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BFC56C-3911-4635-966D-1063129A6EE4}" type="slidenum">
              <a:rPr lang="en-AU" smtClean="0"/>
              <a:t>‹#›</a:t>
            </a:fld>
            <a:endParaRPr lang="en-AU"/>
          </a:p>
        </p:txBody>
      </p:sp>
    </p:spTree>
    <p:extLst>
      <p:ext uri="{BB962C8B-B14F-4D97-AF65-F5344CB8AC3E}">
        <p14:creationId xmlns:p14="http://schemas.microsoft.com/office/powerpoint/2010/main" val="14664000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3E33A-23B2-4EE5-A741-080E3A9ED1F7}"/>
              </a:ext>
            </a:extLst>
          </p:cNvPr>
          <p:cNvSpPr>
            <a:spLocks noGrp="1"/>
          </p:cNvSpPr>
          <p:nvPr>
            <p:ph type="ctrTitle"/>
          </p:nvPr>
        </p:nvSpPr>
        <p:spPr>
          <a:xfrm>
            <a:off x="1524000" y="414997"/>
            <a:ext cx="9144000" cy="1755061"/>
          </a:xfrm>
        </p:spPr>
        <p:txBody>
          <a:bodyPr>
            <a:normAutofit/>
          </a:bodyPr>
          <a:lstStyle/>
          <a:p>
            <a:pPr>
              <a:spcBef>
                <a:spcPts val="0"/>
              </a:spcBef>
            </a:pPr>
            <a:r>
              <a:rPr lang="en-US" dirty="0"/>
              <a:t>Peri-Urban Mobile Program</a:t>
            </a:r>
            <a:br>
              <a:rPr lang="en-US" dirty="0"/>
            </a:br>
            <a:r>
              <a:rPr lang="en-US" sz="4800" dirty="0"/>
              <a:t>Round 2 Eligible Areas</a:t>
            </a:r>
            <a:endParaRPr lang="en-AU" dirty="0"/>
          </a:p>
        </p:txBody>
      </p:sp>
      <p:sp>
        <p:nvSpPr>
          <p:cNvPr id="3" name="Subtitle 2">
            <a:extLst>
              <a:ext uri="{FF2B5EF4-FFF2-40B4-BE49-F238E27FC236}">
                <a16:creationId xmlns:a16="http://schemas.microsoft.com/office/drawing/2014/main" id="{525FC37B-6A4A-46F7-B2DF-7BB7AD59E169}"/>
              </a:ext>
            </a:extLst>
          </p:cNvPr>
          <p:cNvSpPr>
            <a:spLocks noGrp="1"/>
          </p:cNvSpPr>
          <p:nvPr>
            <p:ph type="subTitle" idx="1"/>
          </p:nvPr>
        </p:nvSpPr>
        <p:spPr>
          <a:xfrm>
            <a:off x="1817298" y="2440347"/>
            <a:ext cx="8557403" cy="4002656"/>
          </a:xfrm>
        </p:spPr>
        <p:txBody>
          <a:bodyPr>
            <a:normAutofit/>
          </a:bodyPr>
          <a:lstStyle/>
          <a:p>
            <a:pPr algn="l"/>
            <a:r>
              <a:rPr lang="en-US" sz="1800" dirty="0"/>
              <a:t>The Peri-Urban eligible corridor surrounds the 19 Major Urban </a:t>
            </a:r>
            <a:r>
              <a:rPr lang="en-US" sz="1800" dirty="0" err="1"/>
              <a:t>Centres</a:t>
            </a:r>
            <a:r>
              <a:rPr lang="en-US" sz="1800" dirty="0"/>
              <a:t> (being the cities with population of 100,000 or more, based on the 2021 ABS Urban </a:t>
            </a:r>
            <a:r>
              <a:rPr lang="en-US" sz="1800" dirty="0" err="1"/>
              <a:t>Centres</a:t>
            </a:r>
            <a:r>
              <a:rPr lang="en-US" sz="1800" dirty="0"/>
              <a:t> and Localities dataset). The 19 are:</a:t>
            </a:r>
          </a:p>
          <a:p>
            <a:pPr marL="342900" indent="-342900" algn="l">
              <a:buFont typeface="Arial" panose="020B0604020202020204" pitchFamily="34" charset="0"/>
              <a:buChar char="•"/>
            </a:pPr>
            <a:r>
              <a:rPr lang="en-AU" sz="1800" dirty="0"/>
              <a:t>Adelaide, Ballarat, Bendigo, Brisbane, Cairns, Canberra/Queanbeyan, Central Coast, Darwin, Geelong, Gold Coast/Tweed Heads, Hobart, Melbourne, Newcastle, Perth, Sunshine Coast, Sydney, Toowoomba, Townsville and Wollongong.</a:t>
            </a:r>
            <a:endParaRPr lang="en-US" sz="1800" dirty="0"/>
          </a:p>
          <a:p>
            <a:pPr algn="l"/>
            <a:r>
              <a:rPr lang="en-US" sz="1800" dirty="0"/>
              <a:t>The Peri-Urban eligible corridor encompasses:</a:t>
            </a:r>
          </a:p>
          <a:p>
            <a:pPr marL="285750" indent="-285750" algn="l">
              <a:buFont typeface="Arial" panose="020B0604020202020204" pitchFamily="34" charset="0"/>
              <a:buChar char="•"/>
            </a:pPr>
            <a:r>
              <a:rPr lang="en-US" sz="1800" dirty="0"/>
              <a:t>The area 15km outside the Major Urban boundary;</a:t>
            </a:r>
          </a:p>
          <a:p>
            <a:pPr marL="285750" indent="-285750" algn="l">
              <a:buFont typeface="Arial" panose="020B0604020202020204" pitchFamily="34" charset="0"/>
              <a:buChar char="•"/>
            </a:pPr>
            <a:r>
              <a:rPr lang="en-US" sz="1800" dirty="0"/>
              <a:t>The area 2km inside the Major Urban boundary; and</a:t>
            </a:r>
          </a:p>
          <a:p>
            <a:pPr marL="285750" indent="-285750" algn="l">
              <a:buFont typeface="Arial" panose="020B0604020202020204" pitchFamily="34" charset="0"/>
              <a:buChar char="•"/>
            </a:pPr>
            <a:r>
              <a:rPr lang="en-US" sz="1800" dirty="0"/>
              <a:t>The major roads (based on the National Land Transport Network), to a length of 15km from the outside edge of the eligible corridor, and to a width of 5km either side of the road.</a:t>
            </a:r>
          </a:p>
        </p:txBody>
      </p:sp>
    </p:spTree>
    <p:extLst>
      <p:ext uri="{BB962C8B-B14F-4D97-AF65-F5344CB8AC3E}">
        <p14:creationId xmlns:p14="http://schemas.microsoft.com/office/powerpoint/2010/main" val="30091049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25156-FC45-492E-8A0E-D583830778EB}"/>
              </a:ext>
            </a:extLst>
          </p:cNvPr>
          <p:cNvSpPr>
            <a:spLocks noGrp="1"/>
          </p:cNvSpPr>
          <p:nvPr>
            <p:ph type="title"/>
          </p:nvPr>
        </p:nvSpPr>
        <p:spPr>
          <a:xfrm>
            <a:off x="0" y="365125"/>
            <a:ext cx="3456963" cy="1460500"/>
          </a:xfrm>
        </p:spPr>
        <p:txBody>
          <a:bodyPr>
            <a:normAutofit/>
          </a:bodyPr>
          <a:lstStyle/>
          <a:p>
            <a:r>
              <a:rPr lang="en-US" sz="4000" dirty="0"/>
              <a:t>Sunshine Coast, QLD</a:t>
            </a:r>
            <a:endParaRPr lang="en-AU" sz="4000" dirty="0"/>
          </a:p>
        </p:txBody>
      </p:sp>
      <p:pic>
        <p:nvPicPr>
          <p:cNvPr id="4" name="Content Placeholder 3">
            <a:extLst>
              <a:ext uri="{FF2B5EF4-FFF2-40B4-BE49-F238E27FC236}">
                <a16:creationId xmlns:a16="http://schemas.microsoft.com/office/drawing/2014/main" id="{3528F56C-584B-4C3B-B74B-8095514A6975}"/>
              </a:ext>
            </a:extLst>
          </p:cNvPr>
          <p:cNvPicPr>
            <a:picLocks noGrp="1" noChangeAspect="1"/>
          </p:cNvPicPr>
          <p:nvPr>
            <p:ph idx="1"/>
          </p:nvPr>
        </p:nvPicPr>
        <p:blipFill rotWithShape="1">
          <a:blip r:embed="rId2"/>
          <a:srcRect r="9599"/>
          <a:stretch/>
        </p:blipFill>
        <p:spPr>
          <a:xfrm>
            <a:off x="3456964" y="139437"/>
            <a:ext cx="8556072" cy="6571756"/>
          </a:xfrm>
          <a:prstGeom prst="rect">
            <a:avLst/>
          </a:prstGeom>
        </p:spPr>
      </p:pic>
      <p:sp>
        <p:nvSpPr>
          <p:cNvPr id="5" name="TextBox 4">
            <a:extLst>
              <a:ext uri="{FF2B5EF4-FFF2-40B4-BE49-F238E27FC236}">
                <a16:creationId xmlns:a16="http://schemas.microsoft.com/office/drawing/2014/main" id="{FB181CAC-869D-4198-B748-DD09F37D3A68}"/>
              </a:ext>
            </a:extLst>
          </p:cNvPr>
          <p:cNvSpPr txBox="1"/>
          <p:nvPr/>
        </p:nvSpPr>
        <p:spPr>
          <a:xfrm>
            <a:off x="379562" y="2173857"/>
            <a:ext cx="1897812" cy="1477328"/>
          </a:xfrm>
          <a:prstGeom prst="rect">
            <a:avLst/>
          </a:prstGeom>
          <a:noFill/>
        </p:spPr>
        <p:txBody>
          <a:bodyPr wrap="square" rtlCol="0">
            <a:spAutoFit/>
          </a:bodyPr>
          <a:lstStyle/>
          <a:p>
            <a:r>
              <a:rPr lang="en-US" dirty="0"/>
              <a:t>Removed the coastal boundary at Maroochydore and Caloundra airport</a:t>
            </a:r>
            <a:endParaRPr lang="en-AU" dirty="0"/>
          </a:p>
        </p:txBody>
      </p:sp>
    </p:spTree>
    <p:extLst>
      <p:ext uri="{BB962C8B-B14F-4D97-AF65-F5344CB8AC3E}">
        <p14:creationId xmlns:p14="http://schemas.microsoft.com/office/powerpoint/2010/main" val="1959487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CE099-6BDF-4962-A46A-153FB1723CFF}"/>
              </a:ext>
            </a:extLst>
          </p:cNvPr>
          <p:cNvSpPr>
            <a:spLocks noGrp="1"/>
          </p:cNvSpPr>
          <p:nvPr>
            <p:ph type="title"/>
          </p:nvPr>
        </p:nvSpPr>
        <p:spPr>
          <a:xfrm>
            <a:off x="0" y="487785"/>
            <a:ext cx="2492229" cy="1337840"/>
          </a:xfrm>
        </p:spPr>
        <p:txBody>
          <a:bodyPr>
            <a:normAutofit/>
          </a:bodyPr>
          <a:lstStyle/>
          <a:p>
            <a:r>
              <a:rPr lang="en-US" sz="4000" dirty="0"/>
              <a:t>Townsville, QLD</a:t>
            </a:r>
            <a:endParaRPr lang="en-AU" sz="4000" dirty="0"/>
          </a:p>
        </p:txBody>
      </p:sp>
      <p:pic>
        <p:nvPicPr>
          <p:cNvPr id="4" name="Content Placeholder 3">
            <a:extLst>
              <a:ext uri="{FF2B5EF4-FFF2-40B4-BE49-F238E27FC236}">
                <a16:creationId xmlns:a16="http://schemas.microsoft.com/office/drawing/2014/main" id="{5F7F72FE-E9B2-434B-9272-682A93CBBB20}"/>
              </a:ext>
            </a:extLst>
          </p:cNvPr>
          <p:cNvPicPr>
            <a:picLocks noGrp="1" noChangeAspect="1"/>
          </p:cNvPicPr>
          <p:nvPr>
            <p:ph idx="1"/>
          </p:nvPr>
        </p:nvPicPr>
        <p:blipFill>
          <a:blip r:embed="rId2"/>
          <a:stretch>
            <a:fillRect/>
          </a:stretch>
        </p:blipFill>
        <p:spPr>
          <a:xfrm>
            <a:off x="2492229" y="156214"/>
            <a:ext cx="9585683" cy="6529811"/>
          </a:xfrm>
          <a:prstGeom prst="rect">
            <a:avLst/>
          </a:prstGeom>
        </p:spPr>
      </p:pic>
      <p:sp>
        <p:nvSpPr>
          <p:cNvPr id="5" name="TextBox 4">
            <a:extLst>
              <a:ext uri="{FF2B5EF4-FFF2-40B4-BE49-F238E27FC236}">
                <a16:creationId xmlns:a16="http://schemas.microsoft.com/office/drawing/2014/main" id="{9524D6F1-3533-49FA-996F-C7F42D07B542}"/>
              </a:ext>
            </a:extLst>
          </p:cNvPr>
          <p:cNvSpPr txBox="1"/>
          <p:nvPr/>
        </p:nvSpPr>
        <p:spPr>
          <a:xfrm>
            <a:off x="379562" y="2173857"/>
            <a:ext cx="1897812" cy="1200329"/>
          </a:xfrm>
          <a:prstGeom prst="rect">
            <a:avLst/>
          </a:prstGeom>
          <a:noFill/>
        </p:spPr>
        <p:txBody>
          <a:bodyPr wrap="square" rtlCol="0">
            <a:spAutoFit/>
          </a:bodyPr>
          <a:lstStyle/>
          <a:p>
            <a:r>
              <a:rPr lang="en-US" dirty="0"/>
              <a:t>Removed the coastal boundary along the Townsville CBD</a:t>
            </a:r>
            <a:endParaRPr lang="en-AU" dirty="0"/>
          </a:p>
        </p:txBody>
      </p:sp>
    </p:spTree>
    <p:extLst>
      <p:ext uri="{BB962C8B-B14F-4D97-AF65-F5344CB8AC3E}">
        <p14:creationId xmlns:p14="http://schemas.microsoft.com/office/powerpoint/2010/main" val="27976002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B07CA-248F-4C1B-9EDE-FD38BEA74C3F}"/>
              </a:ext>
            </a:extLst>
          </p:cNvPr>
          <p:cNvSpPr>
            <a:spLocks noGrp="1"/>
          </p:cNvSpPr>
          <p:nvPr>
            <p:ph type="title"/>
          </p:nvPr>
        </p:nvSpPr>
        <p:spPr>
          <a:xfrm>
            <a:off x="0" y="474181"/>
            <a:ext cx="2209577" cy="1460500"/>
          </a:xfrm>
        </p:spPr>
        <p:txBody>
          <a:bodyPr>
            <a:normAutofit/>
          </a:bodyPr>
          <a:lstStyle/>
          <a:p>
            <a:r>
              <a:rPr lang="en-US" sz="4000" dirty="0"/>
              <a:t>Cairns, QLD</a:t>
            </a:r>
            <a:endParaRPr lang="en-AU" sz="4000" dirty="0"/>
          </a:p>
        </p:txBody>
      </p:sp>
      <p:pic>
        <p:nvPicPr>
          <p:cNvPr id="4" name="Content Placeholder 3">
            <a:extLst>
              <a:ext uri="{FF2B5EF4-FFF2-40B4-BE49-F238E27FC236}">
                <a16:creationId xmlns:a16="http://schemas.microsoft.com/office/drawing/2014/main" id="{EC53B633-9D23-47F0-B862-E2F25BF1A57C}"/>
              </a:ext>
            </a:extLst>
          </p:cNvPr>
          <p:cNvPicPr>
            <a:picLocks noGrp="1" noChangeAspect="1"/>
          </p:cNvPicPr>
          <p:nvPr>
            <p:ph idx="1"/>
          </p:nvPr>
        </p:nvPicPr>
        <p:blipFill rotWithShape="1">
          <a:blip r:embed="rId2"/>
          <a:srcRect r="182" b="4485"/>
          <a:stretch/>
        </p:blipFill>
        <p:spPr>
          <a:xfrm>
            <a:off x="2326323" y="131049"/>
            <a:ext cx="9720268" cy="6638686"/>
          </a:xfrm>
          <a:prstGeom prst="rect">
            <a:avLst/>
          </a:prstGeom>
        </p:spPr>
      </p:pic>
      <p:sp>
        <p:nvSpPr>
          <p:cNvPr id="5" name="TextBox 4">
            <a:extLst>
              <a:ext uri="{FF2B5EF4-FFF2-40B4-BE49-F238E27FC236}">
                <a16:creationId xmlns:a16="http://schemas.microsoft.com/office/drawing/2014/main" id="{07093018-FA4A-4024-A1AE-BCDA3B88AF50}"/>
              </a:ext>
            </a:extLst>
          </p:cNvPr>
          <p:cNvSpPr txBox="1"/>
          <p:nvPr/>
        </p:nvSpPr>
        <p:spPr>
          <a:xfrm>
            <a:off x="379562" y="2173857"/>
            <a:ext cx="1897812" cy="1200329"/>
          </a:xfrm>
          <a:prstGeom prst="rect">
            <a:avLst/>
          </a:prstGeom>
          <a:noFill/>
        </p:spPr>
        <p:txBody>
          <a:bodyPr wrap="square" rtlCol="0">
            <a:spAutoFit/>
          </a:bodyPr>
          <a:lstStyle/>
          <a:p>
            <a:r>
              <a:rPr lang="en-US" dirty="0"/>
              <a:t>Removed the coastal boundary along the Cairns CBD</a:t>
            </a:r>
            <a:endParaRPr lang="en-AU" dirty="0"/>
          </a:p>
        </p:txBody>
      </p:sp>
    </p:spTree>
    <p:extLst>
      <p:ext uri="{BB962C8B-B14F-4D97-AF65-F5344CB8AC3E}">
        <p14:creationId xmlns:p14="http://schemas.microsoft.com/office/powerpoint/2010/main" val="23551357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17357-2A07-479E-A706-5087438AE620}"/>
              </a:ext>
            </a:extLst>
          </p:cNvPr>
          <p:cNvSpPr>
            <a:spLocks noGrp="1"/>
          </p:cNvSpPr>
          <p:nvPr>
            <p:ph type="title"/>
          </p:nvPr>
        </p:nvSpPr>
        <p:spPr>
          <a:xfrm>
            <a:off x="0" y="457405"/>
            <a:ext cx="2312749" cy="1304284"/>
          </a:xfrm>
        </p:spPr>
        <p:txBody>
          <a:bodyPr>
            <a:normAutofit/>
          </a:bodyPr>
          <a:lstStyle/>
          <a:p>
            <a:r>
              <a:rPr lang="en-US" sz="4000" dirty="0"/>
              <a:t>Darwin, NT</a:t>
            </a:r>
            <a:endParaRPr lang="en-AU" sz="4000" dirty="0"/>
          </a:p>
        </p:txBody>
      </p:sp>
      <p:pic>
        <p:nvPicPr>
          <p:cNvPr id="4" name="Content Placeholder 3">
            <a:extLst>
              <a:ext uri="{FF2B5EF4-FFF2-40B4-BE49-F238E27FC236}">
                <a16:creationId xmlns:a16="http://schemas.microsoft.com/office/drawing/2014/main" id="{AB9B959F-7EA7-43E7-BBDB-423FDA4D7765}"/>
              </a:ext>
            </a:extLst>
          </p:cNvPr>
          <p:cNvPicPr>
            <a:picLocks noGrp="1" noChangeAspect="1"/>
          </p:cNvPicPr>
          <p:nvPr>
            <p:ph idx="1"/>
          </p:nvPr>
        </p:nvPicPr>
        <p:blipFill rotWithShape="1">
          <a:blip r:embed="rId2"/>
          <a:srcRect t="598" r="-94" b="765"/>
          <a:stretch/>
        </p:blipFill>
        <p:spPr>
          <a:xfrm>
            <a:off x="2874812" y="109057"/>
            <a:ext cx="9138038" cy="6652469"/>
          </a:xfrm>
          <a:prstGeom prst="rect">
            <a:avLst/>
          </a:prstGeom>
        </p:spPr>
      </p:pic>
      <p:sp>
        <p:nvSpPr>
          <p:cNvPr id="5" name="TextBox 4">
            <a:extLst>
              <a:ext uri="{FF2B5EF4-FFF2-40B4-BE49-F238E27FC236}">
                <a16:creationId xmlns:a16="http://schemas.microsoft.com/office/drawing/2014/main" id="{2FFBD1F5-071A-48E8-9995-A2883FD81BFD}"/>
              </a:ext>
            </a:extLst>
          </p:cNvPr>
          <p:cNvSpPr txBox="1"/>
          <p:nvPr/>
        </p:nvSpPr>
        <p:spPr>
          <a:xfrm>
            <a:off x="379562" y="2173857"/>
            <a:ext cx="1897812" cy="1754326"/>
          </a:xfrm>
          <a:prstGeom prst="rect">
            <a:avLst/>
          </a:prstGeom>
          <a:noFill/>
        </p:spPr>
        <p:txBody>
          <a:bodyPr wrap="square" rtlCol="0">
            <a:spAutoFit/>
          </a:bodyPr>
          <a:lstStyle/>
          <a:p>
            <a:r>
              <a:rPr lang="en-US" dirty="0"/>
              <a:t>Removed the coastal edge of the Darwin Major Urban Centre, including the Darwin Port</a:t>
            </a:r>
            <a:endParaRPr lang="en-AU" dirty="0"/>
          </a:p>
        </p:txBody>
      </p:sp>
    </p:spTree>
    <p:extLst>
      <p:ext uri="{BB962C8B-B14F-4D97-AF65-F5344CB8AC3E}">
        <p14:creationId xmlns:p14="http://schemas.microsoft.com/office/powerpoint/2010/main" val="5825657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E3104-4176-4DD8-A643-86125B404AB1}"/>
              </a:ext>
            </a:extLst>
          </p:cNvPr>
          <p:cNvSpPr>
            <a:spLocks noGrp="1"/>
          </p:cNvSpPr>
          <p:nvPr>
            <p:ph type="title"/>
          </p:nvPr>
        </p:nvSpPr>
        <p:spPr>
          <a:xfrm>
            <a:off x="0" y="613620"/>
            <a:ext cx="1888222" cy="1212005"/>
          </a:xfrm>
        </p:spPr>
        <p:txBody>
          <a:bodyPr>
            <a:normAutofit/>
          </a:bodyPr>
          <a:lstStyle/>
          <a:p>
            <a:r>
              <a:rPr lang="en-US" sz="4000" dirty="0"/>
              <a:t>Perth, WA</a:t>
            </a:r>
            <a:endParaRPr lang="en-AU" sz="4000" dirty="0"/>
          </a:p>
        </p:txBody>
      </p:sp>
      <p:pic>
        <p:nvPicPr>
          <p:cNvPr id="4" name="Content Placeholder 3">
            <a:extLst>
              <a:ext uri="{FF2B5EF4-FFF2-40B4-BE49-F238E27FC236}">
                <a16:creationId xmlns:a16="http://schemas.microsoft.com/office/drawing/2014/main" id="{8317097F-A162-484E-AE6B-72719B29509D}"/>
              </a:ext>
            </a:extLst>
          </p:cNvPr>
          <p:cNvPicPr>
            <a:picLocks noGrp="1" noChangeAspect="1"/>
          </p:cNvPicPr>
          <p:nvPr>
            <p:ph idx="1"/>
          </p:nvPr>
        </p:nvPicPr>
        <p:blipFill rotWithShape="1">
          <a:blip r:embed="rId2"/>
          <a:srcRect t="2057" b="1082"/>
          <a:stretch/>
        </p:blipFill>
        <p:spPr>
          <a:xfrm>
            <a:off x="2693114" y="52587"/>
            <a:ext cx="9345087" cy="6752825"/>
          </a:xfrm>
          <a:prstGeom prst="rect">
            <a:avLst/>
          </a:prstGeom>
        </p:spPr>
      </p:pic>
      <p:sp>
        <p:nvSpPr>
          <p:cNvPr id="5" name="TextBox 4">
            <a:extLst>
              <a:ext uri="{FF2B5EF4-FFF2-40B4-BE49-F238E27FC236}">
                <a16:creationId xmlns:a16="http://schemas.microsoft.com/office/drawing/2014/main" id="{A04C7579-8A37-40E5-8C63-02A19F84F178}"/>
              </a:ext>
            </a:extLst>
          </p:cNvPr>
          <p:cNvSpPr txBox="1"/>
          <p:nvPr/>
        </p:nvSpPr>
        <p:spPr>
          <a:xfrm>
            <a:off x="379562" y="2173857"/>
            <a:ext cx="1897812" cy="3416320"/>
          </a:xfrm>
          <a:prstGeom prst="rect">
            <a:avLst/>
          </a:prstGeom>
          <a:noFill/>
        </p:spPr>
        <p:txBody>
          <a:bodyPr wrap="square" rtlCol="0">
            <a:spAutoFit/>
          </a:bodyPr>
          <a:lstStyle/>
          <a:p>
            <a:r>
              <a:rPr lang="en-US" dirty="0"/>
              <a:t>Minor changes around the boundaries from Round 1 due to moving to the 2021 ABS Urban </a:t>
            </a:r>
            <a:r>
              <a:rPr lang="en-US" dirty="0" err="1"/>
              <a:t>Centres</a:t>
            </a:r>
            <a:r>
              <a:rPr lang="en-US" dirty="0"/>
              <a:t> and Localities dataset, including removing Rockingham and surrounding area.</a:t>
            </a:r>
            <a:endParaRPr lang="en-AU" dirty="0"/>
          </a:p>
        </p:txBody>
      </p:sp>
    </p:spTree>
    <p:extLst>
      <p:ext uri="{BB962C8B-B14F-4D97-AF65-F5344CB8AC3E}">
        <p14:creationId xmlns:p14="http://schemas.microsoft.com/office/powerpoint/2010/main" val="1398686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929EB-00A9-4D04-A606-06D3DF41F36C}"/>
              </a:ext>
            </a:extLst>
          </p:cNvPr>
          <p:cNvSpPr>
            <a:spLocks noGrp="1"/>
          </p:cNvSpPr>
          <p:nvPr>
            <p:ph type="title"/>
          </p:nvPr>
        </p:nvSpPr>
        <p:spPr>
          <a:xfrm>
            <a:off x="0" y="549683"/>
            <a:ext cx="2550952" cy="1346229"/>
          </a:xfrm>
        </p:spPr>
        <p:txBody>
          <a:bodyPr>
            <a:normAutofit/>
          </a:bodyPr>
          <a:lstStyle/>
          <a:p>
            <a:r>
              <a:rPr lang="en-US" sz="4000" dirty="0"/>
              <a:t>Adelaide, SA</a:t>
            </a:r>
            <a:endParaRPr lang="en-AU" sz="4000" dirty="0"/>
          </a:p>
        </p:txBody>
      </p:sp>
      <p:pic>
        <p:nvPicPr>
          <p:cNvPr id="4" name="Content Placeholder 3">
            <a:extLst>
              <a:ext uri="{FF2B5EF4-FFF2-40B4-BE49-F238E27FC236}">
                <a16:creationId xmlns:a16="http://schemas.microsoft.com/office/drawing/2014/main" id="{6AFA382F-CCBA-4D30-9901-1874D6A6914E}"/>
              </a:ext>
            </a:extLst>
          </p:cNvPr>
          <p:cNvPicPr>
            <a:picLocks noGrp="1" noChangeAspect="1"/>
          </p:cNvPicPr>
          <p:nvPr>
            <p:ph idx="1"/>
          </p:nvPr>
        </p:nvPicPr>
        <p:blipFill rotWithShape="1">
          <a:blip r:embed="rId2"/>
          <a:srcRect t="804" b="3097"/>
          <a:stretch/>
        </p:blipFill>
        <p:spPr>
          <a:xfrm>
            <a:off x="2364078" y="100668"/>
            <a:ext cx="9648957" cy="6701198"/>
          </a:xfrm>
          <a:prstGeom prst="rect">
            <a:avLst/>
          </a:prstGeom>
        </p:spPr>
      </p:pic>
      <p:sp>
        <p:nvSpPr>
          <p:cNvPr id="5" name="TextBox 4">
            <a:extLst>
              <a:ext uri="{FF2B5EF4-FFF2-40B4-BE49-F238E27FC236}">
                <a16:creationId xmlns:a16="http://schemas.microsoft.com/office/drawing/2014/main" id="{6B005BDA-5EBD-4302-B855-89DA44A148D6}"/>
              </a:ext>
            </a:extLst>
          </p:cNvPr>
          <p:cNvSpPr txBox="1"/>
          <p:nvPr/>
        </p:nvSpPr>
        <p:spPr>
          <a:xfrm>
            <a:off x="379562" y="2173857"/>
            <a:ext cx="1897812" cy="2308324"/>
          </a:xfrm>
          <a:prstGeom prst="rect">
            <a:avLst/>
          </a:prstGeom>
          <a:noFill/>
        </p:spPr>
        <p:txBody>
          <a:bodyPr wrap="square" rtlCol="0">
            <a:spAutoFit/>
          </a:bodyPr>
          <a:lstStyle/>
          <a:p>
            <a:r>
              <a:rPr lang="en-US" dirty="0"/>
              <a:t>Minor changes around the boundaries from Round 1 due to moving to the 2021 ABS Urban </a:t>
            </a:r>
            <a:r>
              <a:rPr lang="en-US" dirty="0" err="1"/>
              <a:t>Centres</a:t>
            </a:r>
            <a:r>
              <a:rPr lang="en-US" dirty="0"/>
              <a:t> and Localities dataset</a:t>
            </a:r>
            <a:endParaRPr lang="en-AU" dirty="0"/>
          </a:p>
        </p:txBody>
      </p:sp>
    </p:spTree>
    <p:extLst>
      <p:ext uri="{BB962C8B-B14F-4D97-AF65-F5344CB8AC3E}">
        <p14:creationId xmlns:p14="http://schemas.microsoft.com/office/powerpoint/2010/main" val="30604301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B6136-9F37-4878-892E-EB1B39FE9DA4}"/>
              </a:ext>
            </a:extLst>
          </p:cNvPr>
          <p:cNvSpPr>
            <a:spLocks noGrp="1"/>
          </p:cNvSpPr>
          <p:nvPr>
            <p:ph type="title"/>
          </p:nvPr>
        </p:nvSpPr>
        <p:spPr>
          <a:xfrm>
            <a:off x="0" y="541294"/>
            <a:ext cx="2660009" cy="1597899"/>
          </a:xfrm>
        </p:spPr>
        <p:txBody>
          <a:bodyPr>
            <a:normAutofit/>
          </a:bodyPr>
          <a:lstStyle/>
          <a:p>
            <a:r>
              <a:rPr lang="en-US" sz="4000" dirty="0"/>
              <a:t>Melbourne, VIC</a:t>
            </a:r>
            <a:endParaRPr lang="en-AU" sz="4000" dirty="0"/>
          </a:p>
        </p:txBody>
      </p:sp>
      <p:sp>
        <p:nvSpPr>
          <p:cNvPr id="5" name="TextBox 4">
            <a:extLst>
              <a:ext uri="{FF2B5EF4-FFF2-40B4-BE49-F238E27FC236}">
                <a16:creationId xmlns:a16="http://schemas.microsoft.com/office/drawing/2014/main" id="{F606A747-7EE2-498E-872E-170358CF160D}"/>
              </a:ext>
            </a:extLst>
          </p:cNvPr>
          <p:cNvSpPr txBox="1"/>
          <p:nvPr/>
        </p:nvSpPr>
        <p:spPr>
          <a:xfrm>
            <a:off x="379562" y="2173857"/>
            <a:ext cx="1897812" cy="2585323"/>
          </a:xfrm>
          <a:prstGeom prst="rect">
            <a:avLst/>
          </a:prstGeom>
          <a:noFill/>
        </p:spPr>
        <p:txBody>
          <a:bodyPr wrap="square" rtlCol="0">
            <a:spAutoFit/>
          </a:bodyPr>
          <a:lstStyle/>
          <a:p>
            <a:r>
              <a:rPr lang="en-US" dirty="0"/>
              <a:t>Minor changes around the boundaries from Round 1 due to moving to the 2021 ABS Urban </a:t>
            </a:r>
            <a:r>
              <a:rPr lang="en-US" dirty="0" err="1"/>
              <a:t>Centres</a:t>
            </a:r>
            <a:r>
              <a:rPr lang="en-US" dirty="0"/>
              <a:t> and Localities dataset</a:t>
            </a:r>
          </a:p>
          <a:p>
            <a:endParaRPr lang="en-US" dirty="0"/>
          </a:p>
        </p:txBody>
      </p:sp>
      <p:pic>
        <p:nvPicPr>
          <p:cNvPr id="8" name="Picture 7">
            <a:extLst>
              <a:ext uri="{FF2B5EF4-FFF2-40B4-BE49-F238E27FC236}">
                <a16:creationId xmlns:a16="http://schemas.microsoft.com/office/drawing/2014/main" id="{C4F5A608-D0BE-4554-A583-5720E3E0E6B7}"/>
              </a:ext>
            </a:extLst>
          </p:cNvPr>
          <p:cNvPicPr>
            <a:picLocks noChangeAspect="1"/>
          </p:cNvPicPr>
          <p:nvPr/>
        </p:nvPicPr>
        <p:blipFill>
          <a:blip r:embed="rId2"/>
          <a:stretch>
            <a:fillRect/>
          </a:stretch>
        </p:blipFill>
        <p:spPr>
          <a:xfrm>
            <a:off x="3949561" y="100955"/>
            <a:ext cx="8096665" cy="6656090"/>
          </a:xfrm>
          <a:prstGeom prst="rect">
            <a:avLst/>
          </a:prstGeom>
        </p:spPr>
      </p:pic>
    </p:spTree>
    <p:extLst>
      <p:ext uri="{BB962C8B-B14F-4D97-AF65-F5344CB8AC3E}">
        <p14:creationId xmlns:p14="http://schemas.microsoft.com/office/powerpoint/2010/main" val="7032426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8545A-82F7-44D9-A374-3D2D5629A354}"/>
              </a:ext>
            </a:extLst>
          </p:cNvPr>
          <p:cNvSpPr>
            <a:spLocks noGrp="1"/>
          </p:cNvSpPr>
          <p:nvPr>
            <p:ph type="title"/>
          </p:nvPr>
        </p:nvSpPr>
        <p:spPr>
          <a:xfrm>
            <a:off x="0" y="516126"/>
            <a:ext cx="2181837" cy="1522398"/>
          </a:xfrm>
        </p:spPr>
        <p:txBody>
          <a:bodyPr>
            <a:normAutofit/>
          </a:bodyPr>
          <a:lstStyle/>
          <a:p>
            <a:r>
              <a:rPr lang="en-US" sz="4000" dirty="0"/>
              <a:t>Geelong, VIC</a:t>
            </a:r>
            <a:endParaRPr lang="en-AU" sz="4000" dirty="0"/>
          </a:p>
        </p:txBody>
      </p:sp>
      <p:sp>
        <p:nvSpPr>
          <p:cNvPr id="6" name="TextBox 5">
            <a:extLst>
              <a:ext uri="{FF2B5EF4-FFF2-40B4-BE49-F238E27FC236}">
                <a16:creationId xmlns:a16="http://schemas.microsoft.com/office/drawing/2014/main" id="{7A91F601-2ED1-405C-B580-9717CB3B80C9}"/>
              </a:ext>
            </a:extLst>
          </p:cNvPr>
          <p:cNvSpPr txBox="1"/>
          <p:nvPr/>
        </p:nvSpPr>
        <p:spPr>
          <a:xfrm>
            <a:off x="379562" y="2173857"/>
            <a:ext cx="1897812" cy="2585323"/>
          </a:xfrm>
          <a:prstGeom prst="rect">
            <a:avLst/>
          </a:prstGeom>
          <a:noFill/>
        </p:spPr>
        <p:txBody>
          <a:bodyPr wrap="square" rtlCol="0">
            <a:spAutoFit/>
          </a:bodyPr>
          <a:lstStyle/>
          <a:p>
            <a:r>
              <a:rPr lang="en-US" dirty="0"/>
              <a:t>Removed the coastal edge from the Geelong CBD and port.</a:t>
            </a:r>
          </a:p>
          <a:p>
            <a:endParaRPr lang="en-US" dirty="0"/>
          </a:p>
          <a:p>
            <a:r>
              <a:rPr lang="en-US" dirty="0"/>
              <a:t>Filled in the </a:t>
            </a:r>
            <a:r>
              <a:rPr lang="en-US" dirty="0" err="1"/>
              <a:t>Portarlington</a:t>
            </a:r>
            <a:r>
              <a:rPr lang="en-US" dirty="0"/>
              <a:t> and St </a:t>
            </a:r>
            <a:r>
              <a:rPr lang="en-US" dirty="0" err="1"/>
              <a:t>Leonards</a:t>
            </a:r>
            <a:r>
              <a:rPr lang="en-US" dirty="0"/>
              <a:t> peninsular.</a:t>
            </a:r>
            <a:endParaRPr lang="en-AU" dirty="0"/>
          </a:p>
        </p:txBody>
      </p:sp>
      <p:pic>
        <p:nvPicPr>
          <p:cNvPr id="7" name="Picture 6">
            <a:extLst>
              <a:ext uri="{FF2B5EF4-FFF2-40B4-BE49-F238E27FC236}">
                <a16:creationId xmlns:a16="http://schemas.microsoft.com/office/drawing/2014/main" id="{4C09243E-75B5-4946-BECD-32DE20CC85C6}"/>
              </a:ext>
            </a:extLst>
          </p:cNvPr>
          <p:cNvPicPr>
            <a:picLocks noChangeAspect="1"/>
          </p:cNvPicPr>
          <p:nvPr/>
        </p:nvPicPr>
        <p:blipFill>
          <a:blip r:embed="rId2"/>
          <a:stretch>
            <a:fillRect/>
          </a:stretch>
        </p:blipFill>
        <p:spPr>
          <a:xfrm>
            <a:off x="3080301" y="142871"/>
            <a:ext cx="8964669" cy="6572257"/>
          </a:xfrm>
          <a:prstGeom prst="rect">
            <a:avLst/>
          </a:prstGeom>
        </p:spPr>
      </p:pic>
    </p:spTree>
    <p:extLst>
      <p:ext uri="{BB962C8B-B14F-4D97-AF65-F5344CB8AC3E}">
        <p14:creationId xmlns:p14="http://schemas.microsoft.com/office/powerpoint/2010/main" val="38070449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1DBC6-093F-49D7-94A7-02AE2408C707}"/>
              </a:ext>
            </a:extLst>
          </p:cNvPr>
          <p:cNvSpPr>
            <a:spLocks noGrp="1"/>
          </p:cNvSpPr>
          <p:nvPr>
            <p:ph type="title"/>
          </p:nvPr>
        </p:nvSpPr>
        <p:spPr>
          <a:xfrm>
            <a:off x="0" y="532904"/>
            <a:ext cx="2332839" cy="1460500"/>
          </a:xfrm>
        </p:spPr>
        <p:txBody>
          <a:bodyPr>
            <a:normAutofit/>
          </a:bodyPr>
          <a:lstStyle/>
          <a:p>
            <a:r>
              <a:rPr lang="en-US" sz="4000" dirty="0"/>
              <a:t>Ballarat, VIC</a:t>
            </a:r>
            <a:endParaRPr lang="en-AU" sz="4000" dirty="0"/>
          </a:p>
        </p:txBody>
      </p:sp>
      <p:pic>
        <p:nvPicPr>
          <p:cNvPr id="4" name="Content Placeholder 3">
            <a:extLst>
              <a:ext uri="{FF2B5EF4-FFF2-40B4-BE49-F238E27FC236}">
                <a16:creationId xmlns:a16="http://schemas.microsoft.com/office/drawing/2014/main" id="{050A596B-BEAE-41D6-B7D2-CF21397ADA13}"/>
              </a:ext>
            </a:extLst>
          </p:cNvPr>
          <p:cNvPicPr>
            <a:picLocks noGrp="1" noChangeAspect="1"/>
          </p:cNvPicPr>
          <p:nvPr>
            <p:ph idx="1"/>
          </p:nvPr>
        </p:nvPicPr>
        <p:blipFill rotWithShape="1">
          <a:blip r:embed="rId2"/>
          <a:srcRect l="3099"/>
          <a:stretch/>
        </p:blipFill>
        <p:spPr>
          <a:xfrm>
            <a:off x="2332839" y="131049"/>
            <a:ext cx="9769148" cy="6563366"/>
          </a:xfrm>
          <a:prstGeom prst="rect">
            <a:avLst/>
          </a:prstGeom>
        </p:spPr>
      </p:pic>
      <p:sp>
        <p:nvSpPr>
          <p:cNvPr id="5" name="TextBox 4">
            <a:extLst>
              <a:ext uri="{FF2B5EF4-FFF2-40B4-BE49-F238E27FC236}">
                <a16:creationId xmlns:a16="http://schemas.microsoft.com/office/drawing/2014/main" id="{14C0319E-957E-4996-80FD-F2154A4819D8}"/>
              </a:ext>
            </a:extLst>
          </p:cNvPr>
          <p:cNvSpPr txBox="1"/>
          <p:nvPr/>
        </p:nvSpPr>
        <p:spPr>
          <a:xfrm>
            <a:off x="379562" y="2173857"/>
            <a:ext cx="1897812" cy="369332"/>
          </a:xfrm>
          <a:prstGeom prst="rect">
            <a:avLst/>
          </a:prstGeom>
          <a:noFill/>
        </p:spPr>
        <p:txBody>
          <a:bodyPr wrap="square" rtlCol="0">
            <a:spAutoFit/>
          </a:bodyPr>
          <a:lstStyle/>
          <a:p>
            <a:r>
              <a:rPr lang="en-US" dirty="0"/>
              <a:t>No changes</a:t>
            </a:r>
            <a:endParaRPr lang="en-AU" dirty="0">
              <a:solidFill>
                <a:srgbClr val="FF0000"/>
              </a:solidFill>
            </a:endParaRPr>
          </a:p>
        </p:txBody>
      </p:sp>
    </p:spTree>
    <p:extLst>
      <p:ext uri="{BB962C8B-B14F-4D97-AF65-F5344CB8AC3E}">
        <p14:creationId xmlns:p14="http://schemas.microsoft.com/office/powerpoint/2010/main" val="31641476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639CE-19EA-4364-B793-24F2D24D67CD}"/>
              </a:ext>
            </a:extLst>
          </p:cNvPr>
          <p:cNvSpPr>
            <a:spLocks noGrp="1"/>
          </p:cNvSpPr>
          <p:nvPr>
            <p:ph type="title"/>
          </p:nvPr>
        </p:nvSpPr>
        <p:spPr>
          <a:xfrm>
            <a:off x="0" y="507737"/>
            <a:ext cx="2139892" cy="1614677"/>
          </a:xfrm>
        </p:spPr>
        <p:txBody>
          <a:bodyPr>
            <a:normAutofit/>
          </a:bodyPr>
          <a:lstStyle/>
          <a:p>
            <a:r>
              <a:rPr lang="en-US" sz="4000" dirty="0"/>
              <a:t>Bendigo, VIC</a:t>
            </a:r>
            <a:endParaRPr lang="en-AU" sz="4000" dirty="0"/>
          </a:p>
        </p:txBody>
      </p:sp>
      <p:pic>
        <p:nvPicPr>
          <p:cNvPr id="4" name="Content Placeholder 3">
            <a:extLst>
              <a:ext uri="{FF2B5EF4-FFF2-40B4-BE49-F238E27FC236}">
                <a16:creationId xmlns:a16="http://schemas.microsoft.com/office/drawing/2014/main" id="{EBB0A7AA-E9FC-4175-9B28-BB189327432F}"/>
              </a:ext>
            </a:extLst>
          </p:cNvPr>
          <p:cNvPicPr>
            <a:picLocks noGrp="1" noChangeAspect="1"/>
          </p:cNvPicPr>
          <p:nvPr>
            <p:ph idx="1"/>
          </p:nvPr>
        </p:nvPicPr>
        <p:blipFill rotWithShape="1">
          <a:blip r:embed="rId2"/>
          <a:srcRect t="7423"/>
          <a:stretch/>
        </p:blipFill>
        <p:spPr>
          <a:xfrm>
            <a:off x="2459010" y="98079"/>
            <a:ext cx="9587581" cy="6661842"/>
          </a:xfrm>
          <a:prstGeom prst="rect">
            <a:avLst/>
          </a:prstGeom>
        </p:spPr>
      </p:pic>
      <p:sp>
        <p:nvSpPr>
          <p:cNvPr id="5" name="TextBox 4">
            <a:extLst>
              <a:ext uri="{FF2B5EF4-FFF2-40B4-BE49-F238E27FC236}">
                <a16:creationId xmlns:a16="http://schemas.microsoft.com/office/drawing/2014/main" id="{C652A529-1884-4929-83E6-737D42768858}"/>
              </a:ext>
            </a:extLst>
          </p:cNvPr>
          <p:cNvSpPr txBox="1"/>
          <p:nvPr/>
        </p:nvSpPr>
        <p:spPr>
          <a:xfrm>
            <a:off x="379562" y="2173857"/>
            <a:ext cx="1897812" cy="369332"/>
          </a:xfrm>
          <a:prstGeom prst="rect">
            <a:avLst/>
          </a:prstGeom>
          <a:noFill/>
        </p:spPr>
        <p:txBody>
          <a:bodyPr wrap="square" rtlCol="0">
            <a:spAutoFit/>
          </a:bodyPr>
          <a:lstStyle/>
          <a:p>
            <a:r>
              <a:rPr lang="en-US" dirty="0"/>
              <a:t>No changes</a:t>
            </a:r>
            <a:endParaRPr lang="en-AU" dirty="0">
              <a:solidFill>
                <a:srgbClr val="FF0000"/>
              </a:solidFill>
            </a:endParaRPr>
          </a:p>
        </p:txBody>
      </p:sp>
    </p:spTree>
    <p:extLst>
      <p:ext uri="{BB962C8B-B14F-4D97-AF65-F5344CB8AC3E}">
        <p14:creationId xmlns:p14="http://schemas.microsoft.com/office/powerpoint/2010/main" val="28442790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B9A9B-60DE-4EA6-AEC4-6CAD92AA8B31}"/>
              </a:ext>
            </a:extLst>
          </p:cNvPr>
          <p:cNvSpPr>
            <a:spLocks noGrp="1"/>
          </p:cNvSpPr>
          <p:nvPr>
            <p:ph type="title"/>
          </p:nvPr>
        </p:nvSpPr>
        <p:spPr>
          <a:xfrm>
            <a:off x="838200" y="365125"/>
            <a:ext cx="10515600" cy="1601698"/>
          </a:xfrm>
        </p:spPr>
        <p:txBody>
          <a:bodyPr>
            <a:normAutofit/>
          </a:bodyPr>
          <a:lstStyle/>
          <a:p>
            <a:pPr algn="ctr"/>
            <a:r>
              <a:rPr lang="en-US" sz="4800" dirty="0"/>
              <a:t>Modifications made to the </a:t>
            </a:r>
            <a:br>
              <a:rPr lang="en-US" sz="4800" dirty="0"/>
            </a:br>
            <a:r>
              <a:rPr lang="en-US" sz="4800" dirty="0"/>
              <a:t>Peri-Urban eligible corridors</a:t>
            </a:r>
            <a:endParaRPr lang="en-AU" sz="4800" dirty="0"/>
          </a:p>
        </p:txBody>
      </p:sp>
      <p:sp>
        <p:nvSpPr>
          <p:cNvPr id="3" name="Content Placeholder 2">
            <a:extLst>
              <a:ext uri="{FF2B5EF4-FFF2-40B4-BE49-F238E27FC236}">
                <a16:creationId xmlns:a16="http://schemas.microsoft.com/office/drawing/2014/main" id="{B613611F-8161-41C1-80C1-44FAC41C192A}"/>
              </a:ext>
            </a:extLst>
          </p:cNvPr>
          <p:cNvSpPr>
            <a:spLocks noGrp="1"/>
          </p:cNvSpPr>
          <p:nvPr>
            <p:ph idx="1"/>
          </p:nvPr>
        </p:nvSpPr>
        <p:spPr>
          <a:xfrm>
            <a:off x="838200" y="2141537"/>
            <a:ext cx="10515600" cy="4351338"/>
          </a:xfrm>
        </p:spPr>
        <p:txBody>
          <a:bodyPr>
            <a:normAutofit/>
          </a:bodyPr>
          <a:lstStyle/>
          <a:p>
            <a:r>
              <a:rPr lang="en-AU" sz="2000" dirty="0"/>
              <a:t>Some small modifications to the Peri-Urban eligible corridor boundaries have been made to avoid leaving small pockets within the boundary, and also to adjust the overall shape of the Canberra Major Urban centre to avoid including the city centre in the definition (due to the long, thin nature of Canberra’s geography).</a:t>
            </a:r>
          </a:p>
          <a:p>
            <a:r>
              <a:rPr lang="en-US" sz="2000" dirty="0"/>
              <a:t>T</a:t>
            </a:r>
            <a:r>
              <a:rPr lang="en-AU" sz="2000" dirty="0"/>
              <a:t>here are minor changes to the major city boundaries from Round 1 (Adelaide, Brisbane, Hobart, Melbourne, Perth and Sydney) due to moving to the 2021 ABS Urban Centres and Localities dataset from the 2016 dataset.</a:t>
            </a:r>
          </a:p>
          <a:p>
            <a:r>
              <a:rPr lang="en-AU" sz="2000" dirty="0"/>
              <a:t>The nature of the Major Urban Centres along the coastline is that the coastal edge of these areas are mapped as an ‘edge’ to the boundary, despite typically not representing a peri-urban fringe area. It was therefore necessary to manually review and remove these sections while retaining any small portions that appeared to be peri-urban.</a:t>
            </a:r>
            <a:endParaRPr lang="en-AU" dirty="0"/>
          </a:p>
          <a:p>
            <a:endParaRPr lang="en-AU" dirty="0"/>
          </a:p>
        </p:txBody>
      </p:sp>
    </p:spTree>
    <p:extLst>
      <p:ext uri="{BB962C8B-B14F-4D97-AF65-F5344CB8AC3E}">
        <p14:creationId xmlns:p14="http://schemas.microsoft.com/office/powerpoint/2010/main" val="5956789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D605F-5A74-4EDF-8167-515325805F3C}"/>
              </a:ext>
            </a:extLst>
          </p:cNvPr>
          <p:cNvSpPr>
            <a:spLocks noGrp="1"/>
          </p:cNvSpPr>
          <p:nvPr>
            <p:ph type="title"/>
          </p:nvPr>
        </p:nvSpPr>
        <p:spPr>
          <a:xfrm>
            <a:off x="0" y="507737"/>
            <a:ext cx="3331128" cy="1572732"/>
          </a:xfrm>
        </p:spPr>
        <p:txBody>
          <a:bodyPr>
            <a:normAutofit fontScale="90000"/>
          </a:bodyPr>
          <a:lstStyle/>
          <a:p>
            <a:r>
              <a:rPr lang="en-US" dirty="0"/>
              <a:t>Canberra / </a:t>
            </a:r>
            <a:r>
              <a:rPr lang="en-US" dirty="0" err="1"/>
              <a:t>Queanbeyan</a:t>
            </a:r>
            <a:r>
              <a:rPr lang="en-US" dirty="0"/>
              <a:t>, ACT</a:t>
            </a:r>
            <a:endParaRPr lang="en-AU" dirty="0"/>
          </a:p>
        </p:txBody>
      </p:sp>
      <p:pic>
        <p:nvPicPr>
          <p:cNvPr id="4" name="Content Placeholder 3">
            <a:extLst>
              <a:ext uri="{FF2B5EF4-FFF2-40B4-BE49-F238E27FC236}">
                <a16:creationId xmlns:a16="http://schemas.microsoft.com/office/drawing/2014/main" id="{9D1B725F-3027-43A3-B46E-D3133A2AFC46}"/>
              </a:ext>
            </a:extLst>
          </p:cNvPr>
          <p:cNvPicPr>
            <a:picLocks noGrp="1" noChangeAspect="1"/>
          </p:cNvPicPr>
          <p:nvPr>
            <p:ph idx="1"/>
          </p:nvPr>
        </p:nvPicPr>
        <p:blipFill>
          <a:blip r:embed="rId2"/>
          <a:stretch>
            <a:fillRect/>
          </a:stretch>
        </p:blipFill>
        <p:spPr>
          <a:xfrm>
            <a:off x="2994681" y="114270"/>
            <a:ext cx="9068688" cy="6649759"/>
          </a:xfrm>
          <a:prstGeom prst="rect">
            <a:avLst/>
          </a:prstGeom>
        </p:spPr>
      </p:pic>
      <p:sp>
        <p:nvSpPr>
          <p:cNvPr id="5" name="TextBox 4">
            <a:extLst>
              <a:ext uri="{FF2B5EF4-FFF2-40B4-BE49-F238E27FC236}">
                <a16:creationId xmlns:a16="http://schemas.microsoft.com/office/drawing/2014/main" id="{95FB89CF-9B91-4282-A786-D474736E1BDA}"/>
              </a:ext>
            </a:extLst>
          </p:cNvPr>
          <p:cNvSpPr txBox="1"/>
          <p:nvPr/>
        </p:nvSpPr>
        <p:spPr>
          <a:xfrm>
            <a:off x="379562" y="2173857"/>
            <a:ext cx="2115160" cy="4247317"/>
          </a:xfrm>
          <a:prstGeom prst="rect">
            <a:avLst/>
          </a:prstGeom>
          <a:noFill/>
        </p:spPr>
        <p:txBody>
          <a:bodyPr wrap="square" rtlCol="0">
            <a:spAutoFit/>
          </a:bodyPr>
          <a:lstStyle/>
          <a:p>
            <a:r>
              <a:rPr lang="en-US" dirty="0"/>
              <a:t>Adjusted the edge of the major urban boundary to the outside of the suburbs to the east and west of Canberra, so that the CBD and airport were not included in the peri-urban fringe. Removed the boundary between Canberra and </a:t>
            </a:r>
            <a:r>
              <a:rPr lang="en-US" dirty="0" err="1"/>
              <a:t>Queanbeyan</a:t>
            </a:r>
            <a:r>
              <a:rPr lang="en-US" dirty="0"/>
              <a:t> to create one shape</a:t>
            </a:r>
            <a:endParaRPr lang="en-AU" dirty="0"/>
          </a:p>
        </p:txBody>
      </p:sp>
    </p:spTree>
    <p:extLst>
      <p:ext uri="{BB962C8B-B14F-4D97-AF65-F5344CB8AC3E}">
        <p14:creationId xmlns:p14="http://schemas.microsoft.com/office/powerpoint/2010/main" val="38022720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9D607-EA21-48E2-9214-F5E00A267C44}"/>
              </a:ext>
            </a:extLst>
          </p:cNvPr>
          <p:cNvSpPr>
            <a:spLocks noGrp="1"/>
          </p:cNvSpPr>
          <p:nvPr>
            <p:ph type="title"/>
          </p:nvPr>
        </p:nvSpPr>
        <p:spPr>
          <a:xfrm>
            <a:off x="0" y="516126"/>
            <a:ext cx="2106336" cy="1597899"/>
          </a:xfrm>
        </p:spPr>
        <p:txBody>
          <a:bodyPr>
            <a:normAutofit/>
          </a:bodyPr>
          <a:lstStyle/>
          <a:p>
            <a:r>
              <a:rPr lang="en-US" sz="4000" dirty="0"/>
              <a:t>Hobart, TAS</a:t>
            </a:r>
            <a:endParaRPr lang="en-AU" sz="4000" dirty="0"/>
          </a:p>
        </p:txBody>
      </p:sp>
      <p:pic>
        <p:nvPicPr>
          <p:cNvPr id="10" name="Content Placeholder 9">
            <a:extLst>
              <a:ext uri="{FF2B5EF4-FFF2-40B4-BE49-F238E27FC236}">
                <a16:creationId xmlns:a16="http://schemas.microsoft.com/office/drawing/2014/main" id="{88076AD2-FD7D-4246-97DE-EED8A090B2D7}"/>
              </a:ext>
            </a:extLst>
          </p:cNvPr>
          <p:cNvPicPr>
            <a:picLocks noGrp="1" noChangeAspect="1"/>
          </p:cNvPicPr>
          <p:nvPr>
            <p:ph idx="1"/>
          </p:nvPr>
        </p:nvPicPr>
        <p:blipFill rotWithShape="1">
          <a:blip r:embed="rId2"/>
          <a:srcRect t="1043" b="909"/>
          <a:stretch/>
        </p:blipFill>
        <p:spPr>
          <a:xfrm>
            <a:off x="3187817" y="58723"/>
            <a:ext cx="8917497" cy="6750228"/>
          </a:xfrm>
          <a:prstGeom prst="rect">
            <a:avLst/>
          </a:prstGeom>
        </p:spPr>
      </p:pic>
      <p:sp>
        <p:nvSpPr>
          <p:cNvPr id="4" name="TextBox 3">
            <a:extLst>
              <a:ext uri="{FF2B5EF4-FFF2-40B4-BE49-F238E27FC236}">
                <a16:creationId xmlns:a16="http://schemas.microsoft.com/office/drawing/2014/main" id="{ECD1D13C-1BFA-49E2-8198-FA49DECF5297}"/>
              </a:ext>
            </a:extLst>
          </p:cNvPr>
          <p:cNvSpPr txBox="1"/>
          <p:nvPr/>
        </p:nvSpPr>
        <p:spPr>
          <a:xfrm>
            <a:off x="379562" y="2173857"/>
            <a:ext cx="1897812" cy="4524315"/>
          </a:xfrm>
          <a:prstGeom prst="rect">
            <a:avLst/>
          </a:prstGeom>
          <a:noFill/>
        </p:spPr>
        <p:txBody>
          <a:bodyPr wrap="square" rtlCol="0">
            <a:spAutoFit/>
          </a:bodyPr>
          <a:lstStyle/>
          <a:p>
            <a:r>
              <a:rPr lang="en-US" dirty="0"/>
              <a:t>Minor changes around the boundaries from Round 1 due to moving to the 2021 ABS Urban </a:t>
            </a:r>
            <a:r>
              <a:rPr lang="en-US" dirty="0" err="1"/>
              <a:t>Centres</a:t>
            </a:r>
            <a:r>
              <a:rPr lang="en-US" dirty="0"/>
              <a:t> and Localities dataset, including removing the coastal boundary around Battery Point, Bellerive, Hobart and </a:t>
            </a:r>
            <a:r>
              <a:rPr lang="en-US" dirty="0" err="1"/>
              <a:t>Glenorchy</a:t>
            </a:r>
            <a:r>
              <a:rPr lang="en-US" dirty="0"/>
              <a:t>.</a:t>
            </a:r>
          </a:p>
          <a:p>
            <a:endParaRPr lang="en-US" dirty="0"/>
          </a:p>
        </p:txBody>
      </p:sp>
    </p:spTree>
    <p:extLst>
      <p:ext uri="{BB962C8B-B14F-4D97-AF65-F5344CB8AC3E}">
        <p14:creationId xmlns:p14="http://schemas.microsoft.com/office/powerpoint/2010/main" val="37523951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A6E39-8963-430C-B621-EEECE86F50E2}"/>
              </a:ext>
            </a:extLst>
          </p:cNvPr>
          <p:cNvSpPr>
            <a:spLocks noGrp="1"/>
          </p:cNvSpPr>
          <p:nvPr>
            <p:ph type="title"/>
          </p:nvPr>
        </p:nvSpPr>
        <p:spPr>
          <a:xfrm>
            <a:off x="0" y="465793"/>
            <a:ext cx="2167961" cy="1522398"/>
          </a:xfrm>
        </p:spPr>
        <p:txBody>
          <a:bodyPr>
            <a:normAutofit/>
          </a:bodyPr>
          <a:lstStyle/>
          <a:p>
            <a:r>
              <a:rPr lang="en-US" sz="4000" dirty="0"/>
              <a:t>Sydney, NSW</a:t>
            </a:r>
            <a:endParaRPr lang="en-AU" sz="4000" dirty="0"/>
          </a:p>
        </p:txBody>
      </p:sp>
      <p:sp>
        <p:nvSpPr>
          <p:cNvPr id="5" name="TextBox 4">
            <a:extLst>
              <a:ext uri="{FF2B5EF4-FFF2-40B4-BE49-F238E27FC236}">
                <a16:creationId xmlns:a16="http://schemas.microsoft.com/office/drawing/2014/main" id="{85B37D45-64C6-487C-9582-639F895008EA}"/>
              </a:ext>
            </a:extLst>
          </p:cNvPr>
          <p:cNvSpPr txBox="1"/>
          <p:nvPr/>
        </p:nvSpPr>
        <p:spPr>
          <a:xfrm>
            <a:off x="379562" y="2173857"/>
            <a:ext cx="1897812" cy="4247317"/>
          </a:xfrm>
          <a:prstGeom prst="rect">
            <a:avLst/>
          </a:prstGeom>
          <a:noFill/>
        </p:spPr>
        <p:txBody>
          <a:bodyPr wrap="square" rtlCol="0">
            <a:spAutoFit/>
          </a:bodyPr>
          <a:lstStyle/>
          <a:p>
            <a:r>
              <a:rPr lang="en-US" dirty="0"/>
              <a:t>Minor changes around the boundaries from Round 1 due to moving to the 2021 ABS Urban </a:t>
            </a:r>
            <a:r>
              <a:rPr lang="en-US" dirty="0" err="1"/>
              <a:t>Centres</a:t>
            </a:r>
            <a:r>
              <a:rPr lang="en-US" dirty="0"/>
              <a:t> and Localities dataset</a:t>
            </a:r>
          </a:p>
          <a:p>
            <a:endParaRPr lang="en-US" dirty="0"/>
          </a:p>
          <a:p>
            <a:r>
              <a:rPr lang="en-US" dirty="0"/>
              <a:t>Filled in the pocket left in the boundary around </a:t>
            </a:r>
            <a:r>
              <a:rPr lang="en-US" dirty="0" err="1"/>
              <a:t>Winmalee</a:t>
            </a:r>
            <a:r>
              <a:rPr lang="en-US" dirty="0"/>
              <a:t>, Mount Riverwood and </a:t>
            </a:r>
            <a:r>
              <a:rPr lang="en-US" dirty="0" err="1"/>
              <a:t>Springview</a:t>
            </a:r>
            <a:r>
              <a:rPr lang="en-US" dirty="0"/>
              <a:t> </a:t>
            </a:r>
            <a:endParaRPr lang="en-AU" dirty="0"/>
          </a:p>
        </p:txBody>
      </p:sp>
      <p:pic>
        <p:nvPicPr>
          <p:cNvPr id="11" name="Picture 10">
            <a:extLst>
              <a:ext uri="{FF2B5EF4-FFF2-40B4-BE49-F238E27FC236}">
                <a16:creationId xmlns:a16="http://schemas.microsoft.com/office/drawing/2014/main" id="{598C9EB0-F6B8-4F4F-B902-B6F2331ABBD6}"/>
              </a:ext>
            </a:extLst>
          </p:cNvPr>
          <p:cNvPicPr>
            <a:picLocks noChangeAspect="1"/>
          </p:cNvPicPr>
          <p:nvPr/>
        </p:nvPicPr>
        <p:blipFill>
          <a:blip r:embed="rId2"/>
          <a:stretch>
            <a:fillRect/>
          </a:stretch>
        </p:blipFill>
        <p:spPr>
          <a:xfrm>
            <a:off x="2484783" y="50861"/>
            <a:ext cx="9616886" cy="6704967"/>
          </a:xfrm>
          <a:prstGeom prst="rect">
            <a:avLst/>
          </a:prstGeom>
        </p:spPr>
      </p:pic>
    </p:spTree>
    <p:extLst>
      <p:ext uri="{BB962C8B-B14F-4D97-AF65-F5344CB8AC3E}">
        <p14:creationId xmlns:p14="http://schemas.microsoft.com/office/powerpoint/2010/main" val="20800096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59544-4020-4B27-9265-D58B5B239DBB}"/>
              </a:ext>
            </a:extLst>
          </p:cNvPr>
          <p:cNvSpPr>
            <a:spLocks noGrp="1"/>
          </p:cNvSpPr>
          <p:nvPr>
            <p:ph type="title"/>
          </p:nvPr>
        </p:nvSpPr>
        <p:spPr>
          <a:xfrm>
            <a:off x="0" y="465792"/>
            <a:ext cx="3029125" cy="1262339"/>
          </a:xfrm>
        </p:spPr>
        <p:txBody>
          <a:bodyPr>
            <a:normAutofit/>
          </a:bodyPr>
          <a:lstStyle/>
          <a:p>
            <a:r>
              <a:rPr lang="en-US" sz="4000" dirty="0"/>
              <a:t>Wollongong, NSW</a:t>
            </a:r>
            <a:endParaRPr lang="en-AU" sz="4000" dirty="0"/>
          </a:p>
        </p:txBody>
      </p:sp>
      <p:pic>
        <p:nvPicPr>
          <p:cNvPr id="4" name="Content Placeholder 3">
            <a:extLst>
              <a:ext uri="{FF2B5EF4-FFF2-40B4-BE49-F238E27FC236}">
                <a16:creationId xmlns:a16="http://schemas.microsoft.com/office/drawing/2014/main" id="{DE66F382-E03C-4DE4-A8BA-651F485C11D0}"/>
              </a:ext>
            </a:extLst>
          </p:cNvPr>
          <p:cNvPicPr>
            <a:picLocks noGrp="1" noChangeAspect="1"/>
          </p:cNvPicPr>
          <p:nvPr>
            <p:ph idx="1"/>
          </p:nvPr>
        </p:nvPicPr>
        <p:blipFill>
          <a:blip r:embed="rId2"/>
          <a:stretch>
            <a:fillRect/>
          </a:stretch>
        </p:blipFill>
        <p:spPr>
          <a:xfrm>
            <a:off x="3216007" y="122150"/>
            <a:ext cx="8805739" cy="6613700"/>
          </a:xfrm>
          <a:prstGeom prst="rect">
            <a:avLst/>
          </a:prstGeom>
        </p:spPr>
      </p:pic>
      <p:sp>
        <p:nvSpPr>
          <p:cNvPr id="5" name="TextBox 4">
            <a:extLst>
              <a:ext uri="{FF2B5EF4-FFF2-40B4-BE49-F238E27FC236}">
                <a16:creationId xmlns:a16="http://schemas.microsoft.com/office/drawing/2014/main" id="{E835C729-EEAB-4E66-B62C-E9D344705A06}"/>
              </a:ext>
            </a:extLst>
          </p:cNvPr>
          <p:cNvSpPr txBox="1"/>
          <p:nvPr/>
        </p:nvSpPr>
        <p:spPr>
          <a:xfrm>
            <a:off x="379562" y="2173857"/>
            <a:ext cx="1897812" cy="1477328"/>
          </a:xfrm>
          <a:prstGeom prst="rect">
            <a:avLst/>
          </a:prstGeom>
          <a:noFill/>
        </p:spPr>
        <p:txBody>
          <a:bodyPr wrap="square" rtlCol="0">
            <a:spAutoFit/>
          </a:bodyPr>
          <a:lstStyle/>
          <a:p>
            <a:r>
              <a:rPr lang="en-US" dirty="0"/>
              <a:t>Removed the edge of the coastal boundary around Wollongong CBD.</a:t>
            </a:r>
            <a:endParaRPr lang="en-AU" dirty="0"/>
          </a:p>
        </p:txBody>
      </p:sp>
    </p:spTree>
    <p:extLst>
      <p:ext uri="{BB962C8B-B14F-4D97-AF65-F5344CB8AC3E}">
        <p14:creationId xmlns:p14="http://schemas.microsoft.com/office/powerpoint/2010/main" val="30980444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45FB3-0435-43FB-B4CB-0C2AC6F0EDBE}"/>
              </a:ext>
            </a:extLst>
          </p:cNvPr>
          <p:cNvSpPr>
            <a:spLocks noGrp="1"/>
          </p:cNvSpPr>
          <p:nvPr>
            <p:ph type="title"/>
          </p:nvPr>
        </p:nvSpPr>
        <p:spPr>
          <a:xfrm>
            <a:off x="0" y="482570"/>
            <a:ext cx="3356295" cy="1279117"/>
          </a:xfrm>
        </p:spPr>
        <p:txBody>
          <a:bodyPr>
            <a:normAutofit fontScale="90000"/>
          </a:bodyPr>
          <a:lstStyle/>
          <a:p>
            <a:r>
              <a:rPr lang="en-US" dirty="0"/>
              <a:t>Central Coast, NSW</a:t>
            </a:r>
            <a:endParaRPr lang="en-AU" dirty="0"/>
          </a:p>
        </p:txBody>
      </p:sp>
      <p:sp>
        <p:nvSpPr>
          <p:cNvPr id="5" name="TextBox 4">
            <a:extLst>
              <a:ext uri="{FF2B5EF4-FFF2-40B4-BE49-F238E27FC236}">
                <a16:creationId xmlns:a16="http://schemas.microsoft.com/office/drawing/2014/main" id="{64CAFAE1-51F0-48EC-A290-BFAC3F811FF8}"/>
              </a:ext>
            </a:extLst>
          </p:cNvPr>
          <p:cNvSpPr txBox="1"/>
          <p:nvPr/>
        </p:nvSpPr>
        <p:spPr>
          <a:xfrm>
            <a:off x="379562" y="2173857"/>
            <a:ext cx="1897812" cy="2308324"/>
          </a:xfrm>
          <a:prstGeom prst="rect">
            <a:avLst/>
          </a:prstGeom>
          <a:noFill/>
        </p:spPr>
        <p:txBody>
          <a:bodyPr wrap="square" rtlCol="0">
            <a:spAutoFit/>
          </a:bodyPr>
          <a:lstStyle/>
          <a:p>
            <a:r>
              <a:rPr lang="en-US" dirty="0"/>
              <a:t>Removed the edge of the coastal boundary at Gosford CBD </a:t>
            </a:r>
          </a:p>
          <a:p>
            <a:endParaRPr lang="en-US" dirty="0"/>
          </a:p>
          <a:p>
            <a:r>
              <a:rPr lang="en-US" dirty="0"/>
              <a:t>Filled in the pocket at </a:t>
            </a:r>
            <a:r>
              <a:rPr lang="en-US" dirty="0" err="1"/>
              <a:t>Picketts</a:t>
            </a:r>
            <a:r>
              <a:rPr lang="en-US" dirty="0"/>
              <a:t> Valley</a:t>
            </a:r>
            <a:endParaRPr lang="en-AU" dirty="0"/>
          </a:p>
        </p:txBody>
      </p:sp>
      <p:pic>
        <p:nvPicPr>
          <p:cNvPr id="7" name="Picture 6">
            <a:extLst>
              <a:ext uri="{FF2B5EF4-FFF2-40B4-BE49-F238E27FC236}">
                <a16:creationId xmlns:a16="http://schemas.microsoft.com/office/drawing/2014/main" id="{06E96AD1-BCB0-4256-A73D-2A52038AF990}"/>
              </a:ext>
            </a:extLst>
          </p:cNvPr>
          <p:cNvPicPr>
            <a:picLocks noChangeAspect="1"/>
          </p:cNvPicPr>
          <p:nvPr/>
        </p:nvPicPr>
        <p:blipFill rotWithShape="1">
          <a:blip r:embed="rId2"/>
          <a:srcRect r="8836"/>
          <a:stretch/>
        </p:blipFill>
        <p:spPr>
          <a:xfrm>
            <a:off x="3101009" y="139148"/>
            <a:ext cx="8965096" cy="6485732"/>
          </a:xfrm>
          <a:prstGeom prst="rect">
            <a:avLst/>
          </a:prstGeom>
        </p:spPr>
      </p:pic>
    </p:spTree>
    <p:extLst>
      <p:ext uri="{BB962C8B-B14F-4D97-AF65-F5344CB8AC3E}">
        <p14:creationId xmlns:p14="http://schemas.microsoft.com/office/powerpoint/2010/main" val="1154503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DE004-2CDE-4F46-9E6C-ACCD1C5B7C58}"/>
              </a:ext>
            </a:extLst>
          </p:cNvPr>
          <p:cNvSpPr>
            <a:spLocks noGrp="1"/>
          </p:cNvSpPr>
          <p:nvPr>
            <p:ph type="title"/>
          </p:nvPr>
        </p:nvSpPr>
        <p:spPr>
          <a:xfrm>
            <a:off x="0" y="490959"/>
            <a:ext cx="2676787" cy="1396563"/>
          </a:xfrm>
        </p:spPr>
        <p:txBody>
          <a:bodyPr>
            <a:normAutofit/>
          </a:bodyPr>
          <a:lstStyle/>
          <a:p>
            <a:r>
              <a:rPr lang="en-US" sz="4000" dirty="0"/>
              <a:t>Newcastle, NSW</a:t>
            </a:r>
            <a:endParaRPr lang="en-AU" sz="4000" dirty="0"/>
          </a:p>
        </p:txBody>
      </p:sp>
      <p:pic>
        <p:nvPicPr>
          <p:cNvPr id="4" name="Content Placeholder 3">
            <a:extLst>
              <a:ext uri="{FF2B5EF4-FFF2-40B4-BE49-F238E27FC236}">
                <a16:creationId xmlns:a16="http://schemas.microsoft.com/office/drawing/2014/main" id="{145A78AA-533A-4750-8ABD-51D4C2800CD7}"/>
              </a:ext>
            </a:extLst>
          </p:cNvPr>
          <p:cNvPicPr>
            <a:picLocks noGrp="1" noChangeAspect="1"/>
          </p:cNvPicPr>
          <p:nvPr>
            <p:ph idx="1"/>
          </p:nvPr>
        </p:nvPicPr>
        <p:blipFill rotWithShape="1">
          <a:blip r:embed="rId2"/>
          <a:srcRect l="3210" r="1095"/>
          <a:stretch/>
        </p:blipFill>
        <p:spPr>
          <a:xfrm>
            <a:off x="2676787" y="214428"/>
            <a:ext cx="9414568" cy="6429143"/>
          </a:xfrm>
          <a:prstGeom prst="rect">
            <a:avLst/>
          </a:prstGeom>
        </p:spPr>
      </p:pic>
      <p:sp>
        <p:nvSpPr>
          <p:cNvPr id="5" name="TextBox 4">
            <a:extLst>
              <a:ext uri="{FF2B5EF4-FFF2-40B4-BE49-F238E27FC236}">
                <a16:creationId xmlns:a16="http://schemas.microsoft.com/office/drawing/2014/main" id="{612D7E31-B227-4B7D-9717-619C6D4AD50A}"/>
              </a:ext>
            </a:extLst>
          </p:cNvPr>
          <p:cNvSpPr txBox="1"/>
          <p:nvPr/>
        </p:nvSpPr>
        <p:spPr>
          <a:xfrm>
            <a:off x="379562" y="2173857"/>
            <a:ext cx="1897812" cy="1477328"/>
          </a:xfrm>
          <a:prstGeom prst="rect">
            <a:avLst/>
          </a:prstGeom>
          <a:noFill/>
        </p:spPr>
        <p:txBody>
          <a:bodyPr wrap="square" rtlCol="0">
            <a:spAutoFit/>
          </a:bodyPr>
          <a:lstStyle/>
          <a:p>
            <a:r>
              <a:rPr lang="en-US" dirty="0"/>
              <a:t>Removed the edge of the coastal boundary around Newcastle CBD and Port </a:t>
            </a:r>
            <a:endParaRPr lang="en-AU" dirty="0"/>
          </a:p>
        </p:txBody>
      </p:sp>
    </p:spTree>
    <p:extLst>
      <p:ext uri="{BB962C8B-B14F-4D97-AF65-F5344CB8AC3E}">
        <p14:creationId xmlns:p14="http://schemas.microsoft.com/office/powerpoint/2010/main" val="42701718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42690-17C3-4C01-9A81-2A7DEB346F0C}"/>
              </a:ext>
            </a:extLst>
          </p:cNvPr>
          <p:cNvSpPr>
            <a:spLocks noGrp="1"/>
          </p:cNvSpPr>
          <p:nvPr>
            <p:ph type="title"/>
          </p:nvPr>
        </p:nvSpPr>
        <p:spPr>
          <a:xfrm>
            <a:off x="0" y="407071"/>
            <a:ext cx="3096237" cy="1782456"/>
          </a:xfrm>
        </p:spPr>
        <p:txBody>
          <a:bodyPr>
            <a:normAutofit fontScale="90000"/>
          </a:bodyPr>
          <a:lstStyle/>
          <a:p>
            <a:r>
              <a:rPr lang="en-US" dirty="0"/>
              <a:t>Gold Coast / Tweed Heads, QLD</a:t>
            </a:r>
            <a:endParaRPr lang="en-AU" dirty="0"/>
          </a:p>
        </p:txBody>
      </p:sp>
      <p:pic>
        <p:nvPicPr>
          <p:cNvPr id="5" name="Content Placeholder 4">
            <a:extLst>
              <a:ext uri="{FF2B5EF4-FFF2-40B4-BE49-F238E27FC236}">
                <a16:creationId xmlns:a16="http://schemas.microsoft.com/office/drawing/2014/main" id="{FFEF97E8-2A7E-4ABC-AC16-1DF66449DB66}"/>
              </a:ext>
            </a:extLst>
          </p:cNvPr>
          <p:cNvPicPr>
            <a:picLocks noGrp="1" noChangeAspect="1"/>
          </p:cNvPicPr>
          <p:nvPr>
            <p:ph idx="1"/>
          </p:nvPr>
        </p:nvPicPr>
        <p:blipFill rotWithShape="1">
          <a:blip r:embed="rId2"/>
          <a:srcRect r="4314"/>
          <a:stretch/>
        </p:blipFill>
        <p:spPr>
          <a:xfrm>
            <a:off x="3096237" y="164604"/>
            <a:ext cx="8987739" cy="6462699"/>
          </a:xfrm>
          <a:prstGeom prst="rect">
            <a:avLst/>
          </a:prstGeom>
        </p:spPr>
      </p:pic>
      <p:sp>
        <p:nvSpPr>
          <p:cNvPr id="4" name="TextBox 3">
            <a:extLst>
              <a:ext uri="{FF2B5EF4-FFF2-40B4-BE49-F238E27FC236}">
                <a16:creationId xmlns:a16="http://schemas.microsoft.com/office/drawing/2014/main" id="{2A238C82-47C7-44C0-BB45-D90D27789B6E}"/>
              </a:ext>
            </a:extLst>
          </p:cNvPr>
          <p:cNvSpPr txBox="1"/>
          <p:nvPr/>
        </p:nvSpPr>
        <p:spPr>
          <a:xfrm>
            <a:off x="379562" y="2173857"/>
            <a:ext cx="1897812" cy="3416320"/>
          </a:xfrm>
          <a:prstGeom prst="rect">
            <a:avLst/>
          </a:prstGeom>
          <a:noFill/>
        </p:spPr>
        <p:txBody>
          <a:bodyPr wrap="square" rtlCol="0">
            <a:spAutoFit/>
          </a:bodyPr>
          <a:lstStyle/>
          <a:p>
            <a:r>
              <a:rPr lang="en-US" dirty="0"/>
              <a:t>Removed the coastal edge in the Tweed Heads and Gold Coast CBDs</a:t>
            </a:r>
          </a:p>
          <a:p>
            <a:endParaRPr lang="en-US" dirty="0"/>
          </a:p>
          <a:p>
            <a:r>
              <a:rPr lang="en-US" dirty="0"/>
              <a:t>Removed the Pacific Highway extension south of Tweed Heads towards Byron Bay</a:t>
            </a:r>
            <a:endParaRPr lang="en-AU" dirty="0"/>
          </a:p>
        </p:txBody>
      </p:sp>
    </p:spTree>
    <p:extLst>
      <p:ext uri="{BB962C8B-B14F-4D97-AF65-F5344CB8AC3E}">
        <p14:creationId xmlns:p14="http://schemas.microsoft.com/office/powerpoint/2010/main" val="7445743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53810-DBED-4D43-9607-B26AC8FAFE51}"/>
              </a:ext>
            </a:extLst>
          </p:cNvPr>
          <p:cNvSpPr>
            <a:spLocks noGrp="1"/>
          </p:cNvSpPr>
          <p:nvPr>
            <p:ph type="title"/>
          </p:nvPr>
        </p:nvSpPr>
        <p:spPr>
          <a:xfrm>
            <a:off x="0" y="445840"/>
            <a:ext cx="2425117" cy="1379785"/>
          </a:xfrm>
        </p:spPr>
        <p:txBody>
          <a:bodyPr>
            <a:normAutofit/>
          </a:bodyPr>
          <a:lstStyle/>
          <a:p>
            <a:r>
              <a:rPr lang="en-US" sz="4000" dirty="0"/>
              <a:t>Brisbane, QLD</a:t>
            </a:r>
            <a:endParaRPr lang="en-AU" sz="4000" dirty="0"/>
          </a:p>
        </p:txBody>
      </p:sp>
      <p:pic>
        <p:nvPicPr>
          <p:cNvPr id="4" name="Content Placeholder 3">
            <a:extLst>
              <a:ext uri="{FF2B5EF4-FFF2-40B4-BE49-F238E27FC236}">
                <a16:creationId xmlns:a16="http://schemas.microsoft.com/office/drawing/2014/main" id="{3330A7F6-221E-47AB-B7C0-9F627548A1BB}"/>
              </a:ext>
            </a:extLst>
          </p:cNvPr>
          <p:cNvPicPr>
            <a:picLocks noGrp="1" noChangeAspect="1"/>
          </p:cNvPicPr>
          <p:nvPr>
            <p:ph idx="1"/>
          </p:nvPr>
        </p:nvPicPr>
        <p:blipFill rotWithShape="1">
          <a:blip r:embed="rId2"/>
          <a:srcRect r="1751"/>
          <a:stretch/>
        </p:blipFill>
        <p:spPr>
          <a:xfrm>
            <a:off x="2341346" y="130539"/>
            <a:ext cx="9710818" cy="6596922"/>
          </a:xfrm>
          <a:prstGeom prst="rect">
            <a:avLst/>
          </a:prstGeom>
        </p:spPr>
      </p:pic>
      <p:sp>
        <p:nvSpPr>
          <p:cNvPr id="5" name="TextBox 4">
            <a:extLst>
              <a:ext uri="{FF2B5EF4-FFF2-40B4-BE49-F238E27FC236}">
                <a16:creationId xmlns:a16="http://schemas.microsoft.com/office/drawing/2014/main" id="{15B4ABDD-6B4F-4FF1-941F-F162FBA97DFA}"/>
              </a:ext>
            </a:extLst>
          </p:cNvPr>
          <p:cNvSpPr txBox="1"/>
          <p:nvPr/>
        </p:nvSpPr>
        <p:spPr>
          <a:xfrm>
            <a:off x="221767" y="1968219"/>
            <a:ext cx="1897812" cy="2308324"/>
          </a:xfrm>
          <a:prstGeom prst="rect">
            <a:avLst/>
          </a:prstGeom>
          <a:noFill/>
        </p:spPr>
        <p:txBody>
          <a:bodyPr wrap="square" rtlCol="0">
            <a:spAutoFit/>
          </a:bodyPr>
          <a:lstStyle/>
          <a:p>
            <a:r>
              <a:rPr lang="en-US" dirty="0"/>
              <a:t>Minor changes around the boundaries from Round 1 due to moving to the 2021 ABS Urban </a:t>
            </a:r>
            <a:r>
              <a:rPr lang="en-US" dirty="0" err="1"/>
              <a:t>Centres</a:t>
            </a:r>
            <a:r>
              <a:rPr lang="en-US" dirty="0"/>
              <a:t> and Localities dataset</a:t>
            </a:r>
            <a:endParaRPr lang="en-AU" dirty="0"/>
          </a:p>
        </p:txBody>
      </p:sp>
    </p:spTree>
    <p:extLst>
      <p:ext uri="{BB962C8B-B14F-4D97-AF65-F5344CB8AC3E}">
        <p14:creationId xmlns:p14="http://schemas.microsoft.com/office/powerpoint/2010/main" val="42050974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4A2B1-DE6C-406A-A1F0-EAFD83A29747}"/>
              </a:ext>
            </a:extLst>
          </p:cNvPr>
          <p:cNvSpPr>
            <a:spLocks noGrp="1"/>
          </p:cNvSpPr>
          <p:nvPr>
            <p:ph type="title"/>
          </p:nvPr>
        </p:nvSpPr>
        <p:spPr>
          <a:xfrm>
            <a:off x="0" y="516126"/>
            <a:ext cx="3138182" cy="1460500"/>
          </a:xfrm>
        </p:spPr>
        <p:txBody>
          <a:bodyPr>
            <a:normAutofit/>
          </a:bodyPr>
          <a:lstStyle/>
          <a:p>
            <a:r>
              <a:rPr lang="en-US" sz="4000" dirty="0"/>
              <a:t>Toowoomba, QLD</a:t>
            </a:r>
            <a:endParaRPr lang="en-AU" sz="4000" dirty="0"/>
          </a:p>
        </p:txBody>
      </p:sp>
      <p:pic>
        <p:nvPicPr>
          <p:cNvPr id="4" name="Content Placeholder 3">
            <a:extLst>
              <a:ext uri="{FF2B5EF4-FFF2-40B4-BE49-F238E27FC236}">
                <a16:creationId xmlns:a16="http://schemas.microsoft.com/office/drawing/2014/main" id="{8B7EE096-404E-45D1-B538-4BECF79DAE70}"/>
              </a:ext>
            </a:extLst>
          </p:cNvPr>
          <p:cNvPicPr>
            <a:picLocks noGrp="1" noChangeAspect="1"/>
          </p:cNvPicPr>
          <p:nvPr>
            <p:ph idx="1"/>
          </p:nvPr>
        </p:nvPicPr>
        <p:blipFill rotWithShape="1">
          <a:blip r:embed="rId2"/>
          <a:srcRect l="4163" r="2035"/>
          <a:stretch/>
        </p:blipFill>
        <p:spPr>
          <a:xfrm>
            <a:off x="2801923" y="163787"/>
            <a:ext cx="9295260" cy="6522239"/>
          </a:xfrm>
          <a:prstGeom prst="rect">
            <a:avLst/>
          </a:prstGeom>
        </p:spPr>
      </p:pic>
      <p:sp>
        <p:nvSpPr>
          <p:cNvPr id="5" name="TextBox 4">
            <a:extLst>
              <a:ext uri="{FF2B5EF4-FFF2-40B4-BE49-F238E27FC236}">
                <a16:creationId xmlns:a16="http://schemas.microsoft.com/office/drawing/2014/main" id="{E034E201-E3BA-4516-AF5E-6F79FB5B42CE}"/>
              </a:ext>
            </a:extLst>
          </p:cNvPr>
          <p:cNvSpPr txBox="1"/>
          <p:nvPr/>
        </p:nvSpPr>
        <p:spPr>
          <a:xfrm>
            <a:off x="379562" y="2173857"/>
            <a:ext cx="1897812" cy="2031325"/>
          </a:xfrm>
          <a:prstGeom prst="rect">
            <a:avLst/>
          </a:prstGeom>
          <a:noFill/>
        </p:spPr>
        <p:txBody>
          <a:bodyPr wrap="square" rtlCol="0">
            <a:spAutoFit/>
          </a:bodyPr>
          <a:lstStyle/>
          <a:p>
            <a:r>
              <a:rPr lang="en-US" dirty="0"/>
              <a:t>Extended the Warrego Highway length by around 5kms to cover the entire highway from Toowoomba to Brisbane</a:t>
            </a:r>
            <a:endParaRPr lang="en-AU" dirty="0"/>
          </a:p>
        </p:txBody>
      </p:sp>
    </p:spTree>
    <p:extLst>
      <p:ext uri="{BB962C8B-B14F-4D97-AF65-F5344CB8AC3E}">
        <p14:creationId xmlns:p14="http://schemas.microsoft.com/office/powerpoint/2010/main" val="35797137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0A43D2CD35FFB49BF862108867D7647" ma:contentTypeVersion="0" ma:contentTypeDescription="Create a new document." ma:contentTypeScope="" ma:versionID="91a0098f7af4c64823896541312289e2">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C277D81-8AA2-4DB3-BC02-A7A2738F9C49}">
  <ds:schemaRefs>
    <ds:schemaRef ds:uri="http://schemas.microsoft.com/sharepoint/v3/contenttype/forms"/>
  </ds:schemaRefs>
</ds:datastoreItem>
</file>

<file path=customXml/itemProps2.xml><?xml version="1.0" encoding="utf-8"?>
<ds:datastoreItem xmlns:ds="http://schemas.openxmlformats.org/officeDocument/2006/customXml" ds:itemID="{4BCDFB9C-3702-4C2A-9510-25573C56BA76}">
  <ds:schemaRef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http://purl.org/dc/terms/"/>
    <ds:schemaRef ds:uri="http://www.w3.org/XML/1998/namespace"/>
  </ds:schemaRefs>
</ds:datastoreItem>
</file>

<file path=customXml/itemProps3.xml><?xml version="1.0" encoding="utf-8"?>
<ds:datastoreItem xmlns:ds="http://schemas.openxmlformats.org/officeDocument/2006/customXml" ds:itemID="{628A8286-B592-4535-AEF6-5731AA2012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1067</TotalTime>
  <Words>735</Words>
  <Application>Microsoft Office PowerPoint</Application>
  <PresentationFormat>Widescreen</PresentationFormat>
  <Paragraphs>57</Paragraphs>
  <Slides>21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Calibri Light</vt:lpstr>
      <vt:lpstr>Office Theme</vt:lpstr>
      <vt:lpstr>Peri-Urban Mobile Program Round 2 Eligible Areas</vt:lpstr>
      <vt:lpstr>Modifications made to the  Peri-Urban eligible corridors</vt:lpstr>
      <vt:lpstr>Sydney, NSW</vt:lpstr>
      <vt:lpstr>Wollongong, NSW</vt:lpstr>
      <vt:lpstr>Central Coast, NSW</vt:lpstr>
      <vt:lpstr>Newcastle, NSW</vt:lpstr>
      <vt:lpstr>Gold Coast / Tweed Heads, QLD</vt:lpstr>
      <vt:lpstr>Brisbane, QLD</vt:lpstr>
      <vt:lpstr>Toowoomba, QLD</vt:lpstr>
      <vt:lpstr>Sunshine Coast, QLD</vt:lpstr>
      <vt:lpstr>Townsville, QLD</vt:lpstr>
      <vt:lpstr>Cairns, QLD</vt:lpstr>
      <vt:lpstr>Darwin, NT</vt:lpstr>
      <vt:lpstr>Perth, WA</vt:lpstr>
      <vt:lpstr>Adelaide, SA</vt:lpstr>
      <vt:lpstr>Melbourne, VIC</vt:lpstr>
      <vt:lpstr>Geelong, VIC</vt:lpstr>
      <vt:lpstr>Ballarat, VIC</vt:lpstr>
      <vt:lpstr>Bendigo, VIC</vt:lpstr>
      <vt:lpstr>Canberra / Queanbeyan, ACT</vt:lpstr>
      <vt:lpstr>Hobart, TAS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Peri-Urban Mobile Program Round 2 Eligible Areas</dc:title>
  <dc:creator>Wright, Emily</dc:creator>
  <cp:lastModifiedBy>Stewart-Fitzpatrick, Nicole</cp:lastModifiedBy>
  <cp:revision>28</cp:revision>
  <dcterms:created xsi:type="dcterms:W3CDTF">2022-10-27T00:06:15Z</dcterms:created>
  <dcterms:modified xsi:type="dcterms:W3CDTF">2023-07-04T06:35:18Z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0x01010090A43D2CD35FFB49BF862108867D7647</vt:lpwstr>
  </property>
  <property fmtid="{D5CDD505-2E9C-101B-9397-08002B2CF9AE}" pid="3" name="TrimRevisionNumber">
    <vt:i4>2</vt:i4>
  </property>
</Properties>
</file>