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sldIdLst>
    <p:sldId id="256" r:id="rId5"/>
    <p:sldId id="272" r:id="rId6"/>
    <p:sldId id="259" r:id="rId7"/>
    <p:sldId id="274" r:id="rId8"/>
    <p:sldId id="275" r:id="rId9"/>
    <p:sldId id="276" r:id="rId10"/>
    <p:sldId id="277" r:id="rId11"/>
    <p:sldId id="278" r:id="rId12"/>
    <p:sldId id="279" r:id="rId13"/>
    <p:sldId id="2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obs, Rebecca" initials="JR" lastIdx="7" clrIdx="0">
    <p:extLst>
      <p:ext uri="{19B8F6BF-5375-455C-9EA6-DF929625EA0E}">
        <p15:presenceInfo xmlns:p15="http://schemas.microsoft.com/office/powerpoint/2012/main" userId="S-1-5-21-3914134423-1857600181-1311368073-73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49" autoAdjust="0"/>
  </p:normalViewPr>
  <p:slideViewPr>
    <p:cSldViewPr snapToGrid="0">
      <p:cViewPr varScale="1">
        <p:scale>
          <a:sx n="122" d="100"/>
          <a:sy n="122" d="100"/>
        </p:scale>
        <p:origin x="96" y="126"/>
      </p:cViewPr>
      <p:guideLst/>
    </p:cSldViewPr>
  </p:slideViewPr>
  <p:outlineViewPr>
    <p:cViewPr>
      <p:scale>
        <a:sx n="33" d="100"/>
        <a:sy n="33" d="100"/>
      </p:scale>
      <p:origin x="0" y="-54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A4F19F-A880-467E-935C-3B068001082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AU"/>
        </a:p>
      </dgm:t>
    </dgm:pt>
    <dgm:pt modelId="{AE964DB1-21BB-40D1-B328-6E6D1B24B4E8}">
      <dgm:prSet phldrT="[Text]"/>
      <dgm:spPr/>
      <dgm:t>
        <a:bodyPr/>
        <a:lstStyle/>
        <a:p>
          <a:pPr>
            <a:buClrTx/>
            <a:buSzTx/>
            <a:buFontTx/>
            <a:buNone/>
          </a:pPr>
          <a:r>
            <a:rPr kumimoji="0" lang="en-US" altLang="en-US"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Eligible Equipment valued at $16,000 supplied by Eligible Equipment Supplier</a:t>
          </a:r>
          <a:endParaRPr lang="en-AU" dirty="0">
            <a:solidFill>
              <a:schemeClr val="bg1"/>
            </a:solidFill>
          </a:endParaRPr>
        </a:p>
      </dgm:t>
    </dgm:pt>
    <dgm:pt modelId="{642B209B-85D1-4F15-9C4A-F346F48595D0}" type="parTrans" cxnId="{E8B2B02F-DEBA-4040-8C3E-C37505E02F12}">
      <dgm:prSet/>
      <dgm:spPr/>
      <dgm:t>
        <a:bodyPr/>
        <a:lstStyle/>
        <a:p>
          <a:endParaRPr lang="en-AU"/>
        </a:p>
      </dgm:t>
    </dgm:pt>
    <dgm:pt modelId="{D20DCB14-4836-4B14-ABC3-28CDA7949413}" type="sibTrans" cxnId="{E8B2B02F-DEBA-4040-8C3E-C37505E02F12}">
      <dgm:prSet/>
      <dgm:spPr/>
      <dgm:t>
        <a:bodyPr/>
        <a:lstStyle/>
        <a:p>
          <a:endParaRPr lang="en-AU"/>
        </a:p>
      </dgm:t>
    </dgm:pt>
    <dgm:pt modelId="{52ADF954-26A4-46F8-83EA-3A1409F20A5B}">
      <dgm:prSet phldrT="[Text]"/>
      <dgm:spPr/>
      <dgm:t>
        <a:bodyPr/>
        <a:lstStyle/>
        <a:p>
          <a:pPr>
            <a:buClrTx/>
            <a:buSzTx/>
            <a:buFontTx/>
            <a:buNone/>
          </a:pPr>
          <a:r>
            <a:rPr kumimoji="0" lang="en-US" altLang="en-US"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Primary Producer pays 50% or $8,000</a:t>
          </a:r>
          <a:endParaRPr lang="en-AU" dirty="0">
            <a:solidFill>
              <a:schemeClr val="bg1"/>
            </a:solidFill>
          </a:endParaRPr>
        </a:p>
      </dgm:t>
    </dgm:pt>
    <dgm:pt modelId="{2182BA72-7D75-452A-A918-7B438A1ACDAD}" type="parTrans" cxnId="{6649F7E7-D6F1-4D66-8EAA-427C6BE1216C}">
      <dgm:prSet/>
      <dgm:spPr>
        <a:solidFill>
          <a:schemeClr val="bg2"/>
        </a:solidFill>
      </dgm:spPr>
      <dgm:t>
        <a:bodyPr/>
        <a:lstStyle/>
        <a:p>
          <a:endParaRPr lang="en-AU"/>
        </a:p>
      </dgm:t>
    </dgm:pt>
    <dgm:pt modelId="{3DF34B6E-ECE5-4646-9140-EE425C1761B6}" type="sibTrans" cxnId="{6649F7E7-D6F1-4D66-8EAA-427C6BE1216C}">
      <dgm:prSet/>
      <dgm:spPr/>
      <dgm:t>
        <a:bodyPr/>
        <a:lstStyle/>
        <a:p>
          <a:endParaRPr lang="en-AU"/>
        </a:p>
      </dgm:t>
    </dgm:pt>
    <dgm:pt modelId="{8253B814-A56C-40B0-A815-87CEF291B07D}">
      <dgm:prSet phldrT="[Text]"/>
      <dgm:spPr/>
      <dgm:t>
        <a:bodyPr/>
        <a:lstStyle/>
        <a:p>
          <a:pPr>
            <a:buClrTx/>
            <a:buSzTx/>
            <a:buFontTx/>
            <a:buNone/>
          </a:pPr>
          <a:r>
            <a:rPr kumimoji="0" lang="en-US" altLang="en-US" b="0" i="0" u="none" strike="noStrike"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Eligible Equipment Supplier claims a rebate of 50% or $8,000</a:t>
          </a:r>
          <a:endParaRPr lang="en-AU" dirty="0">
            <a:solidFill>
              <a:schemeClr val="bg1"/>
            </a:solidFill>
          </a:endParaRPr>
        </a:p>
      </dgm:t>
    </dgm:pt>
    <dgm:pt modelId="{22404E36-E690-4228-AB57-2195A3D94A7D}" type="parTrans" cxnId="{2C526541-4800-4F4F-B35D-7A59CC382E60}">
      <dgm:prSet/>
      <dgm:spPr>
        <a:solidFill>
          <a:schemeClr val="bg2"/>
        </a:solidFill>
      </dgm:spPr>
      <dgm:t>
        <a:bodyPr/>
        <a:lstStyle/>
        <a:p>
          <a:endParaRPr lang="en-AU"/>
        </a:p>
      </dgm:t>
    </dgm:pt>
    <dgm:pt modelId="{01FA6008-3E13-455B-8A4B-54C61D64288B}" type="sibTrans" cxnId="{2C526541-4800-4F4F-B35D-7A59CC382E60}">
      <dgm:prSet/>
      <dgm:spPr/>
      <dgm:t>
        <a:bodyPr/>
        <a:lstStyle/>
        <a:p>
          <a:endParaRPr lang="en-AU"/>
        </a:p>
      </dgm:t>
    </dgm:pt>
    <dgm:pt modelId="{B2715A2F-A5E7-4104-B8B1-79D5D83BE8CC}" type="pres">
      <dgm:prSet presAssocID="{53A4F19F-A880-467E-935C-3B068001082A}" presName="cycle" presStyleCnt="0">
        <dgm:presLayoutVars>
          <dgm:chMax val="1"/>
          <dgm:dir/>
          <dgm:animLvl val="ctr"/>
          <dgm:resizeHandles val="exact"/>
        </dgm:presLayoutVars>
      </dgm:prSet>
      <dgm:spPr/>
    </dgm:pt>
    <dgm:pt modelId="{AE50983C-0ACB-4E81-90CD-FC039DF27A37}" type="pres">
      <dgm:prSet presAssocID="{AE964DB1-21BB-40D1-B328-6E6D1B24B4E8}" presName="centerShape" presStyleLbl="node0" presStyleIdx="0" presStyleCnt="1"/>
      <dgm:spPr/>
    </dgm:pt>
    <dgm:pt modelId="{399F9280-FE24-4E8F-9D7C-C7B0194FC76F}" type="pres">
      <dgm:prSet presAssocID="{2182BA72-7D75-452A-A918-7B438A1ACDAD}" presName="parTrans" presStyleLbl="bgSibTrans2D1" presStyleIdx="0" presStyleCnt="2"/>
      <dgm:spPr/>
    </dgm:pt>
    <dgm:pt modelId="{791BF26D-8F59-46FE-90E2-61E4512A0844}" type="pres">
      <dgm:prSet presAssocID="{52ADF954-26A4-46F8-83EA-3A1409F20A5B}" presName="node" presStyleLbl="node1" presStyleIdx="0" presStyleCnt="2">
        <dgm:presLayoutVars>
          <dgm:bulletEnabled val="1"/>
        </dgm:presLayoutVars>
      </dgm:prSet>
      <dgm:spPr/>
    </dgm:pt>
    <dgm:pt modelId="{D7811221-27A8-40FA-845D-602C75209933}" type="pres">
      <dgm:prSet presAssocID="{22404E36-E690-4228-AB57-2195A3D94A7D}" presName="parTrans" presStyleLbl="bgSibTrans2D1" presStyleIdx="1" presStyleCnt="2"/>
      <dgm:spPr/>
    </dgm:pt>
    <dgm:pt modelId="{B999D172-5B71-4E8E-B418-9FA88A05CAF2}" type="pres">
      <dgm:prSet presAssocID="{8253B814-A56C-40B0-A815-87CEF291B07D}" presName="node" presStyleLbl="node1" presStyleIdx="1" presStyleCnt="2">
        <dgm:presLayoutVars>
          <dgm:bulletEnabled val="1"/>
        </dgm:presLayoutVars>
      </dgm:prSet>
      <dgm:spPr/>
    </dgm:pt>
  </dgm:ptLst>
  <dgm:cxnLst>
    <dgm:cxn modelId="{B115F91A-29C7-4F87-9C0A-FC37BE9D46E6}" type="presOf" srcId="{AE964DB1-21BB-40D1-B328-6E6D1B24B4E8}" destId="{AE50983C-0ACB-4E81-90CD-FC039DF27A37}" srcOrd="0" destOrd="0" presId="urn:microsoft.com/office/officeart/2005/8/layout/radial4"/>
    <dgm:cxn modelId="{E8B2B02F-DEBA-4040-8C3E-C37505E02F12}" srcId="{53A4F19F-A880-467E-935C-3B068001082A}" destId="{AE964DB1-21BB-40D1-B328-6E6D1B24B4E8}" srcOrd="0" destOrd="0" parTransId="{642B209B-85D1-4F15-9C4A-F346F48595D0}" sibTransId="{D20DCB14-4836-4B14-ABC3-28CDA7949413}"/>
    <dgm:cxn modelId="{2C526541-4800-4F4F-B35D-7A59CC382E60}" srcId="{AE964DB1-21BB-40D1-B328-6E6D1B24B4E8}" destId="{8253B814-A56C-40B0-A815-87CEF291B07D}" srcOrd="1" destOrd="0" parTransId="{22404E36-E690-4228-AB57-2195A3D94A7D}" sibTransId="{01FA6008-3E13-455B-8A4B-54C61D64288B}"/>
    <dgm:cxn modelId="{68361C79-DBC7-4281-8B31-65C8D606F7E5}" type="presOf" srcId="{22404E36-E690-4228-AB57-2195A3D94A7D}" destId="{D7811221-27A8-40FA-845D-602C75209933}" srcOrd="0" destOrd="0" presId="urn:microsoft.com/office/officeart/2005/8/layout/radial4"/>
    <dgm:cxn modelId="{EF6F2C89-8B55-4597-A9FE-3AB5106FC4CE}" type="presOf" srcId="{2182BA72-7D75-452A-A918-7B438A1ACDAD}" destId="{399F9280-FE24-4E8F-9D7C-C7B0194FC76F}" srcOrd="0" destOrd="0" presId="urn:microsoft.com/office/officeart/2005/8/layout/radial4"/>
    <dgm:cxn modelId="{33B3FCDB-8DAE-4B92-9BBB-0E5422E21951}" type="presOf" srcId="{8253B814-A56C-40B0-A815-87CEF291B07D}" destId="{B999D172-5B71-4E8E-B418-9FA88A05CAF2}" srcOrd="0" destOrd="0" presId="urn:microsoft.com/office/officeart/2005/8/layout/radial4"/>
    <dgm:cxn modelId="{430E18E0-860E-4808-A9B2-C5A953F98C62}" type="presOf" srcId="{52ADF954-26A4-46F8-83EA-3A1409F20A5B}" destId="{791BF26D-8F59-46FE-90E2-61E4512A0844}" srcOrd="0" destOrd="0" presId="urn:microsoft.com/office/officeart/2005/8/layout/radial4"/>
    <dgm:cxn modelId="{6649F7E7-D6F1-4D66-8EAA-427C6BE1216C}" srcId="{AE964DB1-21BB-40D1-B328-6E6D1B24B4E8}" destId="{52ADF954-26A4-46F8-83EA-3A1409F20A5B}" srcOrd="0" destOrd="0" parTransId="{2182BA72-7D75-452A-A918-7B438A1ACDAD}" sibTransId="{3DF34B6E-ECE5-4646-9140-EE425C1761B6}"/>
    <dgm:cxn modelId="{882660F5-7F5A-4512-9749-85F90C31779F}" type="presOf" srcId="{53A4F19F-A880-467E-935C-3B068001082A}" destId="{B2715A2F-A5E7-4104-B8B1-79D5D83BE8CC}" srcOrd="0" destOrd="0" presId="urn:microsoft.com/office/officeart/2005/8/layout/radial4"/>
    <dgm:cxn modelId="{A972703F-4EDB-4FD8-9079-9A7FFCE32D8B}" type="presParOf" srcId="{B2715A2F-A5E7-4104-B8B1-79D5D83BE8CC}" destId="{AE50983C-0ACB-4E81-90CD-FC039DF27A37}" srcOrd="0" destOrd="0" presId="urn:microsoft.com/office/officeart/2005/8/layout/radial4"/>
    <dgm:cxn modelId="{0135FCC8-54D4-4EAD-B4E7-21EE1274E446}" type="presParOf" srcId="{B2715A2F-A5E7-4104-B8B1-79D5D83BE8CC}" destId="{399F9280-FE24-4E8F-9D7C-C7B0194FC76F}" srcOrd="1" destOrd="0" presId="urn:microsoft.com/office/officeart/2005/8/layout/radial4"/>
    <dgm:cxn modelId="{718B665C-6E19-4F77-BE3A-A732F3E52A77}" type="presParOf" srcId="{B2715A2F-A5E7-4104-B8B1-79D5D83BE8CC}" destId="{791BF26D-8F59-46FE-90E2-61E4512A0844}" srcOrd="2" destOrd="0" presId="urn:microsoft.com/office/officeart/2005/8/layout/radial4"/>
    <dgm:cxn modelId="{967E5E6F-48B0-45AF-B431-A6EC2911C2D7}" type="presParOf" srcId="{B2715A2F-A5E7-4104-B8B1-79D5D83BE8CC}" destId="{D7811221-27A8-40FA-845D-602C75209933}" srcOrd="3" destOrd="0" presId="urn:microsoft.com/office/officeart/2005/8/layout/radial4"/>
    <dgm:cxn modelId="{34858242-9DBB-4B51-AD86-99AA0C2D6214}" type="presParOf" srcId="{B2715A2F-A5E7-4104-B8B1-79D5D83BE8CC}" destId="{B999D172-5B71-4E8E-B418-9FA88A05CAF2}"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0983C-0ACB-4E81-90CD-FC039DF27A37}">
      <dsp:nvSpPr>
        <dsp:cNvPr id="0" name=""/>
        <dsp:cNvSpPr/>
      </dsp:nvSpPr>
      <dsp:spPr>
        <a:xfrm>
          <a:off x="1808801" y="1203947"/>
          <a:ext cx="1668392" cy="16683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ClrTx/>
            <a:buSzTx/>
            <a:buFontTx/>
            <a:buNone/>
          </a:pPr>
          <a:r>
            <a:rPr kumimoji="0" lang="en-US" altLang="en-US" sz="1200" b="0" i="0" u="none" strike="noStrike" kern="1200"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Eligible Equipment valued at $16,000 supplied by Eligible Equipment Supplier</a:t>
          </a:r>
          <a:endParaRPr lang="en-AU" sz="1200" kern="1200" dirty="0">
            <a:solidFill>
              <a:schemeClr val="bg1"/>
            </a:solidFill>
          </a:endParaRPr>
        </a:p>
      </dsp:txBody>
      <dsp:txXfrm>
        <a:off x="2053131" y="1448277"/>
        <a:ext cx="1179732" cy="1179732"/>
      </dsp:txXfrm>
    </dsp:sp>
    <dsp:sp modelId="{399F9280-FE24-4E8F-9D7C-C7B0194FC76F}">
      <dsp:nvSpPr>
        <dsp:cNvPr id="0" name=""/>
        <dsp:cNvSpPr/>
      </dsp:nvSpPr>
      <dsp:spPr>
        <a:xfrm rot="12900000">
          <a:off x="675966" y="892565"/>
          <a:ext cx="1341025" cy="475491"/>
        </a:xfrm>
        <a:prstGeom prst="lef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sp>
    <dsp:sp modelId="{791BF26D-8F59-46FE-90E2-61E4512A0844}">
      <dsp:nvSpPr>
        <dsp:cNvPr id="0" name=""/>
        <dsp:cNvSpPr/>
      </dsp:nvSpPr>
      <dsp:spPr>
        <a:xfrm>
          <a:off x="4740" y="111731"/>
          <a:ext cx="1584972" cy="12679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ClrTx/>
            <a:buSzTx/>
            <a:buFontTx/>
            <a:buNone/>
          </a:pPr>
          <a:r>
            <a:rPr kumimoji="0" lang="en-US" altLang="en-US" sz="1600" b="0" i="0" u="none" strike="noStrike" kern="1200"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Primary Producer pays 50% or $8,000</a:t>
          </a:r>
          <a:endParaRPr lang="en-AU" sz="1600" kern="1200" dirty="0">
            <a:solidFill>
              <a:schemeClr val="bg1"/>
            </a:solidFill>
          </a:endParaRPr>
        </a:p>
      </dsp:txBody>
      <dsp:txXfrm>
        <a:off x="41878" y="148869"/>
        <a:ext cx="1510696" cy="1193702"/>
      </dsp:txXfrm>
    </dsp:sp>
    <dsp:sp modelId="{D7811221-27A8-40FA-845D-602C75209933}">
      <dsp:nvSpPr>
        <dsp:cNvPr id="0" name=""/>
        <dsp:cNvSpPr/>
      </dsp:nvSpPr>
      <dsp:spPr>
        <a:xfrm rot="19500000">
          <a:off x="3269004" y="892565"/>
          <a:ext cx="1341025" cy="475491"/>
        </a:xfrm>
        <a:prstGeom prst="lef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sp>
    <dsp:sp modelId="{B999D172-5B71-4E8E-B418-9FA88A05CAF2}">
      <dsp:nvSpPr>
        <dsp:cNvPr id="0" name=""/>
        <dsp:cNvSpPr/>
      </dsp:nvSpPr>
      <dsp:spPr>
        <a:xfrm>
          <a:off x="3696282" y="111731"/>
          <a:ext cx="1584972" cy="12679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ClrTx/>
            <a:buSzTx/>
            <a:buFontTx/>
            <a:buNone/>
          </a:pPr>
          <a:r>
            <a:rPr kumimoji="0" lang="en-US" altLang="en-US" sz="1600" b="0" i="0" u="none" strike="noStrike" kern="1200" cap="none" normalizeH="0" baseline="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Eligible Equipment Supplier claims a rebate of 50% or $8,000</a:t>
          </a:r>
          <a:endParaRPr lang="en-AU" sz="1600" kern="1200" dirty="0">
            <a:solidFill>
              <a:schemeClr val="bg1"/>
            </a:solidFill>
          </a:endParaRPr>
        </a:p>
      </dsp:txBody>
      <dsp:txXfrm>
        <a:off x="3733420" y="148869"/>
        <a:ext cx="1510696" cy="119370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3374E-9340-4C1F-8AE9-67AB3A583069}" type="datetimeFigureOut">
              <a:rPr lang="en-AU" smtClean="0"/>
              <a:t>27/06/2023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8B8D1D-6653-4416-B3B4-B811A4C4219A}" type="slidenum">
              <a:rPr lang="en-AU" smtClean="0"/>
              <a:t>‹#›</a:t>
            </a:fld>
            <a:endParaRPr lang="en-AU"/>
          </a:p>
        </p:txBody>
      </p:sp>
    </p:spTree>
    <p:extLst>
      <p:ext uri="{BB962C8B-B14F-4D97-AF65-F5344CB8AC3E}">
        <p14:creationId xmlns:p14="http://schemas.microsoft.com/office/powerpoint/2010/main" val="402064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883153"/>
            <a:ext cx="12192000" cy="2974847"/>
          </a:xfrm>
          <a:prstGeom prst="rect">
            <a:avLst/>
          </a:prstGeom>
        </p:spPr>
      </p:pic>
      <p:sp>
        <p:nvSpPr>
          <p:cNvPr id="2" name="Title 1"/>
          <p:cNvSpPr>
            <a:spLocks noGrp="1"/>
          </p:cNvSpPr>
          <p:nvPr>
            <p:ph type="ctrTitle"/>
          </p:nvPr>
        </p:nvSpPr>
        <p:spPr>
          <a:xfrm>
            <a:off x="1595437" y="1592263"/>
            <a:ext cx="5292725" cy="1635967"/>
          </a:xfrm>
        </p:spPr>
        <p:txBody>
          <a:bodyPr anchor="b" anchorCtr="0">
            <a:normAutofit/>
          </a:bodyPr>
          <a:lstStyle>
            <a:lvl1pPr algn="l">
              <a:defRPr sz="30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1595437" y="3429000"/>
            <a:ext cx="5292725" cy="880607"/>
          </a:xfrm>
        </p:spPr>
        <p:txBody>
          <a:bodyPr anchor="t" anchorCtr="0">
            <a:normAutofit/>
          </a:bodyPr>
          <a:lstStyle>
            <a:lvl1pPr marL="0" indent="0" algn="l">
              <a:buNone/>
              <a:defRPr sz="22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p>
        </p:txBody>
      </p:sp>
      <p:sp>
        <p:nvSpPr>
          <p:cNvPr id="9" name="Text Placeholder 8"/>
          <p:cNvSpPr>
            <a:spLocks noGrp="1"/>
          </p:cNvSpPr>
          <p:nvPr>
            <p:ph type="body" sz="quarter" idx="11" hasCustomPrompt="1"/>
          </p:nvPr>
        </p:nvSpPr>
        <p:spPr>
          <a:xfrm>
            <a:off x="1595438" y="4581525"/>
            <a:ext cx="5292725" cy="287338"/>
          </a:xfrm>
        </p:spPr>
        <p:txBody>
          <a:bodyPr>
            <a:normAutofit/>
          </a:bodyPr>
          <a:lstStyle>
            <a:lvl1pPr>
              <a:defRPr sz="1400" b="1">
                <a:solidFill>
                  <a:schemeClr val="bg1"/>
                </a:solidFill>
              </a:defRPr>
            </a:lvl1pPr>
          </a:lstStyle>
          <a:p>
            <a:pPr lvl="0"/>
            <a:r>
              <a:rPr lang="en-US" dirty="0"/>
              <a:t>Presented by Name Surname</a:t>
            </a:r>
            <a:endParaRPr lang="en-AU" dirty="0"/>
          </a:p>
        </p:txBody>
      </p:sp>
      <p:sp>
        <p:nvSpPr>
          <p:cNvPr id="4" name="Date Placeholder 3"/>
          <p:cNvSpPr>
            <a:spLocks noGrp="1"/>
          </p:cNvSpPr>
          <p:nvPr>
            <p:ph type="dt" sz="half" idx="10"/>
          </p:nvPr>
        </p:nvSpPr>
        <p:spPr>
          <a:xfrm>
            <a:off x="1595438" y="4868863"/>
            <a:ext cx="5292724" cy="236524"/>
          </a:xfrm>
        </p:spPr>
        <p:txBody>
          <a:bodyPr/>
          <a:lstStyle>
            <a:lvl1pPr algn="l">
              <a:defRPr sz="1400">
                <a:solidFill>
                  <a:schemeClr val="bg1"/>
                </a:solidFill>
              </a:defRPr>
            </a:lvl1pPr>
          </a:lstStyle>
          <a:p>
            <a:fld id="{3613D559-C2CF-434D-A7AE-5852937110F1}" type="datetime4">
              <a:rPr lang="en-AU" smtClean="0"/>
              <a:t>27 June 2023</a:t>
            </a:fld>
            <a:endParaRPr lang="en-AU"/>
          </a:p>
        </p:txBody>
      </p:sp>
      <p:sp>
        <p:nvSpPr>
          <p:cNvPr id="8" name="Text Placeholder 4" descr="Australian Government&#10;Department of Infrastructure, Transport, Regional Development and Communication">
            <a:extLst>
              <a:ext uri="{FF2B5EF4-FFF2-40B4-BE49-F238E27FC236}">
                <a16:creationId xmlns:a16="http://schemas.microsoft.com/office/drawing/2014/main" id="{041F5EAD-DC7D-BD3B-F390-BF30C9E3AD0C}"/>
              </a:ext>
            </a:extLst>
          </p:cNvPr>
          <p:cNvSpPr>
            <a:spLocks noGrp="1"/>
          </p:cNvSpPr>
          <p:nvPr>
            <p:ph type="body" sz="quarter" idx="12"/>
          </p:nvPr>
        </p:nvSpPr>
        <p:spPr>
          <a:xfrm>
            <a:off x="658812" y="657726"/>
            <a:ext cx="3851999" cy="819175"/>
          </a:xfrm>
          <a:blipFill>
            <a:blip r:embed="rId4"/>
            <a:stretch>
              <a:fillRect/>
            </a:stretch>
          </a:blipFill>
        </p:spPr>
        <p:txBody>
          <a:bodyPr>
            <a:normAutofit/>
          </a:bodyPr>
          <a:lstStyle>
            <a:lvl1pPr>
              <a:defRPr sz="900">
                <a:noFill/>
              </a:defRPr>
            </a:lvl1pPr>
          </a:lstStyle>
          <a:p>
            <a:pPr lvl="0"/>
            <a:r>
              <a:rPr lang="en-US"/>
              <a:t>Edit Master text styles</a:t>
            </a:r>
          </a:p>
        </p:txBody>
      </p:sp>
    </p:spTree>
    <p:extLst>
      <p:ext uri="{BB962C8B-B14F-4D97-AF65-F5344CB8AC3E}">
        <p14:creationId xmlns:p14="http://schemas.microsoft.com/office/powerpoint/2010/main" val="591629273"/>
      </p:ext>
    </p:extLst>
  </p:cSld>
  <p:clrMapOvr>
    <a:masterClrMapping/>
  </p:clrMapOvr>
  <p:extLst>
    <p:ext uri="{DCECCB84-F9BA-43D5-87BE-67443E8EF086}">
      <p15:sldGuideLst xmlns:p15="http://schemas.microsoft.com/office/powerpoint/2012/main">
        <p15:guide id="3" pos="7265" userDrawn="1">
          <p15:clr>
            <a:srgbClr val="FBAE40"/>
          </p15:clr>
        </p15:guide>
        <p15:guide id="4" orient="horz" pos="2160" userDrawn="1">
          <p15:clr>
            <a:srgbClr val="FBAE40"/>
          </p15:clr>
        </p15:guide>
        <p15:guide id="5" orient="horz" pos="1979" userDrawn="1">
          <p15:clr>
            <a:srgbClr val="FBAE40"/>
          </p15:clr>
        </p15:guide>
        <p15:guide id="6" pos="4339" userDrawn="1">
          <p15:clr>
            <a:srgbClr val="FBAE40"/>
          </p15:clr>
        </p15:guide>
        <p15:guide id="7" pos="1005" userDrawn="1">
          <p15:clr>
            <a:srgbClr val="FBAE40"/>
          </p15:clr>
        </p15:guide>
        <p15:guide id="8" orient="horz" pos="2886" userDrawn="1">
          <p15:clr>
            <a:srgbClr val="FBAE40"/>
          </p15:clr>
        </p15:guide>
        <p15:guide id="9" orient="horz" pos="306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Graphic">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9888" y="0"/>
            <a:ext cx="3182112" cy="2456688"/>
          </a:xfrm>
          <a:prstGeom prst="rect">
            <a:avLst/>
          </a:prstGeom>
        </p:spPr>
      </p:pic>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58814"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383338"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fld id="{1E4D8150-D097-4FFF-BBE6-C94F9C0B75F1}" type="datetime4">
              <a:rPr lang="en-AU" smtClean="0"/>
              <a:t>27 June 2023</a:t>
            </a:fld>
            <a:endParaRPr lang="en-AU"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1079683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Photo Right">
    <p:spTree>
      <p:nvGrpSpPr>
        <p:cNvPr id="1" name=""/>
        <p:cNvGrpSpPr/>
        <p:nvPr/>
      </p:nvGrpSpPr>
      <p:grpSpPr>
        <a:xfrm>
          <a:off x="0" y="0"/>
          <a:ext cx="0" cy="0"/>
          <a:chOff x="0" y="0"/>
          <a:chExt cx="0" cy="0"/>
        </a:xfrm>
      </p:grpSpPr>
      <p:pic>
        <p:nvPicPr>
          <p:cNvPr id="10" name="Picture 9">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9888" y="0"/>
            <a:ext cx="3182112" cy="2456688"/>
          </a:xfrm>
          <a:prstGeom prst="rect">
            <a:avLst/>
          </a:prstGeom>
        </p:spPr>
      </p:pic>
      <p:sp>
        <p:nvSpPr>
          <p:cNvPr id="2" name="Title 1"/>
          <p:cNvSpPr>
            <a:spLocks noGrp="1"/>
          </p:cNvSpPr>
          <p:nvPr>
            <p:ph type="title"/>
          </p:nvPr>
        </p:nvSpPr>
        <p:spPr>
          <a:xfrm>
            <a:off x="658813" y="657226"/>
            <a:ext cx="5149851" cy="806945"/>
          </a:xfrm>
        </p:spPr>
        <p:txBody>
          <a:bodyPr/>
          <a:lstStyle/>
          <a:p>
            <a:r>
              <a:rPr lang="en-US"/>
              <a:t>Click to edit Master title style</a:t>
            </a:r>
            <a:endParaRPr lang="en-AU"/>
          </a:p>
        </p:txBody>
      </p:sp>
      <p:sp>
        <p:nvSpPr>
          <p:cNvPr id="3" name="Content Placeholder 2"/>
          <p:cNvSpPr>
            <a:spLocks noGrp="1"/>
          </p:cNvSpPr>
          <p:nvPr>
            <p:ph sz="half" idx="1"/>
          </p:nvPr>
        </p:nvSpPr>
        <p:spPr>
          <a:xfrm>
            <a:off x="658814"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Picture Placeholder 8" title="Insert description"/>
          <p:cNvSpPr>
            <a:spLocks noGrp="1"/>
          </p:cNvSpPr>
          <p:nvPr>
            <p:ph type="pic" sz="quarter" idx="13" hasCustomPrompt="1"/>
          </p:nvPr>
        </p:nvSpPr>
        <p:spPr>
          <a:xfrm>
            <a:off x="6383338" y="657225"/>
            <a:ext cx="5808662" cy="5256213"/>
          </a:xfrm>
          <a:solidFill>
            <a:schemeClr val="bg2"/>
          </a:solidFill>
        </p:spPr>
        <p:txBody>
          <a:bodyPr>
            <a:normAutofit/>
          </a:bodyPr>
          <a:lstStyle>
            <a:lvl1pPr>
              <a:defRPr sz="1200">
                <a:solidFill>
                  <a:schemeClr val="accent4"/>
                </a:solidFill>
              </a:defRPr>
            </a:lvl1pPr>
          </a:lstStyle>
          <a:p>
            <a:r>
              <a:rPr lang="en-US" dirty="0"/>
              <a:t>PHOTO</a:t>
            </a:r>
            <a:endParaRPr lang="en-AU" dirty="0"/>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fld id="{FAE4E241-1553-4055-B5D6-BF0E894D85E4}" type="datetime4">
              <a:rPr lang="en-AU" smtClean="0"/>
              <a:t>27 June 2023</a:t>
            </a:fld>
            <a:endParaRPr lang="en-AU"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2136931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Photo Left">
    <p:spTree>
      <p:nvGrpSpPr>
        <p:cNvPr id="1" name=""/>
        <p:cNvGrpSpPr/>
        <p:nvPr/>
      </p:nvGrpSpPr>
      <p:grpSpPr>
        <a:xfrm>
          <a:off x="0" y="0"/>
          <a:ext cx="0" cy="0"/>
          <a:chOff x="0" y="0"/>
          <a:chExt cx="0" cy="0"/>
        </a:xfrm>
      </p:grpSpPr>
      <p:pic>
        <p:nvPicPr>
          <p:cNvPr id="10" name="Picture 9">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182112" cy="2456688"/>
          </a:xfrm>
          <a:prstGeom prst="rect">
            <a:avLst/>
          </a:prstGeom>
        </p:spPr>
      </p:pic>
      <p:sp>
        <p:nvSpPr>
          <p:cNvPr id="9" name="Picture Placeholder 8" title="Insert description"/>
          <p:cNvSpPr>
            <a:spLocks noGrp="1"/>
          </p:cNvSpPr>
          <p:nvPr>
            <p:ph type="pic" sz="quarter" idx="13" hasCustomPrompt="1"/>
          </p:nvPr>
        </p:nvSpPr>
        <p:spPr>
          <a:xfrm>
            <a:off x="0" y="657225"/>
            <a:ext cx="5808662" cy="5256213"/>
          </a:xfrm>
          <a:solidFill>
            <a:schemeClr val="bg2"/>
          </a:solidFill>
        </p:spPr>
        <p:txBody>
          <a:bodyPr>
            <a:normAutofit/>
          </a:bodyPr>
          <a:lstStyle>
            <a:lvl1pPr>
              <a:defRPr sz="1200">
                <a:solidFill>
                  <a:schemeClr val="accent4"/>
                </a:solidFill>
              </a:defRPr>
            </a:lvl1pPr>
          </a:lstStyle>
          <a:p>
            <a:r>
              <a:rPr lang="en-US" dirty="0"/>
              <a:t>PHOTO</a:t>
            </a:r>
            <a:endParaRPr lang="en-AU" dirty="0"/>
          </a:p>
        </p:txBody>
      </p:sp>
      <p:sp>
        <p:nvSpPr>
          <p:cNvPr id="2" name="Title 1"/>
          <p:cNvSpPr>
            <a:spLocks noGrp="1"/>
          </p:cNvSpPr>
          <p:nvPr>
            <p:ph type="title"/>
          </p:nvPr>
        </p:nvSpPr>
        <p:spPr>
          <a:xfrm>
            <a:off x="6383337" y="657226"/>
            <a:ext cx="5149851" cy="806945"/>
          </a:xfrm>
        </p:spPr>
        <p:txBody>
          <a:bodyPr/>
          <a:lstStyle/>
          <a:p>
            <a:r>
              <a:rPr lang="en-US"/>
              <a:t>Click to edit Master title style</a:t>
            </a:r>
            <a:endParaRPr lang="en-AU" dirty="0"/>
          </a:p>
        </p:txBody>
      </p:sp>
      <p:sp>
        <p:nvSpPr>
          <p:cNvPr id="3" name="Content Placeholder 2"/>
          <p:cNvSpPr>
            <a:spLocks noGrp="1"/>
          </p:cNvSpPr>
          <p:nvPr>
            <p:ph sz="half" idx="1"/>
          </p:nvPr>
        </p:nvSpPr>
        <p:spPr>
          <a:xfrm>
            <a:off x="6383338"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fld id="{3E528F06-9A0E-485A-A94B-2273256DC75A}" type="datetime4">
              <a:rPr lang="en-AU" smtClean="0"/>
              <a:t>27 June 2023</a:t>
            </a:fld>
            <a:endParaRPr lang="en-AU"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1971512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30768" y="0"/>
            <a:ext cx="3761231" cy="6858000"/>
          </a:xfrm>
          <a:prstGeom prst="rect">
            <a:avLst/>
          </a:prstGeom>
        </p:spPr>
      </p:pic>
      <p:sp>
        <p:nvSpPr>
          <p:cNvPr id="10" name="Text Placeholder 4" descr="Australian Government&#10;Department of Infrastructure, Transport, Regional Development and Communication">
            <a:extLst>
              <a:ext uri="{FF2B5EF4-FFF2-40B4-BE49-F238E27FC236}">
                <a16:creationId xmlns:a16="http://schemas.microsoft.com/office/drawing/2014/main" id="{E3763F81-8E4A-A14C-4C5D-17C5B0DB242A}"/>
              </a:ext>
            </a:extLst>
          </p:cNvPr>
          <p:cNvSpPr>
            <a:spLocks noGrp="1"/>
          </p:cNvSpPr>
          <p:nvPr>
            <p:ph type="body" sz="quarter" idx="12"/>
          </p:nvPr>
        </p:nvSpPr>
        <p:spPr>
          <a:xfrm>
            <a:off x="658812" y="657726"/>
            <a:ext cx="3851999" cy="819175"/>
          </a:xfrm>
          <a:blipFill>
            <a:blip r:embed="rId4"/>
            <a:stretch>
              <a:fillRect/>
            </a:stretch>
          </a:blipFill>
        </p:spPr>
        <p:txBody>
          <a:bodyPr>
            <a:normAutofit/>
          </a:bodyPr>
          <a:lstStyle>
            <a:lvl1pPr>
              <a:defRPr sz="900">
                <a:noFill/>
              </a:defRPr>
            </a:lvl1pPr>
          </a:lstStyle>
          <a:p>
            <a:pPr lvl="0"/>
            <a:r>
              <a:rPr lang="en-US"/>
              <a:t>Edit Master text styles</a:t>
            </a:r>
          </a:p>
        </p:txBody>
      </p:sp>
      <p:sp>
        <p:nvSpPr>
          <p:cNvPr id="2" name="Title 1"/>
          <p:cNvSpPr>
            <a:spLocks noGrp="1"/>
          </p:cNvSpPr>
          <p:nvPr>
            <p:ph type="ctrTitle" hasCustomPrompt="1"/>
          </p:nvPr>
        </p:nvSpPr>
        <p:spPr>
          <a:xfrm>
            <a:off x="1595437" y="1592263"/>
            <a:ext cx="5292725" cy="1635967"/>
          </a:xfrm>
        </p:spPr>
        <p:txBody>
          <a:bodyPr anchor="b" anchorCtr="0">
            <a:normAutofit/>
          </a:bodyPr>
          <a:lstStyle>
            <a:lvl1pPr algn="l">
              <a:defRPr sz="3000">
                <a:solidFill>
                  <a:schemeClr val="bg1"/>
                </a:solidFill>
              </a:defRPr>
            </a:lvl1pPr>
          </a:lstStyle>
          <a:p>
            <a:r>
              <a:rPr lang="en-US" dirty="0"/>
              <a:t>Thank you</a:t>
            </a:r>
            <a:endParaRPr lang="en-AU" dirty="0"/>
          </a:p>
        </p:txBody>
      </p:sp>
      <p:sp>
        <p:nvSpPr>
          <p:cNvPr id="9" name="Text Placeholder 8"/>
          <p:cNvSpPr>
            <a:spLocks noGrp="1"/>
          </p:cNvSpPr>
          <p:nvPr>
            <p:ph type="body" sz="quarter" idx="11" hasCustomPrompt="1"/>
          </p:nvPr>
        </p:nvSpPr>
        <p:spPr>
          <a:xfrm>
            <a:off x="1595438" y="4581525"/>
            <a:ext cx="5292725" cy="287338"/>
          </a:xfrm>
        </p:spPr>
        <p:txBody>
          <a:bodyPr>
            <a:normAutofit/>
          </a:bodyPr>
          <a:lstStyle>
            <a:lvl1pPr>
              <a:defRPr sz="1400" b="1">
                <a:solidFill>
                  <a:schemeClr val="bg1"/>
                </a:solidFill>
              </a:defRPr>
            </a:lvl1pPr>
          </a:lstStyle>
          <a:p>
            <a:pPr lvl="0"/>
            <a:r>
              <a:rPr lang="en-US" dirty="0"/>
              <a:t>Presented by Name Surname</a:t>
            </a:r>
            <a:endParaRPr lang="en-AU" dirty="0"/>
          </a:p>
        </p:txBody>
      </p:sp>
      <p:sp>
        <p:nvSpPr>
          <p:cNvPr id="4" name="Date Placeholder 3"/>
          <p:cNvSpPr>
            <a:spLocks noGrp="1"/>
          </p:cNvSpPr>
          <p:nvPr>
            <p:ph type="dt" sz="half" idx="10"/>
          </p:nvPr>
        </p:nvSpPr>
        <p:spPr>
          <a:xfrm>
            <a:off x="1595438" y="4868863"/>
            <a:ext cx="5292724" cy="236524"/>
          </a:xfrm>
        </p:spPr>
        <p:txBody>
          <a:bodyPr/>
          <a:lstStyle>
            <a:lvl1pPr algn="l">
              <a:defRPr sz="1400">
                <a:solidFill>
                  <a:schemeClr val="bg1"/>
                </a:solidFill>
              </a:defRPr>
            </a:lvl1pPr>
          </a:lstStyle>
          <a:p>
            <a:fld id="{13509348-20A1-44C1-A3B6-3BB4F418032C}" type="datetime4">
              <a:rPr lang="en-AU" smtClean="0"/>
              <a:t>27 June 2023</a:t>
            </a:fld>
            <a:endParaRPr lang="en-AU"/>
          </a:p>
        </p:txBody>
      </p:sp>
    </p:spTree>
    <p:extLst>
      <p:ext uri="{BB962C8B-B14F-4D97-AF65-F5344CB8AC3E}">
        <p14:creationId xmlns:p14="http://schemas.microsoft.com/office/powerpoint/2010/main" val="1540184286"/>
      </p:ext>
    </p:extLst>
  </p:cSld>
  <p:clrMapOvr>
    <a:masterClrMapping/>
  </p:clrMapOvr>
  <p:extLst>
    <p:ext uri="{DCECCB84-F9BA-43D5-87BE-67443E8EF086}">
      <p15:sldGuideLst xmlns:p15="http://schemas.microsoft.com/office/powerpoint/2012/main">
        <p15:guide id="3" pos="7265">
          <p15:clr>
            <a:srgbClr val="FBAE40"/>
          </p15:clr>
        </p15:guide>
        <p15:guide id="4" orient="horz" pos="2160">
          <p15:clr>
            <a:srgbClr val="FBAE40"/>
          </p15:clr>
        </p15:guide>
        <p15:guide id="5" orient="horz" pos="1979">
          <p15:clr>
            <a:srgbClr val="FBAE40"/>
          </p15:clr>
        </p15:guide>
        <p15:guide id="6" pos="4339">
          <p15:clr>
            <a:srgbClr val="FBAE40"/>
          </p15:clr>
        </p15:guide>
        <p15:guide id="7" pos="1005">
          <p15:clr>
            <a:srgbClr val="FBAE40"/>
          </p15:clr>
        </p15:guide>
        <p15:guide id="8" orient="horz" pos="2886">
          <p15:clr>
            <a:srgbClr val="FBAE40"/>
          </p15:clr>
        </p15:guide>
        <p15:guide id="9" orient="horz" pos="306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9646-813F-4C80-ADE4-3E9F9474F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72CAA29-210A-4F95-B6C2-1EE525B4FF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0D2FC89-9817-4078-94BF-0289DDDDB0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1DC2B48-2FE7-425B-8531-76E5FFFF07FC}"/>
              </a:ext>
            </a:extLst>
          </p:cNvPr>
          <p:cNvSpPr>
            <a:spLocks noGrp="1"/>
          </p:cNvSpPr>
          <p:nvPr>
            <p:ph type="dt" sz="half" idx="10"/>
          </p:nvPr>
        </p:nvSpPr>
        <p:spPr/>
        <p:txBody>
          <a:bodyPr/>
          <a:lstStyle/>
          <a:p>
            <a:fld id="{EA395A88-4B4B-4952-9491-EF4833FA4083}" type="datetimeFigureOut">
              <a:rPr lang="en-AU" smtClean="0"/>
              <a:t>27/06/2023</a:t>
            </a:fld>
            <a:endParaRPr lang="en-AU"/>
          </a:p>
        </p:txBody>
      </p:sp>
      <p:sp>
        <p:nvSpPr>
          <p:cNvPr id="6" name="Footer Placeholder 5">
            <a:extLst>
              <a:ext uri="{FF2B5EF4-FFF2-40B4-BE49-F238E27FC236}">
                <a16:creationId xmlns:a16="http://schemas.microsoft.com/office/drawing/2014/main" id="{8355A2BA-6405-4E38-B7CF-B6EC1DCC5AD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17884D1-ABCE-4936-B16F-8F1426C65772}"/>
              </a:ext>
            </a:extLst>
          </p:cNvPr>
          <p:cNvSpPr>
            <a:spLocks noGrp="1"/>
          </p:cNvSpPr>
          <p:nvPr>
            <p:ph type="sldNum" sz="quarter" idx="12"/>
          </p:nvPr>
        </p:nvSpPr>
        <p:spPr/>
        <p:txBody>
          <a:bodyPr/>
          <a:lstStyle/>
          <a:p>
            <a:fld id="{BD91FBE9-E578-48D1-97AB-1A0227EAB702}" type="slidenum">
              <a:rPr lang="en-AU" smtClean="0"/>
              <a:t>‹#›</a:t>
            </a:fld>
            <a:endParaRPr lang="en-AU"/>
          </a:p>
        </p:txBody>
      </p:sp>
    </p:spTree>
    <p:extLst>
      <p:ext uri="{BB962C8B-B14F-4D97-AF65-F5344CB8AC3E}">
        <p14:creationId xmlns:p14="http://schemas.microsoft.com/office/powerpoint/2010/main" val="13158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Picture Placeholder 5">
            <a:extLst>
              <a:ext uri="{C183D7F6-B498-43B3-948B-1728B52AA6E4}">
                <adec:decorative xmlns:adec="http://schemas.microsoft.com/office/drawing/2017/decorative" val="1"/>
              </a:ext>
            </a:extLst>
          </p:cNvPr>
          <p:cNvSpPr>
            <a:spLocks noGrp="1"/>
          </p:cNvSpPr>
          <p:nvPr>
            <p:ph type="pic" sz="quarter" idx="12" hasCustomPrompt="1"/>
          </p:nvPr>
        </p:nvSpPr>
        <p:spPr>
          <a:xfrm>
            <a:off x="6383338" y="657225"/>
            <a:ext cx="5808662" cy="5256213"/>
          </a:xfrm>
          <a:solidFill>
            <a:schemeClr val="bg2"/>
          </a:solidFill>
        </p:spPr>
        <p:txBody>
          <a:bodyPr>
            <a:normAutofit/>
          </a:bodyPr>
          <a:lstStyle>
            <a:lvl1pPr>
              <a:defRPr sz="1200" baseline="0">
                <a:solidFill>
                  <a:schemeClr val="accent4"/>
                </a:solidFill>
              </a:defRPr>
            </a:lvl1pPr>
          </a:lstStyle>
          <a:p>
            <a:r>
              <a:rPr lang="en-US" sz="1200" dirty="0"/>
              <a:t>PHOTO</a:t>
            </a:r>
          </a:p>
        </p:txBody>
      </p:sp>
      <p:pic>
        <p:nvPicPr>
          <p:cNvPr id="11" name="Picture 10">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883153"/>
            <a:ext cx="12192000" cy="2974847"/>
          </a:xfrm>
          <a:prstGeom prst="rect">
            <a:avLst/>
          </a:prstGeom>
        </p:spPr>
      </p:pic>
      <p:sp>
        <p:nvSpPr>
          <p:cNvPr id="2" name="Title 1"/>
          <p:cNvSpPr>
            <a:spLocks noGrp="1"/>
          </p:cNvSpPr>
          <p:nvPr>
            <p:ph type="ctrTitle"/>
          </p:nvPr>
        </p:nvSpPr>
        <p:spPr>
          <a:xfrm>
            <a:off x="1595437" y="1592263"/>
            <a:ext cx="4500563" cy="1635967"/>
          </a:xfrm>
        </p:spPr>
        <p:txBody>
          <a:bodyPr anchor="b" anchorCtr="0">
            <a:normAutofit/>
          </a:bodyPr>
          <a:lstStyle>
            <a:lvl1pPr algn="l">
              <a:defRPr sz="30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1595437" y="3429000"/>
            <a:ext cx="4500563" cy="880607"/>
          </a:xfrm>
        </p:spPr>
        <p:txBody>
          <a:bodyPr anchor="t" anchorCtr="0">
            <a:normAutofit/>
          </a:bodyPr>
          <a:lstStyle>
            <a:lvl1pPr marL="0" indent="0" algn="l">
              <a:buNone/>
              <a:defRPr sz="22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p>
        </p:txBody>
      </p:sp>
      <p:sp>
        <p:nvSpPr>
          <p:cNvPr id="9" name="Text Placeholder 8"/>
          <p:cNvSpPr>
            <a:spLocks noGrp="1"/>
          </p:cNvSpPr>
          <p:nvPr>
            <p:ph type="body" sz="quarter" idx="11" hasCustomPrompt="1"/>
          </p:nvPr>
        </p:nvSpPr>
        <p:spPr>
          <a:xfrm>
            <a:off x="1595438" y="4581525"/>
            <a:ext cx="4500563" cy="287338"/>
          </a:xfrm>
        </p:spPr>
        <p:txBody>
          <a:bodyPr>
            <a:normAutofit/>
          </a:bodyPr>
          <a:lstStyle>
            <a:lvl1pPr>
              <a:defRPr sz="1400" b="1">
                <a:solidFill>
                  <a:schemeClr val="bg1"/>
                </a:solidFill>
              </a:defRPr>
            </a:lvl1pPr>
          </a:lstStyle>
          <a:p>
            <a:pPr lvl="0"/>
            <a:r>
              <a:rPr lang="en-US" dirty="0"/>
              <a:t>Presented by Name Surname</a:t>
            </a:r>
            <a:endParaRPr lang="en-AU" dirty="0"/>
          </a:p>
        </p:txBody>
      </p:sp>
      <p:sp>
        <p:nvSpPr>
          <p:cNvPr id="4" name="Date Placeholder 3"/>
          <p:cNvSpPr>
            <a:spLocks noGrp="1"/>
          </p:cNvSpPr>
          <p:nvPr>
            <p:ph type="dt" sz="half" idx="10"/>
          </p:nvPr>
        </p:nvSpPr>
        <p:spPr>
          <a:xfrm>
            <a:off x="1595438" y="4868863"/>
            <a:ext cx="4500562" cy="236524"/>
          </a:xfrm>
        </p:spPr>
        <p:txBody>
          <a:bodyPr/>
          <a:lstStyle>
            <a:lvl1pPr algn="l">
              <a:defRPr sz="1400">
                <a:solidFill>
                  <a:schemeClr val="bg1"/>
                </a:solidFill>
              </a:defRPr>
            </a:lvl1pPr>
          </a:lstStyle>
          <a:p>
            <a:fld id="{649D429C-B1C4-4F98-A0BF-17BAEAAFABE3}" type="datetime4">
              <a:rPr lang="en-AU" smtClean="0"/>
              <a:t>27 June 2023</a:t>
            </a:fld>
            <a:endParaRPr lang="en-AU" dirty="0"/>
          </a:p>
        </p:txBody>
      </p:sp>
      <p:sp>
        <p:nvSpPr>
          <p:cNvPr id="10" name="Text Placeholder 4" descr="Australian Government&#10;Department of Infrastructure, Transport, Regional Development and Communication">
            <a:extLst>
              <a:ext uri="{FF2B5EF4-FFF2-40B4-BE49-F238E27FC236}">
                <a16:creationId xmlns:a16="http://schemas.microsoft.com/office/drawing/2014/main" id="{47F5D7E7-77FF-A3BF-5E43-075200360E1B}"/>
              </a:ext>
            </a:extLst>
          </p:cNvPr>
          <p:cNvSpPr>
            <a:spLocks noGrp="1"/>
          </p:cNvSpPr>
          <p:nvPr>
            <p:ph type="body" sz="quarter" idx="13"/>
          </p:nvPr>
        </p:nvSpPr>
        <p:spPr>
          <a:xfrm>
            <a:off x="658812" y="657726"/>
            <a:ext cx="3851999" cy="819175"/>
          </a:xfrm>
          <a:blipFill>
            <a:blip r:embed="rId4"/>
            <a:stretch>
              <a:fillRect/>
            </a:stretch>
          </a:blipFill>
        </p:spPr>
        <p:txBody>
          <a:bodyPr>
            <a:normAutofit/>
          </a:bodyPr>
          <a:lstStyle>
            <a:lvl1pPr>
              <a:defRPr sz="900">
                <a:noFill/>
              </a:defRPr>
            </a:lvl1pPr>
          </a:lstStyle>
          <a:p>
            <a:pPr lvl="0"/>
            <a:r>
              <a:rPr lang="en-US"/>
              <a:t>Edit Master text styles</a:t>
            </a:r>
          </a:p>
        </p:txBody>
      </p:sp>
    </p:spTree>
    <p:extLst>
      <p:ext uri="{BB962C8B-B14F-4D97-AF65-F5344CB8AC3E}">
        <p14:creationId xmlns:p14="http://schemas.microsoft.com/office/powerpoint/2010/main" val="3272108906"/>
      </p:ext>
    </p:extLst>
  </p:cSld>
  <p:clrMapOvr>
    <a:masterClrMapping/>
  </p:clrMapOvr>
  <p:extLst>
    <p:ext uri="{DCECCB84-F9BA-43D5-87BE-67443E8EF086}">
      <p15:sldGuideLst xmlns:p15="http://schemas.microsoft.com/office/powerpoint/2012/main">
        <p15:guide id="3" pos="7265">
          <p15:clr>
            <a:srgbClr val="FBAE40"/>
          </p15:clr>
        </p15:guide>
        <p15:guide id="4" orient="horz" pos="2160">
          <p15:clr>
            <a:srgbClr val="FBAE40"/>
          </p15:clr>
        </p15:guide>
        <p15:guide id="5" orient="horz" pos="1979">
          <p15:clr>
            <a:srgbClr val="FBAE40"/>
          </p15:clr>
        </p15:guide>
        <p15:guide id="6" pos="3840" userDrawn="1">
          <p15:clr>
            <a:srgbClr val="FBAE40"/>
          </p15:clr>
        </p15:guide>
        <p15:guide id="7" pos="1005">
          <p15:clr>
            <a:srgbClr val="FBAE40"/>
          </p15:clr>
        </p15:guide>
        <p15:guide id="8" orient="horz" pos="2886">
          <p15:clr>
            <a:srgbClr val="FBAE40"/>
          </p15:clr>
        </p15:guide>
        <p15:guide id="9" orient="horz" pos="30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background" title="backgroun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30768" y="0"/>
            <a:ext cx="3761231" cy="6858000"/>
          </a:xfrm>
          <a:prstGeom prst="rect">
            <a:avLst/>
          </a:prstGeom>
        </p:spPr>
      </p:pic>
      <p:sp>
        <p:nvSpPr>
          <p:cNvPr id="2" name="Title 1"/>
          <p:cNvSpPr>
            <a:spLocks noGrp="1"/>
          </p:cNvSpPr>
          <p:nvPr>
            <p:ph type="title"/>
          </p:nvPr>
        </p:nvSpPr>
        <p:spPr>
          <a:xfrm>
            <a:off x="658813" y="1592263"/>
            <a:ext cx="5724525" cy="1643917"/>
          </a:xfrm>
        </p:spPr>
        <p:txBody>
          <a:bodyPr anchor="b">
            <a:normAutofit/>
          </a:bodyPr>
          <a:lstStyle>
            <a:lvl1pPr>
              <a:defRPr sz="3000">
                <a:solidFill>
                  <a:schemeClr val="bg1"/>
                </a:solidFill>
              </a:defRPr>
            </a:lvl1pPr>
          </a:lstStyle>
          <a:p>
            <a:r>
              <a:rPr lang="en-US"/>
              <a:t>Click to edit Master title style</a:t>
            </a:r>
            <a:endParaRPr lang="en-AU" dirty="0"/>
          </a:p>
        </p:txBody>
      </p:sp>
      <p:sp>
        <p:nvSpPr>
          <p:cNvPr id="3" name="Text Placeholder 2"/>
          <p:cNvSpPr>
            <a:spLocks noGrp="1"/>
          </p:cNvSpPr>
          <p:nvPr>
            <p:ph type="body" idx="1"/>
          </p:nvPr>
        </p:nvSpPr>
        <p:spPr>
          <a:xfrm>
            <a:off x="658813" y="3429000"/>
            <a:ext cx="5724525" cy="1818861"/>
          </a:xfrm>
        </p:spPr>
        <p:txBody>
          <a:bodyPr>
            <a:normAutofit/>
          </a:bodyPr>
          <a:lstStyle>
            <a:lvl1pPr marL="0" indent="0">
              <a:buNone/>
              <a:defRPr sz="22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5A7A88AD-C41B-44B0-A06C-62958FA22A75}"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C0C62918-07B2-4CAA-831C-DB090AA27E57}" type="slidenum">
              <a:rPr lang="en-AU" smtClean="0"/>
              <a:pPr/>
              <a:t>‹#›</a:t>
            </a:fld>
            <a:endParaRPr lang="en-AU" dirty="0"/>
          </a:p>
        </p:txBody>
      </p:sp>
    </p:spTree>
    <p:extLst>
      <p:ext uri="{BB962C8B-B14F-4D97-AF65-F5344CB8AC3E}">
        <p14:creationId xmlns:p14="http://schemas.microsoft.com/office/powerpoint/2010/main" val="21084307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197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Highlight Quote">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58813" y="1592263"/>
            <a:ext cx="5724525" cy="1643917"/>
          </a:xfrm>
        </p:spPr>
        <p:txBody>
          <a:bodyPr anchor="b">
            <a:normAutofit/>
          </a:bodyPr>
          <a:lstStyle>
            <a:lvl1pPr>
              <a:defRPr sz="3000">
                <a:solidFill>
                  <a:schemeClr val="bg1"/>
                </a:solidFill>
              </a:defRPr>
            </a:lvl1pPr>
          </a:lstStyle>
          <a:p>
            <a:r>
              <a:rPr lang="en-US"/>
              <a:t>Click to edit Master title style</a:t>
            </a:r>
            <a:endParaRPr lang="en-AU" dirty="0"/>
          </a:p>
        </p:txBody>
      </p:sp>
      <p:sp>
        <p:nvSpPr>
          <p:cNvPr id="3" name="Text Placeholder 2"/>
          <p:cNvSpPr>
            <a:spLocks noGrp="1"/>
          </p:cNvSpPr>
          <p:nvPr>
            <p:ph type="body" idx="1"/>
          </p:nvPr>
        </p:nvSpPr>
        <p:spPr>
          <a:xfrm>
            <a:off x="658813" y="3429000"/>
            <a:ext cx="5724525" cy="1818861"/>
          </a:xfrm>
        </p:spPr>
        <p:txBody>
          <a:bodyPr>
            <a:normAutofit/>
          </a:bodyPr>
          <a:lstStyle>
            <a:lvl1pPr marL="0" indent="0">
              <a:buNone/>
              <a:defRPr sz="22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A83EF3CA-BA3A-4A49-8F6F-39AC74F0780F}"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C0C62918-07B2-4CAA-831C-DB090AA27E57}" type="slidenum">
              <a:rPr lang="en-AU" smtClean="0"/>
              <a:pPr/>
              <a:t>‹#›</a:t>
            </a:fld>
            <a:endParaRPr lang="en-AU" dirty="0"/>
          </a:p>
        </p:txBody>
      </p:sp>
    </p:spTree>
    <p:extLst>
      <p:ext uri="{BB962C8B-B14F-4D97-AF65-F5344CB8AC3E}">
        <p14:creationId xmlns:p14="http://schemas.microsoft.com/office/powerpoint/2010/main" val="255440024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97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Highlight Quote Graphic">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30768" y="0"/>
            <a:ext cx="3761231" cy="6858000"/>
          </a:xfrm>
          <a:prstGeom prst="rect">
            <a:avLst/>
          </a:prstGeom>
        </p:spPr>
      </p:pic>
      <p:sp>
        <p:nvSpPr>
          <p:cNvPr id="2" name="Title 1"/>
          <p:cNvSpPr>
            <a:spLocks noGrp="1"/>
          </p:cNvSpPr>
          <p:nvPr>
            <p:ph type="title"/>
          </p:nvPr>
        </p:nvSpPr>
        <p:spPr>
          <a:xfrm>
            <a:off x="658813" y="1592263"/>
            <a:ext cx="5724525" cy="1643917"/>
          </a:xfrm>
        </p:spPr>
        <p:txBody>
          <a:bodyPr anchor="b">
            <a:normAutofit/>
          </a:bodyPr>
          <a:lstStyle>
            <a:lvl1pPr>
              <a:defRPr sz="3000">
                <a:solidFill>
                  <a:schemeClr val="bg1"/>
                </a:solidFill>
              </a:defRPr>
            </a:lvl1pPr>
          </a:lstStyle>
          <a:p>
            <a:r>
              <a:rPr lang="en-US"/>
              <a:t>Click to edit Master title style</a:t>
            </a:r>
            <a:endParaRPr lang="en-AU" dirty="0"/>
          </a:p>
        </p:txBody>
      </p:sp>
      <p:sp>
        <p:nvSpPr>
          <p:cNvPr id="3" name="Text Placeholder 2"/>
          <p:cNvSpPr>
            <a:spLocks noGrp="1"/>
          </p:cNvSpPr>
          <p:nvPr>
            <p:ph type="body" idx="1"/>
          </p:nvPr>
        </p:nvSpPr>
        <p:spPr>
          <a:xfrm>
            <a:off x="658813" y="3429000"/>
            <a:ext cx="5724525" cy="1818861"/>
          </a:xfrm>
        </p:spPr>
        <p:txBody>
          <a:bodyPr>
            <a:normAutofit/>
          </a:bodyPr>
          <a:lstStyle>
            <a:lvl1pPr marL="0" indent="0">
              <a:buNone/>
              <a:defRPr sz="22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A3495D5D-230F-4F3A-83DE-396147C81B87}"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C0C62918-07B2-4CAA-831C-DB090AA27E57}" type="slidenum">
              <a:rPr lang="en-AU" smtClean="0"/>
              <a:pPr/>
              <a:t>‹#›</a:t>
            </a:fld>
            <a:endParaRPr lang="en-AU" dirty="0"/>
          </a:p>
        </p:txBody>
      </p:sp>
    </p:spTree>
    <p:extLst>
      <p:ext uri="{BB962C8B-B14F-4D97-AF65-F5344CB8AC3E}">
        <p14:creationId xmlns:p14="http://schemas.microsoft.com/office/powerpoint/2010/main" val="313194954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197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A33537D5-2A47-4451-B478-2E6703D5FF3D}"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16608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58814"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6383338" y="1592263"/>
            <a:ext cx="51498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fld id="{9A1D8624-D3B3-4729-8CCB-7803C995EB71}" type="datetime4">
              <a:rPr lang="en-AU" smtClean="0"/>
              <a:t>27 June 2023</a:t>
            </a:fld>
            <a:endParaRPr lang="en-AU"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46683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58814" y="1592263"/>
            <a:ext cx="3205161"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Content Placeholder 8"/>
          <p:cNvSpPr>
            <a:spLocks noGrp="1"/>
          </p:cNvSpPr>
          <p:nvPr>
            <p:ph sz="quarter" idx="13"/>
          </p:nvPr>
        </p:nvSpPr>
        <p:spPr>
          <a:xfrm>
            <a:off x="4511675" y="1592263"/>
            <a:ext cx="3168650"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8328025" y="1592263"/>
            <a:ext cx="3205161" cy="4321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fld id="{A6D08771-CB65-4325-B7D9-69E88FDCFDC6}" type="datetime4">
              <a:rPr lang="en-AU" smtClean="0"/>
              <a:t>27 June 2023</a:t>
            </a:fld>
            <a:endParaRPr lang="en-AU"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2206150139"/>
      </p:ext>
    </p:extLst>
  </p:cSld>
  <p:clrMapOvr>
    <a:masterClrMapping/>
  </p:clrMapOvr>
  <p:extLst>
    <p:ext uri="{DCECCB84-F9BA-43D5-87BE-67443E8EF086}">
      <p15:sldGuideLst xmlns:p15="http://schemas.microsoft.com/office/powerpoint/2012/main">
        <p15:guide id="1" pos="2842" userDrawn="1">
          <p15:clr>
            <a:srgbClr val="FBAE40"/>
          </p15:clr>
        </p15:guide>
        <p15:guide id="2" pos="2434" userDrawn="1">
          <p15:clr>
            <a:srgbClr val="FBAE40"/>
          </p15:clr>
        </p15:guide>
        <p15:guide id="3" pos="4838" userDrawn="1">
          <p15:clr>
            <a:srgbClr val="FBAE40"/>
          </p15:clr>
        </p15:guide>
        <p15:guide id="4" pos="524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Graphic">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9888" y="0"/>
            <a:ext cx="3182112" cy="2456688"/>
          </a:xfrm>
          <a:prstGeom prst="rect">
            <a:avLst/>
          </a:prstGeom>
        </p:spPr>
      </p:pic>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440BB669-F4AD-49D3-857C-66A9AB14B883}"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t>‹#›</a:t>
            </a:fld>
            <a:endParaRPr lang="en-AU" dirty="0"/>
          </a:p>
        </p:txBody>
      </p:sp>
    </p:spTree>
    <p:extLst>
      <p:ext uri="{BB962C8B-B14F-4D97-AF65-F5344CB8AC3E}">
        <p14:creationId xmlns:p14="http://schemas.microsoft.com/office/powerpoint/2010/main" val="713933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65393"/>
            <a:ext cx="12192000" cy="292607"/>
          </a:xfrm>
          <a:prstGeom prst="rect">
            <a:avLst/>
          </a:prstGeom>
        </p:spPr>
      </p:pic>
      <p:sp>
        <p:nvSpPr>
          <p:cNvPr id="2" name="Title Placeholder 1"/>
          <p:cNvSpPr>
            <a:spLocks noGrp="1"/>
          </p:cNvSpPr>
          <p:nvPr>
            <p:ph type="title"/>
          </p:nvPr>
        </p:nvSpPr>
        <p:spPr>
          <a:xfrm>
            <a:off x="658813" y="657226"/>
            <a:ext cx="10874375" cy="806945"/>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658813" y="1592265"/>
            <a:ext cx="10874375" cy="4321174"/>
          </a:xfrm>
          <a:prstGeom prst="rect">
            <a:avLst/>
          </a:prstGeom>
        </p:spPr>
        <p:txBody>
          <a:bodyPr vert="horz" lIns="0" tIns="0" rIns="0" bIns="0" rtlCol="0" anchor="t" anchorCtr="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658812" y="6200775"/>
            <a:ext cx="7697787" cy="236524"/>
          </a:xfrm>
          <a:prstGeom prst="rect">
            <a:avLst/>
          </a:prstGeom>
        </p:spPr>
        <p:txBody>
          <a:bodyPr vert="horz" lIns="0" tIns="0" rIns="0" bIns="0" rtlCol="0" anchor="t" anchorCtr="0"/>
          <a:lstStyle>
            <a:lvl1pPr algn="l">
              <a:defRPr sz="1000">
                <a:solidFill>
                  <a:schemeClr val="tx1"/>
                </a:solidFill>
              </a:defRPr>
            </a:lvl1pPr>
          </a:lstStyle>
          <a:p>
            <a:r>
              <a:rPr lang="en-GB"/>
              <a:t>Presentation title to be set as the Footer through the Insert Tab &gt; Header and Footer</a:t>
            </a:r>
            <a:endParaRPr lang="en-AU" dirty="0"/>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56600" y="6200775"/>
            <a:ext cx="2743200" cy="236524"/>
          </a:xfrm>
          <a:prstGeom prst="rect">
            <a:avLst/>
          </a:prstGeom>
        </p:spPr>
        <p:txBody>
          <a:bodyPr vert="horz" lIns="0" tIns="0" rIns="0" bIns="0" rtlCol="0" anchor="t" anchorCtr="0"/>
          <a:lstStyle>
            <a:lvl1pPr algn="r">
              <a:defRPr sz="1000">
                <a:solidFill>
                  <a:schemeClr val="tx1"/>
                </a:solidFill>
              </a:defRPr>
            </a:lvl1pPr>
          </a:lstStyle>
          <a:p>
            <a:fld id="{CFD3AEDF-B4EF-4306-B838-142A15E46128}" type="datetime4">
              <a:rPr lang="en-AU" smtClean="0"/>
              <a:t>27 June 2023</a:t>
            </a:fld>
            <a:endParaRPr lang="en-AU"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11099800" y="6200775"/>
            <a:ext cx="433388" cy="236524"/>
          </a:xfrm>
          <a:prstGeom prst="rect">
            <a:avLst/>
          </a:prstGeom>
        </p:spPr>
        <p:txBody>
          <a:bodyPr vert="horz" lIns="0" tIns="0" rIns="0" bIns="0" rtlCol="0" anchor="t" anchorCtr="0"/>
          <a:lstStyle>
            <a:lvl1pPr algn="r">
              <a:defRPr sz="1000">
                <a:solidFill>
                  <a:schemeClr val="tx1"/>
                </a:solidFill>
              </a:defRPr>
            </a:lvl1pPr>
          </a:lstStyle>
          <a:p>
            <a:fld id="{C0C62918-07B2-4CAA-831C-DB090AA27E57}" type="slidenum">
              <a:rPr lang="en-AU" smtClean="0"/>
              <a:pPr/>
              <a:t>‹#›</a:t>
            </a:fld>
            <a:endParaRPr lang="en-AU" dirty="0"/>
          </a:p>
        </p:txBody>
      </p:sp>
    </p:spTree>
    <p:extLst>
      <p:ext uri="{BB962C8B-B14F-4D97-AF65-F5344CB8AC3E}">
        <p14:creationId xmlns:p14="http://schemas.microsoft.com/office/powerpoint/2010/main" val="392655448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7" r:id="rId4"/>
    <p:sldLayoutId id="2147483660" r:id="rId5"/>
    <p:sldLayoutId id="2147483650" r:id="rId6"/>
    <p:sldLayoutId id="2147483652" r:id="rId7"/>
    <p:sldLayoutId id="2147483658" r:id="rId8"/>
    <p:sldLayoutId id="2147483662" r:id="rId9"/>
    <p:sldLayoutId id="2147483663" r:id="rId10"/>
    <p:sldLayoutId id="2147483659" r:id="rId11"/>
    <p:sldLayoutId id="2147483661" r:id="rId12"/>
    <p:sldLayoutId id="2147483664" r:id="rId13"/>
    <p:sldLayoutId id="2147483665" r:id="rId14"/>
  </p:sldLayoutIdLst>
  <p:hf hdr="0"/>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accent2">
              <a:lumMod val="75000"/>
            </a:schemeClr>
          </a:solidFill>
          <a:latin typeface="+mn-lt"/>
          <a:ea typeface="+mn-ea"/>
          <a:cs typeface="+mn-cs"/>
        </a:defRPr>
      </a:lvl1pPr>
      <a:lvl2pPr marL="0" indent="0" algn="l" defTabSz="914400" rtl="0" eaLnBrk="1" latinLnBrk="0" hangingPunct="1">
        <a:lnSpc>
          <a:spcPct val="100000"/>
        </a:lnSpc>
        <a:spcBef>
          <a:spcPts val="900"/>
        </a:spcBef>
        <a:buFont typeface="Arial" panose="020B0604020202020204" pitchFamily="34" charset="0"/>
        <a:buNone/>
        <a:defRPr sz="1800" kern="1200">
          <a:solidFill>
            <a:schemeClr val="tx1"/>
          </a:solidFill>
          <a:latin typeface="+mn-lt"/>
          <a:ea typeface="+mn-ea"/>
          <a:cs typeface="+mn-cs"/>
        </a:defRPr>
      </a:lvl2pPr>
      <a:lvl3pPr marL="269875" indent="-269875"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3pPr>
      <a:lvl4pPr marL="541338" indent="-271463" algn="l" defTabSz="914400" rtl="0" eaLnBrk="1" latinLnBrk="0" hangingPunct="1">
        <a:lnSpc>
          <a:spcPct val="100000"/>
        </a:lnSpc>
        <a:spcBef>
          <a:spcPts val="900"/>
        </a:spcBef>
        <a:buFont typeface="Calibri" panose="020F0502020204030204" pitchFamily="34" charset="0"/>
        <a:buChar char="–"/>
        <a:defRPr sz="1800" kern="1200">
          <a:solidFill>
            <a:schemeClr val="tx1"/>
          </a:solidFill>
          <a:latin typeface="+mn-lt"/>
          <a:ea typeface="+mn-ea"/>
          <a:cs typeface="+mn-cs"/>
        </a:defRPr>
      </a:lvl4pPr>
      <a:lvl5pPr marL="803275" indent="-261938" algn="l" defTabSz="914400" rtl="0" eaLnBrk="1" latinLnBrk="0" hangingPunct="1">
        <a:lnSpc>
          <a:spcPct val="100000"/>
        </a:lnSpc>
        <a:spcBef>
          <a:spcPts val="900"/>
        </a:spcBef>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21" userDrawn="1">
          <p15:clr>
            <a:srgbClr val="F26B43"/>
          </p15:clr>
        </p15:guide>
        <p15:guide id="2" orient="horz" pos="414" userDrawn="1">
          <p15:clr>
            <a:srgbClr val="F26B43"/>
          </p15:clr>
        </p15:guide>
        <p15:guide id="3" pos="3659" userDrawn="1">
          <p15:clr>
            <a:srgbClr val="F26B43"/>
          </p15:clr>
        </p15:guide>
        <p15:guide id="4" pos="415" userDrawn="1">
          <p15:clr>
            <a:srgbClr val="F26B43"/>
          </p15:clr>
        </p15:guide>
        <p15:guide id="5" pos="7265" userDrawn="1">
          <p15:clr>
            <a:srgbClr val="F26B43"/>
          </p15:clr>
        </p15:guide>
        <p15:guide id="6" orient="horz" pos="3906" userDrawn="1">
          <p15:clr>
            <a:srgbClr val="F26B43"/>
          </p15:clr>
        </p15:guide>
        <p15:guide id="7" orient="horz" pos="3725" userDrawn="1">
          <p15:clr>
            <a:srgbClr val="F26B43"/>
          </p15:clr>
        </p15:guide>
        <p15:guide id="8" orient="horz" pos="1003" userDrawn="1">
          <p15:clr>
            <a:srgbClr val="F26B43"/>
          </p15:clr>
        </p15:guide>
        <p15:guide id="9" pos="69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ustralian Government&#10;Department of Infrastructure, Transport, Regional Development, Communications and the Arts"/>
          <p:cNvPicPr>
            <a:picLocks noChangeAspect="1"/>
          </p:cNvPicPr>
          <p:nvPr/>
        </p:nvPicPr>
        <p:blipFill>
          <a:blip r:embed="rId2"/>
          <a:srcRect/>
          <a:stretch/>
        </p:blipFill>
        <p:spPr>
          <a:xfrm>
            <a:off x="658813" y="657225"/>
            <a:ext cx="4473676" cy="820800"/>
          </a:xfrm>
          <a:prstGeom prst="rect">
            <a:avLst/>
          </a:prstGeom>
        </p:spPr>
      </p:pic>
      <p:sp>
        <p:nvSpPr>
          <p:cNvPr id="5" name="Title 4"/>
          <p:cNvSpPr>
            <a:spLocks noGrp="1"/>
          </p:cNvSpPr>
          <p:nvPr>
            <p:ph type="ctrTitle"/>
          </p:nvPr>
        </p:nvSpPr>
        <p:spPr/>
        <p:txBody>
          <a:bodyPr/>
          <a:lstStyle/>
          <a:p>
            <a:r>
              <a:rPr lang="en-US" dirty="0"/>
              <a:t>On Farm Connectivity Program</a:t>
            </a:r>
            <a:endParaRPr lang="en-AU" dirty="0"/>
          </a:p>
        </p:txBody>
      </p:sp>
      <p:sp>
        <p:nvSpPr>
          <p:cNvPr id="6" name="Subtitle 5"/>
          <p:cNvSpPr>
            <a:spLocks noGrp="1"/>
          </p:cNvSpPr>
          <p:nvPr>
            <p:ph type="subTitle" idx="1"/>
          </p:nvPr>
        </p:nvSpPr>
        <p:spPr/>
        <p:txBody>
          <a:bodyPr>
            <a:normAutofit/>
          </a:bodyPr>
          <a:lstStyle/>
          <a:p>
            <a:r>
              <a:rPr lang="en-US" sz="2800" dirty="0"/>
              <a:t>Eligible Equipment Catalogue</a:t>
            </a:r>
            <a:endParaRPr lang="en-AU" sz="2800" dirty="0"/>
          </a:p>
        </p:txBody>
      </p:sp>
    </p:spTree>
    <p:extLst>
      <p:ext uri="{BB962C8B-B14F-4D97-AF65-F5344CB8AC3E}">
        <p14:creationId xmlns:p14="http://schemas.microsoft.com/office/powerpoint/2010/main" val="928161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6F4277FA-B688-4EB7-95C8-39B176BEA963}"/>
              </a:ext>
            </a:extLst>
          </p:cNvPr>
          <p:cNvSpPr/>
          <p:nvPr/>
        </p:nvSpPr>
        <p:spPr>
          <a:xfrm>
            <a:off x="587230" y="349098"/>
            <a:ext cx="3924000" cy="35444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2FFC5577-516B-49A9-AD07-989FA759C1D7}"/>
              </a:ext>
            </a:extLst>
          </p:cNvPr>
          <p:cNvSpPr/>
          <p:nvPr/>
        </p:nvSpPr>
        <p:spPr>
          <a:xfrm>
            <a:off x="587230" y="4001642"/>
            <a:ext cx="3924000" cy="2399158"/>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a:extLst>
              <a:ext uri="{FF2B5EF4-FFF2-40B4-BE49-F238E27FC236}">
                <a16:creationId xmlns:a16="http://schemas.microsoft.com/office/drawing/2014/main" id="{55D3E346-A5A6-4038-B62E-FD4D07F721EC}"/>
              </a:ext>
            </a:extLst>
          </p:cNvPr>
          <p:cNvSpPr/>
          <p:nvPr/>
        </p:nvSpPr>
        <p:spPr>
          <a:xfrm>
            <a:off x="5701762" y="5041924"/>
            <a:ext cx="5947794" cy="125834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4F8EDAB0-C277-4990-B3B1-FE98B9B0F2B5}"/>
              </a:ext>
            </a:extLst>
          </p:cNvPr>
          <p:cNvSpPr/>
          <p:nvPr/>
        </p:nvSpPr>
        <p:spPr>
          <a:xfrm>
            <a:off x="5701762" y="3578220"/>
            <a:ext cx="5947794" cy="125834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EE15C31D-E007-4F17-9B94-06EFC32EE901}"/>
              </a:ext>
            </a:extLst>
          </p:cNvPr>
          <p:cNvSpPr/>
          <p:nvPr/>
        </p:nvSpPr>
        <p:spPr>
          <a:xfrm>
            <a:off x="5701762" y="2114516"/>
            <a:ext cx="5947794" cy="125834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Rounded Corners 5">
            <a:extLst>
              <a:ext uri="{FF2B5EF4-FFF2-40B4-BE49-F238E27FC236}">
                <a16:creationId xmlns:a16="http://schemas.microsoft.com/office/drawing/2014/main" id="{A485D0D1-2DE1-4BAD-B301-AD538C9708F8}"/>
              </a:ext>
            </a:extLst>
          </p:cNvPr>
          <p:cNvSpPr/>
          <p:nvPr/>
        </p:nvSpPr>
        <p:spPr>
          <a:xfrm>
            <a:off x="5701762" y="647966"/>
            <a:ext cx="5947794" cy="125834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791DCE32-200B-47F1-8FDB-05F27B7C7965}"/>
              </a:ext>
            </a:extLst>
          </p:cNvPr>
          <p:cNvSpPr>
            <a:spLocks noGrp="1"/>
          </p:cNvSpPr>
          <p:nvPr>
            <p:ph type="title"/>
          </p:nvPr>
        </p:nvSpPr>
        <p:spPr>
          <a:xfrm>
            <a:off x="839787" y="457200"/>
            <a:ext cx="3597987" cy="1386269"/>
          </a:xfrm>
        </p:spPr>
        <p:txBody>
          <a:bodyPr>
            <a:normAutofit/>
          </a:bodyPr>
          <a:lstStyle/>
          <a:p>
            <a:r>
              <a:rPr lang="en-US" dirty="0">
                <a:solidFill>
                  <a:schemeClr val="bg1"/>
                </a:solidFill>
                <a:latin typeface="72 Black" panose="020B0A04030603020204" pitchFamily="34" charset="0"/>
                <a:cs typeface="72 Black" panose="020B0A04030603020204" pitchFamily="34" charset="0"/>
              </a:rPr>
              <a:t>Information dashboards and network software</a:t>
            </a:r>
            <a:endParaRPr lang="en-AU" dirty="0">
              <a:solidFill>
                <a:schemeClr val="bg1"/>
              </a:solidFill>
              <a:latin typeface="72 Black" panose="020B0A04030603020204" pitchFamily="34" charset="0"/>
              <a:cs typeface="72 Black" panose="020B0A04030603020204" pitchFamily="34" charset="0"/>
            </a:endParaRPr>
          </a:p>
        </p:txBody>
      </p:sp>
      <p:sp>
        <p:nvSpPr>
          <p:cNvPr id="4" name="Text Placeholder 3">
            <a:extLst>
              <a:ext uri="{FF2B5EF4-FFF2-40B4-BE49-F238E27FC236}">
                <a16:creationId xmlns:a16="http://schemas.microsoft.com/office/drawing/2014/main" id="{AF9A0CDE-4F6B-40A2-B8EE-8BCCBCDFFA63}"/>
              </a:ext>
            </a:extLst>
          </p:cNvPr>
          <p:cNvSpPr>
            <a:spLocks noGrp="1"/>
          </p:cNvSpPr>
          <p:nvPr>
            <p:ph type="body" sz="half" idx="2"/>
          </p:nvPr>
        </p:nvSpPr>
        <p:spPr>
          <a:xfrm>
            <a:off x="839788" y="1951572"/>
            <a:ext cx="3527113" cy="1941967"/>
          </a:xfrm>
        </p:spPr>
        <p:txBody>
          <a:bodyPr>
            <a:normAutofit fontScale="77500" lnSpcReduction="20000"/>
          </a:bodyPr>
          <a:lstStyle/>
          <a:p>
            <a:r>
              <a:rPr lang="en-AU" sz="2000" dirty="0"/>
              <a:t>Dashboards are information systems that bring together and display data from IoT devices to support decision-making</a:t>
            </a:r>
            <a:endParaRPr lang="en-AU" sz="2000" strike="sngStrike" dirty="0"/>
          </a:p>
          <a:p>
            <a:r>
              <a:rPr lang="en-US" sz="2000" dirty="0"/>
              <a:t>While Dashboards are not always necessary to access data outputs from IoT networks, access to data analysis tools may be necessary for some connectivity solutions. </a:t>
            </a:r>
            <a:endParaRPr lang="en-AU" sz="2000" dirty="0"/>
          </a:p>
          <a:p>
            <a:endParaRPr lang="en-AU" dirty="0"/>
          </a:p>
        </p:txBody>
      </p:sp>
      <p:sp>
        <p:nvSpPr>
          <p:cNvPr id="7" name="Arrow: Up-Down 6">
            <a:extLst>
              <a:ext uri="{FF2B5EF4-FFF2-40B4-BE49-F238E27FC236}">
                <a16:creationId xmlns:a16="http://schemas.microsoft.com/office/drawing/2014/main" id="{344DBB1B-8C5D-44B1-AD0E-7AB556244863}"/>
              </a:ext>
            </a:extLst>
          </p:cNvPr>
          <p:cNvSpPr/>
          <p:nvPr/>
        </p:nvSpPr>
        <p:spPr>
          <a:xfrm>
            <a:off x="8442216" y="3056562"/>
            <a:ext cx="539502" cy="836977"/>
          </a:xfrm>
          <a:prstGeom prst="up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Up-Down 11">
            <a:extLst>
              <a:ext uri="{FF2B5EF4-FFF2-40B4-BE49-F238E27FC236}">
                <a16:creationId xmlns:a16="http://schemas.microsoft.com/office/drawing/2014/main" id="{912421DB-D4AB-4DC0-9D95-64B77CF92C65}"/>
              </a:ext>
            </a:extLst>
          </p:cNvPr>
          <p:cNvSpPr/>
          <p:nvPr/>
        </p:nvSpPr>
        <p:spPr>
          <a:xfrm>
            <a:off x="8442216" y="1590410"/>
            <a:ext cx="539502" cy="836977"/>
          </a:xfrm>
          <a:prstGeom prst="up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Up-Down 12">
            <a:extLst>
              <a:ext uri="{FF2B5EF4-FFF2-40B4-BE49-F238E27FC236}">
                <a16:creationId xmlns:a16="http://schemas.microsoft.com/office/drawing/2014/main" id="{0EDDCD54-159D-4AAB-9BA9-1E462C4FC758}"/>
              </a:ext>
            </a:extLst>
          </p:cNvPr>
          <p:cNvSpPr/>
          <p:nvPr/>
        </p:nvSpPr>
        <p:spPr>
          <a:xfrm>
            <a:off x="8442216" y="4522713"/>
            <a:ext cx="539502" cy="836977"/>
          </a:xfrm>
          <a:prstGeom prst="up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02B19023-68AF-4982-BBF9-B85C85CA352B}"/>
              </a:ext>
            </a:extLst>
          </p:cNvPr>
          <p:cNvSpPr txBox="1"/>
          <p:nvPr/>
        </p:nvSpPr>
        <p:spPr>
          <a:xfrm>
            <a:off x="9415201" y="3884228"/>
            <a:ext cx="2169339" cy="646331"/>
          </a:xfrm>
          <a:prstGeom prst="rect">
            <a:avLst/>
          </a:prstGeom>
          <a:noFill/>
        </p:spPr>
        <p:txBody>
          <a:bodyPr wrap="square" rtlCol="0">
            <a:spAutoFit/>
          </a:bodyPr>
          <a:lstStyle/>
          <a:p>
            <a:pPr algn="r"/>
            <a:r>
              <a:rPr lang="en-US" dirty="0">
                <a:solidFill>
                  <a:schemeClr val="bg1"/>
                </a:solidFill>
              </a:rPr>
              <a:t>Software platforms host and collate data</a:t>
            </a:r>
            <a:endParaRPr lang="en-AU" dirty="0">
              <a:solidFill>
                <a:schemeClr val="bg1"/>
              </a:solidFill>
            </a:endParaRPr>
          </a:p>
        </p:txBody>
      </p:sp>
      <p:sp>
        <p:nvSpPr>
          <p:cNvPr id="15" name="TextBox 14">
            <a:extLst>
              <a:ext uri="{FF2B5EF4-FFF2-40B4-BE49-F238E27FC236}">
                <a16:creationId xmlns:a16="http://schemas.microsoft.com/office/drawing/2014/main" id="{49699E28-A10B-4810-BB86-10C07FD8DFB5}"/>
              </a:ext>
            </a:extLst>
          </p:cNvPr>
          <p:cNvSpPr txBox="1"/>
          <p:nvPr/>
        </p:nvSpPr>
        <p:spPr>
          <a:xfrm>
            <a:off x="9332496" y="5157813"/>
            <a:ext cx="2231471" cy="923330"/>
          </a:xfrm>
          <a:prstGeom prst="rect">
            <a:avLst/>
          </a:prstGeom>
          <a:noFill/>
        </p:spPr>
        <p:txBody>
          <a:bodyPr wrap="square" rtlCol="0">
            <a:spAutoFit/>
          </a:bodyPr>
          <a:lstStyle/>
          <a:p>
            <a:pPr algn="r"/>
            <a:r>
              <a:rPr lang="en-US" dirty="0">
                <a:solidFill>
                  <a:schemeClr val="bg1"/>
                </a:solidFill>
              </a:rPr>
              <a:t>Allow data to be  visualised and analysed</a:t>
            </a:r>
            <a:endParaRPr lang="en-AU" dirty="0">
              <a:solidFill>
                <a:schemeClr val="bg1"/>
              </a:solidFill>
            </a:endParaRPr>
          </a:p>
        </p:txBody>
      </p:sp>
      <p:sp>
        <p:nvSpPr>
          <p:cNvPr id="16" name="TextBox 15">
            <a:extLst>
              <a:ext uri="{FF2B5EF4-FFF2-40B4-BE49-F238E27FC236}">
                <a16:creationId xmlns:a16="http://schemas.microsoft.com/office/drawing/2014/main" id="{E88CBD0C-849D-4999-9AFA-F776F06EC17B}"/>
              </a:ext>
            </a:extLst>
          </p:cNvPr>
          <p:cNvSpPr txBox="1"/>
          <p:nvPr/>
        </p:nvSpPr>
        <p:spPr>
          <a:xfrm>
            <a:off x="8726525" y="2172535"/>
            <a:ext cx="2891450" cy="1200329"/>
          </a:xfrm>
          <a:prstGeom prst="rect">
            <a:avLst/>
          </a:prstGeom>
          <a:noFill/>
        </p:spPr>
        <p:txBody>
          <a:bodyPr wrap="square" rtlCol="0">
            <a:spAutoFit/>
          </a:bodyPr>
          <a:lstStyle/>
          <a:p>
            <a:pPr algn="r"/>
            <a:r>
              <a:rPr lang="en-US" dirty="0">
                <a:solidFill>
                  <a:schemeClr val="bg1"/>
                </a:solidFill>
              </a:rPr>
              <a:t>Data is transferred to the internet or cloud by a network of gateways and nodes</a:t>
            </a:r>
            <a:endParaRPr lang="en-AU" dirty="0">
              <a:solidFill>
                <a:schemeClr val="bg1"/>
              </a:solidFill>
            </a:endParaRPr>
          </a:p>
        </p:txBody>
      </p:sp>
      <p:sp>
        <p:nvSpPr>
          <p:cNvPr id="17" name="TextBox 16">
            <a:extLst>
              <a:ext uri="{FF2B5EF4-FFF2-40B4-BE49-F238E27FC236}">
                <a16:creationId xmlns:a16="http://schemas.microsoft.com/office/drawing/2014/main" id="{2415FF98-2083-43FB-B8AC-AB053F58AEB5}"/>
              </a:ext>
            </a:extLst>
          </p:cNvPr>
          <p:cNvSpPr txBox="1"/>
          <p:nvPr/>
        </p:nvSpPr>
        <p:spPr>
          <a:xfrm>
            <a:off x="8839391" y="815475"/>
            <a:ext cx="2773858" cy="923330"/>
          </a:xfrm>
          <a:prstGeom prst="rect">
            <a:avLst/>
          </a:prstGeom>
          <a:noFill/>
        </p:spPr>
        <p:txBody>
          <a:bodyPr wrap="square" rtlCol="0">
            <a:spAutoFit/>
          </a:bodyPr>
          <a:lstStyle/>
          <a:p>
            <a:pPr algn="r"/>
            <a:r>
              <a:rPr lang="en-US" dirty="0">
                <a:solidFill>
                  <a:schemeClr val="bg1"/>
                </a:solidFill>
              </a:rPr>
              <a:t>Data is generated by a  network of IoT sensors and monitoring equipment</a:t>
            </a:r>
            <a:endParaRPr lang="en-AU" dirty="0">
              <a:solidFill>
                <a:schemeClr val="bg1"/>
              </a:solidFill>
            </a:endParaRPr>
          </a:p>
        </p:txBody>
      </p:sp>
      <p:sp>
        <p:nvSpPr>
          <p:cNvPr id="18" name="TextBox 17">
            <a:extLst>
              <a:ext uri="{FF2B5EF4-FFF2-40B4-BE49-F238E27FC236}">
                <a16:creationId xmlns:a16="http://schemas.microsoft.com/office/drawing/2014/main" id="{0447D896-FCC7-4304-97B1-C8155DFB9806}"/>
              </a:ext>
            </a:extLst>
          </p:cNvPr>
          <p:cNvSpPr txBox="1"/>
          <p:nvPr/>
        </p:nvSpPr>
        <p:spPr>
          <a:xfrm>
            <a:off x="5861152" y="870453"/>
            <a:ext cx="2544755" cy="461665"/>
          </a:xfrm>
          <a:prstGeom prst="rect">
            <a:avLst/>
          </a:prstGeom>
          <a:noFill/>
        </p:spPr>
        <p:txBody>
          <a:bodyPr wrap="square" rtlCol="0">
            <a:spAutoFit/>
          </a:bodyPr>
          <a:lstStyle/>
          <a:p>
            <a:r>
              <a:rPr lang="en-US" sz="2400" dirty="0">
                <a:solidFill>
                  <a:schemeClr val="bg1"/>
                </a:solidFill>
                <a:latin typeface="72 Black" panose="020B0A04030603020204" pitchFamily="34" charset="0"/>
                <a:cs typeface="72 Black" panose="020B0A04030603020204" pitchFamily="34" charset="0"/>
              </a:rPr>
              <a:t>IoT devices</a:t>
            </a:r>
            <a:endParaRPr lang="en-AU" sz="2400" dirty="0">
              <a:solidFill>
                <a:schemeClr val="bg1"/>
              </a:solidFill>
              <a:latin typeface="72 Black" panose="020B0A04030603020204" pitchFamily="34" charset="0"/>
              <a:cs typeface="72 Black" panose="020B0A04030603020204" pitchFamily="34" charset="0"/>
            </a:endParaRPr>
          </a:p>
        </p:txBody>
      </p:sp>
      <p:sp>
        <p:nvSpPr>
          <p:cNvPr id="19" name="TextBox 18">
            <a:extLst>
              <a:ext uri="{FF2B5EF4-FFF2-40B4-BE49-F238E27FC236}">
                <a16:creationId xmlns:a16="http://schemas.microsoft.com/office/drawing/2014/main" id="{4C28C536-9060-4E68-AAA7-73A3F641B600}"/>
              </a:ext>
            </a:extLst>
          </p:cNvPr>
          <p:cNvSpPr txBox="1"/>
          <p:nvPr/>
        </p:nvSpPr>
        <p:spPr>
          <a:xfrm>
            <a:off x="5861152" y="2244437"/>
            <a:ext cx="2147581" cy="830997"/>
          </a:xfrm>
          <a:prstGeom prst="rect">
            <a:avLst/>
          </a:prstGeom>
          <a:noFill/>
        </p:spPr>
        <p:txBody>
          <a:bodyPr wrap="square" rtlCol="0">
            <a:spAutoFit/>
          </a:bodyPr>
          <a:lstStyle/>
          <a:p>
            <a:r>
              <a:rPr lang="en-US" sz="2400" dirty="0">
                <a:solidFill>
                  <a:schemeClr val="bg1"/>
                </a:solidFill>
                <a:latin typeface="72 Black" panose="020B0A04030603020204" pitchFamily="34" charset="0"/>
                <a:cs typeface="72 Black" panose="020B0A04030603020204" pitchFamily="34" charset="0"/>
              </a:rPr>
              <a:t>Connectivity network</a:t>
            </a:r>
            <a:endParaRPr lang="en-AU" sz="2400" dirty="0">
              <a:solidFill>
                <a:schemeClr val="bg1"/>
              </a:solidFill>
              <a:latin typeface="72 Black" panose="020B0A04030603020204" pitchFamily="34" charset="0"/>
              <a:cs typeface="72 Black" panose="020B0A04030603020204" pitchFamily="34" charset="0"/>
            </a:endParaRPr>
          </a:p>
        </p:txBody>
      </p:sp>
      <p:sp>
        <p:nvSpPr>
          <p:cNvPr id="20" name="TextBox 19">
            <a:extLst>
              <a:ext uri="{FF2B5EF4-FFF2-40B4-BE49-F238E27FC236}">
                <a16:creationId xmlns:a16="http://schemas.microsoft.com/office/drawing/2014/main" id="{D5C7DDCA-0E73-4E5A-AFE8-FCF7DBB15A76}"/>
              </a:ext>
            </a:extLst>
          </p:cNvPr>
          <p:cNvSpPr txBox="1"/>
          <p:nvPr/>
        </p:nvSpPr>
        <p:spPr>
          <a:xfrm>
            <a:off x="5861152" y="3811559"/>
            <a:ext cx="1719744" cy="830997"/>
          </a:xfrm>
          <a:prstGeom prst="rect">
            <a:avLst/>
          </a:prstGeom>
          <a:noFill/>
        </p:spPr>
        <p:txBody>
          <a:bodyPr wrap="square" rtlCol="0">
            <a:spAutoFit/>
          </a:bodyPr>
          <a:lstStyle/>
          <a:p>
            <a:r>
              <a:rPr lang="en-US" sz="2400" dirty="0">
                <a:solidFill>
                  <a:schemeClr val="bg1"/>
                </a:solidFill>
                <a:latin typeface="72 Black" panose="020B0A04030603020204" pitchFamily="34" charset="0"/>
                <a:cs typeface="72 Black" panose="020B0A04030603020204" pitchFamily="34" charset="0"/>
              </a:rPr>
              <a:t>Data platforms</a:t>
            </a:r>
            <a:endParaRPr lang="en-AU" sz="2400" dirty="0">
              <a:solidFill>
                <a:schemeClr val="bg1"/>
              </a:solidFill>
              <a:latin typeface="72 Black" panose="020B0A04030603020204" pitchFamily="34" charset="0"/>
              <a:cs typeface="72 Black" panose="020B0A04030603020204" pitchFamily="34" charset="0"/>
            </a:endParaRPr>
          </a:p>
        </p:txBody>
      </p:sp>
      <p:sp>
        <p:nvSpPr>
          <p:cNvPr id="21" name="TextBox 20">
            <a:extLst>
              <a:ext uri="{FF2B5EF4-FFF2-40B4-BE49-F238E27FC236}">
                <a16:creationId xmlns:a16="http://schemas.microsoft.com/office/drawing/2014/main" id="{C17EC785-4AE5-4929-BA6E-906690063B71}"/>
              </a:ext>
            </a:extLst>
          </p:cNvPr>
          <p:cNvSpPr txBox="1"/>
          <p:nvPr/>
        </p:nvSpPr>
        <p:spPr>
          <a:xfrm>
            <a:off x="5884621" y="5214077"/>
            <a:ext cx="2147582" cy="461665"/>
          </a:xfrm>
          <a:prstGeom prst="rect">
            <a:avLst/>
          </a:prstGeom>
          <a:noFill/>
        </p:spPr>
        <p:txBody>
          <a:bodyPr wrap="square" rtlCol="0">
            <a:spAutoFit/>
          </a:bodyPr>
          <a:lstStyle/>
          <a:p>
            <a:r>
              <a:rPr lang="en-US" sz="2400" dirty="0">
                <a:solidFill>
                  <a:schemeClr val="bg1"/>
                </a:solidFill>
                <a:latin typeface="72 Black" panose="020B0A04030603020204" pitchFamily="34" charset="0"/>
                <a:cs typeface="72 Black" panose="020B0A04030603020204" pitchFamily="34" charset="0"/>
              </a:rPr>
              <a:t>Dashboards</a:t>
            </a:r>
            <a:endParaRPr lang="en-AU" sz="2400" dirty="0">
              <a:solidFill>
                <a:schemeClr val="bg1"/>
              </a:solidFill>
              <a:latin typeface="72 Black" panose="020B0A04030603020204" pitchFamily="34" charset="0"/>
              <a:cs typeface="72 Black" panose="020B0A04030603020204" pitchFamily="34" charset="0"/>
            </a:endParaRPr>
          </a:p>
        </p:txBody>
      </p:sp>
      <p:sp>
        <p:nvSpPr>
          <p:cNvPr id="22" name="TextBox 21">
            <a:extLst>
              <a:ext uri="{FF2B5EF4-FFF2-40B4-BE49-F238E27FC236}">
                <a16:creationId xmlns:a16="http://schemas.microsoft.com/office/drawing/2014/main" id="{C412A146-465D-4366-9591-05368D0BEAC6}"/>
              </a:ext>
            </a:extLst>
          </p:cNvPr>
          <p:cNvSpPr txBox="1"/>
          <p:nvPr/>
        </p:nvSpPr>
        <p:spPr>
          <a:xfrm>
            <a:off x="5802363" y="224929"/>
            <a:ext cx="5911486" cy="369332"/>
          </a:xfrm>
          <a:prstGeom prst="rect">
            <a:avLst/>
          </a:prstGeom>
          <a:noFill/>
        </p:spPr>
        <p:txBody>
          <a:bodyPr wrap="square" rtlCol="0">
            <a:spAutoFit/>
          </a:bodyPr>
          <a:lstStyle/>
          <a:p>
            <a:pPr algn="ctr"/>
            <a:r>
              <a:rPr lang="en-US" b="1" dirty="0">
                <a:solidFill>
                  <a:schemeClr val="accent2">
                    <a:lumMod val="75000"/>
                  </a:schemeClr>
                </a:solidFill>
                <a:latin typeface="72 Black" panose="020B0A04030603020204" pitchFamily="34" charset="0"/>
                <a:cs typeface="72 Black" panose="020B0A04030603020204" pitchFamily="34" charset="0"/>
              </a:rPr>
              <a:t>Holistic Connectivity Solution Diagram</a:t>
            </a:r>
            <a:endParaRPr lang="en-AU" b="1" dirty="0">
              <a:solidFill>
                <a:schemeClr val="accent2">
                  <a:lumMod val="75000"/>
                </a:schemeClr>
              </a:solidFill>
              <a:latin typeface="72 Black" panose="020B0A04030603020204" pitchFamily="34" charset="0"/>
              <a:cs typeface="72 Black" panose="020B0A04030603020204" pitchFamily="34" charset="0"/>
            </a:endParaRPr>
          </a:p>
        </p:txBody>
      </p:sp>
      <p:sp>
        <p:nvSpPr>
          <p:cNvPr id="3" name="TextBox 2">
            <a:extLst>
              <a:ext uri="{FF2B5EF4-FFF2-40B4-BE49-F238E27FC236}">
                <a16:creationId xmlns:a16="http://schemas.microsoft.com/office/drawing/2014/main" id="{15B8915B-76D6-4466-8163-5EB2A6697781}"/>
              </a:ext>
            </a:extLst>
          </p:cNvPr>
          <p:cNvSpPr txBox="1"/>
          <p:nvPr/>
        </p:nvSpPr>
        <p:spPr>
          <a:xfrm>
            <a:off x="778236" y="4208126"/>
            <a:ext cx="3650215" cy="2200602"/>
          </a:xfrm>
          <a:prstGeom prst="rect">
            <a:avLst/>
          </a:prstGeom>
          <a:noFill/>
        </p:spPr>
        <p:txBody>
          <a:bodyPr wrap="square" rtlCol="0">
            <a:spAutoFit/>
          </a:bodyPr>
          <a:lstStyle/>
          <a:p>
            <a:r>
              <a:rPr lang="en-AU" sz="1700" dirty="0"/>
              <a:t>The Program will fund subscriptions for data aggregation platforms and software that accompany the purchase of eligible hardware up to a cap of 10% of the total purchase price. Homestead and business internet costs are not eligible for funding.</a:t>
            </a:r>
          </a:p>
          <a:p>
            <a:endParaRPr lang="en-AU" dirty="0"/>
          </a:p>
        </p:txBody>
      </p:sp>
    </p:spTree>
    <p:extLst>
      <p:ext uri="{BB962C8B-B14F-4D97-AF65-F5344CB8AC3E}">
        <p14:creationId xmlns:p14="http://schemas.microsoft.com/office/powerpoint/2010/main" val="2808349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1592263"/>
            <a:ext cx="5724525" cy="572097"/>
          </a:xfrm>
        </p:spPr>
        <p:txBody>
          <a:bodyPr/>
          <a:lstStyle/>
          <a:p>
            <a:r>
              <a:rPr lang="en-US" dirty="0"/>
              <a:t>On Farm Connectivity Program</a:t>
            </a:r>
            <a:endParaRPr lang="en-AU" dirty="0"/>
          </a:p>
        </p:txBody>
      </p:sp>
      <p:sp>
        <p:nvSpPr>
          <p:cNvPr id="3" name="Text Placeholder 2"/>
          <p:cNvSpPr>
            <a:spLocks noGrp="1"/>
          </p:cNvSpPr>
          <p:nvPr>
            <p:ph type="body" idx="1"/>
          </p:nvPr>
        </p:nvSpPr>
        <p:spPr>
          <a:xfrm>
            <a:off x="658813" y="2420302"/>
            <a:ext cx="5523873" cy="3913386"/>
          </a:xfrm>
        </p:spPr>
        <p:txBody>
          <a:bodyPr>
            <a:normAutofit fontScale="92500" lnSpcReduction="20000"/>
          </a:bodyPr>
          <a:lstStyle/>
          <a:p>
            <a:r>
              <a:rPr lang="en-AU" dirty="0">
                <a:solidFill>
                  <a:schemeClr val="accent1"/>
                </a:solidFill>
              </a:rPr>
              <a:t>The Australian Government’s On Farm Connectivity Program is providing $30 million over 2 years to enable primary producers in agriculture, forestry and/or fisheries to take advantage of connected machinery and sensor technology.</a:t>
            </a:r>
          </a:p>
          <a:p>
            <a:endParaRPr lang="en-US" dirty="0">
              <a:solidFill>
                <a:schemeClr val="accent1"/>
              </a:solidFill>
            </a:endParaRPr>
          </a:p>
          <a:p>
            <a:r>
              <a:rPr lang="en-AU" dirty="0">
                <a:solidFill>
                  <a:schemeClr val="accent1"/>
                </a:solidFill>
              </a:rPr>
              <a:t>The Program will provide a rebate of 50 per cent of the cost of Eligible Equipment, including installation and training, of between $3,000 and $30,000 (GST exclusive). The rebate will be paid to the Eligible Equipment Supplier, with the Primary Producer purchasing the equipment, and paying the balance of the cost after the rebate to the Eligible Equipment Supplier</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pPr/>
              <a:t>2</a:t>
            </a:fld>
            <a:endParaRPr lang="en-AU" dirty="0"/>
          </a:p>
        </p:txBody>
      </p:sp>
      <p:sp>
        <p:nvSpPr>
          <p:cNvPr id="18" name="Rectangle 15">
            <a:extLst>
              <a:ext uri="{FF2B5EF4-FFF2-40B4-BE49-F238E27FC236}">
                <a16:creationId xmlns:a16="http://schemas.microsoft.com/office/drawing/2014/main" id="{822B4936-CD74-4237-93B0-EEA7EAE0F91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9" name="Rectangle 18">
            <a:extLst>
              <a:ext uri="{FF2B5EF4-FFF2-40B4-BE49-F238E27FC236}">
                <a16:creationId xmlns:a16="http://schemas.microsoft.com/office/drawing/2014/main" id="{F20A8E66-934D-4777-8307-1AD26CD5021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20" name="Diagram 19">
            <a:extLst>
              <a:ext uri="{FF2B5EF4-FFF2-40B4-BE49-F238E27FC236}">
                <a16:creationId xmlns:a16="http://schemas.microsoft.com/office/drawing/2014/main" id="{BA2EC504-4609-4B2A-837E-BC586546C3DE}"/>
              </a:ext>
            </a:extLst>
          </p:cNvPr>
          <p:cNvGraphicFramePr/>
          <p:nvPr>
            <p:extLst>
              <p:ext uri="{D42A27DB-BD31-4B8C-83A1-F6EECF244321}">
                <p14:modId xmlns:p14="http://schemas.microsoft.com/office/powerpoint/2010/main" val="3407348972"/>
              </p:ext>
            </p:extLst>
          </p:nvPr>
        </p:nvGraphicFramePr>
        <p:xfrm>
          <a:off x="6383338" y="2281665"/>
          <a:ext cx="5285996" cy="2984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582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1592263"/>
            <a:ext cx="5724525" cy="572097"/>
          </a:xfrm>
        </p:spPr>
        <p:txBody>
          <a:bodyPr>
            <a:normAutofit/>
          </a:bodyPr>
          <a:lstStyle/>
          <a:p>
            <a:r>
              <a:rPr lang="en-US" dirty="0"/>
              <a:t>Eligible Equipment Catalogue</a:t>
            </a:r>
            <a:endParaRPr lang="en-AU" dirty="0"/>
          </a:p>
        </p:txBody>
      </p:sp>
      <p:sp>
        <p:nvSpPr>
          <p:cNvPr id="3" name="Text Placeholder 2"/>
          <p:cNvSpPr>
            <a:spLocks noGrp="1"/>
          </p:cNvSpPr>
          <p:nvPr>
            <p:ph type="body" idx="1"/>
          </p:nvPr>
        </p:nvSpPr>
        <p:spPr>
          <a:xfrm>
            <a:off x="658813" y="2340528"/>
            <a:ext cx="10028761" cy="2907333"/>
          </a:xfrm>
        </p:spPr>
        <p:txBody>
          <a:bodyPr>
            <a:normAutofit/>
          </a:bodyPr>
          <a:lstStyle/>
          <a:p>
            <a:r>
              <a:rPr lang="en-US" dirty="0">
                <a:solidFill>
                  <a:schemeClr val="tx1"/>
                </a:solidFill>
              </a:rPr>
              <a:t>This document provides an overview of the types of Internet of Things (IoT) technology and devices eligible for a rebate from the On Farm Connectivity Program. </a:t>
            </a:r>
          </a:p>
          <a:p>
            <a:r>
              <a:rPr lang="en-US" dirty="0">
                <a:solidFill>
                  <a:schemeClr val="tx1"/>
                </a:solidFill>
              </a:rPr>
              <a:t>This catalogue is not prescriptive and is intended as a guide to help you understand the kinds of technology and products eligible for the rebate. </a:t>
            </a:r>
          </a:p>
          <a:p>
            <a:r>
              <a:rPr lang="en-US" dirty="0">
                <a:solidFill>
                  <a:schemeClr val="tx1"/>
                </a:solidFill>
              </a:rPr>
              <a:t>We encourage you to access connectivity literacy resources and consult with experts to ensure any equipment you are considering will meet your needs and represent an informed investment.</a:t>
            </a:r>
            <a:endParaRPr lang="en-AU" dirty="0">
              <a:solidFill>
                <a:schemeClr val="tx1"/>
              </a:solidFill>
            </a:endParaRP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pPr/>
              <a:t>3</a:t>
            </a:fld>
            <a:endParaRPr lang="en-AU" dirty="0"/>
          </a:p>
        </p:txBody>
      </p:sp>
    </p:spTree>
    <p:extLst>
      <p:ext uri="{BB962C8B-B14F-4D97-AF65-F5344CB8AC3E}">
        <p14:creationId xmlns:p14="http://schemas.microsoft.com/office/powerpoint/2010/main" val="264834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3737" y="494983"/>
            <a:ext cx="5724525" cy="572097"/>
          </a:xfrm>
        </p:spPr>
        <p:txBody>
          <a:bodyPr/>
          <a:lstStyle/>
          <a:p>
            <a:pPr algn="ctr"/>
            <a:r>
              <a:rPr lang="en-US" dirty="0"/>
              <a:t>Connectivity solutions in scope</a:t>
            </a:r>
            <a:endParaRPr lang="en-AU" dirty="0"/>
          </a:p>
        </p:txBody>
      </p:sp>
      <p:sp>
        <p:nvSpPr>
          <p:cNvPr id="3" name="Text Placeholder 2"/>
          <p:cNvSpPr>
            <a:spLocks noGrp="1"/>
          </p:cNvSpPr>
          <p:nvPr>
            <p:ph type="body" idx="1"/>
          </p:nvPr>
        </p:nvSpPr>
        <p:spPr>
          <a:xfrm>
            <a:off x="847565" y="3130614"/>
            <a:ext cx="10496867" cy="2907333"/>
          </a:xfrm>
        </p:spPr>
        <p:txBody>
          <a:bodyPr>
            <a:normAutofit fontScale="77500" lnSpcReduction="20000"/>
          </a:bodyPr>
          <a:lstStyle/>
          <a:p>
            <a:r>
              <a:rPr lang="en-AU" dirty="0">
                <a:solidFill>
                  <a:schemeClr val="tx1"/>
                </a:solidFill>
              </a:rPr>
              <a:t>On-farm connectivity solutions facilitate communication between IoT devices that support agricultural activities and the internet. There are four broad categories of eligible connectivity solutions that support an integrated farm-wide agtech network: </a:t>
            </a:r>
          </a:p>
          <a:p>
            <a:pPr marL="285750" indent="-285750">
              <a:buFont typeface="Arial" panose="020B0604020202020204" pitchFamily="34" charset="0"/>
              <a:buChar char="•"/>
            </a:pPr>
            <a:r>
              <a:rPr lang="en-AU" dirty="0">
                <a:solidFill>
                  <a:schemeClr val="tx1"/>
                </a:solidFill>
              </a:rPr>
              <a:t>Low Power Wide Area Networks (LPWAN)</a:t>
            </a:r>
          </a:p>
          <a:p>
            <a:pPr marL="285750" indent="-285750">
              <a:buFont typeface="Arial" panose="020B0604020202020204" pitchFamily="34" charset="0"/>
              <a:buChar char="•"/>
            </a:pPr>
            <a:r>
              <a:rPr lang="en-AU" dirty="0">
                <a:solidFill>
                  <a:schemeClr val="tx1"/>
                </a:solidFill>
              </a:rPr>
              <a:t>Cellular</a:t>
            </a:r>
          </a:p>
          <a:p>
            <a:pPr marL="285750" indent="-285750">
              <a:buFont typeface="Arial" panose="020B0604020202020204" pitchFamily="34" charset="0"/>
              <a:buChar char="•"/>
            </a:pPr>
            <a:r>
              <a:rPr lang="en-AU" dirty="0">
                <a:solidFill>
                  <a:schemeClr val="tx1"/>
                </a:solidFill>
              </a:rPr>
              <a:t>Satellite</a:t>
            </a:r>
          </a:p>
          <a:p>
            <a:pPr marL="285750" indent="-285750">
              <a:buFont typeface="Arial" panose="020B0604020202020204" pitchFamily="34" charset="0"/>
              <a:buChar char="•"/>
            </a:pPr>
            <a:r>
              <a:rPr lang="en-AU" dirty="0">
                <a:solidFill>
                  <a:schemeClr val="tx1"/>
                </a:solidFill>
              </a:rPr>
              <a:t>Wi-Fi. </a:t>
            </a:r>
          </a:p>
          <a:p>
            <a:r>
              <a:rPr lang="en-AU" dirty="0">
                <a:solidFill>
                  <a:schemeClr val="tx1"/>
                </a:solidFill>
              </a:rPr>
              <a:t>All equipment using these connectivity solutions, and enable and extend connectivity across a primary production enterprise are eligible through the Program. Primary producers should consider which solution best meets their needs.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C0C62918-07B2-4CAA-831C-DB090AA27E57}" type="slidenum">
              <a:rPr lang="en-AU" smtClean="0"/>
              <a:pPr/>
              <a:t>4</a:t>
            </a:fld>
            <a:endParaRPr lang="en-AU" dirty="0"/>
          </a:p>
        </p:txBody>
      </p:sp>
      <p:pic>
        <p:nvPicPr>
          <p:cNvPr id="6" name="Graphic 5" descr="Satellite">
            <a:extLst>
              <a:ext uri="{FF2B5EF4-FFF2-40B4-BE49-F238E27FC236}">
                <a16:creationId xmlns:a16="http://schemas.microsoft.com/office/drawing/2014/main" id="{7E2E6D7E-FFDE-4165-A681-FFF1369A2E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2382" y="1363378"/>
            <a:ext cx="1163319" cy="1163319"/>
          </a:xfrm>
          <a:prstGeom prst="rect">
            <a:avLst/>
          </a:prstGeom>
        </p:spPr>
      </p:pic>
      <p:pic>
        <p:nvPicPr>
          <p:cNvPr id="7" name="Graphic 6" descr="Cell Tower">
            <a:extLst>
              <a:ext uri="{FF2B5EF4-FFF2-40B4-BE49-F238E27FC236}">
                <a16:creationId xmlns:a16="http://schemas.microsoft.com/office/drawing/2014/main" id="{402A5C03-48E6-4928-B989-28CB5005D1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6301" y="1363378"/>
            <a:ext cx="1163317" cy="1163317"/>
          </a:xfrm>
          <a:prstGeom prst="rect">
            <a:avLst/>
          </a:prstGeom>
        </p:spPr>
      </p:pic>
      <p:pic>
        <p:nvPicPr>
          <p:cNvPr id="8" name="Graphic 7" descr="Wi Fi">
            <a:extLst>
              <a:ext uri="{FF2B5EF4-FFF2-40B4-BE49-F238E27FC236}">
                <a16:creationId xmlns:a16="http://schemas.microsoft.com/office/drawing/2014/main" id="{1CE909F0-DD8E-44CD-9176-55DC5837A9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76434" y="1363378"/>
            <a:ext cx="1163319" cy="1163319"/>
          </a:xfrm>
          <a:prstGeom prst="rect">
            <a:avLst/>
          </a:prstGeom>
        </p:spPr>
      </p:pic>
      <p:pic>
        <p:nvPicPr>
          <p:cNvPr id="9" name="Graphic 8" descr="Wireless router">
            <a:extLst>
              <a:ext uri="{FF2B5EF4-FFF2-40B4-BE49-F238E27FC236}">
                <a16:creationId xmlns:a16="http://schemas.microsoft.com/office/drawing/2014/main" id="{887C46BA-9A49-4FBF-A62F-DC6C4AE2B6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95017" y="1363376"/>
            <a:ext cx="1163319" cy="1163319"/>
          </a:xfrm>
          <a:prstGeom prst="rect">
            <a:avLst/>
          </a:prstGeom>
        </p:spPr>
      </p:pic>
      <p:sp>
        <p:nvSpPr>
          <p:cNvPr id="10" name="TextBox 9">
            <a:extLst>
              <a:ext uri="{FF2B5EF4-FFF2-40B4-BE49-F238E27FC236}">
                <a16:creationId xmlns:a16="http://schemas.microsoft.com/office/drawing/2014/main" id="{0C0F3F9B-317D-4B92-9E36-B3B2593E3995}"/>
              </a:ext>
            </a:extLst>
          </p:cNvPr>
          <p:cNvSpPr txBox="1"/>
          <p:nvPr/>
        </p:nvSpPr>
        <p:spPr>
          <a:xfrm>
            <a:off x="2029159" y="2526695"/>
            <a:ext cx="895034" cy="369332"/>
          </a:xfrm>
          <a:prstGeom prst="rect">
            <a:avLst/>
          </a:prstGeom>
          <a:noFill/>
        </p:spPr>
        <p:txBody>
          <a:bodyPr wrap="square" rtlCol="0">
            <a:spAutoFit/>
          </a:bodyPr>
          <a:lstStyle/>
          <a:p>
            <a:r>
              <a:rPr lang="en-US" dirty="0">
                <a:solidFill>
                  <a:schemeClr val="bg1"/>
                </a:solidFill>
              </a:rPr>
              <a:t>LPWAN</a:t>
            </a:r>
            <a:endParaRPr lang="en-AU" dirty="0">
              <a:solidFill>
                <a:schemeClr val="bg1"/>
              </a:solidFill>
            </a:endParaRPr>
          </a:p>
        </p:txBody>
      </p:sp>
      <p:sp>
        <p:nvSpPr>
          <p:cNvPr id="11" name="TextBox 10">
            <a:extLst>
              <a:ext uri="{FF2B5EF4-FFF2-40B4-BE49-F238E27FC236}">
                <a16:creationId xmlns:a16="http://schemas.microsoft.com/office/drawing/2014/main" id="{AC1F5FB1-DA33-425C-AB2A-F7316AF3DD39}"/>
              </a:ext>
            </a:extLst>
          </p:cNvPr>
          <p:cNvSpPr txBox="1"/>
          <p:nvPr/>
        </p:nvSpPr>
        <p:spPr>
          <a:xfrm>
            <a:off x="4269008" y="2526695"/>
            <a:ext cx="970069" cy="369332"/>
          </a:xfrm>
          <a:prstGeom prst="rect">
            <a:avLst/>
          </a:prstGeom>
          <a:noFill/>
        </p:spPr>
        <p:txBody>
          <a:bodyPr wrap="square" rtlCol="0">
            <a:spAutoFit/>
          </a:bodyPr>
          <a:lstStyle/>
          <a:p>
            <a:pPr algn="ctr"/>
            <a:r>
              <a:rPr lang="en-US" dirty="0">
                <a:solidFill>
                  <a:schemeClr val="bg1"/>
                </a:solidFill>
              </a:rPr>
              <a:t>Satellite</a:t>
            </a:r>
            <a:endParaRPr lang="en-AU" dirty="0">
              <a:solidFill>
                <a:schemeClr val="bg1"/>
              </a:solidFill>
            </a:endParaRPr>
          </a:p>
        </p:txBody>
      </p:sp>
      <p:sp>
        <p:nvSpPr>
          <p:cNvPr id="12" name="TextBox 11">
            <a:extLst>
              <a:ext uri="{FF2B5EF4-FFF2-40B4-BE49-F238E27FC236}">
                <a16:creationId xmlns:a16="http://schemas.microsoft.com/office/drawing/2014/main" id="{DBDB7CA5-DE62-473C-B33B-EFAC361A95F4}"/>
              </a:ext>
            </a:extLst>
          </p:cNvPr>
          <p:cNvSpPr txBox="1"/>
          <p:nvPr/>
        </p:nvSpPr>
        <p:spPr>
          <a:xfrm>
            <a:off x="6952924" y="2526695"/>
            <a:ext cx="970070" cy="369332"/>
          </a:xfrm>
          <a:prstGeom prst="rect">
            <a:avLst/>
          </a:prstGeom>
          <a:noFill/>
        </p:spPr>
        <p:txBody>
          <a:bodyPr wrap="square" rtlCol="0">
            <a:spAutoFit/>
          </a:bodyPr>
          <a:lstStyle/>
          <a:p>
            <a:pPr algn="ctr"/>
            <a:r>
              <a:rPr lang="en-US" dirty="0">
                <a:solidFill>
                  <a:schemeClr val="bg1"/>
                </a:solidFill>
              </a:rPr>
              <a:t>Cellular</a:t>
            </a:r>
            <a:endParaRPr lang="en-AU" dirty="0">
              <a:solidFill>
                <a:schemeClr val="bg1"/>
              </a:solidFill>
            </a:endParaRPr>
          </a:p>
        </p:txBody>
      </p:sp>
      <p:sp>
        <p:nvSpPr>
          <p:cNvPr id="13" name="TextBox 12">
            <a:extLst>
              <a:ext uri="{FF2B5EF4-FFF2-40B4-BE49-F238E27FC236}">
                <a16:creationId xmlns:a16="http://schemas.microsoft.com/office/drawing/2014/main" id="{F3FAFB03-4C0C-4DB6-A394-1FB76335C2FB}"/>
              </a:ext>
            </a:extLst>
          </p:cNvPr>
          <p:cNvSpPr txBox="1"/>
          <p:nvPr/>
        </p:nvSpPr>
        <p:spPr>
          <a:xfrm>
            <a:off x="9190617" y="2526695"/>
            <a:ext cx="934951" cy="369332"/>
          </a:xfrm>
          <a:prstGeom prst="rect">
            <a:avLst/>
          </a:prstGeom>
          <a:noFill/>
        </p:spPr>
        <p:txBody>
          <a:bodyPr wrap="square" rtlCol="0">
            <a:spAutoFit/>
          </a:bodyPr>
          <a:lstStyle/>
          <a:p>
            <a:pPr algn="ctr"/>
            <a:r>
              <a:rPr lang="en-US" dirty="0">
                <a:solidFill>
                  <a:schemeClr val="bg1"/>
                </a:solidFill>
              </a:rPr>
              <a:t>Wi-Fi</a:t>
            </a:r>
            <a:endParaRPr lang="en-AU" dirty="0">
              <a:solidFill>
                <a:schemeClr val="bg1"/>
              </a:solidFill>
            </a:endParaRPr>
          </a:p>
        </p:txBody>
      </p:sp>
    </p:spTree>
    <p:extLst>
      <p:ext uri="{BB962C8B-B14F-4D97-AF65-F5344CB8AC3E}">
        <p14:creationId xmlns:p14="http://schemas.microsoft.com/office/powerpoint/2010/main" val="115788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C014948-CAE0-480D-A34A-736BE535A9B3}"/>
              </a:ext>
            </a:extLst>
          </p:cNvPr>
          <p:cNvSpPr/>
          <p:nvPr/>
        </p:nvSpPr>
        <p:spPr>
          <a:xfrm>
            <a:off x="617047" y="592377"/>
            <a:ext cx="3850546" cy="478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393A75E6-BCDC-4528-8F96-B3F87D13F589}"/>
              </a:ext>
            </a:extLst>
          </p:cNvPr>
          <p:cNvSpPr>
            <a:spLocks noGrp="1"/>
          </p:cNvSpPr>
          <p:nvPr>
            <p:ph type="title"/>
          </p:nvPr>
        </p:nvSpPr>
        <p:spPr>
          <a:xfrm>
            <a:off x="839788" y="457200"/>
            <a:ext cx="3932237" cy="1489046"/>
          </a:xfrm>
        </p:spPr>
        <p:txBody>
          <a:bodyPr/>
          <a:lstStyle/>
          <a:p>
            <a:r>
              <a:rPr lang="en-US" b="1" dirty="0">
                <a:solidFill>
                  <a:schemeClr val="bg1"/>
                </a:solidFill>
                <a:latin typeface="72 Black" panose="020B0A04030603020204" pitchFamily="34" charset="0"/>
                <a:cs typeface="72 Black" panose="020B0A04030603020204" pitchFamily="34" charset="0"/>
              </a:rPr>
              <a:t>LPWAN</a:t>
            </a:r>
            <a:endParaRPr lang="en-AU" b="1" dirty="0">
              <a:solidFill>
                <a:schemeClr val="bg1"/>
              </a:solidFill>
              <a:latin typeface="72 Black" panose="020B0A04030603020204" pitchFamily="34" charset="0"/>
              <a:cs typeface="72 Black" panose="020B0A04030603020204" pitchFamily="34" charset="0"/>
            </a:endParaRPr>
          </a:p>
        </p:txBody>
      </p:sp>
      <p:sp>
        <p:nvSpPr>
          <p:cNvPr id="4" name="Text Placeholder 3">
            <a:extLst>
              <a:ext uri="{FF2B5EF4-FFF2-40B4-BE49-F238E27FC236}">
                <a16:creationId xmlns:a16="http://schemas.microsoft.com/office/drawing/2014/main" id="{95FEE8AF-5E1E-4268-9373-2B2AE1F84722}"/>
              </a:ext>
            </a:extLst>
          </p:cNvPr>
          <p:cNvSpPr>
            <a:spLocks noGrp="1"/>
          </p:cNvSpPr>
          <p:nvPr>
            <p:ph type="body" sz="half" idx="2"/>
          </p:nvPr>
        </p:nvSpPr>
        <p:spPr>
          <a:xfrm>
            <a:off x="839789" y="2057400"/>
            <a:ext cx="3480541" cy="2959217"/>
          </a:xfrm>
        </p:spPr>
        <p:txBody>
          <a:bodyPr/>
          <a:lstStyle/>
          <a:p>
            <a:r>
              <a:rPr lang="en-AU" sz="1800" dirty="0"/>
              <a:t>LPWAN (Low Power Wide Area Network) is a broad category of wireless communication technologies that support IoT devices requiring low power consumption and provide long-range connectivity.</a:t>
            </a:r>
          </a:p>
          <a:p>
            <a:endParaRPr lang="en-AU" dirty="0"/>
          </a:p>
        </p:txBody>
      </p:sp>
      <p:pic>
        <p:nvPicPr>
          <p:cNvPr id="5" name="Graphic 28" descr="Wireless router">
            <a:extLst>
              <a:ext uri="{FF2B5EF4-FFF2-40B4-BE49-F238E27FC236}">
                <a16:creationId xmlns:a16="http://schemas.microsoft.com/office/drawing/2014/main" id="{C7F7CAF8-A7E6-447C-8A33-F12B10C1A63E}"/>
              </a:ext>
            </a:extLst>
          </p:cNvPr>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80059" y="545284"/>
            <a:ext cx="1657715" cy="1489046"/>
          </a:xfrm>
          <a:prstGeom prst="rect">
            <a:avLst/>
          </a:prstGeom>
        </p:spPr>
      </p:pic>
      <p:sp>
        <p:nvSpPr>
          <p:cNvPr id="8" name="TextBox 7">
            <a:extLst>
              <a:ext uri="{FF2B5EF4-FFF2-40B4-BE49-F238E27FC236}">
                <a16:creationId xmlns:a16="http://schemas.microsoft.com/office/drawing/2014/main" id="{5DDF3BA9-5094-4DAD-BECF-B11B602A2E3D}"/>
              </a:ext>
            </a:extLst>
          </p:cNvPr>
          <p:cNvSpPr txBox="1"/>
          <p:nvPr/>
        </p:nvSpPr>
        <p:spPr>
          <a:xfrm>
            <a:off x="4697412" y="457200"/>
            <a:ext cx="7104587" cy="5247590"/>
          </a:xfrm>
          <a:prstGeom prst="rect">
            <a:avLst/>
          </a:prstGeom>
          <a:noFill/>
        </p:spPr>
        <p:txBody>
          <a:bodyPr wrap="square" rtlCol="0">
            <a:spAutoFit/>
          </a:bodyPr>
          <a:lstStyle/>
          <a:p>
            <a:r>
              <a:rPr lang="en-AU" sz="1700" dirty="0"/>
              <a:t>There are several different technologies that sit within the LPWAN category.  </a:t>
            </a:r>
          </a:p>
          <a:p>
            <a:endParaRPr lang="en-US" sz="1700" dirty="0"/>
          </a:p>
          <a:p>
            <a:pPr marL="285750" indent="-285750">
              <a:buClr>
                <a:schemeClr val="accent6">
                  <a:lumMod val="60000"/>
                  <a:lumOff val="40000"/>
                </a:schemeClr>
              </a:buClr>
              <a:buFont typeface="Wingdings" panose="05000000000000000000" pitchFamily="2" charset="2"/>
              <a:buChar char="v"/>
            </a:pPr>
            <a:r>
              <a:rPr lang="en-US" sz="1700" b="1" i="1" dirty="0" err="1"/>
              <a:t>LoRaWAN</a:t>
            </a:r>
            <a:r>
              <a:rPr lang="en-US" sz="1700" b="1" i="1" dirty="0"/>
              <a:t>: </a:t>
            </a:r>
            <a:r>
              <a:rPr lang="en-AU" sz="1700" dirty="0"/>
              <a:t>LoRaWAN uses long range radio communication or ‘</a:t>
            </a:r>
            <a:r>
              <a:rPr lang="en-AU" sz="1700" dirty="0" err="1"/>
              <a:t>LoRa</a:t>
            </a:r>
            <a:r>
              <a:rPr lang="en-AU" sz="1700" dirty="0"/>
              <a:t>.’ </a:t>
            </a:r>
            <a:r>
              <a:rPr lang="en-AU" sz="1700" dirty="0" err="1"/>
              <a:t>LoRa</a:t>
            </a:r>
            <a:r>
              <a:rPr lang="en-AU" sz="1700" dirty="0"/>
              <a:t> allows devices to communicate up to several kilometres while consuming very little power. LoRaWAN, can operate in the absence of any cellular coverage. </a:t>
            </a:r>
          </a:p>
          <a:p>
            <a:pPr marL="285750" indent="-285750">
              <a:buClr>
                <a:schemeClr val="accent6">
                  <a:lumMod val="60000"/>
                  <a:lumOff val="40000"/>
                </a:schemeClr>
              </a:buClr>
              <a:buFont typeface="Wingdings" panose="05000000000000000000" pitchFamily="2" charset="2"/>
              <a:buChar char="v"/>
            </a:pPr>
            <a:r>
              <a:rPr lang="en-AU" sz="1700" b="1" i="1" dirty="0" err="1"/>
              <a:t>NarrowBand</a:t>
            </a:r>
            <a:r>
              <a:rPr lang="en-AU" sz="1700" b="1" i="1" dirty="0"/>
              <a:t>-IoT (NB-IoT): </a:t>
            </a:r>
            <a:r>
              <a:rPr lang="en-AU" sz="1700" dirty="0"/>
              <a:t>NB-IoT transmits data over cellular networks, providing low power and low bandwidth connectivity to IoT devices. NB-IoT can provide better coverage at lower power levels than traditional cellular technologies, which can make it more suitable for rural areas. </a:t>
            </a:r>
          </a:p>
          <a:p>
            <a:pPr marL="285750" indent="-285750">
              <a:buClr>
                <a:schemeClr val="accent6">
                  <a:lumMod val="60000"/>
                  <a:lumOff val="40000"/>
                </a:schemeClr>
              </a:buClr>
              <a:buFont typeface="Wingdings" panose="05000000000000000000" pitchFamily="2" charset="2"/>
              <a:buChar char="v"/>
            </a:pPr>
            <a:r>
              <a:rPr lang="en-AU" sz="1700" b="1" i="1" dirty="0"/>
              <a:t>S</a:t>
            </a:r>
            <a:r>
              <a:rPr lang="en-US" sz="1700" b="1" i="1" dirty="0" err="1"/>
              <a:t>igFox</a:t>
            </a:r>
            <a:r>
              <a:rPr lang="en-US" sz="1700" b="1" i="1" dirty="0"/>
              <a:t>: </a:t>
            </a:r>
            <a:r>
              <a:rPr lang="en-AU" sz="1700" dirty="0"/>
              <a:t>This technology can transmit small amounts of data over long distances. It is a low power and low cost model, but may not be suitable for applications that require high data rates or frequent data transmission.</a:t>
            </a:r>
          </a:p>
          <a:p>
            <a:pPr marL="285750" indent="-285750">
              <a:buClr>
                <a:schemeClr val="accent6">
                  <a:lumMod val="60000"/>
                  <a:lumOff val="40000"/>
                </a:schemeClr>
              </a:buClr>
              <a:buFont typeface="Wingdings" panose="05000000000000000000" pitchFamily="2" charset="2"/>
              <a:buChar char="v"/>
            </a:pPr>
            <a:r>
              <a:rPr lang="en-US" sz="1700" b="1" i="1" dirty="0"/>
              <a:t>CAT-M1: </a:t>
            </a:r>
            <a:r>
              <a:rPr lang="en-AU" sz="1700" dirty="0"/>
              <a:t>Cat M1 is a type of Long-Term Evolution (LTE) cellular technology uses licensed narrowband for IoT devices that require high data rates and low power consumption and latency, such as asset tracking. </a:t>
            </a:r>
            <a:endParaRPr lang="en-US" sz="1700" b="1" i="1" dirty="0"/>
          </a:p>
          <a:p>
            <a:pPr marL="285750" indent="-285750">
              <a:buClr>
                <a:schemeClr val="accent6">
                  <a:lumMod val="60000"/>
                  <a:lumOff val="40000"/>
                </a:schemeClr>
              </a:buClr>
              <a:buFont typeface="Wingdings" panose="05000000000000000000" pitchFamily="2" charset="2"/>
              <a:buChar char="v"/>
            </a:pPr>
            <a:r>
              <a:rPr lang="en-US" sz="1700" b="1" i="1" dirty="0"/>
              <a:t>LTE-M: </a:t>
            </a:r>
            <a:r>
              <a:rPr lang="en-AU" sz="1700" dirty="0"/>
              <a:t>LTE-M is an LTE cellular technology for low-power IoT devices. LTE-M is optimised for IoT devices that require low data rates and a long battery life, such as remote sensors, utility meters, and healthcare devices. </a:t>
            </a:r>
          </a:p>
          <a:p>
            <a:endParaRPr lang="en-US" sz="1200" dirty="0"/>
          </a:p>
        </p:txBody>
      </p:sp>
    </p:spTree>
    <p:extLst>
      <p:ext uri="{BB962C8B-B14F-4D97-AF65-F5344CB8AC3E}">
        <p14:creationId xmlns:p14="http://schemas.microsoft.com/office/powerpoint/2010/main" val="2108584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4EC4420-D50D-4159-BEF9-46BC933A4ED1}"/>
              </a:ext>
            </a:extLst>
          </p:cNvPr>
          <p:cNvSpPr/>
          <p:nvPr/>
        </p:nvSpPr>
        <p:spPr>
          <a:xfrm>
            <a:off x="587675" y="510957"/>
            <a:ext cx="3850546" cy="47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791DCE32-200B-47F1-8FDB-05F27B7C7965}"/>
              </a:ext>
            </a:extLst>
          </p:cNvPr>
          <p:cNvSpPr>
            <a:spLocks noGrp="1"/>
          </p:cNvSpPr>
          <p:nvPr>
            <p:ph type="title"/>
          </p:nvPr>
        </p:nvSpPr>
        <p:spPr>
          <a:xfrm>
            <a:off x="839789" y="637903"/>
            <a:ext cx="3932237" cy="1465604"/>
          </a:xfrm>
        </p:spPr>
        <p:txBody>
          <a:bodyPr/>
          <a:lstStyle/>
          <a:p>
            <a:r>
              <a:rPr lang="en-US" b="1" dirty="0">
                <a:solidFill>
                  <a:schemeClr val="bg1"/>
                </a:solidFill>
                <a:latin typeface="72 Black" panose="020B0A04030603020204" pitchFamily="34" charset="0"/>
                <a:cs typeface="72 Black" panose="020B0A04030603020204" pitchFamily="34" charset="0"/>
              </a:rPr>
              <a:t>Connectivity equipment</a:t>
            </a:r>
            <a:endParaRPr lang="en-AU" b="1" dirty="0">
              <a:solidFill>
                <a:schemeClr val="bg1"/>
              </a:solidFill>
              <a:latin typeface="72 Black" panose="020B0A04030603020204" pitchFamily="34" charset="0"/>
              <a:cs typeface="72 Black" panose="020B0A04030603020204" pitchFamily="34" charset="0"/>
            </a:endParaRPr>
          </a:p>
        </p:txBody>
      </p:sp>
      <p:sp>
        <p:nvSpPr>
          <p:cNvPr id="3" name="Content Placeholder 2">
            <a:extLst>
              <a:ext uri="{FF2B5EF4-FFF2-40B4-BE49-F238E27FC236}">
                <a16:creationId xmlns:a16="http://schemas.microsoft.com/office/drawing/2014/main" id="{E696F82F-D818-4D22-9BC5-89BF63781497}"/>
              </a:ext>
            </a:extLst>
          </p:cNvPr>
          <p:cNvSpPr>
            <a:spLocks noGrp="1"/>
          </p:cNvSpPr>
          <p:nvPr>
            <p:ph idx="1"/>
          </p:nvPr>
        </p:nvSpPr>
        <p:spPr>
          <a:xfrm>
            <a:off x="4589092" y="457200"/>
            <a:ext cx="7093009" cy="6140153"/>
          </a:xfrm>
        </p:spPr>
        <p:txBody>
          <a:bodyPr>
            <a:noAutofit/>
          </a:bodyPr>
          <a:lstStyle/>
          <a:p>
            <a:pPr>
              <a:lnSpc>
                <a:spcPct val="100000"/>
              </a:lnSpc>
              <a:spcBef>
                <a:spcPts val="800"/>
              </a:spcBef>
              <a:buClr>
                <a:schemeClr val="accent5">
                  <a:lumMod val="60000"/>
                  <a:lumOff val="40000"/>
                </a:schemeClr>
              </a:buClr>
              <a:buFont typeface="Wingdings" panose="05000000000000000000" pitchFamily="2" charset="2"/>
              <a:buChar char="v"/>
            </a:pPr>
            <a:r>
              <a:rPr lang="en-US" sz="1700" b="1" i="1" dirty="0"/>
              <a:t>Antennas, beacons and radio transmitters: </a:t>
            </a:r>
            <a:r>
              <a:rPr lang="en-AU" sz="1700" dirty="0"/>
              <a:t>Devices that transmit or receive radio signals. For connected agtech, they capture and transmit data from sensors and other IoT devices, to gateways and routers. Beacons are usually smaller wireless devices that transmit signals to nearby devices. In the context of </a:t>
            </a:r>
            <a:r>
              <a:rPr lang="en-AU" sz="1700" dirty="0" err="1"/>
              <a:t>agtech</a:t>
            </a:r>
            <a:r>
              <a:rPr lang="en-AU" sz="1700" dirty="0"/>
              <a:t>, they are mainly used for location-based services, such as asset tracking.</a:t>
            </a:r>
            <a:endParaRPr lang="en-US" sz="1700" dirty="0"/>
          </a:p>
          <a:p>
            <a:pPr>
              <a:lnSpc>
                <a:spcPct val="100000"/>
              </a:lnSpc>
              <a:spcBef>
                <a:spcPts val="800"/>
              </a:spcBef>
              <a:buClr>
                <a:schemeClr val="accent5">
                  <a:lumMod val="60000"/>
                  <a:lumOff val="40000"/>
                </a:schemeClr>
              </a:buClr>
              <a:buFont typeface="Wingdings" panose="05000000000000000000" pitchFamily="2" charset="2"/>
              <a:buChar char="v"/>
            </a:pPr>
            <a:r>
              <a:rPr lang="en-US" sz="1700" b="1" i="1" dirty="0"/>
              <a:t>Boosters and repeaters: </a:t>
            </a:r>
            <a:r>
              <a:rPr lang="en-AU" sz="1700" dirty="0"/>
              <a:t>Boosters increase the strength of a wireless signal and are commonly used in areas with poor cellular or wireless coverage to improve signal strength and connectivity. Repeaters extend the range of a wireless signal. </a:t>
            </a:r>
            <a:endParaRPr lang="en-US" sz="1700" dirty="0"/>
          </a:p>
          <a:p>
            <a:pPr>
              <a:lnSpc>
                <a:spcPct val="100000"/>
              </a:lnSpc>
              <a:spcBef>
                <a:spcPts val="800"/>
              </a:spcBef>
              <a:buClr>
                <a:schemeClr val="accent5">
                  <a:lumMod val="60000"/>
                  <a:lumOff val="40000"/>
                </a:schemeClr>
              </a:buClr>
              <a:buFont typeface="Wingdings" panose="05000000000000000000" pitchFamily="2" charset="2"/>
              <a:buChar char="v"/>
            </a:pPr>
            <a:r>
              <a:rPr lang="en-US" sz="1700" b="1" i="1" dirty="0"/>
              <a:t>Gateways and routers: </a:t>
            </a:r>
            <a:r>
              <a:rPr lang="en-AU" sz="1700" dirty="0"/>
              <a:t>A gateway serves as a single access point and converter  IoT devices to external networks. For agtech, they can bring together data </a:t>
            </a:r>
            <a:r>
              <a:rPr lang="en-US" sz="1700" dirty="0"/>
              <a:t>for analysis and </a:t>
            </a:r>
            <a:r>
              <a:rPr lang="en-US" sz="1700" dirty="0" err="1"/>
              <a:t>visualisation</a:t>
            </a:r>
            <a:r>
              <a:rPr lang="en-US" sz="1700" dirty="0"/>
              <a:t>. </a:t>
            </a:r>
            <a:r>
              <a:rPr lang="en-AU" sz="1700" dirty="0"/>
              <a:t>A router receives the internet connection and distributes it to computers and devices. </a:t>
            </a:r>
          </a:p>
          <a:p>
            <a:pPr>
              <a:lnSpc>
                <a:spcPct val="100000"/>
              </a:lnSpc>
              <a:spcBef>
                <a:spcPts val="800"/>
              </a:spcBef>
              <a:buClr>
                <a:schemeClr val="accent5">
                  <a:lumMod val="60000"/>
                  <a:lumOff val="40000"/>
                </a:schemeClr>
              </a:buClr>
              <a:buFont typeface="Wingdings" panose="05000000000000000000" pitchFamily="2" charset="2"/>
              <a:buChar char="v"/>
            </a:pPr>
            <a:r>
              <a:rPr lang="en-US" sz="1700" b="1" i="1" dirty="0"/>
              <a:t>Portable hotspots: </a:t>
            </a:r>
            <a:r>
              <a:rPr lang="en-AU" sz="1700" dirty="0"/>
              <a:t>A portable hotspot is vehicle-mounted antennae that provides reliable on-the-move connectivity for primary producers. In </a:t>
            </a:r>
            <a:r>
              <a:rPr lang="en-AU" sz="1700" dirty="0" err="1"/>
              <a:t>agtech</a:t>
            </a:r>
            <a:r>
              <a:rPr lang="en-AU" sz="1700" dirty="0"/>
              <a:t>, they can support fieldwork in remote locations where internet access may not be available.</a:t>
            </a:r>
          </a:p>
        </p:txBody>
      </p:sp>
      <p:sp>
        <p:nvSpPr>
          <p:cNvPr id="4" name="Text Placeholder 3">
            <a:extLst>
              <a:ext uri="{FF2B5EF4-FFF2-40B4-BE49-F238E27FC236}">
                <a16:creationId xmlns:a16="http://schemas.microsoft.com/office/drawing/2014/main" id="{AF9A0CDE-4F6B-40A2-B8EE-8BCCBCDFFA63}"/>
              </a:ext>
            </a:extLst>
          </p:cNvPr>
          <p:cNvSpPr>
            <a:spLocks noGrp="1"/>
          </p:cNvSpPr>
          <p:nvPr>
            <p:ph type="body" sz="half" idx="2"/>
          </p:nvPr>
        </p:nvSpPr>
        <p:spPr>
          <a:xfrm>
            <a:off x="839789" y="2230452"/>
            <a:ext cx="3346318" cy="2127903"/>
          </a:xfrm>
        </p:spPr>
        <p:txBody>
          <a:bodyPr>
            <a:normAutofit/>
          </a:bodyPr>
          <a:lstStyle/>
          <a:p>
            <a:r>
              <a:rPr lang="en-AU" sz="1800" dirty="0"/>
              <a:t>Products that provide connectivity between IoT devices and a local area network (LAN) or wide area network (WAN). </a:t>
            </a:r>
          </a:p>
        </p:txBody>
      </p:sp>
    </p:spTree>
    <p:extLst>
      <p:ext uri="{BB962C8B-B14F-4D97-AF65-F5344CB8AC3E}">
        <p14:creationId xmlns:p14="http://schemas.microsoft.com/office/powerpoint/2010/main" val="799790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A47EF3D-4DCE-47BD-8472-C5AEB705E9CE}"/>
              </a:ext>
            </a:extLst>
          </p:cNvPr>
          <p:cNvSpPr/>
          <p:nvPr/>
        </p:nvSpPr>
        <p:spPr>
          <a:xfrm>
            <a:off x="620131" y="594952"/>
            <a:ext cx="3850546" cy="4788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791DCE32-200B-47F1-8FDB-05F27B7C7965}"/>
              </a:ext>
            </a:extLst>
          </p:cNvPr>
          <p:cNvSpPr>
            <a:spLocks noGrp="1"/>
          </p:cNvSpPr>
          <p:nvPr>
            <p:ph type="title"/>
          </p:nvPr>
        </p:nvSpPr>
        <p:spPr>
          <a:xfrm>
            <a:off x="839788" y="457200"/>
            <a:ext cx="3932237" cy="1251959"/>
          </a:xfrm>
        </p:spPr>
        <p:txBody>
          <a:bodyPr/>
          <a:lstStyle/>
          <a:p>
            <a:r>
              <a:rPr lang="en-US" dirty="0">
                <a:solidFill>
                  <a:schemeClr val="bg1"/>
                </a:solidFill>
                <a:latin typeface="72 Black" panose="020B0A04030603020204" pitchFamily="34" charset="0"/>
                <a:cs typeface="72 Black" panose="020B0A04030603020204" pitchFamily="34" charset="0"/>
              </a:rPr>
              <a:t>Environment monitoring</a:t>
            </a:r>
            <a:endParaRPr lang="en-AU" dirty="0">
              <a:solidFill>
                <a:schemeClr val="bg1"/>
              </a:solidFill>
              <a:latin typeface="72 Black" panose="020B0A04030603020204" pitchFamily="34" charset="0"/>
              <a:cs typeface="72 Black" panose="020B0A04030603020204" pitchFamily="34" charset="0"/>
            </a:endParaRPr>
          </a:p>
        </p:txBody>
      </p:sp>
      <p:sp>
        <p:nvSpPr>
          <p:cNvPr id="3" name="Content Placeholder 2">
            <a:extLst>
              <a:ext uri="{FF2B5EF4-FFF2-40B4-BE49-F238E27FC236}">
                <a16:creationId xmlns:a16="http://schemas.microsoft.com/office/drawing/2014/main" id="{E696F82F-D818-4D22-9BC5-89BF63781497}"/>
              </a:ext>
            </a:extLst>
          </p:cNvPr>
          <p:cNvSpPr>
            <a:spLocks noGrp="1"/>
          </p:cNvSpPr>
          <p:nvPr>
            <p:ph idx="1"/>
          </p:nvPr>
        </p:nvSpPr>
        <p:spPr>
          <a:xfrm>
            <a:off x="4772024" y="649355"/>
            <a:ext cx="6952805" cy="5403850"/>
          </a:xfrm>
        </p:spPr>
        <p:txBody>
          <a:bodyPr>
            <a:noAutofit/>
          </a:bodyPr>
          <a:lstStyle/>
          <a:p>
            <a:pPr>
              <a:lnSpc>
                <a:spcPct val="100000"/>
              </a:lnSpc>
              <a:spcBef>
                <a:spcPts val="800"/>
              </a:spcBef>
              <a:buClr>
                <a:schemeClr val="accent4">
                  <a:lumMod val="75000"/>
                </a:schemeClr>
              </a:buClr>
              <a:buFont typeface="Wingdings" panose="05000000000000000000" pitchFamily="2" charset="2"/>
              <a:buChar char="v"/>
            </a:pPr>
            <a:r>
              <a:rPr lang="en-US" sz="1700" b="1" i="1" dirty="0"/>
              <a:t>Soil moisture probes: </a:t>
            </a:r>
            <a:r>
              <a:rPr lang="en-AU" sz="1700" dirty="0"/>
              <a:t>These sensors measure moisture in the soil and can be connected to a wireless network to provide data on soil moisture levels. </a:t>
            </a:r>
          </a:p>
          <a:p>
            <a:pPr>
              <a:lnSpc>
                <a:spcPct val="100000"/>
              </a:lnSpc>
              <a:buClr>
                <a:schemeClr val="accent4">
                  <a:lumMod val="75000"/>
                </a:schemeClr>
              </a:buClr>
              <a:buFont typeface="Wingdings" panose="05000000000000000000" pitchFamily="2" charset="2"/>
              <a:buChar char="v"/>
            </a:pPr>
            <a:r>
              <a:rPr lang="en-US" sz="1700" b="1" i="1" dirty="0"/>
              <a:t>Microclimate monitors: </a:t>
            </a:r>
            <a:r>
              <a:rPr lang="en-AU" sz="1700" dirty="0"/>
              <a:t>Devices that measure parameters such as leaf wetness, frost, rainfall and wind speed in specific areas, crop fields or greenhouses. </a:t>
            </a:r>
          </a:p>
          <a:p>
            <a:pPr>
              <a:lnSpc>
                <a:spcPct val="100000"/>
              </a:lnSpc>
              <a:buClr>
                <a:schemeClr val="accent4">
                  <a:lumMod val="75000"/>
                </a:schemeClr>
              </a:buClr>
              <a:buFont typeface="Wingdings" panose="05000000000000000000" pitchFamily="2" charset="2"/>
              <a:buChar char="v"/>
            </a:pPr>
            <a:r>
              <a:rPr lang="en-US" sz="1700" b="1" i="1" dirty="0"/>
              <a:t>Weather monitors: </a:t>
            </a:r>
            <a:r>
              <a:rPr lang="en-AU" sz="1700" dirty="0"/>
              <a:t>Devices that measure and record weather parameters, such as temperature, humidity, wind speed and direction, and rainfall. </a:t>
            </a:r>
          </a:p>
          <a:p>
            <a:pPr>
              <a:lnSpc>
                <a:spcPct val="100000"/>
              </a:lnSpc>
              <a:buClr>
                <a:schemeClr val="accent4">
                  <a:lumMod val="75000"/>
                </a:schemeClr>
              </a:buClr>
              <a:buFont typeface="Wingdings" panose="05000000000000000000" pitchFamily="2" charset="2"/>
              <a:buChar char="v"/>
            </a:pPr>
            <a:r>
              <a:rPr lang="en-US" sz="1700" b="1" i="1" dirty="0"/>
              <a:t>Plant growth monitors: </a:t>
            </a:r>
            <a:r>
              <a:rPr lang="en-AU" sz="1700" dirty="0"/>
              <a:t>Devices that monitor parameters that affect the growth of plants and fruit, including stem and fruit diameter using precision sensors called dendrometers. </a:t>
            </a:r>
          </a:p>
          <a:p>
            <a:pPr>
              <a:lnSpc>
                <a:spcPct val="100000"/>
              </a:lnSpc>
              <a:buClr>
                <a:schemeClr val="accent4">
                  <a:lumMod val="75000"/>
                </a:schemeClr>
              </a:buClr>
              <a:buFont typeface="Wingdings" panose="05000000000000000000" pitchFamily="2" charset="2"/>
              <a:buChar char="v"/>
            </a:pPr>
            <a:r>
              <a:rPr lang="en-US" sz="1700" b="1" i="1" dirty="0"/>
              <a:t>Water quality monitors: </a:t>
            </a:r>
            <a:r>
              <a:rPr lang="en-AU" sz="1700" dirty="0"/>
              <a:t>Devices that measure parameters of water quality, such as pH, dissolved oxygen, and turbidity, and can be used to monitor the quality of irrigation water.</a:t>
            </a:r>
            <a:endParaRPr lang="en-US" sz="1700" dirty="0"/>
          </a:p>
          <a:p>
            <a:pPr>
              <a:lnSpc>
                <a:spcPct val="100000"/>
              </a:lnSpc>
              <a:buClr>
                <a:schemeClr val="accent4">
                  <a:lumMod val="75000"/>
                </a:schemeClr>
              </a:buClr>
              <a:buFont typeface="Wingdings" panose="05000000000000000000" pitchFamily="2" charset="2"/>
              <a:buChar char="v"/>
            </a:pPr>
            <a:r>
              <a:rPr lang="en-US" sz="1700" b="1" i="1" dirty="0"/>
              <a:t>Water flow and pressure monitors: </a:t>
            </a:r>
            <a:r>
              <a:rPr lang="en-AU" sz="1700" dirty="0"/>
              <a:t>Devices that monitor the flow rate and pressure of water in irrigation systems, supporting irrigation schedules and even distribution of water.</a:t>
            </a:r>
            <a:r>
              <a:rPr lang="en-US" sz="1700" dirty="0"/>
              <a:t> </a:t>
            </a:r>
          </a:p>
        </p:txBody>
      </p:sp>
      <p:sp>
        <p:nvSpPr>
          <p:cNvPr id="4" name="Text Placeholder 3">
            <a:extLst>
              <a:ext uri="{FF2B5EF4-FFF2-40B4-BE49-F238E27FC236}">
                <a16:creationId xmlns:a16="http://schemas.microsoft.com/office/drawing/2014/main" id="{AF9A0CDE-4F6B-40A2-B8EE-8BCCBCDFFA63}"/>
              </a:ext>
            </a:extLst>
          </p:cNvPr>
          <p:cNvSpPr>
            <a:spLocks noGrp="1"/>
          </p:cNvSpPr>
          <p:nvPr>
            <p:ph type="body" sz="half" idx="2"/>
          </p:nvPr>
        </p:nvSpPr>
        <p:spPr>
          <a:xfrm>
            <a:off x="839789" y="1709160"/>
            <a:ext cx="3501302" cy="3888336"/>
          </a:xfrm>
        </p:spPr>
        <p:txBody>
          <a:bodyPr>
            <a:normAutofit/>
          </a:bodyPr>
          <a:lstStyle/>
          <a:p>
            <a:r>
              <a:rPr lang="en-AU" sz="1800" dirty="0"/>
              <a:t>These devices provide environmental data to farmers and growers that can be analysed and used to make informed decisions that could optimize growing conditions, harvesting time and improve overall crop yields.</a:t>
            </a:r>
          </a:p>
          <a:p>
            <a:r>
              <a:rPr lang="en-US" sz="1800" dirty="0"/>
              <a:t>This equipment can be connected to a wireless network. Some products </a:t>
            </a:r>
            <a:r>
              <a:rPr lang="en-AU" sz="1800" dirty="0"/>
              <a:t>may need to be physically paired with other products to provide wireless functionality. </a:t>
            </a:r>
            <a:endParaRPr lang="en-US" sz="1800" dirty="0"/>
          </a:p>
          <a:p>
            <a:endParaRPr lang="en-AU" dirty="0"/>
          </a:p>
        </p:txBody>
      </p:sp>
    </p:spTree>
    <p:extLst>
      <p:ext uri="{BB962C8B-B14F-4D97-AF65-F5344CB8AC3E}">
        <p14:creationId xmlns:p14="http://schemas.microsoft.com/office/powerpoint/2010/main" val="3623867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73FE63E-4DAB-47A3-A893-4C88F09CF640}"/>
              </a:ext>
            </a:extLst>
          </p:cNvPr>
          <p:cNvSpPr/>
          <p:nvPr/>
        </p:nvSpPr>
        <p:spPr>
          <a:xfrm>
            <a:off x="587675" y="553686"/>
            <a:ext cx="3850546" cy="47880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791DCE32-200B-47F1-8FDB-05F27B7C7965}"/>
              </a:ext>
            </a:extLst>
          </p:cNvPr>
          <p:cNvSpPr>
            <a:spLocks noGrp="1"/>
          </p:cNvSpPr>
          <p:nvPr>
            <p:ph type="title"/>
          </p:nvPr>
        </p:nvSpPr>
        <p:spPr>
          <a:xfrm>
            <a:off x="839788" y="646545"/>
            <a:ext cx="2993303" cy="1233530"/>
          </a:xfrm>
        </p:spPr>
        <p:txBody>
          <a:bodyPr/>
          <a:lstStyle/>
          <a:p>
            <a:r>
              <a:rPr lang="en-US" dirty="0">
                <a:solidFill>
                  <a:schemeClr val="bg1"/>
                </a:solidFill>
                <a:latin typeface="72 Black" panose="020B0A04030603020204" pitchFamily="34" charset="0"/>
                <a:cs typeface="72 Black" panose="020B0A04030603020204" pitchFamily="34" charset="0"/>
              </a:rPr>
              <a:t>Farm management</a:t>
            </a:r>
            <a:endParaRPr lang="en-AU" dirty="0">
              <a:solidFill>
                <a:schemeClr val="bg1"/>
              </a:solidFill>
              <a:latin typeface="72 Black" panose="020B0A04030603020204" pitchFamily="34" charset="0"/>
              <a:cs typeface="72 Black" panose="020B0A04030603020204" pitchFamily="34" charset="0"/>
            </a:endParaRPr>
          </a:p>
        </p:txBody>
      </p:sp>
      <p:sp>
        <p:nvSpPr>
          <p:cNvPr id="3" name="Content Placeholder 2">
            <a:extLst>
              <a:ext uri="{FF2B5EF4-FFF2-40B4-BE49-F238E27FC236}">
                <a16:creationId xmlns:a16="http://schemas.microsoft.com/office/drawing/2014/main" id="{E696F82F-D818-4D22-9BC5-89BF63781497}"/>
              </a:ext>
            </a:extLst>
          </p:cNvPr>
          <p:cNvSpPr>
            <a:spLocks noGrp="1"/>
          </p:cNvSpPr>
          <p:nvPr>
            <p:ph idx="1"/>
          </p:nvPr>
        </p:nvSpPr>
        <p:spPr>
          <a:xfrm>
            <a:off x="4690334" y="379608"/>
            <a:ext cx="7025951" cy="6098784"/>
          </a:xfrm>
        </p:spPr>
        <p:txBody>
          <a:bodyPr>
            <a:normAutofit fontScale="85000" lnSpcReduction="10000"/>
          </a:bodyPr>
          <a:lstStyle/>
          <a:p>
            <a:pPr>
              <a:lnSpc>
                <a:spcPct val="120000"/>
              </a:lnSpc>
              <a:spcBef>
                <a:spcPts val="800"/>
              </a:spcBef>
              <a:buClr>
                <a:schemeClr val="accent6">
                  <a:lumMod val="75000"/>
                </a:schemeClr>
              </a:buClr>
              <a:buFont typeface="Wingdings" panose="05000000000000000000" pitchFamily="2" charset="2"/>
              <a:buChar char="v"/>
            </a:pPr>
            <a:r>
              <a:rPr lang="en-US" sz="1800" b="1" i="1" dirty="0"/>
              <a:t>Cameras: </a:t>
            </a:r>
            <a:r>
              <a:rPr lang="en-AU" sz="1800" dirty="0"/>
              <a:t>Used for surveillance and monitoring farm activities, livestock, and equipment. They can be connected to a network to provide remote viewing and analysis.</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Asset trackers: </a:t>
            </a:r>
            <a:r>
              <a:rPr lang="en-AU" sz="1800" dirty="0"/>
              <a:t>Devices that track the location and movement of farm assets such as vehicles, equipment and livestock. These devices can be connected to a network for real-time tracking and management.</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Battery monitors: </a:t>
            </a:r>
            <a:r>
              <a:rPr lang="en-AU" sz="1800" dirty="0"/>
              <a:t>Devices that monitor battery levels and power consumption of farm equipment and vehicles. </a:t>
            </a:r>
          </a:p>
          <a:p>
            <a:pPr>
              <a:lnSpc>
                <a:spcPct val="120000"/>
              </a:lnSpc>
              <a:spcBef>
                <a:spcPts val="800"/>
              </a:spcBef>
              <a:buClr>
                <a:schemeClr val="accent6">
                  <a:lumMod val="75000"/>
                </a:schemeClr>
              </a:buClr>
              <a:buFont typeface="Wingdings" panose="05000000000000000000" pitchFamily="2" charset="2"/>
              <a:buChar char="v"/>
            </a:pPr>
            <a:r>
              <a:rPr lang="en-US" sz="1800" b="1" i="1" dirty="0"/>
              <a:t>Staff safety monitors: </a:t>
            </a:r>
            <a:r>
              <a:rPr lang="en-AU" sz="1800" dirty="0"/>
              <a:t>Devices that monitor the safety of farm staff, particularly in hazardous areas or situations. These devices can detect falls, injuries, and other incidents and alert relevant personnel. </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Fence monitors: </a:t>
            </a:r>
            <a:r>
              <a:rPr lang="en-US" sz="1800" dirty="0"/>
              <a:t>Devices that </a:t>
            </a:r>
            <a:r>
              <a:rPr lang="en-AU" sz="1800" dirty="0"/>
              <a:t>monitor the condition and status of electric and other types of fences and alert farmers to breaches or damage. </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Silo and storage monitors: </a:t>
            </a:r>
            <a:r>
              <a:rPr lang="en-AU" sz="1800" dirty="0"/>
              <a:t>Devices that monitor the level and condition of grain and other agricultural products stored in silos and other storage facilities. They can detect moisture, temperature and pest infestations, allowing for timely intervention.</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Fuel level monitors: </a:t>
            </a:r>
            <a:r>
              <a:rPr lang="en-US" sz="1800" dirty="0"/>
              <a:t>Devices that </a:t>
            </a:r>
            <a:r>
              <a:rPr lang="en-AU" sz="1800" dirty="0"/>
              <a:t>monitor the fuel levels of farm vehicles and equipment, allowing for active management.</a:t>
            </a:r>
            <a:endParaRPr lang="en-US" sz="1800" dirty="0"/>
          </a:p>
          <a:p>
            <a:pPr>
              <a:lnSpc>
                <a:spcPct val="120000"/>
              </a:lnSpc>
              <a:spcBef>
                <a:spcPts val="800"/>
              </a:spcBef>
              <a:buClr>
                <a:schemeClr val="accent6">
                  <a:lumMod val="75000"/>
                </a:schemeClr>
              </a:buClr>
              <a:buFont typeface="Wingdings" panose="05000000000000000000" pitchFamily="2" charset="2"/>
              <a:buChar char="v"/>
            </a:pPr>
            <a:r>
              <a:rPr lang="en-US" sz="1800" b="1" i="1" dirty="0"/>
              <a:t>Livestock monitoring systems: </a:t>
            </a:r>
            <a:r>
              <a:rPr lang="en-AU" sz="1800" dirty="0"/>
              <a:t>Systems that track the location and health of livestock. These systems may include GPS tracking, activity monitors and health sensors.</a:t>
            </a:r>
          </a:p>
          <a:p>
            <a:pPr marL="0" indent="0">
              <a:buNone/>
            </a:pPr>
            <a:endParaRPr lang="en-US" sz="1400" dirty="0"/>
          </a:p>
        </p:txBody>
      </p:sp>
      <p:sp>
        <p:nvSpPr>
          <p:cNvPr id="4" name="Text Placeholder 3">
            <a:extLst>
              <a:ext uri="{FF2B5EF4-FFF2-40B4-BE49-F238E27FC236}">
                <a16:creationId xmlns:a16="http://schemas.microsoft.com/office/drawing/2014/main" id="{AF9A0CDE-4F6B-40A2-B8EE-8BCCBCDFFA63}"/>
              </a:ext>
            </a:extLst>
          </p:cNvPr>
          <p:cNvSpPr>
            <a:spLocks noGrp="1"/>
          </p:cNvSpPr>
          <p:nvPr>
            <p:ph type="body" sz="half" idx="2"/>
          </p:nvPr>
        </p:nvSpPr>
        <p:spPr>
          <a:xfrm>
            <a:off x="839789" y="2057400"/>
            <a:ext cx="3346318" cy="2386413"/>
          </a:xfrm>
        </p:spPr>
        <p:txBody>
          <a:bodyPr>
            <a:normAutofit/>
          </a:bodyPr>
          <a:lstStyle/>
          <a:p>
            <a:r>
              <a:rPr lang="en-AU" sz="1800" dirty="0"/>
              <a:t>Farm management systems assist with monitoring on-farm conditions, infrastructure, livestock, assets and safety, and can provide timely alerts if certain thresholds are met.  Many devices can be connected to a network for real time monitoring.</a:t>
            </a:r>
          </a:p>
        </p:txBody>
      </p:sp>
    </p:spTree>
    <p:extLst>
      <p:ext uri="{BB962C8B-B14F-4D97-AF65-F5344CB8AC3E}">
        <p14:creationId xmlns:p14="http://schemas.microsoft.com/office/powerpoint/2010/main" val="3810431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63948D5-6CB2-497C-9259-334ADD6294B9}"/>
              </a:ext>
            </a:extLst>
          </p:cNvPr>
          <p:cNvSpPr/>
          <p:nvPr/>
        </p:nvSpPr>
        <p:spPr>
          <a:xfrm>
            <a:off x="587675" y="457199"/>
            <a:ext cx="3850546" cy="478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791DCE32-200B-47F1-8FDB-05F27B7C7965}"/>
              </a:ext>
            </a:extLst>
          </p:cNvPr>
          <p:cNvSpPr>
            <a:spLocks noGrp="1"/>
          </p:cNvSpPr>
          <p:nvPr>
            <p:ph type="title"/>
          </p:nvPr>
        </p:nvSpPr>
        <p:spPr>
          <a:xfrm>
            <a:off x="839789" y="602480"/>
            <a:ext cx="3932237" cy="1600200"/>
          </a:xfrm>
        </p:spPr>
        <p:txBody>
          <a:bodyPr/>
          <a:lstStyle/>
          <a:p>
            <a:r>
              <a:rPr lang="en-US" b="1" dirty="0">
                <a:solidFill>
                  <a:schemeClr val="bg1"/>
                </a:solidFill>
                <a:latin typeface="72 Black" panose="020B0A04030603020204" pitchFamily="34" charset="0"/>
                <a:cs typeface="72 Black" panose="020B0A04030603020204" pitchFamily="34" charset="0"/>
              </a:rPr>
              <a:t>Remote automation and control</a:t>
            </a:r>
            <a:endParaRPr lang="en-AU" b="1" dirty="0">
              <a:solidFill>
                <a:schemeClr val="bg1"/>
              </a:solidFill>
              <a:latin typeface="72 Black" panose="020B0A04030603020204" pitchFamily="34" charset="0"/>
              <a:cs typeface="72 Black" panose="020B0A04030603020204" pitchFamily="34" charset="0"/>
            </a:endParaRPr>
          </a:p>
        </p:txBody>
      </p:sp>
      <p:sp>
        <p:nvSpPr>
          <p:cNvPr id="3" name="Content Placeholder 2">
            <a:extLst>
              <a:ext uri="{FF2B5EF4-FFF2-40B4-BE49-F238E27FC236}">
                <a16:creationId xmlns:a16="http://schemas.microsoft.com/office/drawing/2014/main" id="{E696F82F-D818-4D22-9BC5-89BF63781497}"/>
              </a:ext>
            </a:extLst>
          </p:cNvPr>
          <p:cNvSpPr>
            <a:spLocks noGrp="1"/>
          </p:cNvSpPr>
          <p:nvPr>
            <p:ph idx="1"/>
          </p:nvPr>
        </p:nvSpPr>
        <p:spPr>
          <a:xfrm>
            <a:off x="4757782" y="602480"/>
            <a:ext cx="6665054" cy="4343400"/>
          </a:xfrm>
        </p:spPr>
        <p:txBody>
          <a:bodyPr>
            <a:normAutofit/>
          </a:bodyPr>
          <a:lstStyle/>
          <a:p>
            <a:pPr>
              <a:lnSpc>
                <a:spcPct val="100000"/>
              </a:lnSpc>
              <a:spcBef>
                <a:spcPts val="800"/>
              </a:spcBef>
              <a:buClr>
                <a:schemeClr val="accent5">
                  <a:lumMod val="75000"/>
                </a:schemeClr>
              </a:buClr>
              <a:buFont typeface="Wingdings" panose="05000000000000000000" pitchFamily="2" charset="2"/>
              <a:buChar char="v"/>
            </a:pPr>
            <a:r>
              <a:rPr lang="en-US" sz="1700" b="1" i="1" dirty="0"/>
              <a:t>Valve and irrigation controllers</a:t>
            </a:r>
            <a:r>
              <a:rPr lang="en-US" sz="1700" dirty="0"/>
              <a:t>: De</a:t>
            </a:r>
            <a:r>
              <a:rPr lang="en-AU" sz="1700" dirty="0"/>
              <a:t>vices that control the flow of water through irrigation systems. They can be programmed to open and close valves at specific times and in specific amounts, allowing for precise control of water usage.</a:t>
            </a:r>
            <a:endParaRPr lang="en-US" sz="1700" dirty="0"/>
          </a:p>
          <a:p>
            <a:pPr>
              <a:lnSpc>
                <a:spcPct val="100000"/>
              </a:lnSpc>
              <a:spcBef>
                <a:spcPts val="800"/>
              </a:spcBef>
              <a:buClr>
                <a:schemeClr val="accent5">
                  <a:lumMod val="75000"/>
                </a:schemeClr>
              </a:buClr>
              <a:buFont typeface="Wingdings" panose="05000000000000000000" pitchFamily="2" charset="2"/>
              <a:buChar char="v"/>
            </a:pPr>
            <a:r>
              <a:rPr lang="en-US" sz="1700" b="1" i="1" dirty="0"/>
              <a:t>Pump controllers</a:t>
            </a:r>
            <a:r>
              <a:rPr lang="en-US" sz="1700" dirty="0"/>
              <a:t>: </a:t>
            </a:r>
            <a:r>
              <a:rPr lang="en-AU" sz="1700" dirty="0"/>
              <a:t>Devices that regulate the operation of pumps. These devices are commonly used to move water or other liquids through irrigation systems or other agricultural equipment. They can be programmed to turn pumps on and off at specific times, or to maintain a certain pressure or flow rate.</a:t>
            </a:r>
            <a:endParaRPr lang="en-US" sz="1700" dirty="0"/>
          </a:p>
          <a:p>
            <a:pPr>
              <a:lnSpc>
                <a:spcPct val="100000"/>
              </a:lnSpc>
              <a:spcBef>
                <a:spcPts val="800"/>
              </a:spcBef>
              <a:buClr>
                <a:schemeClr val="accent5">
                  <a:lumMod val="75000"/>
                </a:schemeClr>
              </a:buClr>
              <a:buFont typeface="Wingdings" panose="05000000000000000000" pitchFamily="2" charset="2"/>
              <a:buChar char="v"/>
            </a:pPr>
            <a:r>
              <a:rPr lang="en-US" sz="1700" b="1" i="1" dirty="0"/>
              <a:t>Aeration controllers</a:t>
            </a:r>
            <a:r>
              <a:rPr lang="en-US" sz="1700" dirty="0"/>
              <a:t>: </a:t>
            </a:r>
            <a:r>
              <a:rPr lang="en-AU" sz="1700" dirty="0"/>
              <a:t>Devices that regulate the amount of oxygen and carbon dioxide in a greenhouse or other enclosed growing environment. They can be used to adjust ventilation systems, fans, or other equipment to maintain optimal growing conditions for plants.</a:t>
            </a:r>
            <a:endParaRPr lang="en-US" sz="1700" dirty="0"/>
          </a:p>
          <a:p>
            <a:pPr marL="0" indent="0">
              <a:lnSpc>
                <a:spcPct val="100000"/>
              </a:lnSpc>
              <a:spcBef>
                <a:spcPts val="800"/>
              </a:spcBef>
              <a:buNone/>
            </a:pPr>
            <a:endParaRPr lang="en-US" sz="1400" dirty="0"/>
          </a:p>
          <a:p>
            <a:pPr marL="0" indent="0">
              <a:buNone/>
            </a:pPr>
            <a:endParaRPr lang="en-US" sz="1400" dirty="0"/>
          </a:p>
        </p:txBody>
      </p:sp>
      <p:sp>
        <p:nvSpPr>
          <p:cNvPr id="4" name="Text Placeholder 3">
            <a:extLst>
              <a:ext uri="{FF2B5EF4-FFF2-40B4-BE49-F238E27FC236}">
                <a16:creationId xmlns:a16="http://schemas.microsoft.com/office/drawing/2014/main" id="{CB4EA624-E491-4992-B068-72530D442959}"/>
              </a:ext>
            </a:extLst>
          </p:cNvPr>
          <p:cNvSpPr>
            <a:spLocks noGrp="1"/>
          </p:cNvSpPr>
          <p:nvPr>
            <p:ph type="body" sz="half" idx="2"/>
          </p:nvPr>
        </p:nvSpPr>
        <p:spPr>
          <a:xfrm>
            <a:off x="839789" y="2358638"/>
            <a:ext cx="3346318" cy="2441963"/>
          </a:xfrm>
        </p:spPr>
        <p:txBody>
          <a:bodyPr>
            <a:normAutofit/>
          </a:bodyPr>
          <a:lstStyle/>
          <a:p>
            <a:r>
              <a:rPr lang="en-AU" sz="1800" dirty="0"/>
              <a:t>These devices provide primary producers with tools to enable remote automation and control of connected assets. </a:t>
            </a:r>
          </a:p>
        </p:txBody>
      </p:sp>
    </p:spTree>
    <p:extLst>
      <p:ext uri="{BB962C8B-B14F-4D97-AF65-F5344CB8AC3E}">
        <p14:creationId xmlns:p14="http://schemas.microsoft.com/office/powerpoint/2010/main" val="3050169761"/>
      </p:ext>
    </p:extLst>
  </p:cSld>
  <p:clrMapOvr>
    <a:masterClrMapping/>
  </p:clrMapOvr>
</p:sld>
</file>

<file path=ppt/theme/theme1.xml><?xml version="1.0" encoding="utf-8"?>
<a:theme xmlns:a="http://schemas.openxmlformats.org/drawingml/2006/main" name="Office Theme">
  <a:themeElements>
    <a:clrScheme name="INFRA 2022">
      <a:dk1>
        <a:srgbClr val="000000"/>
      </a:dk1>
      <a:lt1>
        <a:srgbClr val="FFFFFF"/>
      </a:lt1>
      <a:dk2>
        <a:srgbClr val="081E3E"/>
      </a:dk2>
      <a:lt2>
        <a:srgbClr val="E7E7E7"/>
      </a:lt2>
      <a:accent1>
        <a:srgbClr val="081E3E"/>
      </a:accent1>
      <a:accent2>
        <a:srgbClr val="008089"/>
      </a:accent2>
      <a:accent3>
        <a:srgbClr val="77D1F4"/>
      </a:accent3>
      <a:accent4>
        <a:srgbClr val="9AA3AF"/>
      </a:accent4>
      <a:accent5>
        <a:srgbClr val="C0D48F"/>
      </a:accent5>
      <a:accent6>
        <a:srgbClr val="6FC197"/>
      </a:accent6>
      <a:hlink>
        <a:srgbClr val="0046FF"/>
      </a:hlink>
      <a:folHlink>
        <a:srgbClr val="0046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spcBef>
            <a:spcPts val="900"/>
          </a:spcBef>
          <a:defRPr dirty="0" smtClean="0"/>
        </a:defPPr>
      </a:lstStyle>
    </a:txDef>
  </a:objectDefaults>
  <a:extraClrSchemeLst/>
  <a:extLst>
    <a:ext uri="{05A4C25C-085E-4340-85A3-A5531E510DB2}">
      <thm15:themeFamily xmlns:thm15="http://schemas.microsoft.com/office/thememl/2012/main" name="DITRCA_Powerpoint presentation template_1 July 2022.potx" id="{84A2921A-FE57-47D6-96AC-5C8895863A52}" vid="{02E3A9F4-E4B7-4CBE-A0D2-94C216C7C9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10E64118EB674A971F5F6492F5EE96" ma:contentTypeVersion="0" ma:contentTypeDescription="Create a new document." ma:contentTypeScope="" ma:versionID="72df15383e6a44a534083924141ecec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40C5E7-3175-480E-8235-2D006B03D55C}">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D489F70D-259E-442D-91BD-D9F0DD111059}">
  <ds:schemaRefs>
    <ds:schemaRef ds:uri="http://schemas.microsoft.com/sharepoint/v3/contenttype/forms"/>
  </ds:schemaRefs>
</ds:datastoreItem>
</file>

<file path=customXml/itemProps3.xml><?xml version="1.0" encoding="utf-8"?>
<ds:datastoreItem xmlns:ds="http://schemas.openxmlformats.org/officeDocument/2006/customXml" ds:itemID="{471A7A80-3124-4290-A49A-803A53EF79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DITRDCA_Powerpoint presentation template</Template>
  <TotalTime>2282</TotalTime>
  <Words>1594</Words>
  <Application>Microsoft Office PowerPoint</Application>
  <PresentationFormat>Widescreen</PresentationFormat>
  <Paragraphs>79</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72 Black</vt:lpstr>
      <vt:lpstr>Arial</vt:lpstr>
      <vt:lpstr>Calibri</vt:lpstr>
      <vt:lpstr>Times New Roman</vt:lpstr>
      <vt:lpstr>Wingdings</vt:lpstr>
      <vt:lpstr>Office Theme</vt:lpstr>
      <vt:lpstr>On Farm Connectivity Program</vt:lpstr>
      <vt:lpstr>On Farm Connectivity Program</vt:lpstr>
      <vt:lpstr>Eligible Equipment Catalogue</vt:lpstr>
      <vt:lpstr>Connectivity solutions in scope</vt:lpstr>
      <vt:lpstr>LPWAN</vt:lpstr>
      <vt:lpstr>Connectivity equipment</vt:lpstr>
      <vt:lpstr>Environment monitoring</vt:lpstr>
      <vt:lpstr>Farm management</vt:lpstr>
      <vt:lpstr>Remote automation and control</vt:lpstr>
      <vt:lpstr>Information dashboards and network software</vt:lpstr>
    </vt:vector>
  </TitlesOfParts>
  <Company>Department of Infrastructure &amp; Regional Development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Farm Connectivity Program</dc:title>
  <dc:creator>Zubrzycki, Jon</dc:creator>
  <cp:lastModifiedBy>McNeill, Laurena</cp:lastModifiedBy>
  <cp:revision>16</cp:revision>
  <dcterms:created xsi:type="dcterms:W3CDTF">2023-06-19T03:58:30Z</dcterms:created>
  <dcterms:modified xsi:type="dcterms:W3CDTF">2023-06-27T01:15:14Z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0x0101009910E64118EB674A971F5F6492F5EE96</vt:lpwstr>
  </property>
  <property fmtid="{D5CDD505-2E9C-101B-9397-08002B2CF9AE}" pid="3" name="TrimRevisionNumber">
    <vt:i4>4</vt:i4>
  </property>
</Properties>
</file>