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4.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26"/>
  </p:notesMasterIdLst>
  <p:handoutMasterIdLst>
    <p:handoutMasterId r:id="rId27"/>
  </p:handoutMasterIdLst>
  <p:sldIdLst>
    <p:sldId id="345" r:id="rId5"/>
    <p:sldId id="346" r:id="rId6"/>
    <p:sldId id="359" r:id="rId7"/>
    <p:sldId id="389" r:id="rId8"/>
    <p:sldId id="370" r:id="rId9"/>
    <p:sldId id="384" r:id="rId10"/>
    <p:sldId id="363" r:id="rId11"/>
    <p:sldId id="385" r:id="rId12"/>
    <p:sldId id="373" r:id="rId13"/>
    <p:sldId id="351" r:id="rId14"/>
    <p:sldId id="357" r:id="rId15"/>
    <p:sldId id="386" r:id="rId16"/>
    <p:sldId id="381" r:id="rId17"/>
    <p:sldId id="353" r:id="rId18"/>
    <p:sldId id="387" r:id="rId19"/>
    <p:sldId id="390" r:id="rId20"/>
    <p:sldId id="377" r:id="rId21"/>
    <p:sldId id="383" r:id="rId22"/>
    <p:sldId id="388" r:id="rId23"/>
    <p:sldId id="356" r:id="rId24"/>
    <p:sldId id="354" r:id="rId25"/>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6">
          <p15:clr>
            <a:srgbClr val="A4A3A4"/>
          </p15:clr>
        </p15:guide>
        <p15:guide id="2" orient="horz" pos="1074">
          <p15:clr>
            <a:srgbClr val="A4A3A4"/>
          </p15:clr>
        </p15:guide>
        <p15:guide id="3" orient="horz" pos="4029">
          <p15:clr>
            <a:srgbClr val="A4A3A4"/>
          </p15:clr>
        </p15:guide>
        <p15:guide id="4" orient="horz" pos="2160">
          <p15:clr>
            <a:srgbClr val="A4A3A4"/>
          </p15:clr>
        </p15:guide>
        <p15:guide id="5" orient="horz" pos="180">
          <p15:clr>
            <a:srgbClr val="A4A3A4"/>
          </p15:clr>
        </p15:guide>
        <p15:guide id="6" orient="horz" pos="716">
          <p15:clr>
            <a:srgbClr val="A4A3A4"/>
          </p15:clr>
        </p15:guide>
        <p15:guide id="7" pos="167">
          <p15:clr>
            <a:srgbClr val="A4A3A4"/>
          </p15:clr>
        </p15:guide>
        <p15:guide id="8" pos="5579">
          <p15:clr>
            <a:srgbClr val="A4A3A4"/>
          </p15:clr>
        </p15:guide>
        <p15:guide id="9"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9900"/>
    <a:srgbClr val="EE0000"/>
    <a:srgbClr val="8EC01E"/>
    <a:srgbClr val="00CC00"/>
    <a:srgbClr val="33CCCC"/>
    <a:srgbClr val="CC00CC"/>
    <a:srgbClr val="EFDFF5"/>
    <a:srgbClr val="EEDCF4"/>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93" autoAdjust="0"/>
    <p:restoredTop sz="93633" autoAdjust="0"/>
  </p:normalViewPr>
  <p:slideViewPr>
    <p:cSldViewPr snapToGrid="0" showGuides="1">
      <p:cViewPr varScale="1">
        <p:scale>
          <a:sx n="83" d="100"/>
          <a:sy n="83" d="100"/>
        </p:scale>
        <p:origin x="610" y="77"/>
      </p:cViewPr>
      <p:guideLst>
        <p:guide orient="horz" pos="4146"/>
        <p:guide orient="horz" pos="1074"/>
        <p:guide orient="horz" pos="4029"/>
        <p:guide orient="horz" pos="2160"/>
        <p:guide orient="horz" pos="180"/>
        <p:guide orient="horz" pos="716"/>
        <p:guide pos="167"/>
        <p:guide pos="5579"/>
        <p:guide pos="2880"/>
      </p:guideLst>
    </p:cSldViewPr>
  </p:slideViewPr>
  <p:notesTextViewPr>
    <p:cViewPr>
      <p:scale>
        <a:sx n="100" d="100"/>
        <a:sy n="100" d="100"/>
      </p:scale>
      <p:origin x="0" y="0"/>
    </p:cViewPr>
  </p:notesTextViewPr>
  <p:sorterViewPr>
    <p:cViewPr>
      <p:scale>
        <a:sx n="125" d="100"/>
        <a:sy n="125" d="100"/>
      </p:scale>
      <p:origin x="0" y="1565"/>
    </p:cViewPr>
  </p:sorterViewPr>
  <p:notesViewPr>
    <p:cSldViewPr showGuides="1">
      <p:cViewPr varScale="1">
        <p:scale>
          <a:sx n="64" d="100"/>
          <a:sy n="64" d="100"/>
        </p:scale>
        <p:origin x="-1704" y="-8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1693363980305172E-3"/>
          <c:y val="0"/>
          <c:w val="0.99883066360196948"/>
          <c:h val="0.86180581273338897"/>
        </c:manualLayout>
      </c:layout>
      <c:lineChart>
        <c:grouping val="standard"/>
        <c:varyColors val="0"/>
        <c:ser>
          <c:idx val="0"/>
          <c:order val="0"/>
          <c:tx>
            <c:strRef>
              <c:f>Sheet1!$B$1</c:f>
              <c:strCache>
                <c:ptCount val="1"/>
                <c:pt idx="0">
                  <c:v>Internet users</c:v>
                </c:pt>
              </c:strCache>
            </c:strRef>
          </c:tx>
          <c:spPr>
            <a:ln>
              <a:solidFill>
                <a:srgbClr val="712C8A"/>
              </a:solidFill>
            </a:ln>
          </c:spPr>
          <c:marker>
            <c:symbol val="circle"/>
            <c:size val="7"/>
            <c:spPr>
              <a:solidFill>
                <a:srgbClr val="712C8A"/>
              </a:solidFill>
              <a:ln>
                <a:solidFill>
                  <a:srgbClr val="712C8A"/>
                </a:solidFill>
              </a:ln>
            </c:spPr>
          </c:marker>
          <c:cat>
            <c:numRef>
              <c:f>Sheet1!$A$2:$A$4</c:f>
              <c:numCache>
                <c:formatCode>General</c:formatCode>
                <c:ptCount val="3"/>
                <c:pt idx="0">
                  <c:v>2015</c:v>
                </c:pt>
                <c:pt idx="1">
                  <c:v>2016</c:v>
                </c:pt>
                <c:pt idx="2">
                  <c:v>2017</c:v>
                </c:pt>
              </c:numCache>
            </c:numRef>
          </c:cat>
          <c:val>
            <c:numRef>
              <c:f>Sheet1!$B$2:$B$4</c:f>
              <c:numCache>
                <c:formatCode>General</c:formatCode>
                <c:ptCount val="3"/>
                <c:pt idx="0">
                  <c:v>60</c:v>
                </c:pt>
                <c:pt idx="1">
                  <c:v>62</c:v>
                </c:pt>
                <c:pt idx="2">
                  <c:v>66</c:v>
                </c:pt>
              </c:numCache>
            </c:numRef>
          </c:val>
          <c:smooth val="0"/>
        </c:ser>
        <c:dLbls>
          <c:showLegendKey val="0"/>
          <c:showVal val="0"/>
          <c:showCatName val="0"/>
          <c:showSerName val="0"/>
          <c:showPercent val="0"/>
          <c:showBubbleSize val="0"/>
        </c:dLbls>
        <c:marker val="1"/>
        <c:smooth val="0"/>
        <c:axId val="358596576"/>
        <c:axId val="358602064"/>
      </c:lineChart>
      <c:catAx>
        <c:axId val="358596576"/>
        <c:scaling>
          <c:orientation val="minMax"/>
        </c:scaling>
        <c:delete val="1"/>
        <c:axPos val="b"/>
        <c:numFmt formatCode="General" sourceLinked="0"/>
        <c:majorTickMark val="out"/>
        <c:minorTickMark val="none"/>
        <c:tickLblPos val="nextTo"/>
        <c:crossAx val="358602064"/>
        <c:crosses val="autoZero"/>
        <c:auto val="1"/>
        <c:lblAlgn val="ctr"/>
        <c:lblOffset val="100"/>
        <c:noMultiLvlLbl val="0"/>
      </c:catAx>
      <c:valAx>
        <c:axId val="358602064"/>
        <c:scaling>
          <c:orientation val="minMax"/>
          <c:max val="80"/>
          <c:min val="60"/>
        </c:scaling>
        <c:delete val="1"/>
        <c:axPos val="l"/>
        <c:numFmt formatCode="General" sourceLinked="1"/>
        <c:majorTickMark val="out"/>
        <c:minorTickMark val="none"/>
        <c:tickLblPos val="nextTo"/>
        <c:crossAx val="358596576"/>
        <c:crosses val="autoZero"/>
        <c:crossBetween val="between"/>
        <c:majorUnit val="100"/>
      </c:valAx>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6427168501043864E-2"/>
          <c:y val="0"/>
          <c:w val="0.90714566299791233"/>
          <c:h val="0.80857785849186314"/>
        </c:manualLayout>
      </c:layout>
      <c:lineChart>
        <c:grouping val="standard"/>
        <c:varyColors val="0"/>
        <c:ser>
          <c:idx val="1"/>
          <c:order val="0"/>
          <c:tx>
            <c:strRef>
              <c:f>Sheet1!$B$1</c:f>
              <c:strCache>
                <c:ptCount val="1"/>
                <c:pt idx="0">
                  <c:v>Consumers</c:v>
                </c:pt>
              </c:strCache>
            </c:strRef>
          </c:tx>
          <c:spPr>
            <a:ln>
              <a:solidFill>
                <a:srgbClr val="96C920"/>
              </a:solidFill>
            </a:ln>
          </c:spPr>
          <c:marker>
            <c:symbol val="circle"/>
            <c:size val="7"/>
            <c:spPr>
              <a:solidFill>
                <a:srgbClr val="96C920"/>
              </a:solidFill>
              <a:ln>
                <a:solidFill>
                  <a:srgbClr val="96C920"/>
                </a:solidFill>
              </a:ln>
            </c:spPr>
          </c:marker>
          <c:dLbls>
            <c:dLbl>
              <c:idx val="0"/>
              <c:layout/>
              <c:tx>
                <c:rich>
                  <a:bodyPr/>
                  <a:lstStyle/>
                  <a:p>
                    <a:pPr>
                      <a:defRPr sz="1600">
                        <a:solidFill>
                          <a:schemeClr val="tx1"/>
                        </a:solidFill>
                      </a:defRPr>
                    </a:pPr>
                    <a:r>
                      <a:rPr lang="en-US" sz="1600" smtClean="0">
                        <a:solidFill>
                          <a:schemeClr val="tx1"/>
                        </a:solidFill>
                      </a:rPr>
                      <a:t>43%</a:t>
                    </a:r>
                    <a:endParaRPr lang="en-US" sz="1600">
                      <a:solidFill>
                        <a:schemeClr val="tx1"/>
                      </a:solidFill>
                    </a:endParaRPr>
                  </a:p>
                </c:rich>
              </c:tx>
              <c:spPr/>
              <c:dLblPos val="t"/>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pPr>
                      <a:defRPr sz="1600">
                        <a:solidFill>
                          <a:schemeClr val="tx1"/>
                        </a:solidFill>
                      </a:defRPr>
                    </a:pPr>
                    <a:r>
                      <a:rPr lang="en-US" sz="1600" smtClean="0">
                        <a:solidFill>
                          <a:schemeClr val="tx1"/>
                        </a:solidFill>
                      </a:rPr>
                      <a:t>37%</a:t>
                    </a:r>
                    <a:endParaRPr lang="en-US" sz="1600">
                      <a:solidFill>
                        <a:schemeClr val="tx1"/>
                      </a:solidFill>
                    </a:endParaRPr>
                  </a:p>
                </c:rich>
              </c:tx>
              <c:spPr/>
              <c:dLblPos val="t"/>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pPr>
                      <a:defRPr b="1">
                        <a:solidFill>
                          <a:schemeClr val="tx1"/>
                        </a:solidFill>
                      </a:defRPr>
                    </a:pPr>
                    <a:r>
                      <a:rPr lang="en-US" b="1" smtClean="0">
                        <a:solidFill>
                          <a:schemeClr val="tx1"/>
                        </a:solidFill>
                      </a:rPr>
                      <a:t>38%</a:t>
                    </a:r>
                    <a:endParaRPr lang="en-US" b="1">
                      <a:solidFill>
                        <a:schemeClr val="tx1"/>
                      </a:solidFill>
                    </a:endParaRPr>
                  </a:p>
                </c:rich>
              </c:tx>
              <c:spPr/>
              <c:dLblPos val="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tx1"/>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2015</c:v>
                </c:pt>
                <c:pt idx="1">
                  <c:v>2016</c:v>
                </c:pt>
                <c:pt idx="2">
                  <c:v>2017</c:v>
                </c:pt>
              </c:numCache>
            </c:numRef>
          </c:cat>
          <c:val>
            <c:numRef>
              <c:f>Sheet1!$B$2:$B$4</c:f>
              <c:numCache>
                <c:formatCode>General</c:formatCode>
                <c:ptCount val="3"/>
                <c:pt idx="0">
                  <c:v>43</c:v>
                </c:pt>
                <c:pt idx="1">
                  <c:v>37</c:v>
                </c:pt>
                <c:pt idx="2">
                  <c:v>38</c:v>
                </c:pt>
              </c:numCache>
            </c:numRef>
          </c:val>
          <c:smooth val="0"/>
        </c:ser>
        <c:ser>
          <c:idx val="2"/>
          <c:order val="1"/>
          <c:tx>
            <c:strRef>
              <c:f>Sheet1!$C$1</c:f>
              <c:strCache>
                <c:ptCount val="1"/>
                <c:pt idx="0">
                  <c:v>Internet users</c:v>
                </c:pt>
              </c:strCache>
            </c:strRef>
          </c:tx>
          <c:spPr>
            <a:ln>
              <a:solidFill>
                <a:srgbClr val="712C8A"/>
              </a:solidFill>
            </a:ln>
          </c:spPr>
          <c:marker>
            <c:symbol val="circle"/>
            <c:size val="7"/>
            <c:spPr>
              <a:solidFill>
                <a:srgbClr val="712C8A"/>
              </a:solidFill>
              <a:ln>
                <a:solidFill>
                  <a:srgbClr val="712C8A"/>
                </a:solidFill>
              </a:ln>
            </c:spPr>
          </c:marker>
          <c:dLbls>
            <c:dLbl>
              <c:idx val="0"/>
              <c:layout/>
              <c:tx>
                <c:rich>
                  <a:bodyPr/>
                  <a:lstStyle/>
                  <a:p>
                    <a:pPr>
                      <a:defRPr sz="1600">
                        <a:solidFill>
                          <a:schemeClr val="tx1"/>
                        </a:solidFill>
                      </a:defRPr>
                    </a:pPr>
                    <a:r>
                      <a:rPr lang="en-US" sz="1600" smtClean="0">
                        <a:solidFill>
                          <a:schemeClr val="tx1"/>
                        </a:solidFill>
                      </a:rPr>
                      <a:t>26%</a:t>
                    </a:r>
                    <a:endParaRPr lang="en-US" sz="1600"/>
                  </a:p>
                </c:rich>
              </c:tx>
              <c:spPr/>
              <c:dLblPos val="b"/>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pPr>
                      <a:defRPr sz="1600">
                        <a:solidFill>
                          <a:schemeClr val="tx1"/>
                        </a:solidFill>
                      </a:defRPr>
                    </a:pPr>
                    <a:r>
                      <a:rPr lang="en-US" sz="1600" smtClean="0">
                        <a:solidFill>
                          <a:schemeClr val="tx1"/>
                        </a:solidFill>
                      </a:rPr>
                      <a:t>23%</a:t>
                    </a:r>
                    <a:endParaRPr lang="en-US" sz="1600"/>
                  </a:p>
                </c:rich>
              </c:tx>
              <c:spPr/>
              <c:dLblPos val="b"/>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pPr>
                      <a:defRPr b="1">
                        <a:solidFill>
                          <a:schemeClr val="tx1"/>
                        </a:solidFill>
                      </a:defRPr>
                    </a:pPr>
                    <a:r>
                      <a:rPr lang="en-US" b="1" smtClean="0">
                        <a:solidFill>
                          <a:schemeClr val="tx1"/>
                        </a:solidFill>
                      </a:rPr>
                      <a:t>23%</a:t>
                    </a:r>
                    <a:endParaRPr lang="en-US" b="1">
                      <a:solidFill>
                        <a:schemeClr val="tx1"/>
                      </a:solidFill>
                    </a:endParaRPr>
                  </a:p>
                </c:rich>
              </c:tx>
              <c:spPr/>
              <c:dLblPos val="b"/>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a:solidFill>
                      <a:schemeClr val="tx1"/>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Sheet1!$A$2:$A$4</c:f>
              <c:numCache>
                <c:formatCode>General</c:formatCode>
                <c:ptCount val="3"/>
                <c:pt idx="0">
                  <c:v>2015</c:v>
                </c:pt>
                <c:pt idx="1">
                  <c:v>2016</c:v>
                </c:pt>
                <c:pt idx="2">
                  <c:v>2017</c:v>
                </c:pt>
              </c:numCache>
            </c:numRef>
          </c:cat>
          <c:val>
            <c:numRef>
              <c:f>Sheet1!$C$2:$C$4</c:f>
              <c:numCache>
                <c:formatCode>General</c:formatCode>
                <c:ptCount val="3"/>
                <c:pt idx="0">
                  <c:v>26</c:v>
                </c:pt>
                <c:pt idx="1">
                  <c:v>23</c:v>
                </c:pt>
                <c:pt idx="2">
                  <c:v>23</c:v>
                </c:pt>
              </c:numCache>
            </c:numRef>
          </c:val>
          <c:smooth val="0"/>
        </c:ser>
        <c:dLbls>
          <c:showLegendKey val="0"/>
          <c:showVal val="0"/>
          <c:showCatName val="0"/>
          <c:showSerName val="0"/>
          <c:showPercent val="0"/>
          <c:showBubbleSize val="0"/>
        </c:dLbls>
        <c:marker val="1"/>
        <c:smooth val="0"/>
        <c:axId val="358597360"/>
        <c:axId val="358597752"/>
      </c:lineChart>
      <c:catAx>
        <c:axId val="358597360"/>
        <c:scaling>
          <c:orientation val="minMax"/>
        </c:scaling>
        <c:delete val="0"/>
        <c:axPos val="b"/>
        <c:numFmt formatCode="General" sourceLinked="0"/>
        <c:majorTickMark val="out"/>
        <c:minorTickMark val="none"/>
        <c:tickLblPos val="nextTo"/>
        <c:txPr>
          <a:bodyPr/>
          <a:lstStyle/>
          <a:p>
            <a:pPr>
              <a:defRPr sz="1200">
                <a:solidFill>
                  <a:schemeClr val="tx1"/>
                </a:solidFill>
                <a:latin typeface="Arial" panose="020B0604020202020204" pitchFamily="34" charset="0"/>
                <a:cs typeface="Arial" panose="020B0604020202020204" pitchFamily="34" charset="0"/>
              </a:defRPr>
            </a:pPr>
            <a:endParaRPr lang="en-US"/>
          </a:p>
        </c:txPr>
        <c:crossAx val="358597752"/>
        <c:crosses val="autoZero"/>
        <c:auto val="1"/>
        <c:lblAlgn val="ctr"/>
        <c:lblOffset val="100"/>
        <c:noMultiLvlLbl val="0"/>
      </c:catAx>
      <c:valAx>
        <c:axId val="358597752"/>
        <c:scaling>
          <c:orientation val="minMax"/>
          <c:max val="100"/>
          <c:min val="0"/>
        </c:scaling>
        <c:delete val="1"/>
        <c:axPos val="l"/>
        <c:numFmt formatCode="General" sourceLinked="1"/>
        <c:majorTickMark val="out"/>
        <c:minorTickMark val="none"/>
        <c:tickLblPos val="nextTo"/>
        <c:crossAx val="358597360"/>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07819682496286"/>
          <c:y val="2.3435445380606833E-2"/>
          <c:w val="0.56163194859789123"/>
          <c:h val="0.84244720309027576"/>
        </c:manualLayout>
      </c:layout>
      <c:doughnutChart>
        <c:varyColors val="1"/>
        <c:ser>
          <c:idx val="0"/>
          <c:order val="0"/>
          <c:tx>
            <c:strRef>
              <c:f>Sheet1!$B$1</c:f>
              <c:strCache>
                <c:ptCount val="1"/>
                <c:pt idx="0">
                  <c:v>2015</c:v>
                </c:pt>
              </c:strCache>
            </c:strRef>
          </c:tx>
          <c:spPr>
            <a:ln w="19050">
              <a:solidFill>
                <a:schemeClr val="bg1"/>
              </a:solidFill>
            </a:ln>
          </c:spPr>
          <c:dPt>
            <c:idx val="0"/>
            <c:bubble3D val="0"/>
            <c:spPr>
              <a:solidFill>
                <a:schemeClr val="accent4"/>
              </a:solidFill>
              <a:ln w="12700">
                <a:solidFill>
                  <a:schemeClr val="bg1"/>
                </a:solidFill>
              </a:ln>
            </c:spPr>
          </c:dPt>
          <c:dPt>
            <c:idx val="1"/>
            <c:bubble3D val="0"/>
            <c:spPr>
              <a:solidFill>
                <a:schemeClr val="bg2"/>
              </a:solidFill>
              <a:ln w="19050">
                <a:solidFill>
                  <a:schemeClr val="bg1"/>
                </a:solidFill>
              </a:ln>
            </c:spPr>
          </c:dPt>
          <c:dPt>
            <c:idx val="3"/>
            <c:bubble3D val="0"/>
            <c:spPr>
              <a:solidFill>
                <a:schemeClr val="accent3"/>
              </a:solidFill>
              <a:ln w="19050">
                <a:solidFill>
                  <a:schemeClr val="bg1"/>
                </a:solidFill>
              </a:ln>
            </c:spPr>
          </c:dPt>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Sheet1!$B$2:$B$5</c:f>
              <c:numCache>
                <c:formatCode>General</c:formatCode>
                <c:ptCount val="4"/>
                <c:pt idx="0">
                  <c:v>68</c:v>
                </c:pt>
                <c:pt idx="1">
                  <c:v>21</c:v>
                </c:pt>
                <c:pt idx="3">
                  <c:v>11</c:v>
                </c:pt>
              </c:numCache>
            </c:numRef>
          </c:val>
        </c:ser>
        <c:ser>
          <c:idx val="1"/>
          <c:order val="1"/>
          <c:tx>
            <c:strRef>
              <c:f>Sheet1!$C$1</c:f>
              <c:strCache>
                <c:ptCount val="1"/>
                <c:pt idx="0">
                  <c:v>2017</c:v>
                </c:pt>
              </c:strCache>
            </c:strRef>
          </c:tx>
          <c:spPr>
            <a:ln w="28575">
              <a:solidFill>
                <a:schemeClr val="bg1"/>
              </a:solidFill>
            </a:ln>
          </c:spPr>
          <c:dPt>
            <c:idx val="0"/>
            <c:bubble3D val="0"/>
            <c:spPr>
              <a:solidFill>
                <a:schemeClr val="accent4"/>
              </a:solidFill>
              <a:ln w="28575">
                <a:solidFill>
                  <a:schemeClr val="bg1"/>
                </a:solidFill>
              </a:ln>
            </c:spPr>
          </c:dPt>
          <c:dPt>
            <c:idx val="1"/>
            <c:bubble3D val="0"/>
            <c:spPr>
              <a:solidFill>
                <a:schemeClr val="bg2"/>
              </a:solidFill>
              <a:ln w="28575">
                <a:solidFill>
                  <a:schemeClr val="bg1"/>
                </a:solidFill>
              </a:ln>
            </c:spPr>
          </c:dPt>
          <c:dPt>
            <c:idx val="3"/>
            <c:bubble3D val="0"/>
            <c:spPr>
              <a:solidFill>
                <a:schemeClr val="accent3"/>
              </a:solidFill>
              <a:ln w="28575">
                <a:solidFill>
                  <a:schemeClr val="bg1"/>
                </a:solidFill>
              </a:ln>
            </c:spPr>
          </c:dPt>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Sheet1!$C$2:$C$5</c:f>
              <c:numCache>
                <c:formatCode>General</c:formatCode>
                <c:ptCount val="4"/>
                <c:pt idx="0">
                  <c:v>56</c:v>
                </c:pt>
                <c:pt idx="1">
                  <c:v>25</c:v>
                </c:pt>
                <c:pt idx="3">
                  <c:v>19</c:v>
                </c:pt>
              </c:numCache>
            </c:numRef>
          </c:val>
        </c:ser>
        <c:dLbls>
          <c:showLegendKey val="0"/>
          <c:showVal val="0"/>
          <c:showCatName val="0"/>
          <c:showSerName val="0"/>
          <c:showPercent val="0"/>
          <c:showBubbleSize val="0"/>
          <c:showLeaderLines val="1"/>
        </c:dLbls>
        <c:firstSliceAng val="230"/>
        <c:holeSize val="40"/>
      </c:doughnut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07819682496286"/>
          <c:y val="2.3435445380606833E-2"/>
          <c:w val="0.56163194859789123"/>
          <c:h val="0.84244720309027576"/>
        </c:manualLayout>
      </c:layout>
      <c:doughnutChart>
        <c:varyColors val="1"/>
        <c:ser>
          <c:idx val="0"/>
          <c:order val="0"/>
          <c:tx>
            <c:strRef>
              <c:f>Sheet1!$B$1</c:f>
              <c:strCache>
                <c:ptCount val="1"/>
                <c:pt idx="0">
                  <c:v>2015</c:v>
                </c:pt>
              </c:strCache>
            </c:strRef>
          </c:tx>
          <c:spPr>
            <a:ln w="19050">
              <a:solidFill>
                <a:schemeClr val="bg1"/>
              </a:solidFill>
            </a:ln>
          </c:spPr>
          <c:dPt>
            <c:idx val="0"/>
            <c:bubble3D val="0"/>
            <c:spPr>
              <a:solidFill>
                <a:schemeClr val="accent4"/>
              </a:solidFill>
              <a:ln w="12700">
                <a:solidFill>
                  <a:schemeClr val="bg1"/>
                </a:solidFill>
              </a:ln>
            </c:spPr>
          </c:dPt>
          <c:dPt>
            <c:idx val="1"/>
            <c:bubble3D val="0"/>
            <c:spPr>
              <a:solidFill>
                <a:schemeClr val="bg2"/>
              </a:solidFill>
              <a:ln w="19050">
                <a:solidFill>
                  <a:schemeClr val="bg1"/>
                </a:solidFill>
              </a:ln>
            </c:spPr>
          </c:dPt>
          <c:dPt>
            <c:idx val="2"/>
            <c:bubble3D val="0"/>
            <c:spPr>
              <a:solidFill>
                <a:schemeClr val="accent2"/>
              </a:solidFill>
              <a:ln w="19050">
                <a:solidFill>
                  <a:schemeClr val="bg1"/>
                </a:solidFill>
              </a:ln>
            </c:spPr>
          </c:dPt>
          <c:dPt>
            <c:idx val="3"/>
            <c:bubble3D val="0"/>
            <c:spPr>
              <a:solidFill>
                <a:schemeClr val="accent3"/>
              </a:solidFill>
              <a:ln w="19050">
                <a:solidFill>
                  <a:schemeClr val="bg1"/>
                </a:solidFill>
              </a:ln>
            </c:spPr>
          </c:dPt>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Sheet1!$B$2:$B$5</c:f>
              <c:numCache>
                <c:formatCode>General</c:formatCode>
                <c:ptCount val="4"/>
                <c:pt idx="0">
                  <c:v>31</c:v>
                </c:pt>
                <c:pt idx="1">
                  <c:v>3</c:v>
                </c:pt>
                <c:pt idx="2">
                  <c:v>2</c:v>
                </c:pt>
                <c:pt idx="3">
                  <c:v>64</c:v>
                </c:pt>
              </c:numCache>
            </c:numRef>
          </c:val>
        </c:ser>
        <c:ser>
          <c:idx val="1"/>
          <c:order val="1"/>
          <c:tx>
            <c:strRef>
              <c:f>Sheet1!$C$1</c:f>
              <c:strCache>
                <c:ptCount val="1"/>
                <c:pt idx="0">
                  <c:v>2017</c:v>
                </c:pt>
              </c:strCache>
            </c:strRef>
          </c:tx>
          <c:spPr>
            <a:ln w="28575">
              <a:solidFill>
                <a:schemeClr val="bg1"/>
              </a:solidFill>
            </a:ln>
          </c:spPr>
          <c:dPt>
            <c:idx val="0"/>
            <c:bubble3D val="0"/>
            <c:spPr>
              <a:solidFill>
                <a:schemeClr val="accent4"/>
              </a:solidFill>
              <a:ln w="28575">
                <a:solidFill>
                  <a:schemeClr val="bg1"/>
                </a:solidFill>
              </a:ln>
            </c:spPr>
          </c:dPt>
          <c:dPt>
            <c:idx val="1"/>
            <c:bubble3D val="0"/>
            <c:spPr>
              <a:solidFill>
                <a:schemeClr val="bg2"/>
              </a:solidFill>
              <a:ln w="28575">
                <a:solidFill>
                  <a:schemeClr val="bg1"/>
                </a:solidFill>
              </a:ln>
            </c:spPr>
          </c:dPt>
          <c:dPt>
            <c:idx val="2"/>
            <c:bubble3D val="0"/>
            <c:spPr>
              <a:solidFill>
                <a:schemeClr val="accent2"/>
              </a:solidFill>
              <a:ln w="28575">
                <a:solidFill>
                  <a:schemeClr val="bg1"/>
                </a:solidFill>
              </a:ln>
            </c:spPr>
          </c:dPt>
          <c:dPt>
            <c:idx val="3"/>
            <c:bubble3D val="0"/>
            <c:spPr>
              <a:solidFill>
                <a:schemeClr val="accent3"/>
              </a:solidFill>
              <a:ln w="28575">
                <a:solidFill>
                  <a:schemeClr val="bg1"/>
                </a:solidFill>
              </a:ln>
            </c:spPr>
          </c:dPt>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Sheet1!$C$2:$C$5</c:f>
              <c:numCache>
                <c:formatCode>General</c:formatCode>
                <c:ptCount val="4"/>
                <c:pt idx="0">
                  <c:v>20</c:v>
                </c:pt>
                <c:pt idx="1">
                  <c:v>5</c:v>
                </c:pt>
                <c:pt idx="2">
                  <c:v>13</c:v>
                </c:pt>
                <c:pt idx="3">
                  <c:v>62</c:v>
                </c:pt>
              </c:numCache>
            </c:numRef>
          </c:val>
        </c:ser>
        <c:dLbls>
          <c:showLegendKey val="0"/>
          <c:showVal val="0"/>
          <c:showCatName val="0"/>
          <c:showSerName val="0"/>
          <c:showPercent val="0"/>
          <c:showBubbleSize val="0"/>
          <c:showLeaderLines val="1"/>
        </c:dLbls>
        <c:firstSliceAng val="230"/>
        <c:holeSize val="40"/>
      </c:doughnut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07819682496286"/>
          <c:y val="2.3435445380606833E-2"/>
          <c:w val="0.56163194859789123"/>
          <c:h val="0.84244720309027576"/>
        </c:manualLayout>
      </c:layout>
      <c:doughnutChart>
        <c:varyColors val="1"/>
        <c:ser>
          <c:idx val="0"/>
          <c:order val="0"/>
          <c:tx>
            <c:strRef>
              <c:f>Sheet1!$B$1</c:f>
              <c:strCache>
                <c:ptCount val="1"/>
                <c:pt idx="0">
                  <c:v>2015</c:v>
                </c:pt>
              </c:strCache>
            </c:strRef>
          </c:tx>
          <c:spPr>
            <a:ln w="19050">
              <a:solidFill>
                <a:schemeClr val="bg1"/>
              </a:solidFill>
            </a:ln>
          </c:spPr>
          <c:dPt>
            <c:idx val="0"/>
            <c:bubble3D val="0"/>
            <c:spPr>
              <a:solidFill>
                <a:schemeClr val="accent4"/>
              </a:solidFill>
              <a:ln w="12700">
                <a:solidFill>
                  <a:schemeClr val="bg1"/>
                </a:solidFill>
              </a:ln>
            </c:spPr>
          </c:dPt>
          <c:dPt>
            <c:idx val="1"/>
            <c:bubble3D val="0"/>
            <c:spPr>
              <a:solidFill>
                <a:schemeClr val="bg2"/>
              </a:solidFill>
              <a:ln w="19050">
                <a:solidFill>
                  <a:schemeClr val="bg1"/>
                </a:solidFill>
              </a:ln>
            </c:spPr>
          </c:dPt>
          <c:dPt>
            <c:idx val="2"/>
            <c:bubble3D val="0"/>
            <c:spPr>
              <a:solidFill>
                <a:schemeClr val="accent2"/>
              </a:solidFill>
              <a:ln w="19050">
                <a:solidFill>
                  <a:schemeClr val="bg1"/>
                </a:solidFill>
              </a:ln>
            </c:spPr>
          </c:dPt>
          <c:dPt>
            <c:idx val="3"/>
            <c:bubble3D val="0"/>
            <c:spPr>
              <a:solidFill>
                <a:schemeClr val="accent3"/>
              </a:solidFill>
              <a:ln w="19050">
                <a:solidFill>
                  <a:schemeClr val="bg1"/>
                </a:solidFill>
              </a:ln>
            </c:spPr>
          </c:dPt>
          <c:dLbls>
            <c:spPr>
              <a:noFill/>
              <a:ln>
                <a:noFill/>
              </a:ln>
              <a:effectLst/>
            </c:spPr>
            <c:txPr>
              <a:bodyPr/>
              <a:lstStyle/>
              <a:p>
                <a:pPr>
                  <a:defRPr sz="11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Sheet1!$B$2:$B$5</c:f>
              <c:numCache>
                <c:formatCode>General</c:formatCode>
                <c:ptCount val="4"/>
                <c:pt idx="0">
                  <c:v>18</c:v>
                </c:pt>
                <c:pt idx="1">
                  <c:v>8</c:v>
                </c:pt>
                <c:pt idx="2">
                  <c:v>7</c:v>
                </c:pt>
                <c:pt idx="3">
                  <c:v>66</c:v>
                </c:pt>
              </c:numCache>
            </c:numRef>
          </c:val>
        </c:ser>
        <c:ser>
          <c:idx val="1"/>
          <c:order val="1"/>
          <c:tx>
            <c:strRef>
              <c:f>Sheet1!$C$1</c:f>
              <c:strCache>
                <c:ptCount val="1"/>
                <c:pt idx="0">
                  <c:v>2017</c:v>
                </c:pt>
              </c:strCache>
            </c:strRef>
          </c:tx>
          <c:spPr>
            <a:ln w="28575">
              <a:solidFill>
                <a:schemeClr val="bg1"/>
              </a:solidFill>
            </a:ln>
          </c:spPr>
          <c:dPt>
            <c:idx val="0"/>
            <c:bubble3D val="0"/>
            <c:spPr>
              <a:solidFill>
                <a:schemeClr val="accent4"/>
              </a:solidFill>
              <a:ln w="28575">
                <a:solidFill>
                  <a:schemeClr val="bg1"/>
                </a:solidFill>
              </a:ln>
            </c:spPr>
          </c:dPt>
          <c:dPt>
            <c:idx val="1"/>
            <c:bubble3D val="0"/>
            <c:spPr>
              <a:solidFill>
                <a:schemeClr val="bg2"/>
              </a:solidFill>
              <a:ln w="28575">
                <a:solidFill>
                  <a:schemeClr val="bg1"/>
                </a:solidFill>
              </a:ln>
            </c:spPr>
          </c:dPt>
          <c:dPt>
            <c:idx val="2"/>
            <c:bubble3D val="0"/>
            <c:spPr>
              <a:solidFill>
                <a:schemeClr val="accent2"/>
              </a:solidFill>
              <a:ln w="28575">
                <a:solidFill>
                  <a:schemeClr val="bg1"/>
                </a:solidFill>
              </a:ln>
            </c:spPr>
          </c:dPt>
          <c:dPt>
            <c:idx val="3"/>
            <c:bubble3D val="0"/>
            <c:spPr>
              <a:solidFill>
                <a:schemeClr val="accent3"/>
              </a:solidFill>
              <a:ln w="28575">
                <a:solidFill>
                  <a:schemeClr val="bg1"/>
                </a:solidFill>
              </a:ln>
            </c:spPr>
          </c:dPt>
          <c:dLbls>
            <c:spPr>
              <a:noFill/>
              <a:ln>
                <a:noFill/>
              </a:ln>
              <a:effectLst/>
            </c:spPr>
            <c:txPr>
              <a:bodyPr/>
              <a:lstStyle/>
              <a:p>
                <a:pPr>
                  <a:defRPr sz="11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Sheet1!$C$2:$C$5</c:f>
              <c:numCache>
                <c:formatCode>General</c:formatCode>
                <c:ptCount val="4"/>
                <c:pt idx="0">
                  <c:v>17</c:v>
                </c:pt>
                <c:pt idx="1">
                  <c:v>8</c:v>
                </c:pt>
                <c:pt idx="2">
                  <c:v>16</c:v>
                </c:pt>
                <c:pt idx="3">
                  <c:v>58</c:v>
                </c:pt>
              </c:numCache>
            </c:numRef>
          </c:val>
        </c:ser>
        <c:dLbls>
          <c:showLegendKey val="0"/>
          <c:showVal val="0"/>
          <c:showCatName val="0"/>
          <c:showSerName val="0"/>
          <c:showPercent val="0"/>
          <c:showBubbleSize val="0"/>
          <c:showLeaderLines val="1"/>
        </c:dLbls>
        <c:firstSliceAng val="230"/>
        <c:holeSize val="40"/>
      </c:doughnut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07819682496286"/>
          <c:y val="2.3435445380606833E-2"/>
          <c:w val="0.56163194859789123"/>
          <c:h val="0.84244720309027576"/>
        </c:manualLayout>
      </c:layout>
      <c:doughnutChart>
        <c:varyColors val="1"/>
        <c:ser>
          <c:idx val="0"/>
          <c:order val="0"/>
          <c:tx>
            <c:strRef>
              <c:f>Sheet1!$B$1</c:f>
              <c:strCache>
                <c:ptCount val="1"/>
                <c:pt idx="0">
                  <c:v>2015</c:v>
                </c:pt>
              </c:strCache>
            </c:strRef>
          </c:tx>
          <c:spPr>
            <a:ln w="19050">
              <a:solidFill>
                <a:schemeClr val="bg1"/>
              </a:solidFill>
            </a:ln>
          </c:spPr>
          <c:dPt>
            <c:idx val="0"/>
            <c:bubble3D val="0"/>
            <c:spPr>
              <a:solidFill>
                <a:schemeClr val="accent4"/>
              </a:solidFill>
              <a:ln w="12700">
                <a:solidFill>
                  <a:schemeClr val="bg1"/>
                </a:solidFill>
              </a:ln>
            </c:spPr>
          </c:dPt>
          <c:dPt>
            <c:idx val="1"/>
            <c:bubble3D val="0"/>
            <c:spPr>
              <a:solidFill>
                <a:schemeClr val="bg2"/>
              </a:solidFill>
              <a:ln w="19050">
                <a:solidFill>
                  <a:schemeClr val="bg1"/>
                </a:solidFill>
              </a:ln>
            </c:spPr>
          </c:dPt>
          <c:dPt>
            <c:idx val="3"/>
            <c:bubble3D val="0"/>
            <c:spPr>
              <a:solidFill>
                <a:schemeClr val="accent3"/>
              </a:solidFill>
              <a:ln w="19050">
                <a:solidFill>
                  <a:schemeClr val="bg1"/>
                </a:solidFill>
              </a:ln>
            </c:spPr>
          </c:dPt>
          <c:dLbls>
            <c:dLbl>
              <c:idx val="0"/>
              <c:layout>
                <c:manualLayout>
                  <c:x val="-8.5627406163824776E-2"/>
                  <c:y val="-4.7424371197648347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Sheet1!$B$2:$B$5</c:f>
              <c:numCache>
                <c:formatCode>General</c:formatCode>
                <c:ptCount val="4"/>
                <c:pt idx="0">
                  <c:v>67</c:v>
                </c:pt>
                <c:pt idx="1">
                  <c:v>19</c:v>
                </c:pt>
                <c:pt idx="3">
                  <c:v>13</c:v>
                </c:pt>
              </c:numCache>
            </c:numRef>
          </c:val>
        </c:ser>
        <c:ser>
          <c:idx val="1"/>
          <c:order val="1"/>
          <c:tx>
            <c:strRef>
              <c:f>Sheet1!$C$1</c:f>
              <c:strCache>
                <c:ptCount val="1"/>
                <c:pt idx="0">
                  <c:v>2017</c:v>
                </c:pt>
              </c:strCache>
            </c:strRef>
          </c:tx>
          <c:spPr>
            <a:ln w="28575">
              <a:solidFill>
                <a:schemeClr val="bg1"/>
              </a:solidFill>
            </a:ln>
          </c:spPr>
          <c:dPt>
            <c:idx val="0"/>
            <c:bubble3D val="0"/>
            <c:spPr>
              <a:solidFill>
                <a:schemeClr val="accent4"/>
              </a:solidFill>
              <a:ln w="28575">
                <a:solidFill>
                  <a:schemeClr val="bg1"/>
                </a:solidFill>
              </a:ln>
            </c:spPr>
          </c:dPt>
          <c:dPt>
            <c:idx val="1"/>
            <c:bubble3D val="0"/>
            <c:spPr>
              <a:solidFill>
                <a:schemeClr val="bg2"/>
              </a:solidFill>
              <a:ln w="28575">
                <a:solidFill>
                  <a:schemeClr val="bg1"/>
                </a:solidFill>
              </a:ln>
            </c:spPr>
          </c:dPt>
          <c:dPt>
            <c:idx val="2"/>
            <c:bubble3D val="0"/>
            <c:spPr>
              <a:solidFill>
                <a:schemeClr val="accent2"/>
              </a:solidFill>
              <a:ln w="28575">
                <a:solidFill>
                  <a:schemeClr val="bg1"/>
                </a:solidFill>
              </a:ln>
            </c:spPr>
          </c:dPt>
          <c:dPt>
            <c:idx val="3"/>
            <c:bubble3D val="0"/>
            <c:spPr>
              <a:solidFill>
                <a:schemeClr val="accent3"/>
              </a:solidFill>
              <a:ln w="28575">
                <a:solidFill>
                  <a:schemeClr val="bg1"/>
                </a:solidFill>
              </a:ln>
            </c:spPr>
          </c:dPt>
          <c:dLbls>
            <c:dLbl>
              <c:idx val="0"/>
              <c:layout>
                <c:manualLayout>
                  <c:x val="-1.7125481232764955E-2"/>
                  <c:y val="1.422731135929450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7400769972423931E-2"/>
                  <c:y val="7.1136556796472517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Physical purchases/rentals</c:v>
                </c:pt>
                <c:pt idx="1">
                  <c:v>Individual digital purchases</c:v>
                </c:pt>
                <c:pt idx="2">
                  <c:v>Online subscriptions</c:v>
                </c:pt>
                <c:pt idx="3">
                  <c:v>Other e.g. merchandise, concerts, cinema</c:v>
                </c:pt>
              </c:strCache>
            </c:strRef>
          </c:cat>
          <c:val>
            <c:numRef>
              <c:f>Sheet1!$C$2:$C$5</c:f>
              <c:numCache>
                <c:formatCode>General</c:formatCode>
                <c:ptCount val="4"/>
                <c:pt idx="0">
                  <c:v>33</c:v>
                </c:pt>
                <c:pt idx="1">
                  <c:v>19</c:v>
                </c:pt>
                <c:pt idx="2">
                  <c:v>36</c:v>
                </c:pt>
                <c:pt idx="3">
                  <c:v>12</c:v>
                </c:pt>
              </c:numCache>
            </c:numRef>
          </c:val>
        </c:ser>
        <c:dLbls>
          <c:showLegendKey val="0"/>
          <c:showVal val="0"/>
          <c:showCatName val="0"/>
          <c:showSerName val="0"/>
          <c:showPercent val="0"/>
          <c:showBubbleSize val="0"/>
          <c:showLeaderLines val="1"/>
        </c:dLbls>
        <c:firstSliceAng val="258"/>
        <c:holeSize val="40"/>
      </c:doughnutChart>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00533560692528"/>
          <c:y val="7.2040945247334565E-2"/>
          <c:w val="0.66230111800217284"/>
          <c:h val="0.92795905475266549"/>
        </c:manualLayout>
      </c:layout>
      <c:doughnutChart>
        <c:varyColors val="1"/>
        <c:ser>
          <c:idx val="0"/>
          <c:order val="0"/>
          <c:tx>
            <c:strRef>
              <c:f>Sheet1!$B$1</c:f>
              <c:strCache>
                <c:ptCount val="1"/>
                <c:pt idx="0">
                  <c:v>Sales</c:v>
                </c:pt>
              </c:strCache>
            </c:strRef>
          </c:tx>
          <c:dPt>
            <c:idx val="0"/>
            <c:bubble3D val="0"/>
            <c:spPr>
              <a:solidFill>
                <a:schemeClr val="bg2"/>
              </a:solidFill>
              <a:ln>
                <a:noFill/>
              </a:ln>
            </c:spPr>
          </c:dPt>
          <c:dPt>
            <c:idx val="1"/>
            <c:bubble3D val="0"/>
            <c:spPr>
              <a:solidFill>
                <a:srgbClr val="CCCCCC"/>
              </a:solidFill>
              <a:ln w="38100">
                <a:solidFill>
                  <a:schemeClr val="bg1"/>
                </a:solidFill>
              </a:ln>
            </c:spPr>
          </c:dPt>
          <c:cat>
            <c:strRef>
              <c:f>Sheet1!$A$2:$A$5</c:f>
              <c:strCache>
                <c:ptCount val="2"/>
                <c:pt idx="0">
                  <c:v>1st Qtr</c:v>
                </c:pt>
                <c:pt idx="1">
                  <c:v>2nd Qtr</c:v>
                </c:pt>
              </c:strCache>
            </c:strRef>
          </c:cat>
          <c:val>
            <c:numRef>
              <c:f>Sheet1!$B$2:$B$5</c:f>
              <c:numCache>
                <c:formatCode>General</c:formatCode>
                <c:ptCount val="4"/>
                <c:pt idx="0">
                  <c:v>57</c:v>
                </c:pt>
                <c:pt idx="1">
                  <c:v>43</c:v>
                </c:pt>
              </c:numCache>
            </c:numRef>
          </c:val>
        </c:ser>
        <c:dLbls>
          <c:showLegendKey val="0"/>
          <c:showVal val="0"/>
          <c:showCatName val="0"/>
          <c:showSerName val="0"/>
          <c:showPercent val="0"/>
          <c:showBubbleSize val="0"/>
          <c:showLeaderLines val="1"/>
        </c:dLbls>
        <c:firstSliceAng val="0"/>
        <c:holeSize val="60"/>
      </c:doughnut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00533560692528"/>
          <c:y val="7.2040945247334565E-2"/>
          <c:w val="0.66230111800217284"/>
          <c:h val="0.92795905475266549"/>
        </c:manualLayout>
      </c:layout>
      <c:doughnutChart>
        <c:varyColors val="1"/>
        <c:ser>
          <c:idx val="0"/>
          <c:order val="0"/>
          <c:tx>
            <c:strRef>
              <c:f>Sheet1!$B$1</c:f>
              <c:strCache>
                <c:ptCount val="1"/>
                <c:pt idx="0">
                  <c:v>Sales</c:v>
                </c:pt>
              </c:strCache>
            </c:strRef>
          </c:tx>
          <c:dPt>
            <c:idx val="0"/>
            <c:bubble3D val="0"/>
            <c:spPr>
              <a:solidFill>
                <a:schemeClr val="bg2"/>
              </a:solidFill>
              <a:ln>
                <a:noFill/>
              </a:ln>
            </c:spPr>
          </c:dPt>
          <c:dPt>
            <c:idx val="1"/>
            <c:bubble3D val="0"/>
            <c:spPr>
              <a:solidFill>
                <a:srgbClr val="CCCCCC"/>
              </a:solidFill>
              <a:ln w="38100">
                <a:solidFill>
                  <a:schemeClr val="bg1"/>
                </a:solidFill>
              </a:ln>
            </c:spPr>
          </c:dPt>
          <c:cat>
            <c:strRef>
              <c:f>Sheet1!$A$2:$A$5</c:f>
              <c:strCache>
                <c:ptCount val="2"/>
                <c:pt idx="0">
                  <c:v>1st Qtr</c:v>
                </c:pt>
                <c:pt idx="1">
                  <c:v>2nd Qtr</c:v>
                </c:pt>
              </c:strCache>
            </c:strRef>
          </c:cat>
          <c:val>
            <c:numRef>
              <c:f>Sheet1!$B$2:$B$5</c:f>
              <c:numCache>
                <c:formatCode>General</c:formatCode>
                <c:ptCount val="4"/>
                <c:pt idx="0">
                  <c:v>30</c:v>
                </c:pt>
                <c:pt idx="1">
                  <c:v>70</c:v>
                </c:pt>
              </c:numCache>
            </c:numRef>
          </c:val>
        </c:ser>
        <c:dLbls>
          <c:showLegendKey val="0"/>
          <c:showVal val="0"/>
          <c:showCatName val="0"/>
          <c:showSerName val="0"/>
          <c:showPercent val="0"/>
          <c:showBubbleSize val="0"/>
          <c:showLeaderLines val="1"/>
        </c:dLbls>
        <c:firstSliceAng val="0"/>
        <c:holeSize val="60"/>
      </c:doughnutChart>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00533560692528"/>
          <c:y val="7.2040945247334565E-2"/>
          <c:w val="0.66230111800217284"/>
          <c:h val="0.92795905475266549"/>
        </c:manualLayout>
      </c:layout>
      <c:doughnutChart>
        <c:varyColors val="1"/>
        <c:ser>
          <c:idx val="0"/>
          <c:order val="0"/>
          <c:tx>
            <c:strRef>
              <c:f>Sheet1!$B$1</c:f>
              <c:strCache>
                <c:ptCount val="1"/>
                <c:pt idx="0">
                  <c:v>Sales</c:v>
                </c:pt>
              </c:strCache>
            </c:strRef>
          </c:tx>
          <c:dPt>
            <c:idx val="0"/>
            <c:bubble3D val="0"/>
            <c:spPr>
              <a:solidFill>
                <a:schemeClr val="bg2"/>
              </a:solidFill>
              <a:ln>
                <a:noFill/>
              </a:ln>
            </c:spPr>
          </c:dPt>
          <c:dPt>
            <c:idx val="1"/>
            <c:bubble3D val="0"/>
            <c:spPr>
              <a:solidFill>
                <a:srgbClr val="CCCCCC"/>
              </a:solidFill>
              <a:ln w="38100">
                <a:solidFill>
                  <a:schemeClr val="bg1"/>
                </a:solidFill>
              </a:ln>
            </c:spPr>
          </c:dPt>
          <c:cat>
            <c:strRef>
              <c:f>Sheet1!$A$2:$A$5</c:f>
              <c:strCache>
                <c:ptCount val="2"/>
                <c:pt idx="0">
                  <c:v>1st Qtr</c:v>
                </c:pt>
                <c:pt idx="1">
                  <c:v>2nd Qtr</c:v>
                </c:pt>
              </c:strCache>
            </c:strRef>
          </c:cat>
          <c:val>
            <c:numRef>
              <c:f>Sheet1!$B$2:$B$5</c:f>
              <c:numCache>
                <c:formatCode>General</c:formatCode>
                <c:ptCount val="4"/>
                <c:pt idx="0">
                  <c:v>23</c:v>
                </c:pt>
                <c:pt idx="1">
                  <c:v>77</c:v>
                </c:pt>
              </c:numCache>
            </c:numRef>
          </c:val>
        </c:ser>
        <c:dLbls>
          <c:showLegendKey val="0"/>
          <c:showVal val="0"/>
          <c:showCatName val="0"/>
          <c:showSerName val="0"/>
          <c:showPercent val="0"/>
          <c:showBubbleSize val="0"/>
          <c:showLeaderLines val="1"/>
        </c:dLbls>
        <c:firstSliceAng val="0"/>
        <c:holeSize val="60"/>
      </c:doughnutChart>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D944693F-DC40-48A9-A653-0AB45171DD31}" type="datetimeFigureOut">
              <a:rPr lang="en-GB" smtClean="0"/>
              <a:t>26/07/2017</a:t>
            </a:fld>
            <a:endParaRPr lang="en-GB"/>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D46DB161-EA52-4A96-B5C8-3CD3A64386D7}" type="slidenum">
              <a:rPr lang="en-GB" smtClean="0"/>
              <a:t>‹#›</a:t>
            </a:fld>
            <a:endParaRPr lang="en-GB"/>
          </a:p>
        </p:txBody>
      </p:sp>
    </p:spTree>
    <p:extLst>
      <p:ext uri="{BB962C8B-B14F-4D97-AF65-F5344CB8AC3E}">
        <p14:creationId xmlns:p14="http://schemas.microsoft.com/office/powerpoint/2010/main" val="4104850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26/07/2017</a:t>
            </a:fld>
            <a:endParaRPr lang="en-GB"/>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5900C33-90AE-4963-9AD8-3B07939F57E9}" type="slidenum">
              <a:rPr lang="en-GB" smtClean="0"/>
              <a:t>4</a:t>
            </a:fld>
            <a:endParaRPr lang="en-GB"/>
          </a:p>
        </p:txBody>
      </p:sp>
    </p:spTree>
    <p:extLst>
      <p:ext uri="{BB962C8B-B14F-4D97-AF65-F5344CB8AC3E}">
        <p14:creationId xmlns:p14="http://schemas.microsoft.com/office/powerpoint/2010/main" val="1680781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5900C33-90AE-4963-9AD8-3B07939F57E9}" type="slidenum">
              <a:rPr lang="en-GB" smtClean="0"/>
              <a:t>5</a:t>
            </a:fld>
            <a:endParaRPr lang="en-GB"/>
          </a:p>
        </p:txBody>
      </p:sp>
    </p:spTree>
    <p:extLst>
      <p:ext uri="{BB962C8B-B14F-4D97-AF65-F5344CB8AC3E}">
        <p14:creationId xmlns:p14="http://schemas.microsoft.com/office/powerpoint/2010/main" val="2043020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5900C33-90AE-4963-9AD8-3B07939F57E9}" type="slidenum">
              <a:rPr lang="en-GB" smtClean="0"/>
              <a:t>7</a:t>
            </a:fld>
            <a:endParaRPr lang="en-GB"/>
          </a:p>
        </p:txBody>
      </p:sp>
    </p:spTree>
    <p:extLst>
      <p:ext uri="{BB962C8B-B14F-4D97-AF65-F5344CB8AC3E}">
        <p14:creationId xmlns:p14="http://schemas.microsoft.com/office/powerpoint/2010/main" val="2936874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5900C33-90AE-4963-9AD8-3B07939F57E9}" type="slidenum">
              <a:rPr lang="en-GB" smtClean="0"/>
              <a:t>16</a:t>
            </a:fld>
            <a:endParaRPr lang="en-GB"/>
          </a:p>
        </p:txBody>
      </p:sp>
    </p:spTree>
    <p:extLst>
      <p:ext uri="{BB962C8B-B14F-4D97-AF65-F5344CB8AC3E}">
        <p14:creationId xmlns:p14="http://schemas.microsoft.com/office/powerpoint/2010/main" val="1587640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p:txBody>
      </p:sp>
      <p:sp>
        <p:nvSpPr>
          <p:cNvPr id="4" name="Slide Number Placeholder 3"/>
          <p:cNvSpPr>
            <a:spLocks noGrp="1"/>
          </p:cNvSpPr>
          <p:nvPr>
            <p:ph type="sldNum" sz="quarter" idx="10"/>
          </p:nvPr>
        </p:nvSpPr>
        <p:spPr/>
        <p:txBody>
          <a:bodyPr/>
          <a:lstStyle/>
          <a:p>
            <a:fld id="{65900C33-90AE-4963-9AD8-3B07939F57E9}" type="slidenum">
              <a:rPr lang="en-GB" smtClean="0"/>
              <a:t>17</a:t>
            </a:fld>
            <a:endParaRPr lang="en-GB"/>
          </a:p>
        </p:txBody>
      </p:sp>
    </p:spTree>
    <p:extLst>
      <p:ext uri="{BB962C8B-B14F-4D97-AF65-F5344CB8AC3E}">
        <p14:creationId xmlns:p14="http://schemas.microsoft.com/office/powerpoint/2010/main" val="1404875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p:txBody>
      </p:sp>
      <p:sp>
        <p:nvSpPr>
          <p:cNvPr id="4" name="Slide Number Placeholder 3"/>
          <p:cNvSpPr>
            <a:spLocks noGrp="1"/>
          </p:cNvSpPr>
          <p:nvPr>
            <p:ph type="sldNum" sz="quarter" idx="10"/>
          </p:nvPr>
        </p:nvSpPr>
        <p:spPr/>
        <p:txBody>
          <a:bodyPr/>
          <a:lstStyle/>
          <a:p>
            <a:fld id="{65900C33-90AE-4963-9AD8-3B07939F57E9}" type="slidenum">
              <a:rPr lang="en-GB" smtClean="0"/>
              <a:t>18</a:t>
            </a:fld>
            <a:endParaRPr lang="en-GB"/>
          </a:p>
        </p:txBody>
      </p:sp>
    </p:spTree>
    <p:extLst>
      <p:ext uri="{BB962C8B-B14F-4D97-AF65-F5344CB8AC3E}">
        <p14:creationId xmlns:p14="http://schemas.microsoft.com/office/powerpoint/2010/main" val="2714643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5900C33-90AE-4963-9AD8-3B07939F57E9}" type="slidenum">
              <a:rPr lang="en-GB" smtClean="0"/>
              <a:t>20</a:t>
            </a:fld>
            <a:endParaRPr lang="en-GB"/>
          </a:p>
        </p:txBody>
      </p:sp>
    </p:spTree>
    <p:extLst>
      <p:ext uri="{BB962C8B-B14F-4D97-AF65-F5344CB8AC3E}">
        <p14:creationId xmlns:p14="http://schemas.microsoft.com/office/powerpoint/2010/main" val="1277459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Text)">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270272" y="1706563"/>
            <a:ext cx="8599883" cy="4006850"/>
          </a:xfrm>
        </p:spPr>
        <p:txBody>
          <a:bodyPr>
            <a:noAutofit/>
          </a:bodyPr>
          <a:lstStyle>
            <a:lvl1pPr>
              <a:defRPr sz="140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itle 1"/>
          <p:cNvSpPr>
            <a:spLocks noGrp="1"/>
          </p:cNvSpPr>
          <p:nvPr>
            <p:ph type="title"/>
          </p:nvPr>
        </p:nvSpPr>
        <p:spPr>
          <a:xfrm>
            <a:off x="268288" y="288925"/>
            <a:ext cx="8601961" cy="416570"/>
          </a:xfrm>
        </p:spPr>
        <p:txBody>
          <a:bodyPr>
            <a:noAutofit/>
          </a:bodyPr>
          <a:lstStyle>
            <a:lvl1pPr>
              <a:defRPr>
                <a:solidFill>
                  <a:schemeClr val="tx1"/>
                </a:solidFill>
              </a:defRPr>
            </a:lvl1pPr>
          </a:lstStyle>
          <a:p>
            <a:r>
              <a:rPr lang="en-US" smtClean="0"/>
              <a:t>Click to edit Master title style</a:t>
            </a:r>
            <a:endParaRPr lang="en-GB" dirty="0"/>
          </a:p>
        </p:txBody>
      </p:sp>
      <p:sp>
        <p:nvSpPr>
          <p:cNvPr id="11" name="Text Placeholder 2"/>
          <p:cNvSpPr>
            <a:spLocks noGrp="1"/>
          </p:cNvSpPr>
          <p:nvPr>
            <p:ph type="body" sz="quarter" idx="18"/>
          </p:nvPr>
        </p:nvSpPr>
        <p:spPr>
          <a:xfrm>
            <a:off x="268289" y="739775"/>
            <a:ext cx="8597900" cy="396875"/>
          </a:xfrm>
        </p:spPr>
        <p:txBody>
          <a:bodyPr/>
          <a:lstStyle>
            <a:lvl1pPr>
              <a:defRPr sz="1800"/>
            </a:lvl1pPr>
          </a:lstStyle>
          <a:p>
            <a:pPr lvl="0"/>
            <a:r>
              <a:rPr lang="en-US" smtClean="0"/>
              <a:t>Click to edit Master text styles</a:t>
            </a:r>
          </a:p>
        </p:txBody>
      </p:sp>
      <p:sp>
        <p:nvSpPr>
          <p:cNvPr id="14" name="Text Placeholder 17"/>
          <p:cNvSpPr>
            <a:spLocks noGrp="1"/>
          </p:cNvSpPr>
          <p:nvPr>
            <p:ph type="body" sz="quarter" idx="15" hasCustomPrompt="1"/>
          </p:nvPr>
        </p:nvSpPr>
        <p:spPr>
          <a:xfrm>
            <a:off x="4572000" y="6399213"/>
            <a:ext cx="3522600" cy="182562"/>
          </a:xfrm>
        </p:spPr>
        <p:txBody>
          <a:bodyPr anchor="ctr">
            <a:noAutofit/>
          </a:bodyPr>
          <a:lstStyle>
            <a:lvl1pPr>
              <a:defRPr sz="800">
                <a:solidFill>
                  <a:schemeClr val="tx1"/>
                </a:solidFill>
              </a:defRPr>
            </a:lvl1pPr>
          </a:lstStyle>
          <a:p>
            <a:pPr lvl="0"/>
            <a:r>
              <a:rPr lang="en-US" dirty="0" smtClean="0"/>
              <a:t>Click to add footer text</a:t>
            </a:r>
          </a:p>
        </p:txBody>
      </p:sp>
      <p:sp>
        <p:nvSpPr>
          <p:cNvPr id="15" name="Slide Number Placeholder 5"/>
          <p:cNvSpPr>
            <a:spLocks noGrp="1"/>
          </p:cNvSpPr>
          <p:nvPr>
            <p:ph type="sldNum" sz="quarter" idx="4"/>
          </p:nvPr>
        </p:nvSpPr>
        <p:spPr>
          <a:xfrm>
            <a:off x="8142685" y="6399213"/>
            <a:ext cx="727472"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73953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8142685" y="6399213"/>
            <a:ext cx="727472"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1892525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
    <p:spTree>
      <p:nvGrpSpPr>
        <p:cNvPr id="1" name=""/>
        <p:cNvGrpSpPr/>
        <p:nvPr/>
      </p:nvGrpSpPr>
      <p:grpSpPr>
        <a:xfrm>
          <a:off x="0" y="0"/>
          <a:ext cx="0" cy="0"/>
          <a:chOff x="0" y="0"/>
          <a:chExt cx="0" cy="0"/>
        </a:xfrm>
      </p:grpSpPr>
      <p:sp>
        <p:nvSpPr>
          <p:cNvPr id="2" name="Rectangle 1"/>
          <p:cNvSpPr/>
          <p:nvPr userDrawn="1"/>
        </p:nvSpPr>
        <p:spPr bwMode="ltGray">
          <a:xfrm>
            <a:off x="0" y="3068"/>
            <a:ext cx="9144000" cy="5952356"/>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pic>
        <p:nvPicPr>
          <p:cNvPr id="6" name="Picture 5"/>
          <p:cNvPicPr/>
          <p:nvPr userDrawn="1"/>
        </p:nvPicPr>
        <p:blipFill rotWithShape="1">
          <a:blip r:embed="rId2">
            <a:extLst>
              <a:ext uri="{28A0092B-C50C-407E-A947-70E740481C1C}">
                <a14:useLocalDpi xmlns:a14="http://schemas.microsoft.com/office/drawing/2010/main" val="0"/>
              </a:ext>
            </a:extLst>
          </a:blip>
          <a:srcRect t="19342"/>
          <a:stretch/>
        </p:blipFill>
        <p:spPr>
          <a:xfrm>
            <a:off x="4320118" y="0"/>
            <a:ext cx="4838822" cy="5955424"/>
          </a:xfrm>
          <a:prstGeom prst="rect">
            <a:avLst/>
          </a:prstGeom>
          <a:noFill/>
          <a:ln>
            <a:noFill/>
          </a:ln>
        </p:spPr>
      </p:pic>
      <p:sp>
        <p:nvSpPr>
          <p:cNvPr id="3" name="Title 2"/>
          <p:cNvSpPr>
            <a:spLocks noGrp="1"/>
          </p:cNvSpPr>
          <p:nvPr>
            <p:ph type="title"/>
          </p:nvPr>
        </p:nvSpPr>
        <p:spPr>
          <a:xfrm>
            <a:off x="281813" y="2"/>
            <a:ext cx="5798312" cy="1284971"/>
          </a:xfrm>
        </p:spPr>
        <p:txBody>
          <a:bodyPr/>
          <a:lstStyle>
            <a:lvl1pPr>
              <a:defRPr>
                <a:solidFill>
                  <a:schemeClr val="bg1"/>
                </a:solidFill>
              </a:defRPr>
            </a:lvl1pPr>
          </a:lstStyle>
          <a:p>
            <a:r>
              <a:rPr lang="en-US" dirty="0" smtClean="0"/>
              <a:t>Click to edit Master title style</a:t>
            </a:r>
            <a:endParaRPr lang="en-GB" dirty="0"/>
          </a:p>
        </p:txBody>
      </p:sp>
      <p:sp>
        <p:nvSpPr>
          <p:cNvPr id="5" name="Slide Number Placeholder 3"/>
          <p:cNvSpPr>
            <a:spLocks noGrp="1"/>
          </p:cNvSpPr>
          <p:nvPr>
            <p:ph type="sldNum" sz="quarter" idx="4"/>
          </p:nvPr>
        </p:nvSpPr>
        <p:spPr>
          <a:xfrm>
            <a:off x="8349608" y="6323838"/>
            <a:ext cx="505467" cy="252000"/>
          </a:xfrm>
          <a:prstGeom prst="rect">
            <a:avLst/>
          </a:prstGeom>
        </p:spPr>
        <p:txBody>
          <a:bodyPr vert="horz" lIns="0" tIns="0" rIns="0" bIns="0" rtlCol="0" anchor="b">
            <a:noAutofit/>
          </a:bodyPr>
          <a:lstStyle>
            <a:lvl1pPr algn="r">
              <a:defRPr sz="750" b="0">
                <a:solidFill>
                  <a:srgbClr val="333333"/>
                </a:solidFill>
                <a:latin typeface="+mn-lt"/>
              </a:defRPr>
            </a:lvl1pPr>
          </a:lstStyle>
          <a:p>
            <a:fld id="{9784CBA3-D598-4B1F-BAA3-EE14B5154290}" type="slidenum">
              <a:rPr lang="en-AU" smtClean="0"/>
              <a:pPr/>
              <a:t>‹#›</a:t>
            </a:fld>
            <a:endParaRPr lang="en-AU" dirty="0"/>
          </a:p>
        </p:txBody>
      </p:sp>
    </p:spTree>
    <p:extLst>
      <p:ext uri="{BB962C8B-B14F-4D97-AF65-F5344CB8AC3E}">
        <p14:creationId xmlns:p14="http://schemas.microsoft.com/office/powerpoint/2010/main" val="12743325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x3 Box">
    <p:spTree>
      <p:nvGrpSpPr>
        <p:cNvPr id="1" name=""/>
        <p:cNvGrpSpPr/>
        <p:nvPr/>
      </p:nvGrpSpPr>
      <p:grpSpPr>
        <a:xfrm>
          <a:off x="0" y="0"/>
          <a:ext cx="0" cy="0"/>
          <a:chOff x="0" y="0"/>
          <a:chExt cx="0" cy="0"/>
        </a:xfrm>
      </p:grpSpPr>
      <p:sp>
        <p:nvSpPr>
          <p:cNvPr id="8" name="Content Placeholder 6"/>
          <p:cNvSpPr>
            <a:spLocks noGrp="1"/>
          </p:cNvSpPr>
          <p:nvPr>
            <p:ph sz="quarter" idx="16"/>
          </p:nvPr>
        </p:nvSpPr>
        <p:spPr>
          <a:xfrm>
            <a:off x="3238413" y="1033232"/>
            <a:ext cx="2664000" cy="4799049"/>
          </a:xfrm>
        </p:spPr>
        <p:txBody>
          <a:bodyPr lIns="0">
            <a:noAutofit/>
          </a:bodyPr>
          <a:lstStyle>
            <a:lvl1pPr>
              <a:defRPr b="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Content Placeholder 6"/>
          <p:cNvSpPr>
            <a:spLocks noGrp="1"/>
          </p:cNvSpPr>
          <p:nvPr>
            <p:ph sz="quarter" idx="17"/>
          </p:nvPr>
        </p:nvSpPr>
        <p:spPr>
          <a:xfrm>
            <a:off x="6191075" y="1036006"/>
            <a:ext cx="2664000" cy="4794983"/>
          </a:xfrm>
        </p:spPr>
        <p:txBody>
          <a:bodyPr lIns="0">
            <a:noAutofit/>
          </a:bodyPr>
          <a:lstStyle>
            <a:lvl1pPr>
              <a:defRPr b="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2" name="Title 1"/>
          <p:cNvSpPr>
            <a:spLocks noGrp="1"/>
          </p:cNvSpPr>
          <p:nvPr>
            <p:ph type="title"/>
          </p:nvPr>
        </p:nvSpPr>
        <p:spPr/>
        <p:txBody>
          <a:bodyPr/>
          <a:lstStyle/>
          <a:p>
            <a:r>
              <a:rPr lang="en-US" smtClean="0"/>
              <a:t>Click to edit Master title style</a:t>
            </a:r>
            <a:endParaRPr lang="en-AU" dirty="0"/>
          </a:p>
        </p:txBody>
      </p:sp>
      <p:sp>
        <p:nvSpPr>
          <p:cNvPr id="3" name="Slide Number Placeholder 2"/>
          <p:cNvSpPr>
            <a:spLocks noGrp="1"/>
          </p:cNvSpPr>
          <p:nvPr>
            <p:ph type="sldNum" sz="quarter" idx="10"/>
          </p:nvPr>
        </p:nvSpPr>
        <p:spPr>
          <a:xfrm>
            <a:off x="8349608" y="6323838"/>
            <a:ext cx="505467" cy="252000"/>
          </a:xfrm>
          <a:prstGeom prst="rect">
            <a:avLst/>
          </a:prstGeom>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285750" y="1031840"/>
            <a:ext cx="2664000" cy="4799049"/>
          </a:xfrm>
        </p:spPr>
        <p:txBody>
          <a:bodyPr>
            <a:noAutofit/>
          </a:bodyPr>
          <a:lstStyle>
            <a:lvl1pPr>
              <a:defRPr b="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7741125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x1 Box +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Slide Number Placeholder 2"/>
          <p:cNvSpPr>
            <a:spLocks noGrp="1"/>
          </p:cNvSpPr>
          <p:nvPr>
            <p:ph type="sldNum" sz="quarter" idx="10"/>
          </p:nvPr>
        </p:nvSpPr>
        <p:spPr>
          <a:xfrm>
            <a:off x="8349608" y="6323838"/>
            <a:ext cx="505467" cy="252000"/>
          </a:xfrm>
          <a:prstGeom prst="rect">
            <a:avLst/>
          </a:prstGeom>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285751" y="1790700"/>
            <a:ext cx="8569325" cy="4040188"/>
          </a:xfrm>
        </p:spPr>
        <p:txBody>
          <a:bodyPr tIns="0">
            <a:noAutofit/>
          </a:bodyPr>
          <a:lstStyle>
            <a:lvl1pPr>
              <a:defRPr b="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Text Placeholder 9"/>
          <p:cNvSpPr>
            <a:spLocks noGrp="1"/>
          </p:cNvSpPr>
          <p:nvPr>
            <p:ph type="body" sz="quarter" idx="15"/>
          </p:nvPr>
        </p:nvSpPr>
        <p:spPr>
          <a:xfrm>
            <a:off x="285750" y="1031841"/>
            <a:ext cx="8569324" cy="758861"/>
          </a:xfrm>
        </p:spPr>
        <p:txBody>
          <a:bodyPr/>
          <a:lstStyle>
            <a:lvl1pPr>
              <a:defRPr b="1"/>
            </a:lvl1pPr>
          </a:lstStyle>
          <a:p>
            <a:pPr lvl="0"/>
            <a:r>
              <a:rPr lang="en-US" smtClean="0"/>
              <a:t>Click to edit Master text styles</a:t>
            </a:r>
          </a:p>
        </p:txBody>
      </p:sp>
    </p:spTree>
    <p:extLst>
      <p:ext uri="{BB962C8B-B14F-4D97-AF65-F5344CB8AC3E}">
        <p14:creationId xmlns:p14="http://schemas.microsoft.com/office/powerpoint/2010/main" val="898176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x1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Slide Number Placeholder 2"/>
          <p:cNvSpPr>
            <a:spLocks noGrp="1"/>
          </p:cNvSpPr>
          <p:nvPr>
            <p:ph type="sldNum" sz="quarter" idx="10"/>
          </p:nvPr>
        </p:nvSpPr>
        <p:spPr>
          <a:xfrm>
            <a:off x="8349608" y="6323838"/>
            <a:ext cx="505467" cy="252000"/>
          </a:xfrm>
          <a:prstGeom prst="rect">
            <a:avLst/>
          </a:prstGeom>
        </p:spPr>
        <p:txBody>
          <a:bodyPr/>
          <a:lstStyle/>
          <a:p>
            <a:fld id="{9784CBA3-D598-4B1F-BAA3-EE14B5154290}" type="slidenum">
              <a:rPr lang="en-AU" smtClean="0"/>
              <a:pPr/>
              <a:t>‹#›</a:t>
            </a:fld>
            <a:endParaRPr lang="en-AU" dirty="0"/>
          </a:p>
        </p:txBody>
      </p:sp>
      <p:sp>
        <p:nvSpPr>
          <p:cNvPr id="7" name="Content Placeholder 6"/>
          <p:cNvSpPr>
            <a:spLocks noGrp="1"/>
          </p:cNvSpPr>
          <p:nvPr>
            <p:ph sz="quarter" idx="11"/>
          </p:nvPr>
        </p:nvSpPr>
        <p:spPr>
          <a:xfrm>
            <a:off x="285751" y="1031840"/>
            <a:ext cx="8569325" cy="4799049"/>
          </a:xfrm>
        </p:spPr>
        <p:txBody>
          <a:bodyPr>
            <a:noAutofit/>
          </a:bodyPr>
          <a:lstStyle>
            <a:lvl1pPr>
              <a:defRPr b="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38346969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Slide Number Placeholder 2"/>
          <p:cNvSpPr>
            <a:spLocks noGrp="1"/>
          </p:cNvSpPr>
          <p:nvPr>
            <p:ph type="sldNum" sz="quarter" idx="10"/>
          </p:nvPr>
        </p:nvSpPr>
        <p:spPr>
          <a:xfrm>
            <a:off x="8349608" y="6323838"/>
            <a:ext cx="505467" cy="252000"/>
          </a:xfrm>
          <a:prstGeom prst="rect">
            <a:avLst/>
          </a:prstGeom>
        </p:spPr>
        <p:txBody>
          <a:bodyPr/>
          <a:lstStyle/>
          <a:p>
            <a:fld id="{9784CBA3-D598-4B1F-BAA3-EE14B5154290}" type="slidenum">
              <a:rPr lang="en-AU" smtClean="0"/>
              <a:pPr/>
              <a:t>‹#›</a:t>
            </a:fld>
            <a:endParaRPr lang="en-AU" dirty="0"/>
          </a:p>
        </p:txBody>
      </p:sp>
    </p:spTree>
    <p:extLst>
      <p:ext uri="{BB962C8B-B14F-4D97-AF65-F5344CB8AC3E}">
        <p14:creationId xmlns:p14="http://schemas.microsoft.com/office/powerpoint/2010/main" val="11231918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Rectangle 90"/>
          <p:cNvSpPr/>
          <p:nvPr/>
        </p:nvSpPr>
        <p:spPr>
          <a:xfrm>
            <a:off x="0" y="6126892"/>
            <a:ext cx="9144000" cy="731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GB" sz="1600" dirty="0" smtClean="0"/>
          </a:p>
        </p:txBody>
      </p:sp>
      <p:grpSp>
        <p:nvGrpSpPr>
          <p:cNvPr id="4" name="Group 3" hidden="1"/>
          <p:cNvGrpSpPr/>
          <p:nvPr/>
        </p:nvGrpSpPr>
        <p:grpSpPr>
          <a:xfrm>
            <a:off x="-990600" y="-445725"/>
            <a:ext cx="10492740" cy="6752227"/>
            <a:chOff x="-990600" y="-445725"/>
            <a:chExt cx="10492740" cy="6752227"/>
          </a:xfrm>
        </p:grpSpPr>
        <p:cxnSp>
          <p:nvCxnSpPr>
            <p:cNvPr id="12" name="Straight Connector 11" hidden="1"/>
            <p:cNvCxnSpPr/>
            <p:nvPr userDrawn="1"/>
          </p:nvCxnSpPr>
          <p:spPr>
            <a:xfrm>
              <a:off x="887015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hidden="1"/>
            <p:cNvCxnSpPr/>
            <p:nvPr userDrawn="1"/>
          </p:nvCxnSpPr>
          <p:spPr>
            <a:xfrm>
              <a:off x="-192150" y="1138238"/>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hidden="1"/>
            <p:cNvCxnSpPr/>
            <p:nvPr userDrawn="1"/>
          </p:nvCxnSpPr>
          <p:spPr>
            <a:xfrm>
              <a:off x="-192150" y="1710267"/>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hidden="1"/>
            <p:cNvCxnSpPr/>
            <p:nvPr userDrawn="1"/>
          </p:nvCxnSpPr>
          <p:spPr>
            <a:xfrm>
              <a:off x="-192150" y="612000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Box 12" hidden="1"/>
            <p:cNvSpPr txBox="1"/>
            <p:nvPr userDrawn="1"/>
          </p:nvSpPr>
          <p:spPr>
            <a:xfrm>
              <a:off x="-630925" y="1075580"/>
              <a:ext cx="399146" cy="123111"/>
            </a:xfrm>
            <a:prstGeom prst="rect">
              <a:avLst/>
            </a:prstGeom>
            <a:noFill/>
          </p:spPr>
          <p:txBody>
            <a:bodyPr wrap="square" lIns="0" tIns="0" rIns="0" bIns="0" rtlCol="0">
              <a:spAutoFit/>
            </a:bodyPr>
            <a:lstStyle/>
            <a:p>
              <a:pPr algn="r"/>
              <a:r>
                <a:rPr lang="en-GB" sz="800" dirty="0" smtClean="0">
                  <a:solidFill>
                    <a:schemeClr val="tx1"/>
                  </a:solidFill>
                </a:rPr>
                <a:t>3.16cm</a:t>
              </a:r>
            </a:p>
          </p:txBody>
        </p:sp>
        <p:cxnSp>
          <p:nvCxnSpPr>
            <p:cNvPr id="21" name="Straight Connector 20" hidden="1"/>
            <p:cNvCxnSpPr/>
            <p:nvPr userDrawn="1"/>
          </p:nvCxnSpPr>
          <p:spPr>
            <a:xfrm>
              <a:off x="-192150" y="2282296"/>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hidden="1"/>
            <p:cNvCxnSpPr/>
            <p:nvPr userDrawn="1"/>
          </p:nvCxnSpPr>
          <p:spPr>
            <a:xfrm>
              <a:off x="-192150" y="2854325"/>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hidden="1"/>
            <p:cNvCxnSpPr/>
            <p:nvPr userDrawn="1"/>
          </p:nvCxnSpPr>
          <p:spPr>
            <a:xfrm>
              <a:off x="-192150" y="3426354"/>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Straight Connector 23" hidden="1"/>
            <p:cNvCxnSpPr/>
            <p:nvPr userDrawn="1"/>
          </p:nvCxnSpPr>
          <p:spPr>
            <a:xfrm>
              <a:off x="-192150" y="3998383"/>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Straight Connector 24" hidden="1"/>
            <p:cNvCxnSpPr/>
            <p:nvPr userDrawn="1"/>
          </p:nvCxnSpPr>
          <p:spPr>
            <a:xfrm>
              <a:off x="-192150" y="4570412"/>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Straight Connector 25" hidden="1"/>
            <p:cNvCxnSpPr/>
            <p:nvPr userDrawn="1"/>
          </p:nvCxnSpPr>
          <p:spPr>
            <a:xfrm>
              <a:off x="-192150" y="5142441"/>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hidden="1"/>
            <p:cNvCxnSpPr/>
            <p:nvPr userDrawn="1"/>
          </p:nvCxnSpPr>
          <p:spPr>
            <a:xfrm>
              <a:off x="-192150" y="571447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Straight Connector 28" hidden="1"/>
            <p:cNvCxnSpPr/>
            <p:nvPr userDrawn="1"/>
          </p:nvCxnSpPr>
          <p:spPr>
            <a:xfrm>
              <a:off x="86201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0" name="Straight Connector 29" hidden="1"/>
            <p:cNvCxnSpPr/>
            <p:nvPr userDrawn="1"/>
          </p:nvCxnSpPr>
          <p:spPr>
            <a:xfrm>
              <a:off x="159002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1" name="Straight Connector 30" hidden="1"/>
            <p:cNvCxnSpPr/>
            <p:nvPr userDrawn="1"/>
          </p:nvCxnSpPr>
          <p:spPr>
            <a:xfrm>
              <a:off x="231803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2" name="Straight Connector 31" hidden="1"/>
            <p:cNvCxnSpPr/>
            <p:nvPr userDrawn="1"/>
          </p:nvCxnSpPr>
          <p:spPr>
            <a:xfrm>
              <a:off x="304605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3" name="Straight Connector 32" hidden="1"/>
            <p:cNvCxnSpPr/>
            <p:nvPr userDrawn="1"/>
          </p:nvCxnSpPr>
          <p:spPr>
            <a:xfrm>
              <a:off x="377406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4" name="Straight Connector 33" hidden="1"/>
            <p:cNvCxnSpPr/>
            <p:nvPr userDrawn="1"/>
          </p:nvCxnSpPr>
          <p:spPr>
            <a:xfrm>
              <a:off x="450207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5" name="Straight Connector 34" hidden="1"/>
            <p:cNvCxnSpPr/>
            <p:nvPr userDrawn="1"/>
          </p:nvCxnSpPr>
          <p:spPr>
            <a:xfrm>
              <a:off x="523009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6" name="Straight Connector 35" hidden="1"/>
            <p:cNvCxnSpPr/>
            <p:nvPr userDrawn="1"/>
          </p:nvCxnSpPr>
          <p:spPr>
            <a:xfrm>
              <a:off x="595810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7" name="Straight Connector 36" hidden="1"/>
            <p:cNvCxnSpPr/>
            <p:nvPr userDrawn="1"/>
          </p:nvCxnSpPr>
          <p:spPr>
            <a:xfrm>
              <a:off x="668611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8" name="Straight Connector 37" hidden="1"/>
            <p:cNvCxnSpPr/>
            <p:nvPr userDrawn="1"/>
          </p:nvCxnSpPr>
          <p:spPr>
            <a:xfrm>
              <a:off x="741413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9" name="Straight Connector 38" hidden="1"/>
            <p:cNvCxnSpPr/>
            <p:nvPr userDrawn="1"/>
          </p:nvCxnSpPr>
          <p:spPr>
            <a:xfrm>
              <a:off x="814214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0" name="Straight Connector 39" hidden="1"/>
            <p:cNvCxnSpPr/>
            <p:nvPr userDrawn="1"/>
          </p:nvCxnSpPr>
          <p:spPr>
            <a:xfrm>
              <a:off x="828675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1" name="Straight Connector 40" hidden="1"/>
            <p:cNvCxnSpPr/>
            <p:nvPr userDrawn="1"/>
          </p:nvCxnSpPr>
          <p:spPr>
            <a:xfrm>
              <a:off x="7557953"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2" name="Straight Connector 41" hidden="1"/>
            <p:cNvCxnSpPr/>
            <p:nvPr userDrawn="1"/>
          </p:nvCxnSpPr>
          <p:spPr>
            <a:xfrm>
              <a:off x="6829158"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42" hidden="1"/>
            <p:cNvCxnSpPr/>
            <p:nvPr userDrawn="1"/>
          </p:nvCxnSpPr>
          <p:spPr>
            <a:xfrm>
              <a:off x="6100362"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4" name="Straight Connector 43" hidden="1"/>
            <p:cNvCxnSpPr/>
            <p:nvPr userDrawn="1"/>
          </p:nvCxnSpPr>
          <p:spPr>
            <a:xfrm>
              <a:off x="5371567"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5" name="Straight Connector 44" hidden="1"/>
            <p:cNvCxnSpPr/>
            <p:nvPr userDrawn="1"/>
          </p:nvCxnSpPr>
          <p:spPr>
            <a:xfrm>
              <a:off x="4642772"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6" name="Straight Connector 45" hidden="1"/>
            <p:cNvCxnSpPr/>
            <p:nvPr userDrawn="1"/>
          </p:nvCxnSpPr>
          <p:spPr>
            <a:xfrm>
              <a:off x="3913976"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7" name="Straight Connector 46" hidden="1"/>
            <p:cNvCxnSpPr/>
            <p:nvPr userDrawn="1"/>
          </p:nvCxnSpPr>
          <p:spPr>
            <a:xfrm>
              <a:off x="3185181"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8" name="Straight Connector 47" hidden="1"/>
            <p:cNvCxnSpPr/>
            <p:nvPr userDrawn="1"/>
          </p:nvCxnSpPr>
          <p:spPr>
            <a:xfrm>
              <a:off x="2456386"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9" name="Straight Connector 48" hidden="1"/>
            <p:cNvCxnSpPr/>
            <p:nvPr userDrawn="1"/>
          </p:nvCxnSpPr>
          <p:spPr>
            <a:xfrm>
              <a:off x="1727591"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50" name="Straight Connector 49" hidden="1"/>
            <p:cNvCxnSpPr/>
            <p:nvPr userDrawn="1"/>
          </p:nvCxnSpPr>
          <p:spPr>
            <a:xfrm>
              <a:off x="998795"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51" name="TextBox 50" hidden="1"/>
            <p:cNvSpPr txBox="1"/>
            <p:nvPr userDrawn="1"/>
          </p:nvSpPr>
          <p:spPr>
            <a:xfrm>
              <a:off x="-630925" y="1646156"/>
              <a:ext cx="399146" cy="123111"/>
            </a:xfrm>
            <a:prstGeom prst="rect">
              <a:avLst/>
            </a:prstGeom>
            <a:noFill/>
          </p:spPr>
          <p:txBody>
            <a:bodyPr wrap="square" lIns="0" tIns="0" rIns="0" bIns="0" rtlCol="0">
              <a:spAutoFit/>
            </a:bodyPr>
            <a:lstStyle/>
            <a:p>
              <a:pPr algn="r"/>
              <a:r>
                <a:rPr lang="en-GB" sz="800" dirty="0" smtClean="0">
                  <a:solidFill>
                    <a:schemeClr val="tx1"/>
                  </a:solidFill>
                </a:rPr>
                <a:t>4.75cm</a:t>
              </a:r>
            </a:p>
          </p:txBody>
        </p:sp>
        <p:sp>
          <p:nvSpPr>
            <p:cNvPr id="52" name="TextBox 51" hidden="1"/>
            <p:cNvSpPr txBox="1"/>
            <p:nvPr userDrawn="1"/>
          </p:nvSpPr>
          <p:spPr>
            <a:xfrm>
              <a:off x="-630925" y="2216732"/>
              <a:ext cx="399146" cy="123111"/>
            </a:xfrm>
            <a:prstGeom prst="rect">
              <a:avLst/>
            </a:prstGeom>
            <a:noFill/>
          </p:spPr>
          <p:txBody>
            <a:bodyPr wrap="square" lIns="0" tIns="0" rIns="0" bIns="0" rtlCol="0">
              <a:spAutoFit/>
            </a:bodyPr>
            <a:lstStyle/>
            <a:p>
              <a:pPr algn="r"/>
              <a:r>
                <a:rPr lang="en-GB" sz="800" dirty="0" smtClean="0">
                  <a:solidFill>
                    <a:schemeClr val="tx1"/>
                  </a:solidFill>
                </a:rPr>
                <a:t>6.34cm</a:t>
              </a:r>
            </a:p>
          </p:txBody>
        </p:sp>
        <p:sp>
          <p:nvSpPr>
            <p:cNvPr id="53" name="TextBox 52" hidden="1"/>
            <p:cNvSpPr txBox="1"/>
            <p:nvPr userDrawn="1"/>
          </p:nvSpPr>
          <p:spPr>
            <a:xfrm>
              <a:off x="-630925" y="2787308"/>
              <a:ext cx="399146" cy="123111"/>
            </a:xfrm>
            <a:prstGeom prst="rect">
              <a:avLst/>
            </a:prstGeom>
            <a:noFill/>
          </p:spPr>
          <p:txBody>
            <a:bodyPr wrap="square" lIns="0" tIns="0" rIns="0" bIns="0" rtlCol="0">
              <a:spAutoFit/>
            </a:bodyPr>
            <a:lstStyle/>
            <a:p>
              <a:pPr algn="r"/>
              <a:r>
                <a:rPr lang="en-GB" sz="800" dirty="0" smtClean="0">
                  <a:solidFill>
                    <a:schemeClr val="tx1"/>
                  </a:solidFill>
                </a:rPr>
                <a:t>7.93cm</a:t>
              </a:r>
            </a:p>
          </p:txBody>
        </p:sp>
        <p:sp>
          <p:nvSpPr>
            <p:cNvPr id="54" name="TextBox 53" hidden="1"/>
            <p:cNvSpPr txBox="1"/>
            <p:nvPr userDrawn="1"/>
          </p:nvSpPr>
          <p:spPr>
            <a:xfrm>
              <a:off x="-630925" y="3357884"/>
              <a:ext cx="399146" cy="123111"/>
            </a:xfrm>
            <a:prstGeom prst="rect">
              <a:avLst/>
            </a:prstGeom>
            <a:noFill/>
          </p:spPr>
          <p:txBody>
            <a:bodyPr wrap="square" lIns="0" tIns="0" rIns="0" bIns="0" rtlCol="0">
              <a:spAutoFit/>
            </a:bodyPr>
            <a:lstStyle/>
            <a:p>
              <a:pPr algn="r"/>
              <a:r>
                <a:rPr lang="en-GB" sz="800" dirty="0" smtClean="0">
                  <a:solidFill>
                    <a:schemeClr val="tx1"/>
                  </a:solidFill>
                </a:rPr>
                <a:t>9.52cm</a:t>
              </a:r>
            </a:p>
          </p:txBody>
        </p:sp>
        <p:sp>
          <p:nvSpPr>
            <p:cNvPr id="55" name="TextBox 54" hidden="1"/>
            <p:cNvSpPr txBox="1"/>
            <p:nvPr userDrawn="1"/>
          </p:nvSpPr>
          <p:spPr>
            <a:xfrm>
              <a:off x="-630925" y="3928460"/>
              <a:ext cx="399146" cy="123111"/>
            </a:xfrm>
            <a:prstGeom prst="rect">
              <a:avLst/>
            </a:prstGeom>
            <a:noFill/>
          </p:spPr>
          <p:txBody>
            <a:bodyPr wrap="square" lIns="0" tIns="0" rIns="0" bIns="0" rtlCol="0">
              <a:spAutoFit/>
            </a:bodyPr>
            <a:lstStyle/>
            <a:p>
              <a:pPr algn="r"/>
              <a:r>
                <a:rPr lang="en-GB" sz="800" dirty="0" smtClean="0">
                  <a:solidFill>
                    <a:schemeClr val="tx1"/>
                  </a:solidFill>
                </a:rPr>
                <a:t>11.11cm</a:t>
              </a:r>
            </a:p>
          </p:txBody>
        </p:sp>
        <p:sp>
          <p:nvSpPr>
            <p:cNvPr id="56" name="TextBox 55" hidden="1"/>
            <p:cNvSpPr txBox="1"/>
            <p:nvPr userDrawn="1"/>
          </p:nvSpPr>
          <p:spPr>
            <a:xfrm>
              <a:off x="-630925" y="4499036"/>
              <a:ext cx="399146" cy="123111"/>
            </a:xfrm>
            <a:prstGeom prst="rect">
              <a:avLst/>
            </a:prstGeom>
            <a:noFill/>
          </p:spPr>
          <p:txBody>
            <a:bodyPr wrap="square" lIns="0" tIns="0" rIns="0" bIns="0" rtlCol="0">
              <a:spAutoFit/>
            </a:bodyPr>
            <a:lstStyle/>
            <a:p>
              <a:pPr algn="r"/>
              <a:r>
                <a:rPr lang="en-GB" sz="800" dirty="0" smtClean="0">
                  <a:solidFill>
                    <a:schemeClr val="tx1"/>
                  </a:solidFill>
                </a:rPr>
                <a:t>12.70cm</a:t>
              </a:r>
            </a:p>
          </p:txBody>
        </p:sp>
        <p:sp>
          <p:nvSpPr>
            <p:cNvPr id="57" name="TextBox 56" hidden="1"/>
            <p:cNvSpPr txBox="1"/>
            <p:nvPr userDrawn="1"/>
          </p:nvSpPr>
          <p:spPr>
            <a:xfrm>
              <a:off x="-630925" y="5069612"/>
              <a:ext cx="399146" cy="123111"/>
            </a:xfrm>
            <a:prstGeom prst="rect">
              <a:avLst/>
            </a:prstGeom>
            <a:noFill/>
          </p:spPr>
          <p:txBody>
            <a:bodyPr wrap="square" lIns="0" tIns="0" rIns="0" bIns="0" rtlCol="0">
              <a:spAutoFit/>
            </a:bodyPr>
            <a:lstStyle/>
            <a:p>
              <a:pPr algn="r"/>
              <a:r>
                <a:rPr lang="en-GB" sz="800" dirty="0" smtClean="0">
                  <a:solidFill>
                    <a:schemeClr val="tx1"/>
                  </a:solidFill>
                </a:rPr>
                <a:t>14.29cm</a:t>
              </a:r>
            </a:p>
          </p:txBody>
        </p:sp>
        <p:sp>
          <p:nvSpPr>
            <p:cNvPr id="58" name="TextBox 57" hidden="1"/>
            <p:cNvSpPr txBox="1"/>
            <p:nvPr userDrawn="1"/>
          </p:nvSpPr>
          <p:spPr>
            <a:xfrm>
              <a:off x="-630925" y="5640188"/>
              <a:ext cx="399146" cy="123111"/>
            </a:xfrm>
            <a:prstGeom prst="rect">
              <a:avLst/>
            </a:prstGeom>
            <a:noFill/>
          </p:spPr>
          <p:txBody>
            <a:bodyPr wrap="square" lIns="0" tIns="0" rIns="0" bIns="0" rtlCol="0">
              <a:spAutoFit/>
            </a:bodyPr>
            <a:lstStyle/>
            <a:p>
              <a:pPr algn="r"/>
              <a:r>
                <a:rPr lang="en-GB" sz="800" dirty="0" smtClean="0">
                  <a:solidFill>
                    <a:schemeClr val="tx1"/>
                  </a:solidFill>
                </a:rPr>
                <a:t>15.87cm</a:t>
              </a:r>
            </a:p>
          </p:txBody>
        </p:sp>
        <p:sp>
          <p:nvSpPr>
            <p:cNvPr id="59" name="TextBox 58" hidden="1"/>
            <p:cNvSpPr txBox="1"/>
            <p:nvPr userDrawn="1"/>
          </p:nvSpPr>
          <p:spPr>
            <a:xfrm>
              <a:off x="-630925" y="6060280"/>
              <a:ext cx="399146" cy="123111"/>
            </a:xfrm>
            <a:prstGeom prst="rect">
              <a:avLst/>
            </a:prstGeom>
            <a:noFill/>
          </p:spPr>
          <p:txBody>
            <a:bodyPr wrap="square" lIns="0" tIns="0" rIns="0" bIns="0" rtlCol="0">
              <a:spAutoFit/>
            </a:bodyPr>
            <a:lstStyle/>
            <a:p>
              <a:pPr algn="r"/>
              <a:r>
                <a:rPr lang="en-GB" sz="800" dirty="0" smtClean="0">
                  <a:solidFill>
                    <a:schemeClr val="tx1"/>
                  </a:solidFill>
                </a:rPr>
                <a:t>17.00cm</a:t>
              </a:r>
            </a:p>
          </p:txBody>
        </p:sp>
        <p:sp>
          <p:nvSpPr>
            <p:cNvPr id="60" name="TextBox 59" hidden="1"/>
            <p:cNvSpPr txBox="1"/>
            <p:nvPr userDrawn="1"/>
          </p:nvSpPr>
          <p:spPr>
            <a:xfrm>
              <a:off x="298272" y="-435531"/>
              <a:ext cx="407812" cy="123111"/>
            </a:xfrm>
            <a:prstGeom prst="rect">
              <a:avLst/>
            </a:prstGeom>
            <a:noFill/>
          </p:spPr>
          <p:txBody>
            <a:bodyPr wrap="square" lIns="0" tIns="0" rIns="0" bIns="0" rtlCol="0">
              <a:spAutoFit/>
            </a:bodyPr>
            <a:lstStyle/>
            <a:p>
              <a:pPr algn="l"/>
              <a:r>
                <a:rPr lang="en-GB" sz="800" dirty="0" smtClean="0">
                  <a:solidFill>
                    <a:schemeClr val="tx1"/>
                  </a:solidFill>
                </a:rPr>
                <a:t>0.75cm</a:t>
              </a:r>
            </a:p>
          </p:txBody>
        </p:sp>
        <p:sp>
          <p:nvSpPr>
            <p:cNvPr id="61" name="TextBox 60" hidden="1"/>
            <p:cNvSpPr txBox="1"/>
            <p:nvPr userDrawn="1"/>
          </p:nvSpPr>
          <p:spPr>
            <a:xfrm>
              <a:off x="1027301" y="-435531"/>
              <a:ext cx="407812" cy="123111"/>
            </a:xfrm>
            <a:prstGeom prst="rect">
              <a:avLst/>
            </a:prstGeom>
            <a:noFill/>
          </p:spPr>
          <p:txBody>
            <a:bodyPr wrap="square" lIns="0" tIns="0" rIns="0" bIns="0" rtlCol="0">
              <a:spAutoFit/>
            </a:bodyPr>
            <a:lstStyle/>
            <a:p>
              <a:pPr algn="l"/>
              <a:r>
                <a:rPr lang="en-GB" sz="800" dirty="0" smtClean="0">
                  <a:solidFill>
                    <a:schemeClr val="tx1"/>
                  </a:solidFill>
                </a:rPr>
                <a:t>2.77cm</a:t>
              </a:r>
            </a:p>
          </p:txBody>
        </p:sp>
        <p:sp>
          <p:nvSpPr>
            <p:cNvPr id="62" name="TextBox 61" hidden="1"/>
            <p:cNvSpPr txBox="1"/>
            <p:nvPr userDrawn="1"/>
          </p:nvSpPr>
          <p:spPr>
            <a:xfrm>
              <a:off x="1756329" y="-435531"/>
              <a:ext cx="407812" cy="123111"/>
            </a:xfrm>
            <a:prstGeom prst="rect">
              <a:avLst/>
            </a:prstGeom>
            <a:noFill/>
          </p:spPr>
          <p:txBody>
            <a:bodyPr wrap="square" lIns="0" tIns="0" rIns="0" bIns="0" rtlCol="0">
              <a:spAutoFit/>
            </a:bodyPr>
            <a:lstStyle/>
            <a:p>
              <a:pPr algn="l"/>
              <a:r>
                <a:rPr lang="en-GB" sz="800" dirty="0" smtClean="0">
                  <a:solidFill>
                    <a:schemeClr val="tx1"/>
                  </a:solidFill>
                </a:rPr>
                <a:t>4.80cm</a:t>
              </a:r>
            </a:p>
          </p:txBody>
        </p:sp>
        <p:sp>
          <p:nvSpPr>
            <p:cNvPr id="63" name="TextBox 62" hidden="1"/>
            <p:cNvSpPr txBox="1"/>
            <p:nvPr userDrawn="1"/>
          </p:nvSpPr>
          <p:spPr>
            <a:xfrm>
              <a:off x="2485358" y="-435531"/>
              <a:ext cx="407812" cy="123111"/>
            </a:xfrm>
            <a:prstGeom prst="rect">
              <a:avLst/>
            </a:prstGeom>
            <a:noFill/>
          </p:spPr>
          <p:txBody>
            <a:bodyPr wrap="square" lIns="0" tIns="0" rIns="0" bIns="0" rtlCol="0">
              <a:spAutoFit/>
            </a:bodyPr>
            <a:lstStyle/>
            <a:p>
              <a:pPr algn="l"/>
              <a:r>
                <a:rPr lang="en-GB" sz="800" dirty="0" smtClean="0">
                  <a:solidFill>
                    <a:schemeClr val="tx1"/>
                  </a:solidFill>
                </a:rPr>
                <a:t>6.82cm</a:t>
              </a:r>
            </a:p>
          </p:txBody>
        </p:sp>
        <p:sp>
          <p:nvSpPr>
            <p:cNvPr id="64" name="TextBox 63" hidden="1"/>
            <p:cNvSpPr txBox="1"/>
            <p:nvPr userDrawn="1"/>
          </p:nvSpPr>
          <p:spPr>
            <a:xfrm>
              <a:off x="3214386" y="-435531"/>
              <a:ext cx="407812" cy="123111"/>
            </a:xfrm>
            <a:prstGeom prst="rect">
              <a:avLst/>
            </a:prstGeom>
            <a:noFill/>
          </p:spPr>
          <p:txBody>
            <a:bodyPr wrap="square" lIns="0" tIns="0" rIns="0" bIns="0" rtlCol="0">
              <a:spAutoFit/>
            </a:bodyPr>
            <a:lstStyle/>
            <a:p>
              <a:pPr algn="l"/>
              <a:r>
                <a:rPr lang="en-GB" sz="800" dirty="0" smtClean="0">
                  <a:solidFill>
                    <a:schemeClr val="tx1"/>
                  </a:solidFill>
                </a:rPr>
                <a:t>8.85cm</a:t>
              </a:r>
            </a:p>
          </p:txBody>
        </p:sp>
        <p:sp>
          <p:nvSpPr>
            <p:cNvPr id="65" name="TextBox 64" hidden="1"/>
            <p:cNvSpPr txBox="1"/>
            <p:nvPr userDrawn="1"/>
          </p:nvSpPr>
          <p:spPr>
            <a:xfrm>
              <a:off x="3943415" y="-435531"/>
              <a:ext cx="407812" cy="123111"/>
            </a:xfrm>
            <a:prstGeom prst="rect">
              <a:avLst/>
            </a:prstGeom>
            <a:noFill/>
          </p:spPr>
          <p:txBody>
            <a:bodyPr wrap="square" lIns="0" tIns="0" rIns="0" bIns="0" rtlCol="0">
              <a:spAutoFit/>
            </a:bodyPr>
            <a:lstStyle/>
            <a:p>
              <a:pPr algn="l"/>
              <a:r>
                <a:rPr lang="en-GB" sz="800" dirty="0" smtClean="0">
                  <a:solidFill>
                    <a:schemeClr val="tx1"/>
                  </a:solidFill>
                </a:rPr>
                <a:t>10.87cm</a:t>
              </a:r>
            </a:p>
          </p:txBody>
        </p:sp>
        <p:sp>
          <p:nvSpPr>
            <p:cNvPr id="66" name="TextBox 65" hidden="1"/>
            <p:cNvSpPr txBox="1"/>
            <p:nvPr userDrawn="1"/>
          </p:nvSpPr>
          <p:spPr>
            <a:xfrm>
              <a:off x="4672443" y="-435531"/>
              <a:ext cx="407812" cy="123111"/>
            </a:xfrm>
            <a:prstGeom prst="rect">
              <a:avLst/>
            </a:prstGeom>
            <a:noFill/>
          </p:spPr>
          <p:txBody>
            <a:bodyPr wrap="square" lIns="0" tIns="0" rIns="0" bIns="0" rtlCol="0">
              <a:spAutoFit/>
            </a:bodyPr>
            <a:lstStyle/>
            <a:p>
              <a:pPr algn="l"/>
              <a:r>
                <a:rPr lang="en-GB" sz="800" dirty="0" smtClean="0">
                  <a:solidFill>
                    <a:schemeClr val="tx1"/>
                  </a:solidFill>
                </a:rPr>
                <a:t>12.90cm</a:t>
              </a:r>
            </a:p>
          </p:txBody>
        </p:sp>
        <p:sp>
          <p:nvSpPr>
            <p:cNvPr id="67" name="TextBox 66" hidden="1"/>
            <p:cNvSpPr txBox="1"/>
            <p:nvPr userDrawn="1"/>
          </p:nvSpPr>
          <p:spPr>
            <a:xfrm>
              <a:off x="5401473" y="-435531"/>
              <a:ext cx="407812" cy="123111"/>
            </a:xfrm>
            <a:prstGeom prst="rect">
              <a:avLst/>
            </a:prstGeom>
            <a:noFill/>
          </p:spPr>
          <p:txBody>
            <a:bodyPr wrap="square" lIns="0" tIns="0" rIns="0" bIns="0" rtlCol="0">
              <a:spAutoFit/>
            </a:bodyPr>
            <a:lstStyle/>
            <a:p>
              <a:pPr algn="l"/>
              <a:r>
                <a:rPr lang="en-GB" sz="800" dirty="0" smtClean="0">
                  <a:solidFill>
                    <a:schemeClr val="tx1"/>
                  </a:solidFill>
                </a:rPr>
                <a:t>14.92cm</a:t>
              </a:r>
            </a:p>
          </p:txBody>
        </p:sp>
        <p:sp>
          <p:nvSpPr>
            <p:cNvPr id="68" name="TextBox 67" hidden="1"/>
            <p:cNvSpPr txBox="1"/>
            <p:nvPr userDrawn="1"/>
          </p:nvSpPr>
          <p:spPr>
            <a:xfrm>
              <a:off x="6130500" y="-435531"/>
              <a:ext cx="407812" cy="123111"/>
            </a:xfrm>
            <a:prstGeom prst="rect">
              <a:avLst/>
            </a:prstGeom>
            <a:noFill/>
          </p:spPr>
          <p:txBody>
            <a:bodyPr wrap="square" lIns="0" tIns="0" rIns="0" bIns="0" rtlCol="0">
              <a:spAutoFit/>
            </a:bodyPr>
            <a:lstStyle/>
            <a:p>
              <a:pPr algn="l"/>
              <a:r>
                <a:rPr lang="en-GB" sz="800" dirty="0" smtClean="0">
                  <a:solidFill>
                    <a:schemeClr val="tx1"/>
                  </a:solidFill>
                </a:rPr>
                <a:t>16.95cm</a:t>
              </a:r>
            </a:p>
          </p:txBody>
        </p:sp>
        <p:sp>
          <p:nvSpPr>
            <p:cNvPr id="69" name="TextBox 68" hidden="1"/>
            <p:cNvSpPr txBox="1"/>
            <p:nvPr userDrawn="1"/>
          </p:nvSpPr>
          <p:spPr>
            <a:xfrm>
              <a:off x="6859530" y="-435531"/>
              <a:ext cx="407812" cy="123111"/>
            </a:xfrm>
            <a:prstGeom prst="rect">
              <a:avLst/>
            </a:prstGeom>
            <a:noFill/>
          </p:spPr>
          <p:txBody>
            <a:bodyPr wrap="square" lIns="0" tIns="0" rIns="0" bIns="0" rtlCol="0">
              <a:spAutoFit/>
            </a:bodyPr>
            <a:lstStyle/>
            <a:p>
              <a:pPr algn="l"/>
              <a:r>
                <a:rPr lang="en-GB" sz="800" dirty="0" smtClean="0">
                  <a:solidFill>
                    <a:schemeClr val="tx1"/>
                  </a:solidFill>
                </a:rPr>
                <a:t>18.97cm</a:t>
              </a:r>
            </a:p>
          </p:txBody>
        </p:sp>
        <p:sp>
          <p:nvSpPr>
            <p:cNvPr id="70" name="TextBox 69" hidden="1"/>
            <p:cNvSpPr txBox="1"/>
            <p:nvPr userDrawn="1"/>
          </p:nvSpPr>
          <p:spPr>
            <a:xfrm>
              <a:off x="7588557" y="-435531"/>
              <a:ext cx="407812" cy="123111"/>
            </a:xfrm>
            <a:prstGeom prst="rect">
              <a:avLst/>
            </a:prstGeom>
            <a:noFill/>
          </p:spPr>
          <p:txBody>
            <a:bodyPr wrap="square" lIns="0" tIns="0" rIns="0" bIns="0" rtlCol="0">
              <a:spAutoFit/>
            </a:bodyPr>
            <a:lstStyle/>
            <a:p>
              <a:pPr algn="l"/>
              <a:r>
                <a:rPr lang="en-GB" sz="800" dirty="0" smtClean="0">
                  <a:solidFill>
                    <a:schemeClr val="tx1"/>
                  </a:solidFill>
                </a:rPr>
                <a:t>20.99cm</a:t>
              </a:r>
            </a:p>
          </p:txBody>
        </p:sp>
        <p:sp>
          <p:nvSpPr>
            <p:cNvPr id="71" name="TextBox 70" hidden="1"/>
            <p:cNvSpPr txBox="1"/>
            <p:nvPr userDrawn="1"/>
          </p:nvSpPr>
          <p:spPr>
            <a:xfrm>
              <a:off x="8317584" y="-435531"/>
              <a:ext cx="407812" cy="123111"/>
            </a:xfrm>
            <a:prstGeom prst="rect">
              <a:avLst/>
            </a:prstGeom>
            <a:noFill/>
          </p:spPr>
          <p:txBody>
            <a:bodyPr wrap="square" lIns="0" tIns="0" rIns="0" bIns="0" rtlCol="0">
              <a:spAutoFit/>
            </a:bodyPr>
            <a:lstStyle/>
            <a:p>
              <a:pPr algn="l"/>
              <a:r>
                <a:rPr lang="en-GB" sz="800" dirty="0" smtClean="0">
                  <a:solidFill>
                    <a:schemeClr val="tx1"/>
                  </a:solidFill>
                </a:rPr>
                <a:t>23.02cm</a:t>
              </a:r>
            </a:p>
          </p:txBody>
        </p:sp>
        <p:sp>
          <p:nvSpPr>
            <p:cNvPr id="72" name="TextBox 71" hidden="1"/>
            <p:cNvSpPr txBox="1"/>
            <p:nvPr userDrawn="1"/>
          </p:nvSpPr>
          <p:spPr>
            <a:xfrm>
              <a:off x="8444866" y="-292104"/>
              <a:ext cx="407812" cy="123111"/>
            </a:xfrm>
            <a:prstGeom prst="rect">
              <a:avLst/>
            </a:prstGeom>
            <a:noFill/>
          </p:spPr>
          <p:txBody>
            <a:bodyPr wrap="square" lIns="0" tIns="0" rIns="0" bIns="0" rtlCol="0">
              <a:spAutoFit/>
            </a:bodyPr>
            <a:lstStyle/>
            <a:p>
              <a:pPr algn="r"/>
              <a:r>
                <a:rPr lang="en-GB" sz="800" dirty="0" smtClean="0">
                  <a:solidFill>
                    <a:schemeClr val="tx1"/>
                  </a:solidFill>
                </a:rPr>
                <a:t>24.64cm</a:t>
              </a:r>
            </a:p>
          </p:txBody>
        </p:sp>
        <p:sp>
          <p:nvSpPr>
            <p:cNvPr id="74" name="TextBox 73" hidden="1"/>
            <p:cNvSpPr txBox="1"/>
            <p:nvPr userDrawn="1"/>
          </p:nvSpPr>
          <p:spPr>
            <a:xfrm>
              <a:off x="7716637" y="-292104"/>
              <a:ext cx="407812" cy="123111"/>
            </a:xfrm>
            <a:prstGeom prst="rect">
              <a:avLst/>
            </a:prstGeom>
            <a:noFill/>
          </p:spPr>
          <p:txBody>
            <a:bodyPr wrap="square" lIns="0" tIns="0" rIns="0" bIns="0" rtlCol="0">
              <a:spAutoFit/>
            </a:bodyPr>
            <a:lstStyle/>
            <a:p>
              <a:pPr algn="r"/>
              <a:r>
                <a:rPr lang="en-GB" sz="800" dirty="0" smtClean="0">
                  <a:solidFill>
                    <a:schemeClr val="tx1"/>
                  </a:solidFill>
                </a:rPr>
                <a:t>22.62cm</a:t>
              </a:r>
            </a:p>
          </p:txBody>
        </p:sp>
        <p:sp>
          <p:nvSpPr>
            <p:cNvPr id="75" name="TextBox 74" hidden="1"/>
            <p:cNvSpPr txBox="1"/>
            <p:nvPr userDrawn="1"/>
          </p:nvSpPr>
          <p:spPr>
            <a:xfrm>
              <a:off x="6988408" y="-292104"/>
              <a:ext cx="407812" cy="123111"/>
            </a:xfrm>
            <a:prstGeom prst="rect">
              <a:avLst/>
            </a:prstGeom>
            <a:noFill/>
          </p:spPr>
          <p:txBody>
            <a:bodyPr wrap="square" lIns="0" tIns="0" rIns="0" bIns="0" rtlCol="0">
              <a:spAutoFit/>
            </a:bodyPr>
            <a:lstStyle/>
            <a:p>
              <a:pPr algn="r"/>
              <a:r>
                <a:rPr lang="en-GB" sz="800" dirty="0" smtClean="0">
                  <a:solidFill>
                    <a:schemeClr val="tx1"/>
                  </a:solidFill>
                </a:rPr>
                <a:t>20.60cm</a:t>
              </a:r>
            </a:p>
          </p:txBody>
        </p:sp>
        <p:sp>
          <p:nvSpPr>
            <p:cNvPr id="76" name="TextBox 75" hidden="1"/>
            <p:cNvSpPr txBox="1"/>
            <p:nvPr userDrawn="1"/>
          </p:nvSpPr>
          <p:spPr>
            <a:xfrm>
              <a:off x="6260179" y="-292104"/>
              <a:ext cx="407812" cy="123111"/>
            </a:xfrm>
            <a:prstGeom prst="rect">
              <a:avLst/>
            </a:prstGeom>
            <a:noFill/>
          </p:spPr>
          <p:txBody>
            <a:bodyPr wrap="square" lIns="0" tIns="0" rIns="0" bIns="0" rtlCol="0">
              <a:spAutoFit/>
            </a:bodyPr>
            <a:lstStyle/>
            <a:p>
              <a:pPr algn="r"/>
              <a:r>
                <a:rPr lang="en-GB" sz="800" dirty="0" smtClean="0">
                  <a:solidFill>
                    <a:schemeClr val="tx1"/>
                  </a:solidFill>
                </a:rPr>
                <a:t>18.57cm</a:t>
              </a:r>
            </a:p>
          </p:txBody>
        </p:sp>
        <p:sp>
          <p:nvSpPr>
            <p:cNvPr id="77" name="TextBox 76" hidden="1"/>
            <p:cNvSpPr txBox="1"/>
            <p:nvPr userDrawn="1"/>
          </p:nvSpPr>
          <p:spPr>
            <a:xfrm>
              <a:off x="5531948" y="-292104"/>
              <a:ext cx="407812" cy="123111"/>
            </a:xfrm>
            <a:prstGeom prst="rect">
              <a:avLst/>
            </a:prstGeom>
            <a:noFill/>
          </p:spPr>
          <p:txBody>
            <a:bodyPr wrap="square" lIns="0" tIns="0" rIns="0" bIns="0" rtlCol="0">
              <a:spAutoFit/>
            </a:bodyPr>
            <a:lstStyle/>
            <a:p>
              <a:pPr algn="r"/>
              <a:r>
                <a:rPr lang="en-GB" sz="800" dirty="0" smtClean="0">
                  <a:solidFill>
                    <a:schemeClr val="tx1"/>
                  </a:solidFill>
                </a:rPr>
                <a:t>16.55cm</a:t>
              </a:r>
            </a:p>
          </p:txBody>
        </p:sp>
        <p:sp>
          <p:nvSpPr>
            <p:cNvPr id="78" name="TextBox 77" hidden="1"/>
            <p:cNvSpPr txBox="1"/>
            <p:nvPr userDrawn="1"/>
          </p:nvSpPr>
          <p:spPr>
            <a:xfrm>
              <a:off x="4803718" y="-292104"/>
              <a:ext cx="407812" cy="123111"/>
            </a:xfrm>
            <a:prstGeom prst="rect">
              <a:avLst/>
            </a:prstGeom>
            <a:noFill/>
          </p:spPr>
          <p:txBody>
            <a:bodyPr wrap="square" lIns="0" tIns="0" rIns="0" bIns="0" rtlCol="0">
              <a:spAutoFit/>
            </a:bodyPr>
            <a:lstStyle/>
            <a:p>
              <a:pPr algn="r"/>
              <a:r>
                <a:rPr lang="en-GB" sz="800" dirty="0" smtClean="0">
                  <a:solidFill>
                    <a:schemeClr val="tx1"/>
                  </a:solidFill>
                </a:rPr>
                <a:t>14.53cm</a:t>
              </a:r>
            </a:p>
          </p:txBody>
        </p:sp>
        <p:sp>
          <p:nvSpPr>
            <p:cNvPr id="79" name="TextBox 78" hidden="1"/>
            <p:cNvSpPr txBox="1"/>
            <p:nvPr userDrawn="1"/>
          </p:nvSpPr>
          <p:spPr>
            <a:xfrm>
              <a:off x="4075488" y="-292104"/>
              <a:ext cx="407812" cy="123111"/>
            </a:xfrm>
            <a:prstGeom prst="rect">
              <a:avLst/>
            </a:prstGeom>
            <a:noFill/>
          </p:spPr>
          <p:txBody>
            <a:bodyPr wrap="square" lIns="0" tIns="0" rIns="0" bIns="0" rtlCol="0">
              <a:spAutoFit/>
            </a:bodyPr>
            <a:lstStyle/>
            <a:p>
              <a:pPr algn="r"/>
              <a:r>
                <a:rPr lang="en-GB" sz="800" dirty="0" smtClean="0">
                  <a:solidFill>
                    <a:schemeClr val="tx1"/>
                  </a:solidFill>
                </a:rPr>
                <a:t>12.51cm</a:t>
              </a:r>
            </a:p>
          </p:txBody>
        </p:sp>
        <p:sp>
          <p:nvSpPr>
            <p:cNvPr id="80" name="TextBox 79" hidden="1"/>
            <p:cNvSpPr txBox="1"/>
            <p:nvPr userDrawn="1"/>
          </p:nvSpPr>
          <p:spPr>
            <a:xfrm>
              <a:off x="3347259" y="-292104"/>
              <a:ext cx="407812" cy="123111"/>
            </a:xfrm>
            <a:prstGeom prst="rect">
              <a:avLst/>
            </a:prstGeom>
            <a:noFill/>
          </p:spPr>
          <p:txBody>
            <a:bodyPr wrap="square" lIns="0" tIns="0" rIns="0" bIns="0" rtlCol="0">
              <a:spAutoFit/>
            </a:bodyPr>
            <a:lstStyle/>
            <a:p>
              <a:pPr algn="r"/>
              <a:r>
                <a:rPr lang="en-GB" sz="800" dirty="0" smtClean="0">
                  <a:solidFill>
                    <a:schemeClr val="tx1"/>
                  </a:solidFill>
                </a:rPr>
                <a:t>10.48cm</a:t>
              </a:r>
            </a:p>
          </p:txBody>
        </p:sp>
        <p:sp>
          <p:nvSpPr>
            <p:cNvPr id="81" name="TextBox 80" hidden="1"/>
            <p:cNvSpPr txBox="1"/>
            <p:nvPr userDrawn="1"/>
          </p:nvSpPr>
          <p:spPr>
            <a:xfrm>
              <a:off x="2619029" y="-292104"/>
              <a:ext cx="407812" cy="123111"/>
            </a:xfrm>
            <a:prstGeom prst="rect">
              <a:avLst/>
            </a:prstGeom>
            <a:noFill/>
          </p:spPr>
          <p:txBody>
            <a:bodyPr wrap="square" lIns="0" tIns="0" rIns="0" bIns="0" rtlCol="0">
              <a:spAutoFit/>
            </a:bodyPr>
            <a:lstStyle/>
            <a:p>
              <a:pPr algn="r"/>
              <a:r>
                <a:rPr lang="en-GB" sz="800" dirty="0" smtClean="0">
                  <a:solidFill>
                    <a:schemeClr val="tx1"/>
                  </a:solidFill>
                </a:rPr>
                <a:t>8.46cm</a:t>
              </a:r>
            </a:p>
          </p:txBody>
        </p:sp>
        <p:sp>
          <p:nvSpPr>
            <p:cNvPr id="82" name="TextBox 81" hidden="1"/>
            <p:cNvSpPr txBox="1"/>
            <p:nvPr userDrawn="1"/>
          </p:nvSpPr>
          <p:spPr>
            <a:xfrm>
              <a:off x="1890799" y="-292104"/>
              <a:ext cx="407812" cy="123111"/>
            </a:xfrm>
            <a:prstGeom prst="rect">
              <a:avLst/>
            </a:prstGeom>
            <a:noFill/>
          </p:spPr>
          <p:txBody>
            <a:bodyPr wrap="square" lIns="0" tIns="0" rIns="0" bIns="0" rtlCol="0">
              <a:spAutoFit/>
            </a:bodyPr>
            <a:lstStyle/>
            <a:p>
              <a:pPr algn="r"/>
              <a:r>
                <a:rPr lang="en-GB" sz="800" dirty="0" smtClean="0">
                  <a:solidFill>
                    <a:schemeClr val="tx1"/>
                  </a:solidFill>
                </a:rPr>
                <a:t>6.44cm</a:t>
              </a:r>
            </a:p>
          </p:txBody>
        </p:sp>
        <p:sp>
          <p:nvSpPr>
            <p:cNvPr id="83" name="TextBox 82" hidden="1"/>
            <p:cNvSpPr txBox="1"/>
            <p:nvPr userDrawn="1"/>
          </p:nvSpPr>
          <p:spPr>
            <a:xfrm>
              <a:off x="1162569" y="-292104"/>
              <a:ext cx="407812" cy="123111"/>
            </a:xfrm>
            <a:prstGeom prst="rect">
              <a:avLst/>
            </a:prstGeom>
            <a:noFill/>
          </p:spPr>
          <p:txBody>
            <a:bodyPr wrap="square" lIns="0" tIns="0" rIns="0" bIns="0" rtlCol="0">
              <a:spAutoFit/>
            </a:bodyPr>
            <a:lstStyle/>
            <a:p>
              <a:pPr algn="r"/>
              <a:r>
                <a:rPr lang="en-GB" sz="800" dirty="0" smtClean="0">
                  <a:solidFill>
                    <a:schemeClr val="tx1"/>
                  </a:solidFill>
                </a:rPr>
                <a:t>4.42cm</a:t>
              </a:r>
            </a:p>
          </p:txBody>
        </p:sp>
        <p:sp>
          <p:nvSpPr>
            <p:cNvPr id="84" name="TextBox 83" hidden="1"/>
            <p:cNvSpPr txBox="1"/>
            <p:nvPr userDrawn="1"/>
          </p:nvSpPr>
          <p:spPr>
            <a:xfrm>
              <a:off x="434340" y="-292104"/>
              <a:ext cx="407812" cy="123111"/>
            </a:xfrm>
            <a:prstGeom prst="rect">
              <a:avLst/>
            </a:prstGeom>
            <a:noFill/>
          </p:spPr>
          <p:txBody>
            <a:bodyPr wrap="square" lIns="0" tIns="0" rIns="0" bIns="0" rtlCol="0">
              <a:spAutoFit/>
            </a:bodyPr>
            <a:lstStyle/>
            <a:p>
              <a:pPr algn="r"/>
              <a:r>
                <a:rPr lang="en-GB" sz="800" dirty="0" smtClean="0">
                  <a:solidFill>
                    <a:schemeClr val="tx1"/>
                  </a:solidFill>
                </a:rPr>
                <a:t>2.39cm</a:t>
              </a:r>
            </a:p>
          </p:txBody>
        </p:sp>
        <p:cxnSp>
          <p:nvCxnSpPr>
            <p:cNvPr id="5" name="Straight Connector 4" hidden="1"/>
            <p:cNvCxnSpPr/>
            <p:nvPr userDrawn="1"/>
          </p:nvCxnSpPr>
          <p:spPr>
            <a:xfrm>
              <a:off x="27000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hidden="1"/>
            <p:cNvSpPr txBox="1"/>
            <p:nvPr userDrawn="1"/>
          </p:nvSpPr>
          <p:spPr>
            <a:xfrm>
              <a:off x="-990600" y="6183391"/>
              <a:ext cx="758820" cy="123111"/>
            </a:xfrm>
            <a:prstGeom prst="rect">
              <a:avLst/>
            </a:prstGeom>
            <a:noFill/>
          </p:spPr>
          <p:txBody>
            <a:bodyPr wrap="square" lIns="0" tIns="0" rIns="0" bIns="0" rtlCol="0">
              <a:spAutoFit/>
            </a:bodyPr>
            <a:lstStyle/>
            <a:p>
              <a:pPr algn="r"/>
              <a:r>
                <a:rPr lang="en-GB" sz="800" dirty="0" smtClean="0">
                  <a:solidFill>
                    <a:schemeClr val="tx1"/>
                  </a:solidFill>
                </a:rPr>
                <a:t>Content Bottom</a:t>
              </a:r>
            </a:p>
          </p:txBody>
        </p:sp>
        <p:sp>
          <p:nvSpPr>
            <p:cNvPr id="86" name="TextBox 85" hidden="1"/>
            <p:cNvSpPr txBox="1"/>
            <p:nvPr userDrawn="1"/>
          </p:nvSpPr>
          <p:spPr>
            <a:xfrm>
              <a:off x="-990600" y="1769267"/>
              <a:ext cx="758820" cy="123111"/>
            </a:xfrm>
            <a:prstGeom prst="rect">
              <a:avLst/>
            </a:prstGeom>
            <a:noFill/>
          </p:spPr>
          <p:txBody>
            <a:bodyPr wrap="square" lIns="0" tIns="0" rIns="0" bIns="0" rtlCol="0">
              <a:spAutoFit/>
            </a:bodyPr>
            <a:lstStyle/>
            <a:p>
              <a:pPr algn="r"/>
              <a:r>
                <a:rPr lang="en-GB" sz="800" dirty="0" smtClean="0">
                  <a:solidFill>
                    <a:schemeClr val="tx1"/>
                  </a:solidFill>
                </a:rPr>
                <a:t>Content Top</a:t>
              </a:r>
            </a:p>
          </p:txBody>
        </p:sp>
        <p:sp>
          <p:nvSpPr>
            <p:cNvPr id="87" name="TextBox 86" hidden="1"/>
            <p:cNvSpPr txBox="1"/>
            <p:nvPr userDrawn="1"/>
          </p:nvSpPr>
          <p:spPr>
            <a:xfrm>
              <a:off x="-990600" y="1198691"/>
              <a:ext cx="758820" cy="246221"/>
            </a:xfrm>
            <a:prstGeom prst="rect">
              <a:avLst/>
            </a:prstGeom>
            <a:noFill/>
          </p:spPr>
          <p:txBody>
            <a:bodyPr wrap="square" lIns="0" tIns="0" rIns="0" bIns="0" rtlCol="0">
              <a:spAutoFit/>
            </a:bodyPr>
            <a:lstStyle/>
            <a:p>
              <a:pPr algn="r"/>
              <a:r>
                <a:rPr lang="en-GB" sz="800" dirty="0" smtClean="0">
                  <a:solidFill>
                    <a:schemeClr val="tx1"/>
                  </a:solidFill>
                </a:rPr>
                <a:t>Heading Baseline</a:t>
              </a:r>
            </a:p>
          </p:txBody>
        </p:sp>
        <p:sp>
          <p:nvSpPr>
            <p:cNvPr id="88" name="TextBox 87" hidden="1"/>
            <p:cNvSpPr txBox="1"/>
            <p:nvPr userDrawn="1"/>
          </p:nvSpPr>
          <p:spPr>
            <a:xfrm>
              <a:off x="-632460" y="-297180"/>
              <a:ext cx="775293" cy="123111"/>
            </a:xfrm>
            <a:prstGeom prst="rect">
              <a:avLst/>
            </a:prstGeom>
            <a:noFill/>
          </p:spPr>
          <p:txBody>
            <a:bodyPr wrap="square" lIns="0" tIns="0" rIns="0" bIns="0" rtlCol="0">
              <a:spAutoFit/>
            </a:bodyPr>
            <a:lstStyle/>
            <a:p>
              <a:pPr algn="r"/>
              <a:r>
                <a:rPr lang="en-GB" sz="800" dirty="0" smtClean="0">
                  <a:solidFill>
                    <a:schemeClr val="tx1"/>
                  </a:solidFill>
                </a:rPr>
                <a:t>Left Margin</a:t>
              </a:r>
            </a:p>
          </p:txBody>
        </p:sp>
        <p:sp>
          <p:nvSpPr>
            <p:cNvPr id="89" name="TextBox 88" hidden="1"/>
            <p:cNvSpPr txBox="1"/>
            <p:nvPr userDrawn="1"/>
          </p:nvSpPr>
          <p:spPr>
            <a:xfrm>
              <a:off x="8907866" y="-297180"/>
              <a:ext cx="594274" cy="123111"/>
            </a:xfrm>
            <a:prstGeom prst="rect">
              <a:avLst/>
            </a:prstGeom>
            <a:noFill/>
          </p:spPr>
          <p:txBody>
            <a:bodyPr wrap="square" lIns="0" tIns="0" rIns="0" bIns="0" rtlCol="0">
              <a:spAutoFit/>
            </a:bodyPr>
            <a:lstStyle/>
            <a:p>
              <a:pPr algn="l"/>
              <a:r>
                <a:rPr lang="en-GB" sz="800" dirty="0" smtClean="0">
                  <a:solidFill>
                    <a:schemeClr val="tx1"/>
                  </a:solidFill>
                </a:rPr>
                <a:t>Right Margin</a:t>
              </a:r>
            </a:p>
          </p:txBody>
        </p:sp>
      </p:grpSp>
      <p:sp>
        <p:nvSpPr>
          <p:cNvPr id="90" name="Title Placeholder 1"/>
          <p:cNvSpPr>
            <a:spLocks noGrp="1"/>
          </p:cNvSpPr>
          <p:nvPr>
            <p:ph type="title"/>
          </p:nvPr>
        </p:nvSpPr>
        <p:spPr>
          <a:xfrm>
            <a:off x="268288" y="288925"/>
            <a:ext cx="8597899" cy="847725"/>
          </a:xfrm>
          <a:prstGeom prst="rect">
            <a:avLst/>
          </a:prstGeom>
        </p:spPr>
        <p:txBody>
          <a:bodyPr vert="horz" lIns="0" tIns="0" rIns="0" bIns="0" rtlCol="0" anchor="t">
            <a:noAutofit/>
          </a:bodyPr>
          <a:lstStyle/>
          <a:p>
            <a:r>
              <a:rPr lang="en-US" smtClean="0"/>
              <a:t>Click to edit Master title style</a:t>
            </a:r>
            <a:endParaRPr lang="en-GB" dirty="0"/>
          </a:p>
        </p:txBody>
      </p:sp>
      <p:sp>
        <p:nvSpPr>
          <p:cNvPr id="92" name="Text Placeholder 2"/>
          <p:cNvSpPr>
            <a:spLocks noGrp="1"/>
          </p:cNvSpPr>
          <p:nvPr>
            <p:ph type="body" idx="1"/>
          </p:nvPr>
        </p:nvSpPr>
        <p:spPr>
          <a:xfrm>
            <a:off x="270000" y="1706564"/>
            <a:ext cx="8600156" cy="400685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93" name="Straight Connector 92"/>
          <p:cNvCxnSpPr/>
          <p:nvPr/>
        </p:nvCxnSpPr>
        <p:spPr>
          <a:xfrm>
            <a:off x="0" y="6121816"/>
            <a:ext cx="91440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94" name="Slide Number Placeholder 5"/>
          <p:cNvSpPr>
            <a:spLocks noGrp="1"/>
          </p:cNvSpPr>
          <p:nvPr>
            <p:ph type="sldNum" sz="quarter" idx="4"/>
          </p:nvPr>
        </p:nvSpPr>
        <p:spPr>
          <a:xfrm>
            <a:off x="8142685" y="6399213"/>
            <a:ext cx="727472"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7" name="Straight Connector 96"/>
          <p:cNvCxnSpPr/>
          <p:nvPr userDrawn="1"/>
        </p:nvCxnSpPr>
        <p:spPr>
          <a:xfrm>
            <a:off x="2456386" y="6220177"/>
            <a:ext cx="0" cy="434314"/>
          </a:xfrm>
          <a:prstGeom prst="line">
            <a:avLst/>
          </a:prstGeom>
          <a:ln w="12700">
            <a:solidFill>
              <a:srgbClr val="000000"/>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98" name="Picture 97"/>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70000" y="6289321"/>
            <a:ext cx="2084401" cy="324000"/>
          </a:xfrm>
          <a:prstGeom prst="rect">
            <a:avLst/>
          </a:prstGeom>
        </p:spPr>
      </p:pic>
      <p:pic>
        <p:nvPicPr>
          <p:cNvPr id="99" name="Picture 2"/>
          <p:cNvPicPr>
            <a:picLocks noChangeAspect="1" noChangeArrowheads="1"/>
          </p:cNvPicPr>
          <p:nvPr userDrawn="1"/>
        </p:nvPicPr>
        <p:blipFill rotWithShape="1">
          <a:blip r:embed="rId11">
            <a:extLst>
              <a:ext uri="{28A0092B-C50C-407E-A947-70E740481C1C}">
                <a14:useLocalDpi xmlns:a14="http://schemas.microsoft.com/office/drawing/2010/main" val="0"/>
              </a:ext>
            </a:extLst>
          </a:blip>
          <a:srcRect l="2168" t="9807" r="1" b="11289"/>
          <a:stretch/>
        </p:blipFill>
        <p:spPr bwMode="auto">
          <a:xfrm>
            <a:off x="2485358" y="6189697"/>
            <a:ext cx="2824040" cy="523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3" name="Rectangle 102"/>
          <p:cNvSpPr/>
          <p:nvPr userDrawn="1"/>
        </p:nvSpPr>
        <p:spPr>
          <a:xfrm>
            <a:off x="270000" y="6743424"/>
            <a:ext cx="9977349" cy="76944"/>
          </a:xfrm>
          <a:prstGeom prst="rect">
            <a:avLst/>
          </a:prstGeom>
        </p:spPr>
        <p:txBody>
          <a:bodyPr wrap="square" lIns="0" tIns="0" rIns="0" bIns="0">
            <a:spAutoFit/>
          </a:bodyPr>
          <a:lstStyle/>
          <a:p>
            <a:r>
              <a:rPr lang="en-AU" sz="500" b="0" kern="1200" dirty="0" smtClean="0">
                <a:solidFill>
                  <a:schemeClr val="tx1"/>
                </a:solidFill>
                <a:effectLst/>
                <a:latin typeface="+mn-lt"/>
                <a:ea typeface="+mn-ea"/>
                <a:cs typeface="Arial" charset="0"/>
              </a:rPr>
              <a:t>TNS Australia Pty Ltd (trading as Kantar Public) is ISO accredited to 20252:2012 and is compliant with this internal quality standard.  This project has been conducted in accordance with ISO 20252:2012 international standards. </a:t>
            </a:r>
            <a:endParaRPr lang="en-AU" sz="500" b="0" kern="1200" dirty="0">
              <a:solidFill>
                <a:schemeClr val="tx1"/>
              </a:solidFill>
              <a:effectLst/>
              <a:latin typeface="+mn-lt"/>
              <a:ea typeface="+mn-ea"/>
              <a:cs typeface="Arial" charset="0"/>
            </a:endParaRPr>
          </a:p>
        </p:txBody>
      </p:sp>
      <p:sp>
        <p:nvSpPr>
          <p:cNvPr id="96" name="TextBox 95"/>
          <p:cNvSpPr txBox="1"/>
          <p:nvPr userDrawn="1">
            <p:custDataLst>
              <p:tags r:id="rId9"/>
            </p:custDataLst>
          </p:nvPr>
        </p:nvSpPr>
        <p:spPr>
          <a:xfrm>
            <a:off x="5426873" y="6238117"/>
            <a:ext cx="3281120" cy="381000"/>
          </a:xfrm>
          <a:prstGeom prst="rect">
            <a:avLst/>
          </a:prstGeom>
          <a:noFill/>
        </p:spPr>
        <p:txBody>
          <a:bodyPr vert="horz" wrap="square" lIns="0" tIns="0" rIns="0" bIns="0" rtlCol="0" anchor="t">
            <a:noAutofit/>
          </a:bodyPr>
          <a:lstStyle/>
          <a:p>
            <a:pPr algn="l">
              <a:lnSpc>
                <a:spcPct val="100000"/>
              </a:lnSpc>
              <a:spcBef>
                <a:spcPct val="0"/>
              </a:spcBef>
              <a:spcAft>
                <a:spcPct val="0"/>
              </a:spcAft>
            </a:pPr>
            <a:r>
              <a:rPr lang="en-AU" sz="1200" b="0" i="0" u="none" strike="noStrike" spc="0" baseline="0" dirty="0" smtClean="0">
                <a:solidFill>
                  <a:srgbClr val="333333"/>
                </a:solidFill>
                <a:latin typeface="+mj-lt"/>
              </a:rPr>
              <a:t>Online Copyright Infringement  Survey 2017</a:t>
            </a:r>
          </a:p>
        </p:txBody>
      </p:sp>
    </p:spTree>
    <p:extLst>
      <p:ext uri="{BB962C8B-B14F-4D97-AF65-F5344CB8AC3E}">
        <p14:creationId xmlns:p14="http://schemas.microsoft.com/office/powerpoint/2010/main" val="1320469080"/>
      </p:ext>
    </p:extLst>
  </p:cSld>
  <p:clrMap bg1="lt1" tx1="dk1" bg2="lt2" tx2="dk2" accent1="accent1" accent2="accent2" accent3="accent3" accent4="accent4" accent5="accent5" accent6="accent6" hlink="hlink" folHlink="folHlink"/>
  <p:sldLayoutIdLst>
    <p:sldLayoutId id="2147483736" r:id="rId1"/>
    <p:sldLayoutId id="2147483742" r:id="rId2"/>
    <p:sldLayoutId id="2147483764" r:id="rId3"/>
    <p:sldLayoutId id="2147483765" r:id="rId4"/>
    <p:sldLayoutId id="2147483766" r:id="rId5"/>
    <p:sldLayoutId id="2147483767" r:id="rId6"/>
    <p:sldLayoutId id="2147483768"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70">
          <p15:clr>
            <a:srgbClr val="A4A3A4"/>
          </p15:clr>
        </p15:guide>
        <p15:guide id="2" orient="horz" pos="2159">
          <p15:clr>
            <a:srgbClr val="A4A3A4"/>
          </p15:clr>
        </p15:guide>
        <p15:guide id="3" pos="543">
          <p15:clr>
            <a:srgbClr val="A4A3A4"/>
          </p15:clr>
        </p15:guide>
        <p15:guide id="4" pos="629">
          <p15:clr>
            <a:srgbClr val="A4A3A4"/>
          </p15:clr>
        </p15:guide>
        <p15:guide id="5" pos="1002">
          <p15:clr>
            <a:srgbClr val="A4A3A4"/>
          </p15:clr>
        </p15:guide>
        <p15:guide id="6" pos="1088">
          <p15:clr>
            <a:srgbClr val="A4A3A4"/>
          </p15:clr>
        </p15:guide>
        <p15:guide id="7" pos="1460">
          <p15:clr>
            <a:srgbClr val="A4A3A4"/>
          </p15:clr>
        </p15:guide>
        <p15:guide id="8" pos="1548">
          <p15:clr>
            <a:srgbClr val="A4A3A4"/>
          </p15:clr>
        </p15:guide>
        <p15:guide id="9" pos="1919">
          <p15:clr>
            <a:srgbClr val="A4A3A4"/>
          </p15:clr>
        </p15:guide>
        <p15:guide id="10" pos="2007">
          <p15:clr>
            <a:srgbClr val="A4A3A4"/>
          </p15:clr>
        </p15:guide>
        <p15:guide id="11" pos="2378">
          <p15:clr>
            <a:srgbClr val="A4A3A4"/>
          </p15:clr>
        </p15:guide>
        <p15:guide id="12" pos="2466">
          <p15:clr>
            <a:srgbClr val="A4A3A4"/>
          </p15:clr>
        </p15:guide>
        <p15:guide id="13" pos="2835">
          <p15:clr>
            <a:srgbClr val="A4A3A4"/>
          </p15:clr>
        </p15:guide>
        <p15:guide id="14" pos="2925">
          <p15:clr>
            <a:srgbClr val="A4A3A4"/>
          </p15:clr>
        </p15:guide>
        <p15:guide id="15" pos="3294">
          <p15:clr>
            <a:srgbClr val="A4A3A4"/>
          </p15:clr>
        </p15:guide>
        <p15:guide id="16" pos="3384">
          <p15:clr>
            <a:srgbClr val="A4A3A4"/>
          </p15:clr>
        </p15:guide>
        <p15:guide id="17" pos="3843">
          <p15:clr>
            <a:srgbClr val="A4A3A4"/>
          </p15:clr>
        </p15:guide>
        <p15:guide id="18" pos="3753">
          <p15:clr>
            <a:srgbClr val="A4A3A4"/>
          </p15:clr>
        </p15:guide>
        <p15:guide id="19" pos="4212">
          <p15:clr>
            <a:srgbClr val="A4A3A4"/>
          </p15:clr>
        </p15:guide>
        <p15:guide id="20" pos="4302">
          <p15:clr>
            <a:srgbClr val="A4A3A4"/>
          </p15:clr>
        </p15:guide>
        <p15:guide id="21" pos="4671">
          <p15:clr>
            <a:srgbClr val="A4A3A4"/>
          </p15:clr>
        </p15:guide>
        <p15:guide id="22" pos="4761">
          <p15:clr>
            <a:srgbClr val="A4A3A4"/>
          </p15:clr>
        </p15:guide>
        <p15:guide id="23" pos="5129">
          <p15:clr>
            <a:srgbClr val="A4A3A4"/>
          </p15:clr>
        </p15:guide>
        <p15:guide id="24" pos="5220">
          <p15:clr>
            <a:srgbClr val="A4A3A4"/>
          </p15:clr>
        </p15:guide>
        <p15:guide id="25" pos="5588">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chart" Target="../charts/chart9.xml"/><Relationship Id="rId4" Type="http://schemas.openxmlformats.org/officeDocument/2006/relationships/chart" Target="../charts/char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 Id="rId5" Type="http://schemas.openxmlformats.org/officeDocument/2006/relationships/image" Target="../media/image8.e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ummary of Research Findings&#10;&#10;June 2017&#10;&#10;Prepared for: &#10;Department of Communications and the Arts&#10;" title="Consumer Survey on Online Copyright Infringement 2016"/>
          <p:cNvSpPr>
            <a:spLocks noGrp="1"/>
          </p:cNvSpPr>
          <p:nvPr>
            <p:ph type="title"/>
          </p:nvPr>
        </p:nvSpPr>
        <p:spPr>
          <a:xfrm>
            <a:off x="277137" y="9729"/>
            <a:ext cx="5963344" cy="3100940"/>
          </a:xfrm>
        </p:spPr>
        <p:txBody>
          <a:bodyPr anchor="ctr"/>
          <a:lstStyle/>
          <a:p>
            <a:pPr>
              <a:spcAft>
                <a:spcPts val="1200"/>
              </a:spcAft>
            </a:pPr>
            <a:r>
              <a:rPr lang="en-AU" sz="2800" dirty="0" smtClean="0"/>
              <a:t>Consumer Survey on Online Copyright Infringement 2017</a:t>
            </a:r>
            <a:br>
              <a:rPr lang="en-AU" sz="2800" dirty="0" smtClean="0"/>
            </a:br>
            <a:r>
              <a:rPr lang="en-AU" sz="2800" dirty="0" smtClean="0"/>
              <a:t/>
            </a:r>
            <a:br>
              <a:rPr lang="en-AU" sz="2800" dirty="0" smtClean="0"/>
            </a:br>
            <a:r>
              <a:rPr lang="en-AU" sz="2000" dirty="0" smtClean="0"/>
              <a:t>Summary of Research Findings</a:t>
            </a:r>
            <a:r>
              <a:rPr lang="en-AU" dirty="0" smtClean="0"/>
              <a:t/>
            </a:r>
            <a:br>
              <a:rPr lang="en-AU" dirty="0" smtClean="0"/>
            </a:br>
            <a:r>
              <a:rPr lang="en-AU" sz="2000" dirty="0" smtClean="0"/>
              <a:t/>
            </a:r>
            <a:br>
              <a:rPr lang="en-AU" sz="2000" dirty="0" smtClean="0"/>
            </a:br>
            <a:r>
              <a:rPr lang="en-AU" sz="1200" dirty="0"/>
              <a:t>June 2017</a:t>
            </a:r>
            <a:r>
              <a:rPr lang="en-AU" sz="1200" dirty="0" smtClean="0"/>
              <a:t/>
            </a:r>
            <a:br>
              <a:rPr lang="en-AU" sz="1200" dirty="0" smtClean="0"/>
            </a:br>
            <a:r>
              <a:rPr lang="en-AU" sz="1200" dirty="0"/>
              <a:t/>
            </a:r>
            <a:br>
              <a:rPr lang="en-AU" sz="1200" dirty="0"/>
            </a:br>
            <a:r>
              <a:rPr lang="en-AU" sz="1200" b="1" dirty="0" smtClean="0"/>
              <a:t>Prepared for</a:t>
            </a:r>
            <a:r>
              <a:rPr lang="en-AU" sz="1200" dirty="0" smtClean="0"/>
              <a:t>: </a:t>
            </a:r>
            <a:br>
              <a:rPr lang="en-AU" sz="1200" dirty="0" smtClean="0"/>
            </a:br>
            <a:r>
              <a:rPr lang="en-AU" sz="1200" dirty="0" smtClean="0"/>
              <a:t>Department of Communications and the Arts</a:t>
            </a:r>
            <a:endParaRPr lang="en-GB" sz="1200" dirty="0" smtClean="0"/>
          </a:p>
        </p:txBody>
      </p:sp>
      <p:pic>
        <p:nvPicPr>
          <p:cNvPr id="5" name="Picture 4" descr="Market and Social Research ISO 20252 certification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7137" y="4084916"/>
            <a:ext cx="507678" cy="1679523"/>
          </a:xfrm>
          <a:prstGeom prst="rect">
            <a:avLst/>
          </a:prstGeom>
        </p:spPr>
      </p:pic>
      <p:sp>
        <p:nvSpPr>
          <p:cNvPr id="6" name="Slide Number Placeholder 5" title="Slide 1"/>
          <p:cNvSpPr>
            <a:spLocks noGrp="1"/>
          </p:cNvSpPr>
          <p:nvPr>
            <p:ph type="sldNum" sz="quarter" idx="4"/>
          </p:nvPr>
        </p:nvSpPr>
        <p:spPr/>
        <p:txBody>
          <a:bodyPr/>
          <a:lstStyle/>
          <a:p>
            <a:fld id="{9784CBA3-D598-4B1F-BAA3-EE14B5154290}" type="slidenum">
              <a:rPr lang="en-AU" smtClean="0"/>
              <a:pPr/>
              <a:t>1</a:t>
            </a:fld>
            <a:endParaRPr lang="en-AU" dirty="0"/>
          </a:p>
        </p:txBody>
      </p:sp>
    </p:spTree>
    <p:custDataLst>
      <p:tags r:id="rId1"/>
    </p:custDataLst>
    <p:extLst>
      <p:ext uri="{BB962C8B-B14F-4D97-AF65-F5344CB8AC3E}">
        <p14:creationId xmlns:p14="http://schemas.microsoft.com/office/powerpoint/2010/main" val="1344909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 name="Table 67" descr="Across 4 Categories&#10;1) YouTube, 2) Netflix, 3) iTunes/Apple, and 4) Spotify.&#10;Youtube, Netflix, and Spotify all significantly increased in 2017, while iTunes/Apple significantly declined.&#10;&#10;Music Category&#10;1) YouTube, 2) Spotify, 3) iTunes/Apple, and 4) Facebook.&#10;Spotify significantly increased in 2017, while iTunes/Apple significantly declined (of this catergory type).&#10;&#10;Video game Category&#10;1) Steam, 2) EB Games, 3) Xbox Live, and 4) Sony/ PlayStation (of this catergory type).&#10;&#10;Movie Category&#10;1) Netflix, 2) YouTube, 3) Foxtel, and 4) Stan.&#10;Netflix, Foxtel and Stan significantly increased in 2017 (of this catergory type).&#10;&#10;TV programme Category&#10;1) Netflix, 2) YouTube, 3) ABC iview, and 4) Foxtel.&#10;Netflix and Foxtel significantly increased in 2017, while ABC iview significantly declined in 2017 (of this catergory type)." title="Table showing top four services used for digital consumption and sharing of content"/>
          <p:cNvGraphicFramePr>
            <a:graphicFrameLocks noGrp="1"/>
          </p:cNvGraphicFramePr>
          <p:nvPr>
            <p:extLst>
              <p:ext uri="{D42A27DB-BD31-4B8C-83A1-F6EECF244321}">
                <p14:modId xmlns:p14="http://schemas.microsoft.com/office/powerpoint/2010/main" val="2608412769"/>
              </p:ext>
            </p:extLst>
          </p:nvPr>
        </p:nvGraphicFramePr>
        <p:xfrm>
          <a:off x="797798" y="2775948"/>
          <a:ext cx="8079505" cy="3165916"/>
        </p:xfrm>
        <a:graphic>
          <a:graphicData uri="http://schemas.openxmlformats.org/drawingml/2006/table">
            <a:tbl>
              <a:tblPr firstRow="1" bandRow="1">
                <a:tableStyleId>{5C22544A-7EE6-4342-B048-85BDC9FD1C3A}</a:tableStyleId>
              </a:tblPr>
              <a:tblGrid>
                <a:gridCol w="1615901"/>
                <a:gridCol w="1615901"/>
                <a:gridCol w="1615901"/>
                <a:gridCol w="1615901"/>
                <a:gridCol w="1615901"/>
              </a:tblGrid>
              <a:tr h="791479">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YouTube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YouTube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Steam</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Netflix</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Netflix</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1479">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Netflix</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0000"/>
                          </a:solidFill>
                        </a:rPr>
                        <a:t>Spotify</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EB Games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YouTube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YouTube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1479">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iTunes/</a:t>
                      </a:r>
                    </a:p>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Apple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iTunes/ Apple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Xbox Live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Foxtel</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0000"/>
                          </a:solidFill>
                        </a:rPr>
                        <a:t>ABC </a:t>
                      </a:r>
                      <a:br>
                        <a:rPr lang="en-AU" sz="1800" b="0" spc="100" baseline="0" dirty="0" smtClean="0">
                          <a:solidFill>
                            <a:srgbClr val="000000"/>
                          </a:solidFill>
                        </a:rPr>
                      </a:br>
                      <a:r>
                        <a:rPr lang="en-AU" sz="1800" b="0" spc="100" baseline="0" dirty="0" smtClean="0">
                          <a:solidFill>
                            <a:srgbClr val="000000"/>
                          </a:solidFill>
                        </a:rPr>
                        <a:t>iview</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1479">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0000"/>
                          </a:solidFill>
                        </a:rPr>
                        <a:t>Spotify</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0000"/>
                          </a:solidFill>
                        </a:rPr>
                        <a:t>Facebook</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0000"/>
                          </a:solidFill>
                        </a:rPr>
                        <a:t>Sony/ PlayStation</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0000"/>
                          </a:solidFill>
                        </a:rPr>
                        <a:t>Stan</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Foxtel</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2" name="Title 1" descr="There have been significant increases in the use of streaming sites such as Netflix, Stan, and Spotify for digital consumption and sharing of content." title="Heading and key finding of the slide"/>
          <p:cNvSpPr>
            <a:spLocks noGrp="1"/>
          </p:cNvSpPr>
          <p:nvPr>
            <p:ph type="title"/>
          </p:nvPr>
        </p:nvSpPr>
        <p:spPr/>
        <p:txBody>
          <a:bodyPr/>
          <a:lstStyle/>
          <a:p>
            <a:pPr lvl="2" algn="l" rtl="0">
              <a:spcBef>
                <a:spcPts val="600"/>
              </a:spcBef>
            </a:pPr>
            <a:r>
              <a:rPr lang="en-AU" sz="2000" b="1" kern="1200" dirty="0">
                <a:solidFill>
                  <a:schemeClr val="tx1"/>
                </a:solidFill>
                <a:latin typeface="+mj-lt"/>
                <a:ea typeface="+mj-ea"/>
                <a:cs typeface="+mj-cs"/>
              </a:rPr>
              <a:t>There </a:t>
            </a:r>
            <a:r>
              <a:rPr lang="en-AU" sz="2000" b="1" kern="1200" dirty="0" smtClean="0">
                <a:solidFill>
                  <a:schemeClr val="tx1"/>
                </a:solidFill>
                <a:latin typeface="+mj-lt"/>
                <a:ea typeface="+mj-ea"/>
                <a:cs typeface="+mj-cs"/>
              </a:rPr>
              <a:t>have </a:t>
            </a:r>
            <a:r>
              <a:rPr lang="en-AU" sz="2000" b="1" kern="1200" dirty="0">
                <a:solidFill>
                  <a:schemeClr val="tx1"/>
                </a:solidFill>
                <a:latin typeface="+mj-lt"/>
                <a:ea typeface="+mj-ea"/>
                <a:cs typeface="+mj-cs"/>
              </a:rPr>
              <a:t>been significant increases in </a:t>
            </a:r>
            <a:r>
              <a:rPr lang="en-AU" sz="2000" b="1" kern="1200" dirty="0" smtClean="0">
                <a:solidFill>
                  <a:schemeClr val="tx1"/>
                </a:solidFill>
                <a:latin typeface="+mj-lt"/>
                <a:ea typeface="+mj-ea"/>
                <a:cs typeface="+mj-cs"/>
              </a:rPr>
              <a:t>the use of streaming sites such as </a:t>
            </a:r>
            <a:r>
              <a:rPr lang="en-AU" sz="2000" b="1" kern="1200" dirty="0" smtClean="0">
                <a:solidFill>
                  <a:schemeClr val="tx1"/>
                </a:solidFill>
              </a:rPr>
              <a:t>Netflix</a:t>
            </a:r>
            <a:r>
              <a:rPr lang="en-AU" sz="2000" b="1" kern="1200" dirty="0">
                <a:solidFill>
                  <a:schemeClr val="tx1"/>
                </a:solidFill>
              </a:rPr>
              <a:t>, Stan, and </a:t>
            </a:r>
            <a:r>
              <a:rPr lang="en-AU" sz="2000" b="1" kern="1200" dirty="0" smtClean="0">
                <a:solidFill>
                  <a:schemeClr val="tx1"/>
                </a:solidFill>
              </a:rPr>
              <a:t>Spotify</a:t>
            </a:r>
            <a:r>
              <a:rPr lang="en-AU" sz="2000" b="1" kern="1200" dirty="0" smtClean="0">
                <a:solidFill>
                  <a:schemeClr val="tx1"/>
                </a:solidFill>
                <a:latin typeface="+mj-lt"/>
                <a:ea typeface="+mj-ea"/>
                <a:cs typeface="+mj-cs"/>
              </a:rPr>
              <a:t> for digital consumption and sharing of content.  </a:t>
            </a:r>
            <a:endParaRPr lang="en-AU" sz="2000" b="1" kern="1200" dirty="0">
              <a:solidFill>
                <a:schemeClr val="tx1"/>
              </a:solidFill>
              <a:latin typeface="+mj-lt"/>
              <a:ea typeface="+mj-ea"/>
              <a:cs typeface="+mj-cs"/>
            </a:endParaRPr>
          </a:p>
        </p:txBody>
      </p:sp>
      <p:graphicFrame>
        <p:nvGraphicFramePr>
          <p:cNvPr id="5" name="Table 4" descr="(From left to right) &#10;Any across 4 categories&#10;Music&#10;Video Games&#10;Movies&#10;Tv programmes" title="Digital media categories"/>
          <p:cNvGraphicFramePr>
            <a:graphicFrameLocks noGrp="1"/>
          </p:cNvGraphicFramePr>
          <p:nvPr>
            <p:extLst>
              <p:ext uri="{D42A27DB-BD31-4B8C-83A1-F6EECF244321}">
                <p14:modId xmlns:p14="http://schemas.microsoft.com/office/powerpoint/2010/main" val="2688973997"/>
              </p:ext>
            </p:extLst>
          </p:nvPr>
        </p:nvGraphicFramePr>
        <p:xfrm>
          <a:off x="675323" y="2395387"/>
          <a:ext cx="8193188" cy="355600"/>
        </p:xfrm>
        <a:graphic>
          <a:graphicData uri="http://schemas.openxmlformats.org/drawingml/2006/table">
            <a:tbl>
              <a:tblPr/>
              <a:tblGrid>
                <a:gridCol w="1828372"/>
                <a:gridCol w="1591204"/>
                <a:gridCol w="1591204"/>
                <a:gridCol w="1591204"/>
                <a:gridCol w="1591204"/>
              </a:tblGrid>
              <a:tr h="345290">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en-AU" sz="1000" spc="150" dirty="0" smtClean="0">
                          <a:effectLst/>
                          <a:latin typeface="+mn-lt"/>
                          <a:ea typeface="Times New Roman"/>
                          <a:cs typeface="Times New Roman"/>
                        </a:rPr>
                        <a:t>ANY ACROSS</a:t>
                      </a:r>
                      <a:br>
                        <a:rPr lang="en-AU" sz="1000" spc="150" dirty="0" smtClean="0">
                          <a:effectLst/>
                          <a:latin typeface="+mn-lt"/>
                          <a:ea typeface="Times New Roman"/>
                          <a:cs typeface="Times New Roman"/>
                        </a:rPr>
                      </a:br>
                      <a:r>
                        <a:rPr lang="en-AU" sz="1000" spc="150" baseline="0" dirty="0" smtClean="0">
                          <a:effectLst/>
                          <a:latin typeface="+mn-lt"/>
                          <a:ea typeface="Times New Roman"/>
                          <a:cs typeface="Times New Roman"/>
                        </a:rPr>
                        <a:t>4 CATEGORIES</a:t>
                      </a:r>
                      <a:endParaRPr lang="en-AU" sz="1000" spc="150" dirty="0" smtClean="0">
                        <a:effectLst/>
                        <a:latin typeface="+mn-lt"/>
                        <a:ea typeface="Times New Roman"/>
                        <a:cs typeface="Times New Roman"/>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400"/>
                        </a:lnSpc>
                        <a:spcAft>
                          <a:spcPts val="0"/>
                        </a:spcAft>
                      </a:pPr>
                      <a:r>
                        <a:rPr lang="en-AU" sz="1000" spc="150" dirty="0" smtClean="0">
                          <a:effectLst/>
                          <a:latin typeface="Verdana"/>
                          <a:ea typeface="Times New Roman"/>
                          <a:cs typeface="Times New Roman"/>
                        </a:rPr>
                        <a:t>MUSIC</a:t>
                      </a:r>
                      <a:endParaRPr lang="en-AU" sz="1000" spc="150" dirty="0">
                        <a:effectLst/>
                        <a:latin typeface="Verdana"/>
                        <a:ea typeface="Times New Roman"/>
                        <a:cs typeface="Times New Roman"/>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400"/>
                        </a:lnSpc>
                        <a:spcAft>
                          <a:spcPts val="0"/>
                        </a:spcAft>
                      </a:pPr>
                      <a:r>
                        <a:rPr lang="en-AU" sz="1000" spc="150" dirty="0" smtClean="0">
                          <a:effectLst/>
                          <a:latin typeface="Verdana"/>
                          <a:ea typeface="Times New Roman"/>
                          <a:cs typeface="Times New Roman"/>
                        </a:rPr>
                        <a:t>VIDEO GAMES</a:t>
                      </a:r>
                      <a:endParaRPr lang="en-AU" sz="1000" spc="150" dirty="0">
                        <a:effectLst/>
                        <a:latin typeface="Verdana"/>
                        <a:ea typeface="Times New Roman"/>
                        <a:cs typeface="Times New Roman"/>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400"/>
                        </a:lnSpc>
                        <a:spcAft>
                          <a:spcPts val="0"/>
                        </a:spcAft>
                      </a:pPr>
                      <a:r>
                        <a:rPr lang="en-AU" sz="1000" spc="150" dirty="0" smtClean="0">
                          <a:effectLst/>
                          <a:latin typeface="Verdana"/>
                          <a:ea typeface="Times New Roman"/>
                          <a:cs typeface="Times New Roman"/>
                        </a:rPr>
                        <a:t>MOVIES</a:t>
                      </a:r>
                      <a:endParaRPr lang="en-AU" sz="1000" spc="150" dirty="0">
                        <a:effectLst/>
                        <a:latin typeface="Verdana"/>
                        <a:ea typeface="Times New Roman"/>
                        <a:cs typeface="Times New Roman"/>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400"/>
                        </a:lnSpc>
                        <a:spcAft>
                          <a:spcPts val="0"/>
                        </a:spcAft>
                      </a:pPr>
                      <a:r>
                        <a:rPr lang="en-AU" sz="1000" spc="150" dirty="0" smtClean="0">
                          <a:effectLst/>
                          <a:latin typeface="Verdana"/>
                          <a:ea typeface="Times New Roman"/>
                          <a:cs typeface="Times New Roman"/>
                        </a:rPr>
                        <a:t>TV PROGRAMMES</a:t>
                      </a:r>
                      <a:endParaRPr lang="en-AU" sz="1000" spc="150" dirty="0">
                        <a:effectLst/>
                        <a:latin typeface="Verdana"/>
                        <a:ea typeface="Times New Roman"/>
                        <a:cs typeface="Times New Roman"/>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Slide Number Placeholder 2" title="Slide 7"/>
          <p:cNvSpPr>
            <a:spLocks noGrp="1"/>
          </p:cNvSpPr>
          <p:nvPr>
            <p:ph type="sldNum" sz="quarter" idx="10"/>
          </p:nvPr>
        </p:nvSpPr>
        <p:spPr/>
        <p:txBody>
          <a:bodyPr/>
          <a:lstStyle/>
          <a:p>
            <a:fld id="{9784CBA3-D598-4B1F-BAA3-EE14B5154290}" type="slidenum">
              <a:rPr lang="en-AU" smtClean="0"/>
              <a:pPr/>
              <a:t>10</a:t>
            </a:fld>
            <a:endParaRPr lang="en-AU" dirty="0"/>
          </a:p>
        </p:txBody>
      </p:sp>
      <p:sp>
        <p:nvSpPr>
          <p:cNvPr id="4" name="AutoShape 4" descr="Image result for xbox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 name="AutoShape 6" descr="Image result for xbox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 name="AutoShape 8" descr="Image result for xbox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23" name="Picture 22" descr="Image illustrating Movies media category" title="Film clapperboar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7227" y="1731878"/>
            <a:ext cx="597339" cy="647117"/>
          </a:xfrm>
          <a:prstGeom prst="rect">
            <a:avLst/>
          </a:prstGeom>
        </p:spPr>
      </p:pic>
      <p:pic>
        <p:nvPicPr>
          <p:cNvPr id="24" name="Picture 23" descr="Image illustrating TV Programmes media category" title="TV Symbol"/>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8511" y="1731878"/>
            <a:ext cx="597339" cy="647117"/>
          </a:xfrm>
          <a:prstGeom prst="rect">
            <a:avLst/>
          </a:prstGeom>
        </p:spPr>
      </p:pic>
      <p:sp>
        <p:nvSpPr>
          <p:cNvPr id="51" name="TextBox 50" descr="Downwards arrow symbol illustrating significant decrease" title="Downwards arrow symbol"/>
          <p:cNvSpPr txBox="1"/>
          <p:nvPr/>
        </p:nvSpPr>
        <p:spPr>
          <a:xfrm>
            <a:off x="859138" y="4611709"/>
            <a:ext cx="266700" cy="305384"/>
          </a:xfrm>
          <a:prstGeom prst="rect">
            <a:avLst/>
          </a:prstGeom>
          <a:noFill/>
        </p:spPr>
        <p:txBody>
          <a:bodyPr wrap="none" lIns="0" tIns="0" rIns="0" bIns="0" rtlCol="0">
            <a:noAutofit/>
          </a:bodyPr>
          <a:lstStyle/>
          <a:p>
            <a:pPr algn="ctr"/>
            <a:r>
              <a:rPr lang="en-AU" sz="1600" b="1" dirty="0" smtClean="0">
                <a:solidFill>
                  <a:schemeClr val="accent1"/>
                </a:solidFill>
                <a:latin typeface="+mn-lt"/>
                <a:sym typeface="Wingdings"/>
              </a:rPr>
              <a:t></a:t>
            </a:r>
            <a:endParaRPr lang="en-AU" sz="1600" b="1" dirty="0" smtClean="0">
              <a:solidFill>
                <a:schemeClr val="accent1"/>
              </a:solidFill>
              <a:latin typeface="+mn-lt"/>
            </a:endParaRPr>
          </a:p>
        </p:txBody>
      </p:sp>
      <p:sp>
        <p:nvSpPr>
          <p:cNvPr id="54" name="TextBox 53" descr="Upwards arrow symbol illustrating significant increase" title="Upwards arrow symbol"/>
          <p:cNvSpPr txBox="1"/>
          <p:nvPr/>
        </p:nvSpPr>
        <p:spPr>
          <a:xfrm>
            <a:off x="859138" y="3778876"/>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56" name="TextBox 55" descr="Upwards arrow symbol illustrating significant increase" title="Upwards arrow symbol"/>
          <p:cNvSpPr txBox="1"/>
          <p:nvPr/>
        </p:nvSpPr>
        <p:spPr>
          <a:xfrm>
            <a:off x="5697191" y="5411809"/>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57" name="TextBox 56" descr="Upwards arrow symbol illustrating significant increase" title="Upwards arrow symbol"/>
          <p:cNvSpPr txBox="1"/>
          <p:nvPr/>
        </p:nvSpPr>
        <p:spPr>
          <a:xfrm>
            <a:off x="5697191" y="3019965"/>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58" name="TextBox 57" descr="Upwards arrow symbol illustrating significant increase" title="Upwards arrow symbol"/>
          <p:cNvSpPr txBox="1"/>
          <p:nvPr/>
        </p:nvSpPr>
        <p:spPr>
          <a:xfrm>
            <a:off x="7308458" y="3019965"/>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5127" name="Rectangle 5126" descr="Image illustrating the 1st ranking digital content streaming sites for lawful paid content in 2017" title="Number 1 symbol"/>
          <p:cNvSpPr/>
          <p:nvPr/>
        </p:nvSpPr>
        <p:spPr bwMode="ltGray">
          <a:xfrm>
            <a:off x="168185" y="2775949"/>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200" b="0" dirty="0" smtClean="0">
                <a:solidFill>
                  <a:schemeClr val="tx1"/>
                </a:solidFill>
              </a:rPr>
              <a:t>1</a:t>
            </a:r>
          </a:p>
        </p:txBody>
      </p:sp>
      <p:sp>
        <p:nvSpPr>
          <p:cNvPr id="61" name="Rectangle 60" descr="Image illustrating the 2nd ranking digital content streaming sites for lawful paid content in 2017" title="Number 2 Symbol"/>
          <p:cNvSpPr/>
          <p:nvPr/>
        </p:nvSpPr>
        <p:spPr bwMode="ltGray">
          <a:xfrm>
            <a:off x="168185" y="3598762"/>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200" b="0" dirty="0" smtClean="0">
                <a:solidFill>
                  <a:schemeClr val="tx1"/>
                </a:solidFill>
              </a:rPr>
              <a:t>2</a:t>
            </a:r>
          </a:p>
        </p:txBody>
      </p:sp>
      <p:sp>
        <p:nvSpPr>
          <p:cNvPr id="62" name="Rectangle 61" descr="Image illustrating the 3rd ranking digital content streaming sites for lawful paid content in 2017" title="Number 3 symbol"/>
          <p:cNvSpPr/>
          <p:nvPr/>
        </p:nvSpPr>
        <p:spPr bwMode="ltGray">
          <a:xfrm>
            <a:off x="168185" y="4421575"/>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200" b="0" dirty="0" smtClean="0">
                <a:solidFill>
                  <a:schemeClr val="tx1"/>
                </a:solidFill>
              </a:rPr>
              <a:t>3</a:t>
            </a:r>
          </a:p>
        </p:txBody>
      </p:sp>
      <p:sp>
        <p:nvSpPr>
          <p:cNvPr id="5132" name="Rectangle 5131" descr="TOP 4 Used" title="Table illustrating the Top 4 digital content streaming sites used for consuming lawful, paid digital content that have experienced significant increases in"/>
          <p:cNvSpPr/>
          <p:nvPr/>
        </p:nvSpPr>
        <p:spPr>
          <a:xfrm>
            <a:off x="95362" y="2335977"/>
            <a:ext cx="702436" cy="430887"/>
          </a:xfrm>
          <a:prstGeom prst="rect">
            <a:avLst/>
          </a:prstGeom>
        </p:spPr>
        <p:txBody>
          <a:bodyPr wrap="none">
            <a:spAutoFit/>
          </a:bodyPr>
          <a:lstStyle/>
          <a:p>
            <a:pPr algn="ctr"/>
            <a:r>
              <a:rPr lang="en-AU" sz="1100" b="0" spc="150" dirty="0" smtClean="0">
                <a:latin typeface="Verdana"/>
                <a:cs typeface="Times New Roman"/>
              </a:rPr>
              <a:t>TOP 4</a:t>
            </a:r>
          </a:p>
          <a:p>
            <a:pPr algn="ctr"/>
            <a:r>
              <a:rPr lang="en-AU" sz="1100" b="0" spc="150" dirty="0" smtClean="0">
                <a:latin typeface="Verdana"/>
                <a:cs typeface="Times New Roman"/>
              </a:rPr>
              <a:t>USED</a:t>
            </a:r>
            <a:endParaRPr lang="en-AU" sz="1100" b="0" dirty="0"/>
          </a:p>
        </p:txBody>
      </p:sp>
      <p:sp>
        <p:nvSpPr>
          <p:cNvPr id="77" name="Rectangle 76" title="Nil"/>
          <p:cNvSpPr/>
          <p:nvPr/>
        </p:nvSpPr>
        <p:spPr bwMode="ltGray">
          <a:xfrm>
            <a:off x="1251079" y="1727863"/>
            <a:ext cx="323559" cy="330395"/>
          </a:xfrm>
          <a:prstGeom prst="rect">
            <a:avLst/>
          </a:prstGeom>
          <a:solidFill>
            <a:srgbClr val="3EB1CC"/>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78" name="Rectangle 77" title="Nil"/>
          <p:cNvSpPr/>
          <p:nvPr/>
        </p:nvSpPr>
        <p:spPr bwMode="ltGray">
          <a:xfrm>
            <a:off x="1574638" y="1727863"/>
            <a:ext cx="323559" cy="330395"/>
          </a:xfrm>
          <a:prstGeom prst="rect">
            <a:avLst/>
          </a:prstGeom>
          <a:solidFill>
            <a:srgbClr val="4655A5"/>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79" name="Rectangle 78" title="Nil"/>
          <p:cNvSpPr/>
          <p:nvPr/>
        </p:nvSpPr>
        <p:spPr bwMode="ltGray">
          <a:xfrm>
            <a:off x="1251079" y="2045468"/>
            <a:ext cx="323559" cy="330395"/>
          </a:xfrm>
          <a:prstGeom prst="rect">
            <a:avLst/>
          </a:prstGeom>
          <a:solidFill>
            <a:srgbClr val="F7911E"/>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80" name="Rectangle 79" title="Nil"/>
          <p:cNvSpPr/>
          <p:nvPr/>
        </p:nvSpPr>
        <p:spPr bwMode="ltGray">
          <a:xfrm>
            <a:off x="1574638" y="2045468"/>
            <a:ext cx="323559" cy="330395"/>
          </a:xfrm>
          <a:prstGeom prst="rect">
            <a:avLst/>
          </a:prstGeom>
          <a:solidFill>
            <a:srgbClr val="C50017"/>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81" name="TextBox 80" descr="Downwards arrow symbol illustrating significant decrease" title="Downwards arrow symbol"/>
          <p:cNvSpPr txBox="1"/>
          <p:nvPr/>
        </p:nvSpPr>
        <p:spPr>
          <a:xfrm>
            <a:off x="7308458" y="4611709"/>
            <a:ext cx="266700" cy="305384"/>
          </a:xfrm>
          <a:prstGeom prst="rect">
            <a:avLst/>
          </a:prstGeom>
          <a:noFill/>
        </p:spPr>
        <p:txBody>
          <a:bodyPr wrap="none" lIns="0" tIns="0" rIns="0" bIns="0" rtlCol="0">
            <a:noAutofit/>
          </a:bodyPr>
          <a:lstStyle/>
          <a:p>
            <a:pPr algn="ctr"/>
            <a:r>
              <a:rPr lang="en-AU" sz="1600" b="1" dirty="0" smtClean="0">
                <a:solidFill>
                  <a:schemeClr val="accent1"/>
                </a:solidFill>
                <a:latin typeface="+mn-lt"/>
                <a:sym typeface="Wingdings"/>
              </a:rPr>
              <a:t></a:t>
            </a:r>
            <a:endParaRPr lang="en-AU" sz="1600" b="1" dirty="0" smtClean="0">
              <a:solidFill>
                <a:schemeClr val="accent1"/>
              </a:solidFill>
              <a:latin typeface="+mn-lt"/>
            </a:endParaRPr>
          </a:p>
        </p:txBody>
      </p:sp>
      <p:sp>
        <p:nvSpPr>
          <p:cNvPr id="82" name="TextBox 81" descr="Upwards arrow symbol illustrating significant increase" title="Upwards arrow symbol"/>
          <p:cNvSpPr txBox="1"/>
          <p:nvPr/>
        </p:nvSpPr>
        <p:spPr>
          <a:xfrm>
            <a:off x="2504186" y="3778876"/>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48" name="Rectangle 47" descr="Image illustrating the 4th ranking digital content streaming sites for lawful paid content in 2017" title="Number 4 Symbol"/>
          <p:cNvSpPr/>
          <p:nvPr/>
        </p:nvSpPr>
        <p:spPr bwMode="ltGray">
          <a:xfrm>
            <a:off x="168185" y="5244388"/>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200" dirty="0">
                <a:solidFill>
                  <a:schemeClr val="tx1"/>
                </a:solidFill>
              </a:rPr>
              <a:t>4</a:t>
            </a:r>
            <a:endParaRPr lang="en-AU" sz="3200" b="0" dirty="0" smtClean="0">
              <a:solidFill>
                <a:schemeClr val="tx1"/>
              </a:solidFill>
            </a:endParaRPr>
          </a:p>
        </p:txBody>
      </p:sp>
      <p:sp>
        <p:nvSpPr>
          <p:cNvPr id="50" name="TextBox 49" descr="Upwards arrow symbol illustrating significant increase" title="Upwards arrow symbol"/>
          <p:cNvSpPr txBox="1"/>
          <p:nvPr/>
        </p:nvSpPr>
        <p:spPr>
          <a:xfrm>
            <a:off x="859138" y="3019965"/>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53" name="TextBox 52" descr="Upwards arrow symbol illustrating significant increase" title="Upwards arrow symbol"/>
          <p:cNvSpPr txBox="1"/>
          <p:nvPr/>
        </p:nvSpPr>
        <p:spPr>
          <a:xfrm>
            <a:off x="859138" y="5411809"/>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63" name="TextBox 62" descr="Downwards arrow symbol illustrating significant decrease" title="Downwards arrow symbol"/>
          <p:cNvSpPr txBox="1"/>
          <p:nvPr/>
        </p:nvSpPr>
        <p:spPr>
          <a:xfrm>
            <a:off x="2504186" y="4611709"/>
            <a:ext cx="266700" cy="305384"/>
          </a:xfrm>
          <a:prstGeom prst="rect">
            <a:avLst/>
          </a:prstGeom>
          <a:noFill/>
        </p:spPr>
        <p:txBody>
          <a:bodyPr wrap="none" lIns="0" tIns="0" rIns="0" bIns="0" rtlCol="0">
            <a:noAutofit/>
          </a:bodyPr>
          <a:lstStyle/>
          <a:p>
            <a:pPr algn="ctr"/>
            <a:r>
              <a:rPr lang="en-AU" sz="1600" b="1" dirty="0" smtClean="0">
                <a:solidFill>
                  <a:schemeClr val="accent1"/>
                </a:solidFill>
                <a:latin typeface="+mn-lt"/>
                <a:sym typeface="Wingdings"/>
              </a:rPr>
              <a:t></a:t>
            </a:r>
            <a:endParaRPr lang="en-AU" sz="1600" b="1" dirty="0" smtClean="0">
              <a:solidFill>
                <a:schemeClr val="accent1"/>
              </a:solidFill>
              <a:latin typeface="+mn-lt"/>
            </a:endParaRPr>
          </a:p>
        </p:txBody>
      </p:sp>
      <p:sp>
        <p:nvSpPr>
          <p:cNvPr id="65" name="TextBox 64" descr="Upwards arrow symbol illustrating significant increase" title="Upwards arrow symbol"/>
          <p:cNvSpPr txBox="1"/>
          <p:nvPr/>
        </p:nvSpPr>
        <p:spPr>
          <a:xfrm>
            <a:off x="5697191" y="4611709"/>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sp>
        <p:nvSpPr>
          <p:cNvPr id="67" name="TextBox 66" descr="Upwards arrow symbol illustrating significant increase" title="Upwards arrow symbol"/>
          <p:cNvSpPr txBox="1"/>
          <p:nvPr/>
        </p:nvSpPr>
        <p:spPr>
          <a:xfrm>
            <a:off x="7308458" y="5411809"/>
            <a:ext cx="266700" cy="305384"/>
          </a:xfrm>
          <a:prstGeom prst="rect">
            <a:avLst/>
          </a:prstGeom>
          <a:noFill/>
        </p:spPr>
        <p:txBody>
          <a:bodyPr wrap="none" lIns="0" tIns="0" rIns="0" bIns="0" rtlCol="0">
            <a:noAutofit/>
          </a:bodyPr>
          <a:lstStyle/>
          <a:p>
            <a:pPr algn="ctr"/>
            <a:r>
              <a:rPr lang="en-AU" sz="1600" b="1" dirty="0" smtClean="0">
                <a:solidFill>
                  <a:srgbClr val="00B050"/>
                </a:solidFill>
                <a:latin typeface="+mn-lt"/>
                <a:sym typeface="Wingdings"/>
              </a:rPr>
              <a:t></a:t>
            </a:r>
            <a:endParaRPr lang="en-AU" sz="1600" b="1" dirty="0" smtClean="0">
              <a:solidFill>
                <a:srgbClr val="00B050"/>
              </a:solidFill>
              <a:latin typeface="+mn-lt"/>
            </a:endParaRPr>
          </a:p>
        </p:txBody>
      </p:sp>
      <p:grpSp>
        <p:nvGrpSpPr>
          <p:cNvPr id="12" name="Group 4" descr="Music notes."/>
          <p:cNvGrpSpPr>
            <a:grpSpLocks noChangeAspect="1"/>
          </p:cNvGrpSpPr>
          <p:nvPr/>
        </p:nvGrpSpPr>
        <p:grpSpPr bwMode="auto">
          <a:xfrm>
            <a:off x="2974975" y="1731963"/>
            <a:ext cx="596900" cy="647700"/>
            <a:chOff x="1874" y="1091"/>
            <a:chExt cx="376" cy="408"/>
          </a:xfrm>
        </p:grpSpPr>
        <p:sp>
          <p:nvSpPr>
            <p:cNvPr id="13" name="AutoShape 3"/>
            <p:cNvSpPr>
              <a:spLocks noChangeAspect="1" noChangeArrowheads="1" noTextEdit="1"/>
            </p:cNvSpPr>
            <p:nvPr/>
          </p:nvSpPr>
          <p:spPr bwMode="auto">
            <a:xfrm>
              <a:off x="1874" y="1091"/>
              <a:ext cx="376"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4" name="Rectangle 5" descr="Image illustrating the Music media category" title="Music note symbol"/>
            <p:cNvSpPr>
              <a:spLocks noChangeArrowheads="1"/>
            </p:cNvSpPr>
            <p:nvPr/>
          </p:nvSpPr>
          <p:spPr bwMode="auto">
            <a:xfrm>
              <a:off x="1874" y="1091"/>
              <a:ext cx="376" cy="408"/>
            </a:xfrm>
            <a:prstGeom prst="rect">
              <a:avLst/>
            </a:prstGeom>
            <a:solidFill>
              <a:srgbClr val="3DB1C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5" name="Freeform 6" title="Nil"/>
            <p:cNvSpPr>
              <a:spLocks/>
            </p:cNvSpPr>
            <p:nvPr/>
          </p:nvSpPr>
          <p:spPr bwMode="auto">
            <a:xfrm>
              <a:off x="1937" y="1151"/>
              <a:ext cx="247" cy="291"/>
            </a:xfrm>
            <a:custGeom>
              <a:avLst/>
              <a:gdLst>
                <a:gd name="T0" fmla="*/ 1147 w 1260"/>
                <a:gd name="T1" fmla="*/ 282 h 1370"/>
                <a:gd name="T2" fmla="*/ 1147 w 1260"/>
                <a:gd name="T3" fmla="*/ 857 h 1370"/>
                <a:gd name="T4" fmla="*/ 950 w 1260"/>
                <a:gd name="T5" fmla="*/ 858 h 1370"/>
                <a:gd name="T6" fmla="*/ 783 w 1260"/>
                <a:gd name="T7" fmla="*/ 1073 h 1370"/>
                <a:gd name="T8" fmla="*/ 1019 w 1260"/>
                <a:gd name="T9" fmla="*/ 1183 h 1370"/>
                <a:gd name="T10" fmla="*/ 1260 w 1260"/>
                <a:gd name="T11" fmla="*/ 957 h 1370"/>
                <a:gd name="T12" fmla="*/ 1260 w 1260"/>
                <a:gd name="T13" fmla="*/ 0 h 1370"/>
                <a:gd name="T14" fmla="*/ 384 w 1260"/>
                <a:gd name="T15" fmla="*/ 169 h 1370"/>
                <a:gd name="T16" fmla="*/ 384 w 1260"/>
                <a:gd name="T17" fmla="*/ 1026 h 1370"/>
                <a:gd name="T18" fmla="*/ 187 w 1260"/>
                <a:gd name="T19" fmla="*/ 1027 h 1370"/>
                <a:gd name="T20" fmla="*/ 20 w 1260"/>
                <a:gd name="T21" fmla="*/ 1242 h 1370"/>
                <a:gd name="T22" fmla="*/ 256 w 1260"/>
                <a:gd name="T23" fmla="*/ 1352 h 1370"/>
                <a:gd name="T24" fmla="*/ 497 w 1260"/>
                <a:gd name="T25" fmla="*/ 1127 h 1370"/>
                <a:gd name="T26" fmla="*/ 497 w 1260"/>
                <a:gd name="T27" fmla="*/ 395 h 1370"/>
                <a:gd name="T28" fmla="*/ 1147 w 1260"/>
                <a:gd name="T29" fmla="*/ 282 h 1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0" h="1370">
                  <a:moveTo>
                    <a:pt x="1147" y="282"/>
                  </a:moveTo>
                  <a:cubicBezTo>
                    <a:pt x="1147" y="857"/>
                    <a:pt x="1147" y="857"/>
                    <a:pt x="1147" y="857"/>
                  </a:cubicBezTo>
                  <a:cubicBezTo>
                    <a:pt x="1119" y="852"/>
                    <a:pt x="1021" y="840"/>
                    <a:pt x="950" y="858"/>
                  </a:cubicBezTo>
                  <a:cubicBezTo>
                    <a:pt x="829" y="888"/>
                    <a:pt x="763" y="988"/>
                    <a:pt x="783" y="1073"/>
                  </a:cubicBezTo>
                  <a:cubicBezTo>
                    <a:pt x="802" y="1158"/>
                    <a:pt x="897" y="1200"/>
                    <a:pt x="1019" y="1183"/>
                  </a:cubicBezTo>
                  <a:cubicBezTo>
                    <a:pt x="1260" y="1148"/>
                    <a:pt x="1260" y="957"/>
                    <a:pt x="1260" y="957"/>
                  </a:cubicBezTo>
                  <a:cubicBezTo>
                    <a:pt x="1260" y="0"/>
                    <a:pt x="1260" y="0"/>
                    <a:pt x="1260" y="0"/>
                  </a:cubicBezTo>
                  <a:cubicBezTo>
                    <a:pt x="384" y="169"/>
                    <a:pt x="384" y="169"/>
                    <a:pt x="384" y="169"/>
                  </a:cubicBezTo>
                  <a:cubicBezTo>
                    <a:pt x="384" y="1026"/>
                    <a:pt x="384" y="1026"/>
                    <a:pt x="384" y="1026"/>
                  </a:cubicBezTo>
                  <a:cubicBezTo>
                    <a:pt x="356" y="1022"/>
                    <a:pt x="258" y="1009"/>
                    <a:pt x="187" y="1027"/>
                  </a:cubicBezTo>
                  <a:cubicBezTo>
                    <a:pt x="66" y="1058"/>
                    <a:pt x="0" y="1158"/>
                    <a:pt x="20" y="1242"/>
                  </a:cubicBezTo>
                  <a:cubicBezTo>
                    <a:pt x="39" y="1327"/>
                    <a:pt x="134" y="1370"/>
                    <a:pt x="256" y="1352"/>
                  </a:cubicBezTo>
                  <a:cubicBezTo>
                    <a:pt x="497" y="1317"/>
                    <a:pt x="497" y="1127"/>
                    <a:pt x="497" y="1127"/>
                  </a:cubicBezTo>
                  <a:cubicBezTo>
                    <a:pt x="497" y="395"/>
                    <a:pt x="497" y="395"/>
                    <a:pt x="497" y="395"/>
                  </a:cubicBezTo>
                  <a:lnTo>
                    <a:pt x="1147" y="28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16" name="Group 9" descr="Video games controller."/>
          <p:cNvGrpSpPr>
            <a:grpSpLocks noChangeAspect="1"/>
          </p:cNvGrpSpPr>
          <p:nvPr/>
        </p:nvGrpSpPr>
        <p:grpSpPr bwMode="auto">
          <a:xfrm>
            <a:off x="4492625" y="1731963"/>
            <a:ext cx="596900" cy="647700"/>
            <a:chOff x="2830" y="1091"/>
            <a:chExt cx="376" cy="408"/>
          </a:xfrm>
        </p:grpSpPr>
        <p:sp>
          <p:nvSpPr>
            <p:cNvPr id="17" name="AutoShape 8"/>
            <p:cNvSpPr>
              <a:spLocks noChangeAspect="1" noChangeArrowheads="1" noTextEdit="1"/>
            </p:cNvSpPr>
            <p:nvPr/>
          </p:nvSpPr>
          <p:spPr bwMode="auto">
            <a:xfrm>
              <a:off x="2830" y="1091"/>
              <a:ext cx="376"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8" name="Rectangle 10" title="Nil"/>
            <p:cNvSpPr>
              <a:spLocks noChangeArrowheads="1"/>
            </p:cNvSpPr>
            <p:nvPr/>
          </p:nvSpPr>
          <p:spPr bwMode="auto">
            <a:xfrm>
              <a:off x="2830" y="1091"/>
              <a:ext cx="376" cy="408"/>
            </a:xfrm>
            <a:prstGeom prst="rect">
              <a:avLst/>
            </a:prstGeom>
            <a:solidFill>
              <a:srgbClr val="C5202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9" name="Freeform 11" descr="Image illustrating the Video Games media category" title="Game controller symbol"/>
            <p:cNvSpPr>
              <a:spLocks noEditPoints="1"/>
            </p:cNvSpPr>
            <p:nvPr/>
          </p:nvSpPr>
          <p:spPr bwMode="auto">
            <a:xfrm>
              <a:off x="2872" y="1176"/>
              <a:ext cx="293" cy="238"/>
            </a:xfrm>
            <a:custGeom>
              <a:avLst/>
              <a:gdLst>
                <a:gd name="T0" fmla="*/ 1434 w 1496"/>
                <a:gd name="T1" fmla="*/ 312 h 1122"/>
                <a:gd name="T2" fmla="*/ 1153 w 1496"/>
                <a:gd name="T3" fmla="*/ 0 h 1122"/>
                <a:gd name="T4" fmla="*/ 748 w 1496"/>
                <a:gd name="T5" fmla="*/ 125 h 1122"/>
                <a:gd name="T6" fmla="*/ 343 w 1496"/>
                <a:gd name="T7" fmla="*/ 0 h 1122"/>
                <a:gd name="T8" fmla="*/ 62 w 1496"/>
                <a:gd name="T9" fmla="*/ 312 h 1122"/>
                <a:gd name="T10" fmla="*/ 0 w 1496"/>
                <a:gd name="T11" fmla="*/ 920 h 1122"/>
                <a:gd name="T12" fmla="*/ 156 w 1496"/>
                <a:gd name="T13" fmla="*/ 1122 h 1122"/>
                <a:gd name="T14" fmla="*/ 405 w 1496"/>
                <a:gd name="T15" fmla="*/ 920 h 1122"/>
                <a:gd name="T16" fmla="*/ 623 w 1496"/>
                <a:gd name="T17" fmla="*/ 748 h 1122"/>
                <a:gd name="T18" fmla="*/ 873 w 1496"/>
                <a:gd name="T19" fmla="*/ 748 h 1122"/>
                <a:gd name="T20" fmla="*/ 1091 w 1496"/>
                <a:gd name="T21" fmla="*/ 920 h 1122"/>
                <a:gd name="T22" fmla="*/ 1340 w 1496"/>
                <a:gd name="T23" fmla="*/ 1122 h 1122"/>
                <a:gd name="T24" fmla="*/ 1496 w 1496"/>
                <a:gd name="T25" fmla="*/ 920 h 1122"/>
                <a:gd name="T26" fmla="*/ 1434 w 1496"/>
                <a:gd name="T27" fmla="*/ 312 h 1122"/>
                <a:gd name="T28" fmla="*/ 623 w 1496"/>
                <a:gd name="T29" fmla="*/ 405 h 1122"/>
                <a:gd name="T30" fmla="*/ 592 w 1496"/>
                <a:gd name="T31" fmla="*/ 436 h 1122"/>
                <a:gd name="T32" fmla="*/ 467 w 1496"/>
                <a:gd name="T33" fmla="*/ 436 h 1122"/>
                <a:gd name="T34" fmla="*/ 467 w 1496"/>
                <a:gd name="T35" fmla="*/ 561 h 1122"/>
                <a:gd name="T36" fmla="*/ 436 w 1496"/>
                <a:gd name="T37" fmla="*/ 592 h 1122"/>
                <a:gd name="T38" fmla="*/ 374 w 1496"/>
                <a:gd name="T39" fmla="*/ 592 h 1122"/>
                <a:gd name="T40" fmla="*/ 343 w 1496"/>
                <a:gd name="T41" fmla="*/ 561 h 1122"/>
                <a:gd name="T42" fmla="*/ 343 w 1496"/>
                <a:gd name="T43" fmla="*/ 436 h 1122"/>
                <a:gd name="T44" fmla="*/ 218 w 1496"/>
                <a:gd name="T45" fmla="*/ 436 h 1122"/>
                <a:gd name="T46" fmla="*/ 187 w 1496"/>
                <a:gd name="T47" fmla="*/ 405 h 1122"/>
                <a:gd name="T48" fmla="*/ 187 w 1496"/>
                <a:gd name="T49" fmla="*/ 343 h 1122"/>
                <a:gd name="T50" fmla="*/ 218 w 1496"/>
                <a:gd name="T51" fmla="*/ 312 h 1122"/>
                <a:gd name="T52" fmla="*/ 343 w 1496"/>
                <a:gd name="T53" fmla="*/ 312 h 1122"/>
                <a:gd name="T54" fmla="*/ 343 w 1496"/>
                <a:gd name="T55" fmla="*/ 187 h 1122"/>
                <a:gd name="T56" fmla="*/ 374 w 1496"/>
                <a:gd name="T57" fmla="*/ 156 h 1122"/>
                <a:gd name="T58" fmla="*/ 436 w 1496"/>
                <a:gd name="T59" fmla="*/ 156 h 1122"/>
                <a:gd name="T60" fmla="*/ 467 w 1496"/>
                <a:gd name="T61" fmla="*/ 187 h 1122"/>
                <a:gd name="T62" fmla="*/ 467 w 1496"/>
                <a:gd name="T63" fmla="*/ 312 h 1122"/>
                <a:gd name="T64" fmla="*/ 592 w 1496"/>
                <a:gd name="T65" fmla="*/ 312 h 1122"/>
                <a:gd name="T66" fmla="*/ 623 w 1496"/>
                <a:gd name="T67" fmla="*/ 343 h 1122"/>
                <a:gd name="T68" fmla="*/ 623 w 1496"/>
                <a:gd name="T69" fmla="*/ 405 h 1122"/>
                <a:gd name="T70" fmla="*/ 888 w 1496"/>
                <a:gd name="T71" fmla="*/ 475 h 1122"/>
                <a:gd name="T72" fmla="*/ 803 w 1496"/>
                <a:gd name="T73" fmla="*/ 390 h 1122"/>
                <a:gd name="T74" fmla="*/ 888 w 1496"/>
                <a:gd name="T75" fmla="*/ 304 h 1122"/>
                <a:gd name="T76" fmla="*/ 974 w 1496"/>
                <a:gd name="T77" fmla="*/ 390 h 1122"/>
                <a:gd name="T78" fmla="*/ 888 w 1496"/>
                <a:gd name="T79" fmla="*/ 475 h 1122"/>
                <a:gd name="T80" fmla="*/ 1075 w 1496"/>
                <a:gd name="T81" fmla="*/ 631 h 1122"/>
                <a:gd name="T82" fmla="*/ 990 w 1496"/>
                <a:gd name="T83" fmla="*/ 545 h 1122"/>
                <a:gd name="T84" fmla="*/ 1075 w 1496"/>
                <a:gd name="T85" fmla="*/ 460 h 1122"/>
                <a:gd name="T86" fmla="*/ 1161 w 1496"/>
                <a:gd name="T87" fmla="*/ 545 h 1122"/>
                <a:gd name="T88" fmla="*/ 1075 w 1496"/>
                <a:gd name="T89" fmla="*/ 631 h 1122"/>
                <a:gd name="T90" fmla="*/ 1075 w 1496"/>
                <a:gd name="T91" fmla="*/ 319 h 1122"/>
                <a:gd name="T92" fmla="*/ 990 w 1496"/>
                <a:gd name="T93" fmla="*/ 234 h 1122"/>
                <a:gd name="T94" fmla="*/ 1075 w 1496"/>
                <a:gd name="T95" fmla="*/ 148 h 1122"/>
                <a:gd name="T96" fmla="*/ 1161 w 1496"/>
                <a:gd name="T97" fmla="*/ 234 h 1122"/>
                <a:gd name="T98" fmla="*/ 1075 w 1496"/>
                <a:gd name="T99" fmla="*/ 319 h 1122"/>
                <a:gd name="T100" fmla="*/ 1262 w 1496"/>
                <a:gd name="T101" fmla="*/ 475 h 1122"/>
                <a:gd name="T102" fmla="*/ 1177 w 1496"/>
                <a:gd name="T103" fmla="*/ 390 h 1122"/>
                <a:gd name="T104" fmla="*/ 1262 w 1496"/>
                <a:gd name="T105" fmla="*/ 304 h 1122"/>
                <a:gd name="T106" fmla="*/ 1348 w 1496"/>
                <a:gd name="T107" fmla="*/ 390 h 1122"/>
                <a:gd name="T108" fmla="*/ 1262 w 1496"/>
                <a:gd name="T109" fmla="*/ 475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96" h="1122">
                  <a:moveTo>
                    <a:pt x="1434" y="312"/>
                  </a:moveTo>
                  <a:cubicBezTo>
                    <a:pt x="1412" y="140"/>
                    <a:pt x="1340" y="0"/>
                    <a:pt x="1153" y="0"/>
                  </a:cubicBezTo>
                  <a:cubicBezTo>
                    <a:pt x="966" y="0"/>
                    <a:pt x="935" y="125"/>
                    <a:pt x="748" y="125"/>
                  </a:cubicBezTo>
                  <a:cubicBezTo>
                    <a:pt x="561" y="125"/>
                    <a:pt x="530" y="0"/>
                    <a:pt x="343" y="0"/>
                  </a:cubicBezTo>
                  <a:cubicBezTo>
                    <a:pt x="156" y="0"/>
                    <a:pt x="84" y="140"/>
                    <a:pt x="62" y="312"/>
                  </a:cubicBezTo>
                  <a:cubicBezTo>
                    <a:pt x="0" y="920"/>
                    <a:pt x="0" y="920"/>
                    <a:pt x="0" y="920"/>
                  </a:cubicBezTo>
                  <a:cubicBezTo>
                    <a:pt x="0" y="1031"/>
                    <a:pt x="44" y="1122"/>
                    <a:pt x="156" y="1122"/>
                  </a:cubicBezTo>
                  <a:cubicBezTo>
                    <a:pt x="268" y="1122"/>
                    <a:pt x="343" y="1029"/>
                    <a:pt x="405" y="920"/>
                  </a:cubicBezTo>
                  <a:cubicBezTo>
                    <a:pt x="405" y="920"/>
                    <a:pt x="499" y="748"/>
                    <a:pt x="623" y="748"/>
                  </a:cubicBezTo>
                  <a:cubicBezTo>
                    <a:pt x="873" y="748"/>
                    <a:pt x="873" y="748"/>
                    <a:pt x="873" y="748"/>
                  </a:cubicBezTo>
                  <a:cubicBezTo>
                    <a:pt x="997" y="748"/>
                    <a:pt x="1091" y="920"/>
                    <a:pt x="1091" y="920"/>
                  </a:cubicBezTo>
                  <a:cubicBezTo>
                    <a:pt x="1153" y="1029"/>
                    <a:pt x="1228" y="1122"/>
                    <a:pt x="1340" y="1122"/>
                  </a:cubicBezTo>
                  <a:cubicBezTo>
                    <a:pt x="1452" y="1122"/>
                    <a:pt x="1496" y="1031"/>
                    <a:pt x="1496" y="920"/>
                  </a:cubicBezTo>
                  <a:lnTo>
                    <a:pt x="1434" y="312"/>
                  </a:lnTo>
                  <a:close/>
                  <a:moveTo>
                    <a:pt x="623" y="405"/>
                  </a:moveTo>
                  <a:cubicBezTo>
                    <a:pt x="623" y="422"/>
                    <a:pt x="609" y="436"/>
                    <a:pt x="592" y="436"/>
                  </a:cubicBezTo>
                  <a:cubicBezTo>
                    <a:pt x="467" y="436"/>
                    <a:pt x="467" y="436"/>
                    <a:pt x="467" y="436"/>
                  </a:cubicBezTo>
                  <a:cubicBezTo>
                    <a:pt x="467" y="561"/>
                    <a:pt x="467" y="561"/>
                    <a:pt x="467" y="561"/>
                  </a:cubicBezTo>
                  <a:cubicBezTo>
                    <a:pt x="467" y="578"/>
                    <a:pt x="453" y="592"/>
                    <a:pt x="436" y="592"/>
                  </a:cubicBezTo>
                  <a:cubicBezTo>
                    <a:pt x="374" y="592"/>
                    <a:pt x="374" y="592"/>
                    <a:pt x="374" y="592"/>
                  </a:cubicBezTo>
                  <a:cubicBezTo>
                    <a:pt x="357" y="592"/>
                    <a:pt x="343" y="578"/>
                    <a:pt x="343" y="561"/>
                  </a:cubicBezTo>
                  <a:cubicBezTo>
                    <a:pt x="343" y="436"/>
                    <a:pt x="343" y="436"/>
                    <a:pt x="343" y="436"/>
                  </a:cubicBezTo>
                  <a:cubicBezTo>
                    <a:pt x="218" y="436"/>
                    <a:pt x="218" y="436"/>
                    <a:pt x="218" y="436"/>
                  </a:cubicBezTo>
                  <a:cubicBezTo>
                    <a:pt x="201" y="436"/>
                    <a:pt x="187" y="422"/>
                    <a:pt x="187" y="405"/>
                  </a:cubicBezTo>
                  <a:cubicBezTo>
                    <a:pt x="187" y="343"/>
                    <a:pt x="187" y="343"/>
                    <a:pt x="187" y="343"/>
                  </a:cubicBezTo>
                  <a:cubicBezTo>
                    <a:pt x="187" y="326"/>
                    <a:pt x="201" y="312"/>
                    <a:pt x="218" y="312"/>
                  </a:cubicBezTo>
                  <a:cubicBezTo>
                    <a:pt x="343" y="312"/>
                    <a:pt x="343" y="312"/>
                    <a:pt x="343" y="312"/>
                  </a:cubicBezTo>
                  <a:cubicBezTo>
                    <a:pt x="343" y="187"/>
                    <a:pt x="343" y="187"/>
                    <a:pt x="343" y="187"/>
                  </a:cubicBezTo>
                  <a:cubicBezTo>
                    <a:pt x="343" y="170"/>
                    <a:pt x="357" y="156"/>
                    <a:pt x="374" y="156"/>
                  </a:cubicBezTo>
                  <a:cubicBezTo>
                    <a:pt x="436" y="156"/>
                    <a:pt x="436" y="156"/>
                    <a:pt x="436" y="156"/>
                  </a:cubicBezTo>
                  <a:cubicBezTo>
                    <a:pt x="453" y="156"/>
                    <a:pt x="467" y="170"/>
                    <a:pt x="467" y="187"/>
                  </a:cubicBezTo>
                  <a:cubicBezTo>
                    <a:pt x="467" y="312"/>
                    <a:pt x="467" y="312"/>
                    <a:pt x="467" y="312"/>
                  </a:cubicBezTo>
                  <a:cubicBezTo>
                    <a:pt x="592" y="312"/>
                    <a:pt x="592" y="312"/>
                    <a:pt x="592" y="312"/>
                  </a:cubicBezTo>
                  <a:cubicBezTo>
                    <a:pt x="609" y="312"/>
                    <a:pt x="623" y="326"/>
                    <a:pt x="623" y="343"/>
                  </a:cubicBezTo>
                  <a:lnTo>
                    <a:pt x="623" y="405"/>
                  </a:lnTo>
                  <a:close/>
                  <a:moveTo>
                    <a:pt x="888" y="475"/>
                  </a:moveTo>
                  <a:cubicBezTo>
                    <a:pt x="841" y="475"/>
                    <a:pt x="803" y="437"/>
                    <a:pt x="803" y="390"/>
                  </a:cubicBezTo>
                  <a:cubicBezTo>
                    <a:pt x="803" y="342"/>
                    <a:pt x="841" y="304"/>
                    <a:pt x="888" y="304"/>
                  </a:cubicBezTo>
                  <a:cubicBezTo>
                    <a:pt x="936" y="304"/>
                    <a:pt x="974" y="342"/>
                    <a:pt x="974" y="390"/>
                  </a:cubicBezTo>
                  <a:cubicBezTo>
                    <a:pt x="974" y="437"/>
                    <a:pt x="936" y="475"/>
                    <a:pt x="888" y="475"/>
                  </a:cubicBezTo>
                  <a:close/>
                  <a:moveTo>
                    <a:pt x="1075" y="631"/>
                  </a:moveTo>
                  <a:cubicBezTo>
                    <a:pt x="1028" y="631"/>
                    <a:pt x="990" y="593"/>
                    <a:pt x="990" y="545"/>
                  </a:cubicBezTo>
                  <a:cubicBezTo>
                    <a:pt x="990" y="498"/>
                    <a:pt x="1028" y="460"/>
                    <a:pt x="1075" y="460"/>
                  </a:cubicBezTo>
                  <a:cubicBezTo>
                    <a:pt x="1123" y="460"/>
                    <a:pt x="1161" y="498"/>
                    <a:pt x="1161" y="545"/>
                  </a:cubicBezTo>
                  <a:cubicBezTo>
                    <a:pt x="1161" y="593"/>
                    <a:pt x="1123" y="631"/>
                    <a:pt x="1075" y="631"/>
                  </a:cubicBezTo>
                  <a:close/>
                  <a:moveTo>
                    <a:pt x="1075" y="319"/>
                  </a:moveTo>
                  <a:cubicBezTo>
                    <a:pt x="1028" y="319"/>
                    <a:pt x="990" y="281"/>
                    <a:pt x="990" y="234"/>
                  </a:cubicBezTo>
                  <a:cubicBezTo>
                    <a:pt x="990" y="186"/>
                    <a:pt x="1028" y="148"/>
                    <a:pt x="1075" y="148"/>
                  </a:cubicBezTo>
                  <a:cubicBezTo>
                    <a:pt x="1123" y="148"/>
                    <a:pt x="1161" y="186"/>
                    <a:pt x="1161" y="234"/>
                  </a:cubicBezTo>
                  <a:cubicBezTo>
                    <a:pt x="1161" y="281"/>
                    <a:pt x="1123" y="319"/>
                    <a:pt x="1075" y="319"/>
                  </a:cubicBezTo>
                  <a:close/>
                  <a:moveTo>
                    <a:pt x="1262" y="475"/>
                  </a:moveTo>
                  <a:cubicBezTo>
                    <a:pt x="1215" y="475"/>
                    <a:pt x="1177" y="437"/>
                    <a:pt x="1177" y="390"/>
                  </a:cubicBezTo>
                  <a:cubicBezTo>
                    <a:pt x="1177" y="342"/>
                    <a:pt x="1215" y="304"/>
                    <a:pt x="1262" y="304"/>
                  </a:cubicBezTo>
                  <a:cubicBezTo>
                    <a:pt x="1310" y="304"/>
                    <a:pt x="1348" y="342"/>
                    <a:pt x="1348" y="390"/>
                  </a:cubicBezTo>
                  <a:cubicBezTo>
                    <a:pt x="1348" y="437"/>
                    <a:pt x="1310" y="475"/>
                    <a:pt x="1262" y="47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079977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 name="Chart 65" descr="Physical purchases/ rentals (% of spend) &#10;2015 68%, 2017 56%&#10;&#10;Individual digital purchases (% of spend)&#10;2015 21%, 2017 25%&#10;&#10;Online subscriptions (% of spend)&#10;2015 0%, 2017 0%&#10;&#10;Other eg. merchandise, concerts, cinema (% of spend)&#10;2015 11%, 2017 19%&#10;" title="Chart showing video game spend by spend categories year on year"/>
          <p:cNvGraphicFramePr>
            <a:graphicFrameLocks noChangeAspect="1"/>
          </p:cNvGraphicFramePr>
          <p:nvPr>
            <p:extLst>
              <p:ext uri="{D42A27DB-BD31-4B8C-83A1-F6EECF244321}">
                <p14:modId xmlns:p14="http://schemas.microsoft.com/office/powerpoint/2010/main" val="3189105576"/>
              </p:ext>
            </p:extLst>
          </p:nvPr>
        </p:nvGraphicFramePr>
        <p:xfrm>
          <a:off x="1465709" y="1838225"/>
          <a:ext cx="3707925" cy="26779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9" name="Chart 68" descr="Physical purchases/ rentals (% of spend) &#10;2015 31%, 2017 20%&#10;&#10;Individual digital purchases (% of spend)&#10;2015 3%, 2017 5%&#10;&#10;Online subscriptions (% of spend)&#10;2015 2%, 2017 13%&#10;&#10;Other eg. merchandise, concerts, cinema (% of spend)&#10;2015 64%, 2017 62%&#10;" title="Chart showing movie spend by spend categories year on year"/>
          <p:cNvGraphicFramePr>
            <a:graphicFrameLocks noChangeAspect="1"/>
          </p:cNvGraphicFramePr>
          <p:nvPr>
            <p:extLst>
              <p:ext uri="{D42A27DB-BD31-4B8C-83A1-F6EECF244321}">
                <p14:modId xmlns:p14="http://schemas.microsoft.com/office/powerpoint/2010/main" val="1440040125"/>
              </p:ext>
            </p:extLst>
          </p:nvPr>
        </p:nvGraphicFramePr>
        <p:xfrm>
          <a:off x="3662721" y="1839844"/>
          <a:ext cx="3707925" cy="267794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descr="The proportion of spend on online subscriptions has significantly increased since 2015 for all relevant content types. &#10;&#10;Spend on physical purchases has declined since 2015 for most content types, excluding music." title="Heading and key finding of the slide"/>
          <p:cNvSpPr>
            <a:spLocks noGrp="1"/>
          </p:cNvSpPr>
          <p:nvPr>
            <p:ph type="title"/>
          </p:nvPr>
        </p:nvSpPr>
        <p:spPr>
          <a:xfrm>
            <a:off x="254219" y="236490"/>
            <a:ext cx="8747890" cy="1513477"/>
          </a:xfrm>
        </p:spPr>
        <p:txBody>
          <a:bodyPr anchor="ctr"/>
          <a:lstStyle/>
          <a:p>
            <a:pPr marL="4763" lvl="2" algn="l" rtl="0">
              <a:spcBef>
                <a:spcPts val="600"/>
              </a:spcBef>
            </a:pPr>
            <a:r>
              <a:rPr lang="en-AU" sz="2000" b="1" kern="1200" dirty="0">
                <a:solidFill>
                  <a:schemeClr val="tx1"/>
                </a:solidFill>
                <a:latin typeface="+mj-lt"/>
                <a:ea typeface="+mj-ea"/>
                <a:cs typeface="+mj-cs"/>
              </a:rPr>
              <a:t>The proportion of </a:t>
            </a:r>
            <a:r>
              <a:rPr lang="en-AU" sz="2000" b="1" kern="1200" dirty="0" smtClean="0">
                <a:solidFill>
                  <a:schemeClr val="tx1"/>
                </a:solidFill>
                <a:latin typeface="+mj-lt"/>
                <a:ea typeface="+mj-ea"/>
                <a:cs typeface="+mj-cs"/>
              </a:rPr>
              <a:t>spend on </a:t>
            </a:r>
            <a:r>
              <a:rPr lang="en-AU" sz="2000" b="1" kern="1200" dirty="0">
                <a:solidFill>
                  <a:schemeClr val="tx1"/>
                </a:solidFill>
                <a:latin typeface="+mj-lt"/>
                <a:ea typeface="+mj-ea"/>
                <a:cs typeface="+mj-cs"/>
              </a:rPr>
              <a:t>online subscriptions has significantly increased since 2015 for all relevant content types. </a:t>
            </a:r>
            <a:r>
              <a:rPr lang="en-AU" sz="2000" b="1" kern="1200" dirty="0" smtClean="0">
                <a:solidFill>
                  <a:schemeClr val="tx1"/>
                </a:solidFill>
                <a:latin typeface="+mj-lt"/>
                <a:ea typeface="+mj-ea"/>
                <a:cs typeface="+mj-cs"/>
              </a:rPr>
              <a:t/>
            </a:r>
            <a:br>
              <a:rPr lang="en-AU" sz="2000" b="1" kern="1200" dirty="0" smtClean="0">
                <a:solidFill>
                  <a:schemeClr val="tx1"/>
                </a:solidFill>
                <a:latin typeface="+mj-lt"/>
                <a:ea typeface="+mj-ea"/>
                <a:cs typeface="+mj-cs"/>
              </a:rPr>
            </a:br>
            <a:r>
              <a:rPr lang="en-AU" sz="2000" b="1" kern="1200" dirty="0">
                <a:solidFill>
                  <a:schemeClr val="tx1"/>
                </a:solidFill>
                <a:latin typeface="+mj-lt"/>
                <a:ea typeface="+mj-ea"/>
                <a:cs typeface="+mj-cs"/>
              </a:rPr>
              <a:t/>
            </a:r>
            <a:br>
              <a:rPr lang="en-AU" sz="2000" b="1" kern="1200" dirty="0">
                <a:solidFill>
                  <a:schemeClr val="tx1"/>
                </a:solidFill>
                <a:latin typeface="+mj-lt"/>
                <a:ea typeface="+mj-ea"/>
                <a:cs typeface="+mj-cs"/>
              </a:rPr>
            </a:br>
            <a:r>
              <a:rPr lang="en-AU" sz="2000" b="1" kern="1200" dirty="0" smtClean="0">
                <a:solidFill>
                  <a:schemeClr val="tx1"/>
                </a:solidFill>
                <a:latin typeface="+mj-lt"/>
                <a:ea typeface="+mj-ea"/>
                <a:cs typeface="+mj-cs"/>
              </a:rPr>
              <a:t>Spend </a:t>
            </a:r>
            <a:r>
              <a:rPr lang="en-AU" sz="2000" b="1" kern="1200" dirty="0">
                <a:solidFill>
                  <a:schemeClr val="tx1"/>
                </a:solidFill>
                <a:latin typeface="+mj-lt"/>
                <a:ea typeface="+mj-ea"/>
                <a:cs typeface="+mj-cs"/>
              </a:rPr>
              <a:t>on physical purchases has declined since 2015 for most content types, excluding music.</a:t>
            </a:r>
          </a:p>
        </p:txBody>
      </p:sp>
      <p:graphicFrame>
        <p:nvGraphicFramePr>
          <p:cNvPr id="85" name="Table 84" descr="The key shows that the % of spend is divided into four sections:&#10;Physical purchases/ rentals (% of spend)&#10;Individual digital purchases (% of spend)&#10;Online subscriptions (% of spend)&#10;Other e.g. merchandise, concerts, cinema (% of spend)&#10;" title="Key for charts"/>
          <p:cNvGraphicFramePr>
            <a:graphicFrameLocks noGrp="1"/>
          </p:cNvGraphicFramePr>
          <p:nvPr>
            <p:extLst>
              <p:ext uri="{D42A27DB-BD31-4B8C-83A1-F6EECF244321}">
                <p14:modId xmlns:p14="http://schemas.microsoft.com/office/powerpoint/2010/main" val="1328510170"/>
              </p:ext>
            </p:extLst>
          </p:nvPr>
        </p:nvGraphicFramePr>
        <p:xfrm>
          <a:off x="350868" y="4255254"/>
          <a:ext cx="8793132" cy="947040"/>
        </p:xfrm>
        <a:graphic>
          <a:graphicData uri="http://schemas.openxmlformats.org/drawingml/2006/table">
            <a:tbl>
              <a:tblPr firstRow="1" bandRow="1">
                <a:tableStyleId>{5C22544A-7EE6-4342-B048-85BDC9FD1C3A}</a:tableStyleId>
              </a:tblPr>
              <a:tblGrid>
                <a:gridCol w="2198283"/>
                <a:gridCol w="2198283"/>
                <a:gridCol w="2198283"/>
                <a:gridCol w="2198283"/>
              </a:tblGrid>
              <a:tr h="370840">
                <a:tc>
                  <a:txBody>
                    <a:bodyPr/>
                    <a:lstStyle/>
                    <a:p>
                      <a:r>
                        <a:rPr lang="en-AU" sz="1400" b="0" dirty="0" smtClean="0">
                          <a:solidFill>
                            <a:schemeClr val="tx1"/>
                          </a:solidFill>
                        </a:rPr>
                        <a:t>Physical</a:t>
                      </a:r>
                      <a:r>
                        <a:rPr lang="en-AU" sz="1400" b="0" baseline="0" dirty="0" smtClean="0">
                          <a:solidFill>
                            <a:schemeClr val="tx1"/>
                          </a:solidFill>
                        </a:rPr>
                        <a:t> purchases/ rentals </a:t>
                      </a:r>
                    </a:p>
                    <a:p>
                      <a:r>
                        <a:rPr lang="en-AU" sz="1400" b="0" baseline="0" dirty="0" smtClean="0">
                          <a:solidFill>
                            <a:schemeClr val="tx1"/>
                          </a:solidFill>
                        </a:rPr>
                        <a:t>(% of spend)</a:t>
                      </a:r>
                      <a:endParaRPr lang="en-AU" sz="1400" b="0" dirty="0">
                        <a:solidFill>
                          <a:schemeClr val="tx1"/>
                        </a:solidFill>
                      </a:endParaRPr>
                    </a:p>
                  </a:txBody>
                  <a:tcPr marL="216000" marR="0" marT="46800" marB="4680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b="0" dirty="0" smtClean="0">
                          <a:solidFill>
                            <a:schemeClr val="tx1"/>
                          </a:solidFill>
                        </a:rPr>
                        <a:t>Individual digital purchases</a:t>
                      </a:r>
                      <a:r>
                        <a:rPr lang="en-AU" sz="1400" b="0" baseline="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AU" sz="1400" b="0" baseline="0" dirty="0" smtClean="0">
                          <a:solidFill>
                            <a:schemeClr val="tx1"/>
                          </a:solidFill>
                        </a:rPr>
                        <a:t>(% of spend)</a:t>
                      </a:r>
                      <a:endParaRPr lang="en-AU" sz="1400" b="0" dirty="0" smtClean="0">
                        <a:solidFill>
                          <a:schemeClr val="tx1"/>
                        </a:solidFill>
                      </a:endParaRPr>
                    </a:p>
                    <a:p>
                      <a:endParaRPr lang="en-AU" sz="1400" b="0" dirty="0">
                        <a:solidFill>
                          <a:schemeClr val="tx1"/>
                        </a:solidFill>
                      </a:endParaRPr>
                    </a:p>
                  </a:txBody>
                  <a:tcPr marL="216000" marR="0" marT="46800" marB="4680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b="0" dirty="0" smtClean="0">
                          <a:solidFill>
                            <a:schemeClr val="tx1"/>
                          </a:solidFill>
                        </a:rPr>
                        <a:t>Online </a:t>
                      </a:r>
                      <a:br>
                        <a:rPr lang="en-AU" sz="1400" b="0" dirty="0" smtClean="0">
                          <a:solidFill>
                            <a:schemeClr val="tx1"/>
                          </a:solidFill>
                        </a:rPr>
                      </a:br>
                      <a:r>
                        <a:rPr lang="en-AU" sz="1400" b="0" dirty="0" smtClean="0">
                          <a:solidFill>
                            <a:schemeClr val="tx1"/>
                          </a:solidFill>
                        </a:rPr>
                        <a:t>subscriptions</a:t>
                      </a:r>
                      <a:r>
                        <a:rPr lang="en-AU" sz="1400" b="0" baseline="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AU" sz="1400" b="0" baseline="0" dirty="0" smtClean="0">
                          <a:solidFill>
                            <a:schemeClr val="tx1"/>
                          </a:solidFill>
                        </a:rPr>
                        <a:t>(% of spend)</a:t>
                      </a:r>
                      <a:endParaRPr lang="en-AU" sz="1400" b="0" dirty="0" smtClean="0">
                        <a:solidFill>
                          <a:schemeClr val="tx1"/>
                        </a:solidFill>
                      </a:endParaRPr>
                    </a:p>
                    <a:p>
                      <a:endParaRPr lang="en-AU" sz="1400" b="0" dirty="0">
                        <a:solidFill>
                          <a:schemeClr val="tx1"/>
                        </a:solidFill>
                      </a:endParaRPr>
                    </a:p>
                  </a:txBody>
                  <a:tcPr marL="216000" marR="0" marT="46800" marB="4680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b="0" dirty="0" smtClean="0">
                          <a:solidFill>
                            <a:schemeClr val="tx1"/>
                          </a:solidFill>
                        </a:rPr>
                        <a:t>Other e.g. merchandise,</a:t>
                      </a:r>
                      <a:r>
                        <a:rPr lang="en-AU" sz="1400" b="0" baseline="0" dirty="0" smtClean="0">
                          <a:solidFill>
                            <a:schemeClr val="tx1"/>
                          </a:solidFill>
                        </a:rPr>
                        <a:t> concerts, cinema (% of spend)</a:t>
                      </a:r>
                      <a:endParaRPr lang="en-AU" sz="1400" b="0" dirty="0" smtClean="0">
                        <a:solidFill>
                          <a:schemeClr val="tx1"/>
                        </a:solidFill>
                      </a:endParaRPr>
                    </a:p>
                  </a:txBody>
                  <a:tcPr marL="216000" marR="0" marT="46800" marB="4680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10" name="Chart 9" descr="Physical purchases/ rentals (% of spend) &#10;2015 18%, 2017 17%&#10;&#10;Individual digital purchases (% of spend)&#10;2015 8%, 2017 8%&#10;&#10;Online subscriptions (% of spend)&#10;2015 7%, 2017 16%&#10;&#10;Other eg. merchandise, concerts, cinema (% of spend)&#10;2015 66%, 2017 58%&#10;" title="Chart showing music spend by spend categories comparing 2017 and 2015"/>
          <p:cNvGraphicFramePr>
            <a:graphicFrameLocks noChangeAspect="1"/>
          </p:cNvGraphicFramePr>
          <p:nvPr>
            <p:extLst>
              <p:ext uri="{D42A27DB-BD31-4B8C-83A1-F6EECF244321}">
                <p14:modId xmlns:p14="http://schemas.microsoft.com/office/powerpoint/2010/main" val="156738912"/>
              </p:ext>
            </p:extLst>
          </p:nvPr>
        </p:nvGraphicFramePr>
        <p:xfrm>
          <a:off x="-756794" y="1847521"/>
          <a:ext cx="3707925" cy="26779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2" name="Chart 71" descr="Physical purchases/ rentals (% of spend) &#10;2015 67%, 2017 33%&#10;&#10;Individual digital purchases (% of spend)&#10;2015 19%, 2017 19%&#10;&#10;Online subscriptions (% of spend)&#10;2015 0%, 2017 36%&#10;&#10;Other eg. merchandise, concerts, cinema (% of spend)&#10;2015 13%, 2017 12%&#10;" title="Chart showing TV programme spend by spend categories year on year"/>
          <p:cNvGraphicFramePr>
            <a:graphicFrameLocks noChangeAspect="1"/>
          </p:cNvGraphicFramePr>
          <p:nvPr>
            <p:extLst>
              <p:ext uri="{D42A27DB-BD31-4B8C-83A1-F6EECF244321}">
                <p14:modId xmlns:p14="http://schemas.microsoft.com/office/powerpoint/2010/main" val="3760495570"/>
              </p:ext>
            </p:extLst>
          </p:nvPr>
        </p:nvGraphicFramePr>
        <p:xfrm>
          <a:off x="5938647" y="1839844"/>
          <a:ext cx="3707925" cy="2677948"/>
        </p:xfrm>
        <a:graphic>
          <a:graphicData uri="http://schemas.openxmlformats.org/drawingml/2006/chart">
            <c:chart xmlns:c="http://schemas.openxmlformats.org/drawingml/2006/chart" xmlns:r="http://schemas.openxmlformats.org/officeDocument/2006/relationships" r:id="rId5"/>
          </a:graphicData>
        </a:graphic>
      </p:graphicFrame>
      <p:sp>
        <p:nvSpPr>
          <p:cNvPr id="3" name="Slide Number Placeholder 2" title="Slide 3"/>
          <p:cNvSpPr>
            <a:spLocks noGrp="1"/>
          </p:cNvSpPr>
          <p:nvPr>
            <p:ph type="sldNum" sz="quarter" idx="10"/>
          </p:nvPr>
        </p:nvSpPr>
        <p:spPr/>
        <p:txBody>
          <a:bodyPr/>
          <a:lstStyle/>
          <a:p>
            <a:fld id="{9784CBA3-D598-4B1F-BAA3-EE14B5154290}" type="slidenum">
              <a:rPr lang="en-AU" smtClean="0"/>
              <a:pPr/>
              <a:t>11</a:t>
            </a:fld>
            <a:endParaRPr lang="en-AU" dirty="0"/>
          </a:p>
        </p:txBody>
      </p:sp>
      <p:grpSp>
        <p:nvGrpSpPr>
          <p:cNvPr id="52" name="Group 51" title="Nil"/>
          <p:cNvGrpSpPr/>
          <p:nvPr/>
        </p:nvGrpSpPr>
        <p:grpSpPr>
          <a:xfrm>
            <a:off x="5349460" y="2644718"/>
            <a:ext cx="538971" cy="654610"/>
            <a:chOff x="2651125" y="3992563"/>
            <a:chExt cx="563562" cy="631825"/>
          </a:xfrm>
        </p:grpSpPr>
        <p:sp>
          <p:nvSpPr>
            <p:cNvPr id="46" name="Freeform 32" title="Nil"/>
            <p:cNvSpPr>
              <a:spLocks/>
            </p:cNvSpPr>
            <p:nvPr/>
          </p:nvSpPr>
          <p:spPr bwMode="auto">
            <a:xfrm>
              <a:off x="2698750" y="4249738"/>
              <a:ext cx="103187" cy="125412"/>
            </a:xfrm>
            <a:custGeom>
              <a:avLst/>
              <a:gdLst>
                <a:gd name="T0" fmla="*/ 25 w 246"/>
                <a:gd name="T1" fmla="*/ 18 h 299"/>
                <a:gd name="T2" fmla="*/ 0 w 246"/>
                <a:gd name="T3" fmla="*/ 26 h 299"/>
                <a:gd name="T4" fmla="*/ 8 w 246"/>
                <a:gd name="T5" fmla="*/ 261 h 299"/>
                <a:gd name="T6" fmla="*/ 52 w 246"/>
                <a:gd name="T7" fmla="*/ 299 h 299"/>
                <a:gd name="T8" fmla="*/ 215 w 246"/>
                <a:gd name="T9" fmla="*/ 295 h 299"/>
                <a:gd name="T10" fmla="*/ 232 w 246"/>
                <a:gd name="T11" fmla="*/ 263 h 299"/>
                <a:gd name="T12" fmla="*/ 25 w 246"/>
                <a:gd name="T13" fmla="*/ 18 h 299"/>
              </a:gdLst>
              <a:ahLst/>
              <a:cxnLst>
                <a:cxn ang="0">
                  <a:pos x="T0" y="T1"/>
                </a:cxn>
                <a:cxn ang="0">
                  <a:pos x="T2" y="T3"/>
                </a:cxn>
                <a:cxn ang="0">
                  <a:pos x="T4" y="T5"/>
                </a:cxn>
                <a:cxn ang="0">
                  <a:pos x="T6" y="T7"/>
                </a:cxn>
                <a:cxn ang="0">
                  <a:pos x="T8" y="T9"/>
                </a:cxn>
                <a:cxn ang="0">
                  <a:pos x="T10" y="T11"/>
                </a:cxn>
                <a:cxn ang="0">
                  <a:pos x="T12" y="T13"/>
                </a:cxn>
              </a:cxnLst>
              <a:rect l="0" t="0" r="r" b="b"/>
              <a:pathLst>
                <a:path w="246" h="299">
                  <a:moveTo>
                    <a:pt x="25" y="18"/>
                  </a:moveTo>
                  <a:cubicBezTo>
                    <a:pt x="11" y="0"/>
                    <a:pt x="0" y="4"/>
                    <a:pt x="0" y="26"/>
                  </a:cubicBezTo>
                  <a:cubicBezTo>
                    <a:pt x="8" y="261"/>
                    <a:pt x="8" y="261"/>
                    <a:pt x="8" y="261"/>
                  </a:cubicBezTo>
                  <a:cubicBezTo>
                    <a:pt x="9" y="282"/>
                    <a:pt x="29" y="299"/>
                    <a:pt x="52" y="299"/>
                  </a:cubicBezTo>
                  <a:cubicBezTo>
                    <a:pt x="215" y="295"/>
                    <a:pt x="215" y="295"/>
                    <a:pt x="215" y="295"/>
                  </a:cubicBezTo>
                  <a:cubicBezTo>
                    <a:pt x="238" y="294"/>
                    <a:pt x="246" y="280"/>
                    <a:pt x="232" y="263"/>
                  </a:cubicBezTo>
                  <a:lnTo>
                    <a:pt x="25" y="18"/>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47" name="Rectangle 33" title="Nil"/>
            <p:cNvSpPr>
              <a:spLocks noChangeArrowheads="1"/>
            </p:cNvSpPr>
            <p:nvPr/>
          </p:nvSpPr>
          <p:spPr bwMode="auto">
            <a:xfrm>
              <a:off x="2698750" y="4300538"/>
              <a:ext cx="515937" cy="323850"/>
            </a:xfrm>
            <a:prstGeom prst="rect">
              <a:avLst/>
            </a:prstGeom>
            <a:solidFill>
              <a:schemeClr val="tx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48" name="Freeform 34" title="Nil"/>
            <p:cNvSpPr>
              <a:spLocks/>
            </p:cNvSpPr>
            <p:nvPr/>
          </p:nvSpPr>
          <p:spPr bwMode="auto">
            <a:xfrm>
              <a:off x="2651125" y="3992563"/>
              <a:ext cx="501650" cy="309562"/>
            </a:xfrm>
            <a:custGeom>
              <a:avLst/>
              <a:gdLst>
                <a:gd name="T0" fmla="*/ 316 w 316"/>
                <a:gd name="T1" fmla="*/ 52 h 195"/>
                <a:gd name="T2" fmla="*/ 31 w 316"/>
                <a:gd name="T3" fmla="*/ 195 h 195"/>
                <a:gd name="T4" fmla="*/ 0 w 316"/>
                <a:gd name="T5" fmla="*/ 143 h 195"/>
                <a:gd name="T6" fmla="*/ 285 w 316"/>
                <a:gd name="T7" fmla="*/ 0 h 195"/>
                <a:gd name="T8" fmla="*/ 316 w 316"/>
                <a:gd name="T9" fmla="*/ 52 h 195"/>
              </a:gdLst>
              <a:ahLst/>
              <a:cxnLst>
                <a:cxn ang="0">
                  <a:pos x="T0" y="T1"/>
                </a:cxn>
                <a:cxn ang="0">
                  <a:pos x="T2" y="T3"/>
                </a:cxn>
                <a:cxn ang="0">
                  <a:pos x="T4" y="T5"/>
                </a:cxn>
                <a:cxn ang="0">
                  <a:pos x="T6" y="T7"/>
                </a:cxn>
                <a:cxn ang="0">
                  <a:pos x="T8" y="T9"/>
                </a:cxn>
              </a:cxnLst>
              <a:rect l="0" t="0" r="r" b="b"/>
              <a:pathLst>
                <a:path w="316" h="195">
                  <a:moveTo>
                    <a:pt x="316" y="52"/>
                  </a:moveTo>
                  <a:lnTo>
                    <a:pt x="31" y="195"/>
                  </a:lnTo>
                  <a:lnTo>
                    <a:pt x="0" y="143"/>
                  </a:lnTo>
                  <a:lnTo>
                    <a:pt x="285" y="0"/>
                  </a:lnTo>
                  <a:lnTo>
                    <a:pt x="316" y="5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49" name="Freeform 35" title="Nil"/>
            <p:cNvSpPr>
              <a:spLocks noEditPoints="1"/>
            </p:cNvSpPr>
            <p:nvPr/>
          </p:nvSpPr>
          <p:spPr bwMode="auto">
            <a:xfrm>
              <a:off x="2663825" y="4029075"/>
              <a:ext cx="482600" cy="223837"/>
            </a:xfrm>
            <a:custGeom>
              <a:avLst/>
              <a:gdLst>
                <a:gd name="T0" fmla="*/ 242 w 304"/>
                <a:gd name="T1" fmla="*/ 0 h 141"/>
                <a:gd name="T2" fmla="*/ 196 w 304"/>
                <a:gd name="T3" fmla="*/ 23 h 141"/>
                <a:gd name="T4" fmla="*/ 272 w 304"/>
                <a:gd name="T5" fmla="*/ 43 h 141"/>
                <a:gd name="T6" fmla="*/ 304 w 304"/>
                <a:gd name="T7" fmla="*/ 27 h 141"/>
                <a:gd name="T8" fmla="*/ 297 w 304"/>
                <a:gd name="T9" fmla="*/ 16 h 141"/>
                <a:gd name="T10" fmla="*/ 242 w 304"/>
                <a:gd name="T11" fmla="*/ 0 h 141"/>
                <a:gd name="T12" fmla="*/ 0 w 304"/>
                <a:gd name="T13" fmla="*/ 120 h 141"/>
                <a:gd name="T14" fmla="*/ 75 w 304"/>
                <a:gd name="T15" fmla="*/ 141 h 141"/>
                <a:gd name="T16" fmla="*/ 120 w 304"/>
                <a:gd name="T17" fmla="*/ 118 h 141"/>
                <a:gd name="T18" fmla="*/ 45 w 304"/>
                <a:gd name="T19" fmla="*/ 97 h 141"/>
                <a:gd name="T20" fmla="*/ 0 w 304"/>
                <a:gd name="T21" fmla="*/ 120 h 141"/>
                <a:gd name="T22" fmla="*/ 98 w 304"/>
                <a:gd name="T23" fmla="*/ 71 h 141"/>
                <a:gd name="T24" fmla="*/ 173 w 304"/>
                <a:gd name="T25" fmla="*/ 92 h 141"/>
                <a:gd name="T26" fmla="*/ 219 w 304"/>
                <a:gd name="T27" fmla="*/ 70 h 141"/>
                <a:gd name="T28" fmla="*/ 143 w 304"/>
                <a:gd name="T29" fmla="*/ 49 h 141"/>
                <a:gd name="T30" fmla="*/ 98 w 304"/>
                <a:gd name="T31"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4" h="141">
                  <a:moveTo>
                    <a:pt x="242" y="0"/>
                  </a:moveTo>
                  <a:lnTo>
                    <a:pt x="196" y="23"/>
                  </a:lnTo>
                  <a:lnTo>
                    <a:pt x="272" y="43"/>
                  </a:lnTo>
                  <a:lnTo>
                    <a:pt x="304" y="27"/>
                  </a:lnTo>
                  <a:lnTo>
                    <a:pt x="297" y="16"/>
                  </a:lnTo>
                  <a:lnTo>
                    <a:pt x="242" y="0"/>
                  </a:lnTo>
                  <a:close/>
                  <a:moveTo>
                    <a:pt x="0" y="120"/>
                  </a:moveTo>
                  <a:lnTo>
                    <a:pt x="75" y="141"/>
                  </a:lnTo>
                  <a:lnTo>
                    <a:pt x="120" y="118"/>
                  </a:lnTo>
                  <a:lnTo>
                    <a:pt x="45" y="97"/>
                  </a:lnTo>
                  <a:lnTo>
                    <a:pt x="0" y="120"/>
                  </a:lnTo>
                  <a:close/>
                  <a:moveTo>
                    <a:pt x="98" y="71"/>
                  </a:moveTo>
                  <a:lnTo>
                    <a:pt x="173" y="92"/>
                  </a:lnTo>
                  <a:lnTo>
                    <a:pt x="219" y="70"/>
                  </a:lnTo>
                  <a:lnTo>
                    <a:pt x="143" y="49"/>
                  </a:lnTo>
                  <a:lnTo>
                    <a:pt x="98" y="7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50" name="Freeform 36" title="Nil"/>
            <p:cNvSpPr>
              <a:spLocks noEditPoints="1"/>
            </p:cNvSpPr>
            <p:nvPr/>
          </p:nvSpPr>
          <p:spPr bwMode="auto">
            <a:xfrm>
              <a:off x="2709863" y="4310063"/>
              <a:ext cx="500062" cy="80962"/>
            </a:xfrm>
            <a:custGeom>
              <a:avLst/>
              <a:gdLst>
                <a:gd name="T0" fmla="*/ 315 w 315"/>
                <a:gd name="T1" fmla="*/ 14 h 51"/>
                <a:gd name="T2" fmla="*/ 315 w 315"/>
                <a:gd name="T3" fmla="*/ 0 h 51"/>
                <a:gd name="T4" fmla="*/ 279 w 315"/>
                <a:gd name="T5" fmla="*/ 0 h 51"/>
                <a:gd name="T6" fmla="*/ 223 w 315"/>
                <a:gd name="T7" fmla="*/ 51 h 51"/>
                <a:gd name="T8" fmla="*/ 275 w 315"/>
                <a:gd name="T9" fmla="*/ 51 h 51"/>
                <a:gd name="T10" fmla="*/ 315 w 315"/>
                <a:gd name="T11" fmla="*/ 14 h 51"/>
                <a:gd name="T12" fmla="*/ 51 w 315"/>
                <a:gd name="T13" fmla="*/ 51 h 51"/>
                <a:gd name="T14" fmla="*/ 107 w 315"/>
                <a:gd name="T15" fmla="*/ 0 h 51"/>
                <a:gd name="T16" fmla="*/ 55 w 315"/>
                <a:gd name="T17" fmla="*/ 0 h 51"/>
                <a:gd name="T18" fmla="*/ 0 w 315"/>
                <a:gd name="T19" fmla="*/ 51 h 51"/>
                <a:gd name="T20" fmla="*/ 51 w 315"/>
                <a:gd name="T21" fmla="*/ 51 h 51"/>
                <a:gd name="T22" fmla="*/ 163 w 315"/>
                <a:gd name="T23" fmla="*/ 51 h 51"/>
                <a:gd name="T24" fmla="*/ 219 w 315"/>
                <a:gd name="T25" fmla="*/ 0 h 51"/>
                <a:gd name="T26" fmla="*/ 167 w 315"/>
                <a:gd name="T27" fmla="*/ 0 h 51"/>
                <a:gd name="T28" fmla="*/ 111 w 315"/>
                <a:gd name="T29" fmla="*/ 51 h 51"/>
                <a:gd name="T30" fmla="*/ 163 w 315"/>
                <a:gd name="T31"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5" h="51">
                  <a:moveTo>
                    <a:pt x="315" y="14"/>
                  </a:moveTo>
                  <a:lnTo>
                    <a:pt x="315" y="0"/>
                  </a:lnTo>
                  <a:lnTo>
                    <a:pt x="279" y="0"/>
                  </a:lnTo>
                  <a:lnTo>
                    <a:pt x="223" y="51"/>
                  </a:lnTo>
                  <a:lnTo>
                    <a:pt x="275" y="51"/>
                  </a:lnTo>
                  <a:lnTo>
                    <a:pt x="315" y="14"/>
                  </a:lnTo>
                  <a:close/>
                  <a:moveTo>
                    <a:pt x="51" y="51"/>
                  </a:moveTo>
                  <a:lnTo>
                    <a:pt x="107" y="0"/>
                  </a:lnTo>
                  <a:lnTo>
                    <a:pt x="55" y="0"/>
                  </a:lnTo>
                  <a:lnTo>
                    <a:pt x="0" y="51"/>
                  </a:lnTo>
                  <a:lnTo>
                    <a:pt x="51" y="51"/>
                  </a:lnTo>
                  <a:close/>
                  <a:moveTo>
                    <a:pt x="163" y="51"/>
                  </a:moveTo>
                  <a:lnTo>
                    <a:pt x="219" y="0"/>
                  </a:lnTo>
                  <a:lnTo>
                    <a:pt x="167" y="0"/>
                  </a:lnTo>
                  <a:lnTo>
                    <a:pt x="111" y="51"/>
                  </a:lnTo>
                  <a:lnTo>
                    <a:pt x="163" y="5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51" name="Freeform 37" title="Nil"/>
            <p:cNvSpPr>
              <a:spLocks/>
            </p:cNvSpPr>
            <p:nvPr/>
          </p:nvSpPr>
          <p:spPr bwMode="auto">
            <a:xfrm>
              <a:off x="2905125" y="4441825"/>
              <a:ext cx="125412" cy="125412"/>
            </a:xfrm>
            <a:custGeom>
              <a:avLst/>
              <a:gdLst>
                <a:gd name="T0" fmla="*/ 14 w 301"/>
                <a:gd name="T1" fmla="*/ 2 h 300"/>
                <a:gd name="T2" fmla="*/ 5 w 301"/>
                <a:gd name="T3" fmla="*/ 2 h 300"/>
                <a:gd name="T4" fmla="*/ 0 w 301"/>
                <a:gd name="T5" fmla="*/ 10 h 300"/>
                <a:gd name="T6" fmla="*/ 0 w 301"/>
                <a:gd name="T7" fmla="*/ 290 h 300"/>
                <a:gd name="T8" fmla="*/ 5 w 301"/>
                <a:gd name="T9" fmla="*/ 298 h 300"/>
                <a:gd name="T10" fmla="*/ 14 w 301"/>
                <a:gd name="T11" fmla="*/ 298 h 300"/>
                <a:gd name="T12" fmla="*/ 296 w 301"/>
                <a:gd name="T13" fmla="*/ 159 h 300"/>
                <a:gd name="T14" fmla="*/ 301 w 301"/>
                <a:gd name="T15" fmla="*/ 150 h 300"/>
                <a:gd name="T16" fmla="*/ 296 w 301"/>
                <a:gd name="T17" fmla="*/ 141 h 300"/>
                <a:gd name="T18" fmla="*/ 14 w 301"/>
                <a:gd name="T19" fmla="*/ 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1" h="300">
                  <a:moveTo>
                    <a:pt x="14" y="2"/>
                  </a:moveTo>
                  <a:cubicBezTo>
                    <a:pt x="11" y="0"/>
                    <a:pt x="7" y="1"/>
                    <a:pt x="5" y="2"/>
                  </a:cubicBezTo>
                  <a:cubicBezTo>
                    <a:pt x="2" y="4"/>
                    <a:pt x="0" y="7"/>
                    <a:pt x="0" y="10"/>
                  </a:cubicBezTo>
                  <a:cubicBezTo>
                    <a:pt x="0" y="290"/>
                    <a:pt x="0" y="290"/>
                    <a:pt x="0" y="290"/>
                  </a:cubicBezTo>
                  <a:cubicBezTo>
                    <a:pt x="0" y="293"/>
                    <a:pt x="2" y="296"/>
                    <a:pt x="5" y="298"/>
                  </a:cubicBezTo>
                  <a:cubicBezTo>
                    <a:pt x="7" y="299"/>
                    <a:pt x="11" y="300"/>
                    <a:pt x="14" y="298"/>
                  </a:cubicBezTo>
                  <a:cubicBezTo>
                    <a:pt x="296" y="159"/>
                    <a:pt x="296" y="159"/>
                    <a:pt x="296" y="159"/>
                  </a:cubicBezTo>
                  <a:cubicBezTo>
                    <a:pt x="299" y="157"/>
                    <a:pt x="301" y="154"/>
                    <a:pt x="301" y="150"/>
                  </a:cubicBezTo>
                  <a:cubicBezTo>
                    <a:pt x="301" y="146"/>
                    <a:pt x="299" y="143"/>
                    <a:pt x="296" y="141"/>
                  </a:cubicBezTo>
                  <a:lnTo>
                    <a:pt x="14" y="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dirty="0"/>
            </a:p>
          </p:txBody>
        </p:sp>
      </p:grpSp>
      <p:sp>
        <p:nvSpPr>
          <p:cNvPr id="77" name="Rectangle 76" title="Nil"/>
          <p:cNvSpPr/>
          <p:nvPr/>
        </p:nvSpPr>
        <p:spPr bwMode="ltGray">
          <a:xfrm>
            <a:off x="283885" y="4331525"/>
            <a:ext cx="219714" cy="238024"/>
          </a:xfrm>
          <a:prstGeom prst="rect">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sp>
        <p:nvSpPr>
          <p:cNvPr id="78" name="Rectangle 77" title="Nil"/>
          <p:cNvSpPr/>
          <p:nvPr/>
        </p:nvSpPr>
        <p:spPr bwMode="ltGray">
          <a:xfrm>
            <a:off x="2482114" y="4331525"/>
            <a:ext cx="219714" cy="238024"/>
          </a:xfrm>
          <a:prstGeom prst="rect">
            <a:avLst/>
          </a:pr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sp>
        <p:nvSpPr>
          <p:cNvPr id="79" name="Rectangle 78" title="Nil"/>
          <p:cNvSpPr/>
          <p:nvPr/>
        </p:nvSpPr>
        <p:spPr bwMode="ltGray">
          <a:xfrm>
            <a:off x="4680341" y="4331525"/>
            <a:ext cx="219714" cy="238024"/>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sp>
        <p:nvSpPr>
          <p:cNvPr id="80" name="Rectangle 79" title="Nil"/>
          <p:cNvSpPr/>
          <p:nvPr/>
        </p:nvSpPr>
        <p:spPr bwMode="ltGray">
          <a:xfrm>
            <a:off x="6878567" y="4331525"/>
            <a:ext cx="219714" cy="238024"/>
          </a:xfrm>
          <a:prstGeom prst="rect">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grpSp>
        <p:nvGrpSpPr>
          <p:cNvPr id="59" name="Group 58" title="Nil"/>
          <p:cNvGrpSpPr/>
          <p:nvPr/>
        </p:nvGrpSpPr>
        <p:grpSpPr>
          <a:xfrm>
            <a:off x="7658798" y="2665533"/>
            <a:ext cx="557432" cy="603884"/>
            <a:chOff x="4670425" y="2119313"/>
            <a:chExt cx="503237" cy="503237"/>
          </a:xfrm>
        </p:grpSpPr>
        <p:sp>
          <p:nvSpPr>
            <p:cNvPr id="57" name="Freeform 42" title="Nil"/>
            <p:cNvSpPr>
              <a:spLocks noEditPoints="1"/>
            </p:cNvSpPr>
            <p:nvPr/>
          </p:nvSpPr>
          <p:spPr bwMode="auto">
            <a:xfrm>
              <a:off x="4670425" y="2266950"/>
              <a:ext cx="503237" cy="355600"/>
            </a:xfrm>
            <a:custGeom>
              <a:avLst/>
              <a:gdLst>
                <a:gd name="T0" fmla="*/ 1372 w 1496"/>
                <a:gd name="T1" fmla="*/ 0 h 1060"/>
                <a:gd name="T2" fmla="*/ 124 w 1496"/>
                <a:gd name="T3" fmla="*/ 0 h 1060"/>
                <a:gd name="T4" fmla="*/ 0 w 1496"/>
                <a:gd name="T5" fmla="*/ 125 h 1060"/>
                <a:gd name="T6" fmla="*/ 0 w 1496"/>
                <a:gd name="T7" fmla="*/ 936 h 1060"/>
                <a:gd name="T8" fmla="*/ 124 w 1496"/>
                <a:gd name="T9" fmla="*/ 1060 h 1060"/>
                <a:gd name="T10" fmla="*/ 1372 w 1496"/>
                <a:gd name="T11" fmla="*/ 1060 h 1060"/>
                <a:gd name="T12" fmla="*/ 1496 w 1496"/>
                <a:gd name="T13" fmla="*/ 936 h 1060"/>
                <a:gd name="T14" fmla="*/ 1496 w 1496"/>
                <a:gd name="T15" fmla="*/ 125 h 1060"/>
                <a:gd name="T16" fmla="*/ 1372 w 1496"/>
                <a:gd name="T17" fmla="*/ 0 h 1060"/>
                <a:gd name="T18" fmla="*/ 1122 w 1496"/>
                <a:gd name="T19" fmla="*/ 904 h 1060"/>
                <a:gd name="T20" fmla="*/ 1091 w 1496"/>
                <a:gd name="T21" fmla="*/ 936 h 1060"/>
                <a:gd name="T22" fmla="*/ 156 w 1496"/>
                <a:gd name="T23" fmla="*/ 936 h 1060"/>
                <a:gd name="T24" fmla="*/ 124 w 1496"/>
                <a:gd name="T25" fmla="*/ 904 h 1060"/>
                <a:gd name="T26" fmla="*/ 124 w 1496"/>
                <a:gd name="T27" fmla="*/ 156 h 1060"/>
                <a:gd name="T28" fmla="*/ 156 w 1496"/>
                <a:gd name="T29" fmla="*/ 125 h 1060"/>
                <a:gd name="T30" fmla="*/ 1091 w 1496"/>
                <a:gd name="T31" fmla="*/ 125 h 1060"/>
                <a:gd name="T32" fmla="*/ 1122 w 1496"/>
                <a:gd name="T33" fmla="*/ 156 h 1060"/>
                <a:gd name="T34" fmla="*/ 1122 w 1496"/>
                <a:gd name="T35" fmla="*/ 904 h 1060"/>
                <a:gd name="T36" fmla="*/ 1309 w 1496"/>
                <a:gd name="T37" fmla="*/ 694 h 1060"/>
                <a:gd name="T38" fmla="*/ 1208 w 1496"/>
                <a:gd name="T39" fmla="*/ 593 h 1060"/>
                <a:gd name="T40" fmla="*/ 1309 w 1496"/>
                <a:gd name="T41" fmla="*/ 491 h 1060"/>
                <a:gd name="T42" fmla="*/ 1410 w 1496"/>
                <a:gd name="T43" fmla="*/ 593 h 1060"/>
                <a:gd name="T44" fmla="*/ 1309 w 1496"/>
                <a:gd name="T45" fmla="*/ 694 h 1060"/>
                <a:gd name="T46" fmla="*/ 1309 w 1496"/>
                <a:gd name="T47" fmla="*/ 382 h 1060"/>
                <a:gd name="T48" fmla="*/ 1208 w 1496"/>
                <a:gd name="T49" fmla="*/ 281 h 1060"/>
                <a:gd name="T50" fmla="*/ 1309 w 1496"/>
                <a:gd name="T51" fmla="*/ 180 h 1060"/>
                <a:gd name="T52" fmla="*/ 1410 w 1496"/>
                <a:gd name="T53" fmla="*/ 281 h 1060"/>
                <a:gd name="T54" fmla="*/ 1309 w 1496"/>
                <a:gd name="T55" fmla="*/ 382 h 10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96" h="1060">
                  <a:moveTo>
                    <a:pt x="1372" y="0"/>
                  </a:moveTo>
                  <a:cubicBezTo>
                    <a:pt x="124" y="0"/>
                    <a:pt x="124" y="0"/>
                    <a:pt x="124" y="0"/>
                  </a:cubicBezTo>
                  <a:cubicBezTo>
                    <a:pt x="56" y="0"/>
                    <a:pt x="0" y="56"/>
                    <a:pt x="0" y="125"/>
                  </a:cubicBezTo>
                  <a:cubicBezTo>
                    <a:pt x="0" y="936"/>
                    <a:pt x="0" y="936"/>
                    <a:pt x="0" y="936"/>
                  </a:cubicBezTo>
                  <a:cubicBezTo>
                    <a:pt x="0" y="1004"/>
                    <a:pt x="56" y="1060"/>
                    <a:pt x="124" y="1060"/>
                  </a:cubicBezTo>
                  <a:cubicBezTo>
                    <a:pt x="1372" y="1060"/>
                    <a:pt x="1372" y="1060"/>
                    <a:pt x="1372" y="1060"/>
                  </a:cubicBezTo>
                  <a:cubicBezTo>
                    <a:pt x="1440" y="1060"/>
                    <a:pt x="1496" y="1004"/>
                    <a:pt x="1496" y="936"/>
                  </a:cubicBezTo>
                  <a:cubicBezTo>
                    <a:pt x="1496" y="125"/>
                    <a:pt x="1496" y="125"/>
                    <a:pt x="1496" y="125"/>
                  </a:cubicBezTo>
                  <a:cubicBezTo>
                    <a:pt x="1496" y="56"/>
                    <a:pt x="1440" y="0"/>
                    <a:pt x="1372" y="0"/>
                  </a:cubicBezTo>
                  <a:close/>
                  <a:moveTo>
                    <a:pt x="1122" y="904"/>
                  </a:moveTo>
                  <a:cubicBezTo>
                    <a:pt x="1122" y="922"/>
                    <a:pt x="1108" y="936"/>
                    <a:pt x="1091" y="936"/>
                  </a:cubicBezTo>
                  <a:cubicBezTo>
                    <a:pt x="156" y="936"/>
                    <a:pt x="156" y="936"/>
                    <a:pt x="156" y="936"/>
                  </a:cubicBezTo>
                  <a:cubicBezTo>
                    <a:pt x="138" y="936"/>
                    <a:pt x="124" y="922"/>
                    <a:pt x="124" y="904"/>
                  </a:cubicBezTo>
                  <a:cubicBezTo>
                    <a:pt x="124" y="156"/>
                    <a:pt x="124" y="156"/>
                    <a:pt x="124" y="156"/>
                  </a:cubicBezTo>
                  <a:cubicBezTo>
                    <a:pt x="124" y="139"/>
                    <a:pt x="138" y="125"/>
                    <a:pt x="156" y="125"/>
                  </a:cubicBezTo>
                  <a:cubicBezTo>
                    <a:pt x="1091" y="125"/>
                    <a:pt x="1091" y="125"/>
                    <a:pt x="1091" y="125"/>
                  </a:cubicBezTo>
                  <a:cubicBezTo>
                    <a:pt x="1108" y="125"/>
                    <a:pt x="1122" y="139"/>
                    <a:pt x="1122" y="156"/>
                  </a:cubicBezTo>
                  <a:lnTo>
                    <a:pt x="1122" y="904"/>
                  </a:lnTo>
                  <a:close/>
                  <a:moveTo>
                    <a:pt x="1309" y="694"/>
                  </a:moveTo>
                  <a:cubicBezTo>
                    <a:pt x="1253" y="694"/>
                    <a:pt x="1208" y="649"/>
                    <a:pt x="1208" y="593"/>
                  </a:cubicBezTo>
                  <a:cubicBezTo>
                    <a:pt x="1208" y="537"/>
                    <a:pt x="1253" y="491"/>
                    <a:pt x="1309" y="491"/>
                  </a:cubicBezTo>
                  <a:cubicBezTo>
                    <a:pt x="1365" y="491"/>
                    <a:pt x="1410" y="537"/>
                    <a:pt x="1410" y="593"/>
                  </a:cubicBezTo>
                  <a:cubicBezTo>
                    <a:pt x="1410" y="649"/>
                    <a:pt x="1365" y="694"/>
                    <a:pt x="1309" y="694"/>
                  </a:cubicBezTo>
                  <a:close/>
                  <a:moveTo>
                    <a:pt x="1309" y="382"/>
                  </a:moveTo>
                  <a:cubicBezTo>
                    <a:pt x="1253" y="382"/>
                    <a:pt x="1208" y="337"/>
                    <a:pt x="1208" y="281"/>
                  </a:cubicBezTo>
                  <a:cubicBezTo>
                    <a:pt x="1208" y="225"/>
                    <a:pt x="1253" y="180"/>
                    <a:pt x="1309" y="180"/>
                  </a:cubicBezTo>
                  <a:cubicBezTo>
                    <a:pt x="1365" y="180"/>
                    <a:pt x="1410" y="225"/>
                    <a:pt x="1410" y="281"/>
                  </a:cubicBezTo>
                  <a:cubicBezTo>
                    <a:pt x="1410" y="337"/>
                    <a:pt x="1365" y="382"/>
                    <a:pt x="1309" y="382"/>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58" name="Freeform 43" title="Nil"/>
            <p:cNvSpPr>
              <a:spLocks/>
            </p:cNvSpPr>
            <p:nvPr/>
          </p:nvSpPr>
          <p:spPr bwMode="auto">
            <a:xfrm>
              <a:off x="4795838" y="2119313"/>
              <a:ext cx="252412" cy="125413"/>
            </a:xfrm>
            <a:custGeom>
              <a:avLst/>
              <a:gdLst>
                <a:gd name="T0" fmla="*/ 224 w 748"/>
                <a:gd name="T1" fmla="*/ 302 h 375"/>
                <a:gd name="T2" fmla="*/ 159 w 748"/>
                <a:gd name="T3" fmla="*/ 375 h 375"/>
                <a:gd name="T4" fmla="*/ 589 w 748"/>
                <a:gd name="T5" fmla="*/ 375 h 375"/>
                <a:gd name="T6" fmla="*/ 524 w 748"/>
                <a:gd name="T7" fmla="*/ 302 h 375"/>
                <a:gd name="T8" fmla="*/ 732 w 748"/>
                <a:gd name="T9" fmla="*/ 94 h 375"/>
                <a:gd name="T10" fmla="*/ 748 w 748"/>
                <a:gd name="T11" fmla="*/ 56 h 375"/>
                <a:gd name="T12" fmla="*/ 732 w 748"/>
                <a:gd name="T13" fmla="*/ 17 h 375"/>
                <a:gd name="T14" fmla="*/ 694 w 748"/>
                <a:gd name="T15" fmla="*/ 1 h 375"/>
                <a:gd name="T16" fmla="*/ 655 w 748"/>
                <a:gd name="T17" fmla="*/ 17 h 375"/>
                <a:gd name="T18" fmla="*/ 417 w 748"/>
                <a:gd name="T19" fmla="*/ 255 h 375"/>
                <a:gd name="T20" fmla="*/ 374 w 748"/>
                <a:gd name="T21" fmla="*/ 250 h 375"/>
                <a:gd name="T22" fmla="*/ 331 w 748"/>
                <a:gd name="T23" fmla="*/ 255 h 375"/>
                <a:gd name="T24" fmla="*/ 93 w 748"/>
                <a:gd name="T25" fmla="*/ 17 h 375"/>
                <a:gd name="T26" fmla="*/ 56 w 748"/>
                <a:gd name="T27" fmla="*/ 1 h 375"/>
                <a:gd name="T28" fmla="*/ 16 w 748"/>
                <a:gd name="T29" fmla="*/ 17 h 375"/>
                <a:gd name="T30" fmla="*/ 0 w 748"/>
                <a:gd name="T31" fmla="*/ 55 h 375"/>
                <a:gd name="T32" fmla="*/ 16 w 748"/>
                <a:gd name="T33" fmla="*/ 94 h 375"/>
                <a:gd name="T34" fmla="*/ 224 w 748"/>
                <a:gd name="T35" fmla="*/ 302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48" h="375">
                  <a:moveTo>
                    <a:pt x="224" y="302"/>
                  </a:moveTo>
                  <a:cubicBezTo>
                    <a:pt x="198" y="322"/>
                    <a:pt x="176" y="346"/>
                    <a:pt x="159" y="375"/>
                  </a:cubicBezTo>
                  <a:cubicBezTo>
                    <a:pt x="589" y="375"/>
                    <a:pt x="589" y="375"/>
                    <a:pt x="589" y="375"/>
                  </a:cubicBezTo>
                  <a:cubicBezTo>
                    <a:pt x="572" y="346"/>
                    <a:pt x="550" y="322"/>
                    <a:pt x="524" y="302"/>
                  </a:cubicBezTo>
                  <a:cubicBezTo>
                    <a:pt x="732" y="94"/>
                    <a:pt x="732" y="94"/>
                    <a:pt x="732" y="94"/>
                  </a:cubicBezTo>
                  <a:cubicBezTo>
                    <a:pt x="743" y="83"/>
                    <a:pt x="748" y="69"/>
                    <a:pt x="748" y="56"/>
                  </a:cubicBezTo>
                  <a:cubicBezTo>
                    <a:pt x="748" y="42"/>
                    <a:pt x="743" y="28"/>
                    <a:pt x="732" y="17"/>
                  </a:cubicBezTo>
                  <a:cubicBezTo>
                    <a:pt x="722" y="6"/>
                    <a:pt x="708" y="1"/>
                    <a:pt x="694" y="1"/>
                  </a:cubicBezTo>
                  <a:cubicBezTo>
                    <a:pt x="680" y="1"/>
                    <a:pt x="666" y="6"/>
                    <a:pt x="655" y="17"/>
                  </a:cubicBezTo>
                  <a:cubicBezTo>
                    <a:pt x="417" y="255"/>
                    <a:pt x="417" y="255"/>
                    <a:pt x="417" y="255"/>
                  </a:cubicBezTo>
                  <a:cubicBezTo>
                    <a:pt x="403" y="252"/>
                    <a:pt x="389" y="250"/>
                    <a:pt x="374" y="250"/>
                  </a:cubicBezTo>
                  <a:cubicBezTo>
                    <a:pt x="359" y="250"/>
                    <a:pt x="345" y="252"/>
                    <a:pt x="331" y="255"/>
                  </a:cubicBezTo>
                  <a:cubicBezTo>
                    <a:pt x="93" y="17"/>
                    <a:pt x="93" y="17"/>
                    <a:pt x="93" y="17"/>
                  </a:cubicBezTo>
                  <a:cubicBezTo>
                    <a:pt x="83" y="7"/>
                    <a:pt x="70" y="1"/>
                    <a:pt x="56" y="1"/>
                  </a:cubicBezTo>
                  <a:cubicBezTo>
                    <a:pt x="42" y="0"/>
                    <a:pt x="27" y="6"/>
                    <a:pt x="16" y="17"/>
                  </a:cubicBezTo>
                  <a:cubicBezTo>
                    <a:pt x="5" y="27"/>
                    <a:pt x="0" y="41"/>
                    <a:pt x="0" y="55"/>
                  </a:cubicBezTo>
                  <a:cubicBezTo>
                    <a:pt x="0" y="69"/>
                    <a:pt x="5" y="83"/>
                    <a:pt x="16" y="94"/>
                  </a:cubicBezTo>
                  <a:lnTo>
                    <a:pt x="224" y="30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AU" dirty="0"/>
            </a:p>
          </p:txBody>
        </p:sp>
      </p:grpSp>
      <p:sp>
        <p:nvSpPr>
          <p:cNvPr id="41" name="Freeform 27" title="Nil"/>
          <p:cNvSpPr>
            <a:spLocks/>
          </p:cNvSpPr>
          <p:nvPr/>
        </p:nvSpPr>
        <p:spPr bwMode="auto">
          <a:xfrm>
            <a:off x="978302" y="2780959"/>
            <a:ext cx="471268" cy="552450"/>
          </a:xfrm>
          <a:custGeom>
            <a:avLst/>
            <a:gdLst>
              <a:gd name="T0" fmla="*/ 1147 w 1260"/>
              <a:gd name="T1" fmla="*/ 282 h 1370"/>
              <a:gd name="T2" fmla="*/ 1147 w 1260"/>
              <a:gd name="T3" fmla="*/ 857 h 1370"/>
              <a:gd name="T4" fmla="*/ 950 w 1260"/>
              <a:gd name="T5" fmla="*/ 858 h 1370"/>
              <a:gd name="T6" fmla="*/ 783 w 1260"/>
              <a:gd name="T7" fmla="*/ 1073 h 1370"/>
              <a:gd name="T8" fmla="*/ 1019 w 1260"/>
              <a:gd name="T9" fmla="*/ 1183 h 1370"/>
              <a:gd name="T10" fmla="*/ 1260 w 1260"/>
              <a:gd name="T11" fmla="*/ 957 h 1370"/>
              <a:gd name="T12" fmla="*/ 1260 w 1260"/>
              <a:gd name="T13" fmla="*/ 0 h 1370"/>
              <a:gd name="T14" fmla="*/ 384 w 1260"/>
              <a:gd name="T15" fmla="*/ 169 h 1370"/>
              <a:gd name="T16" fmla="*/ 384 w 1260"/>
              <a:gd name="T17" fmla="*/ 1026 h 1370"/>
              <a:gd name="T18" fmla="*/ 187 w 1260"/>
              <a:gd name="T19" fmla="*/ 1027 h 1370"/>
              <a:gd name="T20" fmla="*/ 20 w 1260"/>
              <a:gd name="T21" fmla="*/ 1242 h 1370"/>
              <a:gd name="T22" fmla="*/ 256 w 1260"/>
              <a:gd name="T23" fmla="*/ 1352 h 1370"/>
              <a:gd name="T24" fmla="*/ 497 w 1260"/>
              <a:gd name="T25" fmla="*/ 1127 h 1370"/>
              <a:gd name="T26" fmla="*/ 497 w 1260"/>
              <a:gd name="T27" fmla="*/ 395 h 1370"/>
              <a:gd name="T28" fmla="*/ 1147 w 1260"/>
              <a:gd name="T29" fmla="*/ 282 h 1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0" h="1370">
                <a:moveTo>
                  <a:pt x="1147" y="282"/>
                </a:moveTo>
                <a:cubicBezTo>
                  <a:pt x="1147" y="857"/>
                  <a:pt x="1147" y="857"/>
                  <a:pt x="1147" y="857"/>
                </a:cubicBezTo>
                <a:cubicBezTo>
                  <a:pt x="1119" y="852"/>
                  <a:pt x="1021" y="840"/>
                  <a:pt x="950" y="858"/>
                </a:cubicBezTo>
                <a:cubicBezTo>
                  <a:pt x="829" y="888"/>
                  <a:pt x="763" y="988"/>
                  <a:pt x="783" y="1073"/>
                </a:cubicBezTo>
                <a:cubicBezTo>
                  <a:pt x="802" y="1158"/>
                  <a:pt x="897" y="1200"/>
                  <a:pt x="1019" y="1183"/>
                </a:cubicBezTo>
                <a:cubicBezTo>
                  <a:pt x="1260" y="1148"/>
                  <a:pt x="1260" y="957"/>
                  <a:pt x="1260" y="957"/>
                </a:cubicBezTo>
                <a:cubicBezTo>
                  <a:pt x="1260" y="0"/>
                  <a:pt x="1260" y="0"/>
                  <a:pt x="1260" y="0"/>
                </a:cubicBezTo>
                <a:cubicBezTo>
                  <a:pt x="384" y="169"/>
                  <a:pt x="384" y="169"/>
                  <a:pt x="384" y="169"/>
                </a:cubicBezTo>
                <a:cubicBezTo>
                  <a:pt x="384" y="1026"/>
                  <a:pt x="384" y="1026"/>
                  <a:pt x="384" y="1026"/>
                </a:cubicBezTo>
                <a:cubicBezTo>
                  <a:pt x="356" y="1022"/>
                  <a:pt x="258" y="1009"/>
                  <a:pt x="187" y="1027"/>
                </a:cubicBezTo>
                <a:cubicBezTo>
                  <a:pt x="66" y="1058"/>
                  <a:pt x="0" y="1158"/>
                  <a:pt x="20" y="1242"/>
                </a:cubicBezTo>
                <a:cubicBezTo>
                  <a:pt x="39" y="1327"/>
                  <a:pt x="134" y="1370"/>
                  <a:pt x="256" y="1352"/>
                </a:cubicBezTo>
                <a:cubicBezTo>
                  <a:pt x="497" y="1317"/>
                  <a:pt x="497" y="1127"/>
                  <a:pt x="497" y="1127"/>
                </a:cubicBezTo>
                <a:cubicBezTo>
                  <a:pt x="497" y="395"/>
                  <a:pt x="497" y="395"/>
                  <a:pt x="497" y="395"/>
                </a:cubicBezTo>
                <a:lnTo>
                  <a:pt x="1147" y="28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23" name="Freeform 6" title="Nil"/>
          <p:cNvSpPr>
            <a:spLocks noEditPoints="1"/>
          </p:cNvSpPr>
          <p:nvPr/>
        </p:nvSpPr>
        <p:spPr bwMode="auto">
          <a:xfrm>
            <a:off x="3171903" y="2766241"/>
            <a:ext cx="557432" cy="453390"/>
          </a:xfrm>
          <a:custGeom>
            <a:avLst/>
            <a:gdLst>
              <a:gd name="T0" fmla="*/ 1434 w 1496"/>
              <a:gd name="T1" fmla="*/ 312 h 1122"/>
              <a:gd name="T2" fmla="*/ 1153 w 1496"/>
              <a:gd name="T3" fmla="*/ 0 h 1122"/>
              <a:gd name="T4" fmla="*/ 748 w 1496"/>
              <a:gd name="T5" fmla="*/ 125 h 1122"/>
              <a:gd name="T6" fmla="*/ 343 w 1496"/>
              <a:gd name="T7" fmla="*/ 0 h 1122"/>
              <a:gd name="T8" fmla="*/ 62 w 1496"/>
              <a:gd name="T9" fmla="*/ 312 h 1122"/>
              <a:gd name="T10" fmla="*/ 0 w 1496"/>
              <a:gd name="T11" fmla="*/ 920 h 1122"/>
              <a:gd name="T12" fmla="*/ 156 w 1496"/>
              <a:gd name="T13" fmla="*/ 1122 h 1122"/>
              <a:gd name="T14" fmla="*/ 405 w 1496"/>
              <a:gd name="T15" fmla="*/ 920 h 1122"/>
              <a:gd name="T16" fmla="*/ 623 w 1496"/>
              <a:gd name="T17" fmla="*/ 748 h 1122"/>
              <a:gd name="T18" fmla="*/ 873 w 1496"/>
              <a:gd name="T19" fmla="*/ 748 h 1122"/>
              <a:gd name="T20" fmla="*/ 1091 w 1496"/>
              <a:gd name="T21" fmla="*/ 920 h 1122"/>
              <a:gd name="T22" fmla="*/ 1340 w 1496"/>
              <a:gd name="T23" fmla="*/ 1122 h 1122"/>
              <a:gd name="T24" fmla="*/ 1496 w 1496"/>
              <a:gd name="T25" fmla="*/ 920 h 1122"/>
              <a:gd name="T26" fmla="*/ 1434 w 1496"/>
              <a:gd name="T27" fmla="*/ 312 h 1122"/>
              <a:gd name="T28" fmla="*/ 623 w 1496"/>
              <a:gd name="T29" fmla="*/ 405 h 1122"/>
              <a:gd name="T30" fmla="*/ 592 w 1496"/>
              <a:gd name="T31" fmla="*/ 436 h 1122"/>
              <a:gd name="T32" fmla="*/ 467 w 1496"/>
              <a:gd name="T33" fmla="*/ 436 h 1122"/>
              <a:gd name="T34" fmla="*/ 467 w 1496"/>
              <a:gd name="T35" fmla="*/ 561 h 1122"/>
              <a:gd name="T36" fmla="*/ 436 w 1496"/>
              <a:gd name="T37" fmla="*/ 592 h 1122"/>
              <a:gd name="T38" fmla="*/ 374 w 1496"/>
              <a:gd name="T39" fmla="*/ 592 h 1122"/>
              <a:gd name="T40" fmla="*/ 343 w 1496"/>
              <a:gd name="T41" fmla="*/ 561 h 1122"/>
              <a:gd name="T42" fmla="*/ 343 w 1496"/>
              <a:gd name="T43" fmla="*/ 436 h 1122"/>
              <a:gd name="T44" fmla="*/ 218 w 1496"/>
              <a:gd name="T45" fmla="*/ 436 h 1122"/>
              <a:gd name="T46" fmla="*/ 187 w 1496"/>
              <a:gd name="T47" fmla="*/ 405 h 1122"/>
              <a:gd name="T48" fmla="*/ 187 w 1496"/>
              <a:gd name="T49" fmla="*/ 343 h 1122"/>
              <a:gd name="T50" fmla="*/ 218 w 1496"/>
              <a:gd name="T51" fmla="*/ 312 h 1122"/>
              <a:gd name="T52" fmla="*/ 343 w 1496"/>
              <a:gd name="T53" fmla="*/ 312 h 1122"/>
              <a:gd name="T54" fmla="*/ 343 w 1496"/>
              <a:gd name="T55" fmla="*/ 187 h 1122"/>
              <a:gd name="T56" fmla="*/ 374 w 1496"/>
              <a:gd name="T57" fmla="*/ 156 h 1122"/>
              <a:gd name="T58" fmla="*/ 436 w 1496"/>
              <a:gd name="T59" fmla="*/ 156 h 1122"/>
              <a:gd name="T60" fmla="*/ 467 w 1496"/>
              <a:gd name="T61" fmla="*/ 187 h 1122"/>
              <a:gd name="T62" fmla="*/ 467 w 1496"/>
              <a:gd name="T63" fmla="*/ 312 h 1122"/>
              <a:gd name="T64" fmla="*/ 592 w 1496"/>
              <a:gd name="T65" fmla="*/ 312 h 1122"/>
              <a:gd name="T66" fmla="*/ 623 w 1496"/>
              <a:gd name="T67" fmla="*/ 343 h 1122"/>
              <a:gd name="T68" fmla="*/ 623 w 1496"/>
              <a:gd name="T69" fmla="*/ 405 h 1122"/>
              <a:gd name="T70" fmla="*/ 888 w 1496"/>
              <a:gd name="T71" fmla="*/ 475 h 1122"/>
              <a:gd name="T72" fmla="*/ 803 w 1496"/>
              <a:gd name="T73" fmla="*/ 390 h 1122"/>
              <a:gd name="T74" fmla="*/ 888 w 1496"/>
              <a:gd name="T75" fmla="*/ 304 h 1122"/>
              <a:gd name="T76" fmla="*/ 974 w 1496"/>
              <a:gd name="T77" fmla="*/ 390 h 1122"/>
              <a:gd name="T78" fmla="*/ 888 w 1496"/>
              <a:gd name="T79" fmla="*/ 475 h 1122"/>
              <a:gd name="T80" fmla="*/ 1075 w 1496"/>
              <a:gd name="T81" fmla="*/ 631 h 1122"/>
              <a:gd name="T82" fmla="*/ 990 w 1496"/>
              <a:gd name="T83" fmla="*/ 545 h 1122"/>
              <a:gd name="T84" fmla="*/ 1075 w 1496"/>
              <a:gd name="T85" fmla="*/ 460 h 1122"/>
              <a:gd name="T86" fmla="*/ 1161 w 1496"/>
              <a:gd name="T87" fmla="*/ 545 h 1122"/>
              <a:gd name="T88" fmla="*/ 1075 w 1496"/>
              <a:gd name="T89" fmla="*/ 631 h 1122"/>
              <a:gd name="T90" fmla="*/ 1075 w 1496"/>
              <a:gd name="T91" fmla="*/ 319 h 1122"/>
              <a:gd name="T92" fmla="*/ 990 w 1496"/>
              <a:gd name="T93" fmla="*/ 234 h 1122"/>
              <a:gd name="T94" fmla="*/ 1075 w 1496"/>
              <a:gd name="T95" fmla="*/ 148 h 1122"/>
              <a:gd name="T96" fmla="*/ 1161 w 1496"/>
              <a:gd name="T97" fmla="*/ 234 h 1122"/>
              <a:gd name="T98" fmla="*/ 1075 w 1496"/>
              <a:gd name="T99" fmla="*/ 319 h 1122"/>
              <a:gd name="T100" fmla="*/ 1262 w 1496"/>
              <a:gd name="T101" fmla="*/ 475 h 1122"/>
              <a:gd name="T102" fmla="*/ 1177 w 1496"/>
              <a:gd name="T103" fmla="*/ 390 h 1122"/>
              <a:gd name="T104" fmla="*/ 1262 w 1496"/>
              <a:gd name="T105" fmla="*/ 304 h 1122"/>
              <a:gd name="T106" fmla="*/ 1348 w 1496"/>
              <a:gd name="T107" fmla="*/ 390 h 1122"/>
              <a:gd name="T108" fmla="*/ 1262 w 1496"/>
              <a:gd name="T109" fmla="*/ 475 h 1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96" h="1122">
                <a:moveTo>
                  <a:pt x="1434" y="312"/>
                </a:moveTo>
                <a:cubicBezTo>
                  <a:pt x="1412" y="140"/>
                  <a:pt x="1340" y="0"/>
                  <a:pt x="1153" y="0"/>
                </a:cubicBezTo>
                <a:cubicBezTo>
                  <a:pt x="966" y="0"/>
                  <a:pt x="935" y="125"/>
                  <a:pt x="748" y="125"/>
                </a:cubicBezTo>
                <a:cubicBezTo>
                  <a:pt x="561" y="125"/>
                  <a:pt x="530" y="0"/>
                  <a:pt x="343" y="0"/>
                </a:cubicBezTo>
                <a:cubicBezTo>
                  <a:pt x="156" y="0"/>
                  <a:pt x="84" y="140"/>
                  <a:pt x="62" y="312"/>
                </a:cubicBezTo>
                <a:cubicBezTo>
                  <a:pt x="0" y="920"/>
                  <a:pt x="0" y="920"/>
                  <a:pt x="0" y="920"/>
                </a:cubicBezTo>
                <a:cubicBezTo>
                  <a:pt x="0" y="1031"/>
                  <a:pt x="44" y="1122"/>
                  <a:pt x="156" y="1122"/>
                </a:cubicBezTo>
                <a:cubicBezTo>
                  <a:pt x="268" y="1122"/>
                  <a:pt x="343" y="1029"/>
                  <a:pt x="405" y="920"/>
                </a:cubicBezTo>
                <a:cubicBezTo>
                  <a:pt x="405" y="920"/>
                  <a:pt x="499" y="748"/>
                  <a:pt x="623" y="748"/>
                </a:cubicBezTo>
                <a:cubicBezTo>
                  <a:pt x="873" y="748"/>
                  <a:pt x="873" y="748"/>
                  <a:pt x="873" y="748"/>
                </a:cubicBezTo>
                <a:cubicBezTo>
                  <a:pt x="997" y="748"/>
                  <a:pt x="1091" y="920"/>
                  <a:pt x="1091" y="920"/>
                </a:cubicBezTo>
                <a:cubicBezTo>
                  <a:pt x="1153" y="1029"/>
                  <a:pt x="1228" y="1122"/>
                  <a:pt x="1340" y="1122"/>
                </a:cubicBezTo>
                <a:cubicBezTo>
                  <a:pt x="1452" y="1122"/>
                  <a:pt x="1496" y="1031"/>
                  <a:pt x="1496" y="920"/>
                </a:cubicBezTo>
                <a:lnTo>
                  <a:pt x="1434" y="312"/>
                </a:lnTo>
                <a:close/>
                <a:moveTo>
                  <a:pt x="623" y="405"/>
                </a:moveTo>
                <a:cubicBezTo>
                  <a:pt x="623" y="422"/>
                  <a:pt x="609" y="436"/>
                  <a:pt x="592" y="436"/>
                </a:cubicBezTo>
                <a:cubicBezTo>
                  <a:pt x="467" y="436"/>
                  <a:pt x="467" y="436"/>
                  <a:pt x="467" y="436"/>
                </a:cubicBezTo>
                <a:cubicBezTo>
                  <a:pt x="467" y="561"/>
                  <a:pt x="467" y="561"/>
                  <a:pt x="467" y="561"/>
                </a:cubicBezTo>
                <a:cubicBezTo>
                  <a:pt x="467" y="578"/>
                  <a:pt x="453" y="592"/>
                  <a:pt x="436" y="592"/>
                </a:cubicBezTo>
                <a:cubicBezTo>
                  <a:pt x="374" y="592"/>
                  <a:pt x="374" y="592"/>
                  <a:pt x="374" y="592"/>
                </a:cubicBezTo>
                <a:cubicBezTo>
                  <a:pt x="357" y="592"/>
                  <a:pt x="343" y="578"/>
                  <a:pt x="343" y="561"/>
                </a:cubicBezTo>
                <a:cubicBezTo>
                  <a:pt x="343" y="436"/>
                  <a:pt x="343" y="436"/>
                  <a:pt x="343" y="436"/>
                </a:cubicBezTo>
                <a:cubicBezTo>
                  <a:pt x="218" y="436"/>
                  <a:pt x="218" y="436"/>
                  <a:pt x="218" y="436"/>
                </a:cubicBezTo>
                <a:cubicBezTo>
                  <a:pt x="201" y="436"/>
                  <a:pt x="187" y="422"/>
                  <a:pt x="187" y="405"/>
                </a:cubicBezTo>
                <a:cubicBezTo>
                  <a:pt x="187" y="343"/>
                  <a:pt x="187" y="343"/>
                  <a:pt x="187" y="343"/>
                </a:cubicBezTo>
                <a:cubicBezTo>
                  <a:pt x="187" y="326"/>
                  <a:pt x="201" y="312"/>
                  <a:pt x="218" y="312"/>
                </a:cubicBezTo>
                <a:cubicBezTo>
                  <a:pt x="343" y="312"/>
                  <a:pt x="343" y="312"/>
                  <a:pt x="343" y="312"/>
                </a:cubicBezTo>
                <a:cubicBezTo>
                  <a:pt x="343" y="187"/>
                  <a:pt x="343" y="187"/>
                  <a:pt x="343" y="187"/>
                </a:cubicBezTo>
                <a:cubicBezTo>
                  <a:pt x="343" y="170"/>
                  <a:pt x="357" y="156"/>
                  <a:pt x="374" y="156"/>
                </a:cubicBezTo>
                <a:cubicBezTo>
                  <a:pt x="436" y="156"/>
                  <a:pt x="436" y="156"/>
                  <a:pt x="436" y="156"/>
                </a:cubicBezTo>
                <a:cubicBezTo>
                  <a:pt x="453" y="156"/>
                  <a:pt x="467" y="170"/>
                  <a:pt x="467" y="187"/>
                </a:cubicBezTo>
                <a:cubicBezTo>
                  <a:pt x="467" y="312"/>
                  <a:pt x="467" y="312"/>
                  <a:pt x="467" y="312"/>
                </a:cubicBezTo>
                <a:cubicBezTo>
                  <a:pt x="592" y="312"/>
                  <a:pt x="592" y="312"/>
                  <a:pt x="592" y="312"/>
                </a:cubicBezTo>
                <a:cubicBezTo>
                  <a:pt x="609" y="312"/>
                  <a:pt x="623" y="326"/>
                  <a:pt x="623" y="343"/>
                </a:cubicBezTo>
                <a:lnTo>
                  <a:pt x="623" y="405"/>
                </a:lnTo>
                <a:close/>
                <a:moveTo>
                  <a:pt x="888" y="475"/>
                </a:moveTo>
                <a:cubicBezTo>
                  <a:pt x="841" y="475"/>
                  <a:pt x="803" y="437"/>
                  <a:pt x="803" y="390"/>
                </a:cubicBezTo>
                <a:cubicBezTo>
                  <a:pt x="803" y="342"/>
                  <a:pt x="841" y="304"/>
                  <a:pt x="888" y="304"/>
                </a:cubicBezTo>
                <a:cubicBezTo>
                  <a:pt x="936" y="304"/>
                  <a:pt x="974" y="342"/>
                  <a:pt x="974" y="390"/>
                </a:cubicBezTo>
                <a:cubicBezTo>
                  <a:pt x="974" y="437"/>
                  <a:pt x="936" y="475"/>
                  <a:pt x="888" y="475"/>
                </a:cubicBezTo>
                <a:close/>
                <a:moveTo>
                  <a:pt x="1075" y="631"/>
                </a:moveTo>
                <a:cubicBezTo>
                  <a:pt x="1028" y="631"/>
                  <a:pt x="990" y="593"/>
                  <a:pt x="990" y="545"/>
                </a:cubicBezTo>
                <a:cubicBezTo>
                  <a:pt x="990" y="498"/>
                  <a:pt x="1028" y="460"/>
                  <a:pt x="1075" y="460"/>
                </a:cubicBezTo>
                <a:cubicBezTo>
                  <a:pt x="1123" y="460"/>
                  <a:pt x="1161" y="498"/>
                  <a:pt x="1161" y="545"/>
                </a:cubicBezTo>
                <a:cubicBezTo>
                  <a:pt x="1161" y="593"/>
                  <a:pt x="1123" y="631"/>
                  <a:pt x="1075" y="631"/>
                </a:cubicBezTo>
                <a:close/>
                <a:moveTo>
                  <a:pt x="1075" y="319"/>
                </a:moveTo>
                <a:cubicBezTo>
                  <a:pt x="1028" y="319"/>
                  <a:pt x="990" y="281"/>
                  <a:pt x="990" y="234"/>
                </a:cubicBezTo>
                <a:cubicBezTo>
                  <a:pt x="990" y="186"/>
                  <a:pt x="1028" y="148"/>
                  <a:pt x="1075" y="148"/>
                </a:cubicBezTo>
                <a:cubicBezTo>
                  <a:pt x="1123" y="148"/>
                  <a:pt x="1161" y="186"/>
                  <a:pt x="1161" y="234"/>
                </a:cubicBezTo>
                <a:cubicBezTo>
                  <a:pt x="1161" y="281"/>
                  <a:pt x="1123" y="319"/>
                  <a:pt x="1075" y="319"/>
                </a:cubicBezTo>
                <a:close/>
                <a:moveTo>
                  <a:pt x="1262" y="475"/>
                </a:moveTo>
                <a:cubicBezTo>
                  <a:pt x="1215" y="475"/>
                  <a:pt x="1177" y="437"/>
                  <a:pt x="1177" y="390"/>
                </a:cubicBezTo>
                <a:cubicBezTo>
                  <a:pt x="1177" y="342"/>
                  <a:pt x="1215" y="304"/>
                  <a:pt x="1262" y="304"/>
                </a:cubicBezTo>
                <a:cubicBezTo>
                  <a:pt x="1310" y="304"/>
                  <a:pt x="1348" y="342"/>
                  <a:pt x="1348" y="390"/>
                </a:cubicBezTo>
                <a:cubicBezTo>
                  <a:pt x="1348" y="437"/>
                  <a:pt x="1310" y="475"/>
                  <a:pt x="1262" y="475"/>
                </a:cubicBez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AU" dirty="0"/>
          </a:p>
        </p:txBody>
      </p:sp>
      <p:sp>
        <p:nvSpPr>
          <p:cNvPr id="62" name="Oval 61" title="Nil"/>
          <p:cNvSpPr/>
          <p:nvPr/>
        </p:nvSpPr>
        <p:spPr bwMode="ltGray">
          <a:xfrm>
            <a:off x="4911024" y="2295196"/>
            <a:ext cx="1477076" cy="1452640"/>
          </a:xfrm>
          <a:prstGeom prst="ellipse">
            <a:avLst/>
          </a:prstGeom>
          <a:solidFill>
            <a:srgbClr val="FFFFFF">
              <a:alpha val="6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sp>
        <p:nvSpPr>
          <p:cNvPr id="60" name="TextBox 59"/>
          <p:cNvSpPr txBox="1"/>
          <p:nvPr/>
        </p:nvSpPr>
        <p:spPr>
          <a:xfrm rot="2515896">
            <a:off x="5677178" y="2186702"/>
            <a:ext cx="833399" cy="492443"/>
          </a:xfrm>
          <a:prstGeom prst="rect">
            <a:avLst/>
          </a:prstGeom>
          <a:noFill/>
        </p:spPr>
        <p:txBody>
          <a:bodyPr wrap="square" lIns="0" tIns="0" rIns="0" bIns="0" rtlCol="0" anchor="ctr">
            <a:spAutoFit/>
          </a:bodyPr>
          <a:lstStyle/>
          <a:p>
            <a:pPr algn="ctr"/>
            <a:r>
              <a:rPr lang="en-AU" sz="1400" dirty="0" smtClean="0">
                <a:solidFill>
                  <a:schemeClr val="tx1">
                    <a:lumMod val="50000"/>
                  </a:schemeClr>
                </a:solidFill>
              </a:rPr>
              <a:t>2017</a:t>
            </a:r>
          </a:p>
          <a:p>
            <a:pPr algn="ctr"/>
            <a:endParaRPr lang="en-AU" sz="600" dirty="0" smtClean="0">
              <a:solidFill>
                <a:schemeClr val="tx1">
                  <a:lumMod val="50000"/>
                </a:schemeClr>
              </a:solidFill>
            </a:endParaRPr>
          </a:p>
          <a:p>
            <a:pPr algn="ctr"/>
            <a:r>
              <a:rPr lang="en-AU" sz="1200" dirty="0" smtClean="0">
                <a:solidFill>
                  <a:schemeClr val="tx1">
                    <a:lumMod val="50000"/>
                  </a:schemeClr>
                </a:solidFill>
              </a:rPr>
              <a:t>2015</a:t>
            </a:r>
          </a:p>
        </p:txBody>
      </p:sp>
      <p:sp>
        <p:nvSpPr>
          <p:cNvPr id="70" name="Oval 69" title="Nil"/>
          <p:cNvSpPr/>
          <p:nvPr/>
        </p:nvSpPr>
        <p:spPr bwMode="ltGray">
          <a:xfrm>
            <a:off x="2709788" y="2295196"/>
            <a:ext cx="1477076" cy="1452640"/>
          </a:xfrm>
          <a:prstGeom prst="ellipse">
            <a:avLst/>
          </a:prstGeom>
          <a:solidFill>
            <a:srgbClr val="FFFFFF">
              <a:alpha val="6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sp>
        <p:nvSpPr>
          <p:cNvPr id="71" name="TextBox 70"/>
          <p:cNvSpPr txBox="1"/>
          <p:nvPr/>
        </p:nvSpPr>
        <p:spPr>
          <a:xfrm rot="2515896">
            <a:off x="3475942" y="2186702"/>
            <a:ext cx="833399" cy="492443"/>
          </a:xfrm>
          <a:prstGeom prst="rect">
            <a:avLst/>
          </a:prstGeom>
          <a:noFill/>
        </p:spPr>
        <p:txBody>
          <a:bodyPr wrap="square" lIns="0" tIns="0" rIns="0" bIns="0" rtlCol="0" anchor="ctr">
            <a:spAutoFit/>
          </a:bodyPr>
          <a:lstStyle/>
          <a:p>
            <a:pPr algn="ctr"/>
            <a:r>
              <a:rPr lang="en-AU" sz="1400" dirty="0" smtClean="0">
                <a:solidFill>
                  <a:schemeClr val="tx1">
                    <a:lumMod val="50000"/>
                  </a:schemeClr>
                </a:solidFill>
              </a:rPr>
              <a:t>2017</a:t>
            </a:r>
          </a:p>
          <a:p>
            <a:pPr algn="ctr"/>
            <a:endParaRPr lang="en-AU" sz="600" dirty="0" smtClean="0">
              <a:solidFill>
                <a:schemeClr val="tx1">
                  <a:lumMod val="50000"/>
                </a:schemeClr>
              </a:solidFill>
            </a:endParaRPr>
          </a:p>
          <a:p>
            <a:pPr algn="ctr"/>
            <a:r>
              <a:rPr lang="en-AU" sz="1200" dirty="0" smtClean="0">
                <a:solidFill>
                  <a:schemeClr val="tx1">
                    <a:lumMod val="50000"/>
                  </a:schemeClr>
                </a:solidFill>
              </a:rPr>
              <a:t>2015</a:t>
            </a:r>
          </a:p>
        </p:txBody>
      </p:sp>
      <p:sp>
        <p:nvSpPr>
          <p:cNvPr id="73" name="Oval 72" title="Nil"/>
          <p:cNvSpPr/>
          <p:nvPr/>
        </p:nvSpPr>
        <p:spPr bwMode="ltGray">
          <a:xfrm>
            <a:off x="517049" y="2304716"/>
            <a:ext cx="1477076" cy="1452640"/>
          </a:xfrm>
          <a:prstGeom prst="ellipse">
            <a:avLst/>
          </a:prstGeom>
          <a:solidFill>
            <a:srgbClr val="FFFFFF">
              <a:alpha val="6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sp>
        <p:nvSpPr>
          <p:cNvPr id="74" name="TextBox 73"/>
          <p:cNvSpPr txBox="1"/>
          <p:nvPr/>
        </p:nvSpPr>
        <p:spPr>
          <a:xfrm rot="2515896">
            <a:off x="1283203" y="2196222"/>
            <a:ext cx="833399" cy="492443"/>
          </a:xfrm>
          <a:prstGeom prst="rect">
            <a:avLst/>
          </a:prstGeom>
          <a:noFill/>
        </p:spPr>
        <p:txBody>
          <a:bodyPr wrap="square" lIns="0" tIns="0" rIns="0" bIns="0" rtlCol="0" anchor="ctr">
            <a:spAutoFit/>
          </a:bodyPr>
          <a:lstStyle/>
          <a:p>
            <a:pPr algn="ctr"/>
            <a:r>
              <a:rPr lang="en-AU" sz="1400" dirty="0" smtClean="0">
                <a:solidFill>
                  <a:schemeClr val="tx1">
                    <a:lumMod val="50000"/>
                  </a:schemeClr>
                </a:solidFill>
              </a:rPr>
              <a:t>2017</a:t>
            </a:r>
          </a:p>
          <a:p>
            <a:pPr algn="ctr"/>
            <a:endParaRPr lang="en-AU" sz="600" dirty="0" smtClean="0">
              <a:solidFill>
                <a:schemeClr val="tx1">
                  <a:lumMod val="50000"/>
                </a:schemeClr>
              </a:solidFill>
            </a:endParaRPr>
          </a:p>
          <a:p>
            <a:pPr algn="ctr"/>
            <a:r>
              <a:rPr lang="en-AU" sz="1200" dirty="0" smtClean="0">
                <a:solidFill>
                  <a:schemeClr val="tx1">
                    <a:lumMod val="50000"/>
                  </a:schemeClr>
                </a:solidFill>
              </a:rPr>
              <a:t>2015</a:t>
            </a:r>
          </a:p>
        </p:txBody>
      </p:sp>
      <p:sp>
        <p:nvSpPr>
          <p:cNvPr id="75" name="Oval 74" title="Nil"/>
          <p:cNvSpPr/>
          <p:nvPr/>
        </p:nvSpPr>
        <p:spPr bwMode="ltGray">
          <a:xfrm>
            <a:off x="7198976" y="2304716"/>
            <a:ext cx="1477076" cy="1452640"/>
          </a:xfrm>
          <a:prstGeom prst="ellipse">
            <a:avLst/>
          </a:prstGeom>
          <a:solidFill>
            <a:srgbClr val="FFFFFF">
              <a:alpha val="6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smtClean="0"/>
          </a:p>
        </p:txBody>
      </p:sp>
      <p:sp>
        <p:nvSpPr>
          <p:cNvPr id="76" name="TextBox 75"/>
          <p:cNvSpPr txBox="1"/>
          <p:nvPr/>
        </p:nvSpPr>
        <p:spPr>
          <a:xfrm rot="2515896">
            <a:off x="7965130" y="2196222"/>
            <a:ext cx="833399" cy="492443"/>
          </a:xfrm>
          <a:prstGeom prst="rect">
            <a:avLst/>
          </a:prstGeom>
          <a:noFill/>
        </p:spPr>
        <p:txBody>
          <a:bodyPr wrap="square" lIns="0" tIns="0" rIns="0" bIns="0" rtlCol="0" anchor="ctr">
            <a:spAutoFit/>
          </a:bodyPr>
          <a:lstStyle/>
          <a:p>
            <a:pPr algn="ctr"/>
            <a:r>
              <a:rPr lang="en-AU" sz="1400" dirty="0" smtClean="0">
                <a:solidFill>
                  <a:schemeClr val="tx1">
                    <a:lumMod val="50000"/>
                  </a:schemeClr>
                </a:solidFill>
              </a:rPr>
              <a:t>2017</a:t>
            </a:r>
          </a:p>
          <a:p>
            <a:pPr algn="ctr"/>
            <a:endParaRPr lang="en-AU" sz="600" dirty="0" smtClean="0">
              <a:solidFill>
                <a:schemeClr val="tx1">
                  <a:lumMod val="50000"/>
                </a:schemeClr>
              </a:solidFill>
            </a:endParaRPr>
          </a:p>
          <a:p>
            <a:pPr algn="ctr"/>
            <a:r>
              <a:rPr lang="en-AU" sz="1200" dirty="0" smtClean="0">
                <a:solidFill>
                  <a:schemeClr val="tx1">
                    <a:lumMod val="50000"/>
                  </a:schemeClr>
                </a:solidFill>
              </a:rPr>
              <a:t>2015</a:t>
            </a:r>
          </a:p>
        </p:txBody>
      </p:sp>
      <p:sp>
        <p:nvSpPr>
          <p:cNvPr id="33" name="Rectangle 32" descr="Music spend increased from $76.60 in 2015 to $96.80 in 2017.&#10;" title="Summary of Music spend change from 2015 to 2017"/>
          <p:cNvSpPr/>
          <p:nvPr/>
        </p:nvSpPr>
        <p:spPr>
          <a:xfrm>
            <a:off x="283885" y="5089706"/>
            <a:ext cx="2088000" cy="878547"/>
          </a:xfrm>
          <a:prstGeom prst="rect">
            <a:avLst/>
          </a:prstGeom>
          <a:solidFill>
            <a:schemeClr val="tx1"/>
          </a:solidFill>
        </p:spPr>
        <p:txBody>
          <a:bodyPr wrap="square" anchor="ctr">
            <a:noAutofit/>
          </a:bodyPr>
          <a:lstStyle/>
          <a:p>
            <a:pPr marL="0" lvl="1" algn="ctr">
              <a:buSzPct val="100000"/>
            </a:pPr>
            <a:r>
              <a:rPr lang="en-AU" sz="1400" dirty="0" smtClean="0">
                <a:solidFill>
                  <a:schemeClr val="bg1"/>
                </a:solidFill>
                <a:latin typeface="+mn-lt"/>
              </a:rPr>
              <a:t>Music</a:t>
            </a:r>
            <a:r>
              <a:rPr lang="en-AU" sz="1400" b="0" dirty="0" smtClean="0">
                <a:solidFill>
                  <a:schemeClr val="bg1"/>
                </a:solidFill>
                <a:latin typeface="+mn-lt"/>
              </a:rPr>
              <a:t> spend </a:t>
            </a:r>
            <a:br>
              <a:rPr lang="en-AU" sz="1400" b="0" dirty="0" smtClean="0">
                <a:solidFill>
                  <a:schemeClr val="bg1"/>
                </a:solidFill>
                <a:latin typeface="+mn-lt"/>
              </a:rPr>
            </a:br>
            <a:r>
              <a:rPr lang="en-AU" sz="1400" b="0" dirty="0" smtClean="0">
                <a:solidFill>
                  <a:schemeClr val="bg1"/>
                </a:solidFill>
                <a:latin typeface="+mn-lt"/>
              </a:rPr>
              <a:t>increased from </a:t>
            </a:r>
            <a:br>
              <a:rPr lang="en-AU" sz="1400" b="0" dirty="0" smtClean="0">
                <a:solidFill>
                  <a:schemeClr val="bg1"/>
                </a:solidFill>
                <a:latin typeface="+mn-lt"/>
              </a:rPr>
            </a:br>
            <a:r>
              <a:rPr lang="en-AU" sz="1400" dirty="0" smtClean="0">
                <a:solidFill>
                  <a:schemeClr val="bg1"/>
                </a:solidFill>
              </a:rPr>
              <a:t>$</a:t>
            </a:r>
            <a:r>
              <a:rPr lang="en-AU" sz="1400" dirty="0">
                <a:solidFill>
                  <a:schemeClr val="bg1"/>
                </a:solidFill>
              </a:rPr>
              <a:t>76.60 in 2015 </a:t>
            </a:r>
            <a:r>
              <a:rPr lang="en-AU" sz="1400" dirty="0" smtClean="0">
                <a:solidFill>
                  <a:schemeClr val="bg1"/>
                </a:solidFill>
              </a:rPr>
              <a:t/>
            </a:r>
            <a:br>
              <a:rPr lang="en-AU" sz="1400" dirty="0" smtClean="0">
                <a:solidFill>
                  <a:schemeClr val="bg1"/>
                </a:solidFill>
              </a:rPr>
            </a:br>
            <a:r>
              <a:rPr lang="en-AU" sz="1400" dirty="0" smtClean="0">
                <a:solidFill>
                  <a:schemeClr val="bg1"/>
                </a:solidFill>
              </a:rPr>
              <a:t>to </a:t>
            </a:r>
            <a:r>
              <a:rPr lang="en-AU" sz="1400" b="0" dirty="0" smtClean="0">
                <a:solidFill>
                  <a:schemeClr val="bg1"/>
                </a:solidFill>
                <a:latin typeface="+mn-lt"/>
              </a:rPr>
              <a:t>$96.80 in 2017</a:t>
            </a:r>
            <a:endParaRPr lang="en-AU" sz="1400" b="0" dirty="0">
              <a:solidFill>
                <a:schemeClr val="bg1"/>
              </a:solidFill>
              <a:latin typeface="+mn-lt"/>
            </a:endParaRPr>
          </a:p>
        </p:txBody>
      </p:sp>
      <p:sp>
        <p:nvSpPr>
          <p:cNvPr id="34" name="Rectangle 33" descr="Video game spend increased from $25.20 in 2015 to $35.40 in 2017&#10;" title="Summary of Video game spend change from 2015 to 2017"/>
          <p:cNvSpPr/>
          <p:nvPr/>
        </p:nvSpPr>
        <p:spPr>
          <a:xfrm>
            <a:off x="2482114" y="5089706"/>
            <a:ext cx="2088000" cy="878547"/>
          </a:xfrm>
          <a:prstGeom prst="rect">
            <a:avLst/>
          </a:prstGeom>
          <a:solidFill>
            <a:schemeClr val="tx1"/>
          </a:solidFill>
        </p:spPr>
        <p:txBody>
          <a:bodyPr wrap="square" anchor="ctr">
            <a:noAutofit/>
          </a:bodyPr>
          <a:lstStyle/>
          <a:p>
            <a:pPr marL="0" lvl="1" algn="ctr">
              <a:buSzPct val="100000"/>
            </a:pPr>
            <a:r>
              <a:rPr lang="en-AU" sz="1400" dirty="0" smtClean="0">
                <a:solidFill>
                  <a:schemeClr val="bg1"/>
                </a:solidFill>
                <a:latin typeface="+mn-lt"/>
              </a:rPr>
              <a:t> Video game </a:t>
            </a:r>
            <a:r>
              <a:rPr lang="en-AU" sz="1400" b="0" dirty="0" smtClean="0">
                <a:solidFill>
                  <a:schemeClr val="bg1"/>
                </a:solidFill>
                <a:latin typeface="+mn-lt"/>
              </a:rPr>
              <a:t>spend </a:t>
            </a:r>
            <a:br>
              <a:rPr lang="en-AU" sz="1400" b="0" dirty="0" smtClean="0">
                <a:solidFill>
                  <a:schemeClr val="bg1"/>
                </a:solidFill>
                <a:latin typeface="+mn-lt"/>
              </a:rPr>
            </a:br>
            <a:r>
              <a:rPr lang="en-AU" sz="1400" dirty="0">
                <a:solidFill>
                  <a:schemeClr val="bg1"/>
                </a:solidFill>
              </a:rPr>
              <a:t>increased from </a:t>
            </a:r>
            <a:r>
              <a:rPr lang="en-AU" sz="1400" dirty="0" smtClean="0">
                <a:solidFill>
                  <a:schemeClr val="bg1"/>
                </a:solidFill>
              </a:rPr>
              <a:t/>
            </a:r>
            <a:br>
              <a:rPr lang="en-AU" sz="1400" dirty="0" smtClean="0">
                <a:solidFill>
                  <a:schemeClr val="bg1"/>
                </a:solidFill>
              </a:rPr>
            </a:br>
            <a:r>
              <a:rPr lang="en-AU" sz="1400" dirty="0" smtClean="0">
                <a:solidFill>
                  <a:schemeClr val="bg1"/>
                </a:solidFill>
              </a:rPr>
              <a:t>$</a:t>
            </a:r>
            <a:r>
              <a:rPr lang="en-AU" sz="1400" dirty="0">
                <a:solidFill>
                  <a:schemeClr val="bg1"/>
                </a:solidFill>
              </a:rPr>
              <a:t>25.20 in 2015 </a:t>
            </a:r>
            <a:r>
              <a:rPr lang="en-AU" sz="1400" dirty="0" smtClean="0">
                <a:solidFill>
                  <a:schemeClr val="bg1"/>
                </a:solidFill>
              </a:rPr>
              <a:t/>
            </a:r>
            <a:br>
              <a:rPr lang="en-AU" sz="1400" dirty="0" smtClean="0">
                <a:solidFill>
                  <a:schemeClr val="bg1"/>
                </a:solidFill>
              </a:rPr>
            </a:br>
            <a:r>
              <a:rPr lang="en-AU" sz="1400" dirty="0" smtClean="0">
                <a:solidFill>
                  <a:schemeClr val="bg1"/>
                </a:solidFill>
              </a:rPr>
              <a:t>to </a:t>
            </a:r>
            <a:r>
              <a:rPr lang="en-AU" sz="1400" b="0" dirty="0" smtClean="0">
                <a:solidFill>
                  <a:schemeClr val="bg1"/>
                </a:solidFill>
                <a:latin typeface="+mn-lt"/>
              </a:rPr>
              <a:t>$35.40</a:t>
            </a:r>
            <a:r>
              <a:rPr lang="en-AU" sz="1400" dirty="0">
                <a:solidFill>
                  <a:schemeClr val="bg1"/>
                </a:solidFill>
              </a:rPr>
              <a:t> </a:t>
            </a:r>
            <a:r>
              <a:rPr lang="en-AU" sz="1400" dirty="0" smtClean="0">
                <a:solidFill>
                  <a:schemeClr val="bg1"/>
                </a:solidFill>
              </a:rPr>
              <a:t>in 2017</a:t>
            </a:r>
            <a:endParaRPr lang="en-AU" sz="1400" b="0" dirty="0">
              <a:solidFill>
                <a:schemeClr val="bg1"/>
              </a:solidFill>
              <a:latin typeface="+mn-lt"/>
            </a:endParaRPr>
          </a:p>
        </p:txBody>
      </p:sp>
      <p:sp>
        <p:nvSpPr>
          <p:cNvPr id="35" name="Rectangle 34" descr="Movie spend increased from $49.80 in 2015 to $65.50 in 2017&#10;" title="Summary of Movie spend change from 2015 to 2017"/>
          <p:cNvSpPr/>
          <p:nvPr/>
        </p:nvSpPr>
        <p:spPr>
          <a:xfrm>
            <a:off x="4680341" y="5089706"/>
            <a:ext cx="2088000" cy="887512"/>
          </a:xfrm>
          <a:prstGeom prst="rect">
            <a:avLst/>
          </a:prstGeom>
          <a:solidFill>
            <a:schemeClr val="tx1"/>
          </a:solidFill>
        </p:spPr>
        <p:txBody>
          <a:bodyPr wrap="square" anchor="ctr">
            <a:noAutofit/>
          </a:bodyPr>
          <a:lstStyle/>
          <a:p>
            <a:pPr marL="0" lvl="1" algn="ctr">
              <a:buSzPct val="100000"/>
            </a:pPr>
            <a:r>
              <a:rPr lang="en-AU" sz="1400" dirty="0" smtClean="0">
                <a:solidFill>
                  <a:schemeClr val="bg1"/>
                </a:solidFill>
                <a:latin typeface="+mn-lt"/>
              </a:rPr>
              <a:t>Movie</a:t>
            </a:r>
            <a:r>
              <a:rPr lang="en-AU" sz="1400" b="0" dirty="0" smtClean="0">
                <a:solidFill>
                  <a:schemeClr val="bg1"/>
                </a:solidFill>
                <a:latin typeface="+mn-lt"/>
              </a:rPr>
              <a:t> spend </a:t>
            </a:r>
            <a:br>
              <a:rPr lang="en-AU" sz="1400" b="0" dirty="0" smtClean="0">
                <a:solidFill>
                  <a:schemeClr val="bg1"/>
                </a:solidFill>
                <a:latin typeface="+mn-lt"/>
              </a:rPr>
            </a:br>
            <a:r>
              <a:rPr lang="en-AU" sz="1400" b="0" dirty="0" smtClean="0">
                <a:solidFill>
                  <a:schemeClr val="bg1"/>
                </a:solidFill>
                <a:latin typeface="+mn-lt"/>
              </a:rPr>
              <a:t>increased </a:t>
            </a:r>
            <a:r>
              <a:rPr lang="en-AU" sz="1400" dirty="0">
                <a:solidFill>
                  <a:schemeClr val="bg1"/>
                </a:solidFill>
              </a:rPr>
              <a:t>from </a:t>
            </a:r>
            <a:r>
              <a:rPr lang="en-AU" sz="1400" dirty="0" smtClean="0">
                <a:solidFill>
                  <a:schemeClr val="bg1"/>
                </a:solidFill>
              </a:rPr>
              <a:t/>
            </a:r>
            <a:br>
              <a:rPr lang="en-AU" sz="1400" dirty="0" smtClean="0">
                <a:solidFill>
                  <a:schemeClr val="bg1"/>
                </a:solidFill>
              </a:rPr>
            </a:br>
            <a:r>
              <a:rPr lang="en-AU" sz="1400" dirty="0" smtClean="0">
                <a:solidFill>
                  <a:schemeClr val="bg1"/>
                </a:solidFill>
              </a:rPr>
              <a:t>$</a:t>
            </a:r>
            <a:r>
              <a:rPr lang="en-AU" sz="1400" dirty="0">
                <a:solidFill>
                  <a:schemeClr val="bg1"/>
                </a:solidFill>
              </a:rPr>
              <a:t>49.80 in </a:t>
            </a:r>
            <a:r>
              <a:rPr lang="en-AU" sz="1400" dirty="0" smtClean="0">
                <a:solidFill>
                  <a:schemeClr val="bg1"/>
                </a:solidFill>
              </a:rPr>
              <a:t>2015 </a:t>
            </a:r>
            <a:br>
              <a:rPr lang="en-AU" sz="1400" dirty="0" smtClean="0">
                <a:solidFill>
                  <a:schemeClr val="bg1"/>
                </a:solidFill>
              </a:rPr>
            </a:br>
            <a:r>
              <a:rPr lang="en-AU" sz="1400" dirty="0" smtClean="0">
                <a:solidFill>
                  <a:schemeClr val="bg1"/>
                </a:solidFill>
              </a:rPr>
              <a:t>to </a:t>
            </a:r>
            <a:r>
              <a:rPr lang="en-AU" sz="1400" b="0" dirty="0" smtClean="0">
                <a:solidFill>
                  <a:schemeClr val="bg1"/>
                </a:solidFill>
                <a:latin typeface="+mn-lt"/>
              </a:rPr>
              <a:t>$65.60 in 2017 </a:t>
            </a:r>
          </a:p>
        </p:txBody>
      </p:sp>
      <p:sp>
        <p:nvSpPr>
          <p:cNvPr id="36" name="Rectangle 35" descr="TV programme spend increased from $12.00 in 2015 to $24.00 in 2017&#10;" title="Summary of TV programme spend change from 2015 to 2017"/>
          <p:cNvSpPr/>
          <p:nvPr/>
        </p:nvSpPr>
        <p:spPr>
          <a:xfrm>
            <a:off x="6878567" y="5089706"/>
            <a:ext cx="2088000" cy="887512"/>
          </a:xfrm>
          <a:prstGeom prst="rect">
            <a:avLst/>
          </a:prstGeom>
          <a:solidFill>
            <a:schemeClr val="tx1"/>
          </a:solidFill>
        </p:spPr>
        <p:txBody>
          <a:bodyPr wrap="square" anchor="ctr">
            <a:noAutofit/>
          </a:bodyPr>
          <a:lstStyle/>
          <a:p>
            <a:pPr marL="0" lvl="1" algn="ctr">
              <a:buSzPct val="100000"/>
            </a:pPr>
            <a:r>
              <a:rPr lang="en-AU" sz="1400" dirty="0" smtClean="0">
                <a:solidFill>
                  <a:schemeClr val="bg1"/>
                </a:solidFill>
                <a:latin typeface="+mn-lt"/>
              </a:rPr>
              <a:t>   TV programme </a:t>
            </a:r>
            <a:r>
              <a:rPr lang="en-AU" sz="1400" b="0" dirty="0" smtClean="0">
                <a:solidFill>
                  <a:schemeClr val="bg1"/>
                </a:solidFill>
                <a:latin typeface="+mn-lt"/>
              </a:rPr>
              <a:t>spend </a:t>
            </a:r>
            <a:br>
              <a:rPr lang="en-AU" sz="1400" b="0" dirty="0" smtClean="0">
                <a:solidFill>
                  <a:schemeClr val="bg1"/>
                </a:solidFill>
                <a:latin typeface="+mn-lt"/>
              </a:rPr>
            </a:br>
            <a:r>
              <a:rPr lang="en-AU" sz="1400" b="0" dirty="0" smtClean="0">
                <a:solidFill>
                  <a:schemeClr val="bg1"/>
                </a:solidFill>
                <a:latin typeface="+mn-lt"/>
              </a:rPr>
              <a:t>increased from </a:t>
            </a:r>
            <a:br>
              <a:rPr lang="en-AU" sz="1400" b="0" dirty="0" smtClean="0">
                <a:solidFill>
                  <a:schemeClr val="bg1"/>
                </a:solidFill>
                <a:latin typeface="+mn-lt"/>
              </a:rPr>
            </a:br>
            <a:r>
              <a:rPr lang="en-AU" sz="1400" dirty="0" smtClean="0">
                <a:solidFill>
                  <a:schemeClr val="bg1"/>
                </a:solidFill>
              </a:rPr>
              <a:t>$12.00 </a:t>
            </a:r>
            <a:r>
              <a:rPr lang="en-AU" sz="1400" dirty="0">
                <a:solidFill>
                  <a:schemeClr val="bg1"/>
                </a:solidFill>
              </a:rPr>
              <a:t>in </a:t>
            </a:r>
            <a:r>
              <a:rPr lang="en-AU" sz="1400" dirty="0" smtClean="0">
                <a:solidFill>
                  <a:schemeClr val="bg1"/>
                </a:solidFill>
              </a:rPr>
              <a:t>2015</a:t>
            </a:r>
            <a:br>
              <a:rPr lang="en-AU" sz="1400" dirty="0" smtClean="0">
                <a:solidFill>
                  <a:schemeClr val="bg1"/>
                </a:solidFill>
              </a:rPr>
            </a:br>
            <a:r>
              <a:rPr lang="en-AU" sz="1400" dirty="0" smtClean="0">
                <a:solidFill>
                  <a:schemeClr val="bg1"/>
                </a:solidFill>
              </a:rPr>
              <a:t>to </a:t>
            </a:r>
            <a:r>
              <a:rPr lang="en-AU" sz="1400" b="0" dirty="0" smtClean="0">
                <a:solidFill>
                  <a:schemeClr val="bg1"/>
                </a:solidFill>
                <a:latin typeface="+mn-lt"/>
              </a:rPr>
              <a:t>$24.00 in 2017</a:t>
            </a:r>
            <a:endParaRPr lang="en-AU" sz="1400" b="0" dirty="0">
              <a:solidFill>
                <a:schemeClr val="bg1"/>
              </a:solidFill>
              <a:latin typeface="+mn-lt"/>
            </a:endParaRPr>
          </a:p>
        </p:txBody>
      </p:sp>
      <p:sp>
        <p:nvSpPr>
          <p:cNvPr id="37" name="Freeform 31" title="Nil"/>
          <p:cNvSpPr>
            <a:spLocks noChangeAspect="1"/>
          </p:cNvSpPr>
          <p:nvPr/>
        </p:nvSpPr>
        <p:spPr bwMode="auto">
          <a:xfrm>
            <a:off x="300964" y="5115106"/>
            <a:ext cx="165488" cy="288000"/>
          </a:xfrm>
          <a:custGeom>
            <a:avLst/>
            <a:gdLst>
              <a:gd name="T0" fmla="*/ 254 w 399"/>
              <a:gd name="T1" fmla="*/ 0 h 724"/>
              <a:gd name="T2" fmla="*/ 254 w 399"/>
              <a:gd name="T3" fmla="*/ 49 h 724"/>
              <a:gd name="T4" fmla="*/ 325 w 399"/>
              <a:gd name="T5" fmla="*/ 57 h 724"/>
              <a:gd name="T6" fmla="*/ 367 w 399"/>
              <a:gd name="T7" fmla="*/ 77 h 724"/>
              <a:gd name="T8" fmla="*/ 388 w 399"/>
              <a:gd name="T9" fmla="*/ 116 h 724"/>
              <a:gd name="T10" fmla="*/ 394 w 399"/>
              <a:gd name="T11" fmla="*/ 178 h 724"/>
              <a:gd name="T12" fmla="*/ 394 w 399"/>
              <a:gd name="T13" fmla="*/ 254 h 724"/>
              <a:gd name="T14" fmla="*/ 259 w 399"/>
              <a:gd name="T15" fmla="*/ 254 h 724"/>
              <a:gd name="T16" fmla="*/ 259 w 399"/>
              <a:gd name="T17" fmla="*/ 178 h 724"/>
              <a:gd name="T18" fmla="*/ 257 w 399"/>
              <a:gd name="T19" fmla="*/ 152 h 724"/>
              <a:gd name="T20" fmla="*/ 248 w 399"/>
              <a:gd name="T21" fmla="*/ 136 h 724"/>
              <a:gd name="T22" fmla="*/ 230 w 399"/>
              <a:gd name="T23" fmla="*/ 129 h 724"/>
              <a:gd name="T24" fmla="*/ 199 w 399"/>
              <a:gd name="T25" fmla="*/ 127 h 724"/>
              <a:gd name="T26" fmla="*/ 168 w 399"/>
              <a:gd name="T27" fmla="*/ 129 h 724"/>
              <a:gd name="T28" fmla="*/ 149 w 399"/>
              <a:gd name="T29" fmla="*/ 137 h 724"/>
              <a:gd name="T30" fmla="*/ 141 w 399"/>
              <a:gd name="T31" fmla="*/ 152 h 724"/>
              <a:gd name="T32" fmla="*/ 139 w 399"/>
              <a:gd name="T33" fmla="*/ 178 h 724"/>
              <a:gd name="T34" fmla="*/ 139 w 399"/>
              <a:gd name="T35" fmla="*/ 234 h 724"/>
              <a:gd name="T36" fmla="*/ 141 w 399"/>
              <a:gd name="T37" fmla="*/ 257 h 724"/>
              <a:gd name="T38" fmla="*/ 152 w 399"/>
              <a:gd name="T39" fmla="*/ 272 h 724"/>
              <a:gd name="T40" fmla="*/ 176 w 399"/>
              <a:gd name="T41" fmla="*/ 285 h 724"/>
              <a:gd name="T42" fmla="*/ 217 w 399"/>
              <a:gd name="T43" fmla="*/ 297 h 724"/>
              <a:gd name="T44" fmla="*/ 316 w 399"/>
              <a:gd name="T45" fmla="*/ 329 h 724"/>
              <a:gd name="T46" fmla="*/ 371 w 399"/>
              <a:gd name="T47" fmla="*/ 359 h 724"/>
              <a:gd name="T48" fmla="*/ 394 w 399"/>
              <a:gd name="T49" fmla="*/ 397 h 724"/>
              <a:gd name="T50" fmla="*/ 399 w 399"/>
              <a:gd name="T51" fmla="*/ 452 h 724"/>
              <a:gd name="T52" fmla="*/ 399 w 399"/>
              <a:gd name="T53" fmla="*/ 546 h 724"/>
              <a:gd name="T54" fmla="*/ 393 w 399"/>
              <a:gd name="T55" fmla="*/ 608 h 724"/>
              <a:gd name="T56" fmla="*/ 371 w 399"/>
              <a:gd name="T57" fmla="*/ 646 h 724"/>
              <a:gd name="T58" fmla="*/ 327 w 399"/>
              <a:gd name="T59" fmla="*/ 666 h 724"/>
              <a:gd name="T60" fmla="*/ 254 w 399"/>
              <a:gd name="T61" fmla="*/ 674 h 724"/>
              <a:gd name="T62" fmla="*/ 254 w 399"/>
              <a:gd name="T63" fmla="*/ 724 h 724"/>
              <a:gd name="T64" fmla="*/ 146 w 399"/>
              <a:gd name="T65" fmla="*/ 724 h 724"/>
              <a:gd name="T66" fmla="*/ 146 w 399"/>
              <a:gd name="T67" fmla="*/ 674 h 724"/>
              <a:gd name="T68" fmla="*/ 76 w 399"/>
              <a:gd name="T69" fmla="*/ 666 h 724"/>
              <a:gd name="T70" fmla="*/ 33 w 399"/>
              <a:gd name="T71" fmla="*/ 646 h 724"/>
              <a:gd name="T72" fmla="*/ 11 w 399"/>
              <a:gd name="T73" fmla="*/ 608 h 724"/>
              <a:gd name="T74" fmla="*/ 5 w 399"/>
              <a:gd name="T75" fmla="*/ 546 h 724"/>
              <a:gd name="T76" fmla="*/ 5 w 399"/>
              <a:gd name="T77" fmla="*/ 425 h 724"/>
              <a:gd name="T78" fmla="*/ 140 w 399"/>
              <a:gd name="T79" fmla="*/ 425 h 724"/>
              <a:gd name="T80" fmla="*/ 140 w 399"/>
              <a:gd name="T81" fmla="*/ 546 h 724"/>
              <a:gd name="T82" fmla="*/ 142 w 399"/>
              <a:gd name="T83" fmla="*/ 572 h 724"/>
              <a:gd name="T84" fmla="*/ 151 w 399"/>
              <a:gd name="T85" fmla="*/ 587 h 724"/>
              <a:gd name="T86" fmla="*/ 169 w 399"/>
              <a:gd name="T87" fmla="*/ 595 h 724"/>
              <a:gd name="T88" fmla="*/ 199 w 399"/>
              <a:gd name="T89" fmla="*/ 597 h 724"/>
              <a:gd name="T90" fmla="*/ 249 w 399"/>
              <a:gd name="T91" fmla="*/ 587 h 724"/>
              <a:gd name="T92" fmla="*/ 259 w 399"/>
              <a:gd name="T93" fmla="*/ 546 h 724"/>
              <a:gd name="T94" fmla="*/ 259 w 399"/>
              <a:gd name="T95" fmla="*/ 463 h 724"/>
              <a:gd name="T96" fmla="*/ 258 w 399"/>
              <a:gd name="T97" fmla="*/ 433 h 724"/>
              <a:gd name="T98" fmla="*/ 250 w 399"/>
              <a:gd name="T99" fmla="*/ 412 h 724"/>
              <a:gd name="T100" fmla="*/ 230 w 399"/>
              <a:gd name="T101" fmla="*/ 397 h 724"/>
              <a:gd name="T102" fmla="*/ 192 w 399"/>
              <a:gd name="T103" fmla="*/ 384 h 724"/>
              <a:gd name="T104" fmla="*/ 88 w 399"/>
              <a:gd name="T105" fmla="*/ 352 h 724"/>
              <a:gd name="T106" fmla="*/ 31 w 399"/>
              <a:gd name="T107" fmla="*/ 322 h 724"/>
              <a:gd name="T108" fmla="*/ 6 w 399"/>
              <a:gd name="T109" fmla="*/ 286 h 724"/>
              <a:gd name="T110" fmla="*/ 0 w 399"/>
              <a:gd name="T111" fmla="*/ 234 h 724"/>
              <a:gd name="T112" fmla="*/ 0 w 399"/>
              <a:gd name="T113" fmla="*/ 178 h 724"/>
              <a:gd name="T114" fmla="*/ 6 w 399"/>
              <a:gd name="T115" fmla="*/ 116 h 724"/>
              <a:gd name="T116" fmla="*/ 29 w 399"/>
              <a:gd name="T117" fmla="*/ 77 h 724"/>
              <a:gd name="T118" fmla="*/ 73 w 399"/>
              <a:gd name="T119" fmla="*/ 57 h 724"/>
              <a:gd name="T120" fmla="*/ 145 w 399"/>
              <a:gd name="T121" fmla="*/ 49 h 724"/>
              <a:gd name="T122" fmla="*/ 145 w 399"/>
              <a:gd name="T123" fmla="*/ 0 h 724"/>
              <a:gd name="T124" fmla="*/ 254 w 399"/>
              <a:gd name="T125" fmla="*/ 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9" h="724">
                <a:moveTo>
                  <a:pt x="254" y="0"/>
                </a:moveTo>
                <a:cubicBezTo>
                  <a:pt x="254" y="49"/>
                  <a:pt x="254" y="49"/>
                  <a:pt x="254" y="49"/>
                </a:cubicBezTo>
                <a:cubicBezTo>
                  <a:pt x="283" y="50"/>
                  <a:pt x="307" y="53"/>
                  <a:pt x="325" y="57"/>
                </a:cubicBezTo>
                <a:cubicBezTo>
                  <a:pt x="343" y="61"/>
                  <a:pt x="357" y="68"/>
                  <a:pt x="367" y="77"/>
                </a:cubicBezTo>
                <a:cubicBezTo>
                  <a:pt x="377" y="87"/>
                  <a:pt x="384" y="100"/>
                  <a:pt x="388" y="116"/>
                </a:cubicBezTo>
                <a:cubicBezTo>
                  <a:pt x="392" y="132"/>
                  <a:pt x="394" y="153"/>
                  <a:pt x="394" y="178"/>
                </a:cubicBezTo>
                <a:cubicBezTo>
                  <a:pt x="394" y="254"/>
                  <a:pt x="394" y="254"/>
                  <a:pt x="394" y="254"/>
                </a:cubicBezTo>
                <a:cubicBezTo>
                  <a:pt x="259" y="254"/>
                  <a:pt x="259" y="254"/>
                  <a:pt x="259" y="254"/>
                </a:cubicBezTo>
                <a:cubicBezTo>
                  <a:pt x="259" y="178"/>
                  <a:pt x="259" y="178"/>
                  <a:pt x="259" y="178"/>
                </a:cubicBezTo>
                <a:cubicBezTo>
                  <a:pt x="259" y="167"/>
                  <a:pt x="258" y="158"/>
                  <a:pt x="257" y="152"/>
                </a:cubicBezTo>
                <a:cubicBezTo>
                  <a:pt x="255" y="145"/>
                  <a:pt x="252" y="140"/>
                  <a:pt x="248" y="136"/>
                </a:cubicBezTo>
                <a:cubicBezTo>
                  <a:pt x="244" y="132"/>
                  <a:pt x="238" y="130"/>
                  <a:pt x="230" y="129"/>
                </a:cubicBezTo>
                <a:cubicBezTo>
                  <a:pt x="221" y="128"/>
                  <a:pt x="211" y="127"/>
                  <a:pt x="199" y="127"/>
                </a:cubicBezTo>
                <a:cubicBezTo>
                  <a:pt x="186" y="127"/>
                  <a:pt x="175" y="128"/>
                  <a:pt x="168" y="129"/>
                </a:cubicBezTo>
                <a:cubicBezTo>
                  <a:pt x="160" y="131"/>
                  <a:pt x="154" y="133"/>
                  <a:pt x="149" y="137"/>
                </a:cubicBezTo>
                <a:cubicBezTo>
                  <a:pt x="145" y="140"/>
                  <a:pt x="142" y="146"/>
                  <a:pt x="141" y="152"/>
                </a:cubicBezTo>
                <a:cubicBezTo>
                  <a:pt x="139" y="159"/>
                  <a:pt x="139" y="168"/>
                  <a:pt x="139" y="178"/>
                </a:cubicBezTo>
                <a:cubicBezTo>
                  <a:pt x="139" y="234"/>
                  <a:pt x="139" y="234"/>
                  <a:pt x="139" y="234"/>
                </a:cubicBezTo>
                <a:cubicBezTo>
                  <a:pt x="139" y="243"/>
                  <a:pt x="140" y="251"/>
                  <a:pt x="141" y="257"/>
                </a:cubicBezTo>
                <a:cubicBezTo>
                  <a:pt x="143" y="263"/>
                  <a:pt x="147" y="268"/>
                  <a:pt x="152" y="272"/>
                </a:cubicBezTo>
                <a:cubicBezTo>
                  <a:pt x="158" y="277"/>
                  <a:pt x="166" y="281"/>
                  <a:pt x="176" y="285"/>
                </a:cubicBezTo>
                <a:cubicBezTo>
                  <a:pt x="186" y="288"/>
                  <a:pt x="200" y="293"/>
                  <a:pt x="217" y="297"/>
                </a:cubicBezTo>
                <a:cubicBezTo>
                  <a:pt x="259" y="310"/>
                  <a:pt x="292" y="320"/>
                  <a:pt x="316" y="329"/>
                </a:cubicBezTo>
                <a:cubicBezTo>
                  <a:pt x="340" y="339"/>
                  <a:pt x="359" y="348"/>
                  <a:pt x="371" y="359"/>
                </a:cubicBezTo>
                <a:cubicBezTo>
                  <a:pt x="383" y="370"/>
                  <a:pt x="391" y="382"/>
                  <a:pt x="394" y="397"/>
                </a:cubicBezTo>
                <a:cubicBezTo>
                  <a:pt x="397" y="411"/>
                  <a:pt x="399" y="429"/>
                  <a:pt x="399" y="452"/>
                </a:cubicBezTo>
                <a:cubicBezTo>
                  <a:pt x="399" y="546"/>
                  <a:pt x="399" y="546"/>
                  <a:pt x="399" y="546"/>
                </a:cubicBezTo>
                <a:cubicBezTo>
                  <a:pt x="399" y="572"/>
                  <a:pt x="397" y="592"/>
                  <a:pt x="393" y="608"/>
                </a:cubicBezTo>
                <a:cubicBezTo>
                  <a:pt x="389" y="624"/>
                  <a:pt x="382" y="637"/>
                  <a:pt x="371" y="646"/>
                </a:cubicBezTo>
                <a:cubicBezTo>
                  <a:pt x="361" y="656"/>
                  <a:pt x="346" y="662"/>
                  <a:pt x="327" y="666"/>
                </a:cubicBezTo>
                <a:cubicBezTo>
                  <a:pt x="308" y="671"/>
                  <a:pt x="284" y="673"/>
                  <a:pt x="254" y="674"/>
                </a:cubicBezTo>
                <a:cubicBezTo>
                  <a:pt x="254" y="724"/>
                  <a:pt x="254" y="724"/>
                  <a:pt x="254" y="724"/>
                </a:cubicBezTo>
                <a:cubicBezTo>
                  <a:pt x="146" y="724"/>
                  <a:pt x="146" y="724"/>
                  <a:pt x="146" y="724"/>
                </a:cubicBezTo>
                <a:cubicBezTo>
                  <a:pt x="146" y="674"/>
                  <a:pt x="146" y="674"/>
                  <a:pt x="146" y="674"/>
                </a:cubicBezTo>
                <a:cubicBezTo>
                  <a:pt x="118" y="673"/>
                  <a:pt x="95" y="671"/>
                  <a:pt x="76" y="666"/>
                </a:cubicBezTo>
                <a:cubicBezTo>
                  <a:pt x="58" y="662"/>
                  <a:pt x="44" y="656"/>
                  <a:pt x="33" y="646"/>
                </a:cubicBezTo>
                <a:cubicBezTo>
                  <a:pt x="23" y="637"/>
                  <a:pt x="15" y="624"/>
                  <a:pt x="11" y="608"/>
                </a:cubicBezTo>
                <a:cubicBezTo>
                  <a:pt x="7" y="592"/>
                  <a:pt x="5" y="572"/>
                  <a:pt x="5" y="546"/>
                </a:cubicBezTo>
                <a:cubicBezTo>
                  <a:pt x="5" y="425"/>
                  <a:pt x="5" y="425"/>
                  <a:pt x="5" y="425"/>
                </a:cubicBezTo>
                <a:cubicBezTo>
                  <a:pt x="140" y="425"/>
                  <a:pt x="140" y="425"/>
                  <a:pt x="140" y="425"/>
                </a:cubicBezTo>
                <a:cubicBezTo>
                  <a:pt x="140" y="546"/>
                  <a:pt x="140" y="546"/>
                  <a:pt x="140" y="546"/>
                </a:cubicBezTo>
                <a:cubicBezTo>
                  <a:pt x="140" y="557"/>
                  <a:pt x="141" y="566"/>
                  <a:pt x="142" y="572"/>
                </a:cubicBezTo>
                <a:cubicBezTo>
                  <a:pt x="143" y="579"/>
                  <a:pt x="146" y="584"/>
                  <a:pt x="151" y="587"/>
                </a:cubicBezTo>
                <a:cubicBezTo>
                  <a:pt x="155" y="591"/>
                  <a:pt x="161" y="593"/>
                  <a:pt x="169" y="595"/>
                </a:cubicBezTo>
                <a:cubicBezTo>
                  <a:pt x="177" y="596"/>
                  <a:pt x="187" y="597"/>
                  <a:pt x="199" y="597"/>
                </a:cubicBezTo>
                <a:cubicBezTo>
                  <a:pt x="225" y="597"/>
                  <a:pt x="242" y="594"/>
                  <a:pt x="249" y="587"/>
                </a:cubicBezTo>
                <a:cubicBezTo>
                  <a:pt x="256" y="581"/>
                  <a:pt x="259" y="567"/>
                  <a:pt x="259" y="546"/>
                </a:cubicBezTo>
                <a:cubicBezTo>
                  <a:pt x="259" y="463"/>
                  <a:pt x="259" y="463"/>
                  <a:pt x="259" y="463"/>
                </a:cubicBezTo>
                <a:cubicBezTo>
                  <a:pt x="259" y="451"/>
                  <a:pt x="259" y="441"/>
                  <a:pt x="258" y="433"/>
                </a:cubicBezTo>
                <a:cubicBezTo>
                  <a:pt x="257" y="425"/>
                  <a:pt x="254" y="418"/>
                  <a:pt x="250" y="412"/>
                </a:cubicBezTo>
                <a:cubicBezTo>
                  <a:pt x="246" y="406"/>
                  <a:pt x="239" y="402"/>
                  <a:pt x="230" y="397"/>
                </a:cubicBezTo>
                <a:cubicBezTo>
                  <a:pt x="221" y="393"/>
                  <a:pt x="209" y="389"/>
                  <a:pt x="192" y="384"/>
                </a:cubicBezTo>
                <a:cubicBezTo>
                  <a:pt x="149" y="372"/>
                  <a:pt x="114" y="361"/>
                  <a:pt x="88" y="352"/>
                </a:cubicBezTo>
                <a:cubicBezTo>
                  <a:pt x="63" y="342"/>
                  <a:pt x="44" y="332"/>
                  <a:pt x="31" y="322"/>
                </a:cubicBezTo>
                <a:cubicBezTo>
                  <a:pt x="18" y="311"/>
                  <a:pt x="10" y="299"/>
                  <a:pt x="6" y="286"/>
                </a:cubicBezTo>
                <a:cubicBezTo>
                  <a:pt x="2" y="272"/>
                  <a:pt x="0" y="255"/>
                  <a:pt x="0" y="234"/>
                </a:cubicBezTo>
                <a:cubicBezTo>
                  <a:pt x="0" y="178"/>
                  <a:pt x="0" y="178"/>
                  <a:pt x="0" y="178"/>
                </a:cubicBezTo>
                <a:cubicBezTo>
                  <a:pt x="0" y="153"/>
                  <a:pt x="2" y="132"/>
                  <a:pt x="6" y="116"/>
                </a:cubicBezTo>
                <a:cubicBezTo>
                  <a:pt x="10" y="100"/>
                  <a:pt x="18" y="87"/>
                  <a:pt x="29" y="77"/>
                </a:cubicBezTo>
                <a:cubicBezTo>
                  <a:pt x="40" y="68"/>
                  <a:pt x="54" y="61"/>
                  <a:pt x="73" y="57"/>
                </a:cubicBezTo>
                <a:cubicBezTo>
                  <a:pt x="91" y="53"/>
                  <a:pt x="115" y="50"/>
                  <a:pt x="145" y="49"/>
                </a:cubicBezTo>
                <a:cubicBezTo>
                  <a:pt x="145" y="0"/>
                  <a:pt x="145" y="0"/>
                  <a:pt x="145" y="0"/>
                </a:cubicBezTo>
                <a:lnTo>
                  <a:pt x="254" y="0"/>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AU" sz="1400"/>
          </a:p>
        </p:txBody>
      </p:sp>
      <p:sp>
        <p:nvSpPr>
          <p:cNvPr id="38" name="Freeform 31" title="Nil"/>
          <p:cNvSpPr>
            <a:spLocks noChangeAspect="1"/>
          </p:cNvSpPr>
          <p:nvPr/>
        </p:nvSpPr>
        <p:spPr bwMode="auto">
          <a:xfrm>
            <a:off x="2502325" y="5115106"/>
            <a:ext cx="165488" cy="288000"/>
          </a:xfrm>
          <a:custGeom>
            <a:avLst/>
            <a:gdLst>
              <a:gd name="T0" fmla="*/ 254 w 399"/>
              <a:gd name="T1" fmla="*/ 0 h 724"/>
              <a:gd name="T2" fmla="*/ 254 w 399"/>
              <a:gd name="T3" fmla="*/ 49 h 724"/>
              <a:gd name="T4" fmla="*/ 325 w 399"/>
              <a:gd name="T5" fmla="*/ 57 h 724"/>
              <a:gd name="T6" fmla="*/ 367 w 399"/>
              <a:gd name="T7" fmla="*/ 77 h 724"/>
              <a:gd name="T8" fmla="*/ 388 w 399"/>
              <a:gd name="T9" fmla="*/ 116 h 724"/>
              <a:gd name="T10" fmla="*/ 394 w 399"/>
              <a:gd name="T11" fmla="*/ 178 h 724"/>
              <a:gd name="T12" fmla="*/ 394 w 399"/>
              <a:gd name="T13" fmla="*/ 254 h 724"/>
              <a:gd name="T14" fmla="*/ 259 w 399"/>
              <a:gd name="T15" fmla="*/ 254 h 724"/>
              <a:gd name="T16" fmla="*/ 259 w 399"/>
              <a:gd name="T17" fmla="*/ 178 h 724"/>
              <a:gd name="T18" fmla="*/ 257 w 399"/>
              <a:gd name="T19" fmla="*/ 152 h 724"/>
              <a:gd name="T20" fmla="*/ 248 w 399"/>
              <a:gd name="T21" fmla="*/ 136 h 724"/>
              <a:gd name="T22" fmla="*/ 230 w 399"/>
              <a:gd name="T23" fmla="*/ 129 h 724"/>
              <a:gd name="T24" fmla="*/ 199 w 399"/>
              <a:gd name="T25" fmla="*/ 127 h 724"/>
              <a:gd name="T26" fmla="*/ 168 w 399"/>
              <a:gd name="T27" fmla="*/ 129 h 724"/>
              <a:gd name="T28" fmla="*/ 149 w 399"/>
              <a:gd name="T29" fmla="*/ 137 h 724"/>
              <a:gd name="T30" fmla="*/ 141 w 399"/>
              <a:gd name="T31" fmla="*/ 152 h 724"/>
              <a:gd name="T32" fmla="*/ 139 w 399"/>
              <a:gd name="T33" fmla="*/ 178 h 724"/>
              <a:gd name="T34" fmla="*/ 139 w 399"/>
              <a:gd name="T35" fmla="*/ 234 h 724"/>
              <a:gd name="T36" fmla="*/ 141 w 399"/>
              <a:gd name="T37" fmla="*/ 257 h 724"/>
              <a:gd name="T38" fmla="*/ 152 w 399"/>
              <a:gd name="T39" fmla="*/ 272 h 724"/>
              <a:gd name="T40" fmla="*/ 176 w 399"/>
              <a:gd name="T41" fmla="*/ 285 h 724"/>
              <a:gd name="T42" fmla="*/ 217 w 399"/>
              <a:gd name="T43" fmla="*/ 297 h 724"/>
              <a:gd name="T44" fmla="*/ 316 w 399"/>
              <a:gd name="T45" fmla="*/ 329 h 724"/>
              <a:gd name="T46" fmla="*/ 371 w 399"/>
              <a:gd name="T47" fmla="*/ 359 h 724"/>
              <a:gd name="T48" fmla="*/ 394 w 399"/>
              <a:gd name="T49" fmla="*/ 397 h 724"/>
              <a:gd name="T50" fmla="*/ 399 w 399"/>
              <a:gd name="T51" fmla="*/ 452 h 724"/>
              <a:gd name="T52" fmla="*/ 399 w 399"/>
              <a:gd name="T53" fmla="*/ 546 h 724"/>
              <a:gd name="T54" fmla="*/ 393 w 399"/>
              <a:gd name="T55" fmla="*/ 608 h 724"/>
              <a:gd name="T56" fmla="*/ 371 w 399"/>
              <a:gd name="T57" fmla="*/ 646 h 724"/>
              <a:gd name="T58" fmla="*/ 327 w 399"/>
              <a:gd name="T59" fmla="*/ 666 h 724"/>
              <a:gd name="T60" fmla="*/ 254 w 399"/>
              <a:gd name="T61" fmla="*/ 674 h 724"/>
              <a:gd name="T62" fmla="*/ 254 w 399"/>
              <a:gd name="T63" fmla="*/ 724 h 724"/>
              <a:gd name="T64" fmla="*/ 146 w 399"/>
              <a:gd name="T65" fmla="*/ 724 h 724"/>
              <a:gd name="T66" fmla="*/ 146 w 399"/>
              <a:gd name="T67" fmla="*/ 674 h 724"/>
              <a:gd name="T68" fmla="*/ 76 w 399"/>
              <a:gd name="T69" fmla="*/ 666 h 724"/>
              <a:gd name="T70" fmla="*/ 33 w 399"/>
              <a:gd name="T71" fmla="*/ 646 h 724"/>
              <a:gd name="T72" fmla="*/ 11 w 399"/>
              <a:gd name="T73" fmla="*/ 608 h 724"/>
              <a:gd name="T74" fmla="*/ 5 w 399"/>
              <a:gd name="T75" fmla="*/ 546 h 724"/>
              <a:gd name="T76" fmla="*/ 5 w 399"/>
              <a:gd name="T77" fmla="*/ 425 h 724"/>
              <a:gd name="T78" fmla="*/ 140 w 399"/>
              <a:gd name="T79" fmla="*/ 425 h 724"/>
              <a:gd name="T80" fmla="*/ 140 w 399"/>
              <a:gd name="T81" fmla="*/ 546 h 724"/>
              <a:gd name="T82" fmla="*/ 142 w 399"/>
              <a:gd name="T83" fmla="*/ 572 h 724"/>
              <a:gd name="T84" fmla="*/ 151 w 399"/>
              <a:gd name="T85" fmla="*/ 587 h 724"/>
              <a:gd name="T86" fmla="*/ 169 w 399"/>
              <a:gd name="T87" fmla="*/ 595 h 724"/>
              <a:gd name="T88" fmla="*/ 199 w 399"/>
              <a:gd name="T89" fmla="*/ 597 h 724"/>
              <a:gd name="T90" fmla="*/ 249 w 399"/>
              <a:gd name="T91" fmla="*/ 587 h 724"/>
              <a:gd name="T92" fmla="*/ 259 w 399"/>
              <a:gd name="T93" fmla="*/ 546 h 724"/>
              <a:gd name="T94" fmla="*/ 259 w 399"/>
              <a:gd name="T95" fmla="*/ 463 h 724"/>
              <a:gd name="T96" fmla="*/ 258 w 399"/>
              <a:gd name="T97" fmla="*/ 433 h 724"/>
              <a:gd name="T98" fmla="*/ 250 w 399"/>
              <a:gd name="T99" fmla="*/ 412 h 724"/>
              <a:gd name="T100" fmla="*/ 230 w 399"/>
              <a:gd name="T101" fmla="*/ 397 h 724"/>
              <a:gd name="T102" fmla="*/ 192 w 399"/>
              <a:gd name="T103" fmla="*/ 384 h 724"/>
              <a:gd name="T104" fmla="*/ 88 w 399"/>
              <a:gd name="T105" fmla="*/ 352 h 724"/>
              <a:gd name="T106" fmla="*/ 31 w 399"/>
              <a:gd name="T107" fmla="*/ 322 h 724"/>
              <a:gd name="T108" fmla="*/ 6 w 399"/>
              <a:gd name="T109" fmla="*/ 286 h 724"/>
              <a:gd name="T110" fmla="*/ 0 w 399"/>
              <a:gd name="T111" fmla="*/ 234 h 724"/>
              <a:gd name="T112" fmla="*/ 0 w 399"/>
              <a:gd name="T113" fmla="*/ 178 h 724"/>
              <a:gd name="T114" fmla="*/ 6 w 399"/>
              <a:gd name="T115" fmla="*/ 116 h 724"/>
              <a:gd name="T116" fmla="*/ 29 w 399"/>
              <a:gd name="T117" fmla="*/ 77 h 724"/>
              <a:gd name="T118" fmla="*/ 73 w 399"/>
              <a:gd name="T119" fmla="*/ 57 h 724"/>
              <a:gd name="T120" fmla="*/ 145 w 399"/>
              <a:gd name="T121" fmla="*/ 49 h 724"/>
              <a:gd name="T122" fmla="*/ 145 w 399"/>
              <a:gd name="T123" fmla="*/ 0 h 724"/>
              <a:gd name="T124" fmla="*/ 254 w 399"/>
              <a:gd name="T125" fmla="*/ 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9" h="724">
                <a:moveTo>
                  <a:pt x="254" y="0"/>
                </a:moveTo>
                <a:cubicBezTo>
                  <a:pt x="254" y="49"/>
                  <a:pt x="254" y="49"/>
                  <a:pt x="254" y="49"/>
                </a:cubicBezTo>
                <a:cubicBezTo>
                  <a:pt x="283" y="50"/>
                  <a:pt x="307" y="53"/>
                  <a:pt x="325" y="57"/>
                </a:cubicBezTo>
                <a:cubicBezTo>
                  <a:pt x="343" y="61"/>
                  <a:pt x="357" y="68"/>
                  <a:pt x="367" y="77"/>
                </a:cubicBezTo>
                <a:cubicBezTo>
                  <a:pt x="377" y="87"/>
                  <a:pt x="384" y="100"/>
                  <a:pt x="388" y="116"/>
                </a:cubicBezTo>
                <a:cubicBezTo>
                  <a:pt x="392" y="132"/>
                  <a:pt x="394" y="153"/>
                  <a:pt x="394" y="178"/>
                </a:cubicBezTo>
                <a:cubicBezTo>
                  <a:pt x="394" y="254"/>
                  <a:pt x="394" y="254"/>
                  <a:pt x="394" y="254"/>
                </a:cubicBezTo>
                <a:cubicBezTo>
                  <a:pt x="259" y="254"/>
                  <a:pt x="259" y="254"/>
                  <a:pt x="259" y="254"/>
                </a:cubicBezTo>
                <a:cubicBezTo>
                  <a:pt x="259" y="178"/>
                  <a:pt x="259" y="178"/>
                  <a:pt x="259" y="178"/>
                </a:cubicBezTo>
                <a:cubicBezTo>
                  <a:pt x="259" y="167"/>
                  <a:pt x="258" y="158"/>
                  <a:pt x="257" y="152"/>
                </a:cubicBezTo>
                <a:cubicBezTo>
                  <a:pt x="255" y="145"/>
                  <a:pt x="252" y="140"/>
                  <a:pt x="248" y="136"/>
                </a:cubicBezTo>
                <a:cubicBezTo>
                  <a:pt x="244" y="132"/>
                  <a:pt x="238" y="130"/>
                  <a:pt x="230" y="129"/>
                </a:cubicBezTo>
                <a:cubicBezTo>
                  <a:pt x="221" y="128"/>
                  <a:pt x="211" y="127"/>
                  <a:pt x="199" y="127"/>
                </a:cubicBezTo>
                <a:cubicBezTo>
                  <a:pt x="186" y="127"/>
                  <a:pt x="175" y="128"/>
                  <a:pt x="168" y="129"/>
                </a:cubicBezTo>
                <a:cubicBezTo>
                  <a:pt x="160" y="131"/>
                  <a:pt x="154" y="133"/>
                  <a:pt x="149" y="137"/>
                </a:cubicBezTo>
                <a:cubicBezTo>
                  <a:pt x="145" y="140"/>
                  <a:pt x="142" y="146"/>
                  <a:pt x="141" y="152"/>
                </a:cubicBezTo>
                <a:cubicBezTo>
                  <a:pt x="139" y="159"/>
                  <a:pt x="139" y="168"/>
                  <a:pt x="139" y="178"/>
                </a:cubicBezTo>
                <a:cubicBezTo>
                  <a:pt x="139" y="234"/>
                  <a:pt x="139" y="234"/>
                  <a:pt x="139" y="234"/>
                </a:cubicBezTo>
                <a:cubicBezTo>
                  <a:pt x="139" y="243"/>
                  <a:pt x="140" y="251"/>
                  <a:pt x="141" y="257"/>
                </a:cubicBezTo>
                <a:cubicBezTo>
                  <a:pt x="143" y="263"/>
                  <a:pt x="147" y="268"/>
                  <a:pt x="152" y="272"/>
                </a:cubicBezTo>
                <a:cubicBezTo>
                  <a:pt x="158" y="277"/>
                  <a:pt x="166" y="281"/>
                  <a:pt x="176" y="285"/>
                </a:cubicBezTo>
                <a:cubicBezTo>
                  <a:pt x="186" y="288"/>
                  <a:pt x="200" y="293"/>
                  <a:pt x="217" y="297"/>
                </a:cubicBezTo>
                <a:cubicBezTo>
                  <a:pt x="259" y="310"/>
                  <a:pt x="292" y="320"/>
                  <a:pt x="316" y="329"/>
                </a:cubicBezTo>
                <a:cubicBezTo>
                  <a:pt x="340" y="339"/>
                  <a:pt x="359" y="348"/>
                  <a:pt x="371" y="359"/>
                </a:cubicBezTo>
                <a:cubicBezTo>
                  <a:pt x="383" y="370"/>
                  <a:pt x="391" y="382"/>
                  <a:pt x="394" y="397"/>
                </a:cubicBezTo>
                <a:cubicBezTo>
                  <a:pt x="397" y="411"/>
                  <a:pt x="399" y="429"/>
                  <a:pt x="399" y="452"/>
                </a:cubicBezTo>
                <a:cubicBezTo>
                  <a:pt x="399" y="546"/>
                  <a:pt x="399" y="546"/>
                  <a:pt x="399" y="546"/>
                </a:cubicBezTo>
                <a:cubicBezTo>
                  <a:pt x="399" y="572"/>
                  <a:pt x="397" y="592"/>
                  <a:pt x="393" y="608"/>
                </a:cubicBezTo>
                <a:cubicBezTo>
                  <a:pt x="389" y="624"/>
                  <a:pt x="382" y="637"/>
                  <a:pt x="371" y="646"/>
                </a:cubicBezTo>
                <a:cubicBezTo>
                  <a:pt x="361" y="656"/>
                  <a:pt x="346" y="662"/>
                  <a:pt x="327" y="666"/>
                </a:cubicBezTo>
                <a:cubicBezTo>
                  <a:pt x="308" y="671"/>
                  <a:pt x="284" y="673"/>
                  <a:pt x="254" y="674"/>
                </a:cubicBezTo>
                <a:cubicBezTo>
                  <a:pt x="254" y="724"/>
                  <a:pt x="254" y="724"/>
                  <a:pt x="254" y="724"/>
                </a:cubicBezTo>
                <a:cubicBezTo>
                  <a:pt x="146" y="724"/>
                  <a:pt x="146" y="724"/>
                  <a:pt x="146" y="724"/>
                </a:cubicBezTo>
                <a:cubicBezTo>
                  <a:pt x="146" y="674"/>
                  <a:pt x="146" y="674"/>
                  <a:pt x="146" y="674"/>
                </a:cubicBezTo>
                <a:cubicBezTo>
                  <a:pt x="118" y="673"/>
                  <a:pt x="95" y="671"/>
                  <a:pt x="76" y="666"/>
                </a:cubicBezTo>
                <a:cubicBezTo>
                  <a:pt x="58" y="662"/>
                  <a:pt x="44" y="656"/>
                  <a:pt x="33" y="646"/>
                </a:cubicBezTo>
                <a:cubicBezTo>
                  <a:pt x="23" y="637"/>
                  <a:pt x="15" y="624"/>
                  <a:pt x="11" y="608"/>
                </a:cubicBezTo>
                <a:cubicBezTo>
                  <a:pt x="7" y="592"/>
                  <a:pt x="5" y="572"/>
                  <a:pt x="5" y="546"/>
                </a:cubicBezTo>
                <a:cubicBezTo>
                  <a:pt x="5" y="425"/>
                  <a:pt x="5" y="425"/>
                  <a:pt x="5" y="425"/>
                </a:cubicBezTo>
                <a:cubicBezTo>
                  <a:pt x="140" y="425"/>
                  <a:pt x="140" y="425"/>
                  <a:pt x="140" y="425"/>
                </a:cubicBezTo>
                <a:cubicBezTo>
                  <a:pt x="140" y="546"/>
                  <a:pt x="140" y="546"/>
                  <a:pt x="140" y="546"/>
                </a:cubicBezTo>
                <a:cubicBezTo>
                  <a:pt x="140" y="557"/>
                  <a:pt x="141" y="566"/>
                  <a:pt x="142" y="572"/>
                </a:cubicBezTo>
                <a:cubicBezTo>
                  <a:pt x="143" y="579"/>
                  <a:pt x="146" y="584"/>
                  <a:pt x="151" y="587"/>
                </a:cubicBezTo>
                <a:cubicBezTo>
                  <a:pt x="155" y="591"/>
                  <a:pt x="161" y="593"/>
                  <a:pt x="169" y="595"/>
                </a:cubicBezTo>
                <a:cubicBezTo>
                  <a:pt x="177" y="596"/>
                  <a:pt x="187" y="597"/>
                  <a:pt x="199" y="597"/>
                </a:cubicBezTo>
                <a:cubicBezTo>
                  <a:pt x="225" y="597"/>
                  <a:pt x="242" y="594"/>
                  <a:pt x="249" y="587"/>
                </a:cubicBezTo>
                <a:cubicBezTo>
                  <a:pt x="256" y="581"/>
                  <a:pt x="259" y="567"/>
                  <a:pt x="259" y="546"/>
                </a:cubicBezTo>
                <a:cubicBezTo>
                  <a:pt x="259" y="463"/>
                  <a:pt x="259" y="463"/>
                  <a:pt x="259" y="463"/>
                </a:cubicBezTo>
                <a:cubicBezTo>
                  <a:pt x="259" y="451"/>
                  <a:pt x="259" y="441"/>
                  <a:pt x="258" y="433"/>
                </a:cubicBezTo>
                <a:cubicBezTo>
                  <a:pt x="257" y="425"/>
                  <a:pt x="254" y="418"/>
                  <a:pt x="250" y="412"/>
                </a:cubicBezTo>
                <a:cubicBezTo>
                  <a:pt x="246" y="406"/>
                  <a:pt x="239" y="402"/>
                  <a:pt x="230" y="397"/>
                </a:cubicBezTo>
                <a:cubicBezTo>
                  <a:pt x="221" y="393"/>
                  <a:pt x="209" y="389"/>
                  <a:pt x="192" y="384"/>
                </a:cubicBezTo>
                <a:cubicBezTo>
                  <a:pt x="149" y="372"/>
                  <a:pt x="114" y="361"/>
                  <a:pt x="88" y="352"/>
                </a:cubicBezTo>
                <a:cubicBezTo>
                  <a:pt x="63" y="342"/>
                  <a:pt x="44" y="332"/>
                  <a:pt x="31" y="322"/>
                </a:cubicBezTo>
                <a:cubicBezTo>
                  <a:pt x="18" y="311"/>
                  <a:pt x="10" y="299"/>
                  <a:pt x="6" y="286"/>
                </a:cubicBezTo>
                <a:cubicBezTo>
                  <a:pt x="2" y="272"/>
                  <a:pt x="0" y="255"/>
                  <a:pt x="0" y="234"/>
                </a:cubicBezTo>
                <a:cubicBezTo>
                  <a:pt x="0" y="178"/>
                  <a:pt x="0" y="178"/>
                  <a:pt x="0" y="178"/>
                </a:cubicBezTo>
                <a:cubicBezTo>
                  <a:pt x="0" y="153"/>
                  <a:pt x="2" y="132"/>
                  <a:pt x="6" y="116"/>
                </a:cubicBezTo>
                <a:cubicBezTo>
                  <a:pt x="10" y="100"/>
                  <a:pt x="18" y="87"/>
                  <a:pt x="29" y="77"/>
                </a:cubicBezTo>
                <a:cubicBezTo>
                  <a:pt x="40" y="68"/>
                  <a:pt x="54" y="61"/>
                  <a:pt x="73" y="57"/>
                </a:cubicBezTo>
                <a:cubicBezTo>
                  <a:pt x="91" y="53"/>
                  <a:pt x="115" y="50"/>
                  <a:pt x="145" y="49"/>
                </a:cubicBezTo>
                <a:cubicBezTo>
                  <a:pt x="145" y="0"/>
                  <a:pt x="145" y="0"/>
                  <a:pt x="145" y="0"/>
                </a:cubicBezTo>
                <a:lnTo>
                  <a:pt x="254" y="0"/>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AU" sz="1400"/>
          </a:p>
        </p:txBody>
      </p:sp>
      <p:sp>
        <p:nvSpPr>
          <p:cNvPr id="39" name="Freeform 31" title="Nil"/>
          <p:cNvSpPr>
            <a:spLocks noChangeAspect="1"/>
          </p:cNvSpPr>
          <p:nvPr/>
        </p:nvSpPr>
        <p:spPr bwMode="auto">
          <a:xfrm>
            <a:off x="4703686" y="5115106"/>
            <a:ext cx="165488" cy="288000"/>
          </a:xfrm>
          <a:custGeom>
            <a:avLst/>
            <a:gdLst>
              <a:gd name="T0" fmla="*/ 254 w 399"/>
              <a:gd name="T1" fmla="*/ 0 h 724"/>
              <a:gd name="T2" fmla="*/ 254 w 399"/>
              <a:gd name="T3" fmla="*/ 49 h 724"/>
              <a:gd name="T4" fmla="*/ 325 w 399"/>
              <a:gd name="T5" fmla="*/ 57 h 724"/>
              <a:gd name="T6" fmla="*/ 367 w 399"/>
              <a:gd name="T7" fmla="*/ 77 h 724"/>
              <a:gd name="T8" fmla="*/ 388 w 399"/>
              <a:gd name="T9" fmla="*/ 116 h 724"/>
              <a:gd name="T10" fmla="*/ 394 w 399"/>
              <a:gd name="T11" fmla="*/ 178 h 724"/>
              <a:gd name="T12" fmla="*/ 394 w 399"/>
              <a:gd name="T13" fmla="*/ 254 h 724"/>
              <a:gd name="T14" fmla="*/ 259 w 399"/>
              <a:gd name="T15" fmla="*/ 254 h 724"/>
              <a:gd name="T16" fmla="*/ 259 w 399"/>
              <a:gd name="T17" fmla="*/ 178 h 724"/>
              <a:gd name="T18" fmla="*/ 257 w 399"/>
              <a:gd name="T19" fmla="*/ 152 h 724"/>
              <a:gd name="T20" fmla="*/ 248 w 399"/>
              <a:gd name="T21" fmla="*/ 136 h 724"/>
              <a:gd name="T22" fmla="*/ 230 w 399"/>
              <a:gd name="T23" fmla="*/ 129 h 724"/>
              <a:gd name="T24" fmla="*/ 199 w 399"/>
              <a:gd name="T25" fmla="*/ 127 h 724"/>
              <a:gd name="T26" fmla="*/ 168 w 399"/>
              <a:gd name="T27" fmla="*/ 129 h 724"/>
              <a:gd name="T28" fmla="*/ 149 w 399"/>
              <a:gd name="T29" fmla="*/ 137 h 724"/>
              <a:gd name="T30" fmla="*/ 141 w 399"/>
              <a:gd name="T31" fmla="*/ 152 h 724"/>
              <a:gd name="T32" fmla="*/ 139 w 399"/>
              <a:gd name="T33" fmla="*/ 178 h 724"/>
              <a:gd name="T34" fmla="*/ 139 w 399"/>
              <a:gd name="T35" fmla="*/ 234 h 724"/>
              <a:gd name="T36" fmla="*/ 141 w 399"/>
              <a:gd name="T37" fmla="*/ 257 h 724"/>
              <a:gd name="T38" fmla="*/ 152 w 399"/>
              <a:gd name="T39" fmla="*/ 272 h 724"/>
              <a:gd name="T40" fmla="*/ 176 w 399"/>
              <a:gd name="T41" fmla="*/ 285 h 724"/>
              <a:gd name="T42" fmla="*/ 217 w 399"/>
              <a:gd name="T43" fmla="*/ 297 h 724"/>
              <a:gd name="T44" fmla="*/ 316 w 399"/>
              <a:gd name="T45" fmla="*/ 329 h 724"/>
              <a:gd name="T46" fmla="*/ 371 w 399"/>
              <a:gd name="T47" fmla="*/ 359 h 724"/>
              <a:gd name="T48" fmla="*/ 394 w 399"/>
              <a:gd name="T49" fmla="*/ 397 h 724"/>
              <a:gd name="T50" fmla="*/ 399 w 399"/>
              <a:gd name="T51" fmla="*/ 452 h 724"/>
              <a:gd name="T52" fmla="*/ 399 w 399"/>
              <a:gd name="T53" fmla="*/ 546 h 724"/>
              <a:gd name="T54" fmla="*/ 393 w 399"/>
              <a:gd name="T55" fmla="*/ 608 h 724"/>
              <a:gd name="T56" fmla="*/ 371 w 399"/>
              <a:gd name="T57" fmla="*/ 646 h 724"/>
              <a:gd name="T58" fmla="*/ 327 w 399"/>
              <a:gd name="T59" fmla="*/ 666 h 724"/>
              <a:gd name="T60" fmla="*/ 254 w 399"/>
              <a:gd name="T61" fmla="*/ 674 h 724"/>
              <a:gd name="T62" fmla="*/ 254 w 399"/>
              <a:gd name="T63" fmla="*/ 724 h 724"/>
              <a:gd name="T64" fmla="*/ 146 w 399"/>
              <a:gd name="T65" fmla="*/ 724 h 724"/>
              <a:gd name="T66" fmla="*/ 146 w 399"/>
              <a:gd name="T67" fmla="*/ 674 h 724"/>
              <a:gd name="T68" fmla="*/ 76 w 399"/>
              <a:gd name="T69" fmla="*/ 666 h 724"/>
              <a:gd name="T70" fmla="*/ 33 w 399"/>
              <a:gd name="T71" fmla="*/ 646 h 724"/>
              <a:gd name="T72" fmla="*/ 11 w 399"/>
              <a:gd name="T73" fmla="*/ 608 h 724"/>
              <a:gd name="T74" fmla="*/ 5 w 399"/>
              <a:gd name="T75" fmla="*/ 546 h 724"/>
              <a:gd name="T76" fmla="*/ 5 w 399"/>
              <a:gd name="T77" fmla="*/ 425 h 724"/>
              <a:gd name="T78" fmla="*/ 140 w 399"/>
              <a:gd name="T79" fmla="*/ 425 h 724"/>
              <a:gd name="T80" fmla="*/ 140 w 399"/>
              <a:gd name="T81" fmla="*/ 546 h 724"/>
              <a:gd name="T82" fmla="*/ 142 w 399"/>
              <a:gd name="T83" fmla="*/ 572 h 724"/>
              <a:gd name="T84" fmla="*/ 151 w 399"/>
              <a:gd name="T85" fmla="*/ 587 h 724"/>
              <a:gd name="T86" fmla="*/ 169 w 399"/>
              <a:gd name="T87" fmla="*/ 595 h 724"/>
              <a:gd name="T88" fmla="*/ 199 w 399"/>
              <a:gd name="T89" fmla="*/ 597 h 724"/>
              <a:gd name="T90" fmla="*/ 249 w 399"/>
              <a:gd name="T91" fmla="*/ 587 h 724"/>
              <a:gd name="T92" fmla="*/ 259 w 399"/>
              <a:gd name="T93" fmla="*/ 546 h 724"/>
              <a:gd name="T94" fmla="*/ 259 w 399"/>
              <a:gd name="T95" fmla="*/ 463 h 724"/>
              <a:gd name="T96" fmla="*/ 258 w 399"/>
              <a:gd name="T97" fmla="*/ 433 h 724"/>
              <a:gd name="T98" fmla="*/ 250 w 399"/>
              <a:gd name="T99" fmla="*/ 412 h 724"/>
              <a:gd name="T100" fmla="*/ 230 w 399"/>
              <a:gd name="T101" fmla="*/ 397 h 724"/>
              <a:gd name="T102" fmla="*/ 192 w 399"/>
              <a:gd name="T103" fmla="*/ 384 h 724"/>
              <a:gd name="T104" fmla="*/ 88 w 399"/>
              <a:gd name="T105" fmla="*/ 352 h 724"/>
              <a:gd name="T106" fmla="*/ 31 w 399"/>
              <a:gd name="T107" fmla="*/ 322 h 724"/>
              <a:gd name="T108" fmla="*/ 6 w 399"/>
              <a:gd name="T109" fmla="*/ 286 h 724"/>
              <a:gd name="T110" fmla="*/ 0 w 399"/>
              <a:gd name="T111" fmla="*/ 234 h 724"/>
              <a:gd name="T112" fmla="*/ 0 w 399"/>
              <a:gd name="T113" fmla="*/ 178 h 724"/>
              <a:gd name="T114" fmla="*/ 6 w 399"/>
              <a:gd name="T115" fmla="*/ 116 h 724"/>
              <a:gd name="T116" fmla="*/ 29 w 399"/>
              <a:gd name="T117" fmla="*/ 77 h 724"/>
              <a:gd name="T118" fmla="*/ 73 w 399"/>
              <a:gd name="T119" fmla="*/ 57 h 724"/>
              <a:gd name="T120" fmla="*/ 145 w 399"/>
              <a:gd name="T121" fmla="*/ 49 h 724"/>
              <a:gd name="T122" fmla="*/ 145 w 399"/>
              <a:gd name="T123" fmla="*/ 0 h 724"/>
              <a:gd name="T124" fmla="*/ 254 w 399"/>
              <a:gd name="T125" fmla="*/ 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9" h="724">
                <a:moveTo>
                  <a:pt x="254" y="0"/>
                </a:moveTo>
                <a:cubicBezTo>
                  <a:pt x="254" y="49"/>
                  <a:pt x="254" y="49"/>
                  <a:pt x="254" y="49"/>
                </a:cubicBezTo>
                <a:cubicBezTo>
                  <a:pt x="283" y="50"/>
                  <a:pt x="307" y="53"/>
                  <a:pt x="325" y="57"/>
                </a:cubicBezTo>
                <a:cubicBezTo>
                  <a:pt x="343" y="61"/>
                  <a:pt x="357" y="68"/>
                  <a:pt x="367" y="77"/>
                </a:cubicBezTo>
                <a:cubicBezTo>
                  <a:pt x="377" y="87"/>
                  <a:pt x="384" y="100"/>
                  <a:pt x="388" y="116"/>
                </a:cubicBezTo>
                <a:cubicBezTo>
                  <a:pt x="392" y="132"/>
                  <a:pt x="394" y="153"/>
                  <a:pt x="394" y="178"/>
                </a:cubicBezTo>
                <a:cubicBezTo>
                  <a:pt x="394" y="254"/>
                  <a:pt x="394" y="254"/>
                  <a:pt x="394" y="254"/>
                </a:cubicBezTo>
                <a:cubicBezTo>
                  <a:pt x="259" y="254"/>
                  <a:pt x="259" y="254"/>
                  <a:pt x="259" y="254"/>
                </a:cubicBezTo>
                <a:cubicBezTo>
                  <a:pt x="259" y="178"/>
                  <a:pt x="259" y="178"/>
                  <a:pt x="259" y="178"/>
                </a:cubicBezTo>
                <a:cubicBezTo>
                  <a:pt x="259" y="167"/>
                  <a:pt x="258" y="158"/>
                  <a:pt x="257" y="152"/>
                </a:cubicBezTo>
                <a:cubicBezTo>
                  <a:pt x="255" y="145"/>
                  <a:pt x="252" y="140"/>
                  <a:pt x="248" y="136"/>
                </a:cubicBezTo>
                <a:cubicBezTo>
                  <a:pt x="244" y="132"/>
                  <a:pt x="238" y="130"/>
                  <a:pt x="230" y="129"/>
                </a:cubicBezTo>
                <a:cubicBezTo>
                  <a:pt x="221" y="128"/>
                  <a:pt x="211" y="127"/>
                  <a:pt x="199" y="127"/>
                </a:cubicBezTo>
                <a:cubicBezTo>
                  <a:pt x="186" y="127"/>
                  <a:pt x="175" y="128"/>
                  <a:pt x="168" y="129"/>
                </a:cubicBezTo>
                <a:cubicBezTo>
                  <a:pt x="160" y="131"/>
                  <a:pt x="154" y="133"/>
                  <a:pt x="149" y="137"/>
                </a:cubicBezTo>
                <a:cubicBezTo>
                  <a:pt x="145" y="140"/>
                  <a:pt x="142" y="146"/>
                  <a:pt x="141" y="152"/>
                </a:cubicBezTo>
                <a:cubicBezTo>
                  <a:pt x="139" y="159"/>
                  <a:pt x="139" y="168"/>
                  <a:pt x="139" y="178"/>
                </a:cubicBezTo>
                <a:cubicBezTo>
                  <a:pt x="139" y="234"/>
                  <a:pt x="139" y="234"/>
                  <a:pt x="139" y="234"/>
                </a:cubicBezTo>
                <a:cubicBezTo>
                  <a:pt x="139" y="243"/>
                  <a:pt x="140" y="251"/>
                  <a:pt x="141" y="257"/>
                </a:cubicBezTo>
                <a:cubicBezTo>
                  <a:pt x="143" y="263"/>
                  <a:pt x="147" y="268"/>
                  <a:pt x="152" y="272"/>
                </a:cubicBezTo>
                <a:cubicBezTo>
                  <a:pt x="158" y="277"/>
                  <a:pt x="166" y="281"/>
                  <a:pt x="176" y="285"/>
                </a:cubicBezTo>
                <a:cubicBezTo>
                  <a:pt x="186" y="288"/>
                  <a:pt x="200" y="293"/>
                  <a:pt x="217" y="297"/>
                </a:cubicBezTo>
                <a:cubicBezTo>
                  <a:pt x="259" y="310"/>
                  <a:pt x="292" y="320"/>
                  <a:pt x="316" y="329"/>
                </a:cubicBezTo>
                <a:cubicBezTo>
                  <a:pt x="340" y="339"/>
                  <a:pt x="359" y="348"/>
                  <a:pt x="371" y="359"/>
                </a:cubicBezTo>
                <a:cubicBezTo>
                  <a:pt x="383" y="370"/>
                  <a:pt x="391" y="382"/>
                  <a:pt x="394" y="397"/>
                </a:cubicBezTo>
                <a:cubicBezTo>
                  <a:pt x="397" y="411"/>
                  <a:pt x="399" y="429"/>
                  <a:pt x="399" y="452"/>
                </a:cubicBezTo>
                <a:cubicBezTo>
                  <a:pt x="399" y="546"/>
                  <a:pt x="399" y="546"/>
                  <a:pt x="399" y="546"/>
                </a:cubicBezTo>
                <a:cubicBezTo>
                  <a:pt x="399" y="572"/>
                  <a:pt x="397" y="592"/>
                  <a:pt x="393" y="608"/>
                </a:cubicBezTo>
                <a:cubicBezTo>
                  <a:pt x="389" y="624"/>
                  <a:pt x="382" y="637"/>
                  <a:pt x="371" y="646"/>
                </a:cubicBezTo>
                <a:cubicBezTo>
                  <a:pt x="361" y="656"/>
                  <a:pt x="346" y="662"/>
                  <a:pt x="327" y="666"/>
                </a:cubicBezTo>
                <a:cubicBezTo>
                  <a:pt x="308" y="671"/>
                  <a:pt x="284" y="673"/>
                  <a:pt x="254" y="674"/>
                </a:cubicBezTo>
                <a:cubicBezTo>
                  <a:pt x="254" y="724"/>
                  <a:pt x="254" y="724"/>
                  <a:pt x="254" y="724"/>
                </a:cubicBezTo>
                <a:cubicBezTo>
                  <a:pt x="146" y="724"/>
                  <a:pt x="146" y="724"/>
                  <a:pt x="146" y="724"/>
                </a:cubicBezTo>
                <a:cubicBezTo>
                  <a:pt x="146" y="674"/>
                  <a:pt x="146" y="674"/>
                  <a:pt x="146" y="674"/>
                </a:cubicBezTo>
                <a:cubicBezTo>
                  <a:pt x="118" y="673"/>
                  <a:pt x="95" y="671"/>
                  <a:pt x="76" y="666"/>
                </a:cubicBezTo>
                <a:cubicBezTo>
                  <a:pt x="58" y="662"/>
                  <a:pt x="44" y="656"/>
                  <a:pt x="33" y="646"/>
                </a:cubicBezTo>
                <a:cubicBezTo>
                  <a:pt x="23" y="637"/>
                  <a:pt x="15" y="624"/>
                  <a:pt x="11" y="608"/>
                </a:cubicBezTo>
                <a:cubicBezTo>
                  <a:pt x="7" y="592"/>
                  <a:pt x="5" y="572"/>
                  <a:pt x="5" y="546"/>
                </a:cubicBezTo>
                <a:cubicBezTo>
                  <a:pt x="5" y="425"/>
                  <a:pt x="5" y="425"/>
                  <a:pt x="5" y="425"/>
                </a:cubicBezTo>
                <a:cubicBezTo>
                  <a:pt x="140" y="425"/>
                  <a:pt x="140" y="425"/>
                  <a:pt x="140" y="425"/>
                </a:cubicBezTo>
                <a:cubicBezTo>
                  <a:pt x="140" y="546"/>
                  <a:pt x="140" y="546"/>
                  <a:pt x="140" y="546"/>
                </a:cubicBezTo>
                <a:cubicBezTo>
                  <a:pt x="140" y="557"/>
                  <a:pt x="141" y="566"/>
                  <a:pt x="142" y="572"/>
                </a:cubicBezTo>
                <a:cubicBezTo>
                  <a:pt x="143" y="579"/>
                  <a:pt x="146" y="584"/>
                  <a:pt x="151" y="587"/>
                </a:cubicBezTo>
                <a:cubicBezTo>
                  <a:pt x="155" y="591"/>
                  <a:pt x="161" y="593"/>
                  <a:pt x="169" y="595"/>
                </a:cubicBezTo>
                <a:cubicBezTo>
                  <a:pt x="177" y="596"/>
                  <a:pt x="187" y="597"/>
                  <a:pt x="199" y="597"/>
                </a:cubicBezTo>
                <a:cubicBezTo>
                  <a:pt x="225" y="597"/>
                  <a:pt x="242" y="594"/>
                  <a:pt x="249" y="587"/>
                </a:cubicBezTo>
                <a:cubicBezTo>
                  <a:pt x="256" y="581"/>
                  <a:pt x="259" y="567"/>
                  <a:pt x="259" y="546"/>
                </a:cubicBezTo>
                <a:cubicBezTo>
                  <a:pt x="259" y="463"/>
                  <a:pt x="259" y="463"/>
                  <a:pt x="259" y="463"/>
                </a:cubicBezTo>
                <a:cubicBezTo>
                  <a:pt x="259" y="451"/>
                  <a:pt x="259" y="441"/>
                  <a:pt x="258" y="433"/>
                </a:cubicBezTo>
                <a:cubicBezTo>
                  <a:pt x="257" y="425"/>
                  <a:pt x="254" y="418"/>
                  <a:pt x="250" y="412"/>
                </a:cubicBezTo>
                <a:cubicBezTo>
                  <a:pt x="246" y="406"/>
                  <a:pt x="239" y="402"/>
                  <a:pt x="230" y="397"/>
                </a:cubicBezTo>
                <a:cubicBezTo>
                  <a:pt x="221" y="393"/>
                  <a:pt x="209" y="389"/>
                  <a:pt x="192" y="384"/>
                </a:cubicBezTo>
                <a:cubicBezTo>
                  <a:pt x="149" y="372"/>
                  <a:pt x="114" y="361"/>
                  <a:pt x="88" y="352"/>
                </a:cubicBezTo>
                <a:cubicBezTo>
                  <a:pt x="63" y="342"/>
                  <a:pt x="44" y="332"/>
                  <a:pt x="31" y="322"/>
                </a:cubicBezTo>
                <a:cubicBezTo>
                  <a:pt x="18" y="311"/>
                  <a:pt x="10" y="299"/>
                  <a:pt x="6" y="286"/>
                </a:cubicBezTo>
                <a:cubicBezTo>
                  <a:pt x="2" y="272"/>
                  <a:pt x="0" y="255"/>
                  <a:pt x="0" y="234"/>
                </a:cubicBezTo>
                <a:cubicBezTo>
                  <a:pt x="0" y="178"/>
                  <a:pt x="0" y="178"/>
                  <a:pt x="0" y="178"/>
                </a:cubicBezTo>
                <a:cubicBezTo>
                  <a:pt x="0" y="153"/>
                  <a:pt x="2" y="132"/>
                  <a:pt x="6" y="116"/>
                </a:cubicBezTo>
                <a:cubicBezTo>
                  <a:pt x="10" y="100"/>
                  <a:pt x="18" y="87"/>
                  <a:pt x="29" y="77"/>
                </a:cubicBezTo>
                <a:cubicBezTo>
                  <a:pt x="40" y="68"/>
                  <a:pt x="54" y="61"/>
                  <a:pt x="73" y="57"/>
                </a:cubicBezTo>
                <a:cubicBezTo>
                  <a:pt x="91" y="53"/>
                  <a:pt x="115" y="50"/>
                  <a:pt x="145" y="49"/>
                </a:cubicBezTo>
                <a:cubicBezTo>
                  <a:pt x="145" y="0"/>
                  <a:pt x="145" y="0"/>
                  <a:pt x="145" y="0"/>
                </a:cubicBezTo>
                <a:lnTo>
                  <a:pt x="254" y="0"/>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AU" sz="1400"/>
          </a:p>
        </p:txBody>
      </p:sp>
      <p:sp>
        <p:nvSpPr>
          <p:cNvPr id="40" name="Freeform 31" title="Nil"/>
          <p:cNvSpPr>
            <a:spLocks noChangeAspect="1"/>
          </p:cNvSpPr>
          <p:nvPr/>
        </p:nvSpPr>
        <p:spPr bwMode="auto">
          <a:xfrm>
            <a:off x="6905046" y="5115106"/>
            <a:ext cx="165488" cy="288000"/>
          </a:xfrm>
          <a:custGeom>
            <a:avLst/>
            <a:gdLst>
              <a:gd name="T0" fmla="*/ 254 w 399"/>
              <a:gd name="T1" fmla="*/ 0 h 724"/>
              <a:gd name="T2" fmla="*/ 254 w 399"/>
              <a:gd name="T3" fmla="*/ 49 h 724"/>
              <a:gd name="T4" fmla="*/ 325 w 399"/>
              <a:gd name="T5" fmla="*/ 57 h 724"/>
              <a:gd name="T6" fmla="*/ 367 w 399"/>
              <a:gd name="T7" fmla="*/ 77 h 724"/>
              <a:gd name="T8" fmla="*/ 388 w 399"/>
              <a:gd name="T9" fmla="*/ 116 h 724"/>
              <a:gd name="T10" fmla="*/ 394 w 399"/>
              <a:gd name="T11" fmla="*/ 178 h 724"/>
              <a:gd name="T12" fmla="*/ 394 w 399"/>
              <a:gd name="T13" fmla="*/ 254 h 724"/>
              <a:gd name="T14" fmla="*/ 259 w 399"/>
              <a:gd name="T15" fmla="*/ 254 h 724"/>
              <a:gd name="T16" fmla="*/ 259 w 399"/>
              <a:gd name="T17" fmla="*/ 178 h 724"/>
              <a:gd name="T18" fmla="*/ 257 w 399"/>
              <a:gd name="T19" fmla="*/ 152 h 724"/>
              <a:gd name="T20" fmla="*/ 248 w 399"/>
              <a:gd name="T21" fmla="*/ 136 h 724"/>
              <a:gd name="T22" fmla="*/ 230 w 399"/>
              <a:gd name="T23" fmla="*/ 129 h 724"/>
              <a:gd name="T24" fmla="*/ 199 w 399"/>
              <a:gd name="T25" fmla="*/ 127 h 724"/>
              <a:gd name="T26" fmla="*/ 168 w 399"/>
              <a:gd name="T27" fmla="*/ 129 h 724"/>
              <a:gd name="T28" fmla="*/ 149 w 399"/>
              <a:gd name="T29" fmla="*/ 137 h 724"/>
              <a:gd name="T30" fmla="*/ 141 w 399"/>
              <a:gd name="T31" fmla="*/ 152 h 724"/>
              <a:gd name="T32" fmla="*/ 139 w 399"/>
              <a:gd name="T33" fmla="*/ 178 h 724"/>
              <a:gd name="T34" fmla="*/ 139 w 399"/>
              <a:gd name="T35" fmla="*/ 234 h 724"/>
              <a:gd name="T36" fmla="*/ 141 w 399"/>
              <a:gd name="T37" fmla="*/ 257 h 724"/>
              <a:gd name="T38" fmla="*/ 152 w 399"/>
              <a:gd name="T39" fmla="*/ 272 h 724"/>
              <a:gd name="T40" fmla="*/ 176 w 399"/>
              <a:gd name="T41" fmla="*/ 285 h 724"/>
              <a:gd name="T42" fmla="*/ 217 w 399"/>
              <a:gd name="T43" fmla="*/ 297 h 724"/>
              <a:gd name="T44" fmla="*/ 316 w 399"/>
              <a:gd name="T45" fmla="*/ 329 h 724"/>
              <a:gd name="T46" fmla="*/ 371 w 399"/>
              <a:gd name="T47" fmla="*/ 359 h 724"/>
              <a:gd name="T48" fmla="*/ 394 w 399"/>
              <a:gd name="T49" fmla="*/ 397 h 724"/>
              <a:gd name="T50" fmla="*/ 399 w 399"/>
              <a:gd name="T51" fmla="*/ 452 h 724"/>
              <a:gd name="T52" fmla="*/ 399 w 399"/>
              <a:gd name="T53" fmla="*/ 546 h 724"/>
              <a:gd name="T54" fmla="*/ 393 w 399"/>
              <a:gd name="T55" fmla="*/ 608 h 724"/>
              <a:gd name="T56" fmla="*/ 371 w 399"/>
              <a:gd name="T57" fmla="*/ 646 h 724"/>
              <a:gd name="T58" fmla="*/ 327 w 399"/>
              <a:gd name="T59" fmla="*/ 666 h 724"/>
              <a:gd name="T60" fmla="*/ 254 w 399"/>
              <a:gd name="T61" fmla="*/ 674 h 724"/>
              <a:gd name="T62" fmla="*/ 254 w 399"/>
              <a:gd name="T63" fmla="*/ 724 h 724"/>
              <a:gd name="T64" fmla="*/ 146 w 399"/>
              <a:gd name="T65" fmla="*/ 724 h 724"/>
              <a:gd name="T66" fmla="*/ 146 w 399"/>
              <a:gd name="T67" fmla="*/ 674 h 724"/>
              <a:gd name="T68" fmla="*/ 76 w 399"/>
              <a:gd name="T69" fmla="*/ 666 h 724"/>
              <a:gd name="T70" fmla="*/ 33 w 399"/>
              <a:gd name="T71" fmla="*/ 646 h 724"/>
              <a:gd name="T72" fmla="*/ 11 w 399"/>
              <a:gd name="T73" fmla="*/ 608 h 724"/>
              <a:gd name="T74" fmla="*/ 5 w 399"/>
              <a:gd name="T75" fmla="*/ 546 h 724"/>
              <a:gd name="T76" fmla="*/ 5 w 399"/>
              <a:gd name="T77" fmla="*/ 425 h 724"/>
              <a:gd name="T78" fmla="*/ 140 w 399"/>
              <a:gd name="T79" fmla="*/ 425 h 724"/>
              <a:gd name="T80" fmla="*/ 140 w 399"/>
              <a:gd name="T81" fmla="*/ 546 h 724"/>
              <a:gd name="T82" fmla="*/ 142 w 399"/>
              <a:gd name="T83" fmla="*/ 572 h 724"/>
              <a:gd name="T84" fmla="*/ 151 w 399"/>
              <a:gd name="T85" fmla="*/ 587 h 724"/>
              <a:gd name="T86" fmla="*/ 169 w 399"/>
              <a:gd name="T87" fmla="*/ 595 h 724"/>
              <a:gd name="T88" fmla="*/ 199 w 399"/>
              <a:gd name="T89" fmla="*/ 597 h 724"/>
              <a:gd name="T90" fmla="*/ 249 w 399"/>
              <a:gd name="T91" fmla="*/ 587 h 724"/>
              <a:gd name="T92" fmla="*/ 259 w 399"/>
              <a:gd name="T93" fmla="*/ 546 h 724"/>
              <a:gd name="T94" fmla="*/ 259 w 399"/>
              <a:gd name="T95" fmla="*/ 463 h 724"/>
              <a:gd name="T96" fmla="*/ 258 w 399"/>
              <a:gd name="T97" fmla="*/ 433 h 724"/>
              <a:gd name="T98" fmla="*/ 250 w 399"/>
              <a:gd name="T99" fmla="*/ 412 h 724"/>
              <a:gd name="T100" fmla="*/ 230 w 399"/>
              <a:gd name="T101" fmla="*/ 397 h 724"/>
              <a:gd name="T102" fmla="*/ 192 w 399"/>
              <a:gd name="T103" fmla="*/ 384 h 724"/>
              <a:gd name="T104" fmla="*/ 88 w 399"/>
              <a:gd name="T105" fmla="*/ 352 h 724"/>
              <a:gd name="T106" fmla="*/ 31 w 399"/>
              <a:gd name="T107" fmla="*/ 322 h 724"/>
              <a:gd name="T108" fmla="*/ 6 w 399"/>
              <a:gd name="T109" fmla="*/ 286 h 724"/>
              <a:gd name="T110" fmla="*/ 0 w 399"/>
              <a:gd name="T111" fmla="*/ 234 h 724"/>
              <a:gd name="T112" fmla="*/ 0 w 399"/>
              <a:gd name="T113" fmla="*/ 178 h 724"/>
              <a:gd name="T114" fmla="*/ 6 w 399"/>
              <a:gd name="T115" fmla="*/ 116 h 724"/>
              <a:gd name="T116" fmla="*/ 29 w 399"/>
              <a:gd name="T117" fmla="*/ 77 h 724"/>
              <a:gd name="T118" fmla="*/ 73 w 399"/>
              <a:gd name="T119" fmla="*/ 57 h 724"/>
              <a:gd name="T120" fmla="*/ 145 w 399"/>
              <a:gd name="T121" fmla="*/ 49 h 724"/>
              <a:gd name="T122" fmla="*/ 145 w 399"/>
              <a:gd name="T123" fmla="*/ 0 h 724"/>
              <a:gd name="T124" fmla="*/ 254 w 399"/>
              <a:gd name="T125" fmla="*/ 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9" h="724">
                <a:moveTo>
                  <a:pt x="254" y="0"/>
                </a:moveTo>
                <a:cubicBezTo>
                  <a:pt x="254" y="49"/>
                  <a:pt x="254" y="49"/>
                  <a:pt x="254" y="49"/>
                </a:cubicBezTo>
                <a:cubicBezTo>
                  <a:pt x="283" y="50"/>
                  <a:pt x="307" y="53"/>
                  <a:pt x="325" y="57"/>
                </a:cubicBezTo>
                <a:cubicBezTo>
                  <a:pt x="343" y="61"/>
                  <a:pt x="357" y="68"/>
                  <a:pt x="367" y="77"/>
                </a:cubicBezTo>
                <a:cubicBezTo>
                  <a:pt x="377" y="87"/>
                  <a:pt x="384" y="100"/>
                  <a:pt x="388" y="116"/>
                </a:cubicBezTo>
                <a:cubicBezTo>
                  <a:pt x="392" y="132"/>
                  <a:pt x="394" y="153"/>
                  <a:pt x="394" y="178"/>
                </a:cubicBezTo>
                <a:cubicBezTo>
                  <a:pt x="394" y="254"/>
                  <a:pt x="394" y="254"/>
                  <a:pt x="394" y="254"/>
                </a:cubicBezTo>
                <a:cubicBezTo>
                  <a:pt x="259" y="254"/>
                  <a:pt x="259" y="254"/>
                  <a:pt x="259" y="254"/>
                </a:cubicBezTo>
                <a:cubicBezTo>
                  <a:pt x="259" y="178"/>
                  <a:pt x="259" y="178"/>
                  <a:pt x="259" y="178"/>
                </a:cubicBezTo>
                <a:cubicBezTo>
                  <a:pt x="259" y="167"/>
                  <a:pt x="258" y="158"/>
                  <a:pt x="257" y="152"/>
                </a:cubicBezTo>
                <a:cubicBezTo>
                  <a:pt x="255" y="145"/>
                  <a:pt x="252" y="140"/>
                  <a:pt x="248" y="136"/>
                </a:cubicBezTo>
                <a:cubicBezTo>
                  <a:pt x="244" y="132"/>
                  <a:pt x="238" y="130"/>
                  <a:pt x="230" y="129"/>
                </a:cubicBezTo>
                <a:cubicBezTo>
                  <a:pt x="221" y="128"/>
                  <a:pt x="211" y="127"/>
                  <a:pt x="199" y="127"/>
                </a:cubicBezTo>
                <a:cubicBezTo>
                  <a:pt x="186" y="127"/>
                  <a:pt x="175" y="128"/>
                  <a:pt x="168" y="129"/>
                </a:cubicBezTo>
                <a:cubicBezTo>
                  <a:pt x="160" y="131"/>
                  <a:pt x="154" y="133"/>
                  <a:pt x="149" y="137"/>
                </a:cubicBezTo>
                <a:cubicBezTo>
                  <a:pt x="145" y="140"/>
                  <a:pt x="142" y="146"/>
                  <a:pt x="141" y="152"/>
                </a:cubicBezTo>
                <a:cubicBezTo>
                  <a:pt x="139" y="159"/>
                  <a:pt x="139" y="168"/>
                  <a:pt x="139" y="178"/>
                </a:cubicBezTo>
                <a:cubicBezTo>
                  <a:pt x="139" y="234"/>
                  <a:pt x="139" y="234"/>
                  <a:pt x="139" y="234"/>
                </a:cubicBezTo>
                <a:cubicBezTo>
                  <a:pt x="139" y="243"/>
                  <a:pt x="140" y="251"/>
                  <a:pt x="141" y="257"/>
                </a:cubicBezTo>
                <a:cubicBezTo>
                  <a:pt x="143" y="263"/>
                  <a:pt x="147" y="268"/>
                  <a:pt x="152" y="272"/>
                </a:cubicBezTo>
                <a:cubicBezTo>
                  <a:pt x="158" y="277"/>
                  <a:pt x="166" y="281"/>
                  <a:pt x="176" y="285"/>
                </a:cubicBezTo>
                <a:cubicBezTo>
                  <a:pt x="186" y="288"/>
                  <a:pt x="200" y="293"/>
                  <a:pt x="217" y="297"/>
                </a:cubicBezTo>
                <a:cubicBezTo>
                  <a:pt x="259" y="310"/>
                  <a:pt x="292" y="320"/>
                  <a:pt x="316" y="329"/>
                </a:cubicBezTo>
                <a:cubicBezTo>
                  <a:pt x="340" y="339"/>
                  <a:pt x="359" y="348"/>
                  <a:pt x="371" y="359"/>
                </a:cubicBezTo>
                <a:cubicBezTo>
                  <a:pt x="383" y="370"/>
                  <a:pt x="391" y="382"/>
                  <a:pt x="394" y="397"/>
                </a:cubicBezTo>
                <a:cubicBezTo>
                  <a:pt x="397" y="411"/>
                  <a:pt x="399" y="429"/>
                  <a:pt x="399" y="452"/>
                </a:cubicBezTo>
                <a:cubicBezTo>
                  <a:pt x="399" y="546"/>
                  <a:pt x="399" y="546"/>
                  <a:pt x="399" y="546"/>
                </a:cubicBezTo>
                <a:cubicBezTo>
                  <a:pt x="399" y="572"/>
                  <a:pt x="397" y="592"/>
                  <a:pt x="393" y="608"/>
                </a:cubicBezTo>
                <a:cubicBezTo>
                  <a:pt x="389" y="624"/>
                  <a:pt x="382" y="637"/>
                  <a:pt x="371" y="646"/>
                </a:cubicBezTo>
                <a:cubicBezTo>
                  <a:pt x="361" y="656"/>
                  <a:pt x="346" y="662"/>
                  <a:pt x="327" y="666"/>
                </a:cubicBezTo>
                <a:cubicBezTo>
                  <a:pt x="308" y="671"/>
                  <a:pt x="284" y="673"/>
                  <a:pt x="254" y="674"/>
                </a:cubicBezTo>
                <a:cubicBezTo>
                  <a:pt x="254" y="724"/>
                  <a:pt x="254" y="724"/>
                  <a:pt x="254" y="724"/>
                </a:cubicBezTo>
                <a:cubicBezTo>
                  <a:pt x="146" y="724"/>
                  <a:pt x="146" y="724"/>
                  <a:pt x="146" y="724"/>
                </a:cubicBezTo>
                <a:cubicBezTo>
                  <a:pt x="146" y="674"/>
                  <a:pt x="146" y="674"/>
                  <a:pt x="146" y="674"/>
                </a:cubicBezTo>
                <a:cubicBezTo>
                  <a:pt x="118" y="673"/>
                  <a:pt x="95" y="671"/>
                  <a:pt x="76" y="666"/>
                </a:cubicBezTo>
                <a:cubicBezTo>
                  <a:pt x="58" y="662"/>
                  <a:pt x="44" y="656"/>
                  <a:pt x="33" y="646"/>
                </a:cubicBezTo>
                <a:cubicBezTo>
                  <a:pt x="23" y="637"/>
                  <a:pt x="15" y="624"/>
                  <a:pt x="11" y="608"/>
                </a:cubicBezTo>
                <a:cubicBezTo>
                  <a:pt x="7" y="592"/>
                  <a:pt x="5" y="572"/>
                  <a:pt x="5" y="546"/>
                </a:cubicBezTo>
                <a:cubicBezTo>
                  <a:pt x="5" y="425"/>
                  <a:pt x="5" y="425"/>
                  <a:pt x="5" y="425"/>
                </a:cubicBezTo>
                <a:cubicBezTo>
                  <a:pt x="140" y="425"/>
                  <a:pt x="140" y="425"/>
                  <a:pt x="140" y="425"/>
                </a:cubicBezTo>
                <a:cubicBezTo>
                  <a:pt x="140" y="546"/>
                  <a:pt x="140" y="546"/>
                  <a:pt x="140" y="546"/>
                </a:cubicBezTo>
                <a:cubicBezTo>
                  <a:pt x="140" y="557"/>
                  <a:pt x="141" y="566"/>
                  <a:pt x="142" y="572"/>
                </a:cubicBezTo>
                <a:cubicBezTo>
                  <a:pt x="143" y="579"/>
                  <a:pt x="146" y="584"/>
                  <a:pt x="151" y="587"/>
                </a:cubicBezTo>
                <a:cubicBezTo>
                  <a:pt x="155" y="591"/>
                  <a:pt x="161" y="593"/>
                  <a:pt x="169" y="595"/>
                </a:cubicBezTo>
                <a:cubicBezTo>
                  <a:pt x="177" y="596"/>
                  <a:pt x="187" y="597"/>
                  <a:pt x="199" y="597"/>
                </a:cubicBezTo>
                <a:cubicBezTo>
                  <a:pt x="225" y="597"/>
                  <a:pt x="242" y="594"/>
                  <a:pt x="249" y="587"/>
                </a:cubicBezTo>
                <a:cubicBezTo>
                  <a:pt x="256" y="581"/>
                  <a:pt x="259" y="567"/>
                  <a:pt x="259" y="546"/>
                </a:cubicBezTo>
                <a:cubicBezTo>
                  <a:pt x="259" y="463"/>
                  <a:pt x="259" y="463"/>
                  <a:pt x="259" y="463"/>
                </a:cubicBezTo>
                <a:cubicBezTo>
                  <a:pt x="259" y="451"/>
                  <a:pt x="259" y="441"/>
                  <a:pt x="258" y="433"/>
                </a:cubicBezTo>
                <a:cubicBezTo>
                  <a:pt x="257" y="425"/>
                  <a:pt x="254" y="418"/>
                  <a:pt x="250" y="412"/>
                </a:cubicBezTo>
                <a:cubicBezTo>
                  <a:pt x="246" y="406"/>
                  <a:pt x="239" y="402"/>
                  <a:pt x="230" y="397"/>
                </a:cubicBezTo>
                <a:cubicBezTo>
                  <a:pt x="221" y="393"/>
                  <a:pt x="209" y="389"/>
                  <a:pt x="192" y="384"/>
                </a:cubicBezTo>
                <a:cubicBezTo>
                  <a:pt x="149" y="372"/>
                  <a:pt x="114" y="361"/>
                  <a:pt x="88" y="352"/>
                </a:cubicBezTo>
                <a:cubicBezTo>
                  <a:pt x="63" y="342"/>
                  <a:pt x="44" y="332"/>
                  <a:pt x="31" y="322"/>
                </a:cubicBezTo>
                <a:cubicBezTo>
                  <a:pt x="18" y="311"/>
                  <a:pt x="10" y="299"/>
                  <a:pt x="6" y="286"/>
                </a:cubicBezTo>
                <a:cubicBezTo>
                  <a:pt x="2" y="272"/>
                  <a:pt x="0" y="255"/>
                  <a:pt x="0" y="234"/>
                </a:cubicBezTo>
                <a:cubicBezTo>
                  <a:pt x="0" y="178"/>
                  <a:pt x="0" y="178"/>
                  <a:pt x="0" y="178"/>
                </a:cubicBezTo>
                <a:cubicBezTo>
                  <a:pt x="0" y="153"/>
                  <a:pt x="2" y="132"/>
                  <a:pt x="6" y="116"/>
                </a:cubicBezTo>
                <a:cubicBezTo>
                  <a:pt x="10" y="100"/>
                  <a:pt x="18" y="87"/>
                  <a:pt x="29" y="77"/>
                </a:cubicBezTo>
                <a:cubicBezTo>
                  <a:pt x="40" y="68"/>
                  <a:pt x="54" y="61"/>
                  <a:pt x="73" y="57"/>
                </a:cubicBezTo>
                <a:cubicBezTo>
                  <a:pt x="91" y="53"/>
                  <a:pt x="115" y="50"/>
                  <a:pt x="145" y="49"/>
                </a:cubicBezTo>
                <a:cubicBezTo>
                  <a:pt x="145" y="0"/>
                  <a:pt x="145" y="0"/>
                  <a:pt x="145" y="0"/>
                </a:cubicBezTo>
                <a:lnTo>
                  <a:pt x="254" y="0"/>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AU" sz="1400"/>
          </a:p>
        </p:txBody>
      </p:sp>
    </p:spTree>
    <p:extLst>
      <p:ext uri="{BB962C8B-B14F-4D97-AF65-F5344CB8AC3E}">
        <p14:creationId xmlns:p14="http://schemas.microsoft.com/office/powerpoint/2010/main" val="3709149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784CBA3-D598-4B1F-BAA3-EE14B5154290}" type="slidenum">
              <a:rPr lang="en-AU" smtClean="0"/>
              <a:pPr/>
              <a:t>12</a:t>
            </a:fld>
            <a:endParaRPr lang="en-AU" dirty="0"/>
          </a:p>
        </p:txBody>
      </p:sp>
      <p:sp>
        <p:nvSpPr>
          <p:cNvPr id="14" name="Rectangle 13" descr="Key insight 4.&#10;&#10;Motivations driving lawful and unlawful consumption of content can be summarised by quality versus price."/>
          <p:cNvSpPr/>
          <p:nvPr/>
        </p:nvSpPr>
        <p:spPr bwMode="ltGray">
          <a:xfrm>
            <a:off x="0" y="0"/>
            <a:ext cx="9144000" cy="5965371"/>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lvl="2">
              <a:spcBef>
                <a:spcPts val="600"/>
              </a:spcBef>
            </a:pPr>
            <a:endParaRPr lang="en-AU" sz="1600" b="0" dirty="0" smtClean="0"/>
          </a:p>
        </p:txBody>
      </p:sp>
      <p:grpSp>
        <p:nvGrpSpPr>
          <p:cNvPr id="9" name="Group 8" descr="Motivations driving lawful and unlawful consumption &#10;of content can be summarised by quality versus price" title="Key Insight 4"/>
          <p:cNvGrpSpPr/>
          <p:nvPr/>
        </p:nvGrpSpPr>
        <p:grpSpPr>
          <a:xfrm>
            <a:off x="406347" y="1936762"/>
            <a:ext cx="7515298" cy="1660797"/>
            <a:chOff x="223795" y="2277979"/>
            <a:chExt cx="7948972" cy="1660797"/>
          </a:xfrm>
        </p:grpSpPr>
        <p:sp>
          <p:nvSpPr>
            <p:cNvPr id="10" name="Rectangle 9" title="nil"/>
            <p:cNvSpPr/>
            <p:nvPr/>
          </p:nvSpPr>
          <p:spPr bwMode="ltGray">
            <a:xfrm>
              <a:off x="223795" y="2650618"/>
              <a:ext cx="7948972" cy="1288158"/>
            </a:xfrm>
            <a:prstGeom prst="rect">
              <a:avLst/>
            </a:prstGeom>
            <a:solidFill>
              <a:schemeClr val="accent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b="1" dirty="0">
                  <a:solidFill>
                    <a:schemeClr val="bg1"/>
                  </a:solidFill>
                </a:rPr>
                <a:t>Motivations driving lawful and unlawful consumption </a:t>
              </a:r>
              <a:endParaRPr lang="en-AU" b="1" dirty="0" smtClean="0">
                <a:solidFill>
                  <a:schemeClr val="bg1"/>
                </a:solidFill>
              </a:endParaRPr>
            </a:p>
            <a:p>
              <a:r>
                <a:rPr lang="en-AU" b="1" dirty="0" smtClean="0">
                  <a:solidFill>
                    <a:schemeClr val="bg1"/>
                  </a:solidFill>
                </a:rPr>
                <a:t>of </a:t>
              </a:r>
              <a:r>
                <a:rPr lang="en-AU" b="1" dirty="0">
                  <a:solidFill>
                    <a:schemeClr val="bg1"/>
                  </a:solidFill>
                </a:rPr>
                <a:t>content can be summarised by quality versus price</a:t>
              </a:r>
            </a:p>
          </p:txBody>
        </p:sp>
        <p:sp>
          <p:nvSpPr>
            <p:cNvPr id="11" name="Rectangle 10" title="nil"/>
            <p:cNvSpPr/>
            <p:nvPr/>
          </p:nvSpPr>
          <p:spPr bwMode="ltGray">
            <a:xfrm>
              <a:off x="223795" y="2277979"/>
              <a:ext cx="7948972" cy="4559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2000" b="1" dirty="0">
                  <a:solidFill>
                    <a:schemeClr val="bg1"/>
                  </a:solidFill>
                </a:rPr>
                <a:t>Key Insight </a:t>
              </a:r>
              <a:r>
                <a:rPr lang="en-AU" sz="2000" b="1" dirty="0" smtClean="0">
                  <a:solidFill>
                    <a:schemeClr val="bg1"/>
                  </a:solidFill>
                </a:rPr>
                <a:t>4</a:t>
              </a:r>
              <a:endParaRPr lang="en-AU" sz="2000" b="1" dirty="0">
                <a:solidFill>
                  <a:schemeClr val="bg1"/>
                </a:solidFill>
              </a:endParaRPr>
            </a:p>
          </p:txBody>
        </p:sp>
      </p:grpSp>
      <p:grpSp>
        <p:nvGrpSpPr>
          <p:cNvPr id="13" name="Group 12" descr="One hand has a tick above it. &#10;The other hand has a dollar sign above it."/>
          <p:cNvGrpSpPr/>
          <p:nvPr/>
        </p:nvGrpSpPr>
        <p:grpSpPr>
          <a:xfrm>
            <a:off x="7149131" y="1936762"/>
            <a:ext cx="1677160" cy="1650549"/>
            <a:chOff x="8718331" y="819807"/>
            <a:chExt cx="1324303" cy="1277008"/>
          </a:xfrm>
        </p:grpSpPr>
        <p:sp>
          <p:nvSpPr>
            <p:cNvPr id="27" name="Oval 26"/>
            <p:cNvSpPr/>
            <p:nvPr/>
          </p:nvSpPr>
          <p:spPr bwMode="ltGray">
            <a:xfrm>
              <a:off x="8718331" y="819807"/>
              <a:ext cx="1324303" cy="1277008"/>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sp>
          <p:nvSpPr>
            <p:cNvPr id="28" name="Oval 27"/>
            <p:cNvSpPr/>
            <p:nvPr/>
          </p:nvSpPr>
          <p:spPr bwMode="ltGray">
            <a:xfrm>
              <a:off x="8823436" y="945935"/>
              <a:ext cx="1123837" cy="1032640"/>
            </a:xfrm>
            <a:prstGeom prst="ellipse">
              <a:avLst/>
            </a:prstGeom>
            <a:solidFill>
              <a:schemeClr val="accent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grpSp>
      <p:sp>
        <p:nvSpPr>
          <p:cNvPr id="24" name="Freeform 53" descr="Hand with dollar sign above it."/>
          <p:cNvSpPr>
            <a:spLocks noEditPoints="1"/>
          </p:cNvSpPr>
          <p:nvPr/>
        </p:nvSpPr>
        <p:spPr bwMode="auto">
          <a:xfrm>
            <a:off x="8026003" y="2464534"/>
            <a:ext cx="623454" cy="471542"/>
          </a:xfrm>
          <a:custGeom>
            <a:avLst/>
            <a:gdLst>
              <a:gd name="T0" fmla="*/ 944 w 1319"/>
              <a:gd name="T1" fmla="*/ 667 h 1032"/>
              <a:gd name="T2" fmla="*/ 658 w 1319"/>
              <a:gd name="T3" fmla="*/ 815 h 1032"/>
              <a:gd name="T4" fmla="*/ 397 w 1319"/>
              <a:gd name="T5" fmla="*/ 855 h 1032"/>
              <a:gd name="T6" fmla="*/ 618 w 1319"/>
              <a:gd name="T7" fmla="*/ 771 h 1032"/>
              <a:gd name="T8" fmla="*/ 899 w 1319"/>
              <a:gd name="T9" fmla="*/ 671 h 1032"/>
              <a:gd name="T10" fmla="*/ 647 w 1319"/>
              <a:gd name="T11" fmla="*/ 589 h 1032"/>
              <a:gd name="T12" fmla="*/ 282 w 1319"/>
              <a:gd name="T13" fmla="*/ 546 h 1032"/>
              <a:gd name="T14" fmla="*/ 0 w 1319"/>
              <a:gd name="T15" fmla="*/ 625 h 1032"/>
              <a:gd name="T16" fmla="*/ 490 w 1319"/>
              <a:gd name="T17" fmla="*/ 1022 h 1032"/>
              <a:gd name="T18" fmla="*/ 1214 w 1319"/>
              <a:gd name="T19" fmla="*/ 757 h 1032"/>
              <a:gd name="T20" fmla="*/ 731 w 1319"/>
              <a:gd name="T21" fmla="*/ 514 h 1032"/>
              <a:gd name="T22" fmla="*/ 731 w 1319"/>
              <a:gd name="T23" fmla="*/ 0 h 1032"/>
              <a:gd name="T24" fmla="*/ 731 w 1319"/>
              <a:gd name="T25" fmla="*/ 514 h 1032"/>
              <a:gd name="T26" fmla="*/ 707 w 1319"/>
              <a:gd name="T27" fmla="*/ 113 h 1032"/>
              <a:gd name="T28" fmla="*/ 718 w 1319"/>
              <a:gd name="T29" fmla="*/ 79 h 1032"/>
              <a:gd name="T30" fmla="*/ 756 w 1319"/>
              <a:gd name="T31" fmla="*/ 90 h 1032"/>
              <a:gd name="T32" fmla="*/ 821 w 1319"/>
              <a:gd name="T33" fmla="*/ 126 h 1032"/>
              <a:gd name="T34" fmla="*/ 822 w 1319"/>
              <a:gd name="T35" fmla="*/ 176 h 1032"/>
              <a:gd name="T36" fmla="*/ 734 w 1319"/>
              <a:gd name="T37" fmla="*/ 174 h 1032"/>
              <a:gd name="T38" fmla="*/ 703 w 1319"/>
              <a:gd name="T39" fmla="*/ 191 h 1032"/>
              <a:gd name="T40" fmla="*/ 725 w 1319"/>
              <a:gd name="T41" fmla="*/ 212 h 1032"/>
              <a:gd name="T42" fmla="*/ 824 w 1319"/>
              <a:gd name="T43" fmla="*/ 262 h 1032"/>
              <a:gd name="T44" fmla="*/ 820 w 1319"/>
              <a:gd name="T45" fmla="*/ 372 h 1032"/>
              <a:gd name="T46" fmla="*/ 756 w 1319"/>
              <a:gd name="T47" fmla="*/ 424 h 1032"/>
              <a:gd name="T48" fmla="*/ 718 w 1319"/>
              <a:gd name="T49" fmla="*/ 435 h 1032"/>
              <a:gd name="T50" fmla="*/ 707 w 1319"/>
              <a:gd name="T51" fmla="*/ 400 h 1032"/>
              <a:gd name="T52" fmla="*/ 622 w 1319"/>
              <a:gd name="T53" fmla="*/ 360 h 1032"/>
              <a:gd name="T54" fmla="*/ 654 w 1319"/>
              <a:gd name="T55" fmla="*/ 324 h 1032"/>
              <a:gd name="T56" fmla="*/ 725 w 1319"/>
              <a:gd name="T57" fmla="*/ 338 h 1032"/>
              <a:gd name="T58" fmla="*/ 760 w 1319"/>
              <a:gd name="T59" fmla="*/ 319 h 1032"/>
              <a:gd name="T60" fmla="*/ 733 w 1319"/>
              <a:gd name="T61" fmla="*/ 296 h 1032"/>
              <a:gd name="T62" fmla="*/ 651 w 1319"/>
              <a:gd name="T63" fmla="*/ 259 h 1032"/>
              <a:gd name="T64" fmla="*/ 620 w 1319"/>
              <a:gd name="T65" fmla="*/ 193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19" h="1032">
                <a:moveTo>
                  <a:pt x="1145" y="611"/>
                </a:moveTo>
                <a:cubicBezTo>
                  <a:pt x="1090" y="627"/>
                  <a:pt x="1019" y="647"/>
                  <a:pt x="944" y="667"/>
                </a:cubicBezTo>
                <a:cubicBezTo>
                  <a:pt x="944" y="668"/>
                  <a:pt x="944" y="669"/>
                  <a:pt x="944" y="671"/>
                </a:cubicBezTo>
                <a:cubicBezTo>
                  <a:pt x="946" y="805"/>
                  <a:pt x="773" y="811"/>
                  <a:pt x="658" y="815"/>
                </a:cubicBezTo>
                <a:cubicBezTo>
                  <a:pt x="645" y="815"/>
                  <a:pt x="632" y="816"/>
                  <a:pt x="620" y="816"/>
                </a:cubicBezTo>
                <a:cubicBezTo>
                  <a:pt x="553" y="819"/>
                  <a:pt x="458" y="840"/>
                  <a:pt x="397" y="855"/>
                </a:cubicBezTo>
                <a:cubicBezTo>
                  <a:pt x="397" y="808"/>
                  <a:pt x="397" y="808"/>
                  <a:pt x="397" y="808"/>
                </a:cubicBezTo>
                <a:cubicBezTo>
                  <a:pt x="460" y="793"/>
                  <a:pt x="551" y="774"/>
                  <a:pt x="618" y="771"/>
                </a:cubicBezTo>
                <a:cubicBezTo>
                  <a:pt x="729" y="766"/>
                  <a:pt x="891" y="772"/>
                  <a:pt x="898" y="679"/>
                </a:cubicBezTo>
                <a:cubicBezTo>
                  <a:pt x="899" y="677"/>
                  <a:pt x="899" y="674"/>
                  <a:pt x="899" y="671"/>
                </a:cubicBezTo>
                <a:cubicBezTo>
                  <a:pt x="898" y="596"/>
                  <a:pt x="818" y="588"/>
                  <a:pt x="720" y="588"/>
                </a:cubicBezTo>
                <a:cubicBezTo>
                  <a:pt x="697" y="588"/>
                  <a:pt x="672" y="589"/>
                  <a:pt x="647" y="589"/>
                </a:cubicBezTo>
                <a:cubicBezTo>
                  <a:pt x="637" y="589"/>
                  <a:pt x="626" y="589"/>
                  <a:pt x="615" y="589"/>
                </a:cubicBezTo>
                <a:cubicBezTo>
                  <a:pt x="474" y="586"/>
                  <a:pt x="472" y="547"/>
                  <a:pt x="282" y="546"/>
                </a:cubicBezTo>
                <a:cubicBezTo>
                  <a:pt x="280" y="546"/>
                  <a:pt x="280" y="546"/>
                  <a:pt x="280" y="546"/>
                </a:cubicBezTo>
                <a:cubicBezTo>
                  <a:pt x="133" y="546"/>
                  <a:pt x="0" y="625"/>
                  <a:pt x="0" y="625"/>
                </a:cubicBezTo>
                <a:cubicBezTo>
                  <a:pt x="0" y="931"/>
                  <a:pt x="0" y="931"/>
                  <a:pt x="0" y="931"/>
                </a:cubicBezTo>
                <a:cubicBezTo>
                  <a:pt x="490" y="1022"/>
                  <a:pt x="490" y="1022"/>
                  <a:pt x="490" y="1022"/>
                </a:cubicBezTo>
                <a:cubicBezTo>
                  <a:pt x="533" y="1032"/>
                  <a:pt x="602" y="1026"/>
                  <a:pt x="643" y="1008"/>
                </a:cubicBezTo>
                <a:cubicBezTo>
                  <a:pt x="803" y="938"/>
                  <a:pt x="1168" y="779"/>
                  <a:pt x="1214" y="757"/>
                </a:cubicBezTo>
                <a:cubicBezTo>
                  <a:pt x="1319" y="709"/>
                  <a:pt x="1261" y="576"/>
                  <a:pt x="1145" y="611"/>
                </a:cubicBezTo>
                <a:close/>
                <a:moveTo>
                  <a:pt x="731" y="514"/>
                </a:moveTo>
                <a:cubicBezTo>
                  <a:pt x="873" y="514"/>
                  <a:pt x="988" y="399"/>
                  <a:pt x="988" y="257"/>
                </a:cubicBezTo>
                <a:cubicBezTo>
                  <a:pt x="988" y="115"/>
                  <a:pt x="873" y="0"/>
                  <a:pt x="731" y="0"/>
                </a:cubicBezTo>
                <a:cubicBezTo>
                  <a:pt x="590" y="0"/>
                  <a:pt x="475" y="115"/>
                  <a:pt x="475" y="257"/>
                </a:cubicBezTo>
                <a:cubicBezTo>
                  <a:pt x="475" y="399"/>
                  <a:pt x="590" y="514"/>
                  <a:pt x="731" y="514"/>
                </a:cubicBezTo>
                <a:close/>
                <a:moveTo>
                  <a:pt x="642" y="137"/>
                </a:moveTo>
                <a:cubicBezTo>
                  <a:pt x="657" y="125"/>
                  <a:pt x="679" y="117"/>
                  <a:pt x="707" y="113"/>
                </a:cubicBezTo>
                <a:cubicBezTo>
                  <a:pt x="707" y="90"/>
                  <a:pt x="707" y="90"/>
                  <a:pt x="707" y="90"/>
                </a:cubicBezTo>
                <a:cubicBezTo>
                  <a:pt x="707" y="84"/>
                  <a:pt x="712" y="79"/>
                  <a:pt x="718" y="79"/>
                </a:cubicBezTo>
                <a:cubicBezTo>
                  <a:pt x="745" y="79"/>
                  <a:pt x="745" y="79"/>
                  <a:pt x="745" y="79"/>
                </a:cubicBezTo>
                <a:cubicBezTo>
                  <a:pt x="751" y="79"/>
                  <a:pt x="756" y="84"/>
                  <a:pt x="756" y="90"/>
                </a:cubicBezTo>
                <a:cubicBezTo>
                  <a:pt x="756" y="113"/>
                  <a:pt x="756" y="113"/>
                  <a:pt x="756" y="113"/>
                </a:cubicBezTo>
                <a:cubicBezTo>
                  <a:pt x="778" y="114"/>
                  <a:pt x="799" y="119"/>
                  <a:pt x="821" y="126"/>
                </a:cubicBezTo>
                <a:cubicBezTo>
                  <a:pt x="832" y="130"/>
                  <a:pt x="836" y="142"/>
                  <a:pt x="832" y="152"/>
                </a:cubicBezTo>
                <a:cubicBezTo>
                  <a:pt x="822" y="176"/>
                  <a:pt x="822" y="176"/>
                  <a:pt x="822" y="176"/>
                </a:cubicBezTo>
                <a:cubicBezTo>
                  <a:pt x="818" y="186"/>
                  <a:pt x="806" y="190"/>
                  <a:pt x="796" y="187"/>
                </a:cubicBezTo>
                <a:cubicBezTo>
                  <a:pt x="773" y="178"/>
                  <a:pt x="753" y="174"/>
                  <a:pt x="734" y="174"/>
                </a:cubicBezTo>
                <a:cubicBezTo>
                  <a:pt x="723" y="174"/>
                  <a:pt x="715" y="176"/>
                  <a:pt x="710" y="178"/>
                </a:cubicBezTo>
                <a:cubicBezTo>
                  <a:pt x="705" y="181"/>
                  <a:pt x="703" y="185"/>
                  <a:pt x="703" y="191"/>
                </a:cubicBezTo>
                <a:cubicBezTo>
                  <a:pt x="703" y="195"/>
                  <a:pt x="705" y="199"/>
                  <a:pt x="708" y="202"/>
                </a:cubicBezTo>
                <a:cubicBezTo>
                  <a:pt x="711" y="205"/>
                  <a:pt x="717" y="209"/>
                  <a:pt x="725" y="212"/>
                </a:cubicBezTo>
                <a:cubicBezTo>
                  <a:pt x="734" y="216"/>
                  <a:pt x="745" y="221"/>
                  <a:pt x="760" y="226"/>
                </a:cubicBezTo>
                <a:cubicBezTo>
                  <a:pt x="789" y="236"/>
                  <a:pt x="811" y="248"/>
                  <a:pt x="824" y="262"/>
                </a:cubicBezTo>
                <a:cubicBezTo>
                  <a:pt x="837" y="275"/>
                  <a:pt x="843" y="292"/>
                  <a:pt x="843" y="313"/>
                </a:cubicBezTo>
                <a:cubicBezTo>
                  <a:pt x="843" y="337"/>
                  <a:pt x="836" y="357"/>
                  <a:pt x="820" y="372"/>
                </a:cubicBezTo>
                <a:cubicBezTo>
                  <a:pt x="806" y="386"/>
                  <a:pt x="784" y="395"/>
                  <a:pt x="756" y="399"/>
                </a:cubicBezTo>
                <a:cubicBezTo>
                  <a:pt x="756" y="424"/>
                  <a:pt x="756" y="424"/>
                  <a:pt x="756" y="424"/>
                </a:cubicBezTo>
                <a:cubicBezTo>
                  <a:pt x="756" y="430"/>
                  <a:pt x="751" y="435"/>
                  <a:pt x="745" y="435"/>
                </a:cubicBezTo>
                <a:cubicBezTo>
                  <a:pt x="718" y="435"/>
                  <a:pt x="718" y="435"/>
                  <a:pt x="718" y="435"/>
                </a:cubicBezTo>
                <a:cubicBezTo>
                  <a:pt x="712" y="435"/>
                  <a:pt x="707" y="430"/>
                  <a:pt x="707" y="424"/>
                </a:cubicBezTo>
                <a:cubicBezTo>
                  <a:pt x="707" y="400"/>
                  <a:pt x="707" y="400"/>
                  <a:pt x="707" y="400"/>
                </a:cubicBezTo>
                <a:cubicBezTo>
                  <a:pt x="684" y="399"/>
                  <a:pt x="658" y="394"/>
                  <a:pt x="634" y="386"/>
                </a:cubicBezTo>
                <a:cubicBezTo>
                  <a:pt x="624" y="383"/>
                  <a:pt x="618" y="370"/>
                  <a:pt x="622" y="360"/>
                </a:cubicBezTo>
                <a:cubicBezTo>
                  <a:pt x="629" y="337"/>
                  <a:pt x="629" y="337"/>
                  <a:pt x="629" y="337"/>
                </a:cubicBezTo>
                <a:cubicBezTo>
                  <a:pt x="632" y="326"/>
                  <a:pt x="643" y="321"/>
                  <a:pt x="654" y="324"/>
                </a:cubicBezTo>
                <a:cubicBezTo>
                  <a:pt x="660" y="326"/>
                  <a:pt x="667" y="328"/>
                  <a:pt x="674" y="330"/>
                </a:cubicBezTo>
                <a:cubicBezTo>
                  <a:pt x="693" y="336"/>
                  <a:pt x="710" y="338"/>
                  <a:pt x="725" y="338"/>
                </a:cubicBezTo>
                <a:cubicBezTo>
                  <a:pt x="737" y="338"/>
                  <a:pt x="746" y="337"/>
                  <a:pt x="751" y="334"/>
                </a:cubicBezTo>
                <a:cubicBezTo>
                  <a:pt x="757" y="331"/>
                  <a:pt x="760" y="326"/>
                  <a:pt x="760" y="319"/>
                </a:cubicBezTo>
                <a:cubicBezTo>
                  <a:pt x="760" y="315"/>
                  <a:pt x="758" y="311"/>
                  <a:pt x="754" y="307"/>
                </a:cubicBezTo>
                <a:cubicBezTo>
                  <a:pt x="750" y="304"/>
                  <a:pt x="743" y="300"/>
                  <a:pt x="733" y="296"/>
                </a:cubicBezTo>
                <a:cubicBezTo>
                  <a:pt x="724" y="292"/>
                  <a:pt x="711" y="287"/>
                  <a:pt x="695" y="281"/>
                </a:cubicBezTo>
                <a:cubicBezTo>
                  <a:pt x="677" y="275"/>
                  <a:pt x="663" y="267"/>
                  <a:pt x="651" y="259"/>
                </a:cubicBezTo>
                <a:cubicBezTo>
                  <a:pt x="640" y="251"/>
                  <a:pt x="632" y="241"/>
                  <a:pt x="627" y="231"/>
                </a:cubicBezTo>
                <a:cubicBezTo>
                  <a:pt x="622" y="221"/>
                  <a:pt x="620" y="208"/>
                  <a:pt x="620" y="193"/>
                </a:cubicBezTo>
                <a:cubicBezTo>
                  <a:pt x="620" y="169"/>
                  <a:pt x="627" y="151"/>
                  <a:pt x="642" y="137"/>
                </a:cubicBezTo>
                <a:close/>
              </a:path>
            </a:pathLst>
          </a:custGeom>
          <a:solidFill>
            <a:schemeClr val="bg1"/>
          </a:solidFill>
          <a:ln>
            <a:noFill/>
          </a:ln>
          <a:extLst/>
        </p:spPr>
        <p:txBody>
          <a:bodyPr vert="horz" wrap="square" lIns="102870" tIns="51435" rIns="102870" bIns="51435" numCol="1" anchor="t" anchorCtr="0" compatLnSpc="1">
            <a:prstTxWarp prst="textNoShape">
              <a:avLst/>
            </a:prstTxWarp>
          </a:bodyPr>
          <a:lstStyle/>
          <a:p>
            <a:endParaRPr lang="en-AU"/>
          </a:p>
        </p:txBody>
      </p:sp>
      <p:grpSp>
        <p:nvGrpSpPr>
          <p:cNvPr id="25" name="Group 24" descr="Hand with tick above it."/>
          <p:cNvGrpSpPr/>
          <p:nvPr/>
        </p:nvGrpSpPr>
        <p:grpSpPr>
          <a:xfrm>
            <a:off x="7334730" y="2534372"/>
            <a:ext cx="609298" cy="497056"/>
            <a:chOff x="-2063119" y="3673579"/>
            <a:chExt cx="1039877" cy="848316"/>
          </a:xfrm>
        </p:grpSpPr>
        <p:sp>
          <p:nvSpPr>
            <p:cNvPr id="26" name="Freeform 53"/>
            <p:cNvSpPr>
              <a:spLocks noEditPoints="1"/>
            </p:cNvSpPr>
            <p:nvPr/>
          </p:nvSpPr>
          <p:spPr bwMode="auto">
            <a:xfrm flipH="1">
              <a:off x="-2049231" y="3717123"/>
              <a:ext cx="1025989" cy="804772"/>
            </a:xfrm>
            <a:custGeom>
              <a:avLst/>
              <a:gdLst>
                <a:gd name="T0" fmla="*/ 944 w 1319"/>
                <a:gd name="T1" fmla="*/ 667 h 1032"/>
                <a:gd name="T2" fmla="*/ 658 w 1319"/>
                <a:gd name="T3" fmla="*/ 815 h 1032"/>
                <a:gd name="T4" fmla="*/ 397 w 1319"/>
                <a:gd name="T5" fmla="*/ 855 h 1032"/>
                <a:gd name="T6" fmla="*/ 618 w 1319"/>
                <a:gd name="T7" fmla="*/ 771 h 1032"/>
                <a:gd name="T8" fmla="*/ 899 w 1319"/>
                <a:gd name="T9" fmla="*/ 671 h 1032"/>
                <a:gd name="T10" fmla="*/ 647 w 1319"/>
                <a:gd name="T11" fmla="*/ 589 h 1032"/>
                <a:gd name="T12" fmla="*/ 282 w 1319"/>
                <a:gd name="T13" fmla="*/ 546 h 1032"/>
                <a:gd name="T14" fmla="*/ 0 w 1319"/>
                <a:gd name="T15" fmla="*/ 625 h 1032"/>
                <a:gd name="T16" fmla="*/ 490 w 1319"/>
                <a:gd name="T17" fmla="*/ 1022 h 1032"/>
                <a:gd name="T18" fmla="*/ 1214 w 1319"/>
                <a:gd name="T19" fmla="*/ 757 h 1032"/>
                <a:gd name="T20" fmla="*/ 731 w 1319"/>
                <a:gd name="T21" fmla="*/ 514 h 1032"/>
                <a:gd name="T22" fmla="*/ 731 w 1319"/>
                <a:gd name="T23" fmla="*/ 0 h 1032"/>
                <a:gd name="T24" fmla="*/ 731 w 1319"/>
                <a:gd name="T25" fmla="*/ 514 h 1032"/>
                <a:gd name="T26" fmla="*/ 707 w 1319"/>
                <a:gd name="T27" fmla="*/ 113 h 1032"/>
                <a:gd name="T28" fmla="*/ 718 w 1319"/>
                <a:gd name="T29" fmla="*/ 79 h 1032"/>
                <a:gd name="T30" fmla="*/ 756 w 1319"/>
                <a:gd name="T31" fmla="*/ 90 h 1032"/>
                <a:gd name="T32" fmla="*/ 821 w 1319"/>
                <a:gd name="T33" fmla="*/ 126 h 1032"/>
                <a:gd name="T34" fmla="*/ 822 w 1319"/>
                <a:gd name="T35" fmla="*/ 176 h 1032"/>
                <a:gd name="T36" fmla="*/ 734 w 1319"/>
                <a:gd name="T37" fmla="*/ 174 h 1032"/>
                <a:gd name="T38" fmla="*/ 703 w 1319"/>
                <a:gd name="T39" fmla="*/ 191 h 1032"/>
                <a:gd name="T40" fmla="*/ 725 w 1319"/>
                <a:gd name="T41" fmla="*/ 212 h 1032"/>
                <a:gd name="T42" fmla="*/ 824 w 1319"/>
                <a:gd name="T43" fmla="*/ 262 h 1032"/>
                <a:gd name="T44" fmla="*/ 820 w 1319"/>
                <a:gd name="T45" fmla="*/ 372 h 1032"/>
                <a:gd name="T46" fmla="*/ 756 w 1319"/>
                <a:gd name="T47" fmla="*/ 424 h 1032"/>
                <a:gd name="T48" fmla="*/ 718 w 1319"/>
                <a:gd name="T49" fmla="*/ 435 h 1032"/>
                <a:gd name="T50" fmla="*/ 707 w 1319"/>
                <a:gd name="T51" fmla="*/ 400 h 1032"/>
                <a:gd name="T52" fmla="*/ 622 w 1319"/>
                <a:gd name="T53" fmla="*/ 360 h 1032"/>
                <a:gd name="T54" fmla="*/ 654 w 1319"/>
                <a:gd name="T55" fmla="*/ 324 h 1032"/>
                <a:gd name="T56" fmla="*/ 725 w 1319"/>
                <a:gd name="T57" fmla="*/ 338 h 1032"/>
                <a:gd name="T58" fmla="*/ 760 w 1319"/>
                <a:gd name="T59" fmla="*/ 319 h 1032"/>
                <a:gd name="T60" fmla="*/ 733 w 1319"/>
                <a:gd name="T61" fmla="*/ 296 h 1032"/>
                <a:gd name="T62" fmla="*/ 651 w 1319"/>
                <a:gd name="T63" fmla="*/ 259 h 1032"/>
                <a:gd name="T64" fmla="*/ 620 w 1319"/>
                <a:gd name="T65" fmla="*/ 193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19" h="1032">
                  <a:moveTo>
                    <a:pt x="1145" y="611"/>
                  </a:moveTo>
                  <a:cubicBezTo>
                    <a:pt x="1090" y="627"/>
                    <a:pt x="1019" y="647"/>
                    <a:pt x="944" y="667"/>
                  </a:cubicBezTo>
                  <a:cubicBezTo>
                    <a:pt x="944" y="668"/>
                    <a:pt x="944" y="669"/>
                    <a:pt x="944" y="671"/>
                  </a:cubicBezTo>
                  <a:cubicBezTo>
                    <a:pt x="946" y="805"/>
                    <a:pt x="773" y="811"/>
                    <a:pt x="658" y="815"/>
                  </a:cubicBezTo>
                  <a:cubicBezTo>
                    <a:pt x="645" y="815"/>
                    <a:pt x="632" y="816"/>
                    <a:pt x="620" y="816"/>
                  </a:cubicBezTo>
                  <a:cubicBezTo>
                    <a:pt x="553" y="819"/>
                    <a:pt x="458" y="840"/>
                    <a:pt x="397" y="855"/>
                  </a:cubicBezTo>
                  <a:cubicBezTo>
                    <a:pt x="397" y="808"/>
                    <a:pt x="397" y="808"/>
                    <a:pt x="397" y="808"/>
                  </a:cubicBezTo>
                  <a:cubicBezTo>
                    <a:pt x="460" y="793"/>
                    <a:pt x="551" y="774"/>
                    <a:pt x="618" y="771"/>
                  </a:cubicBezTo>
                  <a:cubicBezTo>
                    <a:pt x="729" y="766"/>
                    <a:pt x="891" y="772"/>
                    <a:pt x="898" y="679"/>
                  </a:cubicBezTo>
                  <a:cubicBezTo>
                    <a:pt x="899" y="677"/>
                    <a:pt x="899" y="674"/>
                    <a:pt x="899" y="671"/>
                  </a:cubicBezTo>
                  <a:cubicBezTo>
                    <a:pt x="898" y="596"/>
                    <a:pt x="818" y="588"/>
                    <a:pt x="720" y="588"/>
                  </a:cubicBezTo>
                  <a:cubicBezTo>
                    <a:pt x="697" y="588"/>
                    <a:pt x="672" y="589"/>
                    <a:pt x="647" y="589"/>
                  </a:cubicBezTo>
                  <a:cubicBezTo>
                    <a:pt x="637" y="589"/>
                    <a:pt x="626" y="589"/>
                    <a:pt x="615" y="589"/>
                  </a:cubicBezTo>
                  <a:cubicBezTo>
                    <a:pt x="474" y="586"/>
                    <a:pt x="472" y="547"/>
                    <a:pt x="282" y="546"/>
                  </a:cubicBezTo>
                  <a:cubicBezTo>
                    <a:pt x="280" y="546"/>
                    <a:pt x="280" y="546"/>
                    <a:pt x="280" y="546"/>
                  </a:cubicBezTo>
                  <a:cubicBezTo>
                    <a:pt x="133" y="546"/>
                    <a:pt x="0" y="625"/>
                    <a:pt x="0" y="625"/>
                  </a:cubicBezTo>
                  <a:cubicBezTo>
                    <a:pt x="0" y="931"/>
                    <a:pt x="0" y="931"/>
                    <a:pt x="0" y="931"/>
                  </a:cubicBezTo>
                  <a:cubicBezTo>
                    <a:pt x="490" y="1022"/>
                    <a:pt x="490" y="1022"/>
                    <a:pt x="490" y="1022"/>
                  </a:cubicBezTo>
                  <a:cubicBezTo>
                    <a:pt x="533" y="1032"/>
                    <a:pt x="602" y="1026"/>
                    <a:pt x="643" y="1008"/>
                  </a:cubicBezTo>
                  <a:cubicBezTo>
                    <a:pt x="803" y="938"/>
                    <a:pt x="1168" y="779"/>
                    <a:pt x="1214" y="757"/>
                  </a:cubicBezTo>
                  <a:cubicBezTo>
                    <a:pt x="1319" y="709"/>
                    <a:pt x="1261" y="576"/>
                    <a:pt x="1145" y="611"/>
                  </a:cubicBezTo>
                  <a:close/>
                  <a:moveTo>
                    <a:pt x="731" y="514"/>
                  </a:moveTo>
                  <a:cubicBezTo>
                    <a:pt x="873" y="514"/>
                    <a:pt x="988" y="399"/>
                    <a:pt x="988" y="257"/>
                  </a:cubicBezTo>
                  <a:cubicBezTo>
                    <a:pt x="988" y="115"/>
                    <a:pt x="873" y="0"/>
                    <a:pt x="731" y="0"/>
                  </a:cubicBezTo>
                  <a:cubicBezTo>
                    <a:pt x="590" y="0"/>
                    <a:pt x="475" y="115"/>
                    <a:pt x="475" y="257"/>
                  </a:cubicBezTo>
                  <a:cubicBezTo>
                    <a:pt x="475" y="399"/>
                    <a:pt x="590" y="514"/>
                    <a:pt x="731" y="514"/>
                  </a:cubicBezTo>
                  <a:close/>
                  <a:moveTo>
                    <a:pt x="642" y="137"/>
                  </a:moveTo>
                  <a:cubicBezTo>
                    <a:pt x="657" y="125"/>
                    <a:pt x="679" y="117"/>
                    <a:pt x="707" y="113"/>
                  </a:cubicBezTo>
                  <a:cubicBezTo>
                    <a:pt x="707" y="90"/>
                    <a:pt x="707" y="90"/>
                    <a:pt x="707" y="90"/>
                  </a:cubicBezTo>
                  <a:cubicBezTo>
                    <a:pt x="707" y="84"/>
                    <a:pt x="712" y="79"/>
                    <a:pt x="718" y="79"/>
                  </a:cubicBezTo>
                  <a:cubicBezTo>
                    <a:pt x="745" y="79"/>
                    <a:pt x="745" y="79"/>
                    <a:pt x="745" y="79"/>
                  </a:cubicBezTo>
                  <a:cubicBezTo>
                    <a:pt x="751" y="79"/>
                    <a:pt x="756" y="84"/>
                    <a:pt x="756" y="90"/>
                  </a:cubicBezTo>
                  <a:cubicBezTo>
                    <a:pt x="756" y="113"/>
                    <a:pt x="756" y="113"/>
                    <a:pt x="756" y="113"/>
                  </a:cubicBezTo>
                  <a:cubicBezTo>
                    <a:pt x="778" y="114"/>
                    <a:pt x="799" y="119"/>
                    <a:pt x="821" y="126"/>
                  </a:cubicBezTo>
                  <a:cubicBezTo>
                    <a:pt x="832" y="130"/>
                    <a:pt x="836" y="142"/>
                    <a:pt x="832" y="152"/>
                  </a:cubicBezTo>
                  <a:cubicBezTo>
                    <a:pt x="822" y="176"/>
                    <a:pt x="822" y="176"/>
                    <a:pt x="822" y="176"/>
                  </a:cubicBezTo>
                  <a:cubicBezTo>
                    <a:pt x="818" y="186"/>
                    <a:pt x="806" y="190"/>
                    <a:pt x="796" y="187"/>
                  </a:cubicBezTo>
                  <a:cubicBezTo>
                    <a:pt x="773" y="178"/>
                    <a:pt x="753" y="174"/>
                    <a:pt x="734" y="174"/>
                  </a:cubicBezTo>
                  <a:cubicBezTo>
                    <a:pt x="723" y="174"/>
                    <a:pt x="715" y="176"/>
                    <a:pt x="710" y="178"/>
                  </a:cubicBezTo>
                  <a:cubicBezTo>
                    <a:pt x="705" y="181"/>
                    <a:pt x="703" y="185"/>
                    <a:pt x="703" y="191"/>
                  </a:cubicBezTo>
                  <a:cubicBezTo>
                    <a:pt x="703" y="195"/>
                    <a:pt x="705" y="199"/>
                    <a:pt x="708" y="202"/>
                  </a:cubicBezTo>
                  <a:cubicBezTo>
                    <a:pt x="711" y="205"/>
                    <a:pt x="717" y="209"/>
                    <a:pt x="725" y="212"/>
                  </a:cubicBezTo>
                  <a:cubicBezTo>
                    <a:pt x="734" y="216"/>
                    <a:pt x="745" y="221"/>
                    <a:pt x="760" y="226"/>
                  </a:cubicBezTo>
                  <a:cubicBezTo>
                    <a:pt x="789" y="236"/>
                    <a:pt x="811" y="248"/>
                    <a:pt x="824" y="262"/>
                  </a:cubicBezTo>
                  <a:cubicBezTo>
                    <a:pt x="837" y="275"/>
                    <a:pt x="843" y="292"/>
                    <a:pt x="843" y="313"/>
                  </a:cubicBezTo>
                  <a:cubicBezTo>
                    <a:pt x="843" y="337"/>
                    <a:pt x="836" y="357"/>
                    <a:pt x="820" y="372"/>
                  </a:cubicBezTo>
                  <a:cubicBezTo>
                    <a:pt x="806" y="386"/>
                    <a:pt x="784" y="395"/>
                    <a:pt x="756" y="399"/>
                  </a:cubicBezTo>
                  <a:cubicBezTo>
                    <a:pt x="756" y="424"/>
                    <a:pt x="756" y="424"/>
                    <a:pt x="756" y="424"/>
                  </a:cubicBezTo>
                  <a:cubicBezTo>
                    <a:pt x="756" y="430"/>
                    <a:pt x="751" y="435"/>
                    <a:pt x="745" y="435"/>
                  </a:cubicBezTo>
                  <a:cubicBezTo>
                    <a:pt x="718" y="435"/>
                    <a:pt x="718" y="435"/>
                    <a:pt x="718" y="435"/>
                  </a:cubicBezTo>
                  <a:cubicBezTo>
                    <a:pt x="712" y="435"/>
                    <a:pt x="707" y="430"/>
                    <a:pt x="707" y="424"/>
                  </a:cubicBezTo>
                  <a:cubicBezTo>
                    <a:pt x="707" y="400"/>
                    <a:pt x="707" y="400"/>
                    <a:pt x="707" y="400"/>
                  </a:cubicBezTo>
                  <a:cubicBezTo>
                    <a:pt x="684" y="399"/>
                    <a:pt x="658" y="394"/>
                    <a:pt x="634" y="386"/>
                  </a:cubicBezTo>
                  <a:cubicBezTo>
                    <a:pt x="624" y="383"/>
                    <a:pt x="618" y="370"/>
                    <a:pt x="622" y="360"/>
                  </a:cubicBezTo>
                  <a:cubicBezTo>
                    <a:pt x="629" y="337"/>
                    <a:pt x="629" y="337"/>
                    <a:pt x="629" y="337"/>
                  </a:cubicBezTo>
                  <a:cubicBezTo>
                    <a:pt x="632" y="326"/>
                    <a:pt x="643" y="321"/>
                    <a:pt x="654" y="324"/>
                  </a:cubicBezTo>
                  <a:cubicBezTo>
                    <a:pt x="660" y="326"/>
                    <a:pt x="667" y="328"/>
                    <a:pt x="674" y="330"/>
                  </a:cubicBezTo>
                  <a:cubicBezTo>
                    <a:pt x="693" y="336"/>
                    <a:pt x="710" y="338"/>
                    <a:pt x="725" y="338"/>
                  </a:cubicBezTo>
                  <a:cubicBezTo>
                    <a:pt x="737" y="338"/>
                    <a:pt x="746" y="337"/>
                    <a:pt x="751" y="334"/>
                  </a:cubicBezTo>
                  <a:cubicBezTo>
                    <a:pt x="757" y="331"/>
                    <a:pt x="760" y="326"/>
                    <a:pt x="760" y="319"/>
                  </a:cubicBezTo>
                  <a:cubicBezTo>
                    <a:pt x="760" y="315"/>
                    <a:pt x="758" y="311"/>
                    <a:pt x="754" y="307"/>
                  </a:cubicBezTo>
                  <a:cubicBezTo>
                    <a:pt x="750" y="304"/>
                    <a:pt x="743" y="300"/>
                    <a:pt x="733" y="296"/>
                  </a:cubicBezTo>
                  <a:cubicBezTo>
                    <a:pt x="724" y="292"/>
                    <a:pt x="711" y="287"/>
                    <a:pt x="695" y="281"/>
                  </a:cubicBezTo>
                  <a:cubicBezTo>
                    <a:pt x="677" y="275"/>
                    <a:pt x="663" y="267"/>
                    <a:pt x="651" y="259"/>
                  </a:cubicBezTo>
                  <a:cubicBezTo>
                    <a:pt x="640" y="251"/>
                    <a:pt x="632" y="241"/>
                    <a:pt x="627" y="231"/>
                  </a:cubicBezTo>
                  <a:cubicBezTo>
                    <a:pt x="622" y="221"/>
                    <a:pt x="620" y="208"/>
                    <a:pt x="620" y="193"/>
                  </a:cubicBezTo>
                  <a:cubicBezTo>
                    <a:pt x="620" y="169"/>
                    <a:pt x="627" y="151"/>
                    <a:pt x="642" y="137"/>
                  </a:cubicBezTo>
                  <a:close/>
                </a:path>
              </a:pathLst>
            </a:custGeom>
            <a:solidFill>
              <a:schemeClr val="bg1"/>
            </a:solidFill>
            <a:ln>
              <a:noFill/>
            </a:ln>
            <a:extLst/>
          </p:spPr>
          <p:txBody>
            <a:bodyPr vert="horz" wrap="square" lIns="102870" tIns="51435" rIns="102870" bIns="51435" numCol="1" anchor="t" anchorCtr="0" compatLnSpc="1">
              <a:prstTxWarp prst="textNoShape">
                <a:avLst/>
              </a:prstTxWarp>
            </a:bodyPr>
            <a:lstStyle/>
            <a:p>
              <a:endParaRPr lang="en-AU"/>
            </a:p>
          </p:txBody>
        </p:sp>
        <p:sp>
          <p:nvSpPr>
            <p:cNvPr id="29" name="Rectangle 28"/>
            <p:cNvSpPr/>
            <p:nvPr/>
          </p:nvSpPr>
          <p:spPr>
            <a:xfrm>
              <a:off x="-2063119" y="3723972"/>
              <a:ext cx="870827" cy="40238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AU" sz="1600" dirty="0" smtClean="0"/>
            </a:p>
          </p:txBody>
        </p:sp>
        <p:sp>
          <p:nvSpPr>
            <p:cNvPr id="30" name="Freeform 90"/>
            <p:cNvSpPr>
              <a:spLocks noEditPoints="1"/>
            </p:cNvSpPr>
            <p:nvPr/>
          </p:nvSpPr>
          <p:spPr bwMode="auto">
            <a:xfrm>
              <a:off x="-1801292" y="3673579"/>
              <a:ext cx="464796" cy="433387"/>
            </a:xfrm>
            <a:custGeom>
              <a:avLst/>
              <a:gdLst>
                <a:gd name="T0" fmla="*/ 335 w 547"/>
                <a:gd name="T1" fmla="*/ 140 h 546"/>
                <a:gd name="T2" fmla="*/ 322 w 547"/>
                <a:gd name="T3" fmla="*/ 188 h 546"/>
                <a:gd name="T4" fmla="*/ 264 w 547"/>
                <a:gd name="T5" fmla="*/ 278 h 546"/>
                <a:gd name="T6" fmla="*/ 228 w 547"/>
                <a:gd name="T7" fmla="*/ 226 h 546"/>
                <a:gd name="T8" fmla="*/ 207 w 547"/>
                <a:gd name="T9" fmla="*/ 210 h 546"/>
                <a:gd name="T10" fmla="*/ 183 w 547"/>
                <a:gd name="T11" fmla="*/ 247 h 546"/>
                <a:gd name="T12" fmla="*/ 186 w 547"/>
                <a:gd name="T13" fmla="*/ 252 h 546"/>
                <a:gd name="T14" fmla="*/ 221 w 547"/>
                <a:gd name="T15" fmla="*/ 280 h 546"/>
                <a:gd name="T16" fmla="*/ 262 w 547"/>
                <a:gd name="T17" fmla="*/ 345 h 546"/>
                <a:gd name="T18" fmla="*/ 266 w 547"/>
                <a:gd name="T19" fmla="*/ 345 h 546"/>
                <a:gd name="T20" fmla="*/ 322 w 547"/>
                <a:gd name="T21" fmla="*/ 258 h 546"/>
                <a:gd name="T22" fmla="*/ 382 w 547"/>
                <a:gd name="T23" fmla="*/ 205 h 546"/>
                <a:gd name="T24" fmla="*/ 417 w 547"/>
                <a:gd name="T25" fmla="*/ 245 h 546"/>
                <a:gd name="T26" fmla="*/ 408 w 547"/>
                <a:gd name="T27" fmla="*/ 330 h 546"/>
                <a:gd name="T28" fmla="*/ 355 w 547"/>
                <a:gd name="T29" fmla="*/ 395 h 546"/>
                <a:gd name="T30" fmla="*/ 273 w 547"/>
                <a:gd name="T31" fmla="*/ 420 h 546"/>
                <a:gd name="T32" fmla="*/ 191 w 547"/>
                <a:gd name="T33" fmla="*/ 395 h 546"/>
                <a:gd name="T34" fmla="*/ 139 w 547"/>
                <a:gd name="T35" fmla="*/ 330 h 546"/>
                <a:gd name="T36" fmla="*/ 129 w 547"/>
                <a:gd name="T37" fmla="*/ 243 h 546"/>
                <a:gd name="T38" fmla="*/ 170 w 547"/>
                <a:gd name="T39" fmla="*/ 170 h 546"/>
                <a:gd name="T40" fmla="*/ 244 w 547"/>
                <a:gd name="T41" fmla="*/ 129 h 546"/>
                <a:gd name="T42" fmla="*/ 238 w 547"/>
                <a:gd name="T43" fmla="*/ 103 h 546"/>
                <a:gd name="T44" fmla="*/ 150 w 547"/>
                <a:gd name="T45" fmla="*/ 150 h 546"/>
                <a:gd name="T46" fmla="*/ 103 w 547"/>
                <a:gd name="T47" fmla="*/ 238 h 546"/>
                <a:gd name="T48" fmla="*/ 113 w 547"/>
                <a:gd name="T49" fmla="*/ 341 h 546"/>
                <a:gd name="T50" fmla="*/ 176 w 547"/>
                <a:gd name="T51" fmla="*/ 417 h 546"/>
                <a:gd name="T52" fmla="*/ 273 w 547"/>
                <a:gd name="T53" fmla="*/ 447 h 546"/>
                <a:gd name="T54" fmla="*/ 370 w 547"/>
                <a:gd name="T55" fmla="*/ 417 h 546"/>
                <a:gd name="T56" fmla="*/ 433 w 547"/>
                <a:gd name="T57" fmla="*/ 341 h 546"/>
                <a:gd name="T58" fmla="*/ 444 w 547"/>
                <a:gd name="T59" fmla="*/ 238 h 546"/>
                <a:gd name="T60" fmla="*/ 396 w 547"/>
                <a:gd name="T61" fmla="*/ 150 h 546"/>
                <a:gd name="T62" fmla="*/ 308 w 547"/>
                <a:gd name="T63" fmla="*/ 103 h 546"/>
                <a:gd name="T64" fmla="*/ 307 w 547"/>
                <a:gd name="T65" fmla="*/ 57 h 546"/>
                <a:gd name="T66" fmla="*/ 433 w 547"/>
                <a:gd name="T67" fmla="*/ 51 h 546"/>
                <a:gd name="T68" fmla="*/ 468 w 547"/>
                <a:gd name="T69" fmla="*/ 174 h 546"/>
                <a:gd name="T70" fmla="*/ 547 w 547"/>
                <a:gd name="T71" fmla="*/ 273 h 546"/>
                <a:gd name="T72" fmla="*/ 468 w 547"/>
                <a:gd name="T73" fmla="*/ 373 h 546"/>
                <a:gd name="T74" fmla="*/ 433 w 547"/>
                <a:gd name="T75" fmla="*/ 494 h 546"/>
                <a:gd name="T76" fmla="*/ 307 w 547"/>
                <a:gd name="T77" fmla="*/ 489 h 546"/>
                <a:gd name="T78" fmla="*/ 189 w 547"/>
                <a:gd name="T79" fmla="*/ 533 h 546"/>
                <a:gd name="T80" fmla="*/ 119 w 547"/>
                <a:gd name="T81" fmla="*/ 428 h 546"/>
                <a:gd name="T82" fmla="*/ 13 w 547"/>
                <a:gd name="T83" fmla="*/ 358 h 546"/>
                <a:gd name="T84" fmla="*/ 57 w 547"/>
                <a:gd name="T85" fmla="*/ 238 h 546"/>
                <a:gd name="T86" fmla="*/ 52 w 547"/>
                <a:gd name="T87" fmla="*/ 112 h 546"/>
                <a:gd name="T88" fmla="*/ 174 w 547"/>
                <a:gd name="T89" fmla="*/ 78 h 546"/>
                <a:gd name="T90" fmla="*/ 273 w 547"/>
                <a:gd name="T91" fmla="*/ 0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47" h="546">
                  <a:moveTo>
                    <a:pt x="273" y="126"/>
                  </a:moveTo>
                  <a:lnTo>
                    <a:pt x="305" y="129"/>
                  </a:lnTo>
                  <a:lnTo>
                    <a:pt x="335" y="140"/>
                  </a:lnTo>
                  <a:lnTo>
                    <a:pt x="360" y="155"/>
                  </a:lnTo>
                  <a:lnTo>
                    <a:pt x="342" y="170"/>
                  </a:lnTo>
                  <a:lnTo>
                    <a:pt x="322" y="188"/>
                  </a:lnTo>
                  <a:lnTo>
                    <a:pt x="302" y="212"/>
                  </a:lnTo>
                  <a:lnTo>
                    <a:pt x="282" y="242"/>
                  </a:lnTo>
                  <a:lnTo>
                    <a:pt x="264" y="278"/>
                  </a:lnTo>
                  <a:lnTo>
                    <a:pt x="253" y="257"/>
                  </a:lnTo>
                  <a:lnTo>
                    <a:pt x="241" y="240"/>
                  </a:lnTo>
                  <a:lnTo>
                    <a:pt x="228" y="226"/>
                  </a:lnTo>
                  <a:lnTo>
                    <a:pt x="218" y="217"/>
                  </a:lnTo>
                  <a:lnTo>
                    <a:pt x="210" y="210"/>
                  </a:lnTo>
                  <a:lnTo>
                    <a:pt x="207" y="210"/>
                  </a:lnTo>
                  <a:lnTo>
                    <a:pt x="206" y="210"/>
                  </a:lnTo>
                  <a:lnTo>
                    <a:pt x="204" y="211"/>
                  </a:lnTo>
                  <a:lnTo>
                    <a:pt x="183" y="247"/>
                  </a:lnTo>
                  <a:lnTo>
                    <a:pt x="183" y="249"/>
                  </a:lnTo>
                  <a:lnTo>
                    <a:pt x="183" y="251"/>
                  </a:lnTo>
                  <a:lnTo>
                    <a:pt x="186" y="252"/>
                  </a:lnTo>
                  <a:lnTo>
                    <a:pt x="194" y="258"/>
                  </a:lnTo>
                  <a:lnTo>
                    <a:pt x="206" y="267"/>
                  </a:lnTo>
                  <a:lnTo>
                    <a:pt x="221" y="280"/>
                  </a:lnTo>
                  <a:lnTo>
                    <a:pt x="236" y="298"/>
                  </a:lnTo>
                  <a:lnTo>
                    <a:pt x="251" y="319"/>
                  </a:lnTo>
                  <a:lnTo>
                    <a:pt x="262" y="345"/>
                  </a:lnTo>
                  <a:lnTo>
                    <a:pt x="264" y="346"/>
                  </a:lnTo>
                  <a:lnTo>
                    <a:pt x="265" y="346"/>
                  </a:lnTo>
                  <a:lnTo>
                    <a:pt x="266" y="345"/>
                  </a:lnTo>
                  <a:lnTo>
                    <a:pt x="283" y="312"/>
                  </a:lnTo>
                  <a:lnTo>
                    <a:pt x="302" y="283"/>
                  </a:lnTo>
                  <a:lnTo>
                    <a:pt x="322" y="258"/>
                  </a:lnTo>
                  <a:lnTo>
                    <a:pt x="343" y="237"/>
                  </a:lnTo>
                  <a:lnTo>
                    <a:pt x="363" y="219"/>
                  </a:lnTo>
                  <a:lnTo>
                    <a:pt x="382" y="205"/>
                  </a:lnTo>
                  <a:lnTo>
                    <a:pt x="397" y="195"/>
                  </a:lnTo>
                  <a:lnTo>
                    <a:pt x="409" y="219"/>
                  </a:lnTo>
                  <a:lnTo>
                    <a:pt x="417" y="245"/>
                  </a:lnTo>
                  <a:lnTo>
                    <a:pt x="420" y="273"/>
                  </a:lnTo>
                  <a:lnTo>
                    <a:pt x="417" y="303"/>
                  </a:lnTo>
                  <a:lnTo>
                    <a:pt x="408" y="330"/>
                  </a:lnTo>
                  <a:lnTo>
                    <a:pt x="394" y="356"/>
                  </a:lnTo>
                  <a:lnTo>
                    <a:pt x="377" y="376"/>
                  </a:lnTo>
                  <a:lnTo>
                    <a:pt x="355" y="395"/>
                  </a:lnTo>
                  <a:lnTo>
                    <a:pt x="330" y="408"/>
                  </a:lnTo>
                  <a:lnTo>
                    <a:pt x="303" y="416"/>
                  </a:lnTo>
                  <a:lnTo>
                    <a:pt x="273" y="420"/>
                  </a:lnTo>
                  <a:lnTo>
                    <a:pt x="244" y="416"/>
                  </a:lnTo>
                  <a:lnTo>
                    <a:pt x="217" y="408"/>
                  </a:lnTo>
                  <a:lnTo>
                    <a:pt x="191" y="395"/>
                  </a:lnTo>
                  <a:lnTo>
                    <a:pt x="170" y="376"/>
                  </a:lnTo>
                  <a:lnTo>
                    <a:pt x="152" y="356"/>
                  </a:lnTo>
                  <a:lnTo>
                    <a:pt x="139" y="330"/>
                  </a:lnTo>
                  <a:lnTo>
                    <a:pt x="129" y="303"/>
                  </a:lnTo>
                  <a:lnTo>
                    <a:pt x="127" y="273"/>
                  </a:lnTo>
                  <a:lnTo>
                    <a:pt x="129" y="243"/>
                  </a:lnTo>
                  <a:lnTo>
                    <a:pt x="139" y="216"/>
                  </a:lnTo>
                  <a:lnTo>
                    <a:pt x="152" y="191"/>
                  </a:lnTo>
                  <a:lnTo>
                    <a:pt x="170" y="170"/>
                  </a:lnTo>
                  <a:lnTo>
                    <a:pt x="191" y="151"/>
                  </a:lnTo>
                  <a:lnTo>
                    <a:pt x="217" y="139"/>
                  </a:lnTo>
                  <a:lnTo>
                    <a:pt x="244" y="129"/>
                  </a:lnTo>
                  <a:lnTo>
                    <a:pt x="273" y="126"/>
                  </a:lnTo>
                  <a:close/>
                  <a:moveTo>
                    <a:pt x="273" y="100"/>
                  </a:moveTo>
                  <a:lnTo>
                    <a:pt x="238" y="103"/>
                  </a:lnTo>
                  <a:lnTo>
                    <a:pt x="206" y="113"/>
                  </a:lnTo>
                  <a:lnTo>
                    <a:pt x="176" y="129"/>
                  </a:lnTo>
                  <a:lnTo>
                    <a:pt x="150" y="150"/>
                  </a:lnTo>
                  <a:lnTo>
                    <a:pt x="129" y="177"/>
                  </a:lnTo>
                  <a:lnTo>
                    <a:pt x="113" y="205"/>
                  </a:lnTo>
                  <a:lnTo>
                    <a:pt x="103" y="238"/>
                  </a:lnTo>
                  <a:lnTo>
                    <a:pt x="100" y="273"/>
                  </a:lnTo>
                  <a:lnTo>
                    <a:pt x="103" y="308"/>
                  </a:lnTo>
                  <a:lnTo>
                    <a:pt x="113" y="341"/>
                  </a:lnTo>
                  <a:lnTo>
                    <a:pt x="129" y="370"/>
                  </a:lnTo>
                  <a:lnTo>
                    <a:pt x="150" y="396"/>
                  </a:lnTo>
                  <a:lnTo>
                    <a:pt x="176" y="417"/>
                  </a:lnTo>
                  <a:lnTo>
                    <a:pt x="206" y="434"/>
                  </a:lnTo>
                  <a:lnTo>
                    <a:pt x="238" y="443"/>
                  </a:lnTo>
                  <a:lnTo>
                    <a:pt x="273" y="447"/>
                  </a:lnTo>
                  <a:lnTo>
                    <a:pt x="308" y="443"/>
                  </a:lnTo>
                  <a:lnTo>
                    <a:pt x="341" y="434"/>
                  </a:lnTo>
                  <a:lnTo>
                    <a:pt x="370" y="417"/>
                  </a:lnTo>
                  <a:lnTo>
                    <a:pt x="396" y="396"/>
                  </a:lnTo>
                  <a:lnTo>
                    <a:pt x="417" y="370"/>
                  </a:lnTo>
                  <a:lnTo>
                    <a:pt x="433" y="341"/>
                  </a:lnTo>
                  <a:lnTo>
                    <a:pt x="444" y="308"/>
                  </a:lnTo>
                  <a:lnTo>
                    <a:pt x="447" y="273"/>
                  </a:lnTo>
                  <a:lnTo>
                    <a:pt x="444" y="238"/>
                  </a:lnTo>
                  <a:lnTo>
                    <a:pt x="433" y="205"/>
                  </a:lnTo>
                  <a:lnTo>
                    <a:pt x="417" y="177"/>
                  </a:lnTo>
                  <a:lnTo>
                    <a:pt x="396" y="150"/>
                  </a:lnTo>
                  <a:lnTo>
                    <a:pt x="370" y="129"/>
                  </a:lnTo>
                  <a:lnTo>
                    <a:pt x="341" y="113"/>
                  </a:lnTo>
                  <a:lnTo>
                    <a:pt x="308" y="103"/>
                  </a:lnTo>
                  <a:lnTo>
                    <a:pt x="273" y="100"/>
                  </a:lnTo>
                  <a:close/>
                  <a:moveTo>
                    <a:pt x="273" y="0"/>
                  </a:moveTo>
                  <a:lnTo>
                    <a:pt x="307" y="57"/>
                  </a:lnTo>
                  <a:lnTo>
                    <a:pt x="358" y="14"/>
                  </a:lnTo>
                  <a:lnTo>
                    <a:pt x="373" y="78"/>
                  </a:lnTo>
                  <a:lnTo>
                    <a:pt x="433" y="51"/>
                  </a:lnTo>
                  <a:lnTo>
                    <a:pt x="428" y="118"/>
                  </a:lnTo>
                  <a:lnTo>
                    <a:pt x="494" y="112"/>
                  </a:lnTo>
                  <a:lnTo>
                    <a:pt x="468" y="174"/>
                  </a:lnTo>
                  <a:lnTo>
                    <a:pt x="533" y="189"/>
                  </a:lnTo>
                  <a:lnTo>
                    <a:pt x="490" y="238"/>
                  </a:lnTo>
                  <a:lnTo>
                    <a:pt x="547" y="273"/>
                  </a:lnTo>
                  <a:lnTo>
                    <a:pt x="490" y="307"/>
                  </a:lnTo>
                  <a:lnTo>
                    <a:pt x="533" y="358"/>
                  </a:lnTo>
                  <a:lnTo>
                    <a:pt x="468" y="373"/>
                  </a:lnTo>
                  <a:lnTo>
                    <a:pt x="494" y="434"/>
                  </a:lnTo>
                  <a:lnTo>
                    <a:pt x="428" y="428"/>
                  </a:lnTo>
                  <a:lnTo>
                    <a:pt x="433" y="494"/>
                  </a:lnTo>
                  <a:lnTo>
                    <a:pt x="373" y="468"/>
                  </a:lnTo>
                  <a:lnTo>
                    <a:pt x="358" y="533"/>
                  </a:lnTo>
                  <a:lnTo>
                    <a:pt x="307" y="489"/>
                  </a:lnTo>
                  <a:lnTo>
                    <a:pt x="273" y="546"/>
                  </a:lnTo>
                  <a:lnTo>
                    <a:pt x="240" y="489"/>
                  </a:lnTo>
                  <a:lnTo>
                    <a:pt x="189" y="533"/>
                  </a:lnTo>
                  <a:lnTo>
                    <a:pt x="174" y="468"/>
                  </a:lnTo>
                  <a:lnTo>
                    <a:pt x="112" y="494"/>
                  </a:lnTo>
                  <a:lnTo>
                    <a:pt x="119" y="428"/>
                  </a:lnTo>
                  <a:lnTo>
                    <a:pt x="52" y="434"/>
                  </a:lnTo>
                  <a:lnTo>
                    <a:pt x="79" y="373"/>
                  </a:lnTo>
                  <a:lnTo>
                    <a:pt x="13" y="358"/>
                  </a:lnTo>
                  <a:lnTo>
                    <a:pt x="57" y="307"/>
                  </a:lnTo>
                  <a:lnTo>
                    <a:pt x="0" y="273"/>
                  </a:lnTo>
                  <a:lnTo>
                    <a:pt x="57" y="238"/>
                  </a:lnTo>
                  <a:lnTo>
                    <a:pt x="13" y="189"/>
                  </a:lnTo>
                  <a:lnTo>
                    <a:pt x="79" y="174"/>
                  </a:lnTo>
                  <a:lnTo>
                    <a:pt x="52" y="112"/>
                  </a:lnTo>
                  <a:lnTo>
                    <a:pt x="119" y="118"/>
                  </a:lnTo>
                  <a:lnTo>
                    <a:pt x="112" y="51"/>
                  </a:lnTo>
                  <a:lnTo>
                    <a:pt x="174" y="78"/>
                  </a:lnTo>
                  <a:lnTo>
                    <a:pt x="189" y="14"/>
                  </a:lnTo>
                  <a:lnTo>
                    <a:pt x="240" y="57"/>
                  </a:lnTo>
                  <a:lnTo>
                    <a:pt x="27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dirty="0"/>
            </a:p>
          </p:txBody>
        </p:sp>
      </p:grpSp>
    </p:spTree>
    <p:extLst>
      <p:ext uri="{BB962C8B-B14F-4D97-AF65-F5344CB8AC3E}">
        <p14:creationId xmlns:p14="http://schemas.microsoft.com/office/powerpoint/2010/main" val="132230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descr="Convenience and speed were common motivators for using paid services and consuming unlawful content, however price and quality were key differentiating factors&#10;" title="Heading of the slide"/>
          <p:cNvSpPr>
            <a:spLocks noGrp="1"/>
          </p:cNvSpPr>
          <p:nvPr>
            <p:ph type="title"/>
          </p:nvPr>
        </p:nvSpPr>
        <p:spPr>
          <a:xfrm>
            <a:off x="268288" y="245381"/>
            <a:ext cx="8597899" cy="847725"/>
          </a:xfrm>
        </p:spPr>
        <p:txBody>
          <a:bodyPr/>
          <a:lstStyle/>
          <a:p>
            <a:r>
              <a:rPr lang="en-AU" dirty="0"/>
              <a:t>Convenience and speed were common motivators for using paid services and consuming unlawful content, however price and quality were key differentiating </a:t>
            </a:r>
            <a:r>
              <a:rPr lang="en-AU" dirty="0" smtClean="0"/>
              <a:t>factors</a:t>
            </a:r>
            <a:endParaRPr lang="en-AU" dirty="0"/>
          </a:p>
        </p:txBody>
      </p:sp>
      <p:sp>
        <p:nvSpPr>
          <p:cNvPr id="2" name="Slide Number Placeholder 1"/>
          <p:cNvSpPr>
            <a:spLocks noGrp="1"/>
          </p:cNvSpPr>
          <p:nvPr>
            <p:ph type="sldNum" sz="quarter" idx="10"/>
          </p:nvPr>
        </p:nvSpPr>
        <p:spPr/>
        <p:txBody>
          <a:bodyPr/>
          <a:lstStyle/>
          <a:p>
            <a:fld id="{4034BEE3-566C-4068-A777-C3A4762E861B}" type="slidenum">
              <a:rPr lang="en-GB" smtClean="0"/>
              <a:pPr/>
              <a:t>13</a:t>
            </a:fld>
            <a:endParaRPr lang="en-GB" dirty="0"/>
          </a:p>
        </p:txBody>
      </p:sp>
      <p:sp>
        <p:nvSpPr>
          <p:cNvPr id="5" name="Rectangle 4" descr="Image illustrating 1st ranking motivations for consuming digital media content by paid service category" title="Number 1 symbol"/>
          <p:cNvSpPr/>
          <p:nvPr/>
        </p:nvSpPr>
        <p:spPr bwMode="ltGray">
          <a:xfrm>
            <a:off x="20834" y="2964641"/>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600" b="1" dirty="0" smtClean="0">
                <a:solidFill>
                  <a:schemeClr val="accent2"/>
                </a:solidFill>
              </a:rPr>
              <a:t>1</a:t>
            </a:r>
          </a:p>
        </p:txBody>
      </p:sp>
      <p:sp>
        <p:nvSpPr>
          <p:cNvPr id="6" name="Rectangle 5" descr="Image illustrating 2nd ranking motivations for consuming digital media content by paid services categories" title="Number 2 symbol"/>
          <p:cNvSpPr/>
          <p:nvPr/>
        </p:nvSpPr>
        <p:spPr bwMode="ltGray">
          <a:xfrm>
            <a:off x="20834" y="3951173"/>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600" b="1" dirty="0" smtClean="0">
                <a:solidFill>
                  <a:schemeClr val="accent2"/>
                </a:solidFill>
              </a:rPr>
              <a:t>2</a:t>
            </a:r>
          </a:p>
        </p:txBody>
      </p:sp>
      <p:sp>
        <p:nvSpPr>
          <p:cNvPr id="7" name="Rectangle 6" descr="Image illustrating 3rd ranking motivations for consuming digital media content by paid services category" title="Number 3 Symbol"/>
          <p:cNvSpPr/>
          <p:nvPr/>
        </p:nvSpPr>
        <p:spPr bwMode="ltGray">
          <a:xfrm>
            <a:off x="20834" y="4937705"/>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600" b="1" dirty="0" smtClean="0">
                <a:solidFill>
                  <a:schemeClr val="accent2"/>
                </a:solidFill>
              </a:rPr>
              <a:t>3</a:t>
            </a:r>
          </a:p>
        </p:txBody>
      </p:sp>
      <p:sp>
        <p:nvSpPr>
          <p:cNvPr id="23" name="Rounded Rectangle 22" descr="Paid services&#10;&#10;3. Quality. &#10;&#10;2015: 28 per cent.&#10;2016: 31 per cent.&#10;2017: 38 per cent."/>
          <p:cNvSpPr/>
          <p:nvPr/>
        </p:nvSpPr>
        <p:spPr>
          <a:xfrm>
            <a:off x="476878" y="4826658"/>
            <a:ext cx="4044055" cy="889619"/>
          </a:xfrm>
          <a:prstGeom prst="roundRect">
            <a:avLst>
              <a:gd name="adj" fmla="val 9662"/>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AU" sz="1600" dirty="0" smtClean="0"/>
          </a:p>
        </p:txBody>
      </p:sp>
      <p:sp>
        <p:nvSpPr>
          <p:cNvPr id="24" name="Rounded Rectangle 23" descr="Unlawful content.&#10;&#10;1. Price (it's free)&#10;&#10;2015: 55 per cent.&#10;2016: 52 per cent.&#10;2017: 54 per cent."/>
          <p:cNvSpPr/>
          <p:nvPr/>
        </p:nvSpPr>
        <p:spPr>
          <a:xfrm>
            <a:off x="5049462" y="2805293"/>
            <a:ext cx="4044055" cy="889619"/>
          </a:xfrm>
          <a:prstGeom prst="roundRect">
            <a:avLst>
              <a:gd name="adj" fmla="val 9662"/>
            </a:avLst>
          </a:prstGeom>
          <a:noFill/>
          <a:ln>
            <a:solidFill>
              <a:schemeClr val="accent5"/>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AU" sz="1600" dirty="0" smtClean="0"/>
          </a:p>
        </p:txBody>
      </p:sp>
      <p:grpSp>
        <p:nvGrpSpPr>
          <p:cNvPr id="8" name="Group 7" descr="Table detail focussing on the motivators for consuming digital media content via Paid Services." title="Paid Services, Dollar note symbol"/>
          <p:cNvGrpSpPr/>
          <p:nvPr/>
        </p:nvGrpSpPr>
        <p:grpSpPr>
          <a:xfrm>
            <a:off x="0" y="2032326"/>
            <a:ext cx="4398579" cy="647117"/>
            <a:chOff x="1152765" y="2031937"/>
            <a:chExt cx="4398579" cy="647117"/>
          </a:xfrm>
        </p:grpSpPr>
        <p:grpSp>
          <p:nvGrpSpPr>
            <p:cNvPr id="16" name="Group 15"/>
            <p:cNvGrpSpPr/>
            <p:nvPr/>
          </p:nvGrpSpPr>
          <p:grpSpPr>
            <a:xfrm>
              <a:off x="1152765" y="2031937"/>
              <a:ext cx="597339" cy="647117"/>
              <a:chOff x="3497949" y="2735336"/>
              <a:chExt cx="597339" cy="647117"/>
            </a:xfrm>
          </p:grpSpPr>
          <p:sp>
            <p:nvSpPr>
              <p:cNvPr id="14" name="Rectangle 13"/>
              <p:cNvSpPr/>
              <p:nvPr/>
            </p:nvSpPr>
            <p:spPr>
              <a:xfrm>
                <a:off x="3497949" y="2735336"/>
                <a:ext cx="597339" cy="6471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AU" sz="1600" dirty="0" smtClean="0"/>
              </a:p>
            </p:txBody>
          </p:sp>
          <p:sp>
            <p:nvSpPr>
              <p:cNvPr id="12" name="Freeform 86"/>
              <p:cNvSpPr>
                <a:spLocks noChangeAspect="1" noEditPoints="1"/>
              </p:cNvSpPr>
              <p:nvPr/>
            </p:nvSpPr>
            <p:spPr bwMode="auto">
              <a:xfrm>
                <a:off x="3589389" y="2883731"/>
                <a:ext cx="433971" cy="319574"/>
              </a:xfrm>
              <a:custGeom>
                <a:avLst/>
                <a:gdLst>
                  <a:gd name="T0" fmla="*/ 89 w 605"/>
                  <a:gd name="T1" fmla="*/ 344 h 423"/>
                  <a:gd name="T2" fmla="*/ 194 w 605"/>
                  <a:gd name="T3" fmla="*/ 361 h 423"/>
                  <a:gd name="T4" fmla="*/ 330 w 605"/>
                  <a:gd name="T5" fmla="*/ 321 h 423"/>
                  <a:gd name="T6" fmla="*/ 466 w 605"/>
                  <a:gd name="T7" fmla="*/ 272 h 423"/>
                  <a:gd name="T8" fmla="*/ 594 w 605"/>
                  <a:gd name="T9" fmla="*/ 308 h 423"/>
                  <a:gd name="T10" fmla="*/ 579 w 605"/>
                  <a:gd name="T11" fmla="*/ 327 h 423"/>
                  <a:gd name="T12" fmla="*/ 431 w 605"/>
                  <a:gd name="T13" fmla="*/ 341 h 423"/>
                  <a:gd name="T14" fmla="*/ 298 w 605"/>
                  <a:gd name="T15" fmla="*/ 393 h 423"/>
                  <a:gd name="T16" fmla="*/ 156 w 605"/>
                  <a:gd name="T17" fmla="*/ 423 h 423"/>
                  <a:gd name="T18" fmla="*/ 80 w 605"/>
                  <a:gd name="T19" fmla="*/ 389 h 423"/>
                  <a:gd name="T20" fmla="*/ 8 w 605"/>
                  <a:gd name="T21" fmla="*/ 179 h 423"/>
                  <a:gd name="T22" fmla="*/ 289 w 605"/>
                  <a:gd name="T23" fmla="*/ 100 h 423"/>
                  <a:gd name="T24" fmla="*/ 295 w 605"/>
                  <a:gd name="T25" fmla="*/ 109 h 423"/>
                  <a:gd name="T26" fmla="*/ 318 w 605"/>
                  <a:gd name="T27" fmla="*/ 106 h 423"/>
                  <a:gd name="T28" fmla="*/ 323 w 605"/>
                  <a:gd name="T29" fmla="*/ 129 h 423"/>
                  <a:gd name="T30" fmla="*/ 297 w 605"/>
                  <a:gd name="T31" fmla="*/ 135 h 423"/>
                  <a:gd name="T32" fmla="*/ 287 w 605"/>
                  <a:gd name="T33" fmla="*/ 146 h 423"/>
                  <a:gd name="T34" fmla="*/ 306 w 605"/>
                  <a:gd name="T35" fmla="*/ 152 h 423"/>
                  <a:gd name="T36" fmla="*/ 345 w 605"/>
                  <a:gd name="T37" fmla="*/ 161 h 423"/>
                  <a:gd name="T38" fmla="*/ 347 w 605"/>
                  <a:gd name="T39" fmla="*/ 206 h 423"/>
                  <a:gd name="T40" fmla="*/ 337 w 605"/>
                  <a:gd name="T41" fmla="*/ 220 h 423"/>
                  <a:gd name="T42" fmla="*/ 339 w 605"/>
                  <a:gd name="T43" fmla="*/ 235 h 423"/>
                  <a:gd name="T44" fmla="*/ 322 w 605"/>
                  <a:gd name="T45" fmla="*/ 238 h 423"/>
                  <a:gd name="T46" fmla="*/ 317 w 605"/>
                  <a:gd name="T47" fmla="*/ 226 h 423"/>
                  <a:gd name="T48" fmla="*/ 288 w 605"/>
                  <a:gd name="T49" fmla="*/ 231 h 423"/>
                  <a:gd name="T50" fmla="*/ 283 w 605"/>
                  <a:gd name="T51" fmla="*/ 207 h 423"/>
                  <a:gd name="T52" fmla="*/ 313 w 605"/>
                  <a:gd name="T53" fmla="*/ 201 h 423"/>
                  <a:gd name="T54" fmla="*/ 323 w 605"/>
                  <a:gd name="T55" fmla="*/ 193 h 423"/>
                  <a:gd name="T56" fmla="*/ 314 w 605"/>
                  <a:gd name="T57" fmla="*/ 182 h 423"/>
                  <a:gd name="T58" fmla="*/ 282 w 605"/>
                  <a:gd name="T59" fmla="*/ 182 h 423"/>
                  <a:gd name="T60" fmla="*/ 257 w 605"/>
                  <a:gd name="T61" fmla="*/ 152 h 423"/>
                  <a:gd name="T62" fmla="*/ 274 w 605"/>
                  <a:gd name="T63" fmla="*/ 121 h 423"/>
                  <a:gd name="T64" fmla="*/ 271 w 605"/>
                  <a:gd name="T65" fmla="*/ 108 h 423"/>
                  <a:gd name="T66" fmla="*/ 284 w 605"/>
                  <a:gd name="T67" fmla="*/ 99 h 423"/>
                  <a:gd name="T68" fmla="*/ 271 w 605"/>
                  <a:gd name="T69" fmla="*/ 82 h 423"/>
                  <a:gd name="T70" fmla="*/ 214 w 605"/>
                  <a:gd name="T71" fmla="*/ 154 h 423"/>
                  <a:gd name="T72" fmla="*/ 245 w 605"/>
                  <a:gd name="T73" fmla="*/ 238 h 423"/>
                  <a:gd name="T74" fmla="*/ 322 w 605"/>
                  <a:gd name="T75" fmla="*/ 262 h 423"/>
                  <a:gd name="T76" fmla="*/ 391 w 605"/>
                  <a:gd name="T77" fmla="*/ 207 h 423"/>
                  <a:gd name="T78" fmla="*/ 381 w 605"/>
                  <a:gd name="T79" fmla="*/ 116 h 423"/>
                  <a:gd name="T80" fmla="*/ 311 w 605"/>
                  <a:gd name="T81" fmla="*/ 75 h 423"/>
                  <a:gd name="T82" fmla="*/ 516 w 605"/>
                  <a:gd name="T83" fmla="*/ 20 h 423"/>
                  <a:gd name="T84" fmla="*/ 602 w 605"/>
                  <a:gd name="T85" fmla="*/ 239 h 423"/>
                  <a:gd name="T86" fmla="*/ 509 w 605"/>
                  <a:gd name="T87" fmla="*/ 241 h 423"/>
                  <a:gd name="T88" fmla="*/ 372 w 605"/>
                  <a:gd name="T89" fmla="*/ 282 h 423"/>
                  <a:gd name="T90" fmla="*/ 237 w 605"/>
                  <a:gd name="T91" fmla="*/ 330 h 423"/>
                  <a:gd name="T92" fmla="*/ 109 w 605"/>
                  <a:gd name="T93" fmla="*/ 329 h 423"/>
                  <a:gd name="T94" fmla="*/ 8 w 605"/>
                  <a:gd name="T95" fmla="*/ 105 h 423"/>
                  <a:gd name="T96" fmla="*/ 65 w 605"/>
                  <a:gd name="T97" fmla="*/ 99 h 423"/>
                  <a:gd name="T98" fmla="*/ 207 w 605"/>
                  <a:gd name="T99" fmla="*/ 69 h 423"/>
                  <a:gd name="T100" fmla="*/ 341 w 605"/>
                  <a:gd name="T101" fmla="*/ 18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05" h="423">
                    <a:moveTo>
                      <a:pt x="18" y="179"/>
                    </a:moveTo>
                    <a:lnTo>
                      <a:pt x="19" y="179"/>
                    </a:lnTo>
                    <a:lnTo>
                      <a:pt x="81" y="330"/>
                    </a:lnTo>
                    <a:lnTo>
                      <a:pt x="89" y="344"/>
                    </a:lnTo>
                    <a:lnTo>
                      <a:pt x="102" y="354"/>
                    </a:lnTo>
                    <a:lnTo>
                      <a:pt x="117" y="360"/>
                    </a:lnTo>
                    <a:lnTo>
                      <a:pt x="156" y="363"/>
                    </a:lnTo>
                    <a:lnTo>
                      <a:pt x="194" y="361"/>
                    </a:lnTo>
                    <a:lnTo>
                      <a:pt x="229" y="355"/>
                    </a:lnTo>
                    <a:lnTo>
                      <a:pt x="264" y="346"/>
                    </a:lnTo>
                    <a:lnTo>
                      <a:pt x="298" y="334"/>
                    </a:lnTo>
                    <a:lnTo>
                      <a:pt x="330" y="321"/>
                    </a:lnTo>
                    <a:lnTo>
                      <a:pt x="364" y="307"/>
                    </a:lnTo>
                    <a:lnTo>
                      <a:pt x="397" y="294"/>
                    </a:lnTo>
                    <a:lnTo>
                      <a:pt x="430" y="283"/>
                    </a:lnTo>
                    <a:lnTo>
                      <a:pt x="466" y="272"/>
                    </a:lnTo>
                    <a:lnTo>
                      <a:pt x="501" y="267"/>
                    </a:lnTo>
                    <a:lnTo>
                      <a:pt x="538" y="264"/>
                    </a:lnTo>
                    <a:lnTo>
                      <a:pt x="578" y="268"/>
                    </a:lnTo>
                    <a:lnTo>
                      <a:pt x="594" y="308"/>
                    </a:lnTo>
                    <a:lnTo>
                      <a:pt x="597" y="317"/>
                    </a:lnTo>
                    <a:lnTo>
                      <a:pt x="594" y="324"/>
                    </a:lnTo>
                    <a:lnTo>
                      <a:pt x="588" y="327"/>
                    </a:lnTo>
                    <a:lnTo>
                      <a:pt x="579" y="327"/>
                    </a:lnTo>
                    <a:lnTo>
                      <a:pt x="539" y="324"/>
                    </a:lnTo>
                    <a:lnTo>
                      <a:pt x="501" y="326"/>
                    </a:lnTo>
                    <a:lnTo>
                      <a:pt x="466" y="332"/>
                    </a:lnTo>
                    <a:lnTo>
                      <a:pt x="431" y="341"/>
                    </a:lnTo>
                    <a:lnTo>
                      <a:pt x="397" y="353"/>
                    </a:lnTo>
                    <a:lnTo>
                      <a:pt x="364" y="366"/>
                    </a:lnTo>
                    <a:lnTo>
                      <a:pt x="330" y="380"/>
                    </a:lnTo>
                    <a:lnTo>
                      <a:pt x="298" y="393"/>
                    </a:lnTo>
                    <a:lnTo>
                      <a:pt x="264" y="405"/>
                    </a:lnTo>
                    <a:lnTo>
                      <a:pt x="229" y="415"/>
                    </a:lnTo>
                    <a:lnTo>
                      <a:pt x="194" y="420"/>
                    </a:lnTo>
                    <a:lnTo>
                      <a:pt x="156" y="423"/>
                    </a:lnTo>
                    <a:lnTo>
                      <a:pt x="116" y="419"/>
                    </a:lnTo>
                    <a:lnTo>
                      <a:pt x="102" y="414"/>
                    </a:lnTo>
                    <a:lnTo>
                      <a:pt x="88" y="402"/>
                    </a:lnTo>
                    <a:lnTo>
                      <a:pt x="80" y="389"/>
                    </a:lnTo>
                    <a:lnTo>
                      <a:pt x="2" y="199"/>
                    </a:lnTo>
                    <a:lnTo>
                      <a:pt x="0" y="190"/>
                    </a:lnTo>
                    <a:lnTo>
                      <a:pt x="2" y="183"/>
                    </a:lnTo>
                    <a:lnTo>
                      <a:pt x="8" y="179"/>
                    </a:lnTo>
                    <a:lnTo>
                      <a:pt x="18" y="179"/>
                    </a:lnTo>
                    <a:close/>
                    <a:moveTo>
                      <a:pt x="286" y="98"/>
                    </a:moveTo>
                    <a:lnTo>
                      <a:pt x="288" y="99"/>
                    </a:lnTo>
                    <a:lnTo>
                      <a:pt x="289" y="100"/>
                    </a:lnTo>
                    <a:lnTo>
                      <a:pt x="290" y="104"/>
                    </a:lnTo>
                    <a:lnTo>
                      <a:pt x="292" y="107"/>
                    </a:lnTo>
                    <a:lnTo>
                      <a:pt x="294" y="109"/>
                    </a:lnTo>
                    <a:lnTo>
                      <a:pt x="295" y="109"/>
                    </a:lnTo>
                    <a:lnTo>
                      <a:pt x="297" y="109"/>
                    </a:lnTo>
                    <a:lnTo>
                      <a:pt x="306" y="107"/>
                    </a:lnTo>
                    <a:lnTo>
                      <a:pt x="317" y="106"/>
                    </a:lnTo>
                    <a:lnTo>
                      <a:pt x="318" y="106"/>
                    </a:lnTo>
                    <a:lnTo>
                      <a:pt x="320" y="108"/>
                    </a:lnTo>
                    <a:lnTo>
                      <a:pt x="321" y="109"/>
                    </a:lnTo>
                    <a:lnTo>
                      <a:pt x="323" y="127"/>
                    </a:lnTo>
                    <a:lnTo>
                      <a:pt x="323" y="129"/>
                    </a:lnTo>
                    <a:lnTo>
                      <a:pt x="322" y="130"/>
                    </a:lnTo>
                    <a:lnTo>
                      <a:pt x="320" y="130"/>
                    </a:lnTo>
                    <a:lnTo>
                      <a:pt x="308" y="131"/>
                    </a:lnTo>
                    <a:lnTo>
                      <a:pt x="297" y="135"/>
                    </a:lnTo>
                    <a:lnTo>
                      <a:pt x="292" y="138"/>
                    </a:lnTo>
                    <a:lnTo>
                      <a:pt x="289" y="140"/>
                    </a:lnTo>
                    <a:lnTo>
                      <a:pt x="288" y="143"/>
                    </a:lnTo>
                    <a:lnTo>
                      <a:pt x="287" y="146"/>
                    </a:lnTo>
                    <a:lnTo>
                      <a:pt x="288" y="147"/>
                    </a:lnTo>
                    <a:lnTo>
                      <a:pt x="292" y="151"/>
                    </a:lnTo>
                    <a:lnTo>
                      <a:pt x="299" y="152"/>
                    </a:lnTo>
                    <a:lnTo>
                      <a:pt x="306" y="152"/>
                    </a:lnTo>
                    <a:lnTo>
                      <a:pt x="312" y="152"/>
                    </a:lnTo>
                    <a:lnTo>
                      <a:pt x="325" y="152"/>
                    </a:lnTo>
                    <a:lnTo>
                      <a:pt x="336" y="155"/>
                    </a:lnTo>
                    <a:lnTo>
                      <a:pt x="345" y="161"/>
                    </a:lnTo>
                    <a:lnTo>
                      <a:pt x="352" y="171"/>
                    </a:lnTo>
                    <a:lnTo>
                      <a:pt x="356" y="184"/>
                    </a:lnTo>
                    <a:lnTo>
                      <a:pt x="353" y="195"/>
                    </a:lnTo>
                    <a:lnTo>
                      <a:pt x="347" y="206"/>
                    </a:lnTo>
                    <a:lnTo>
                      <a:pt x="338" y="214"/>
                    </a:lnTo>
                    <a:lnTo>
                      <a:pt x="337" y="216"/>
                    </a:lnTo>
                    <a:lnTo>
                      <a:pt x="337" y="217"/>
                    </a:lnTo>
                    <a:lnTo>
                      <a:pt x="337" y="220"/>
                    </a:lnTo>
                    <a:lnTo>
                      <a:pt x="341" y="230"/>
                    </a:lnTo>
                    <a:lnTo>
                      <a:pt x="342" y="232"/>
                    </a:lnTo>
                    <a:lnTo>
                      <a:pt x="341" y="233"/>
                    </a:lnTo>
                    <a:lnTo>
                      <a:pt x="339" y="235"/>
                    </a:lnTo>
                    <a:lnTo>
                      <a:pt x="328" y="240"/>
                    </a:lnTo>
                    <a:lnTo>
                      <a:pt x="326" y="240"/>
                    </a:lnTo>
                    <a:lnTo>
                      <a:pt x="323" y="239"/>
                    </a:lnTo>
                    <a:lnTo>
                      <a:pt x="322" y="238"/>
                    </a:lnTo>
                    <a:lnTo>
                      <a:pt x="321" y="233"/>
                    </a:lnTo>
                    <a:lnTo>
                      <a:pt x="319" y="230"/>
                    </a:lnTo>
                    <a:lnTo>
                      <a:pt x="318" y="228"/>
                    </a:lnTo>
                    <a:lnTo>
                      <a:pt x="317" y="226"/>
                    </a:lnTo>
                    <a:lnTo>
                      <a:pt x="314" y="226"/>
                    </a:lnTo>
                    <a:lnTo>
                      <a:pt x="303" y="230"/>
                    </a:lnTo>
                    <a:lnTo>
                      <a:pt x="290" y="231"/>
                    </a:lnTo>
                    <a:lnTo>
                      <a:pt x="288" y="231"/>
                    </a:lnTo>
                    <a:lnTo>
                      <a:pt x="287" y="229"/>
                    </a:lnTo>
                    <a:lnTo>
                      <a:pt x="286" y="228"/>
                    </a:lnTo>
                    <a:lnTo>
                      <a:pt x="283" y="209"/>
                    </a:lnTo>
                    <a:lnTo>
                      <a:pt x="283" y="207"/>
                    </a:lnTo>
                    <a:lnTo>
                      <a:pt x="284" y="206"/>
                    </a:lnTo>
                    <a:lnTo>
                      <a:pt x="286" y="206"/>
                    </a:lnTo>
                    <a:lnTo>
                      <a:pt x="300" y="205"/>
                    </a:lnTo>
                    <a:lnTo>
                      <a:pt x="313" y="201"/>
                    </a:lnTo>
                    <a:lnTo>
                      <a:pt x="317" y="199"/>
                    </a:lnTo>
                    <a:lnTo>
                      <a:pt x="319" y="198"/>
                    </a:lnTo>
                    <a:lnTo>
                      <a:pt x="322" y="195"/>
                    </a:lnTo>
                    <a:lnTo>
                      <a:pt x="323" y="193"/>
                    </a:lnTo>
                    <a:lnTo>
                      <a:pt x="325" y="190"/>
                    </a:lnTo>
                    <a:lnTo>
                      <a:pt x="325" y="187"/>
                    </a:lnTo>
                    <a:lnTo>
                      <a:pt x="320" y="183"/>
                    </a:lnTo>
                    <a:lnTo>
                      <a:pt x="314" y="182"/>
                    </a:lnTo>
                    <a:lnTo>
                      <a:pt x="307" y="182"/>
                    </a:lnTo>
                    <a:lnTo>
                      <a:pt x="303" y="182"/>
                    </a:lnTo>
                    <a:lnTo>
                      <a:pt x="292" y="183"/>
                    </a:lnTo>
                    <a:lnTo>
                      <a:pt x="282" y="182"/>
                    </a:lnTo>
                    <a:lnTo>
                      <a:pt x="273" y="178"/>
                    </a:lnTo>
                    <a:lnTo>
                      <a:pt x="265" y="173"/>
                    </a:lnTo>
                    <a:lnTo>
                      <a:pt x="259" y="163"/>
                    </a:lnTo>
                    <a:lnTo>
                      <a:pt x="257" y="152"/>
                    </a:lnTo>
                    <a:lnTo>
                      <a:pt x="259" y="140"/>
                    </a:lnTo>
                    <a:lnTo>
                      <a:pt x="265" y="131"/>
                    </a:lnTo>
                    <a:lnTo>
                      <a:pt x="273" y="123"/>
                    </a:lnTo>
                    <a:lnTo>
                      <a:pt x="274" y="121"/>
                    </a:lnTo>
                    <a:lnTo>
                      <a:pt x="274" y="119"/>
                    </a:lnTo>
                    <a:lnTo>
                      <a:pt x="274" y="116"/>
                    </a:lnTo>
                    <a:lnTo>
                      <a:pt x="273" y="113"/>
                    </a:lnTo>
                    <a:lnTo>
                      <a:pt x="271" y="108"/>
                    </a:lnTo>
                    <a:lnTo>
                      <a:pt x="271" y="107"/>
                    </a:lnTo>
                    <a:lnTo>
                      <a:pt x="271" y="105"/>
                    </a:lnTo>
                    <a:lnTo>
                      <a:pt x="273" y="104"/>
                    </a:lnTo>
                    <a:lnTo>
                      <a:pt x="284" y="99"/>
                    </a:lnTo>
                    <a:lnTo>
                      <a:pt x="286" y="98"/>
                    </a:lnTo>
                    <a:close/>
                    <a:moveTo>
                      <a:pt x="311" y="75"/>
                    </a:moveTo>
                    <a:lnTo>
                      <a:pt x="290" y="76"/>
                    </a:lnTo>
                    <a:lnTo>
                      <a:pt x="271" y="82"/>
                    </a:lnTo>
                    <a:lnTo>
                      <a:pt x="250" y="95"/>
                    </a:lnTo>
                    <a:lnTo>
                      <a:pt x="233" y="111"/>
                    </a:lnTo>
                    <a:lnTo>
                      <a:pt x="221" y="131"/>
                    </a:lnTo>
                    <a:lnTo>
                      <a:pt x="214" y="154"/>
                    </a:lnTo>
                    <a:lnTo>
                      <a:pt x="214" y="178"/>
                    </a:lnTo>
                    <a:lnTo>
                      <a:pt x="221" y="204"/>
                    </a:lnTo>
                    <a:lnTo>
                      <a:pt x="232" y="222"/>
                    </a:lnTo>
                    <a:lnTo>
                      <a:pt x="245" y="238"/>
                    </a:lnTo>
                    <a:lnTo>
                      <a:pt x="263" y="251"/>
                    </a:lnTo>
                    <a:lnTo>
                      <a:pt x="282" y="259"/>
                    </a:lnTo>
                    <a:lnTo>
                      <a:pt x="302" y="263"/>
                    </a:lnTo>
                    <a:lnTo>
                      <a:pt x="322" y="262"/>
                    </a:lnTo>
                    <a:lnTo>
                      <a:pt x="342" y="256"/>
                    </a:lnTo>
                    <a:lnTo>
                      <a:pt x="362" y="244"/>
                    </a:lnTo>
                    <a:lnTo>
                      <a:pt x="380" y="228"/>
                    </a:lnTo>
                    <a:lnTo>
                      <a:pt x="391" y="207"/>
                    </a:lnTo>
                    <a:lnTo>
                      <a:pt x="398" y="184"/>
                    </a:lnTo>
                    <a:lnTo>
                      <a:pt x="398" y="160"/>
                    </a:lnTo>
                    <a:lnTo>
                      <a:pt x="391" y="135"/>
                    </a:lnTo>
                    <a:lnTo>
                      <a:pt x="381" y="116"/>
                    </a:lnTo>
                    <a:lnTo>
                      <a:pt x="367" y="100"/>
                    </a:lnTo>
                    <a:lnTo>
                      <a:pt x="350" y="88"/>
                    </a:lnTo>
                    <a:lnTo>
                      <a:pt x="330" y="80"/>
                    </a:lnTo>
                    <a:lnTo>
                      <a:pt x="311" y="75"/>
                    </a:lnTo>
                    <a:close/>
                    <a:moveTo>
                      <a:pt x="448" y="0"/>
                    </a:moveTo>
                    <a:lnTo>
                      <a:pt x="489" y="4"/>
                    </a:lnTo>
                    <a:lnTo>
                      <a:pt x="504" y="10"/>
                    </a:lnTo>
                    <a:lnTo>
                      <a:pt x="516" y="20"/>
                    </a:lnTo>
                    <a:lnTo>
                      <a:pt x="524" y="33"/>
                    </a:lnTo>
                    <a:lnTo>
                      <a:pt x="602" y="224"/>
                    </a:lnTo>
                    <a:lnTo>
                      <a:pt x="605" y="233"/>
                    </a:lnTo>
                    <a:lnTo>
                      <a:pt x="602" y="239"/>
                    </a:lnTo>
                    <a:lnTo>
                      <a:pt x="597" y="243"/>
                    </a:lnTo>
                    <a:lnTo>
                      <a:pt x="587" y="243"/>
                    </a:lnTo>
                    <a:lnTo>
                      <a:pt x="547" y="239"/>
                    </a:lnTo>
                    <a:lnTo>
                      <a:pt x="509" y="241"/>
                    </a:lnTo>
                    <a:lnTo>
                      <a:pt x="474" y="247"/>
                    </a:lnTo>
                    <a:lnTo>
                      <a:pt x="439" y="256"/>
                    </a:lnTo>
                    <a:lnTo>
                      <a:pt x="405" y="269"/>
                    </a:lnTo>
                    <a:lnTo>
                      <a:pt x="372" y="282"/>
                    </a:lnTo>
                    <a:lnTo>
                      <a:pt x="338" y="295"/>
                    </a:lnTo>
                    <a:lnTo>
                      <a:pt x="305" y="309"/>
                    </a:lnTo>
                    <a:lnTo>
                      <a:pt x="272" y="321"/>
                    </a:lnTo>
                    <a:lnTo>
                      <a:pt x="237" y="330"/>
                    </a:lnTo>
                    <a:lnTo>
                      <a:pt x="201" y="337"/>
                    </a:lnTo>
                    <a:lnTo>
                      <a:pt x="164" y="338"/>
                    </a:lnTo>
                    <a:lnTo>
                      <a:pt x="124" y="334"/>
                    </a:lnTo>
                    <a:lnTo>
                      <a:pt x="109" y="329"/>
                    </a:lnTo>
                    <a:lnTo>
                      <a:pt x="96" y="318"/>
                    </a:lnTo>
                    <a:lnTo>
                      <a:pt x="88" y="306"/>
                    </a:lnTo>
                    <a:lnTo>
                      <a:pt x="10" y="114"/>
                    </a:lnTo>
                    <a:lnTo>
                      <a:pt x="8" y="105"/>
                    </a:lnTo>
                    <a:lnTo>
                      <a:pt x="10" y="99"/>
                    </a:lnTo>
                    <a:lnTo>
                      <a:pt x="16" y="96"/>
                    </a:lnTo>
                    <a:lnTo>
                      <a:pt x="25" y="96"/>
                    </a:lnTo>
                    <a:lnTo>
                      <a:pt x="65" y="99"/>
                    </a:lnTo>
                    <a:lnTo>
                      <a:pt x="103" y="97"/>
                    </a:lnTo>
                    <a:lnTo>
                      <a:pt x="139" y="91"/>
                    </a:lnTo>
                    <a:lnTo>
                      <a:pt x="173" y="81"/>
                    </a:lnTo>
                    <a:lnTo>
                      <a:pt x="207" y="69"/>
                    </a:lnTo>
                    <a:lnTo>
                      <a:pt x="241" y="57"/>
                    </a:lnTo>
                    <a:lnTo>
                      <a:pt x="274" y="43"/>
                    </a:lnTo>
                    <a:lnTo>
                      <a:pt x="307" y="29"/>
                    </a:lnTo>
                    <a:lnTo>
                      <a:pt x="341" y="18"/>
                    </a:lnTo>
                    <a:lnTo>
                      <a:pt x="375" y="8"/>
                    </a:lnTo>
                    <a:lnTo>
                      <a:pt x="412" y="2"/>
                    </a:lnTo>
                    <a:lnTo>
                      <a:pt x="44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4" name="Rectangle 3"/>
            <p:cNvSpPr/>
            <p:nvPr/>
          </p:nvSpPr>
          <p:spPr>
            <a:xfrm>
              <a:off x="1739390" y="2031937"/>
              <a:ext cx="3811954" cy="6471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1200" dirty="0" smtClean="0"/>
                <a:t>Paid </a:t>
              </a:r>
            </a:p>
            <a:p>
              <a:r>
                <a:rPr lang="en-AU" sz="1200" dirty="0" smtClean="0"/>
                <a:t>services</a:t>
              </a:r>
            </a:p>
          </p:txBody>
        </p:sp>
      </p:grpSp>
      <p:sp>
        <p:nvSpPr>
          <p:cNvPr id="25" name="Rectangle 24" descr="Table comparing motivations in the consumption of digital media content via paid services against the consumption of digital media content consumed unlawfully" title="Top 3 Motivations"/>
          <p:cNvSpPr/>
          <p:nvPr/>
        </p:nvSpPr>
        <p:spPr bwMode="ltGray">
          <a:xfrm>
            <a:off x="-5260" y="1212455"/>
            <a:ext cx="9144000" cy="648000"/>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27" name="Rectangle 26"/>
          <p:cNvSpPr/>
          <p:nvPr/>
        </p:nvSpPr>
        <p:spPr>
          <a:xfrm>
            <a:off x="158785" y="1325842"/>
            <a:ext cx="4113670" cy="430887"/>
          </a:xfrm>
          <a:prstGeom prst="rect">
            <a:avLst/>
          </a:prstGeom>
        </p:spPr>
        <p:txBody>
          <a:bodyPr wrap="square">
            <a:spAutoFit/>
          </a:bodyPr>
          <a:lstStyle/>
          <a:p>
            <a:r>
              <a:rPr lang="en-AU" sz="1100" spc="100" dirty="0" smtClean="0"/>
              <a:t>TOP 3</a:t>
            </a:r>
          </a:p>
          <a:p>
            <a:r>
              <a:rPr lang="en-AU" sz="1100" spc="100" dirty="0" smtClean="0">
                <a:latin typeface="+mn-lt"/>
              </a:rPr>
              <a:t>MOTIVATIONS</a:t>
            </a:r>
            <a:endParaRPr lang="en-AU" sz="1100" dirty="0">
              <a:latin typeface="+mn-lt"/>
            </a:endParaRPr>
          </a:p>
        </p:txBody>
      </p:sp>
      <p:grpSp>
        <p:nvGrpSpPr>
          <p:cNvPr id="9" name="Group 8" descr="Table detail focussing on the motivators for consuming digital media content unlawfully."/>
          <p:cNvGrpSpPr/>
          <p:nvPr/>
        </p:nvGrpSpPr>
        <p:grpSpPr>
          <a:xfrm>
            <a:off x="4737481" y="2031937"/>
            <a:ext cx="4409738" cy="647506"/>
            <a:chOff x="4737481" y="2031937"/>
            <a:chExt cx="4409738" cy="647506"/>
          </a:xfrm>
        </p:grpSpPr>
        <p:grpSp>
          <p:nvGrpSpPr>
            <p:cNvPr id="17" name="Group 16"/>
            <p:cNvGrpSpPr/>
            <p:nvPr/>
          </p:nvGrpSpPr>
          <p:grpSpPr>
            <a:xfrm>
              <a:off x="4737481" y="2031937"/>
              <a:ext cx="597339" cy="647117"/>
              <a:chOff x="4582477" y="2735336"/>
              <a:chExt cx="597339" cy="647117"/>
            </a:xfrm>
          </p:grpSpPr>
          <p:sp>
            <p:nvSpPr>
              <p:cNvPr id="15" name="Rectangle 14"/>
              <p:cNvSpPr/>
              <p:nvPr/>
            </p:nvSpPr>
            <p:spPr>
              <a:xfrm>
                <a:off x="4582477" y="2735336"/>
                <a:ext cx="597339" cy="6471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AU" sz="1600" dirty="0" smtClean="0"/>
              </a:p>
            </p:txBody>
          </p:sp>
          <p:sp>
            <p:nvSpPr>
              <p:cNvPr id="11" name="Freeform 9" title="Nil"/>
              <p:cNvSpPr>
                <a:spLocks noEditPoints="1"/>
              </p:cNvSpPr>
              <p:nvPr/>
            </p:nvSpPr>
            <p:spPr bwMode="auto">
              <a:xfrm>
                <a:off x="4683956" y="2810628"/>
                <a:ext cx="363900" cy="465781"/>
              </a:xfrm>
              <a:custGeom>
                <a:avLst/>
                <a:gdLst>
                  <a:gd name="T0" fmla="*/ 510 w 1335"/>
                  <a:gd name="T1" fmla="*/ 436 h 1588"/>
                  <a:gd name="T2" fmla="*/ 340 w 1335"/>
                  <a:gd name="T3" fmla="*/ 554 h 1588"/>
                  <a:gd name="T4" fmla="*/ 566 w 1335"/>
                  <a:gd name="T5" fmla="*/ 584 h 1588"/>
                  <a:gd name="T6" fmla="*/ 510 w 1335"/>
                  <a:gd name="T7" fmla="*/ 436 h 1588"/>
                  <a:gd name="T8" fmla="*/ 809 w 1335"/>
                  <a:gd name="T9" fmla="*/ 436 h 1588"/>
                  <a:gd name="T10" fmla="*/ 752 w 1335"/>
                  <a:gd name="T11" fmla="*/ 584 h 1588"/>
                  <a:gd name="T12" fmla="*/ 978 w 1335"/>
                  <a:gd name="T13" fmla="*/ 554 h 1588"/>
                  <a:gd name="T14" fmla="*/ 809 w 1335"/>
                  <a:gd name="T15" fmla="*/ 436 h 1588"/>
                  <a:gd name="T16" fmla="*/ 658 w 1335"/>
                  <a:gd name="T17" fmla="*/ 605 h 1588"/>
                  <a:gd name="T18" fmla="*/ 609 w 1335"/>
                  <a:gd name="T19" fmla="*/ 761 h 1588"/>
                  <a:gd name="T20" fmla="*/ 662 w 1335"/>
                  <a:gd name="T21" fmla="*/ 689 h 1588"/>
                  <a:gd name="T22" fmla="*/ 715 w 1335"/>
                  <a:gd name="T23" fmla="*/ 758 h 1588"/>
                  <a:gd name="T24" fmla="*/ 658 w 1335"/>
                  <a:gd name="T25" fmla="*/ 605 h 1588"/>
                  <a:gd name="T26" fmla="*/ 678 w 1335"/>
                  <a:gd name="T27" fmla="*/ 0 h 1588"/>
                  <a:gd name="T28" fmla="*/ 1047 w 1335"/>
                  <a:gd name="T29" fmla="*/ 642 h 1588"/>
                  <a:gd name="T30" fmla="*/ 900 w 1335"/>
                  <a:gd name="T31" fmla="*/ 792 h 1588"/>
                  <a:gd name="T32" fmla="*/ 667 w 1335"/>
                  <a:gd name="T33" fmla="*/ 1065 h 1588"/>
                  <a:gd name="T34" fmla="*/ 423 w 1335"/>
                  <a:gd name="T35" fmla="*/ 792 h 1588"/>
                  <a:gd name="T36" fmla="*/ 275 w 1335"/>
                  <a:gd name="T37" fmla="*/ 621 h 1588"/>
                  <a:gd name="T38" fmla="*/ 678 w 1335"/>
                  <a:gd name="T39" fmla="*/ 0 h 1588"/>
                  <a:gd name="T40" fmla="*/ 1177 w 1335"/>
                  <a:gd name="T41" fmla="*/ 939 h 1588"/>
                  <a:gd name="T42" fmla="*/ 1209 w 1335"/>
                  <a:gd name="T43" fmla="*/ 1022 h 1588"/>
                  <a:gd name="T44" fmla="*/ 1202 w 1335"/>
                  <a:gd name="T45" fmla="*/ 1040 h 1588"/>
                  <a:gd name="T46" fmla="*/ 1250 w 1335"/>
                  <a:gd name="T47" fmla="*/ 1064 h 1588"/>
                  <a:gd name="T48" fmla="*/ 1281 w 1335"/>
                  <a:gd name="T49" fmla="*/ 1147 h 1588"/>
                  <a:gd name="T50" fmla="*/ 1199 w 1335"/>
                  <a:gd name="T51" fmla="*/ 1178 h 1588"/>
                  <a:gd name="T52" fmla="*/ 1116 w 1335"/>
                  <a:gd name="T53" fmla="*/ 1141 h 1588"/>
                  <a:gd name="T54" fmla="*/ 817 w 1335"/>
                  <a:gd name="T55" fmla="*/ 1231 h 1588"/>
                  <a:gd name="T56" fmla="*/ 1186 w 1335"/>
                  <a:gd name="T57" fmla="*/ 1345 h 1588"/>
                  <a:gd name="T58" fmla="*/ 1240 w 1335"/>
                  <a:gd name="T59" fmla="*/ 1321 h 1588"/>
                  <a:gd name="T60" fmla="*/ 1322 w 1335"/>
                  <a:gd name="T61" fmla="*/ 1352 h 1588"/>
                  <a:gd name="T62" fmla="*/ 1291 w 1335"/>
                  <a:gd name="T63" fmla="*/ 1435 h 1588"/>
                  <a:gd name="T64" fmla="*/ 1273 w 1335"/>
                  <a:gd name="T65" fmla="*/ 1444 h 1588"/>
                  <a:gd name="T66" fmla="*/ 1293 w 1335"/>
                  <a:gd name="T67" fmla="*/ 1493 h 1588"/>
                  <a:gd name="T68" fmla="*/ 1261 w 1335"/>
                  <a:gd name="T69" fmla="*/ 1576 h 1588"/>
                  <a:gd name="T70" fmla="*/ 1178 w 1335"/>
                  <a:gd name="T71" fmla="*/ 1544 h 1588"/>
                  <a:gd name="T72" fmla="*/ 1141 w 1335"/>
                  <a:gd name="T73" fmla="*/ 1462 h 1588"/>
                  <a:gd name="T74" fmla="*/ 668 w 1335"/>
                  <a:gd name="T75" fmla="*/ 1276 h 1588"/>
                  <a:gd name="T76" fmla="*/ 193 w 1335"/>
                  <a:gd name="T77" fmla="*/ 1462 h 1588"/>
                  <a:gd name="T78" fmla="*/ 157 w 1335"/>
                  <a:gd name="T79" fmla="*/ 1544 h 1588"/>
                  <a:gd name="T80" fmla="*/ 74 w 1335"/>
                  <a:gd name="T81" fmla="*/ 1576 h 1588"/>
                  <a:gd name="T82" fmla="*/ 42 w 1335"/>
                  <a:gd name="T83" fmla="*/ 1493 h 1588"/>
                  <a:gd name="T84" fmla="*/ 62 w 1335"/>
                  <a:gd name="T85" fmla="*/ 1444 h 1588"/>
                  <a:gd name="T86" fmla="*/ 44 w 1335"/>
                  <a:gd name="T87" fmla="*/ 1435 h 1588"/>
                  <a:gd name="T88" fmla="*/ 12 w 1335"/>
                  <a:gd name="T89" fmla="*/ 1352 h 1588"/>
                  <a:gd name="T90" fmla="*/ 95 w 1335"/>
                  <a:gd name="T91" fmla="*/ 1321 h 1588"/>
                  <a:gd name="T92" fmla="*/ 149 w 1335"/>
                  <a:gd name="T93" fmla="*/ 1345 h 1588"/>
                  <a:gd name="T94" fmla="*/ 498 w 1335"/>
                  <a:gd name="T95" fmla="*/ 1231 h 1588"/>
                  <a:gd name="T96" fmla="*/ 219 w 1335"/>
                  <a:gd name="T97" fmla="*/ 1141 h 1588"/>
                  <a:gd name="T98" fmla="*/ 136 w 1335"/>
                  <a:gd name="T99" fmla="*/ 1178 h 1588"/>
                  <a:gd name="T100" fmla="*/ 54 w 1335"/>
                  <a:gd name="T101" fmla="*/ 1147 h 1588"/>
                  <a:gd name="T102" fmla="*/ 85 w 1335"/>
                  <a:gd name="T103" fmla="*/ 1064 h 1588"/>
                  <a:gd name="T104" fmla="*/ 133 w 1335"/>
                  <a:gd name="T105" fmla="*/ 1040 h 1588"/>
                  <a:gd name="T106" fmla="*/ 126 w 1335"/>
                  <a:gd name="T107" fmla="*/ 1022 h 1588"/>
                  <a:gd name="T108" fmla="*/ 158 w 1335"/>
                  <a:gd name="T109" fmla="*/ 939 h 1588"/>
                  <a:gd name="T110" fmla="*/ 240 w 1335"/>
                  <a:gd name="T111" fmla="*/ 971 h 1588"/>
                  <a:gd name="T112" fmla="*/ 264 w 1335"/>
                  <a:gd name="T113" fmla="*/ 1024 h 1588"/>
                  <a:gd name="T114" fmla="*/ 668 w 1335"/>
                  <a:gd name="T115" fmla="*/ 1185 h 1588"/>
                  <a:gd name="T116" fmla="*/ 1071 w 1335"/>
                  <a:gd name="T117" fmla="*/ 1024 h 1588"/>
                  <a:gd name="T118" fmla="*/ 1095 w 1335"/>
                  <a:gd name="T119" fmla="*/ 971 h 1588"/>
                  <a:gd name="T120" fmla="*/ 1177 w 1335"/>
                  <a:gd name="T121" fmla="*/ 939 h 1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35" h="1588">
                    <a:moveTo>
                      <a:pt x="510" y="436"/>
                    </a:moveTo>
                    <a:cubicBezTo>
                      <a:pt x="422" y="424"/>
                      <a:pt x="327" y="436"/>
                      <a:pt x="340" y="554"/>
                    </a:cubicBezTo>
                    <a:cubicBezTo>
                      <a:pt x="352" y="673"/>
                      <a:pt x="478" y="649"/>
                      <a:pt x="566" y="584"/>
                    </a:cubicBezTo>
                    <a:cubicBezTo>
                      <a:pt x="654" y="519"/>
                      <a:pt x="598" y="448"/>
                      <a:pt x="510" y="436"/>
                    </a:cubicBezTo>
                    <a:close/>
                    <a:moveTo>
                      <a:pt x="809" y="436"/>
                    </a:moveTo>
                    <a:cubicBezTo>
                      <a:pt x="720" y="448"/>
                      <a:pt x="664" y="519"/>
                      <a:pt x="752" y="584"/>
                    </a:cubicBezTo>
                    <a:cubicBezTo>
                      <a:pt x="840" y="649"/>
                      <a:pt x="966" y="673"/>
                      <a:pt x="978" y="554"/>
                    </a:cubicBezTo>
                    <a:cubicBezTo>
                      <a:pt x="991" y="436"/>
                      <a:pt x="897" y="424"/>
                      <a:pt x="809" y="436"/>
                    </a:cubicBezTo>
                    <a:close/>
                    <a:moveTo>
                      <a:pt x="658" y="605"/>
                    </a:moveTo>
                    <a:cubicBezTo>
                      <a:pt x="604" y="652"/>
                      <a:pt x="574" y="748"/>
                      <a:pt x="609" y="761"/>
                    </a:cubicBezTo>
                    <a:cubicBezTo>
                      <a:pt x="657" y="779"/>
                      <a:pt x="662" y="689"/>
                      <a:pt x="662" y="689"/>
                    </a:cubicBezTo>
                    <a:cubicBezTo>
                      <a:pt x="662" y="689"/>
                      <a:pt x="669" y="777"/>
                      <a:pt x="715" y="758"/>
                    </a:cubicBezTo>
                    <a:cubicBezTo>
                      <a:pt x="752" y="743"/>
                      <a:pt x="710" y="630"/>
                      <a:pt x="658" y="605"/>
                    </a:cubicBezTo>
                    <a:close/>
                    <a:moveTo>
                      <a:pt x="678" y="0"/>
                    </a:moveTo>
                    <a:cubicBezTo>
                      <a:pt x="1116" y="0"/>
                      <a:pt x="1070" y="487"/>
                      <a:pt x="1047" y="642"/>
                    </a:cubicBezTo>
                    <a:cubicBezTo>
                      <a:pt x="1028" y="775"/>
                      <a:pt x="900" y="792"/>
                      <a:pt x="900" y="792"/>
                    </a:cubicBezTo>
                    <a:cubicBezTo>
                      <a:pt x="900" y="942"/>
                      <a:pt x="928" y="1065"/>
                      <a:pt x="667" y="1065"/>
                    </a:cubicBezTo>
                    <a:cubicBezTo>
                      <a:pt x="406" y="1065"/>
                      <a:pt x="423" y="942"/>
                      <a:pt x="423" y="792"/>
                    </a:cubicBezTo>
                    <a:cubicBezTo>
                      <a:pt x="394" y="792"/>
                      <a:pt x="298" y="786"/>
                      <a:pt x="275" y="621"/>
                    </a:cubicBezTo>
                    <a:cubicBezTo>
                      <a:pt x="247" y="413"/>
                      <a:pt x="224" y="0"/>
                      <a:pt x="678" y="0"/>
                    </a:cubicBezTo>
                    <a:close/>
                    <a:moveTo>
                      <a:pt x="1177" y="939"/>
                    </a:moveTo>
                    <a:cubicBezTo>
                      <a:pt x="1205" y="952"/>
                      <a:pt x="1226" y="984"/>
                      <a:pt x="1209" y="1022"/>
                    </a:cubicBezTo>
                    <a:cubicBezTo>
                      <a:pt x="1207" y="1026"/>
                      <a:pt x="1205" y="1032"/>
                      <a:pt x="1202" y="1040"/>
                    </a:cubicBezTo>
                    <a:cubicBezTo>
                      <a:pt x="1224" y="1051"/>
                      <a:pt x="1243" y="1061"/>
                      <a:pt x="1250" y="1064"/>
                    </a:cubicBezTo>
                    <a:cubicBezTo>
                      <a:pt x="1288" y="1081"/>
                      <a:pt x="1294" y="1119"/>
                      <a:pt x="1281" y="1147"/>
                    </a:cubicBezTo>
                    <a:cubicBezTo>
                      <a:pt x="1269" y="1175"/>
                      <a:pt x="1237" y="1195"/>
                      <a:pt x="1199" y="1178"/>
                    </a:cubicBezTo>
                    <a:cubicBezTo>
                      <a:pt x="1116" y="1141"/>
                      <a:pt x="1116" y="1141"/>
                      <a:pt x="1116" y="1141"/>
                    </a:cubicBezTo>
                    <a:cubicBezTo>
                      <a:pt x="817" y="1231"/>
                      <a:pt x="817" y="1231"/>
                      <a:pt x="817" y="1231"/>
                    </a:cubicBezTo>
                    <a:cubicBezTo>
                      <a:pt x="1186" y="1345"/>
                      <a:pt x="1186" y="1345"/>
                      <a:pt x="1186" y="1345"/>
                    </a:cubicBezTo>
                    <a:cubicBezTo>
                      <a:pt x="1240" y="1321"/>
                      <a:pt x="1240" y="1321"/>
                      <a:pt x="1240" y="1321"/>
                    </a:cubicBezTo>
                    <a:cubicBezTo>
                      <a:pt x="1278" y="1304"/>
                      <a:pt x="1310" y="1324"/>
                      <a:pt x="1322" y="1352"/>
                    </a:cubicBezTo>
                    <a:cubicBezTo>
                      <a:pt x="1335" y="1380"/>
                      <a:pt x="1329" y="1418"/>
                      <a:pt x="1291" y="1435"/>
                    </a:cubicBezTo>
                    <a:cubicBezTo>
                      <a:pt x="1287" y="1437"/>
                      <a:pt x="1281" y="1440"/>
                      <a:pt x="1273" y="1444"/>
                    </a:cubicBezTo>
                    <a:cubicBezTo>
                      <a:pt x="1283" y="1467"/>
                      <a:pt x="1290" y="1486"/>
                      <a:pt x="1293" y="1493"/>
                    </a:cubicBezTo>
                    <a:cubicBezTo>
                      <a:pt x="1310" y="1531"/>
                      <a:pt x="1289" y="1563"/>
                      <a:pt x="1261" y="1576"/>
                    </a:cubicBezTo>
                    <a:cubicBezTo>
                      <a:pt x="1233" y="1588"/>
                      <a:pt x="1195" y="1582"/>
                      <a:pt x="1178" y="1544"/>
                    </a:cubicBezTo>
                    <a:cubicBezTo>
                      <a:pt x="1141" y="1462"/>
                      <a:pt x="1141" y="1462"/>
                      <a:pt x="1141" y="1462"/>
                    </a:cubicBezTo>
                    <a:cubicBezTo>
                      <a:pt x="668" y="1276"/>
                      <a:pt x="668" y="1276"/>
                      <a:pt x="668" y="1276"/>
                    </a:cubicBezTo>
                    <a:cubicBezTo>
                      <a:pt x="193" y="1462"/>
                      <a:pt x="193" y="1462"/>
                      <a:pt x="193" y="1462"/>
                    </a:cubicBezTo>
                    <a:cubicBezTo>
                      <a:pt x="157" y="1544"/>
                      <a:pt x="157" y="1544"/>
                      <a:pt x="157" y="1544"/>
                    </a:cubicBezTo>
                    <a:cubicBezTo>
                      <a:pt x="140" y="1582"/>
                      <a:pt x="102" y="1588"/>
                      <a:pt x="74" y="1576"/>
                    </a:cubicBezTo>
                    <a:cubicBezTo>
                      <a:pt x="46" y="1563"/>
                      <a:pt x="25" y="1531"/>
                      <a:pt x="42" y="1493"/>
                    </a:cubicBezTo>
                    <a:cubicBezTo>
                      <a:pt x="45" y="1486"/>
                      <a:pt x="52" y="1467"/>
                      <a:pt x="62" y="1444"/>
                    </a:cubicBezTo>
                    <a:cubicBezTo>
                      <a:pt x="54" y="1440"/>
                      <a:pt x="48" y="1437"/>
                      <a:pt x="44" y="1435"/>
                    </a:cubicBezTo>
                    <a:cubicBezTo>
                      <a:pt x="6" y="1418"/>
                      <a:pt x="0" y="1380"/>
                      <a:pt x="12" y="1352"/>
                    </a:cubicBezTo>
                    <a:cubicBezTo>
                      <a:pt x="25" y="1324"/>
                      <a:pt x="57" y="1304"/>
                      <a:pt x="95" y="1321"/>
                    </a:cubicBezTo>
                    <a:cubicBezTo>
                      <a:pt x="149" y="1345"/>
                      <a:pt x="149" y="1345"/>
                      <a:pt x="149" y="1345"/>
                    </a:cubicBezTo>
                    <a:cubicBezTo>
                      <a:pt x="498" y="1231"/>
                      <a:pt x="498" y="1231"/>
                      <a:pt x="498" y="1231"/>
                    </a:cubicBezTo>
                    <a:cubicBezTo>
                      <a:pt x="219" y="1141"/>
                      <a:pt x="219" y="1141"/>
                      <a:pt x="219" y="1141"/>
                    </a:cubicBezTo>
                    <a:cubicBezTo>
                      <a:pt x="136" y="1178"/>
                      <a:pt x="136" y="1178"/>
                      <a:pt x="136" y="1178"/>
                    </a:cubicBezTo>
                    <a:cubicBezTo>
                      <a:pt x="98" y="1195"/>
                      <a:pt x="66" y="1175"/>
                      <a:pt x="54" y="1147"/>
                    </a:cubicBezTo>
                    <a:cubicBezTo>
                      <a:pt x="41" y="1119"/>
                      <a:pt x="47" y="1081"/>
                      <a:pt x="85" y="1064"/>
                    </a:cubicBezTo>
                    <a:cubicBezTo>
                      <a:pt x="92" y="1061"/>
                      <a:pt x="111" y="1051"/>
                      <a:pt x="133" y="1040"/>
                    </a:cubicBezTo>
                    <a:cubicBezTo>
                      <a:pt x="130" y="1032"/>
                      <a:pt x="128" y="1026"/>
                      <a:pt x="126" y="1022"/>
                    </a:cubicBezTo>
                    <a:cubicBezTo>
                      <a:pt x="109" y="984"/>
                      <a:pt x="129" y="952"/>
                      <a:pt x="158" y="939"/>
                    </a:cubicBezTo>
                    <a:cubicBezTo>
                      <a:pt x="186" y="927"/>
                      <a:pt x="223" y="933"/>
                      <a:pt x="240" y="971"/>
                    </a:cubicBezTo>
                    <a:cubicBezTo>
                      <a:pt x="264" y="1024"/>
                      <a:pt x="264" y="1024"/>
                      <a:pt x="264" y="1024"/>
                    </a:cubicBezTo>
                    <a:cubicBezTo>
                      <a:pt x="668" y="1185"/>
                      <a:pt x="668" y="1185"/>
                      <a:pt x="668" y="1185"/>
                    </a:cubicBezTo>
                    <a:cubicBezTo>
                      <a:pt x="1071" y="1024"/>
                      <a:pt x="1071" y="1024"/>
                      <a:pt x="1071" y="1024"/>
                    </a:cubicBezTo>
                    <a:cubicBezTo>
                      <a:pt x="1095" y="971"/>
                      <a:pt x="1095" y="971"/>
                      <a:pt x="1095" y="971"/>
                    </a:cubicBezTo>
                    <a:cubicBezTo>
                      <a:pt x="1112" y="933"/>
                      <a:pt x="1149" y="927"/>
                      <a:pt x="1177" y="93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grpSp>
        <p:sp>
          <p:nvSpPr>
            <p:cNvPr id="28" name="Rectangle 27"/>
            <p:cNvSpPr/>
            <p:nvPr/>
          </p:nvSpPr>
          <p:spPr>
            <a:xfrm>
              <a:off x="5334819" y="2032326"/>
              <a:ext cx="3812400" cy="6471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1200" spc="100" dirty="0">
                  <a:solidFill>
                    <a:schemeClr val="bg1"/>
                  </a:solidFill>
                </a:rPr>
                <a:t>Unlawful </a:t>
              </a:r>
              <a:endParaRPr lang="en-AU" sz="1200" spc="100" dirty="0" smtClean="0">
                <a:solidFill>
                  <a:schemeClr val="bg1"/>
                </a:solidFill>
              </a:endParaRPr>
            </a:p>
            <a:p>
              <a:r>
                <a:rPr lang="en-AU" sz="1200" spc="100" dirty="0" smtClean="0">
                  <a:solidFill>
                    <a:schemeClr val="bg1"/>
                  </a:solidFill>
                </a:rPr>
                <a:t>content</a:t>
              </a:r>
              <a:endParaRPr lang="en-AU" sz="1200" dirty="0">
                <a:solidFill>
                  <a:schemeClr val="bg1"/>
                </a:solidFill>
              </a:endParaRPr>
            </a:p>
          </p:txBody>
        </p:sp>
      </p:grpSp>
      <p:sp>
        <p:nvSpPr>
          <p:cNvPr id="29" name="Rectangle 28" descr="Image illustrating 1st ranking motivations for consuming digital media content by unlawful content category" title="Number 1 symbol"/>
          <p:cNvSpPr/>
          <p:nvPr/>
        </p:nvSpPr>
        <p:spPr bwMode="ltGray">
          <a:xfrm>
            <a:off x="4635012" y="2943615"/>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600" b="1" dirty="0" smtClean="0">
                <a:solidFill>
                  <a:schemeClr val="accent5"/>
                </a:solidFill>
              </a:rPr>
              <a:t>1</a:t>
            </a:r>
          </a:p>
        </p:txBody>
      </p:sp>
      <p:sp>
        <p:nvSpPr>
          <p:cNvPr id="30" name="Rectangle 29" descr="Image illustrating 2nd ranking motivations for consuming digital media content by unlawful content category" title="Number 2 symbol"/>
          <p:cNvSpPr/>
          <p:nvPr/>
        </p:nvSpPr>
        <p:spPr bwMode="ltGray">
          <a:xfrm>
            <a:off x="4635012" y="3930147"/>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600" b="1" dirty="0" smtClean="0">
                <a:solidFill>
                  <a:schemeClr val="accent5"/>
                </a:solidFill>
              </a:rPr>
              <a:t>2</a:t>
            </a:r>
          </a:p>
        </p:txBody>
      </p:sp>
      <p:sp>
        <p:nvSpPr>
          <p:cNvPr id="31" name="Rectangle 30" descr="Image illustrating 3rd ranking motivations for consuming digital media content by unlawful content category" title="Number 3 Symbol"/>
          <p:cNvSpPr/>
          <p:nvPr/>
        </p:nvSpPr>
        <p:spPr bwMode="ltGray">
          <a:xfrm>
            <a:off x="4635012" y="4916679"/>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600" b="1" dirty="0" smtClean="0">
                <a:solidFill>
                  <a:schemeClr val="accent5"/>
                </a:solidFill>
              </a:rPr>
              <a:t>3</a:t>
            </a:r>
          </a:p>
        </p:txBody>
      </p:sp>
      <p:graphicFrame>
        <p:nvGraphicFramePr>
          <p:cNvPr id="20" name="Table 19" descr="1 Ease/convenience&#10;2017 52%&#10;2016 50%&#10;2015 50%&#10;&#10;2 Speed&#10;2017 45% (significant increase)&#10;2016 39%&#10;2015 41%&#10;&#10;3 Quality&#10;2017 38% (significant increase)&#10;2016 31%&#10;2015 28%" title="Table showing Top 3 Motivations for consumption of digital media content via paid services"/>
          <p:cNvGraphicFramePr>
            <a:graphicFrameLocks noGrp="1"/>
          </p:cNvGraphicFramePr>
          <p:nvPr>
            <p:extLst>
              <p:ext uri="{D42A27DB-BD31-4B8C-83A1-F6EECF244321}">
                <p14:modId xmlns:p14="http://schemas.microsoft.com/office/powerpoint/2010/main" val="1857287650"/>
              </p:ext>
            </p:extLst>
          </p:nvPr>
        </p:nvGraphicFramePr>
        <p:xfrm>
          <a:off x="497993" y="2261837"/>
          <a:ext cx="3900585" cy="3536894"/>
        </p:xfrm>
        <a:graphic>
          <a:graphicData uri="http://schemas.openxmlformats.org/drawingml/2006/table">
            <a:tbl>
              <a:tblPr firstRow="1" bandRow="1">
                <a:tableStyleId>{5C22544A-7EE6-4342-B048-85BDC9FD1C3A}</a:tableStyleId>
              </a:tblPr>
              <a:tblGrid>
                <a:gridCol w="1930983"/>
                <a:gridCol w="656534"/>
                <a:gridCol w="656534"/>
                <a:gridCol w="656534"/>
              </a:tblGrid>
              <a:tr h="512894">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endParaRPr lang="en-AU" sz="1200" b="0" kern="1200" spc="100" baseline="0" dirty="0" smtClean="0">
                        <a:solidFill>
                          <a:schemeClr val="tx1"/>
                        </a:solidFill>
                        <a:latin typeface="+mn-lt"/>
                        <a:ea typeface="+mn-ea"/>
                        <a:cs typeface="+mn-cs"/>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bg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bg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bg1"/>
                          </a:solidFill>
                          <a:latin typeface="+mn-lt"/>
                          <a:ea typeface="+mn-ea"/>
                          <a:cs typeface="+mn-cs"/>
                        </a:rPr>
                        <a:t>2017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008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tx1"/>
                          </a:solidFill>
                          <a:latin typeface="+mn-lt"/>
                          <a:ea typeface="+mn-ea"/>
                          <a:cs typeface="+mn-cs"/>
                        </a:rPr>
                        <a:t>Ease/ convenience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50%</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50%</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52%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008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tx1"/>
                          </a:solidFill>
                          <a:latin typeface="+mn-lt"/>
                          <a:ea typeface="+mn-ea"/>
                          <a:cs typeface="+mn-cs"/>
                        </a:rPr>
                        <a:t>Speed</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41%</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39%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rgbClr val="00B050"/>
                          </a:solidFill>
                          <a:latin typeface="+mn-lt"/>
                          <a:ea typeface="+mn-ea"/>
                          <a:cs typeface="+mn-cs"/>
                        </a:rPr>
                        <a:t>45%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008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400" b="1" kern="1200" spc="100" baseline="0" dirty="0" smtClean="0">
                          <a:solidFill>
                            <a:schemeClr val="tx1"/>
                          </a:solidFill>
                          <a:latin typeface="+mn-lt"/>
                          <a:ea typeface="+mn-ea"/>
                          <a:cs typeface="+mn-cs"/>
                        </a:rPr>
                        <a:t>Quality</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28%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31%</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spc="100" baseline="0" dirty="0" smtClean="0">
                          <a:solidFill>
                            <a:srgbClr val="00B050"/>
                          </a:solidFill>
                        </a:rPr>
                        <a:t>38</a:t>
                      </a:r>
                      <a:r>
                        <a:rPr lang="en-AU" sz="1600" b="0" kern="1200" spc="100" baseline="0" dirty="0" smtClean="0">
                          <a:solidFill>
                            <a:srgbClr val="00B050"/>
                          </a:solidFill>
                          <a:latin typeface="+mn-lt"/>
                          <a:ea typeface="+mn-ea"/>
                          <a:cs typeface="+mn-cs"/>
                        </a:rPr>
                        <a:t>%</a:t>
                      </a:r>
                      <a:endParaRPr lang="en-AU" sz="1600" b="0" spc="100" baseline="0" dirty="0" smtClean="0">
                        <a:solidFill>
                          <a:srgbClr val="00B050"/>
                        </a:solidFill>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graphicFrame>
        <p:nvGraphicFramePr>
          <p:cNvPr id="18" name="Table 17" descr="1 Price (it's free)&#10;2017 54%&#10;2016 52%&#10;2015 55%&#10;&#10;2 Ease/convenience&#10;2017 44%&#10;2016 44%&#10;2015 51%&#10;&#10;3 Speed&#10;2017 42%&#10;2016 41%&#10;2015 45%" title="Table showing Top 3 Motivations for consumption of digital media content unlawfully"/>
          <p:cNvGraphicFramePr>
            <a:graphicFrameLocks noGrp="1"/>
          </p:cNvGraphicFramePr>
          <p:nvPr>
            <p:extLst>
              <p:ext uri="{D42A27DB-BD31-4B8C-83A1-F6EECF244321}">
                <p14:modId xmlns:p14="http://schemas.microsoft.com/office/powerpoint/2010/main" val="430274041"/>
              </p:ext>
            </p:extLst>
          </p:nvPr>
        </p:nvGraphicFramePr>
        <p:xfrm>
          <a:off x="5064459" y="2293369"/>
          <a:ext cx="3999600" cy="3489596"/>
        </p:xfrm>
        <a:graphic>
          <a:graphicData uri="http://schemas.openxmlformats.org/drawingml/2006/table">
            <a:tbl>
              <a:tblPr firstRow="1" bandRow="1">
                <a:tableStyleId>{5C22544A-7EE6-4342-B048-85BDC9FD1C3A}</a:tableStyleId>
              </a:tblPr>
              <a:tblGrid>
                <a:gridCol w="1980000"/>
                <a:gridCol w="673200"/>
                <a:gridCol w="673200"/>
                <a:gridCol w="673200"/>
              </a:tblGrid>
              <a:tr h="465596">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endParaRPr lang="en-AU" sz="1200" b="0" kern="1200" spc="100" baseline="0" dirty="0" smtClean="0">
                        <a:solidFill>
                          <a:schemeClr val="tx1"/>
                        </a:solidFill>
                        <a:latin typeface="+mn-lt"/>
                        <a:ea typeface="+mn-ea"/>
                        <a:cs typeface="+mn-cs"/>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bg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bg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bg1"/>
                          </a:solidFill>
                          <a:latin typeface="+mn-lt"/>
                          <a:ea typeface="+mn-ea"/>
                          <a:cs typeface="+mn-cs"/>
                        </a:rPr>
                        <a:t>2017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008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400" b="1" kern="1200" spc="100" baseline="0" dirty="0" smtClean="0">
                          <a:solidFill>
                            <a:schemeClr val="tx1"/>
                          </a:solidFill>
                          <a:latin typeface="+mn-lt"/>
                          <a:ea typeface="+mn-ea"/>
                          <a:cs typeface="+mn-cs"/>
                        </a:rPr>
                        <a:t>Price (it’s free)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55%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52%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54%</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008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tx1"/>
                          </a:solidFill>
                          <a:latin typeface="+mn-lt"/>
                          <a:ea typeface="+mn-ea"/>
                          <a:cs typeface="+mn-cs"/>
                        </a:rPr>
                        <a:t>Ease/ convenience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51%</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44%</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44%</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1008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tx1"/>
                          </a:solidFill>
                          <a:latin typeface="+mn-lt"/>
                          <a:ea typeface="+mn-ea"/>
                          <a:cs typeface="+mn-cs"/>
                        </a:rPr>
                        <a:t>Speed</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45%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kern="1200" spc="100" baseline="0" dirty="0" smtClean="0">
                          <a:solidFill>
                            <a:schemeClr val="tx1"/>
                          </a:solidFill>
                          <a:latin typeface="+mn-lt"/>
                          <a:ea typeface="+mn-ea"/>
                          <a:cs typeface="+mn-cs"/>
                        </a:rPr>
                        <a:t>41%</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600" b="0" spc="100" baseline="0" dirty="0" smtClean="0">
                          <a:solidFill>
                            <a:schemeClr val="tx1"/>
                          </a:solidFill>
                        </a:rPr>
                        <a:t>42</a:t>
                      </a:r>
                      <a:r>
                        <a:rPr lang="en-AU" sz="1600" b="0" kern="1200" spc="100" baseline="0" dirty="0" smtClean="0">
                          <a:solidFill>
                            <a:schemeClr val="tx1"/>
                          </a:solidFill>
                          <a:latin typeface="+mn-lt"/>
                          <a:ea typeface="+mn-ea"/>
                          <a:cs typeface="+mn-cs"/>
                        </a:rPr>
                        <a:t>%</a:t>
                      </a:r>
                      <a:endParaRPr lang="en-AU" sz="1600" b="0" spc="100" baseline="0" dirty="0" smtClean="0">
                        <a:solidFill>
                          <a:schemeClr val="tx1"/>
                        </a:solidFill>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730687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at would make infringers stop?" title="Heading and key finding of the slide"/>
          <p:cNvSpPr>
            <a:spLocks noGrp="1"/>
          </p:cNvSpPr>
          <p:nvPr>
            <p:ph type="title"/>
          </p:nvPr>
        </p:nvSpPr>
        <p:spPr/>
        <p:txBody>
          <a:bodyPr/>
          <a:lstStyle/>
          <a:p>
            <a:r>
              <a:rPr lang="en-AU" dirty="0" smtClean="0"/>
              <a:t>What would make infringers stop…</a:t>
            </a:r>
            <a:endParaRPr lang="en-AU" dirty="0"/>
          </a:p>
        </p:txBody>
      </p:sp>
      <p:sp>
        <p:nvSpPr>
          <p:cNvPr id="5" name="Content Placeholder 3" descr="Only 1 in 20 infringers (6%) said that nothing would make them stop." title="Image tagline"/>
          <p:cNvSpPr txBox="1">
            <a:spLocks/>
          </p:cNvSpPr>
          <p:nvPr/>
        </p:nvSpPr>
        <p:spPr>
          <a:xfrm>
            <a:off x="33102" y="1901049"/>
            <a:ext cx="9144000" cy="626358"/>
          </a:xfrm>
          <a:prstGeom prst="rect">
            <a:avLst/>
          </a:prstGeom>
        </p:spPr>
        <p:txBody>
          <a:bodyPr vert="horz" lIns="0" tIns="212400" rIns="0" bIns="0" rtlCol="0">
            <a:noAutofit/>
          </a:bodyPr>
          <a:lstStyle>
            <a:lvl1pPr marL="0" indent="0" algn="l" defTabSz="914400" rtl="0" eaLnBrk="1" latinLnBrk="0" hangingPunct="1">
              <a:spcBef>
                <a:spcPct val="20000"/>
              </a:spcBef>
              <a:buFont typeface="Arial" pitchFamily="34" charset="0"/>
              <a:buNone/>
              <a:defRPr lang="en-US" sz="1600" b="0" kern="120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1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1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lgn="ctr" fontAlgn="auto">
              <a:spcAft>
                <a:spcPts val="0"/>
              </a:spcAft>
              <a:buSzPct val="100000"/>
              <a:buNone/>
            </a:pPr>
            <a:r>
              <a:rPr lang="en-AU" sz="1900" b="0" dirty="0" smtClean="0"/>
              <a:t>Only </a:t>
            </a:r>
            <a:r>
              <a:rPr lang="en-AU" sz="1900" dirty="0" smtClean="0"/>
              <a:t>1 in 20 infringers </a:t>
            </a:r>
            <a:r>
              <a:rPr lang="en-AU" sz="1900" b="0" dirty="0" smtClean="0"/>
              <a:t>(6%) continue to say that </a:t>
            </a:r>
            <a:r>
              <a:rPr lang="en-AU" sz="1900" dirty="0" smtClean="0"/>
              <a:t>nothing would make them stop</a:t>
            </a:r>
            <a:r>
              <a:rPr lang="en-AU" sz="1900" b="0" dirty="0" smtClean="0"/>
              <a:t>.</a:t>
            </a:r>
            <a:endParaRPr lang="en-AU" sz="1900" b="0" dirty="0"/>
          </a:p>
        </p:txBody>
      </p:sp>
      <p:sp>
        <p:nvSpPr>
          <p:cNvPr id="80" name="Content Placeholder 3" descr="The factors that would most encourage people to stop were:" title="Table heading"/>
          <p:cNvSpPr txBox="1">
            <a:spLocks/>
          </p:cNvSpPr>
          <p:nvPr/>
        </p:nvSpPr>
        <p:spPr>
          <a:xfrm>
            <a:off x="287337" y="2599147"/>
            <a:ext cx="8581171" cy="394448"/>
          </a:xfrm>
          <a:custGeom>
            <a:avLst/>
            <a:gdLst>
              <a:gd name="connsiteX0" fmla="*/ 0 w 9283435"/>
              <a:gd name="connsiteY0" fmla="*/ 0 h 394448"/>
              <a:gd name="connsiteX1" fmla="*/ 9283435 w 9283435"/>
              <a:gd name="connsiteY1" fmla="*/ 0 h 394448"/>
              <a:gd name="connsiteX2" fmla="*/ 9283435 w 9283435"/>
              <a:gd name="connsiteY2" fmla="*/ 394448 h 394448"/>
              <a:gd name="connsiteX3" fmla="*/ 0 w 9283435"/>
              <a:gd name="connsiteY3" fmla="*/ 394448 h 394448"/>
              <a:gd name="connsiteX4" fmla="*/ 0 w 9283435"/>
              <a:gd name="connsiteY4" fmla="*/ 0 h 394448"/>
              <a:gd name="connsiteX0" fmla="*/ 0 w 9283435"/>
              <a:gd name="connsiteY0" fmla="*/ 0 h 394448"/>
              <a:gd name="connsiteX1" fmla="*/ 9283435 w 9283435"/>
              <a:gd name="connsiteY1" fmla="*/ 0 h 394448"/>
              <a:gd name="connsiteX2" fmla="*/ 9280954 w 9283435"/>
              <a:gd name="connsiteY2" fmla="*/ 197227 h 394448"/>
              <a:gd name="connsiteX3" fmla="*/ 9283435 w 9283435"/>
              <a:gd name="connsiteY3" fmla="*/ 394448 h 394448"/>
              <a:gd name="connsiteX4" fmla="*/ 0 w 9283435"/>
              <a:gd name="connsiteY4" fmla="*/ 394448 h 394448"/>
              <a:gd name="connsiteX5" fmla="*/ 0 w 9283435"/>
              <a:gd name="connsiteY5" fmla="*/ 0 h 394448"/>
              <a:gd name="connsiteX0" fmla="*/ 0 w 9478177"/>
              <a:gd name="connsiteY0" fmla="*/ 0 h 394448"/>
              <a:gd name="connsiteX1" fmla="*/ 9283435 w 9478177"/>
              <a:gd name="connsiteY1" fmla="*/ 0 h 394448"/>
              <a:gd name="connsiteX2" fmla="*/ 9478177 w 9478177"/>
              <a:gd name="connsiteY2" fmla="*/ 197227 h 394448"/>
              <a:gd name="connsiteX3" fmla="*/ 9283435 w 9478177"/>
              <a:gd name="connsiteY3" fmla="*/ 394448 h 394448"/>
              <a:gd name="connsiteX4" fmla="*/ 0 w 9478177"/>
              <a:gd name="connsiteY4" fmla="*/ 394448 h 394448"/>
              <a:gd name="connsiteX5" fmla="*/ 0 w 9478177"/>
              <a:gd name="connsiteY5" fmla="*/ 0 h 394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78177" h="394448">
                <a:moveTo>
                  <a:pt x="0" y="0"/>
                </a:moveTo>
                <a:lnTo>
                  <a:pt x="9283435" y="0"/>
                </a:lnTo>
                <a:lnTo>
                  <a:pt x="9478177" y="197227"/>
                </a:lnTo>
                <a:lnTo>
                  <a:pt x="9283435" y="394448"/>
                </a:lnTo>
                <a:lnTo>
                  <a:pt x="0" y="394448"/>
                </a:lnTo>
                <a:lnTo>
                  <a:pt x="0" y="0"/>
                </a:lnTo>
                <a:close/>
              </a:path>
            </a:pathLst>
          </a:custGeom>
          <a:solidFill>
            <a:srgbClr val="333333"/>
          </a:solidFill>
        </p:spPr>
        <p:txBody>
          <a:bodyPr vert="horz" lIns="108000" tIns="0" rIns="0" bIns="0" rtlCol="0" anchor="ctr">
            <a:noAutofit/>
          </a:bodyPr>
          <a:lstStyle>
            <a:lvl1pPr marL="0" indent="0" algn="l" defTabSz="914400" rtl="0" eaLnBrk="1" latinLnBrk="0" hangingPunct="1">
              <a:spcBef>
                <a:spcPct val="20000"/>
              </a:spcBef>
              <a:buFont typeface="Arial" pitchFamily="34" charset="0"/>
              <a:buNone/>
              <a:defRPr lang="en-US" sz="1600" b="0" kern="120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1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1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fontAlgn="auto">
              <a:spcBef>
                <a:spcPts val="1200"/>
              </a:spcBef>
              <a:spcAft>
                <a:spcPts val="0"/>
              </a:spcAft>
              <a:buSzPct val="100000"/>
              <a:buNone/>
            </a:pPr>
            <a:r>
              <a:rPr lang="en-AU" sz="1800" b="0" dirty="0">
                <a:solidFill>
                  <a:schemeClr val="bg1"/>
                </a:solidFill>
              </a:rPr>
              <a:t>The factors that would most encourage people to stop were:</a:t>
            </a:r>
          </a:p>
        </p:txBody>
      </p:sp>
      <p:sp>
        <p:nvSpPr>
          <p:cNvPr id="72" name="TextBox 71" descr="Lawful services being cheaper" title="Nil"/>
          <p:cNvSpPr txBox="1"/>
          <p:nvPr/>
        </p:nvSpPr>
        <p:spPr>
          <a:xfrm>
            <a:off x="696563" y="4499002"/>
            <a:ext cx="1450351" cy="507768"/>
          </a:xfrm>
          <a:prstGeom prst="rect">
            <a:avLst/>
          </a:prstGeom>
          <a:noFill/>
        </p:spPr>
        <p:txBody>
          <a:bodyPr wrap="square" lIns="36000" tIns="36000" rIns="36000" bIns="36000" rtlCol="0" anchor="t">
            <a:noAutofit/>
          </a:bodyPr>
          <a:lstStyle/>
          <a:p>
            <a:pPr marL="0" lvl="3" algn="ctr" fontAlgn="auto">
              <a:spcBef>
                <a:spcPts val="0"/>
              </a:spcBef>
              <a:spcAft>
                <a:spcPts val="0"/>
              </a:spcAft>
              <a:buSzPct val="100000"/>
            </a:pPr>
            <a:r>
              <a:rPr lang="en-AU" sz="1200" b="0" dirty="0" smtClean="0">
                <a:latin typeface="+mn-lt"/>
              </a:rPr>
              <a:t>Lawful services</a:t>
            </a:r>
          </a:p>
          <a:p>
            <a:pPr marL="0" lvl="3" algn="ctr" fontAlgn="auto">
              <a:spcBef>
                <a:spcPts val="0"/>
              </a:spcBef>
              <a:spcAft>
                <a:spcPts val="0"/>
              </a:spcAft>
              <a:buSzPct val="100000"/>
            </a:pPr>
            <a:r>
              <a:rPr lang="en-AU" sz="1200" b="0" dirty="0" smtClean="0">
                <a:latin typeface="+mn-lt"/>
              </a:rPr>
              <a:t>being cheaper</a:t>
            </a:r>
            <a:endParaRPr lang="en-AU" sz="1200" b="0" dirty="0">
              <a:latin typeface="+mn-lt"/>
            </a:endParaRPr>
          </a:p>
        </p:txBody>
      </p:sp>
      <p:sp>
        <p:nvSpPr>
          <p:cNvPr id="73" name="TextBox 72" descr="39% (of infringers)"/>
          <p:cNvSpPr txBox="1"/>
          <p:nvPr/>
        </p:nvSpPr>
        <p:spPr>
          <a:xfrm>
            <a:off x="999708" y="4081647"/>
            <a:ext cx="844061" cy="378690"/>
          </a:xfrm>
          <a:prstGeom prst="rect">
            <a:avLst/>
          </a:prstGeom>
          <a:noFill/>
        </p:spPr>
        <p:txBody>
          <a:bodyPr wrap="none" lIns="0" tIns="0" rIns="0" bIns="0" rtlCol="0">
            <a:noAutofit/>
          </a:bodyPr>
          <a:lstStyle/>
          <a:p>
            <a:pPr algn="ctr"/>
            <a:r>
              <a:rPr lang="en-AU" sz="2800" dirty="0" smtClean="0"/>
              <a:t>39</a:t>
            </a:r>
            <a:r>
              <a:rPr lang="en-AU" sz="2800" b="0" dirty="0" smtClean="0">
                <a:latin typeface="+mn-lt"/>
              </a:rPr>
              <a:t>%</a:t>
            </a:r>
          </a:p>
        </p:txBody>
      </p:sp>
      <p:grpSp>
        <p:nvGrpSpPr>
          <p:cNvPr id="88" name="Group 87" descr="Image illustating cutting the price of lawful services" title="Image: scissors cutting up dollar note"/>
          <p:cNvGrpSpPr/>
          <p:nvPr/>
        </p:nvGrpSpPr>
        <p:grpSpPr>
          <a:xfrm>
            <a:off x="854695" y="3175496"/>
            <a:ext cx="1134086" cy="837489"/>
            <a:chOff x="2112963" y="1533526"/>
            <a:chExt cx="5645150" cy="3848100"/>
          </a:xfrm>
          <a:solidFill>
            <a:schemeClr val="accent4"/>
          </a:solidFill>
        </p:grpSpPr>
        <p:sp>
          <p:nvSpPr>
            <p:cNvPr id="83" name="Freeform 5" title="Nil"/>
            <p:cNvSpPr>
              <a:spLocks/>
            </p:cNvSpPr>
            <p:nvPr/>
          </p:nvSpPr>
          <p:spPr bwMode="auto">
            <a:xfrm>
              <a:off x="3879851" y="3695701"/>
              <a:ext cx="854075" cy="379413"/>
            </a:xfrm>
            <a:custGeom>
              <a:avLst/>
              <a:gdLst>
                <a:gd name="T0" fmla="*/ 84 w 227"/>
                <a:gd name="T1" fmla="*/ 0 h 101"/>
                <a:gd name="T2" fmla="*/ 0 w 227"/>
                <a:gd name="T3" fmla="*/ 101 h 101"/>
                <a:gd name="T4" fmla="*/ 227 w 227"/>
                <a:gd name="T5" fmla="*/ 79 h 101"/>
                <a:gd name="T6" fmla="*/ 92 w 227"/>
                <a:gd name="T7" fmla="*/ 0 h 101"/>
                <a:gd name="T8" fmla="*/ 84 w 227"/>
                <a:gd name="T9" fmla="*/ 0 h 101"/>
              </a:gdLst>
              <a:ahLst/>
              <a:cxnLst>
                <a:cxn ang="0">
                  <a:pos x="T0" y="T1"/>
                </a:cxn>
                <a:cxn ang="0">
                  <a:pos x="T2" y="T3"/>
                </a:cxn>
                <a:cxn ang="0">
                  <a:pos x="T4" y="T5"/>
                </a:cxn>
                <a:cxn ang="0">
                  <a:pos x="T6" y="T7"/>
                </a:cxn>
                <a:cxn ang="0">
                  <a:pos x="T8" y="T9"/>
                </a:cxn>
              </a:cxnLst>
              <a:rect l="0" t="0" r="r" b="b"/>
              <a:pathLst>
                <a:path w="227" h="101">
                  <a:moveTo>
                    <a:pt x="84" y="0"/>
                  </a:moveTo>
                  <a:cubicBezTo>
                    <a:pt x="49" y="42"/>
                    <a:pt x="27" y="69"/>
                    <a:pt x="0" y="101"/>
                  </a:cubicBezTo>
                  <a:cubicBezTo>
                    <a:pt x="227" y="79"/>
                    <a:pt x="227" y="79"/>
                    <a:pt x="227" y="79"/>
                  </a:cubicBezTo>
                  <a:cubicBezTo>
                    <a:pt x="92" y="0"/>
                    <a:pt x="92" y="0"/>
                    <a:pt x="92" y="0"/>
                  </a:cubicBezTo>
                  <a:cubicBezTo>
                    <a:pt x="89" y="0"/>
                    <a:pt x="86" y="0"/>
                    <a:pt x="8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4" name="Freeform 6" title="Nil"/>
            <p:cNvSpPr>
              <a:spLocks noEditPoints="1"/>
            </p:cNvSpPr>
            <p:nvPr/>
          </p:nvSpPr>
          <p:spPr bwMode="auto">
            <a:xfrm>
              <a:off x="3665538" y="1533526"/>
              <a:ext cx="4092575" cy="3543300"/>
            </a:xfrm>
            <a:custGeom>
              <a:avLst/>
              <a:gdLst>
                <a:gd name="T0" fmla="*/ 1079 w 1089"/>
                <a:gd name="T1" fmla="*/ 476 h 942"/>
                <a:gd name="T2" fmla="*/ 284 w 1089"/>
                <a:gd name="T3" fmla="*/ 5 h 942"/>
                <a:gd name="T4" fmla="*/ 262 w 1089"/>
                <a:gd name="T5" fmla="*/ 11 h 942"/>
                <a:gd name="T6" fmla="*/ 259 w 1089"/>
                <a:gd name="T7" fmla="*/ 15 h 942"/>
                <a:gd name="T8" fmla="*/ 4 w 1089"/>
                <a:gd name="T9" fmla="*/ 444 h 942"/>
                <a:gd name="T10" fmla="*/ 10 w 1089"/>
                <a:gd name="T11" fmla="*/ 467 h 942"/>
                <a:gd name="T12" fmla="*/ 26 w 1089"/>
                <a:gd name="T13" fmla="*/ 476 h 942"/>
                <a:gd name="T14" fmla="*/ 245 w 1089"/>
                <a:gd name="T15" fmla="*/ 213 h 942"/>
                <a:gd name="T16" fmla="*/ 339 w 1089"/>
                <a:gd name="T17" fmla="*/ 162 h 942"/>
                <a:gd name="T18" fmla="*/ 428 w 1089"/>
                <a:gd name="T19" fmla="*/ 179 h 942"/>
                <a:gd name="T20" fmla="*/ 458 w 1089"/>
                <a:gd name="T21" fmla="*/ 196 h 942"/>
                <a:gd name="T22" fmla="*/ 436 w 1089"/>
                <a:gd name="T23" fmla="*/ 222 h 942"/>
                <a:gd name="T24" fmla="*/ 155 w 1089"/>
                <a:gd name="T25" fmla="*/ 553 h 942"/>
                <a:gd name="T26" fmla="*/ 186 w 1089"/>
                <a:gd name="T27" fmla="*/ 571 h 942"/>
                <a:gd name="T28" fmla="*/ 321 w 1089"/>
                <a:gd name="T29" fmla="*/ 651 h 942"/>
                <a:gd name="T30" fmla="*/ 805 w 1089"/>
                <a:gd name="T31" fmla="*/ 938 h 942"/>
                <a:gd name="T32" fmla="*/ 806 w 1089"/>
                <a:gd name="T33" fmla="*/ 939 h 942"/>
                <a:gd name="T34" fmla="*/ 827 w 1089"/>
                <a:gd name="T35" fmla="*/ 932 h 942"/>
                <a:gd name="T36" fmla="*/ 1085 w 1089"/>
                <a:gd name="T37" fmla="*/ 499 h 942"/>
                <a:gd name="T38" fmla="*/ 1079 w 1089"/>
                <a:gd name="T39" fmla="*/ 476 h 942"/>
                <a:gd name="T40" fmla="*/ 736 w 1089"/>
                <a:gd name="T41" fmla="*/ 586 h 942"/>
                <a:gd name="T42" fmla="*/ 430 w 1089"/>
                <a:gd name="T43" fmla="*/ 664 h 942"/>
                <a:gd name="T44" fmla="*/ 391 w 1089"/>
                <a:gd name="T45" fmla="*/ 635 h 942"/>
                <a:gd name="T46" fmla="*/ 344 w 1089"/>
                <a:gd name="T47" fmla="*/ 572 h 942"/>
                <a:gd name="T48" fmla="*/ 352 w 1089"/>
                <a:gd name="T49" fmla="*/ 358 h 942"/>
                <a:gd name="T50" fmla="*/ 658 w 1089"/>
                <a:gd name="T51" fmla="*/ 280 h 942"/>
                <a:gd name="T52" fmla="*/ 736 w 1089"/>
                <a:gd name="T53" fmla="*/ 586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89" h="942">
                  <a:moveTo>
                    <a:pt x="1079" y="476"/>
                  </a:moveTo>
                  <a:cubicBezTo>
                    <a:pt x="284" y="5"/>
                    <a:pt x="284" y="5"/>
                    <a:pt x="284" y="5"/>
                  </a:cubicBezTo>
                  <a:cubicBezTo>
                    <a:pt x="277" y="0"/>
                    <a:pt x="266" y="3"/>
                    <a:pt x="262" y="11"/>
                  </a:cubicBezTo>
                  <a:cubicBezTo>
                    <a:pt x="259" y="15"/>
                    <a:pt x="259" y="15"/>
                    <a:pt x="259" y="15"/>
                  </a:cubicBezTo>
                  <a:cubicBezTo>
                    <a:pt x="4" y="444"/>
                    <a:pt x="4" y="444"/>
                    <a:pt x="4" y="444"/>
                  </a:cubicBezTo>
                  <a:cubicBezTo>
                    <a:pt x="0" y="452"/>
                    <a:pt x="2" y="462"/>
                    <a:pt x="10" y="467"/>
                  </a:cubicBezTo>
                  <a:cubicBezTo>
                    <a:pt x="26" y="476"/>
                    <a:pt x="26" y="476"/>
                    <a:pt x="26" y="476"/>
                  </a:cubicBezTo>
                  <a:cubicBezTo>
                    <a:pt x="100" y="387"/>
                    <a:pt x="206" y="260"/>
                    <a:pt x="245" y="213"/>
                  </a:cubicBezTo>
                  <a:cubicBezTo>
                    <a:pt x="270" y="183"/>
                    <a:pt x="302" y="166"/>
                    <a:pt x="339" y="162"/>
                  </a:cubicBezTo>
                  <a:cubicBezTo>
                    <a:pt x="386" y="158"/>
                    <a:pt x="424" y="177"/>
                    <a:pt x="428" y="179"/>
                  </a:cubicBezTo>
                  <a:cubicBezTo>
                    <a:pt x="458" y="196"/>
                    <a:pt x="458" y="196"/>
                    <a:pt x="458" y="196"/>
                  </a:cubicBezTo>
                  <a:cubicBezTo>
                    <a:pt x="436" y="222"/>
                    <a:pt x="436" y="222"/>
                    <a:pt x="436" y="222"/>
                  </a:cubicBezTo>
                  <a:cubicBezTo>
                    <a:pt x="434" y="224"/>
                    <a:pt x="284" y="399"/>
                    <a:pt x="155" y="553"/>
                  </a:cubicBezTo>
                  <a:cubicBezTo>
                    <a:pt x="186" y="571"/>
                    <a:pt x="186" y="571"/>
                    <a:pt x="186" y="571"/>
                  </a:cubicBezTo>
                  <a:cubicBezTo>
                    <a:pt x="321" y="651"/>
                    <a:pt x="321" y="651"/>
                    <a:pt x="321" y="651"/>
                  </a:cubicBezTo>
                  <a:cubicBezTo>
                    <a:pt x="805" y="938"/>
                    <a:pt x="805" y="938"/>
                    <a:pt x="805" y="938"/>
                  </a:cubicBezTo>
                  <a:cubicBezTo>
                    <a:pt x="805" y="938"/>
                    <a:pt x="806" y="939"/>
                    <a:pt x="806" y="939"/>
                  </a:cubicBezTo>
                  <a:cubicBezTo>
                    <a:pt x="814" y="942"/>
                    <a:pt x="823" y="940"/>
                    <a:pt x="827" y="932"/>
                  </a:cubicBezTo>
                  <a:cubicBezTo>
                    <a:pt x="1085" y="499"/>
                    <a:pt x="1085" y="499"/>
                    <a:pt x="1085" y="499"/>
                  </a:cubicBezTo>
                  <a:cubicBezTo>
                    <a:pt x="1089" y="491"/>
                    <a:pt x="1087" y="481"/>
                    <a:pt x="1079" y="476"/>
                  </a:cubicBezTo>
                  <a:close/>
                  <a:moveTo>
                    <a:pt x="736" y="586"/>
                  </a:moveTo>
                  <a:cubicBezTo>
                    <a:pt x="674" y="692"/>
                    <a:pt x="536" y="727"/>
                    <a:pt x="430" y="664"/>
                  </a:cubicBezTo>
                  <a:cubicBezTo>
                    <a:pt x="416" y="655"/>
                    <a:pt x="403" y="646"/>
                    <a:pt x="391" y="635"/>
                  </a:cubicBezTo>
                  <a:cubicBezTo>
                    <a:pt x="372" y="616"/>
                    <a:pt x="356" y="595"/>
                    <a:pt x="344" y="572"/>
                  </a:cubicBezTo>
                  <a:cubicBezTo>
                    <a:pt x="312" y="506"/>
                    <a:pt x="312" y="426"/>
                    <a:pt x="352" y="358"/>
                  </a:cubicBezTo>
                  <a:cubicBezTo>
                    <a:pt x="415" y="252"/>
                    <a:pt x="552" y="217"/>
                    <a:pt x="658" y="280"/>
                  </a:cubicBezTo>
                  <a:cubicBezTo>
                    <a:pt x="764" y="343"/>
                    <a:pt x="799" y="480"/>
                    <a:pt x="736" y="586"/>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5" name="Freeform 7" title="Nil"/>
            <p:cNvSpPr>
              <a:spLocks/>
            </p:cNvSpPr>
            <p:nvPr/>
          </p:nvSpPr>
          <p:spPr bwMode="auto">
            <a:xfrm>
              <a:off x="5146676" y="2684463"/>
              <a:ext cx="1096963" cy="1236663"/>
            </a:xfrm>
            <a:custGeom>
              <a:avLst/>
              <a:gdLst>
                <a:gd name="T0" fmla="*/ 252 w 292"/>
                <a:gd name="T1" fmla="*/ 61 h 329"/>
                <a:gd name="T2" fmla="*/ 249 w 292"/>
                <a:gd name="T3" fmla="*/ 47 h 329"/>
                <a:gd name="T4" fmla="*/ 258 w 292"/>
                <a:gd name="T5" fmla="*/ 32 h 329"/>
                <a:gd name="T6" fmla="*/ 255 w 292"/>
                <a:gd name="T7" fmla="*/ 19 h 329"/>
                <a:gd name="T8" fmla="*/ 228 w 292"/>
                <a:gd name="T9" fmla="*/ 3 h 329"/>
                <a:gd name="T10" fmla="*/ 215 w 292"/>
                <a:gd name="T11" fmla="*/ 6 h 329"/>
                <a:gd name="T12" fmla="*/ 204 w 292"/>
                <a:gd name="T13" fmla="*/ 25 h 329"/>
                <a:gd name="T14" fmla="*/ 190 w 292"/>
                <a:gd name="T15" fmla="*/ 30 h 329"/>
                <a:gd name="T16" fmla="*/ 90 w 292"/>
                <a:gd name="T17" fmla="*/ 64 h 329"/>
                <a:gd name="T18" fmla="*/ 118 w 292"/>
                <a:gd name="T19" fmla="*/ 176 h 329"/>
                <a:gd name="T20" fmla="*/ 141 w 292"/>
                <a:gd name="T21" fmla="*/ 227 h 329"/>
                <a:gd name="T22" fmla="*/ 98 w 292"/>
                <a:gd name="T23" fmla="*/ 225 h 329"/>
                <a:gd name="T24" fmla="*/ 47 w 292"/>
                <a:gd name="T25" fmla="*/ 177 h 329"/>
                <a:gd name="T26" fmla="*/ 35 w 292"/>
                <a:gd name="T27" fmla="*/ 176 h 329"/>
                <a:gd name="T28" fmla="*/ 5 w 292"/>
                <a:gd name="T29" fmla="*/ 208 h 329"/>
                <a:gd name="T30" fmla="*/ 3 w 292"/>
                <a:gd name="T31" fmla="*/ 222 h 329"/>
                <a:gd name="T32" fmla="*/ 48 w 292"/>
                <a:gd name="T33" fmla="*/ 265 h 329"/>
                <a:gd name="T34" fmla="*/ 51 w 292"/>
                <a:gd name="T35" fmla="*/ 278 h 329"/>
                <a:gd name="T36" fmla="*/ 40 w 292"/>
                <a:gd name="T37" fmla="*/ 297 h 329"/>
                <a:gd name="T38" fmla="*/ 43 w 292"/>
                <a:gd name="T39" fmla="*/ 310 h 329"/>
                <a:gd name="T40" fmla="*/ 70 w 292"/>
                <a:gd name="T41" fmla="*/ 326 h 329"/>
                <a:gd name="T42" fmla="*/ 83 w 292"/>
                <a:gd name="T43" fmla="*/ 323 h 329"/>
                <a:gd name="T44" fmla="*/ 96 w 292"/>
                <a:gd name="T45" fmla="*/ 300 h 329"/>
                <a:gd name="T46" fmla="*/ 110 w 292"/>
                <a:gd name="T47" fmla="*/ 295 h 329"/>
                <a:gd name="T48" fmla="*/ 215 w 292"/>
                <a:gd name="T49" fmla="*/ 262 h 329"/>
                <a:gd name="T50" fmla="*/ 192 w 292"/>
                <a:gd name="T51" fmla="*/ 152 h 329"/>
                <a:gd name="T52" fmla="*/ 164 w 292"/>
                <a:gd name="T53" fmla="*/ 97 h 329"/>
                <a:gd name="T54" fmla="*/ 203 w 292"/>
                <a:gd name="T55" fmla="*/ 98 h 329"/>
                <a:gd name="T56" fmla="*/ 247 w 292"/>
                <a:gd name="T57" fmla="*/ 137 h 329"/>
                <a:gd name="T58" fmla="*/ 259 w 292"/>
                <a:gd name="T59" fmla="*/ 138 h 329"/>
                <a:gd name="T60" fmla="*/ 288 w 292"/>
                <a:gd name="T61" fmla="*/ 108 h 329"/>
                <a:gd name="T62" fmla="*/ 289 w 292"/>
                <a:gd name="T63" fmla="*/ 94 h 329"/>
                <a:gd name="T64" fmla="*/ 252 w 292"/>
                <a:gd name="T65" fmla="*/ 61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92" h="329">
                  <a:moveTo>
                    <a:pt x="252" y="61"/>
                  </a:moveTo>
                  <a:cubicBezTo>
                    <a:pt x="248" y="58"/>
                    <a:pt x="246" y="52"/>
                    <a:pt x="249" y="47"/>
                  </a:cubicBezTo>
                  <a:cubicBezTo>
                    <a:pt x="258" y="32"/>
                    <a:pt x="258" y="32"/>
                    <a:pt x="258" y="32"/>
                  </a:cubicBezTo>
                  <a:cubicBezTo>
                    <a:pt x="261" y="27"/>
                    <a:pt x="259" y="22"/>
                    <a:pt x="255" y="19"/>
                  </a:cubicBezTo>
                  <a:cubicBezTo>
                    <a:pt x="228" y="3"/>
                    <a:pt x="228" y="3"/>
                    <a:pt x="228" y="3"/>
                  </a:cubicBezTo>
                  <a:cubicBezTo>
                    <a:pt x="223" y="0"/>
                    <a:pt x="218" y="2"/>
                    <a:pt x="215" y="6"/>
                  </a:cubicBezTo>
                  <a:cubicBezTo>
                    <a:pt x="204" y="25"/>
                    <a:pt x="204" y="25"/>
                    <a:pt x="204" y="25"/>
                  </a:cubicBezTo>
                  <a:cubicBezTo>
                    <a:pt x="201" y="29"/>
                    <a:pt x="195" y="31"/>
                    <a:pt x="190" y="30"/>
                  </a:cubicBezTo>
                  <a:cubicBezTo>
                    <a:pt x="146" y="18"/>
                    <a:pt x="109" y="31"/>
                    <a:pt x="90" y="64"/>
                  </a:cubicBezTo>
                  <a:cubicBezTo>
                    <a:pt x="68" y="102"/>
                    <a:pt x="85" y="139"/>
                    <a:pt x="118" y="176"/>
                  </a:cubicBezTo>
                  <a:cubicBezTo>
                    <a:pt x="142" y="202"/>
                    <a:pt x="148" y="215"/>
                    <a:pt x="141" y="227"/>
                  </a:cubicBezTo>
                  <a:cubicBezTo>
                    <a:pt x="134" y="239"/>
                    <a:pt x="118" y="237"/>
                    <a:pt x="98" y="225"/>
                  </a:cubicBezTo>
                  <a:cubicBezTo>
                    <a:pt x="76" y="212"/>
                    <a:pt x="59" y="194"/>
                    <a:pt x="47" y="177"/>
                  </a:cubicBezTo>
                  <a:cubicBezTo>
                    <a:pt x="44" y="173"/>
                    <a:pt x="39" y="172"/>
                    <a:pt x="35" y="176"/>
                  </a:cubicBezTo>
                  <a:cubicBezTo>
                    <a:pt x="5" y="208"/>
                    <a:pt x="5" y="208"/>
                    <a:pt x="5" y="208"/>
                  </a:cubicBezTo>
                  <a:cubicBezTo>
                    <a:pt x="1" y="211"/>
                    <a:pt x="0" y="218"/>
                    <a:pt x="3" y="222"/>
                  </a:cubicBezTo>
                  <a:cubicBezTo>
                    <a:pt x="14" y="236"/>
                    <a:pt x="29" y="251"/>
                    <a:pt x="48" y="265"/>
                  </a:cubicBezTo>
                  <a:cubicBezTo>
                    <a:pt x="52" y="268"/>
                    <a:pt x="54" y="274"/>
                    <a:pt x="51" y="278"/>
                  </a:cubicBezTo>
                  <a:cubicBezTo>
                    <a:pt x="40" y="297"/>
                    <a:pt x="40" y="297"/>
                    <a:pt x="40" y="297"/>
                  </a:cubicBezTo>
                  <a:cubicBezTo>
                    <a:pt x="37" y="302"/>
                    <a:pt x="38" y="308"/>
                    <a:pt x="43" y="310"/>
                  </a:cubicBezTo>
                  <a:cubicBezTo>
                    <a:pt x="70" y="326"/>
                    <a:pt x="70" y="326"/>
                    <a:pt x="70" y="326"/>
                  </a:cubicBezTo>
                  <a:cubicBezTo>
                    <a:pt x="74" y="329"/>
                    <a:pt x="80" y="327"/>
                    <a:pt x="83" y="323"/>
                  </a:cubicBezTo>
                  <a:cubicBezTo>
                    <a:pt x="96" y="300"/>
                    <a:pt x="96" y="300"/>
                    <a:pt x="96" y="300"/>
                  </a:cubicBezTo>
                  <a:cubicBezTo>
                    <a:pt x="99" y="296"/>
                    <a:pt x="105" y="294"/>
                    <a:pt x="110" y="295"/>
                  </a:cubicBezTo>
                  <a:cubicBezTo>
                    <a:pt x="156" y="310"/>
                    <a:pt x="195" y="295"/>
                    <a:pt x="215" y="262"/>
                  </a:cubicBezTo>
                  <a:cubicBezTo>
                    <a:pt x="235" y="227"/>
                    <a:pt x="230" y="195"/>
                    <a:pt x="192" y="152"/>
                  </a:cubicBezTo>
                  <a:cubicBezTo>
                    <a:pt x="167" y="121"/>
                    <a:pt x="158" y="106"/>
                    <a:pt x="164" y="97"/>
                  </a:cubicBezTo>
                  <a:cubicBezTo>
                    <a:pt x="169" y="89"/>
                    <a:pt x="180" y="85"/>
                    <a:pt x="203" y="98"/>
                  </a:cubicBezTo>
                  <a:cubicBezTo>
                    <a:pt x="225" y="111"/>
                    <a:pt x="238" y="127"/>
                    <a:pt x="247" y="137"/>
                  </a:cubicBezTo>
                  <a:cubicBezTo>
                    <a:pt x="250" y="141"/>
                    <a:pt x="255" y="142"/>
                    <a:pt x="259" y="138"/>
                  </a:cubicBezTo>
                  <a:cubicBezTo>
                    <a:pt x="288" y="108"/>
                    <a:pt x="288" y="108"/>
                    <a:pt x="288" y="108"/>
                  </a:cubicBezTo>
                  <a:cubicBezTo>
                    <a:pt x="291" y="105"/>
                    <a:pt x="292" y="98"/>
                    <a:pt x="289" y="94"/>
                  </a:cubicBezTo>
                  <a:cubicBezTo>
                    <a:pt x="280" y="84"/>
                    <a:pt x="269" y="73"/>
                    <a:pt x="252" y="61"/>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6" name="Freeform 8" title="Nil"/>
            <p:cNvSpPr>
              <a:spLocks noEditPoints="1"/>
            </p:cNvSpPr>
            <p:nvPr/>
          </p:nvSpPr>
          <p:spPr bwMode="auto">
            <a:xfrm>
              <a:off x="2112963" y="3413126"/>
              <a:ext cx="1289050" cy="733425"/>
            </a:xfrm>
            <a:custGeom>
              <a:avLst/>
              <a:gdLst>
                <a:gd name="T0" fmla="*/ 240 w 343"/>
                <a:gd name="T1" fmla="*/ 151 h 195"/>
                <a:gd name="T2" fmla="*/ 315 w 343"/>
                <a:gd name="T3" fmla="*/ 158 h 195"/>
                <a:gd name="T4" fmla="*/ 343 w 343"/>
                <a:gd name="T5" fmla="*/ 94 h 195"/>
                <a:gd name="T6" fmla="*/ 281 w 343"/>
                <a:gd name="T7" fmla="*/ 96 h 195"/>
                <a:gd name="T8" fmla="*/ 198 w 343"/>
                <a:gd name="T9" fmla="*/ 31 h 195"/>
                <a:gd name="T10" fmla="*/ 107 w 343"/>
                <a:gd name="T11" fmla="*/ 3 h 195"/>
                <a:gd name="T12" fmla="*/ 10 w 343"/>
                <a:gd name="T13" fmla="*/ 111 h 195"/>
                <a:gd name="T14" fmla="*/ 17 w 343"/>
                <a:gd name="T15" fmla="*/ 136 h 195"/>
                <a:gd name="T16" fmla="*/ 78 w 343"/>
                <a:gd name="T17" fmla="*/ 192 h 195"/>
                <a:gd name="T18" fmla="*/ 101 w 343"/>
                <a:gd name="T19" fmla="*/ 195 h 195"/>
                <a:gd name="T20" fmla="*/ 212 w 343"/>
                <a:gd name="T21" fmla="*/ 159 h 195"/>
                <a:gd name="T22" fmla="*/ 240 w 343"/>
                <a:gd name="T23" fmla="*/ 151 h 195"/>
                <a:gd name="T24" fmla="*/ 127 w 343"/>
                <a:gd name="T25" fmla="*/ 164 h 195"/>
                <a:gd name="T26" fmla="*/ 44 w 343"/>
                <a:gd name="T27" fmla="*/ 103 h 195"/>
                <a:gd name="T28" fmla="*/ 115 w 343"/>
                <a:gd name="T29" fmla="*/ 29 h 195"/>
                <a:gd name="T30" fmla="*/ 199 w 343"/>
                <a:gd name="T31" fmla="*/ 89 h 195"/>
                <a:gd name="T32" fmla="*/ 127 w 343"/>
                <a:gd name="T33" fmla="*/ 164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3" h="195">
                  <a:moveTo>
                    <a:pt x="240" y="151"/>
                  </a:moveTo>
                  <a:cubicBezTo>
                    <a:pt x="261" y="148"/>
                    <a:pt x="281" y="153"/>
                    <a:pt x="315" y="158"/>
                  </a:cubicBezTo>
                  <a:cubicBezTo>
                    <a:pt x="326" y="134"/>
                    <a:pt x="336" y="111"/>
                    <a:pt x="343" y="94"/>
                  </a:cubicBezTo>
                  <a:cubicBezTo>
                    <a:pt x="300" y="97"/>
                    <a:pt x="286" y="97"/>
                    <a:pt x="281" y="96"/>
                  </a:cubicBezTo>
                  <a:cubicBezTo>
                    <a:pt x="246" y="88"/>
                    <a:pt x="225" y="51"/>
                    <a:pt x="198" y="31"/>
                  </a:cubicBezTo>
                  <a:cubicBezTo>
                    <a:pt x="172" y="10"/>
                    <a:pt x="139" y="0"/>
                    <a:pt x="107" y="3"/>
                  </a:cubicBezTo>
                  <a:cubicBezTo>
                    <a:pt x="49" y="8"/>
                    <a:pt x="0" y="48"/>
                    <a:pt x="10" y="111"/>
                  </a:cubicBezTo>
                  <a:cubicBezTo>
                    <a:pt x="11" y="119"/>
                    <a:pt x="14" y="128"/>
                    <a:pt x="17" y="136"/>
                  </a:cubicBezTo>
                  <a:cubicBezTo>
                    <a:pt x="27" y="163"/>
                    <a:pt x="50" y="185"/>
                    <a:pt x="78" y="192"/>
                  </a:cubicBezTo>
                  <a:cubicBezTo>
                    <a:pt x="85" y="194"/>
                    <a:pt x="94" y="195"/>
                    <a:pt x="101" y="195"/>
                  </a:cubicBezTo>
                  <a:cubicBezTo>
                    <a:pt x="141" y="194"/>
                    <a:pt x="175" y="173"/>
                    <a:pt x="212" y="159"/>
                  </a:cubicBezTo>
                  <a:cubicBezTo>
                    <a:pt x="221" y="155"/>
                    <a:pt x="230" y="153"/>
                    <a:pt x="240" y="151"/>
                  </a:cubicBezTo>
                  <a:close/>
                  <a:moveTo>
                    <a:pt x="127" y="164"/>
                  </a:moveTo>
                  <a:cubicBezTo>
                    <a:pt x="85" y="168"/>
                    <a:pt x="47" y="141"/>
                    <a:pt x="44" y="103"/>
                  </a:cubicBezTo>
                  <a:cubicBezTo>
                    <a:pt x="40" y="66"/>
                    <a:pt x="72" y="32"/>
                    <a:pt x="115" y="29"/>
                  </a:cubicBezTo>
                  <a:cubicBezTo>
                    <a:pt x="158" y="25"/>
                    <a:pt x="196" y="52"/>
                    <a:pt x="199" y="89"/>
                  </a:cubicBezTo>
                  <a:cubicBezTo>
                    <a:pt x="202" y="127"/>
                    <a:pt x="170" y="160"/>
                    <a:pt x="127" y="164"/>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7" name="Freeform 9" title="Nil"/>
            <p:cNvSpPr>
              <a:spLocks noEditPoints="1"/>
            </p:cNvSpPr>
            <p:nvPr/>
          </p:nvSpPr>
          <p:spPr bwMode="auto">
            <a:xfrm>
              <a:off x="2695576" y="2124076"/>
              <a:ext cx="2530475" cy="3257550"/>
            </a:xfrm>
            <a:custGeom>
              <a:avLst/>
              <a:gdLst>
                <a:gd name="T0" fmla="*/ 322 w 673"/>
                <a:gd name="T1" fmla="*/ 461 h 866"/>
                <a:gd name="T2" fmla="*/ 375 w 673"/>
                <a:gd name="T3" fmla="*/ 398 h 866"/>
                <a:gd name="T4" fmla="*/ 389 w 673"/>
                <a:gd name="T5" fmla="*/ 381 h 866"/>
                <a:gd name="T6" fmla="*/ 673 w 673"/>
                <a:gd name="T7" fmla="*/ 47 h 866"/>
                <a:gd name="T8" fmla="*/ 524 w 673"/>
                <a:gd name="T9" fmla="*/ 74 h 866"/>
                <a:gd name="T10" fmla="*/ 308 w 673"/>
                <a:gd name="T11" fmla="*/ 333 h 866"/>
                <a:gd name="T12" fmla="*/ 294 w 673"/>
                <a:gd name="T13" fmla="*/ 350 h 866"/>
                <a:gd name="T14" fmla="*/ 228 w 673"/>
                <a:gd name="T15" fmla="*/ 429 h 866"/>
                <a:gd name="T16" fmla="*/ 187 w 673"/>
                <a:gd name="T17" fmla="*/ 523 h 866"/>
                <a:gd name="T18" fmla="*/ 136 w 673"/>
                <a:gd name="T19" fmla="*/ 610 h 866"/>
                <a:gd name="T20" fmla="*/ 113 w 673"/>
                <a:gd name="T21" fmla="*/ 629 h 866"/>
                <a:gd name="T22" fmla="*/ 21 w 673"/>
                <a:gd name="T23" fmla="*/ 699 h 866"/>
                <a:gd name="T24" fmla="*/ 10 w 673"/>
                <a:gd name="T25" fmla="*/ 720 h 866"/>
                <a:gd name="T26" fmla="*/ 21 w 673"/>
                <a:gd name="T27" fmla="*/ 802 h 866"/>
                <a:gd name="T28" fmla="*/ 38 w 673"/>
                <a:gd name="T29" fmla="*/ 823 h 866"/>
                <a:gd name="T30" fmla="*/ 182 w 673"/>
                <a:gd name="T31" fmla="*/ 804 h 866"/>
                <a:gd name="T32" fmla="*/ 211 w 673"/>
                <a:gd name="T33" fmla="*/ 713 h 866"/>
                <a:gd name="T34" fmla="*/ 204 w 673"/>
                <a:gd name="T35" fmla="*/ 608 h 866"/>
                <a:gd name="T36" fmla="*/ 322 w 673"/>
                <a:gd name="T37" fmla="*/ 461 h 866"/>
                <a:gd name="T38" fmla="*/ 166 w 673"/>
                <a:gd name="T39" fmla="*/ 783 h 866"/>
                <a:gd name="T40" fmla="*/ 63 w 673"/>
                <a:gd name="T41" fmla="*/ 799 h 866"/>
                <a:gd name="T42" fmla="*/ 61 w 673"/>
                <a:gd name="T43" fmla="*/ 695 h 866"/>
                <a:gd name="T44" fmla="*/ 163 w 673"/>
                <a:gd name="T45" fmla="*/ 679 h 866"/>
                <a:gd name="T46" fmla="*/ 166 w 673"/>
                <a:gd name="T47" fmla="*/ 783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73" h="866">
                  <a:moveTo>
                    <a:pt x="322" y="461"/>
                  </a:moveTo>
                  <a:cubicBezTo>
                    <a:pt x="339" y="441"/>
                    <a:pt x="356" y="420"/>
                    <a:pt x="375" y="398"/>
                  </a:cubicBezTo>
                  <a:cubicBezTo>
                    <a:pt x="379" y="393"/>
                    <a:pt x="384" y="387"/>
                    <a:pt x="389" y="381"/>
                  </a:cubicBezTo>
                  <a:cubicBezTo>
                    <a:pt x="520" y="225"/>
                    <a:pt x="673" y="47"/>
                    <a:pt x="673" y="47"/>
                  </a:cubicBezTo>
                  <a:cubicBezTo>
                    <a:pt x="673" y="47"/>
                    <a:pt x="586" y="0"/>
                    <a:pt x="524" y="74"/>
                  </a:cubicBezTo>
                  <a:cubicBezTo>
                    <a:pt x="486" y="120"/>
                    <a:pt x="382" y="245"/>
                    <a:pt x="308" y="333"/>
                  </a:cubicBezTo>
                  <a:cubicBezTo>
                    <a:pt x="303" y="339"/>
                    <a:pt x="298" y="345"/>
                    <a:pt x="294" y="350"/>
                  </a:cubicBezTo>
                  <a:cubicBezTo>
                    <a:pt x="255" y="397"/>
                    <a:pt x="228" y="429"/>
                    <a:pt x="228" y="429"/>
                  </a:cubicBezTo>
                  <a:cubicBezTo>
                    <a:pt x="228" y="429"/>
                    <a:pt x="210" y="476"/>
                    <a:pt x="187" y="523"/>
                  </a:cubicBezTo>
                  <a:cubicBezTo>
                    <a:pt x="171" y="558"/>
                    <a:pt x="152" y="593"/>
                    <a:pt x="136" y="610"/>
                  </a:cubicBezTo>
                  <a:cubicBezTo>
                    <a:pt x="129" y="617"/>
                    <a:pt x="122" y="624"/>
                    <a:pt x="113" y="629"/>
                  </a:cubicBezTo>
                  <a:cubicBezTo>
                    <a:pt x="81" y="651"/>
                    <a:pt x="45" y="667"/>
                    <a:pt x="21" y="699"/>
                  </a:cubicBezTo>
                  <a:cubicBezTo>
                    <a:pt x="16" y="706"/>
                    <a:pt x="13" y="713"/>
                    <a:pt x="10" y="720"/>
                  </a:cubicBezTo>
                  <a:cubicBezTo>
                    <a:pt x="0" y="747"/>
                    <a:pt x="5" y="779"/>
                    <a:pt x="21" y="802"/>
                  </a:cubicBezTo>
                  <a:cubicBezTo>
                    <a:pt x="26" y="810"/>
                    <a:pt x="32" y="817"/>
                    <a:pt x="38" y="823"/>
                  </a:cubicBezTo>
                  <a:cubicBezTo>
                    <a:pt x="84" y="866"/>
                    <a:pt x="145" y="848"/>
                    <a:pt x="182" y="804"/>
                  </a:cubicBezTo>
                  <a:cubicBezTo>
                    <a:pt x="203" y="779"/>
                    <a:pt x="213" y="747"/>
                    <a:pt x="211" y="713"/>
                  </a:cubicBezTo>
                  <a:cubicBezTo>
                    <a:pt x="210" y="679"/>
                    <a:pt x="191" y="641"/>
                    <a:pt x="204" y="608"/>
                  </a:cubicBezTo>
                  <a:cubicBezTo>
                    <a:pt x="208" y="600"/>
                    <a:pt x="257" y="539"/>
                    <a:pt x="322" y="461"/>
                  </a:cubicBezTo>
                  <a:close/>
                  <a:moveTo>
                    <a:pt x="166" y="783"/>
                  </a:moveTo>
                  <a:cubicBezTo>
                    <a:pt x="138" y="816"/>
                    <a:pt x="92" y="823"/>
                    <a:pt x="63" y="799"/>
                  </a:cubicBezTo>
                  <a:cubicBezTo>
                    <a:pt x="35" y="775"/>
                    <a:pt x="34" y="729"/>
                    <a:pt x="61" y="695"/>
                  </a:cubicBezTo>
                  <a:cubicBezTo>
                    <a:pt x="89" y="662"/>
                    <a:pt x="135" y="655"/>
                    <a:pt x="163" y="679"/>
                  </a:cubicBezTo>
                  <a:cubicBezTo>
                    <a:pt x="192" y="703"/>
                    <a:pt x="193" y="750"/>
                    <a:pt x="166" y="783"/>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
        <p:nvSpPr>
          <p:cNvPr id="76" name="TextBox 75" title="Lawful content being more available"/>
          <p:cNvSpPr txBox="1"/>
          <p:nvPr/>
        </p:nvSpPr>
        <p:spPr>
          <a:xfrm>
            <a:off x="2317640" y="4499002"/>
            <a:ext cx="1715886" cy="618299"/>
          </a:xfrm>
          <a:prstGeom prst="rect">
            <a:avLst/>
          </a:prstGeom>
          <a:noFill/>
        </p:spPr>
        <p:txBody>
          <a:bodyPr wrap="square" lIns="36000" tIns="36000" rIns="36000" bIns="36000" rtlCol="0" anchor="t">
            <a:noAutofit/>
          </a:bodyPr>
          <a:lstStyle>
            <a:defPPr>
              <a:defRPr lang="en-AU"/>
            </a:defPPr>
            <a:lvl4pPr marL="0" lvl="3" fontAlgn="auto">
              <a:spcBef>
                <a:spcPts val="1200"/>
              </a:spcBef>
              <a:spcAft>
                <a:spcPts val="0"/>
              </a:spcAft>
              <a:buSzPct val="100000"/>
              <a:defRPr b="0"/>
            </a:lvl4pPr>
          </a:lstStyle>
          <a:p>
            <a:pPr lvl="3" algn="ctr">
              <a:spcBef>
                <a:spcPts val="0"/>
              </a:spcBef>
            </a:pPr>
            <a:r>
              <a:rPr lang="en-AU" sz="1200" dirty="0"/>
              <a:t>Lawful content being more available</a:t>
            </a:r>
          </a:p>
        </p:txBody>
      </p:sp>
      <p:sp>
        <p:nvSpPr>
          <p:cNvPr id="77" name="TextBox 76" title="30% (of infringers)"/>
          <p:cNvSpPr txBox="1"/>
          <p:nvPr/>
        </p:nvSpPr>
        <p:spPr>
          <a:xfrm>
            <a:off x="2753552" y="4081647"/>
            <a:ext cx="844062" cy="378690"/>
          </a:xfrm>
          <a:prstGeom prst="rect">
            <a:avLst/>
          </a:prstGeom>
          <a:noFill/>
        </p:spPr>
        <p:txBody>
          <a:bodyPr wrap="none" lIns="0" tIns="0" rIns="0" bIns="0" rtlCol="0">
            <a:noAutofit/>
          </a:bodyPr>
          <a:lstStyle/>
          <a:p>
            <a:pPr algn="ctr"/>
            <a:r>
              <a:rPr lang="en-AU" sz="2800" b="0" dirty="0" smtClean="0">
                <a:latin typeface="+mn-lt"/>
              </a:rPr>
              <a:t>30%</a:t>
            </a:r>
          </a:p>
        </p:txBody>
      </p:sp>
      <p:grpSp>
        <p:nvGrpSpPr>
          <p:cNvPr id="118" name="Group 117" descr="Image illustrating increases in lawful content" title="Image: download sign with three arrows"/>
          <p:cNvGrpSpPr/>
          <p:nvPr/>
        </p:nvGrpSpPr>
        <p:grpSpPr>
          <a:xfrm>
            <a:off x="2703312" y="3201701"/>
            <a:ext cx="944542" cy="785079"/>
            <a:chOff x="3287118" y="3292175"/>
            <a:chExt cx="1130148" cy="867092"/>
          </a:xfrm>
          <a:solidFill>
            <a:schemeClr val="accent6"/>
          </a:solidFill>
        </p:grpSpPr>
        <p:sp>
          <p:nvSpPr>
            <p:cNvPr id="111" name="Freeform 18" title="Nil"/>
            <p:cNvSpPr>
              <a:spLocks/>
            </p:cNvSpPr>
            <p:nvPr/>
          </p:nvSpPr>
          <p:spPr bwMode="auto">
            <a:xfrm>
              <a:off x="3287118" y="3916952"/>
              <a:ext cx="1130148" cy="242315"/>
            </a:xfrm>
            <a:custGeom>
              <a:avLst/>
              <a:gdLst>
                <a:gd name="T0" fmla="*/ 1320 w 1460"/>
                <a:gd name="T1" fmla="*/ 313 h 313"/>
                <a:gd name="T2" fmla="*/ 140 w 1460"/>
                <a:gd name="T3" fmla="*/ 313 h 313"/>
                <a:gd name="T4" fmla="*/ 0 w 1460"/>
                <a:gd name="T5" fmla="*/ 77 h 313"/>
                <a:gd name="T6" fmla="*/ 77 w 1460"/>
                <a:gd name="T7" fmla="*/ 0 h 313"/>
                <a:gd name="T8" fmla="*/ 155 w 1460"/>
                <a:gd name="T9" fmla="*/ 75 h 313"/>
                <a:gd name="T10" fmla="*/ 179 w 1460"/>
                <a:gd name="T11" fmla="*/ 158 h 313"/>
                <a:gd name="T12" fmla="*/ 1281 w 1460"/>
                <a:gd name="T13" fmla="*/ 158 h 313"/>
                <a:gd name="T14" fmla="*/ 1305 w 1460"/>
                <a:gd name="T15" fmla="*/ 75 h 313"/>
                <a:gd name="T16" fmla="*/ 1383 w 1460"/>
                <a:gd name="T17" fmla="*/ 0 h 313"/>
                <a:gd name="T18" fmla="*/ 1460 w 1460"/>
                <a:gd name="T19" fmla="*/ 77 h 313"/>
                <a:gd name="T20" fmla="*/ 1320 w 1460"/>
                <a:gd name="T21"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0" h="313">
                  <a:moveTo>
                    <a:pt x="1320" y="313"/>
                  </a:moveTo>
                  <a:cubicBezTo>
                    <a:pt x="140" y="313"/>
                    <a:pt x="140" y="313"/>
                    <a:pt x="140" y="313"/>
                  </a:cubicBezTo>
                  <a:cubicBezTo>
                    <a:pt x="23" y="313"/>
                    <a:pt x="0" y="80"/>
                    <a:pt x="0" y="77"/>
                  </a:cubicBezTo>
                  <a:cubicBezTo>
                    <a:pt x="0" y="35"/>
                    <a:pt x="34" y="0"/>
                    <a:pt x="77" y="0"/>
                  </a:cubicBezTo>
                  <a:cubicBezTo>
                    <a:pt x="119" y="0"/>
                    <a:pt x="153" y="33"/>
                    <a:pt x="155" y="75"/>
                  </a:cubicBezTo>
                  <a:cubicBezTo>
                    <a:pt x="156" y="90"/>
                    <a:pt x="168" y="131"/>
                    <a:pt x="179" y="158"/>
                  </a:cubicBezTo>
                  <a:cubicBezTo>
                    <a:pt x="1281" y="158"/>
                    <a:pt x="1281" y="158"/>
                    <a:pt x="1281" y="158"/>
                  </a:cubicBezTo>
                  <a:cubicBezTo>
                    <a:pt x="1292" y="131"/>
                    <a:pt x="1304" y="90"/>
                    <a:pt x="1305" y="75"/>
                  </a:cubicBezTo>
                  <a:cubicBezTo>
                    <a:pt x="1307" y="33"/>
                    <a:pt x="1341" y="0"/>
                    <a:pt x="1383" y="0"/>
                  </a:cubicBezTo>
                  <a:cubicBezTo>
                    <a:pt x="1426" y="0"/>
                    <a:pt x="1460" y="35"/>
                    <a:pt x="1460" y="77"/>
                  </a:cubicBezTo>
                  <a:cubicBezTo>
                    <a:pt x="1460" y="80"/>
                    <a:pt x="1437" y="313"/>
                    <a:pt x="1320" y="313"/>
                  </a:cubicBezTo>
                  <a:close/>
                </a:path>
              </a:pathLst>
            </a:custGeom>
            <a:grpFill/>
            <a:ln w="38100">
              <a:solidFill>
                <a:schemeClr val="bg1"/>
              </a:solidFill>
            </a:ln>
          </p:spPr>
          <p:txBody>
            <a:bodyPr vert="horz" wrap="square" lIns="91440" tIns="45720" rIns="91440" bIns="45720" numCol="1" anchor="t" anchorCtr="0" compatLnSpc="1">
              <a:prstTxWarp prst="textNoShape">
                <a:avLst/>
              </a:prstTxWarp>
            </a:bodyPr>
            <a:lstStyle/>
            <a:p>
              <a:endParaRPr lang="en-AU"/>
            </a:p>
          </p:txBody>
        </p:sp>
        <p:sp>
          <p:nvSpPr>
            <p:cNvPr id="112" name="Freeform 19" title="Nil"/>
            <p:cNvSpPr>
              <a:spLocks/>
            </p:cNvSpPr>
            <p:nvPr/>
          </p:nvSpPr>
          <p:spPr bwMode="auto">
            <a:xfrm>
              <a:off x="3476975" y="3604755"/>
              <a:ext cx="328281" cy="350861"/>
            </a:xfrm>
            <a:custGeom>
              <a:avLst/>
              <a:gdLst>
                <a:gd name="T0" fmla="*/ 745 w 946"/>
                <a:gd name="T1" fmla="*/ 538 h 1011"/>
                <a:gd name="T2" fmla="*/ 677 w 946"/>
                <a:gd name="T3" fmla="*/ 470 h 1011"/>
                <a:gd name="T4" fmla="*/ 677 w 946"/>
                <a:gd name="T5" fmla="*/ 68 h 1011"/>
                <a:gd name="T6" fmla="*/ 609 w 946"/>
                <a:gd name="T7" fmla="*/ 0 h 1011"/>
                <a:gd name="T8" fmla="*/ 337 w 946"/>
                <a:gd name="T9" fmla="*/ 0 h 1011"/>
                <a:gd name="T10" fmla="*/ 269 w 946"/>
                <a:gd name="T11" fmla="*/ 68 h 1011"/>
                <a:gd name="T12" fmla="*/ 269 w 946"/>
                <a:gd name="T13" fmla="*/ 470 h 1011"/>
                <a:gd name="T14" fmla="*/ 200 w 946"/>
                <a:gd name="T15" fmla="*/ 538 h 1011"/>
                <a:gd name="T16" fmla="*/ 47 w 946"/>
                <a:gd name="T17" fmla="*/ 538 h 1011"/>
                <a:gd name="T18" fmla="*/ 27 w 946"/>
                <a:gd name="T19" fmla="*/ 586 h 1011"/>
                <a:gd name="T20" fmla="*/ 425 w 946"/>
                <a:gd name="T21" fmla="*/ 985 h 1011"/>
                <a:gd name="T22" fmla="*/ 521 w 946"/>
                <a:gd name="T23" fmla="*/ 985 h 1011"/>
                <a:gd name="T24" fmla="*/ 919 w 946"/>
                <a:gd name="T25" fmla="*/ 586 h 1011"/>
                <a:gd name="T26" fmla="*/ 899 w 946"/>
                <a:gd name="T27" fmla="*/ 538 h 1011"/>
                <a:gd name="T28" fmla="*/ 745 w 946"/>
                <a:gd name="T29" fmla="*/ 53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6" h="1011">
                  <a:moveTo>
                    <a:pt x="745" y="538"/>
                  </a:moveTo>
                  <a:cubicBezTo>
                    <a:pt x="708" y="538"/>
                    <a:pt x="677" y="507"/>
                    <a:pt x="677" y="470"/>
                  </a:cubicBezTo>
                  <a:cubicBezTo>
                    <a:pt x="677" y="68"/>
                    <a:pt x="677" y="68"/>
                    <a:pt x="677" y="68"/>
                  </a:cubicBezTo>
                  <a:cubicBezTo>
                    <a:pt x="677" y="30"/>
                    <a:pt x="646" y="0"/>
                    <a:pt x="609" y="0"/>
                  </a:cubicBezTo>
                  <a:cubicBezTo>
                    <a:pt x="337" y="0"/>
                    <a:pt x="337" y="0"/>
                    <a:pt x="337" y="0"/>
                  </a:cubicBezTo>
                  <a:cubicBezTo>
                    <a:pt x="299" y="0"/>
                    <a:pt x="269" y="30"/>
                    <a:pt x="269" y="68"/>
                  </a:cubicBezTo>
                  <a:cubicBezTo>
                    <a:pt x="269" y="470"/>
                    <a:pt x="269" y="470"/>
                    <a:pt x="269" y="470"/>
                  </a:cubicBezTo>
                  <a:cubicBezTo>
                    <a:pt x="269" y="507"/>
                    <a:pt x="238" y="538"/>
                    <a:pt x="200" y="538"/>
                  </a:cubicBezTo>
                  <a:cubicBezTo>
                    <a:pt x="47" y="538"/>
                    <a:pt x="47" y="538"/>
                    <a:pt x="47" y="538"/>
                  </a:cubicBezTo>
                  <a:cubicBezTo>
                    <a:pt x="9" y="538"/>
                    <a:pt x="0" y="560"/>
                    <a:pt x="27" y="586"/>
                  </a:cubicBezTo>
                  <a:cubicBezTo>
                    <a:pt x="425" y="985"/>
                    <a:pt x="425" y="985"/>
                    <a:pt x="425" y="985"/>
                  </a:cubicBezTo>
                  <a:cubicBezTo>
                    <a:pt x="451" y="1011"/>
                    <a:pt x="495" y="1011"/>
                    <a:pt x="521" y="985"/>
                  </a:cubicBezTo>
                  <a:cubicBezTo>
                    <a:pt x="919" y="586"/>
                    <a:pt x="919" y="586"/>
                    <a:pt x="919" y="586"/>
                  </a:cubicBezTo>
                  <a:cubicBezTo>
                    <a:pt x="946" y="560"/>
                    <a:pt x="937" y="538"/>
                    <a:pt x="899" y="538"/>
                  </a:cubicBezTo>
                  <a:lnTo>
                    <a:pt x="745" y="5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13" name="Freeform 19" title="Nil"/>
            <p:cNvSpPr>
              <a:spLocks/>
            </p:cNvSpPr>
            <p:nvPr/>
          </p:nvSpPr>
          <p:spPr bwMode="auto">
            <a:xfrm>
              <a:off x="3714967" y="3292175"/>
              <a:ext cx="328281" cy="350861"/>
            </a:xfrm>
            <a:custGeom>
              <a:avLst/>
              <a:gdLst>
                <a:gd name="T0" fmla="*/ 745 w 946"/>
                <a:gd name="T1" fmla="*/ 538 h 1011"/>
                <a:gd name="T2" fmla="*/ 677 w 946"/>
                <a:gd name="T3" fmla="*/ 470 h 1011"/>
                <a:gd name="T4" fmla="*/ 677 w 946"/>
                <a:gd name="T5" fmla="*/ 68 h 1011"/>
                <a:gd name="T6" fmla="*/ 609 w 946"/>
                <a:gd name="T7" fmla="*/ 0 h 1011"/>
                <a:gd name="T8" fmla="*/ 337 w 946"/>
                <a:gd name="T9" fmla="*/ 0 h 1011"/>
                <a:gd name="T10" fmla="*/ 269 w 946"/>
                <a:gd name="T11" fmla="*/ 68 h 1011"/>
                <a:gd name="T12" fmla="*/ 269 w 946"/>
                <a:gd name="T13" fmla="*/ 470 h 1011"/>
                <a:gd name="T14" fmla="*/ 200 w 946"/>
                <a:gd name="T15" fmla="*/ 538 h 1011"/>
                <a:gd name="T16" fmla="*/ 47 w 946"/>
                <a:gd name="T17" fmla="*/ 538 h 1011"/>
                <a:gd name="T18" fmla="*/ 27 w 946"/>
                <a:gd name="T19" fmla="*/ 586 h 1011"/>
                <a:gd name="T20" fmla="*/ 425 w 946"/>
                <a:gd name="T21" fmla="*/ 985 h 1011"/>
                <a:gd name="T22" fmla="*/ 521 w 946"/>
                <a:gd name="T23" fmla="*/ 985 h 1011"/>
                <a:gd name="T24" fmla="*/ 919 w 946"/>
                <a:gd name="T25" fmla="*/ 586 h 1011"/>
                <a:gd name="T26" fmla="*/ 899 w 946"/>
                <a:gd name="T27" fmla="*/ 538 h 1011"/>
                <a:gd name="T28" fmla="*/ 745 w 946"/>
                <a:gd name="T29" fmla="*/ 53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6" h="1011">
                  <a:moveTo>
                    <a:pt x="745" y="538"/>
                  </a:moveTo>
                  <a:cubicBezTo>
                    <a:pt x="708" y="538"/>
                    <a:pt x="677" y="507"/>
                    <a:pt x="677" y="470"/>
                  </a:cubicBezTo>
                  <a:cubicBezTo>
                    <a:pt x="677" y="68"/>
                    <a:pt x="677" y="68"/>
                    <a:pt x="677" y="68"/>
                  </a:cubicBezTo>
                  <a:cubicBezTo>
                    <a:pt x="677" y="30"/>
                    <a:pt x="646" y="0"/>
                    <a:pt x="609" y="0"/>
                  </a:cubicBezTo>
                  <a:cubicBezTo>
                    <a:pt x="337" y="0"/>
                    <a:pt x="337" y="0"/>
                    <a:pt x="337" y="0"/>
                  </a:cubicBezTo>
                  <a:cubicBezTo>
                    <a:pt x="299" y="0"/>
                    <a:pt x="269" y="30"/>
                    <a:pt x="269" y="68"/>
                  </a:cubicBezTo>
                  <a:cubicBezTo>
                    <a:pt x="269" y="470"/>
                    <a:pt x="269" y="470"/>
                    <a:pt x="269" y="470"/>
                  </a:cubicBezTo>
                  <a:cubicBezTo>
                    <a:pt x="269" y="507"/>
                    <a:pt x="238" y="538"/>
                    <a:pt x="200" y="538"/>
                  </a:cubicBezTo>
                  <a:cubicBezTo>
                    <a:pt x="47" y="538"/>
                    <a:pt x="47" y="538"/>
                    <a:pt x="47" y="538"/>
                  </a:cubicBezTo>
                  <a:cubicBezTo>
                    <a:pt x="9" y="538"/>
                    <a:pt x="0" y="560"/>
                    <a:pt x="27" y="586"/>
                  </a:cubicBezTo>
                  <a:cubicBezTo>
                    <a:pt x="425" y="985"/>
                    <a:pt x="425" y="985"/>
                    <a:pt x="425" y="985"/>
                  </a:cubicBezTo>
                  <a:cubicBezTo>
                    <a:pt x="451" y="1011"/>
                    <a:pt x="495" y="1011"/>
                    <a:pt x="521" y="985"/>
                  </a:cubicBezTo>
                  <a:cubicBezTo>
                    <a:pt x="919" y="586"/>
                    <a:pt x="919" y="586"/>
                    <a:pt x="919" y="586"/>
                  </a:cubicBezTo>
                  <a:cubicBezTo>
                    <a:pt x="946" y="560"/>
                    <a:pt x="937" y="538"/>
                    <a:pt x="899" y="538"/>
                  </a:cubicBezTo>
                  <a:lnTo>
                    <a:pt x="745" y="5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14" name="Freeform 19" title="Nil"/>
            <p:cNvSpPr>
              <a:spLocks/>
            </p:cNvSpPr>
            <p:nvPr/>
          </p:nvSpPr>
          <p:spPr bwMode="auto">
            <a:xfrm>
              <a:off x="3915965" y="3669931"/>
              <a:ext cx="328281" cy="350861"/>
            </a:xfrm>
            <a:custGeom>
              <a:avLst/>
              <a:gdLst>
                <a:gd name="T0" fmla="*/ 745 w 946"/>
                <a:gd name="T1" fmla="*/ 538 h 1011"/>
                <a:gd name="T2" fmla="*/ 677 w 946"/>
                <a:gd name="T3" fmla="*/ 470 h 1011"/>
                <a:gd name="T4" fmla="*/ 677 w 946"/>
                <a:gd name="T5" fmla="*/ 68 h 1011"/>
                <a:gd name="T6" fmla="*/ 609 w 946"/>
                <a:gd name="T7" fmla="*/ 0 h 1011"/>
                <a:gd name="T8" fmla="*/ 337 w 946"/>
                <a:gd name="T9" fmla="*/ 0 h 1011"/>
                <a:gd name="T10" fmla="*/ 269 w 946"/>
                <a:gd name="T11" fmla="*/ 68 h 1011"/>
                <a:gd name="T12" fmla="*/ 269 w 946"/>
                <a:gd name="T13" fmla="*/ 470 h 1011"/>
                <a:gd name="T14" fmla="*/ 200 w 946"/>
                <a:gd name="T15" fmla="*/ 538 h 1011"/>
                <a:gd name="T16" fmla="*/ 47 w 946"/>
                <a:gd name="T17" fmla="*/ 538 h 1011"/>
                <a:gd name="T18" fmla="*/ 27 w 946"/>
                <a:gd name="T19" fmla="*/ 586 h 1011"/>
                <a:gd name="T20" fmla="*/ 425 w 946"/>
                <a:gd name="T21" fmla="*/ 985 h 1011"/>
                <a:gd name="T22" fmla="*/ 521 w 946"/>
                <a:gd name="T23" fmla="*/ 985 h 1011"/>
                <a:gd name="T24" fmla="*/ 919 w 946"/>
                <a:gd name="T25" fmla="*/ 586 h 1011"/>
                <a:gd name="T26" fmla="*/ 899 w 946"/>
                <a:gd name="T27" fmla="*/ 538 h 1011"/>
                <a:gd name="T28" fmla="*/ 745 w 946"/>
                <a:gd name="T29" fmla="*/ 53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6" h="1011">
                  <a:moveTo>
                    <a:pt x="745" y="538"/>
                  </a:moveTo>
                  <a:cubicBezTo>
                    <a:pt x="708" y="538"/>
                    <a:pt x="677" y="507"/>
                    <a:pt x="677" y="470"/>
                  </a:cubicBezTo>
                  <a:cubicBezTo>
                    <a:pt x="677" y="68"/>
                    <a:pt x="677" y="68"/>
                    <a:pt x="677" y="68"/>
                  </a:cubicBezTo>
                  <a:cubicBezTo>
                    <a:pt x="677" y="30"/>
                    <a:pt x="646" y="0"/>
                    <a:pt x="609" y="0"/>
                  </a:cubicBezTo>
                  <a:cubicBezTo>
                    <a:pt x="337" y="0"/>
                    <a:pt x="337" y="0"/>
                    <a:pt x="337" y="0"/>
                  </a:cubicBezTo>
                  <a:cubicBezTo>
                    <a:pt x="299" y="0"/>
                    <a:pt x="269" y="30"/>
                    <a:pt x="269" y="68"/>
                  </a:cubicBezTo>
                  <a:cubicBezTo>
                    <a:pt x="269" y="470"/>
                    <a:pt x="269" y="470"/>
                    <a:pt x="269" y="470"/>
                  </a:cubicBezTo>
                  <a:cubicBezTo>
                    <a:pt x="269" y="507"/>
                    <a:pt x="238" y="538"/>
                    <a:pt x="200" y="538"/>
                  </a:cubicBezTo>
                  <a:cubicBezTo>
                    <a:pt x="47" y="538"/>
                    <a:pt x="47" y="538"/>
                    <a:pt x="47" y="538"/>
                  </a:cubicBezTo>
                  <a:cubicBezTo>
                    <a:pt x="9" y="538"/>
                    <a:pt x="0" y="560"/>
                    <a:pt x="27" y="586"/>
                  </a:cubicBezTo>
                  <a:cubicBezTo>
                    <a:pt x="425" y="985"/>
                    <a:pt x="425" y="985"/>
                    <a:pt x="425" y="985"/>
                  </a:cubicBezTo>
                  <a:cubicBezTo>
                    <a:pt x="451" y="1011"/>
                    <a:pt x="495" y="1011"/>
                    <a:pt x="521" y="985"/>
                  </a:cubicBezTo>
                  <a:cubicBezTo>
                    <a:pt x="919" y="586"/>
                    <a:pt x="919" y="586"/>
                    <a:pt x="919" y="586"/>
                  </a:cubicBezTo>
                  <a:cubicBezTo>
                    <a:pt x="946" y="560"/>
                    <a:pt x="937" y="538"/>
                    <a:pt x="899" y="538"/>
                  </a:cubicBezTo>
                  <a:lnTo>
                    <a:pt x="745" y="5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
        <p:nvSpPr>
          <p:cNvPr id="75" name="TextBox 74" title="30% (of infringers)"/>
          <p:cNvSpPr txBox="1"/>
          <p:nvPr/>
        </p:nvSpPr>
        <p:spPr>
          <a:xfrm>
            <a:off x="4467064" y="4081647"/>
            <a:ext cx="844062" cy="378690"/>
          </a:xfrm>
          <a:prstGeom prst="rect">
            <a:avLst/>
          </a:prstGeom>
          <a:noFill/>
        </p:spPr>
        <p:txBody>
          <a:bodyPr wrap="none" lIns="0" tIns="0" rIns="0" bIns="0" rtlCol="0">
            <a:noAutofit/>
          </a:bodyPr>
          <a:lstStyle/>
          <a:p>
            <a:pPr algn="ctr"/>
            <a:r>
              <a:rPr lang="en-AU" sz="2800" b="0" dirty="0" smtClean="0">
                <a:latin typeface="+mn-lt"/>
              </a:rPr>
              <a:t>30%</a:t>
            </a:r>
            <a:endParaRPr lang="en-AU" sz="2800" b="0" dirty="0" smtClean="0">
              <a:solidFill>
                <a:schemeClr val="accent1"/>
              </a:solidFill>
              <a:latin typeface="+mn-lt"/>
            </a:endParaRPr>
          </a:p>
        </p:txBody>
      </p:sp>
      <p:sp>
        <p:nvSpPr>
          <p:cNvPr id="74" name="TextBox 73" title="Lawful services being more convenient / flexible"/>
          <p:cNvSpPr txBox="1"/>
          <p:nvPr/>
        </p:nvSpPr>
        <p:spPr>
          <a:xfrm>
            <a:off x="4138651" y="4499002"/>
            <a:ext cx="1500889" cy="604725"/>
          </a:xfrm>
          <a:prstGeom prst="rect">
            <a:avLst/>
          </a:prstGeom>
          <a:noFill/>
        </p:spPr>
        <p:txBody>
          <a:bodyPr wrap="square" lIns="36000" tIns="36000" rIns="36000" bIns="36000" rtlCol="0" anchor="t">
            <a:noAutofit/>
          </a:bodyPr>
          <a:lstStyle>
            <a:defPPr>
              <a:defRPr lang="en-AU"/>
            </a:defPPr>
            <a:lvl4pPr marL="0" lvl="3" fontAlgn="auto">
              <a:spcBef>
                <a:spcPts val="1200"/>
              </a:spcBef>
              <a:spcAft>
                <a:spcPts val="0"/>
              </a:spcAft>
              <a:buSzPct val="100000"/>
              <a:defRPr b="0"/>
            </a:lvl4pPr>
          </a:lstStyle>
          <a:p>
            <a:pPr lvl="3" algn="ctr">
              <a:spcBef>
                <a:spcPts val="0"/>
              </a:spcBef>
            </a:pPr>
            <a:r>
              <a:rPr lang="en-AU" sz="1200" dirty="0"/>
              <a:t>Lawful services being more convenient / flexible</a:t>
            </a:r>
          </a:p>
        </p:txBody>
      </p:sp>
      <p:grpSp>
        <p:nvGrpSpPr>
          <p:cNvPr id="89" name="Group 88" descr="Image illustrating increased flexibility/convenience of lawful services" title="Image: two arrows circling around a download symbol"/>
          <p:cNvGrpSpPr/>
          <p:nvPr/>
        </p:nvGrpSpPr>
        <p:grpSpPr>
          <a:xfrm>
            <a:off x="4512280" y="3117637"/>
            <a:ext cx="753630" cy="953206"/>
            <a:chOff x="5510213" y="254000"/>
            <a:chExt cx="1231899" cy="1438275"/>
          </a:xfrm>
        </p:grpSpPr>
        <p:grpSp>
          <p:nvGrpSpPr>
            <p:cNvPr id="122" name="Group 121"/>
            <p:cNvGrpSpPr/>
            <p:nvPr/>
          </p:nvGrpSpPr>
          <p:grpSpPr>
            <a:xfrm>
              <a:off x="5750489" y="713433"/>
              <a:ext cx="743632" cy="479329"/>
              <a:chOff x="3287118" y="3430795"/>
              <a:chExt cx="1130148" cy="728472"/>
            </a:xfrm>
            <a:solidFill>
              <a:srgbClr val="00B050"/>
            </a:solidFill>
          </p:grpSpPr>
          <p:sp>
            <p:nvSpPr>
              <p:cNvPr id="123" name="Freeform 18" title="Nil"/>
              <p:cNvSpPr>
                <a:spLocks/>
              </p:cNvSpPr>
              <p:nvPr/>
            </p:nvSpPr>
            <p:spPr bwMode="auto">
              <a:xfrm>
                <a:off x="3287118" y="3916952"/>
                <a:ext cx="1130148" cy="242315"/>
              </a:xfrm>
              <a:custGeom>
                <a:avLst/>
                <a:gdLst>
                  <a:gd name="T0" fmla="*/ 1320 w 1460"/>
                  <a:gd name="T1" fmla="*/ 313 h 313"/>
                  <a:gd name="T2" fmla="*/ 140 w 1460"/>
                  <a:gd name="T3" fmla="*/ 313 h 313"/>
                  <a:gd name="T4" fmla="*/ 0 w 1460"/>
                  <a:gd name="T5" fmla="*/ 77 h 313"/>
                  <a:gd name="T6" fmla="*/ 77 w 1460"/>
                  <a:gd name="T7" fmla="*/ 0 h 313"/>
                  <a:gd name="T8" fmla="*/ 155 w 1460"/>
                  <a:gd name="T9" fmla="*/ 75 h 313"/>
                  <a:gd name="T10" fmla="*/ 179 w 1460"/>
                  <a:gd name="T11" fmla="*/ 158 h 313"/>
                  <a:gd name="T12" fmla="*/ 1281 w 1460"/>
                  <a:gd name="T13" fmla="*/ 158 h 313"/>
                  <a:gd name="T14" fmla="*/ 1305 w 1460"/>
                  <a:gd name="T15" fmla="*/ 75 h 313"/>
                  <a:gd name="T16" fmla="*/ 1383 w 1460"/>
                  <a:gd name="T17" fmla="*/ 0 h 313"/>
                  <a:gd name="T18" fmla="*/ 1460 w 1460"/>
                  <a:gd name="T19" fmla="*/ 77 h 313"/>
                  <a:gd name="T20" fmla="*/ 1320 w 1460"/>
                  <a:gd name="T21"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0" h="313">
                    <a:moveTo>
                      <a:pt x="1320" y="313"/>
                    </a:moveTo>
                    <a:cubicBezTo>
                      <a:pt x="140" y="313"/>
                      <a:pt x="140" y="313"/>
                      <a:pt x="140" y="313"/>
                    </a:cubicBezTo>
                    <a:cubicBezTo>
                      <a:pt x="23" y="313"/>
                      <a:pt x="0" y="80"/>
                      <a:pt x="0" y="77"/>
                    </a:cubicBezTo>
                    <a:cubicBezTo>
                      <a:pt x="0" y="35"/>
                      <a:pt x="34" y="0"/>
                      <a:pt x="77" y="0"/>
                    </a:cubicBezTo>
                    <a:cubicBezTo>
                      <a:pt x="119" y="0"/>
                      <a:pt x="153" y="33"/>
                      <a:pt x="155" y="75"/>
                    </a:cubicBezTo>
                    <a:cubicBezTo>
                      <a:pt x="156" y="90"/>
                      <a:pt x="168" y="131"/>
                      <a:pt x="179" y="158"/>
                    </a:cubicBezTo>
                    <a:cubicBezTo>
                      <a:pt x="1281" y="158"/>
                      <a:pt x="1281" y="158"/>
                      <a:pt x="1281" y="158"/>
                    </a:cubicBezTo>
                    <a:cubicBezTo>
                      <a:pt x="1292" y="131"/>
                      <a:pt x="1304" y="90"/>
                      <a:pt x="1305" y="75"/>
                    </a:cubicBezTo>
                    <a:cubicBezTo>
                      <a:pt x="1307" y="33"/>
                      <a:pt x="1341" y="0"/>
                      <a:pt x="1383" y="0"/>
                    </a:cubicBezTo>
                    <a:cubicBezTo>
                      <a:pt x="1426" y="0"/>
                      <a:pt x="1460" y="35"/>
                      <a:pt x="1460" y="77"/>
                    </a:cubicBezTo>
                    <a:cubicBezTo>
                      <a:pt x="1460" y="80"/>
                      <a:pt x="1437" y="313"/>
                      <a:pt x="1320" y="313"/>
                    </a:cubicBezTo>
                    <a:close/>
                  </a:path>
                </a:pathLst>
              </a:custGeom>
              <a:grpFill/>
              <a:ln w="38100">
                <a:noFill/>
              </a:ln>
            </p:spPr>
            <p:txBody>
              <a:bodyPr vert="horz" wrap="square" lIns="91440" tIns="45720" rIns="91440" bIns="45720" numCol="1" anchor="t" anchorCtr="0" compatLnSpc="1">
                <a:prstTxWarp prst="textNoShape">
                  <a:avLst/>
                </a:prstTxWarp>
              </a:bodyPr>
              <a:lstStyle/>
              <a:p>
                <a:endParaRPr lang="en-AU"/>
              </a:p>
            </p:txBody>
          </p:sp>
          <p:sp>
            <p:nvSpPr>
              <p:cNvPr id="126" name="Freeform 19" title="Nil"/>
              <p:cNvSpPr>
                <a:spLocks/>
              </p:cNvSpPr>
              <p:nvPr/>
            </p:nvSpPr>
            <p:spPr bwMode="auto">
              <a:xfrm>
                <a:off x="3625823" y="3430795"/>
                <a:ext cx="437720" cy="467831"/>
              </a:xfrm>
              <a:custGeom>
                <a:avLst/>
                <a:gdLst>
                  <a:gd name="T0" fmla="*/ 745 w 946"/>
                  <a:gd name="T1" fmla="*/ 538 h 1011"/>
                  <a:gd name="T2" fmla="*/ 677 w 946"/>
                  <a:gd name="T3" fmla="*/ 470 h 1011"/>
                  <a:gd name="T4" fmla="*/ 677 w 946"/>
                  <a:gd name="T5" fmla="*/ 68 h 1011"/>
                  <a:gd name="T6" fmla="*/ 609 w 946"/>
                  <a:gd name="T7" fmla="*/ 0 h 1011"/>
                  <a:gd name="T8" fmla="*/ 337 w 946"/>
                  <a:gd name="T9" fmla="*/ 0 h 1011"/>
                  <a:gd name="T10" fmla="*/ 269 w 946"/>
                  <a:gd name="T11" fmla="*/ 68 h 1011"/>
                  <a:gd name="T12" fmla="*/ 269 w 946"/>
                  <a:gd name="T13" fmla="*/ 470 h 1011"/>
                  <a:gd name="T14" fmla="*/ 200 w 946"/>
                  <a:gd name="T15" fmla="*/ 538 h 1011"/>
                  <a:gd name="T16" fmla="*/ 47 w 946"/>
                  <a:gd name="T17" fmla="*/ 538 h 1011"/>
                  <a:gd name="T18" fmla="*/ 27 w 946"/>
                  <a:gd name="T19" fmla="*/ 586 h 1011"/>
                  <a:gd name="T20" fmla="*/ 425 w 946"/>
                  <a:gd name="T21" fmla="*/ 985 h 1011"/>
                  <a:gd name="T22" fmla="*/ 521 w 946"/>
                  <a:gd name="T23" fmla="*/ 985 h 1011"/>
                  <a:gd name="T24" fmla="*/ 919 w 946"/>
                  <a:gd name="T25" fmla="*/ 586 h 1011"/>
                  <a:gd name="T26" fmla="*/ 899 w 946"/>
                  <a:gd name="T27" fmla="*/ 538 h 1011"/>
                  <a:gd name="T28" fmla="*/ 745 w 946"/>
                  <a:gd name="T29" fmla="*/ 53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6" h="1011">
                    <a:moveTo>
                      <a:pt x="745" y="538"/>
                    </a:moveTo>
                    <a:cubicBezTo>
                      <a:pt x="708" y="538"/>
                      <a:pt x="677" y="507"/>
                      <a:pt x="677" y="470"/>
                    </a:cubicBezTo>
                    <a:cubicBezTo>
                      <a:pt x="677" y="68"/>
                      <a:pt x="677" y="68"/>
                      <a:pt x="677" y="68"/>
                    </a:cubicBezTo>
                    <a:cubicBezTo>
                      <a:pt x="677" y="30"/>
                      <a:pt x="646" y="0"/>
                      <a:pt x="609" y="0"/>
                    </a:cubicBezTo>
                    <a:cubicBezTo>
                      <a:pt x="337" y="0"/>
                      <a:pt x="337" y="0"/>
                      <a:pt x="337" y="0"/>
                    </a:cubicBezTo>
                    <a:cubicBezTo>
                      <a:pt x="299" y="0"/>
                      <a:pt x="269" y="30"/>
                      <a:pt x="269" y="68"/>
                    </a:cubicBezTo>
                    <a:cubicBezTo>
                      <a:pt x="269" y="470"/>
                      <a:pt x="269" y="470"/>
                      <a:pt x="269" y="470"/>
                    </a:cubicBezTo>
                    <a:cubicBezTo>
                      <a:pt x="269" y="507"/>
                      <a:pt x="238" y="538"/>
                      <a:pt x="200" y="538"/>
                    </a:cubicBezTo>
                    <a:cubicBezTo>
                      <a:pt x="47" y="538"/>
                      <a:pt x="47" y="538"/>
                      <a:pt x="47" y="538"/>
                    </a:cubicBezTo>
                    <a:cubicBezTo>
                      <a:pt x="9" y="538"/>
                      <a:pt x="0" y="560"/>
                      <a:pt x="27" y="586"/>
                    </a:cubicBezTo>
                    <a:cubicBezTo>
                      <a:pt x="425" y="985"/>
                      <a:pt x="425" y="985"/>
                      <a:pt x="425" y="985"/>
                    </a:cubicBezTo>
                    <a:cubicBezTo>
                      <a:pt x="451" y="1011"/>
                      <a:pt x="495" y="1011"/>
                      <a:pt x="521" y="985"/>
                    </a:cubicBezTo>
                    <a:cubicBezTo>
                      <a:pt x="919" y="586"/>
                      <a:pt x="919" y="586"/>
                      <a:pt x="919" y="586"/>
                    </a:cubicBezTo>
                    <a:cubicBezTo>
                      <a:pt x="946" y="560"/>
                      <a:pt x="937" y="538"/>
                      <a:pt x="899" y="538"/>
                    </a:cubicBezTo>
                    <a:lnTo>
                      <a:pt x="745" y="5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
          <p:nvSpPr>
            <p:cNvPr id="127" name="Freeform 27" title="Nil"/>
            <p:cNvSpPr>
              <a:spLocks/>
            </p:cNvSpPr>
            <p:nvPr/>
          </p:nvSpPr>
          <p:spPr bwMode="auto">
            <a:xfrm>
              <a:off x="5510213" y="254000"/>
              <a:ext cx="684212" cy="1312862"/>
            </a:xfrm>
            <a:custGeom>
              <a:avLst/>
              <a:gdLst>
                <a:gd name="T0" fmla="*/ 288 w 431"/>
                <a:gd name="T1" fmla="*/ 0 h 827"/>
                <a:gd name="T2" fmla="*/ 431 w 431"/>
                <a:gd name="T3" fmla="*/ 104 h 827"/>
                <a:gd name="T4" fmla="*/ 288 w 431"/>
                <a:gd name="T5" fmla="*/ 209 h 827"/>
                <a:gd name="T6" fmla="*/ 288 w 431"/>
                <a:gd name="T7" fmla="*/ 125 h 827"/>
                <a:gd name="T8" fmla="*/ 243 w 431"/>
                <a:gd name="T9" fmla="*/ 143 h 827"/>
                <a:gd name="T10" fmla="*/ 201 w 431"/>
                <a:gd name="T11" fmla="*/ 166 h 827"/>
                <a:gd name="T12" fmla="*/ 164 w 431"/>
                <a:gd name="T13" fmla="*/ 196 h 827"/>
                <a:gd name="T14" fmla="*/ 130 w 431"/>
                <a:gd name="T15" fmla="*/ 229 h 827"/>
                <a:gd name="T16" fmla="*/ 102 w 431"/>
                <a:gd name="T17" fmla="*/ 267 h 827"/>
                <a:gd name="T18" fmla="*/ 80 w 431"/>
                <a:gd name="T19" fmla="*/ 309 h 827"/>
                <a:gd name="T20" fmla="*/ 63 w 431"/>
                <a:gd name="T21" fmla="*/ 354 h 827"/>
                <a:gd name="T22" fmla="*/ 53 w 431"/>
                <a:gd name="T23" fmla="*/ 402 h 827"/>
                <a:gd name="T24" fmla="*/ 49 w 431"/>
                <a:gd name="T25" fmla="*/ 451 h 827"/>
                <a:gd name="T26" fmla="*/ 52 w 431"/>
                <a:gd name="T27" fmla="*/ 497 h 827"/>
                <a:gd name="T28" fmla="*/ 61 w 431"/>
                <a:gd name="T29" fmla="*/ 541 h 827"/>
                <a:gd name="T30" fmla="*/ 75 w 431"/>
                <a:gd name="T31" fmla="*/ 582 h 827"/>
                <a:gd name="T32" fmla="*/ 94 w 431"/>
                <a:gd name="T33" fmla="*/ 622 h 827"/>
                <a:gd name="T34" fmla="*/ 119 w 431"/>
                <a:gd name="T35" fmla="*/ 658 h 827"/>
                <a:gd name="T36" fmla="*/ 148 w 431"/>
                <a:gd name="T37" fmla="*/ 691 h 827"/>
                <a:gd name="T38" fmla="*/ 180 w 431"/>
                <a:gd name="T39" fmla="*/ 721 h 827"/>
                <a:gd name="T40" fmla="*/ 218 w 431"/>
                <a:gd name="T41" fmla="*/ 745 h 827"/>
                <a:gd name="T42" fmla="*/ 258 w 431"/>
                <a:gd name="T43" fmla="*/ 766 h 827"/>
                <a:gd name="T44" fmla="*/ 300 w 431"/>
                <a:gd name="T45" fmla="*/ 780 h 827"/>
                <a:gd name="T46" fmla="*/ 287 w 431"/>
                <a:gd name="T47" fmla="*/ 827 h 827"/>
                <a:gd name="T48" fmla="*/ 238 w 431"/>
                <a:gd name="T49" fmla="*/ 811 h 827"/>
                <a:gd name="T50" fmla="*/ 192 w 431"/>
                <a:gd name="T51" fmla="*/ 788 h 827"/>
                <a:gd name="T52" fmla="*/ 151 w 431"/>
                <a:gd name="T53" fmla="*/ 759 h 827"/>
                <a:gd name="T54" fmla="*/ 114 w 431"/>
                <a:gd name="T55" fmla="*/ 726 h 827"/>
                <a:gd name="T56" fmla="*/ 80 w 431"/>
                <a:gd name="T57" fmla="*/ 687 h 827"/>
                <a:gd name="T58" fmla="*/ 53 w 431"/>
                <a:gd name="T59" fmla="*/ 646 h 827"/>
                <a:gd name="T60" fmla="*/ 30 w 431"/>
                <a:gd name="T61" fmla="*/ 601 h 827"/>
                <a:gd name="T62" fmla="*/ 13 w 431"/>
                <a:gd name="T63" fmla="*/ 553 h 827"/>
                <a:gd name="T64" fmla="*/ 3 w 431"/>
                <a:gd name="T65" fmla="*/ 503 h 827"/>
                <a:gd name="T66" fmla="*/ 0 w 431"/>
                <a:gd name="T67" fmla="*/ 451 h 827"/>
                <a:gd name="T68" fmla="*/ 3 w 431"/>
                <a:gd name="T69" fmla="*/ 398 h 827"/>
                <a:gd name="T70" fmla="*/ 13 w 431"/>
                <a:gd name="T71" fmla="*/ 348 h 827"/>
                <a:gd name="T72" fmla="*/ 30 w 431"/>
                <a:gd name="T73" fmla="*/ 300 h 827"/>
                <a:gd name="T74" fmla="*/ 53 w 431"/>
                <a:gd name="T75" fmla="*/ 255 h 827"/>
                <a:gd name="T76" fmla="*/ 81 w 431"/>
                <a:gd name="T77" fmla="*/ 213 h 827"/>
                <a:gd name="T78" fmla="*/ 114 w 431"/>
                <a:gd name="T79" fmla="*/ 175 h 827"/>
                <a:gd name="T80" fmla="*/ 152 w 431"/>
                <a:gd name="T81" fmla="*/ 142 h 827"/>
                <a:gd name="T82" fmla="*/ 193 w 431"/>
                <a:gd name="T83" fmla="*/ 113 h 827"/>
                <a:gd name="T84" fmla="*/ 240 w 431"/>
                <a:gd name="T85" fmla="*/ 92 h 827"/>
                <a:gd name="T86" fmla="*/ 288 w 431"/>
                <a:gd name="T87" fmla="*/ 75 h 827"/>
                <a:gd name="T88" fmla="*/ 288 w 431"/>
                <a:gd name="T89" fmla="*/ 0 h 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1" h="827">
                  <a:moveTo>
                    <a:pt x="288" y="0"/>
                  </a:moveTo>
                  <a:lnTo>
                    <a:pt x="431" y="104"/>
                  </a:lnTo>
                  <a:lnTo>
                    <a:pt x="288" y="209"/>
                  </a:lnTo>
                  <a:lnTo>
                    <a:pt x="288" y="125"/>
                  </a:lnTo>
                  <a:lnTo>
                    <a:pt x="243" y="143"/>
                  </a:lnTo>
                  <a:lnTo>
                    <a:pt x="201" y="166"/>
                  </a:lnTo>
                  <a:lnTo>
                    <a:pt x="164" y="196"/>
                  </a:lnTo>
                  <a:lnTo>
                    <a:pt x="130" y="229"/>
                  </a:lnTo>
                  <a:lnTo>
                    <a:pt x="102" y="267"/>
                  </a:lnTo>
                  <a:lnTo>
                    <a:pt x="80" y="309"/>
                  </a:lnTo>
                  <a:lnTo>
                    <a:pt x="63" y="354"/>
                  </a:lnTo>
                  <a:lnTo>
                    <a:pt x="53" y="402"/>
                  </a:lnTo>
                  <a:lnTo>
                    <a:pt x="49" y="451"/>
                  </a:lnTo>
                  <a:lnTo>
                    <a:pt x="52" y="497"/>
                  </a:lnTo>
                  <a:lnTo>
                    <a:pt x="61" y="541"/>
                  </a:lnTo>
                  <a:lnTo>
                    <a:pt x="75" y="582"/>
                  </a:lnTo>
                  <a:lnTo>
                    <a:pt x="94" y="622"/>
                  </a:lnTo>
                  <a:lnTo>
                    <a:pt x="119" y="658"/>
                  </a:lnTo>
                  <a:lnTo>
                    <a:pt x="148" y="691"/>
                  </a:lnTo>
                  <a:lnTo>
                    <a:pt x="180" y="721"/>
                  </a:lnTo>
                  <a:lnTo>
                    <a:pt x="218" y="745"/>
                  </a:lnTo>
                  <a:lnTo>
                    <a:pt x="258" y="766"/>
                  </a:lnTo>
                  <a:lnTo>
                    <a:pt x="300" y="780"/>
                  </a:lnTo>
                  <a:lnTo>
                    <a:pt x="287" y="827"/>
                  </a:lnTo>
                  <a:lnTo>
                    <a:pt x="238" y="811"/>
                  </a:lnTo>
                  <a:lnTo>
                    <a:pt x="192" y="788"/>
                  </a:lnTo>
                  <a:lnTo>
                    <a:pt x="151" y="759"/>
                  </a:lnTo>
                  <a:lnTo>
                    <a:pt x="114" y="726"/>
                  </a:lnTo>
                  <a:lnTo>
                    <a:pt x="80" y="687"/>
                  </a:lnTo>
                  <a:lnTo>
                    <a:pt x="53" y="646"/>
                  </a:lnTo>
                  <a:lnTo>
                    <a:pt x="30" y="601"/>
                  </a:lnTo>
                  <a:lnTo>
                    <a:pt x="13" y="553"/>
                  </a:lnTo>
                  <a:lnTo>
                    <a:pt x="3" y="503"/>
                  </a:lnTo>
                  <a:lnTo>
                    <a:pt x="0" y="451"/>
                  </a:lnTo>
                  <a:lnTo>
                    <a:pt x="3" y="398"/>
                  </a:lnTo>
                  <a:lnTo>
                    <a:pt x="13" y="348"/>
                  </a:lnTo>
                  <a:lnTo>
                    <a:pt x="30" y="300"/>
                  </a:lnTo>
                  <a:lnTo>
                    <a:pt x="53" y="255"/>
                  </a:lnTo>
                  <a:lnTo>
                    <a:pt x="81" y="213"/>
                  </a:lnTo>
                  <a:lnTo>
                    <a:pt x="114" y="175"/>
                  </a:lnTo>
                  <a:lnTo>
                    <a:pt x="152" y="142"/>
                  </a:lnTo>
                  <a:lnTo>
                    <a:pt x="193" y="113"/>
                  </a:lnTo>
                  <a:lnTo>
                    <a:pt x="240" y="92"/>
                  </a:lnTo>
                  <a:lnTo>
                    <a:pt x="288" y="75"/>
                  </a:lnTo>
                  <a:lnTo>
                    <a:pt x="288" y="0"/>
                  </a:lnTo>
                  <a:close/>
                </a:path>
              </a:pathLst>
            </a:custGeom>
            <a:solidFill>
              <a:srgbClr val="00B05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28" name="Freeform 28" title="Nil"/>
            <p:cNvSpPr>
              <a:spLocks/>
            </p:cNvSpPr>
            <p:nvPr/>
          </p:nvSpPr>
          <p:spPr bwMode="auto">
            <a:xfrm>
              <a:off x="6057900" y="379413"/>
              <a:ext cx="684212" cy="1312862"/>
            </a:xfrm>
            <a:custGeom>
              <a:avLst/>
              <a:gdLst>
                <a:gd name="T0" fmla="*/ 143 w 431"/>
                <a:gd name="T1" fmla="*/ 0 h 827"/>
                <a:gd name="T2" fmla="*/ 193 w 431"/>
                <a:gd name="T3" fmla="*/ 16 h 827"/>
                <a:gd name="T4" fmla="*/ 238 w 431"/>
                <a:gd name="T5" fmla="*/ 40 h 827"/>
                <a:gd name="T6" fmla="*/ 280 w 431"/>
                <a:gd name="T7" fmla="*/ 68 h 827"/>
                <a:gd name="T8" fmla="*/ 318 w 431"/>
                <a:gd name="T9" fmla="*/ 101 h 827"/>
                <a:gd name="T10" fmla="*/ 350 w 431"/>
                <a:gd name="T11" fmla="*/ 139 h 827"/>
                <a:gd name="T12" fmla="*/ 378 w 431"/>
                <a:gd name="T13" fmla="*/ 181 h 827"/>
                <a:gd name="T14" fmla="*/ 400 w 431"/>
                <a:gd name="T15" fmla="*/ 226 h 827"/>
                <a:gd name="T16" fmla="*/ 417 w 431"/>
                <a:gd name="T17" fmla="*/ 274 h 827"/>
                <a:gd name="T18" fmla="*/ 427 w 431"/>
                <a:gd name="T19" fmla="*/ 324 h 827"/>
                <a:gd name="T20" fmla="*/ 431 w 431"/>
                <a:gd name="T21" fmla="*/ 375 h 827"/>
                <a:gd name="T22" fmla="*/ 427 w 431"/>
                <a:gd name="T23" fmla="*/ 428 h 827"/>
                <a:gd name="T24" fmla="*/ 417 w 431"/>
                <a:gd name="T25" fmla="*/ 480 h 827"/>
                <a:gd name="T26" fmla="*/ 400 w 431"/>
                <a:gd name="T27" fmla="*/ 527 h 827"/>
                <a:gd name="T28" fmla="*/ 378 w 431"/>
                <a:gd name="T29" fmla="*/ 572 h 827"/>
                <a:gd name="T30" fmla="*/ 350 w 431"/>
                <a:gd name="T31" fmla="*/ 615 h 827"/>
                <a:gd name="T32" fmla="*/ 316 w 431"/>
                <a:gd name="T33" fmla="*/ 652 h 827"/>
                <a:gd name="T34" fmla="*/ 279 w 431"/>
                <a:gd name="T35" fmla="*/ 685 h 827"/>
                <a:gd name="T36" fmla="*/ 237 w 431"/>
                <a:gd name="T37" fmla="*/ 714 h 827"/>
                <a:gd name="T38" fmla="*/ 192 w 431"/>
                <a:gd name="T39" fmla="*/ 736 h 827"/>
                <a:gd name="T40" fmla="*/ 141 w 431"/>
                <a:gd name="T41" fmla="*/ 752 h 827"/>
                <a:gd name="T42" fmla="*/ 141 w 431"/>
                <a:gd name="T43" fmla="*/ 827 h 827"/>
                <a:gd name="T44" fmla="*/ 0 w 431"/>
                <a:gd name="T45" fmla="*/ 723 h 827"/>
                <a:gd name="T46" fmla="*/ 141 w 431"/>
                <a:gd name="T47" fmla="*/ 618 h 827"/>
                <a:gd name="T48" fmla="*/ 141 w 431"/>
                <a:gd name="T49" fmla="*/ 702 h 827"/>
                <a:gd name="T50" fmla="*/ 188 w 431"/>
                <a:gd name="T51" fmla="*/ 684 h 827"/>
                <a:gd name="T52" fmla="*/ 229 w 431"/>
                <a:gd name="T53" fmla="*/ 661 h 827"/>
                <a:gd name="T54" fmla="*/ 267 w 431"/>
                <a:gd name="T55" fmla="*/ 631 h 827"/>
                <a:gd name="T56" fmla="*/ 300 w 431"/>
                <a:gd name="T57" fmla="*/ 598 h 827"/>
                <a:gd name="T58" fmla="*/ 328 w 431"/>
                <a:gd name="T59" fmla="*/ 559 h 827"/>
                <a:gd name="T60" fmla="*/ 351 w 431"/>
                <a:gd name="T61" fmla="*/ 518 h 827"/>
                <a:gd name="T62" fmla="*/ 368 w 431"/>
                <a:gd name="T63" fmla="*/ 473 h 827"/>
                <a:gd name="T64" fmla="*/ 378 w 431"/>
                <a:gd name="T65" fmla="*/ 426 h 827"/>
                <a:gd name="T66" fmla="*/ 382 w 431"/>
                <a:gd name="T67" fmla="*/ 375 h 827"/>
                <a:gd name="T68" fmla="*/ 379 w 431"/>
                <a:gd name="T69" fmla="*/ 330 h 827"/>
                <a:gd name="T70" fmla="*/ 370 w 431"/>
                <a:gd name="T71" fmla="*/ 287 h 827"/>
                <a:gd name="T72" fmla="*/ 355 w 431"/>
                <a:gd name="T73" fmla="*/ 244 h 827"/>
                <a:gd name="T74" fmla="*/ 336 w 431"/>
                <a:gd name="T75" fmla="*/ 206 h 827"/>
                <a:gd name="T76" fmla="*/ 311 w 431"/>
                <a:gd name="T77" fmla="*/ 168 h 827"/>
                <a:gd name="T78" fmla="*/ 283 w 431"/>
                <a:gd name="T79" fmla="*/ 136 h 827"/>
                <a:gd name="T80" fmla="*/ 249 w 431"/>
                <a:gd name="T81" fmla="*/ 107 h 827"/>
                <a:gd name="T82" fmla="*/ 213 w 431"/>
                <a:gd name="T83" fmla="*/ 82 h 827"/>
                <a:gd name="T84" fmla="*/ 174 w 431"/>
                <a:gd name="T85" fmla="*/ 62 h 827"/>
                <a:gd name="T86" fmla="*/ 130 w 431"/>
                <a:gd name="T87" fmla="*/ 47 h 827"/>
                <a:gd name="T88" fmla="*/ 143 w 431"/>
                <a:gd name="T89" fmla="*/ 0 h 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1" h="827">
                  <a:moveTo>
                    <a:pt x="143" y="0"/>
                  </a:moveTo>
                  <a:lnTo>
                    <a:pt x="193" y="16"/>
                  </a:lnTo>
                  <a:lnTo>
                    <a:pt x="238" y="40"/>
                  </a:lnTo>
                  <a:lnTo>
                    <a:pt x="280" y="68"/>
                  </a:lnTo>
                  <a:lnTo>
                    <a:pt x="318" y="101"/>
                  </a:lnTo>
                  <a:lnTo>
                    <a:pt x="350" y="139"/>
                  </a:lnTo>
                  <a:lnTo>
                    <a:pt x="378" y="181"/>
                  </a:lnTo>
                  <a:lnTo>
                    <a:pt x="400" y="226"/>
                  </a:lnTo>
                  <a:lnTo>
                    <a:pt x="417" y="274"/>
                  </a:lnTo>
                  <a:lnTo>
                    <a:pt x="427" y="324"/>
                  </a:lnTo>
                  <a:lnTo>
                    <a:pt x="431" y="375"/>
                  </a:lnTo>
                  <a:lnTo>
                    <a:pt x="427" y="428"/>
                  </a:lnTo>
                  <a:lnTo>
                    <a:pt x="417" y="480"/>
                  </a:lnTo>
                  <a:lnTo>
                    <a:pt x="400" y="527"/>
                  </a:lnTo>
                  <a:lnTo>
                    <a:pt x="378" y="572"/>
                  </a:lnTo>
                  <a:lnTo>
                    <a:pt x="350" y="615"/>
                  </a:lnTo>
                  <a:lnTo>
                    <a:pt x="316" y="652"/>
                  </a:lnTo>
                  <a:lnTo>
                    <a:pt x="279" y="685"/>
                  </a:lnTo>
                  <a:lnTo>
                    <a:pt x="237" y="714"/>
                  </a:lnTo>
                  <a:lnTo>
                    <a:pt x="192" y="736"/>
                  </a:lnTo>
                  <a:lnTo>
                    <a:pt x="141" y="752"/>
                  </a:lnTo>
                  <a:lnTo>
                    <a:pt x="141" y="827"/>
                  </a:lnTo>
                  <a:lnTo>
                    <a:pt x="0" y="723"/>
                  </a:lnTo>
                  <a:lnTo>
                    <a:pt x="141" y="618"/>
                  </a:lnTo>
                  <a:lnTo>
                    <a:pt x="141" y="702"/>
                  </a:lnTo>
                  <a:lnTo>
                    <a:pt x="188" y="684"/>
                  </a:lnTo>
                  <a:lnTo>
                    <a:pt x="229" y="661"/>
                  </a:lnTo>
                  <a:lnTo>
                    <a:pt x="267" y="631"/>
                  </a:lnTo>
                  <a:lnTo>
                    <a:pt x="300" y="598"/>
                  </a:lnTo>
                  <a:lnTo>
                    <a:pt x="328" y="559"/>
                  </a:lnTo>
                  <a:lnTo>
                    <a:pt x="351" y="518"/>
                  </a:lnTo>
                  <a:lnTo>
                    <a:pt x="368" y="473"/>
                  </a:lnTo>
                  <a:lnTo>
                    <a:pt x="378" y="426"/>
                  </a:lnTo>
                  <a:lnTo>
                    <a:pt x="382" y="375"/>
                  </a:lnTo>
                  <a:lnTo>
                    <a:pt x="379" y="330"/>
                  </a:lnTo>
                  <a:lnTo>
                    <a:pt x="370" y="287"/>
                  </a:lnTo>
                  <a:lnTo>
                    <a:pt x="355" y="244"/>
                  </a:lnTo>
                  <a:lnTo>
                    <a:pt x="336" y="206"/>
                  </a:lnTo>
                  <a:lnTo>
                    <a:pt x="311" y="168"/>
                  </a:lnTo>
                  <a:lnTo>
                    <a:pt x="283" y="136"/>
                  </a:lnTo>
                  <a:lnTo>
                    <a:pt x="249" y="107"/>
                  </a:lnTo>
                  <a:lnTo>
                    <a:pt x="213" y="82"/>
                  </a:lnTo>
                  <a:lnTo>
                    <a:pt x="174" y="62"/>
                  </a:lnTo>
                  <a:lnTo>
                    <a:pt x="130" y="47"/>
                  </a:lnTo>
                  <a:lnTo>
                    <a:pt x="143" y="0"/>
                  </a:lnTo>
                  <a:close/>
                </a:path>
              </a:pathLst>
            </a:custGeom>
            <a:solidFill>
              <a:srgbClr val="00B05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grpSp>
        <p:nvGrpSpPr>
          <p:cNvPr id="103" name="Group 102" descr="Image illustrating the availability of lawful content" title="Image: Calendar"/>
          <p:cNvGrpSpPr/>
          <p:nvPr/>
        </p:nvGrpSpPr>
        <p:grpSpPr>
          <a:xfrm>
            <a:off x="7947230" y="3207450"/>
            <a:ext cx="725430" cy="773581"/>
            <a:chOff x="-1225550" y="2689223"/>
            <a:chExt cx="811212" cy="798515"/>
          </a:xfrm>
          <a:solidFill>
            <a:schemeClr val="accent3"/>
          </a:solidFill>
        </p:grpSpPr>
        <p:sp>
          <p:nvSpPr>
            <p:cNvPr id="93" name="Freeform 13" title="Nil"/>
            <p:cNvSpPr>
              <a:spLocks/>
            </p:cNvSpPr>
            <p:nvPr/>
          </p:nvSpPr>
          <p:spPr bwMode="auto">
            <a:xfrm>
              <a:off x="-936625" y="3133725"/>
              <a:ext cx="85725" cy="80963"/>
            </a:xfrm>
            <a:custGeom>
              <a:avLst/>
              <a:gdLst>
                <a:gd name="T0" fmla="*/ 34 w 179"/>
                <a:gd name="T1" fmla="*/ 170 h 170"/>
                <a:gd name="T2" fmla="*/ 145 w 179"/>
                <a:gd name="T3" fmla="*/ 170 h 170"/>
                <a:gd name="T4" fmla="*/ 179 w 179"/>
                <a:gd name="T5" fmla="*/ 136 h 170"/>
                <a:gd name="T6" fmla="*/ 179 w 179"/>
                <a:gd name="T7" fmla="*/ 33 h 170"/>
                <a:gd name="T8" fmla="*/ 145 w 179"/>
                <a:gd name="T9" fmla="*/ 0 h 170"/>
                <a:gd name="T10" fmla="*/ 34 w 179"/>
                <a:gd name="T11" fmla="*/ 0 h 170"/>
                <a:gd name="T12" fmla="*/ 0 w 179"/>
                <a:gd name="T13" fmla="*/ 33 h 170"/>
                <a:gd name="T14" fmla="*/ 0 w 179"/>
                <a:gd name="T15" fmla="*/ 136 h 170"/>
                <a:gd name="T16" fmla="*/ 34 w 179"/>
                <a:gd name="T17"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170">
                  <a:moveTo>
                    <a:pt x="34" y="170"/>
                  </a:moveTo>
                  <a:cubicBezTo>
                    <a:pt x="145" y="170"/>
                    <a:pt x="145" y="170"/>
                    <a:pt x="145" y="170"/>
                  </a:cubicBezTo>
                  <a:cubicBezTo>
                    <a:pt x="164" y="170"/>
                    <a:pt x="179" y="155"/>
                    <a:pt x="179" y="136"/>
                  </a:cubicBezTo>
                  <a:cubicBezTo>
                    <a:pt x="179" y="33"/>
                    <a:pt x="179" y="33"/>
                    <a:pt x="179" y="33"/>
                  </a:cubicBezTo>
                  <a:cubicBezTo>
                    <a:pt x="179" y="15"/>
                    <a:pt x="164" y="0"/>
                    <a:pt x="145" y="0"/>
                  </a:cubicBezTo>
                  <a:cubicBezTo>
                    <a:pt x="34" y="0"/>
                    <a:pt x="34" y="0"/>
                    <a:pt x="34" y="0"/>
                  </a:cubicBezTo>
                  <a:cubicBezTo>
                    <a:pt x="15" y="0"/>
                    <a:pt x="0" y="15"/>
                    <a:pt x="0" y="33"/>
                  </a:cubicBezTo>
                  <a:cubicBezTo>
                    <a:pt x="0" y="136"/>
                    <a:pt x="0" y="136"/>
                    <a:pt x="0" y="136"/>
                  </a:cubicBezTo>
                  <a:cubicBezTo>
                    <a:pt x="0" y="155"/>
                    <a:pt x="15" y="170"/>
                    <a:pt x="34" y="17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94" name="Freeform 14" title="Nil"/>
            <p:cNvSpPr>
              <a:spLocks/>
            </p:cNvSpPr>
            <p:nvPr/>
          </p:nvSpPr>
          <p:spPr bwMode="auto">
            <a:xfrm>
              <a:off x="-790575" y="3133725"/>
              <a:ext cx="87312" cy="80963"/>
            </a:xfrm>
            <a:custGeom>
              <a:avLst/>
              <a:gdLst>
                <a:gd name="T0" fmla="*/ 34 w 179"/>
                <a:gd name="T1" fmla="*/ 170 h 170"/>
                <a:gd name="T2" fmla="*/ 145 w 179"/>
                <a:gd name="T3" fmla="*/ 170 h 170"/>
                <a:gd name="T4" fmla="*/ 179 w 179"/>
                <a:gd name="T5" fmla="*/ 136 h 170"/>
                <a:gd name="T6" fmla="*/ 179 w 179"/>
                <a:gd name="T7" fmla="*/ 33 h 170"/>
                <a:gd name="T8" fmla="*/ 145 w 179"/>
                <a:gd name="T9" fmla="*/ 0 h 170"/>
                <a:gd name="T10" fmla="*/ 34 w 179"/>
                <a:gd name="T11" fmla="*/ 0 h 170"/>
                <a:gd name="T12" fmla="*/ 0 w 179"/>
                <a:gd name="T13" fmla="*/ 33 h 170"/>
                <a:gd name="T14" fmla="*/ 0 w 179"/>
                <a:gd name="T15" fmla="*/ 136 h 170"/>
                <a:gd name="T16" fmla="*/ 34 w 179"/>
                <a:gd name="T17"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170">
                  <a:moveTo>
                    <a:pt x="34" y="170"/>
                  </a:moveTo>
                  <a:cubicBezTo>
                    <a:pt x="145" y="170"/>
                    <a:pt x="145" y="170"/>
                    <a:pt x="145" y="170"/>
                  </a:cubicBezTo>
                  <a:cubicBezTo>
                    <a:pt x="164" y="170"/>
                    <a:pt x="179" y="155"/>
                    <a:pt x="179" y="136"/>
                  </a:cubicBezTo>
                  <a:cubicBezTo>
                    <a:pt x="179" y="33"/>
                    <a:pt x="179" y="33"/>
                    <a:pt x="179" y="33"/>
                  </a:cubicBezTo>
                  <a:cubicBezTo>
                    <a:pt x="179" y="15"/>
                    <a:pt x="164" y="0"/>
                    <a:pt x="145" y="0"/>
                  </a:cubicBezTo>
                  <a:cubicBezTo>
                    <a:pt x="34" y="0"/>
                    <a:pt x="34" y="0"/>
                    <a:pt x="34" y="0"/>
                  </a:cubicBezTo>
                  <a:cubicBezTo>
                    <a:pt x="15" y="0"/>
                    <a:pt x="0" y="15"/>
                    <a:pt x="0" y="33"/>
                  </a:cubicBezTo>
                  <a:cubicBezTo>
                    <a:pt x="0" y="136"/>
                    <a:pt x="0" y="136"/>
                    <a:pt x="0" y="136"/>
                  </a:cubicBezTo>
                  <a:cubicBezTo>
                    <a:pt x="0" y="155"/>
                    <a:pt x="15" y="170"/>
                    <a:pt x="34" y="17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95" name="Freeform 15" title="Nil"/>
            <p:cNvSpPr>
              <a:spLocks/>
            </p:cNvSpPr>
            <p:nvPr/>
          </p:nvSpPr>
          <p:spPr bwMode="auto">
            <a:xfrm>
              <a:off x="-644525" y="3133725"/>
              <a:ext cx="85725" cy="80963"/>
            </a:xfrm>
            <a:custGeom>
              <a:avLst/>
              <a:gdLst>
                <a:gd name="T0" fmla="*/ 145 w 178"/>
                <a:gd name="T1" fmla="*/ 170 h 170"/>
                <a:gd name="T2" fmla="*/ 178 w 178"/>
                <a:gd name="T3" fmla="*/ 136 h 170"/>
                <a:gd name="T4" fmla="*/ 178 w 178"/>
                <a:gd name="T5" fmla="*/ 33 h 170"/>
                <a:gd name="T6" fmla="*/ 145 w 178"/>
                <a:gd name="T7" fmla="*/ 0 h 170"/>
                <a:gd name="T8" fmla="*/ 33 w 178"/>
                <a:gd name="T9" fmla="*/ 0 h 170"/>
                <a:gd name="T10" fmla="*/ 0 w 178"/>
                <a:gd name="T11" fmla="*/ 33 h 170"/>
                <a:gd name="T12" fmla="*/ 0 w 178"/>
                <a:gd name="T13" fmla="*/ 136 h 170"/>
                <a:gd name="T14" fmla="*/ 33 w 178"/>
                <a:gd name="T15" fmla="*/ 170 h 170"/>
                <a:gd name="T16" fmla="*/ 145 w 178"/>
                <a:gd name="T17"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 h="170">
                  <a:moveTo>
                    <a:pt x="145" y="170"/>
                  </a:moveTo>
                  <a:cubicBezTo>
                    <a:pt x="163" y="170"/>
                    <a:pt x="178" y="155"/>
                    <a:pt x="178" y="136"/>
                  </a:cubicBezTo>
                  <a:cubicBezTo>
                    <a:pt x="178" y="33"/>
                    <a:pt x="178" y="33"/>
                    <a:pt x="178" y="33"/>
                  </a:cubicBezTo>
                  <a:cubicBezTo>
                    <a:pt x="178" y="15"/>
                    <a:pt x="163" y="0"/>
                    <a:pt x="145" y="0"/>
                  </a:cubicBezTo>
                  <a:cubicBezTo>
                    <a:pt x="33" y="0"/>
                    <a:pt x="33" y="0"/>
                    <a:pt x="33" y="0"/>
                  </a:cubicBezTo>
                  <a:cubicBezTo>
                    <a:pt x="15" y="0"/>
                    <a:pt x="0" y="15"/>
                    <a:pt x="0" y="33"/>
                  </a:cubicBezTo>
                  <a:cubicBezTo>
                    <a:pt x="0" y="136"/>
                    <a:pt x="0" y="136"/>
                    <a:pt x="0" y="136"/>
                  </a:cubicBezTo>
                  <a:cubicBezTo>
                    <a:pt x="0" y="155"/>
                    <a:pt x="15" y="170"/>
                    <a:pt x="33" y="170"/>
                  </a:cubicBezTo>
                  <a:lnTo>
                    <a:pt x="145" y="170"/>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96" name="Freeform 16" title="Nil"/>
            <p:cNvSpPr>
              <a:spLocks/>
            </p:cNvSpPr>
            <p:nvPr/>
          </p:nvSpPr>
          <p:spPr bwMode="auto">
            <a:xfrm>
              <a:off x="-1082675" y="3271838"/>
              <a:ext cx="85725" cy="82550"/>
            </a:xfrm>
            <a:custGeom>
              <a:avLst/>
              <a:gdLst>
                <a:gd name="T0" fmla="*/ 145 w 178"/>
                <a:gd name="T1" fmla="*/ 0 h 171"/>
                <a:gd name="T2" fmla="*/ 33 w 178"/>
                <a:gd name="T3" fmla="*/ 0 h 171"/>
                <a:gd name="T4" fmla="*/ 0 w 178"/>
                <a:gd name="T5" fmla="*/ 34 h 171"/>
                <a:gd name="T6" fmla="*/ 0 w 178"/>
                <a:gd name="T7" fmla="*/ 137 h 171"/>
                <a:gd name="T8" fmla="*/ 33 w 178"/>
                <a:gd name="T9" fmla="*/ 171 h 171"/>
                <a:gd name="T10" fmla="*/ 145 w 178"/>
                <a:gd name="T11" fmla="*/ 171 h 171"/>
                <a:gd name="T12" fmla="*/ 178 w 178"/>
                <a:gd name="T13" fmla="*/ 137 h 171"/>
                <a:gd name="T14" fmla="*/ 178 w 178"/>
                <a:gd name="T15" fmla="*/ 34 h 171"/>
                <a:gd name="T16" fmla="*/ 145 w 178"/>
                <a:gd name="T17"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8" h="171">
                  <a:moveTo>
                    <a:pt x="145" y="0"/>
                  </a:moveTo>
                  <a:cubicBezTo>
                    <a:pt x="33" y="0"/>
                    <a:pt x="33" y="0"/>
                    <a:pt x="33" y="0"/>
                  </a:cubicBezTo>
                  <a:cubicBezTo>
                    <a:pt x="15" y="0"/>
                    <a:pt x="0" y="16"/>
                    <a:pt x="0" y="34"/>
                  </a:cubicBezTo>
                  <a:cubicBezTo>
                    <a:pt x="0" y="137"/>
                    <a:pt x="0" y="137"/>
                    <a:pt x="0" y="137"/>
                  </a:cubicBezTo>
                  <a:cubicBezTo>
                    <a:pt x="0" y="156"/>
                    <a:pt x="15" y="171"/>
                    <a:pt x="33" y="171"/>
                  </a:cubicBezTo>
                  <a:cubicBezTo>
                    <a:pt x="145" y="171"/>
                    <a:pt x="145" y="171"/>
                    <a:pt x="145" y="171"/>
                  </a:cubicBezTo>
                  <a:cubicBezTo>
                    <a:pt x="163" y="171"/>
                    <a:pt x="178" y="156"/>
                    <a:pt x="178" y="137"/>
                  </a:cubicBezTo>
                  <a:cubicBezTo>
                    <a:pt x="178" y="34"/>
                    <a:pt x="178" y="34"/>
                    <a:pt x="178" y="34"/>
                  </a:cubicBezTo>
                  <a:cubicBezTo>
                    <a:pt x="178" y="16"/>
                    <a:pt x="163" y="0"/>
                    <a:pt x="14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97" name="Freeform 17" title="Nil"/>
            <p:cNvSpPr>
              <a:spLocks/>
            </p:cNvSpPr>
            <p:nvPr/>
          </p:nvSpPr>
          <p:spPr bwMode="auto">
            <a:xfrm>
              <a:off x="-936625" y="3271838"/>
              <a:ext cx="85725" cy="82550"/>
            </a:xfrm>
            <a:custGeom>
              <a:avLst/>
              <a:gdLst>
                <a:gd name="T0" fmla="*/ 0 w 179"/>
                <a:gd name="T1" fmla="*/ 137 h 171"/>
                <a:gd name="T2" fmla="*/ 34 w 179"/>
                <a:gd name="T3" fmla="*/ 171 h 171"/>
                <a:gd name="T4" fmla="*/ 145 w 179"/>
                <a:gd name="T5" fmla="*/ 171 h 171"/>
                <a:gd name="T6" fmla="*/ 179 w 179"/>
                <a:gd name="T7" fmla="*/ 137 h 171"/>
                <a:gd name="T8" fmla="*/ 179 w 179"/>
                <a:gd name="T9" fmla="*/ 34 h 171"/>
                <a:gd name="T10" fmla="*/ 145 w 179"/>
                <a:gd name="T11" fmla="*/ 0 h 171"/>
                <a:gd name="T12" fmla="*/ 34 w 179"/>
                <a:gd name="T13" fmla="*/ 0 h 171"/>
                <a:gd name="T14" fmla="*/ 0 w 179"/>
                <a:gd name="T15" fmla="*/ 34 h 171"/>
                <a:gd name="T16" fmla="*/ 0 w 179"/>
                <a:gd name="T17" fmla="*/ 137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171">
                  <a:moveTo>
                    <a:pt x="0" y="137"/>
                  </a:moveTo>
                  <a:cubicBezTo>
                    <a:pt x="0" y="156"/>
                    <a:pt x="15" y="171"/>
                    <a:pt x="34" y="171"/>
                  </a:cubicBezTo>
                  <a:cubicBezTo>
                    <a:pt x="145" y="171"/>
                    <a:pt x="145" y="171"/>
                    <a:pt x="145" y="171"/>
                  </a:cubicBezTo>
                  <a:cubicBezTo>
                    <a:pt x="164" y="171"/>
                    <a:pt x="179" y="156"/>
                    <a:pt x="179" y="137"/>
                  </a:cubicBezTo>
                  <a:cubicBezTo>
                    <a:pt x="179" y="34"/>
                    <a:pt x="179" y="34"/>
                    <a:pt x="179" y="34"/>
                  </a:cubicBezTo>
                  <a:cubicBezTo>
                    <a:pt x="179" y="16"/>
                    <a:pt x="164" y="0"/>
                    <a:pt x="145" y="0"/>
                  </a:cubicBezTo>
                  <a:cubicBezTo>
                    <a:pt x="34" y="0"/>
                    <a:pt x="34" y="0"/>
                    <a:pt x="34" y="0"/>
                  </a:cubicBezTo>
                  <a:cubicBezTo>
                    <a:pt x="15" y="0"/>
                    <a:pt x="0" y="16"/>
                    <a:pt x="0" y="34"/>
                  </a:cubicBezTo>
                  <a:lnTo>
                    <a:pt x="0" y="137"/>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98" name="Freeform 18" title="Nil"/>
            <p:cNvSpPr>
              <a:spLocks/>
            </p:cNvSpPr>
            <p:nvPr/>
          </p:nvSpPr>
          <p:spPr bwMode="auto">
            <a:xfrm>
              <a:off x="-790575" y="3271838"/>
              <a:ext cx="87312" cy="82550"/>
            </a:xfrm>
            <a:custGeom>
              <a:avLst/>
              <a:gdLst>
                <a:gd name="T0" fmla="*/ 0 w 179"/>
                <a:gd name="T1" fmla="*/ 137 h 171"/>
                <a:gd name="T2" fmla="*/ 34 w 179"/>
                <a:gd name="T3" fmla="*/ 171 h 171"/>
                <a:gd name="T4" fmla="*/ 145 w 179"/>
                <a:gd name="T5" fmla="*/ 171 h 171"/>
                <a:gd name="T6" fmla="*/ 179 w 179"/>
                <a:gd name="T7" fmla="*/ 137 h 171"/>
                <a:gd name="T8" fmla="*/ 179 w 179"/>
                <a:gd name="T9" fmla="*/ 34 h 171"/>
                <a:gd name="T10" fmla="*/ 145 w 179"/>
                <a:gd name="T11" fmla="*/ 0 h 171"/>
                <a:gd name="T12" fmla="*/ 34 w 179"/>
                <a:gd name="T13" fmla="*/ 0 h 171"/>
                <a:gd name="T14" fmla="*/ 0 w 179"/>
                <a:gd name="T15" fmla="*/ 34 h 171"/>
                <a:gd name="T16" fmla="*/ 0 w 179"/>
                <a:gd name="T17" fmla="*/ 137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171">
                  <a:moveTo>
                    <a:pt x="0" y="137"/>
                  </a:moveTo>
                  <a:cubicBezTo>
                    <a:pt x="0" y="156"/>
                    <a:pt x="15" y="171"/>
                    <a:pt x="34" y="171"/>
                  </a:cubicBezTo>
                  <a:cubicBezTo>
                    <a:pt x="145" y="171"/>
                    <a:pt x="145" y="171"/>
                    <a:pt x="145" y="171"/>
                  </a:cubicBezTo>
                  <a:cubicBezTo>
                    <a:pt x="164" y="171"/>
                    <a:pt x="179" y="156"/>
                    <a:pt x="179" y="137"/>
                  </a:cubicBezTo>
                  <a:cubicBezTo>
                    <a:pt x="179" y="34"/>
                    <a:pt x="179" y="34"/>
                    <a:pt x="179" y="34"/>
                  </a:cubicBezTo>
                  <a:cubicBezTo>
                    <a:pt x="179" y="16"/>
                    <a:pt x="164" y="0"/>
                    <a:pt x="145" y="0"/>
                  </a:cubicBezTo>
                  <a:cubicBezTo>
                    <a:pt x="34" y="0"/>
                    <a:pt x="34" y="0"/>
                    <a:pt x="34" y="0"/>
                  </a:cubicBezTo>
                  <a:cubicBezTo>
                    <a:pt x="15" y="0"/>
                    <a:pt x="0" y="16"/>
                    <a:pt x="0" y="34"/>
                  </a:cubicBezTo>
                  <a:lnTo>
                    <a:pt x="0" y="137"/>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99" name="Freeform 19" title="Nil"/>
            <p:cNvSpPr>
              <a:spLocks/>
            </p:cNvSpPr>
            <p:nvPr/>
          </p:nvSpPr>
          <p:spPr bwMode="auto">
            <a:xfrm>
              <a:off x="-658813" y="2833688"/>
              <a:ext cx="98425" cy="68263"/>
            </a:xfrm>
            <a:custGeom>
              <a:avLst/>
              <a:gdLst>
                <a:gd name="T0" fmla="*/ 205 w 205"/>
                <a:gd name="T1" fmla="*/ 33 h 143"/>
                <a:gd name="T2" fmla="*/ 171 w 205"/>
                <a:gd name="T3" fmla="*/ 0 h 143"/>
                <a:gd name="T4" fmla="*/ 33 w 205"/>
                <a:gd name="T5" fmla="*/ 0 h 143"/>
                <a:gd name="T6" fmla="*/ 0 w 205"/>
                <a:gd name="T7" fmla="*/ 33 h 143"/>
                <a:gd name="T8" fmla="*/ 0 w 205"/>
                <a:gd name="T9" fmla="*/ 143 h 143"/>
                <a:gd name="T10" fmla="*/ 205 w 205"/>
                <a:gd name="T11" fmla="*/ 143 h 143"/>
                <a:gd name="T12" fmla="*/ 205 w 205"/>
                <a:gd name="T13" fmla="*/ 33 h 143"/>
              </a:gdLst>
              <a:ahLst/>
              <a:cxnLst>
                <a:cxn ang="0">
                  <a:pos x="T0" y="T1"/>
                </a:cxn>
                <a:cxn ang="0">
                  <a:pos x="T2" y="T3"/>
                </a:cxn>
                <a:cxn ang="0">
                  <a:pos x="T4" y="T5"/>
                </a:cxn>
                <a:cxn ang="0">
                  <a:pos x="T6" y="T7"/>
                </a:cxn>
                <a:cxn ang="0">
                  <a:pos x="T8" y="T9"/>
                </a:cxn>
                <a:cxn ang="0">
                  <a:pos x="T10" y="T11"/>
                </a:cxn>
                <a:cxn ang="0">
                  <a:pos x="T12" y="T13"/>
                </a:cxn>
              </a:cxnLst>
              <a:rect l="0" t="0" r="r" b="b"/>
              <a:pathLst>
                <a:path w="205" h="143">
                  <a:moveTo>
                    <a:pt x="205" y="33"/>
                  </a:moveTo>
                  <a:cubicBezTo>
                    <a:pt x="205" y="15"/>
                    <a:pt x="190" y="0"/>
                    <a:pt x="171" y="0"/>
                  </a:cubicBezTo>
                  <a:cubicBezTo>
                    <a:pt x="33" y="0"/>
                    <a:pt x="33" y="0"/>
                    <a:pt x="33" y="0"/>
                  </a:cubicBezTo>
                  <a:cubicBezTo>
                    <a:pt x="15" y="0"/>
                    <a:pt x="0" y="15"/>
                    <a:pt x="0" y="33"/>
                  </a:cubicBezTo>
                  <a:cubicBezTo>
                    <a:pt x="0" y="143"/>
                    <a:pt x="0" y="143"/>
                    <a:pt x="0" y="143"/>
                  </a:cubicBezTo>
                  <a:cubicBezTo>
                    <a:pt x="205" y="143"/>
                    <a:pt x="205" y="143"/>
                    <a:pt x="205" y="143"/>
                  </a:cubicBezTo>
                  <a:lnTo>
                    <a:pt x="205" y="33"/>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00" name="Freeform 20" title="Nil"/>
            <p:cNvSpPr>
              <a:spLocks noEditPoints="1"/>
            </p:cNvSpPr>
            <p:nvPr/>
          </p:nvSpPr>
          <p:spPr bwMode="auto">
            <a:xfrm>
              <a:off x="-1225550" y="2901950"/>
              <a:ext cx="811212" cy="585788"/>
            </a:xfrm>
            <a:custGeom>
              <a:avLst/>
              <a:gdLst>
                <a:gd name="T0" fmla="*/ 1517 w 1685"/>
                <a:gd name="T1" fmla="*/ 0 h 1216"/>
                <a:gd name="T2" fmla="*/ 1383 w 1685"/>
                <a:gd name="T3" fmla="*/ 0 h 1216"/>
                <a:gd name="T4" fmla="*/ 1383 w 1685"/>
                <a:gd name="T5" fmla="*/ 109 h 1216"/>
                <a:gd name="T6" fmla="*/ 1349 w 1685"/>
                <a:gd name="T7" fmla="*/ 142 h 1216"/>
                <a:gd name="T8" fmla="*/ 1211 w 1685"/>
                <a:gd name="T9" fmla="*/ 142 h 1216"/>
                <a:gd name="T10" fmla="*/ 1178 w 1685"/>
                <a:gd name="T11" fmla="*/ 109 h 1216"/>
                <a:gd name="T12" fmla="*/ 1178 w 1685"/>
                <a:gd name="T13" fmla="*/ 0 h 1216"/>
                <a:gd name="T14" fmla="*/ 698 w 1685"/>
                <a:gd name="T15" fmla="*/ 0 h 1216"/>
                <a:gd name="T16" fmla="*/ 546 w 1685"/>
                <a:gd name="T17" fmla="*/ 353 h 1216"/>
                <a:gd name="T18" fmla="*/ 1551 w 1685"/>
                <a:gd name="T19" fmla="*/ 353 h 1216"/>
                <a:gd name="T20" fmla="*/ 1551 w 1685"/>
                <a:gd name="T21" fmla="*/ 771 h 1216"/>
                <a:gd name="T22" fmla="*/ 1307 w 1685"/>
                <a:gd name="T23" fmla="*/ 771 h 1216"/>
                <a:gd name="T24" fmla="*/ 1240 w 1685"/>
                <a:gd name="T25" fmla="*/ 838 h 1216"/>
                <a:gd name="T26" fmla="*/ 1240 w 1685"/>
                <a:gd name="T27" fmla="*/ 1081 h 1216"/>
                <a:gd name="T28" fmla="*/ 168 w 1685"/>
                <a:gd name="T29" fmla="*/ 1081 h 1216"/>
                <a:gd name="T30" fmla="*/ 134 w 1685"/>
                <a:gd name="T31" fmla="*/ 1048 h 1216"/>
                <a:gd name="T32" fmla="*/ 134 w 1685"/>
                <a:gd name="T33" fmla="*/ 353 h 1216"/>
                <a:gd name="T34" fmla="*/ 228 w 1685"/>
                <a:gd name="T35" fmla="*/ 353 h 1216"/>
                <a:gd name="T36" fmla="*/ 83 w 1685"/>
                <a:gd name="T37" fmla="*/ 23 h 1216"/>
                <a:gd name="T38" fmla="*/ 0 w 1685"/>
                <a:gd name="T39" fmla="*/ 168 h 1216"/>
                <a:gd name="T40" fmla="*/ 0 w 1685"/>
                <a:gd name="T41" fmla="*/ 218 h 1216"/>
                <a:gd name="T42" fmla="*/ 0 w 1685"/>
                <a:gd name="T43" fmla="*/ 252 h 1216"/>
                <a:gd name="T44" fmla="*/ 0 w 1685"/>
                <a:gd name="T45" fmla="*/ 1048 h 1216"/>
                <a:gd name="T46" fmla="*/ 168 w 1685"/>
                <a:gd name="T47" fmla="*/ 1216 h 1216"/>
                <a:gd name="T48" fmla="*/ 1261 w 1685"/>
                <a:gd name="T49" fmla="*/ 1216 h 1216"/>
                <a:gd name="T50" fmla="*/ 1261 w 1685"/>
                <a:gd name="T51" fmla="*/ 1216 h 1216"/>
                <a:gd name="T52" fmla="*/ 1288 w 1685"/>
                <a:gd name="T53" fmla="*/ 1201 h 1216"/>
                <a:gd name="T54" fmla="*/ 1670 w 1685"/>
                <a:gd name="T55" fmla="*/ 819 h 1216"/>
                <a:gd name="T56" fmla="*/ 1685 w 1685"/>
                <a:gd name="T57" fmla="*/ 792 h 1216"/>
                <a:gd name="T58" fmla="*/ 1685 w 1685"/>
                <a:gd name="T59" fmla="*/ 792 h 1216"/>
                <a:gd name="T60" fmla="*/ 1685 w 1685"/>
                <a:gd name="T61" fmla="*/ 252 h 1216"/>
                <a:gd name="T62" fmla="*/ 1685 w 1685"/>
                <a:gd name="T63" fmla="*/ 218 h 1216"/>
                <a:gd name="T64" fmla="*/ 1685 w 1685"/>
                <a:gd name="T65" fmla="*/ 168 h 1216"/>
                <a:gd name="T66" fmla="*/ 1517 w 1685"/>
                <a:gd name="T67" fmla="*/ 0 h 1216"/>
                <a:gd name="T68" fmla="*/ 1307 w 1685"/>
                <a:gd name="T69" fmla="*/ 1086 h 1216"/>
                <a:gd name="T70" fmla="*/ 1307 w 1685"/>
                <a:gd name="T71" fmla="*/ 838 h 1216"/>
                <a:gd name="T72" fmla="*/ 1555 w 1685"/>
                <a:gd name="T73" fmla="*/ 838 h 1216"/>
                <a:gd name="T74" fmla="*/ 1307 w 1685"/>
                <a:gd name="T75" fmla="*/ 1086 h 1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685" h="1216">
                  <a:moveTo>
                    <a:pt x="1517" y="0"/>
                  </a:moveTo>
                  <a:cubicBezTo>
                    <a:pt x="1383" y="0"/>
                    <a:pt x="1383" y="0"/>
                    <a:pt x="1383" y="0"/>
                  </a:cubicBezTo>
                  <a:cubicBezTo>
                    <a:pt x="1383" y="109"/>
                    <a:pt x="1383" y="109"/>
                    <a:pt x="1383" y="109"/>
                  </a:cubicBezTo>
                  <a:cubicBezTo>
                    <a:pt x="1383" y="127"/>
                    <a:pt x="1368" y="142"/>
                    <a:pt x="1349" y="142"/>
                  </a:cubicBezTo>
                  <a:cubicBezTo>
                    <a:pt x="1211" y="142"/>
                    <a:pt x="1211" y="142"/>
                    <a:pt x="1211" y="142"/>
                  </a:cubicBezTo>
                  <a:cubicBezTo>
                    <a:pt x="1193" y="142"/>
                    <a:pt x="1178" y="127"/>
                    <a:pt x="1178" y="109"/>
                  </a:cubicBezTo>
                  <a:cubicBezTo>
                    <a:pt x="1178" y="0"/>
                    <a:pt x="1178" y="0"/>
                    <a:pt x="1178" y="0"/>
                  </a:cubicBezTo>
                  <a:cubicBezTo>
                    <a:pt x="698" y="0"/>
                    <a:pt x="698" y="0"/>
                    <a:pt x="698" y="0"/>
                  </a:cubicBezTo>
                  <a:cubicBezTo>
                    <a:pt x="671" y="80"/>
                    <a:pt x="625" y="194"/>
                    <a:pt x="546" y="353"/>
                  </a:cubicBezTo>
                  <a:cubicBezTo>
                    <a:pt x="1551" y="353"/>
                    <a:pt x="1551" y="353"/>
                    <a:pt x="1551" y="353"/>
                  </a:cubicBezTo>
                  <a:cubicBezTo>
                    <a:pt x="1551" y="771"/>
                    <a:pt x="1551" y="771"/>
                    <a:pt x="1551" y="771"/>
                  </a:cubicBezTo>
                  <a:cubicBezTo>
                    <a:pt x="1307" y="771"/>
                    <a:pt x="1307" y="771"/>
                    <a:pt x="1307" y="771"/>
                  </a:cubicBezTo>
                  <a:cubicBezTo>
                    <a:pt x="1270" y="771"/>
                    <a:pt x="1240" y="801"/>
                    <a:pt x="1240" y="838"/>
                  </a:cubicBezTo>
                  <a:cubicBezTo>
                    <a:pt x="1240" y="1081"/>
                    <a:pt x="1240" y="1081"/>
                    <a:pt x="1240" y="1081"/>
                  </a:cubicBezTo>
                  <a:cubicBezTo>
                    <a:pt x="168" y="1081"/>
                    <a:pt x="168" y="1081"/>
                    <a:pt x="168" y="1081"/>
                  </a:cubicBezTo>
                  <a:cubicBezTo>
                    <a:pt x="150" y="1081"/>
                    <a:pt x="134" y="1066"/>
                    <a:pt x="134" y="1048"/>
                  </a:cubicBezTo>
                  <a:cubicBezTo>
                    <a:pt x="134" y="353"/>
                    <a:pt x="134" y="353"/>
                    <a:pt x="134" y="353"/>
                  </a:cubicBezTo>
                  <a:cubicBezTo>
                    <a:pt x="228" y="353"/>
                    <a:pt x="228" y="353"/>
                    <a:pt x="228" y="353"/>
                  </a:cubicBezTo>
                  <a:cubicBezTo>
                    <a:pt x="156" y="209"/>
                    <a:pt x="111" y="101"/>
                    <a:pt x="83" y="23"/>
                  </a:cubicBezTo>
                  <a:cubicBezTo>
                    <a:pt x="34" y="52"/>
                    <a:pt x="0" y="106"/>
                    <a:pt x="0" y="168"/>
                  </a:cubicBezTo>
                  <a:cubicBezTo>
                    <a:pt x="0" y="218"/>
                    <a:pt x="0" y="218"/>
                    <a:pt x="0" y="218"/>
                  </a:cubicBezTo>
                  <a:cubicBezTo>
                    <a:pt x="0" y="252"/>
                    <a:pt x="0" y="252"/>
                    <a:pt x="0" y="252"/>
                  </a:cubicBezTo>
                  <a:cubicBezTo>
                    <a:pt x="0" y="1048"/>
                    <a:pt x="0" y="1048"/>
                    <a:pt x="0" y="1048"/>
                  </a:cubicBezTo>
                  <a:cubicBezTo>
                    <a:pt x="0" y="1140"/>
                    <a:pt x="76" y="1216"/>
                    <a:pt x="168" y="1216"/>
                  </a:cubicBezTo>
                  <a:cubicBezTo>
                    <a:pt x="1261" y="1216"/>
                    <a:pt x="1261" y="1216"/>
                    <a:pt x="1261" y="1216"/>
                  </a:cubicBezTo>
                  <a:cubicBezTo>
                    <a:pt x="1261" y="1216"/>
                    <a:pt x="1261" y="1216"/>
                    <a:pt x="1261" y="1216"/>
                  </a:cubicBezTo>
                  <a:cubicBezTo>
                    <a:pt x="1269" y="1215"/>
                    <a:pt x="1278" y="1210"/>
                    <a:pt x="1288" y="1201"/>
                  </a:cubicBezTo>
                  <a:cubicBezTo>
                    <a:pt x="1670" y="819"/>
                    <a:pt x="1670" y="819"/>
                    <a:pt x="1670" y="819"/>
                  </a:cubicBezTo>
                  <a:cubicBezTo>
                    <a:pt x="1680" y="809"/>
                    <a:pt x="1684" y="800"/>
                    <a:pt x="1685" y="792"/>
                  </a:cubicBezTo>
                  <a:cubicBezTo>
                    <a:pt x="1685" y="792"/>
                    <a:pt x="1685" y="792"/>
                    <a:pt x="1685" y="792"/>
                  </a:cubicBezTo>
                  <a:cubicBezTo>
                    <a:pt x="1685" y="252"/>
                    <a:pt x="1685" y="252"/>
                    <a:pt x="1685" y="252"/>
                  </a:cubicBezTo>
                  <a:cubicBezTo>
                    <a:pt x="1685" y="218"/>
                    <a:pt x="1685" y="218"/>
                    <a:pt x="1685" y="218"/>
                  </a:cubicBezTo>
                  <a:cubicBezTo>
                    <a:pt x="1685" y="168"/>
                    <a:pt x="1685" y="168"/>
                    <a:pt x="1685" y="168"/>
                  </a:cubicBezTo>
                  <a:cubicBezTo>
                    <a:pt x="1685" y="75"/>
                    <a:pt x="1609" y="0"/>
                    <a:pt x="1517" y="0"/>
                  </a:cubicBezTo>
                  <a:close/>
                  <a:moveTo>
                    <a:pt x="1307" y="1086"/>
                  </a:moveTo>
                  <a:cubicBezTo>
                    <a:pt x="1307" y="838"/>
                    <a:pt x="1307" y="838"/>
                    <a:pt x="1307" y="838"/>
                  </a:cubicBezTo>
                  <a:cubicBezTo>
                    <a:pt x="1555" y="838"/>
                    <a:pt x="1555" y="838"/>
                    <a:pt x="1555" y="838"/>
                  </a:cubicBezTo>
                  <a:lnTo>
                    <a:pt x="1307" y="1086"/>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01" name="Freeform 21" title="Nil"/>
            <p:cNvSpPr>
              <a:spLocks noEditPoints="1"/>
            </p:cNvSpPr>
            <p:nvPr/>
          </p:nvSpPr>
          <p:spPr bwMode="auto">
            <a:xfrm>
              <a:off x="-1176338" y="2689223"/>
              <a:ext cx="273050" cy="458788"/>
            </a:xfrm>
            <a:custGeom>
              <a:avLst/>
              <a:gdLst>
                <a:gd name="T0" fmla="*/ 266 w 566"/>
                <a:gd name="T1" fmla="*/ 924 h 955"/>
                <a:gd name="T2" fmla="*/ 283 w 566"/>
                <a:gd name="T3" fmla="*/ 955 h 955"/>
                <a:gd name="T4" fmla="*/ 566 w 566"/>
                <a:gd name="T5" fmla="*/ 280 h 955"/>
                <a:gd name="T6" fmla="*/ 283 w 566"/>
                <a:gd name="T7" fmla="*/ 0 h 955"/>
                <a:gd name="T8" fmla="*/ 0 w 566"/>
                <a:gd name="T9" fmla="*/ 280 h 955"/>
                <a:gd name="T10" fmla="*/ 266 w 566"/>
                <a:gd name="T11" fmla="*/ 924 h 955"/>
                <a:gd name="T12" fmla="*/ 200 w 566"/>
                <a:gd name="T13" fmla="*/ 280 h 955"/>
                <a:gd name="T14" fmla="*/ 283 w 566"/>
                <a:gd name="T15" fmla="*/ 198 h 955"/>
                <a:gd name="T16" fmla="*/ 366 w 566"/>
                <a:gd name="T17" fmla="*/ 280 h 955"/>
                <a:gd name="T18" fmla="*/ 283 w 566"/>
                <a:gd name="T19" fmla="*/ 362 h 955"/>
                <a:gd name="T20" fmla="*/ 200 w 566"/>
                <a:gd name="T21" fmla="*/ 280 h 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6" h="955">
                  <a:moveTo>
                    <a:pt x="266" y="924"/>
                  </a:moveTo>
                  <a:cubicBezTo>
                    <a:pt x="272" y="934"/>
                    <a:pt x="277" y="944"/>
                    <a:pt x="283" y="955"/>
                  </a:cubicBezTo>
                  <a:cubicBezTo>
                    <a:pt x="566" y="435"/>
                    <a:pt x="566" y="280"/>
                    <a:pt x="566" y="280"/>
                  </a:cubicBezTo>
                  <a:cubicBezTo>
                    <a:pt x="566" y="125"/>
                    <a:pt x="439" y="0"/>
                    <a:pt x="283" y="0"/>
                  </a:cubicBezTo>
                  <a:cubicBezTo>
                    <a:pt x="126" y="0"/>
                    <a:pt x="0" y="125"/>
                    <a:pt x="0" y="280"/>
                  </a:cubicBezTo>
                  <a:cubicBezTo>
                    <a:pt x="0" y="280"/>
                    <a:pt x="0" y="429"/>
                    <a:pt x="266" y="924"/>
                  </a:cubicBezTo>
                  <a:close/>
                  <a:moveTo>
                    <a:pt x="200" y="280"/>
                  </a:moveTo>
                  <a:cubicBezTo>
                    <a:pt x="200" y="234"/>
                    <a:pt x="237" y="198"/>
                    <a:pt x="283" y="198"/>
                  </a:cubicBezTo>
                  <a:cubicBezTo>
                    <a:pt x="329" y="198"/>
                    <a:pt x="366" y="234"/>
                    <a:pt x="366" y="280"/>
                  </a:cubicBezTo>
                  <a:cubicBezTo>
                    <a:pt x="366" y="326"/>
                    <a:pt x="329" y="362"/>
                    <a:pt x="283" y="362"/>
                  </a:cubicBezTo>
                  <a:cubicBezTo>
                    <a:pt x="237" y="362"/>
                    <a:pt x="200" y="326"/>
                    <a:pt x="200" y="28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02" name="Freeform 22" title="Nil"/>
            <p:cNvSpPr>
              <a:spLocks/>
            </p:cNvSpPr>
            <p:nvPr/>
          </p:nvSpPr>
          <p:spPr bwMode="auto">
            <a:xfrm>
              <a:off x="-1082675" y="3141663"/>
              <a:ext cx="85725" cy="73025"/>
            </a:xfrm>
            <a:custGeom>
              <a:avLst/>
              <a:gdLst>
                <a:gd name="T0" fmla="*/ 178 w 178"/>
                <a:gd name="T1" fmla="*/ 17 h 154"/>
                <a:gd name="T2" fmla="*/ 173 w 178"/>
                <a:gd name="T3" fmla="*/ 0 h 154"/>
                <a:gd name="T4" fmla="*/ 148 w 178"/>
                <a:gd name="T5" fmla="*/ 47 h 154"/>
                <a:gd name="T6" fmla="*/ 89 w 178"/>
                <a:gd name="T7" fmla="*/ 82 h 154"/>
                <a:gd name="T8" fmla="*/ 30 w 178"/>
                <a:gd name="T9" fmla="*/ 47 h 154"/>
                <a:gd name="T10" fmla="*/ 5 w 178"/>
                <a:gd name="T11" fmla="*/ 0 h 154"/>
                <a:gd name="T12" fmla="*/ 0 w 178"/>
                <a:gd name="T13" fmla="*/ 17 h 154"/>
                <a:gd name="T14" fmla="*/ 0 w 178"/>
                <a:gd name="T15" fmla="*/ 120 h 154"/>
                <a:gd name="T16" fmla="*/ 33 w 178"/>
                <a:gd name="T17" fmla="*/ 154 h 154"/>
                <a:gd name="T18" fmla="*/ 145 w 178"/>
                <a:gd name="T19" fmla="*/ 154 h 154"/>
                <a:gd name="T20" fmla="*/ 178 w 178"/>
                <a:gd name="T21" fmla="*/ 120 h 154"/>
                <a:gd name="T22" fmla="*/ 178 w 178"/>
                <a:gd name="T23" fmla="*/ 17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8" h="154">
                  <a:moveTo>
                    <a:pt x="178" y="17"/>
                  </a:moveTo>
                  <a:cubicBezTo>
                    <a:pt x="178" y="11"/>
                    <a:pt x="176" y="5"/>
                    <a:pt x="173" y="0"/>
                  </a:cubicBezTo>
                  <a:cubicBezTo>
                    <a:pt x="165" y="15"/>
                    <a:pt x="157" y="31"/>
                    <a:pt x="148" y="47"/>
                  </a:cubicBezTo>
                  <a:cubicBezTo>
                    <a:pt x="136" y="68"/>
                    <a:pt x="113" y="82"/>
                    <a:pt x="89" y="82"/>
                  </a:cubicBezTo>
                  <a:cubicBezTo>
                    <a:pt x="64" y="82"/>
                    <a:pt x="42" y="68"/>
                    <a:pt x="30" y="47"/>
                  </a:cubicBezTo>
                  <a:cubicBezTo>
                    <a:pt x="21" y="31"/>
                    <a:pt x="13" y="15"/>
                    <a:pt x="5" y="0"/>
                  </a:cubicBezTo>
                  <a:cubicBezTo>
                    <a:pt x="1" y="5"/>
                    <a:pt x="0" y="11"/>
                    <a:pt x="0" y="17"/>
                  </a:cubicBezTo>
                  <a:cubicBezTo>
                    <a:pt x="0" y="120"/>
                    <a:pt x="0" y="120"/>
                    <a:pt x="0" y="120"/>
                  </a:cubicBezTo>
                  <a:cubicBezTo>
                    <a:pt x="0" y="139"/>
                    <a:pt x="15" y="154"/>
                    <a:pt x="33" y="154"/>
                  </a:cubicBezTo>
                  <a:cubicBezTo>
                    <a:pt x="145" y="154"/>
                    <a:pt x="145" y="154"/>
                    <a:pt x="145" y="154"/>
                  </a:cubicBezTo>
                  <a:cubicBezTo>
                    <a:pt x="163" y="154"/>
                    <a:pt x="178" y="139"/>
                    <a:pt x="178" y="120"/>
                  </a:cubicBezTo>
                  <a:lnTo>
                    <a:pt x="178" y="17"/>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
        <p:nvSpPr>
          <p:cNvPr id="81" name="TextBox 80" title="Lawful content being available as soon as it is released elsewhere"/>
          <p:cNvSpPr txBox="1"/>
          <p:nvPr/>
        </p:nvSpPr>
        <p:spPr>
          <a:xfrm>
            <a:off x="7593284" y="4499002"/>
            <a:ext cx="1433323" cy="688640"/>
          </a:xfrm>
          <a:prstGeom prst="rect">
            <a:avLst/>
          </a:prstGeom>
          <a:noFill/>
        </p:spPr>
        <p:txBody>
          <a:bodyPr wrap="square" lIns="36000" tIns="36000" rIns="36000" bIns="36000" rtlCol="0" anchor="t">
            <a:noAutofit/>
          </a:bodyPr>
          <a:lstStyle>
            <a:defPPr>
              <a:defRPr lang="en-AU"/>
            </a:defPPr>
            <a:lvl4pPr marL="0" lvl="3" algn="ctr" fontAlgn="auto">
              <a:spcBef>
                <a:spcPts val="1200"/>
              </a:spcBef>
              <a:spcAft>
                <a:spcPts val="0"/>
              </a:spcAft>
              <a:buSzPct val="100000"/>
              <a:defRPr sz="1600" b="0">
                <a:latin typeface="+mn-lt"/>
              </a:defRPr>
            </a:lvl4pPr>
          </a:lstStyle>
          <a:p>
            <a:pPr lvl="3">
              <a:spcBef>
                <a:spcPts val="0"/>
              </a:spcBef>
            </a:pPr>
            <a:r>
              <a:rPr lang="en-AU" sz="1200" dirty="0"/>
              <a:t>Lawful content being available as soon </a:t>
            </a:r>
            <a:r>
              <a:rPr lang="en-AU" sz="1200" dirty="0" smtClean="0"/>
              <a:t>as </a:t>
            </a:r>
            <a:r>
              <a:rPr lang="en-AU" sz="1200" dirty="0"/>
              <a:t>it is released elsewhere</a:t>
            </a:r>
          </a:p>
        </p:txBody>
      </p:sp>
      <p:sp>
        <p:nvSpPr>
          <p:cNvPr id="82" name="TextBox 81" title="26% (of infringers), downward facing arrow indicating significant decrease"/>
          <p:cNvSpPr txBox="1"/>
          <p:nvPr/>
        </p:nvSpPr>
        <p:spPr>
          <a:xfrm>
            <a:off x="7887915" y="4081647"/>
            <a:ext cx="844061" cy="378690"/>
          </a:xfrm>
          <a:prstGeom prst="rect">
            <a:avLst/>
          </a:prstGeom>
          <a:noFill/>
        </p:spPr>
        <p:txBody>
          <a:bodyPr wrap="none" lIns="0" tIns="0" rIns="0" bIns="0" rtlCol="0">
            <a:noAutofit/>
          </a:bodyPr>
          <a:lstStyle/>
          <a:p>
            <a:pPr algn="ctr"/>
            <a:r>
              <a:rPr lang="en-AU" sz="2800" b="0" dirty="0" smtClean="0">
                <a:latin typeface="+mn-lt"/>
              </a:rPr>
              <a:t>26%</a:t>
            </a:r>
            <a:r>
              <a:rPr lang="en-AU" sz="2800" b="1" dirty="0" smtClean="0">
                <a:solidFill>
                  <a:schemeClr val="accent4"/>
                </a:solidFill>
                <a:sym typeface="Wingdings"/>
              </a:rPr>
              <a:t></a:t>
            </a:r>
            <a:endParaRPr lang="en-AU" sz="2800" b="1" dirty="0">
              <a:solidFill>
                <a:schemeClr val="accent4"/>
              </a:solidFill>
            </a:endParaRPr>
          </a:p>
        </p:txBody>
      </p:sp>
      <p:sp>
        <p:nvSpPr>
          <p:cNvPr id="120" name="TextBox 119" title="Lawful services being better "/>
          <p:cNvSpPr txBox="1"/>
          <p:nvPr/>
        </p:nvSpPr>
        <p:spPr>
          <a:xfrm>
            <a:off x="5872262" y="4499002"/>
            <a:ext cx="1500889" cy="597720"/>
          </a:xfrm>
          <a:prstGeom prst="rect">
            <a:avLst/>
          </a:prstGeom>
          <a:noFill/>
        </p:spPr>
        <p:txBody>
          <a:bodyPr wrap="square" lIns="36000" tIns="36000" rIns="36000" bIns="36000" rtlCol="0" anchor="t">
            <a:noAutofit/>
          </a:bodyPr>
          <a:lstStyle>
            <a:defPPr>
              <a:defRPr lang="en-AU"/>
            </a:defPPr>
            <a:lvl4pPr marL="0" lvl="3" fontAlgn="auto">
              <a:spcBef>
                <a:spcPts val="1200"/>
              </a:spcBef>
              <a:spcAft>
                <a:spcPts val="0"/>
              </a:spcAft>
              <a:buSzPct val="100000"/>
              <a:defRPr b="0"/>
            </a:lvl4pPr>
          </a:lstStyle>
          <a:p>
            <a:pPr lvl="3" algn="ctr">
              <a:lnSpc>
                <a:spcPts val="1700"/>
              </a:lnSpc>
              <a:spcBef>
                <a:spcPts val="0"/>
              </a:spcBef>
            </a:pPr>
            <a:r>
              <a:rPr lang="en-AU" sz="1200" dirty="0"/>
              <a:t>Lawful </a:t>
            </a:r>
            <a:r>
              <a:rPr lang="en-AU" sz="1200" dirty="0" smtClean="0"/>
              <a:t>services </a:t>
            </a:r>
            <a:r>
              <a:rPr lang="en-AU" sz="1200" dirty="0"/>
              <a:t>being </a:t>
            </a:r>
            <a:r>
              <a:rPr lang="en-AU" sz="1200" dirty="0" smtClean="0"/>
              <a:t>better </a:t>
            </a:r>
            <a:br>
              <a:rPr lang="en-AU" sz="1200" dirty="0" smtClean="0"/>
            </a:br>
            <a:r>
              <a:rPr lang="en-AU" sz="1200" dirty="0" smtClean="0"/>
              <a:t>quality</a:t>
            </a:r>
            <a:endParaRPr lang="en-AU" sz="1200" dirty="0"/>
          </a:p>
        </p:txBody>
      </p:sp>
      <p:sp>
        <p:nvSpPr>
          <p:cNvPr id="121" name="TextBox 120" title="28% (of infringers)"/>
          <p:cNvSpPr txBox="1"/>
          <p:nvPr/>
        </p:nvSpPr>
        <p:spPr>
          <a:xfrm>
            <a:off x="6200675" y="4081647"/>
            <a:ext cx="844062" cy="378690"/>
          </a:xfrm>
          <a:prstGeom prst="rect">
            <a:avLst/>
          </a:prstGeom>
          <a:noFill/>
        </p:spPr>
        <p:txBody>
          <a:bodyPr wrap="none" lIns="0" tIns="0" rIns="0" bIns="0" rtlCol="0">
            <a:noAutofit/>
          </a:bodyPr>
          <a:lstStyle/>
          <a:p>
            <a:pPr algn="ctr"/>
            <a:r>
              <a:rPr lang="en-AU" sz="2800" b="0" dirty="0" smtClean="0">
                <a:latin typeface="+mn-lt"/>
              </a:rPr>
              <a:t>28%</a:t>
            </a:r>
          </a:p>
        </p:txBody>
      </p:sp>
      <p:grpSp>
        <p:nvGrpSpPr>
          <p:cNvPr id="131" name="Group 130" descr="Image illustrating better quality" title="Image: Trophy Medal"/>
          <p:cNvGrpSpPr/>
          <p:nvPr/>
        </p:nvGrpSpPr>
        <p:grpSpPr>
          <a:xfrm>
            <a:off x="6309154" y="3201255"/>
            <a:ext cx="627104" cy="785971"/>
            <a:chOff x="-1443038" y="190501"/>
            <a:chExt cx="1031875" cy="1193800"/>
          </a:xfrm>
        </p:grpSpPr>
        <p:sp>
          <p:nvSpPr>
            <p:cNvPr id="129" name="Freeform 5" title="Nil"/>
            <p:cNvSpPr>
              <a:spLocks/>
            </p:cNvSpPr>
            <p:nvPr/>
          </p:nvSpPr>
          <p:spPr bwMode="auto">
            <a:xfrm>
              <a:off x="-1443038" y="190501"/>
              <a:ext cx="1031875" cy="655638"/>
            </a:xfrm>
            <a:custGeom>
              <a:avLst/>
              <a:gdLst>
                <a:gd name="T0" fmla="*/ 731 w 742"/>
                <a:gd name="T1" fmla="*/ 159 h 472"/>
                <a:gd name="T2" fmla="*/ 644 w 742"/>
                <a:gd name="T3" fmla="*/ 26 h 472"/>
                <a:gd name="T4" fmla="*/ 596 w 742"/>
                <a:gd name="T5" fmla="*/ 0 h 472"/>
                <a:gd name="T6" fmla="*/ 146 w 742"/>
                <a:gd name="T7" fmla="*/ 0 h 472"/>
                <a:gd name="T8" fmla="*/ 98 w 742"/>
                <a:gd name="T9" fmla="*/ 26 h 472"/>
                <a:gd name="T10" fmla="*/ 11 w 742"/>
                <a:gd name="T11" fmla="*/ 159 h 472"/>
                <a:gd name="T12" fmla="*/ 9 w 742"/>
                <a:gd name="T13" fmla="*/ 211 h 472"/>
                <a:gd name="T14" fmla="*/ 156 w 742"/>
                <a:gd name="T15" fmla="*/ 472 h 472"/>
                <a:gd name="T16" fmla="*/ 201 w 742"/>
                <a:gd name="T17" fmla="*/ 427 h 472"/>
                <a:gd name="T18" fmla="*/ 66 w 742"/>
                <a:gd name="T19" fmla="*/ 187 h 472"/>
                <a:gd name="T20" fmla="*/ 109 w 742"/>
                <a:gd name="T21" fmla="*/ 121 h 472"/>
                <a:gd name="T22" fmla="*/ 255 w 742"/>
                <a:gd name="T23" fmla="*/ 394 h 472"/>
                <a:gd name="T24" fmla="*/ 314 w 742"/>
                <a:gd name="T25" fmla="*/ 374 h 472"/>
                <a:gd name="T26" fmla="*/ 213 w 742"/>
                <a:gd name="T27" fmla="*/ 184 h 472"/>
                <a:gd name="T28" fmla="*/ 529 w 742"/>
                <a:gd name="T29" fmla="*/ 184 h 472"/>
                <a:gd name="T30" fmla="*/ 428 w 742"/>
                <a:gd name="T31" fmla="*/ 374 h 472"/>
                <a:gd name="T32" fmla="*/ 487 w 742"/>
                <a:gd name="T33" fmla="*/ 394 h 472"/>
                <a:gd name="T34" fmla="*/ 633 w 742"/>
                <a:gd name="T35" fmla="*/ 121 h 472"/>
                <a:gd name="T36" fmla="*/ 676 w 742"/>
                <a:gd name="T37" fmla="*/ 187 h 472"/>
                <a:gd name="T38" fmla="*/ 541 w 742"/>
                <a:gd name="T39" fmla="*/ 427 h 472"/>
                <a:gd name="T40" fmla="*/ 586 w 742"/>
                <a:gd name="T41" fmla="*/ 472 h 472"/>
                <a:gd name="T42" fmla="*/ 733 w 742"/>
                <a:gd name="T43" fmla="*/ 211 h 472"/>
                <a:gd name="T44" fmla="*/ 731 w 742"/>
                <a:gd name="T45" fmla="*/ 159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2" h="472">
                  <a:moveTo>
                    <a:pt x="731" y="159"/>
                  </a:moveTo>
                  <a:cubicBezTo>
                    <a:pt x="644" y="26"/>
                    <a:pt x="644" y="26"/>
                    <a:pt x="644" y="26"/>
                  </a:cubicBezTo>
                  <a:cubicBezTo>
                    <a:pt x="633" y="10"/>
                    <a:pt x="615" y="0"/>
                    <a:pt x="596" y="0"/>
                  </a:cubicBezTo>
                  <a:cubicBezTo>
                    <a:pt x="146" y="0"/>
                    <a:pt x="146" y="0"/>
                    <a:pt x="146" y="0"/>
                  </a:cubicBezTo>
                  <a:cubicBezTo>
                    <a:pt x="127" y="0"/>
                    <a:pt x="109" y="10"/>
                    <a:pt x="98" y="26"/>
                  </a:cubicBezTo>
                  <a:cubicBezTo>
                    <a:pt x="11" y="159"/>
                    <a:pt x="11" y="159"/>
                    <a:pt x="11" y="159"/>
                  </a:cubicBezTo>
                  <a:cubicBezTo>
                    <a:pt x="1" y="174"/>
                    <a:pt x="0" y="195"/>
                    <a:pt x="9" y="211"/>
                  </a:cubicBezTo>
                  <a:cubicBezTo>
                    <a:pt x="156" y="472"/>
                    <a:pt x="156" y="472"/>
                    <a:pt x="156" y="472"/>
                  </a:cubicBezTo>
                  <a:cubicBezTo>
                    <a:pt x="169" y="455"/>
                    <a:pt x="184" y="440"/>
                    <a:pt x="201" y="427"/>
                  </a:cubicBezTo>
                  <a:cubicBezTo>
                    <a:pt x="66" y="187"/>
                    <a:pt x="66" y="187"/>
                    <a:pt x="66" y="187"/>
                  </a:cubicBezTo>
                  <a:cubicBezTo>
                    <a:pt x="109" y="121"/>
                    <a:pt x="109" y="121"/>
                    <a:pt x="109" y="121"/>
                  </a:cubicBezTo>
                  <a:cubicBezTo>
                    <a:pt x="255" y="394"/>
                    <a:pt x="255" y="394"/>
                    <a:pt x="255" y="394"/>
                  </a:cubicBezTo>
                  <a:cubicBezTo>
                    <a:pt x="273" y="385"/>
                    <a:pt x="293" y="379"/>
                    <a:pt x="314" y="374"/>
                  </a:cubicBezTo>
                  <a:cubicBezTo>
                    <a:pt x="213" y="184"/>
                    <a:pt x="213" y="184"/>
                    <a:pt x="213" y="184"/>
                  </a:cubicBezTo>
                  <a:cubicBezTo>
                    <a:pt x="529" y="184"/>
                    <a:pt x="529" y="184"/>
                    <a:pt x="529" y="184"/>
                  </a:cubicBezTo>
                  <a:cubicBezTo>
                    <a:pt x="428" y="374"/>
                    <a:pt x="428" y="374"/>
                    <a:pt x="428" y="374"/>
                  </a:cubicBezTo>
                  <a:cubicBezTo>
                    <a:pt x="449" y="379"/>
                    <a:pt x="469" y="385"/>
                    <a:pt x="487" y="394"/>
                  </a:cubicBezTo>
                  <a:cubicBezTo>
                    <a:pt x="633" y="121"/>
                    <a:pt x="633" y="121"/>
                    <a:pt x="633" y="121"/>
                  </a:cubicBezTo>
                  <a:cubicBezTo>
                    <a:pt x="676" y="187"/>
                    <a:pt x="676" y="187"/>
                    <a:pt x="676" y="187"/>
                  </a:cubicBezTo>
                  <a:cubicBezTo>
                    <a:pt x="541" y="427"/>
                    <a:pt x="541" y="427"/>
                    <a:pt x="541" y="427"/>
                  </a:cubicBezTo>
                  <a:cubicBezTo>
                    <a:pt x="558" y="440"/>
                    <a:pt x="573" y="455"/>
                    <a:pt x="586" y="472"/>
                  </a:cubicBezTo>
                  <a:cubicBezTo>
                    <a:pt x="733" y="211"/>
                    <a:pt x="733" y="211"/>
                    <a:pt x="733" y="211"/>
                  </a:cubicBezTo>
                  <a:cubicBezTo>
                    <a:pt x="742" y="195"/>
                    <a:pt x="741" y="174"/>
                    <a:pt x="731" y="159"/>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AU"/>
            </a:p>
          </p:txBody>
        </p:sp>
        <p:sp>
          <p:nvSpPr>
            <p:cNvPr id="130" name="Freeform 6" title="Nil"/>
            <p:cNvSpPr>
              <a:spLocks noEditPoints="1"/>
            </p:cNvSpPr>
            <p:nvPr/>
          </p:nvSpPr>
          <p:spPr bwMode="auto">
            <a:xfrm>
              <a:off x="-1225551" y="787401"/>
              <a:ext cx="596900" cy="596900"/>
            </a:xfrm>
            <a:custGeom>
              <a:avLst/>
              <a:gdLst>
                <a:gd name="T0" fmla="*/ 215 w 430"/>
                <a:gd name="T1" fmla="*/ 0 h 429"/>
                <a:gd name="T2" fmla="*/ 0 w 430"/>
                <a:gd name="T3" fmla="*/ 214 h 429"/>
                <a:gd name="T4" fmla="*/ 215 w 430"/>
                <a:gd name="T5" fmla="*/ 429 h 429"/>
                <a:gd name="T6" fmla="*/ 430 w 430"/>
                <a:gd name="T7" fmla="*/ 214 h 429"/>
                <a:gd name="T8" fmla="*/ 215 w 430"/>
                <a:gd name="T9" fmla="*/ 0 h 429"/>
                <a:gd name="T10" fmla="*/ 300 w 430"/>
                <a:gd name="T11" fmla="*/ 337 h 429"/>
                <a:gd name="T12" fmla="*/ 215 w 430"/>
                <a:gd name="T13" fmla="*/ 281 h 429"/>
                <a:gd name="T14" fmla="*/ 130 w 430"/>
                <a:gd name="T15" fmla="*/ 337 h 429"/>
                <a:gd name="T16" fmla="*/ 154 w 430"/>
                <a:gd name="T17" fmla="*/ 234 h 429"/>
                <a:gd name="T18" fmla="*/ 77 w 430"/>
                <a:gd name="T19" fmla="*/ 166 h 429"/>
                <a:gd name="T20" fmla="*/ 177 w 430"/>
                <a:gd name="T21" fmla="*/ 159 h 429"/>
                <a:gd name="T22" fmla="*/ 215 w 430"/>
                <a:gd name="T23" fmla="*/ 61 h 429"/>
                <a:gd name="T24" fmla="*/ 253 w 430"/>
                <a:gd name="T25" fmla="*/ 159 h 429"/>
                <a:gd name="T26" fmla="*/ 353 w 430"/>
                <a:gd name="T27" fmla="*/ 166 h 429"/>
                <a:gd name="T28" fmla="*/ 276 w 430"/>
                <a:gd name="T29" fmla="*/ 234 h 429"/>
                <a:gd name="T30" fmla="*/ 300 w 430"/>
                <a:gd name="T31" fmla="*/ 337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30" h="429">
                  <a:moveTo>
                    <a:pt x="215" y="0"/>
                  </a:moveTo>
                  <a:cubicBezTo>
                    <a:pt x="96" y="0"/>
                    <a:pt x="0" y="96"/>
                    <a:pt x="0" y="214"/>
                  </a:cubicBezTo>
                  <a:cubicBezTo>
                    <a:pt x="0" y="333"/>
                    <a:pt x="96" y="429"/>
                    <a:pt x="215" y="429"/>
                  </a:cubicBezTo>
                  <a:cubicBezTo>
                    <a:pt x="334" y="429"/>
                    <a:pt x="430" y="333"/>
                    <a:pt x="430" y="214"/>
                  </a:cubicBezTo>
                  <a:cubicBezTo>
                    <a:pt x="430" y="96"/>
                    <a:pt x="334" y="0"/>
                    <a:pt x="215" y="0"/>
                  </a:cubicBezTo>
                  <a:close/>
                  <a:moveTo>
                    <a:pt x="300" y="337"/>
                  </a:moveTo>
                  <a:cubicBezTo>
                    <a:pt x="215" y="281"/>
                    <a:pt x="215" y="281"/>
                    <a:pt x="215" y="281"/>
                  </a:cubicBezTo>
                  <a:cubicBezTo>
                    <a:pt x="130" y="337"/>
                    <a:pt x="130" y="337"/>
                    <a:pt x="130" y="337"/>
                  </a:cubicBezTo>
                  <a:cubicBezTo>
                    <a:pt x="154" y="234"/>
                    <a:pt x="154" y="234"/>
                    <a:pt x="154" y="234"/>
                  </a:cubicBezTo>
                  <a:cubicBezTo>
                    <a:pt x="77" y="166"/>
                    <a:pt x="77" y="166"/>
                    <a:pt x="77" y="166"/>
                  </a:cubicBezTo>
                  <a:cubicBezTo>
                    <a:pt x="177" y="159"/>
                    <a:pt x="177" y="159"/>
                    <a:pt x="177" y="159"/>
                  </a:cubicBezTo>
                  <a:cubicBezTo>
                    <a:pt x="215" y="61"/>
                    <a:pt x="215" y="61"/>
                    <a:pt x="215" y="61"/>
                  </a:cubicBezTo>
                  <a:cubicBezTo>
                    <a:pt x="253" y="159"/>
                    <a:pt x="253" y="159"/>
                    <a:pt x="253" y="159"/>
                  </a:cubicBezTo>
                  <a:cubicBezTo>
                    <a:pt x="353" y="166"/>
                    <a:pt x="353" y="166"/>
                    <a:pt x="353" y="166"/>
                  </a:cubicBezTo>
                  <a:cubicBezTo>
                    <a:pt x="276" y="234"/>
                    <a:pt x="276" y="234"/>
                    <a:pt x="276" y="234"/>
                  </a:cubicBezTo>
                  <a:lnTo>
                    <a:pt x="300" y="337"/>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AU"/>
            </a:p>
          </p:txBody>
        </p:sp>
      </p:grpSp>
      <p:sp>
        <p:nvSpPr>
          <p:cNvPr id="3" name="Slide Number Placeholder 2" title="Slide 9"/>
          <p:cNvSpPr>
            <a:spLocks noGrp="1"/>
          </p:cNvSpPr>
          <p:nvPr>
            <p:ph type="sldNum" sz="quarter" idx="10"/>
          </p:nvPr>
        </p:nvSpPr>
        <p:spPr/>
        <p:txBody>
          <a:bodyPr/>
          <a:lstStyle/>
          <a:p>
            <a:fld id="{9784CBA3-D598-4B1F-BAA3-EE14B5154290}" type="slidenum">
              <a:rPr lang="en-AU" smtClean="0"/>
              <a:pPr/>
              <a:t>14</a:t>
            </a:fld>
            <a:endParaRPr lang="en-AU" dirty="0"/>
          </a:p>
        </p:txBody>
      </p:sp>
      <p:grpSp>
        <p:nvGrpSpPr>
          <p:cNvPr id="4" name="Group 3" descr="Image illustrating 1 in 20 infringers" title="Image: silhuoettes of 19 female and male figures in a line, one figure highlighted in purple"/>
          <p:cNvGrpSpPr/>
          <p:nvPr/>
        </p:nvGrpSpPr>
        <p:grpSpPr>
          <a:xfrm>
            <a:off x="569582" y="1167231"/>
            <a:ext cx="7995493" cy="793763"/>
            <a:chOff x="617047" y="1293350"/>
            <a:chExt cx="8661784" cy="793763"/>
          </a:xfrm>
        </p:grpSpPr>
        <p:grpSp>
          <p:nvGrpSpPr>
            <p:cNvPr id="71" name="Group 70"/>
            <p:cNvGrpSpPr/>
            <p:nvPr/>
          </p:nvGrpSpPr>
          <p:grpSpPr>
            <a:xfrm>
              <a:off x="617047" y="1293350"/>
              <a:ext cx="4296912" cy="793763"/>
              <a:chOff x="366027" y="1042330"/>
              <a:chExt cx="4296912" cy="793763"/>
            </a:xfrm>
          </p:grpSpPr>
          <p:grpSp>
            <p:nvGrpSpPr>
              <p:cNvPr id="8" name="Group 7"/>
              <p:cNvGrpSpPr/>
              <p:nvPr/>
            </p:nvGrpSpPr>
            <p:grpSpPr>
              <a:xfrm>
                <a:off x="819634" y="1042330"/>
                <a:ext cx="358553" cy="793763"/>
                <a:chOff x="910758" y="636019"/>
                <a:chExt cx="472856" cy="1046806"/>
              </a:xfrm>
              <a:solidFill>
                <a:srgbClr val="CCCCCC"/>
              </a:solidFill>
            </p:grpSpPr>
            <p:sp>
              <p:nvSpPr>
                <p:cNvPr id="30" name="Freeform 5" title="Nil"/>
                <p:cNvSpPr>
                  <a:spLocks/>
                </p:cNvSpPr>
                <p:nvPr/>
              </p:nvSpPr>
              <p:spPr bwMode="auto">
                <a:xfrm>
                  <a:off x="910758" y="894731"/>
                  <a:ext cx="472856" cy="788094"/>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1" name="Oval 6" title="Nil"/>
                <p:cNvSpPr>
                  <a:spLocks noChangeArrowheads="1"/>
                </p:cNvSpPr>
                <p:nvPr/>
              </p:nvSpPr>
              <p:spPr bwMode="auto">
                <a:xfrm>
                  <a:off x="1025982" y="636019"/>
                  <a:ext cx="244580"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9" name="Group 8"/>
              <p:cNvGrpSpPr/>
              <p:nvPr/>
            </p:nvGrpSpPr>
            <p:grpSpPr>
              <a:xfrm>
                <a:off x="1694553" y="1042330"/>
                <a:ext cx="356905" cy="793763"/>
                <a:chOff x="2078223" y="636019"/>
                <a:chExt cx="470682" cy="1046806"/>
              </a:xfrm>
              <a:solidFill>
                <a:srgbClr val="CCCCCC"/>
              </a:solidFill>
            </p:grpSpPr>
            <p:sp>
              <p:nvSpPr>
                <p:cNvPr id="28" name="Freeform 9" title="Nil"/>
                <p:cNvSpPr>
                  <a:spLocks/>
                </p:cNvSpPr>
                <p:nvPr/>
              </p:nvSpPr>
              <p:spPr bwMode="auto">
                <a:xfrm>
                  <a:off x="2078223" y="894731"/>
                  <a:ext cx="470682" cy="788094"/>
                </a:xfrm>
                <a:custGeom>
                  <a:avLst/>
                  <a:gdLst>
                    <a:gd name="T0" fmla="*/ 126 w 183"/>
                    <a:gd name="T1" fmla="*/ 0 h 305"/>
                    <a:gd name="T2" fmla="*/ 92 w 183"/>
                    <a:gd name="T3" fmla="*/ 28 h 305"/>
                    <a:gd name="T4" fmla="*/ 57 w 183"/>
                    <a:gd name="T5" fmla="*/ 0 h 305"/>
                    <a:gd name="T6" fmla="*/ 0 w 183"/>
                    <a:gd name="T7" fmla="*/ 59 h 305"/>
                    <a:gd name="T8" fmla="*/ 0 w 183"/>
                    <a:gd name="T9" fmla="*/ 163 h 305"/>
                    <a:gd name="T10" fmla="*/ 31 w 183"/>
                    <a:gd name="T11" fmla="*/ 163 h 305"/>
                    <a:gd name="T12" fmla="*/ 31 w 183"/>
                    <a:gd name="T13" fmla="*/ 62 h 305"/>
                    <a:gd name="T14" fmla="*/ 36 w 183"/>
                    <a:gd name="T15" fmla="*/ 62 h 305"/>
                    <a:gd name="T16" fmla="*/ 36 w 183"/>
                    <a:gd name="T17" fmla="*/ 199 h 305"/>
                    <a:gd name="T18" fmla="*/ 41 w 183"/>
                    <a:gd name="T19" fmla="*/ 199 h 305"/>
                    <a:gd name="T20" fmla="*/ 41 w 183"/>
                    <a:gd name="T21" fmla="*/ 305 h 305"/>
                    <a:gd name="T22" fmla="*/ 88 w 183"/>
                    <a:gd name="T23" fmla="*/ 305 h 305"/>
                    <a:gd name="T24" fmla="*/ 88 w 183"/>
                    <a:gd name="T25" fmla="*/ 199 h 305"/>
                    <a:gd name="T26" fmla="*/ 95 w 183"/>
                    <a:gd name="T27" fmla="*/ 199 h 305"/>
                    <a:gd name="T28" fmla="*/ 95 w 183"/>
                    <a:gd name="T29" fmla="*/ 305 h 305"/>
                    <a:gd name="T30" fmla="*/ 142 w 183"/>
                    <a:gd name="T31" fmla="*/ 305 h 305"/>
                    <a:gd name="T32" fmla="*/ 142 w 183"/>
                    <a:gd name="T33" fmla="*/ 199 h 305"/>
                    <a:gd name="T34" fmla="*/ 147 w 183"/>
                    <a:gd name="T35" fmla="*/ 199 h 305"/>
                    <a:gd name="T36" fmla="*/ 147 w 183"/>
                    <a:gd name="T37" fmla="*/ 62 h 305"/>
                    <a:gd name="T38" fmla="*/ 152 w 183"/>
                    <a:gd name="T39" fmla="*/ 62 h 305"/>
                    <a:gd name="T40" fmla="*/ 152 w 183"/>
                    <a:gd name="T41" fmla="*/ 163 h 305"/>
                    <a:gd name="T42" fmla="*/ 183 w 183"/>
                    <a:gd name="T43" fmla="*/ 163 h 305"/>
                    <a:gd name="T44" fmla="*/ 183 w 183"/>
                    <a:gd name="T45" fmla="*/ 59 h 305"/>
                    <a:gd name="T46" fmla="*/ 126 w 183"/>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3" h="305">
                      <a:moveTo>
                        <a:pt x="126"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3" y="163"/>
                        <a:pt x="183" y="163"/>
                        <a:pt x="183" y="163"/>
                      </a:cubicBezTo>
                      <a:cubicBezTo>
                        <a:pt x="183" y="59"/>
                        <a:pt x="183" y="59"/>
                        <a:pt x="183" y="59"/>
                      </a:cubicBezTo>
                      <a:cubicBezTo>
                        <a:pt x="183" y="36"/>
                        <a:pt x="167" y="19"/>
                        <a:pt x="1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9" name="Oval 10" title="Nil"/>
                <p:cNvSpPr>
                  <a:spLocks noChangeArrowheads="1"/>
                </p:cNvSpPr>
                <p:nvPr/>
              </p:nvSpPr>
              <p:spPr bwMode="auto">
                <a:xfrm>
                  <a:off x="2191274" y="636019"/>
                  <a:ext cx="246754"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10" name="Group 9"/>
              <p:cNvGrpSpPr/>
              <p:nvPr/>
            </p:nvGrpSpPr>
            <p:grpSpPr>
              <a:xfrm>
                <a:off x="2567825" y="1042330"/>
                <a:ext cx="358553" cy="793763"/>
                <a:chOff x="3243515" y="636019"/>
                <a:chExt cx="472856" cy="1046806"/>
              </a:xfrm>
              <a:solidFill>
                <a:srgbClr val="CCCCCC"/>
              </a:solidFill>
            </p:grpSpPr>
            <p:sp>
              <p:nvSpPr>
                <p:cNvPr id="26" name="Freeform 13" title="Nil"/>
                <p:cNvSpPr>
                  <a:spLocks/>
                </p:cNvSpPr>
                <p:nvPr/>
              </p:nvSpPr>
              <p:spPr bwMode="auto">
                <a:xfrm>
                  <a:off x="3243515" y="894731"/>
                  <a:ext cx="472856" cy="788094"/>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7 w 184"/>
                    <a:gd name="T15" fmla="*/ 62 h 305"/>
                    <a:gd name="T16" fmla="*/ 37 w 184"/>
                    <a:gd name="T17" fmla="*/ 199 h 305"/>
                    <a:gd name="T18" fmla="*/ 42 w 184"/>
                    <a:gd name="T19" fmla="*/ 199 h 305"/>
                    <a:gd name="T20" fmla="*/ 42 w 184"/>
                    <a:gd name="T21" fmla="*/ 305 h 305"/>
                    <a:gd name="T22" fmla="*/ 89 w 184"/>
                    <a:gd name="T23" fmla="*/ 305 h 305"/>
                    <a:gd name="T24" fmla="*/ 89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3 w 184"/>
                    <a:gd name="T39" fmla="*/ 62 h 305"/>
                    <a:gd name="T40" fmla="*/ 153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7" y="62"/>
                        <a:pt x="37" y="62"/>
                        <a:pt x="37" y="62"/>
                      </a:cubicBezTo>
                      <a:cubicBezTo>
                        <a:pt x="37" y="199"/>
                        <a:pt x="37" y="199"/>
                        <a:pt x="37" y="199"/>
                      </a:cubicBezTo>
                      <a:cubicBezTo>
                        <a:pt x="42" y="199"/>
                        <a:pt x="42" y="199"/>
                        <a:pt x="42" y="199"/>
                      </a:cubicBezTo>
                      <a:cubicBezTo>
                        <a:pt x="42" y="305"/>
                        <a:pt x="42" y="305"/>
                        <a:pt x="42" y="305"/>
                      </a:cubicBezTo>
                      <a:cubicBezTo>
                        <a:pt x="89" y="305"/>
                        <a:pt x="89" y="305"/>
                        <a:pt x="89" y="305"/>
                      </a:cubicBezTo>
                      <a:cubicBezTo>
                        <a:pt x="89" y="199"/>
                        <a:pt x="89" y="199"/>
                        <a:pt x="89"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3" y="62"/>
                        <a:pt x="153" y="62"/>
                        <a:pt x="153" y="62"/>
                      </a:cubicBezTo>
                      <a:cubicBezTo>
                        <a:pt x="153" y="163"/>
                        <a:pt x="153" y="163"/>
                        <a:pt x="153"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7" name="Oval 14" title="Nil"/>
                <p:cNvSpPr>
                  <a:spLocks noChangeArrowheads="1"/>
                </p:cNvSpPr>
                <p:nvPr/>
              </p:nvSpPr>
              <p:spPr bwMode="auto">
                <a:xfrm>
                  <a:off x="3358741" y="636019"/>
                  <a:ext cx="244580"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11" name="Group 10"/>
              <p:cNvGrpSpPr/>
              <p:nvPr/>
            </p:nvGrpSpPr>
            <p:grpSpPr>
              <a:xfrm>
                <a:off x="3442742" y="1042330"/>
                <a:ext cx="359377" cy="793763"/>
                <a:chOff x="4410982" y="636019"/>
                <a:chExt cx="473943" cy="1046806"/>
              </a:xfrm>
              <a:solidFill>
                <a:srgbClr val="CCCCCC"/>
              </a:solidFill>
            </p:grpSpPr>
            <p:sp>
              <p:nvSpPr>
                <p:cNvPr id="24" name="Freeform 17" title="Nil"/>
                <p:cNvSpPr>
                  <a:spLocks/>
                </p:cNvSpPr>
                <p:nvPr/>
              </p:nvSpPr>
              <p:spPr bwMode="auto">
                <a:xfrm>
                  <a:off x="4410982" y="894731"/>
                  <a:ext cx="473943" cy="788094"/>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25" name="Oval 18" title="Nil"/>
                <p:cNvSpPr>
                  <a:spLocks noChangeArrowheads="1"/>
                </p:cNvSpPr>
                <p:nvPr/>
              </p:nvSpPr>
              <p:spPr bwMode="auto">
                <a:xfrm>
                  <a:off x="4524036" y="636019"/>
                  <a:ext cx="246755"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12" name="Group 11"/>
              <p:cNvGrpSpPr>
                <a:grpSpLocks noChangeAspect="1"/>
              </p:cNvGrpSpPr>
              <p:nvPr/>
            </p:nvGrpSpPr>
            <p:grpSpPr>
              <a:xfrm>
                <a:off x="366027" y="1044456"/>
                <a:ext cx="390848" cy="791634"/>
                <a:chOff x="11790855" y="2038806"/>
                <a:chExt cx="517456" cy="1048068"/>
              </a:xfrm>
              <a:solidFill>
                <a:srgbClr val="CCCCCC"/>
              </a:solidFill>
            </p:grpSpPr>
            <p:sp>
              <p:nvSpPr>
                <p:cNvPr id="22" name="Freeform 88" title="Nil"/>
                <p:cNvSpPr>
                  <a:spLocks/>
                </p:cNvSpPr>
                <p:nvPr/>
              </p:nvSpPr>
              <p:spPr bwMode="auto">
                <a:xfrm>
                  <a:off x="11885582" y="2038806"/>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3" name="Freeform 89" title="Nil"/>
                <p:cNvSpPr>
                  <a:spLocks/>
                </p:cNvSpPr>
                <p:nvPr/>
              </p:nvSpPr>
              <p:spPr bwMode="auto">
                <a:xfrm>
                  <a:off x="11790855" y="2294998"/>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13" name="Group 12"/>
              <p:cNvGrpSpPr>
                <a:grpSpLocks noChangeAspect="1"/>
              </p:cNvGrpSpPr>
              <p:nvPr/>
            </p:nvGrpSpPr>
            <p:grpSpPr>
              <a:xfrm>
                <a:off x="1240946" y="1044457"/>
                <a:ext cx="390848" cy="791636"/>
                <a:chOff x="11790855" y="2038805"/>
                <a:chExt cx="517456" cy="1048070"/>
              </a:xfrm>
              <a:solidFill>
                <a:srgbClr val="CCCCCC"/>
              </a:solidFill>
            </p:grpSpPr>
            <p:sp>
              <p:nvSpPr>
                <p:cNvPr id="20" name="Freeform 88" title="Nil"/>
                <p:cNvSpPr>
                  <a:spLocks/>
                </p:cNvSpPr>
                <p:nvPr/>
              </p:nvSpPr>
              <p:spPr bwMode="auto">
                <a:xfrm>
                  <a:off x="11885582"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1"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14" name="Group 13"/>
              <p:cNvGrpSpPr>
                <a:grpSpLocks noChangeAspect="1"/>
              </p:cNvGrpSpPr>
              <p:nvPr/>
            </p:nvGrpSpPr>
            <p:grpSpPr>
              <a:xfrm>
                <a:off x="2114218" y="1044457"/>
                <a:ext cx="390848" cy="791636"/>
                <a:chOff x="11790855" y="2038805"/>
                <a:chExt cx="517456" cy="1048070"/>
              </a:xfrm>
              <a:solidFill>
                <a:srgbClr val="CCCCCC"/>
              </a:solidFill>
            </p:grpSpPr>
            <p:sp>
              <p:nvSpPr>
                <p:cNvPr id="18" name="Freeform 88" title="Nil"/>
                <p:cNvSpPr>
                  <a:spLocks/>
                </p:cNvSpPr>
                <p:nvPr/>
              </p:nvSpPr>
              <p:spPr bwMode="auto">
                <a:xfrm>
                  <a:off x="11885582"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9"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15" name="Group 14"/>
              <p:cNvGrpSpPr>
                <a:grpSpLocks noChangeAspect="1"/>
              </p:cNvGrpSpPr>
              <p:nvPr/>
            </p:nvGrpSpPr>
            <p:grpSpPr>
              <a:xfrm>
                <a:off x="2989136" y="1044457"/>
                <a:ext cx="390848" cy="791636"/>
                <a:chOff x="11790855" y="2038805"/>
                <a:chExt cx="517456" cy="1048070"/>
              </a:xfrm>
              <a:solidFill>
                <a:srgbClr val="CCCCCC"/>
              </a:solidFill>
            </p:grpSpPr>
            <p:sp>
              <p:nvSpPr>
                <p:cNvPr id="16" name="Freeform 88" title="Nil"/>
                <p:cNvSpPr>
                  <a:spLocks/>
                </p:cNvSpPr>
                <p:nvPr/>
              </p:nvSpPr>
              <p:spPr bwMode="auto">
                <a:xfrm>
                  <a:off x="11885582"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17"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32" name="Group 31"/>
              <p:cNvGrpSpPr/>
              <p:nvPr/>
            </p:nvGrpSpPr>
            <p:grpSpPr>
              <a:xfrm>
                <a:off x="4303562" y="1042330"/>
                <a:ext cx="359377" cy="793763"/>
                <a:chOff x="4410982" y="636019"/>
                <a:chExt cx="473943" cy="1046806"/>
              </a:xfrm>
              <a:solidFill>
                <a:srgbClr val="CCCCCC"/>
              </a:solidFill>
            </p:grpSpPr>
            <p:sp>
              <p:nvSpPr>
                <p:cNvPr id="33" name="Freeform 17" title="Nil"/>
                <p:cNvSpPr>
                  <a:spLocks/>
                </p:cNvSpPr>
                <p:nvPr/>
              </p:nvSpPr>
              <p:spPr bwMode="auto">
                <a:xfrm>
                  <a:off x="4410982" y="894731"/>
                  <a:ext cx="473943" cy="788094"/>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34" name="Oval 18" title="Nil"/>
                <p:cNvSpPr>
                  <a:spLocks noChangeArrowheads="1"/>
                </p:cNvSpPr>
                <p:nvPr/>
              </p:nvSpPr>
              <p:spPr bwMode="auto">
                <a:xfrm>
                  <a:off x="4524036" y="636019"/>
                  <a:ext cx="246755"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35" name="Group 34"/>
              <p:cNvGrpSpPr>
                <a:grpSpLocks noChangeAspect="1"/>
              </p:cNvGrpSpPr>
              <p:nvPr/>
            </p:nvGrpSpPr>
            <p:grpSpPr>
              <a:xfrm>
                <a:off x="3849956" y="1044457"/>
                <a:ext cx="390848" cy="791636"/>
                <a:chOff x="11790855" y="2038805"/>
                <a:chExt cx="517456" cy="1048070"/>
              </a:xfrm>
              <a:solidFill>
                <a:srgbClr val="CCCCCC"/>
              </a:solidFill>
            </p:grpSpPr>
            <p:sp>
              <p:nvSpPr>
                <p:cNvPr id="36" name="Freeform 88" title="Nil"/>
                <p:cNvSpPr>
                  <a:spLocks/>
                </p:cNvSpPr>
                <p:nvPr/>
              </p:nvSpPr>
              <p:spPr bwMode="auto">
                <a:xfrm>
                  <a:off x="11885582"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7"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grpSp>
          <p:nvGrpSpPr>
            <p:cNvPr id="38" name="Group 37"/>
            <p:cNvGrpSpPr/>
            <p:nvPr/>
          </p:nvGrpSpPr>
          <p:grpSpPr>
            <a:xfrm flipH="1">
              <a:off x="8466671" y="1293350"/>
              <a:ext cx="358553" cy="793763"/>
              <a:chOff x="910758" y="636019"/>
              <a:chExt cx="472856" cy="1046807"/>
            </a:xfrm>
            <a:solidFill>
              <a:srgbClr val="CCCCCC"/>
            </a:solidFill>
          </p:grpSpPr>
          <p:sp>
            <p:nvSpPr>
              <p:cNvPr id="39" name="Freeform 5" title="Nil"/>
              <p:cNvSpPr>
                <a:spLocks/>
              </p:cNvSpPr>
              <p:nvPr/>
            </p:nvSpPr>
            <p:spPr bwMode="auto">
              <a:xfrm>
                <a:off x="910758" y="894731"/>
                <a:ext cx="472856" cy="788095"/>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0" name="Oval 6" title="Nil"/>
              <p:cNvSpPr>
                <a:spLocks noChangeArrowheads="1"/>
              </p:cNvSpPr>
              <p:nvPr/>
            </p:nvSpPr>
            <p:spPr bwMode="auto">
              <a:xfrm>
                <a:off x="1025982" y="636019"/>
                <a:ext cx="244580"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41" name="Group 40"/>
            <p:cNvGrpSpPr/>
            <p:nvPr/>
          </p:nvGrpSpPr>
          <p:grpSpPr>
            <a:xfrm flipH="1">
              <a:off x="7593401" y="1293350"/>
              <a:ext cx="356905" cy="793763"/>
              <a:chOff x="2078226" y="636019"/>
              <a:chExt cx="470683" cy="1046807"/>
            </a:xfrm>
            <a:solidFill>
              <a:srgbClr val="CCCCCC"/>
            </a:solidFill>
          </p:grpSpPr>
          <p:sp>
            <p:nvSpPr>
              <p:cNvPr id="42" name="Freeform 9" title="Nil"/>
              <p:cNvSpPr>
                <a:spLocks/>
              </p:cNvSpPr>
              <p:nvPr/>
            </p:nvSpPr>
            <p:spPr bwMode="auto">
              <a:xfrm>
                <a:off x="2078226" y="894731"/>
                <a:ext cx="470683" cy="788095"/>
              </a:xfrm>
              <a:custGeom>
                <a:avLst/>
                <a:gdLst>
                  <a:gd name="T0" fmla="*/ 126 w 183"/>
                  <a:gd name="T1" fmla="*/ 0 h 305"/>
                  <a:gd name="T2" fmla="*/ 92 w 183"/>
                  <a:gd name="T3" fmla="*/ 28 h 305"/>
                  <a:gd name="T4" fmla="*/ 57 w 183"/>
                  <a:gd name="T5" fmla="*/ 0 h 305"/>
                  <a:gd name="T6" fmla="*/ 0 w 183"/>
                  <a:gd name="T7" fmla="*/ 59 h 305"/>
                  <a:gd name="T8" fmla="*/ 0 w 183"/>
                  <a:gd name="T9" fmla="*/ 163 h 305"/>
                  <a:gd name="T10" fmla="*/ 31 w 183"/>
                  <a:gd name="T11" fmla="*/ 163 h 305"/>
                  <a:gd name="T12" fmla="*/ 31 w 183"/>
                  <a:gd name="T13" fmla="*/ 62 h 305"/>
                  <a:gd name="T14" fmla="*/ 36 w 183"/>
                  <a:gd name="T15" fmla="*/ 62 h 305"/>
                  <a:gd name="T16" fmla="*/ 36 w 183"/>
                  <a:gd name="T17" fmla="*/ 199 h 305"/>
                  <a:gd name="T18" fmla="*/ 41 w 183"/>
                  <a:gd name="T19" fmla="*/ 199 h 305"/>
                  <a:gd name="T20" fmla="*/ 41 w 183"/>
                  <a:gd name="T21" fmla="*/ 305 h 305"/>
                  <a:gd name="T22" fmla="*/ 88 w 183"/>
                  <a:gd name="T23" fmla="*/ 305 h 305"/>
                  <a:gd name="T24" fmla="*/ 88 w 183"/>
                  <a:gd name="T25" fmla="*/ 199 h 305"/>
                  <a:gd name="T26" fmla="*/ 95 w 183"/>
                  <a:gd name="T27" fmla="*/ 199 h 305"/>
                  <a:gd name="T28" fmla="*/ 95 w 183"/>
                  <a:gd name="T29" fmla="*/ 305 h 305"/>
                  <a:gd name="T30" fmla="*/ 142 w 183"/>
                  <a:gd name="T31" fmla="*/ 305 h 305"/>
                  <a:gd name="T32" fmla="*/ 142 w 183"/>
                  <a:gd name="T33" fmla="*/ 199 h 305"/>
                  <a:gd name="T34" fmla="*/ 147 w 183"/>
                  <a:gd name="T35" fmla="*/ 199 h 305"/>
                  <a:gd name="T36" fmla="*/ 147 w 183"/>
                  <a:gd name="T37" fmla="*/ 62 h 305"/>
                  <a:gd name="T38" fmla="*/ 152 w 183"/>
                  <a:gd name="T39" fmla="*/ 62 h 305"/>
                  <a:gd name="T40" fmla="*/ 152 w 183"/>
                  <a:gd name="T41" fmla="*/ 163 h 305"/>
                  <a:gd name="T42" fmla="*/ 183 w 183"/>
                  <a:gd name="T43" fmla="*/ 163 h 305"/>
                  <a:gd name="T44" fmla="*/ 183 w 183"/>
                  <a:gd name="T45" fmla="*/ 59 h 305"/>
                  <a:gd name="T46" fmla="*/ 126 w 183"/>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3" h="305">
                    <a:moveTo>
                      <a:pt x="126"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3" y="163"/>
                      <a:pt x="183" y="163"/>
                      <a:pt x="183" y="163"/>
                    </a:cubicBezTo>
                    <a:cubicBezTo>
                      <a:pt x="183" y="59"/>
                      <a:pt x="183" y="59"/>
                      <a:pt x="183" y="59"/>
                    </a:cubicBezTo>
                    <a:cubicBezTo>
                      <a:pt x="183" y="36"/>
                      <a:pt x="167" y="19"/>
                      <a:pt x="1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3" name="Oval 10" title="Nil"/>
              <p:cNvSpPr>
                <a:spLocks noChangeArrowheads="1"/>
              </p:cNvSpPr>
              <p:nvPr/>
            </p:nvSpPr>
            <p:spPr bwMode="auto">
              <a:xfrm>
                <a:off x="2191273" y="636019"/>
                <a:ext cx="246755"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44" name="Group 43"/>
            <p:cNvGrpSpPr/>
            <p:nvPr/>
          </p:nvGrpSpPr>
          <p:grpSpPr>
            <a:xfrm flipH="1">
              <a:off x="6718481" y="1293350"/>
              <a:ext cx="358553" cy="793763"/>
              <a:chOff x="3243515" y="636019"/>
              <a:chExt cx="472856" cy="1046807"/>
            </a:xfrm>
            <a:solidFill>
              <a:srgbClr val="CCCCCC"/>
            </a:solidFill>
          </p:grpSpPr>
          <p:sp>
            <p:nvSpPr>
              <p:cNvPr id="45" name="Freeform 13" title="Nil"/>
              <p:cNvSpPr>
                <a:spLocks/>
              </p:cNvSpPr>
              <p:nvPr/>
            </p:nvSpPr>
            <p:spPr bwMode="auto">
              <a:xfrm>
                <a:off x="3243515" y="894731"/>
                <a:ext cx="472856" cy="788095"/>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7 w 184"/>
                  <a:gd name="T15" fmla="*/ 62 h 305"/>
                  <a:gd name="T16" fmla="*/ 37 w 184"/>
                  <a:gd name="T17" fmla="*/ 199 h 305"/>
                  <a:gd name="T18" fmla="*/ 42 w 184"/>
                  <a:gd name="T19" fmla="*/ 199 h 305"/>
                  <a:gd name="T20" fmla="*/ 42 w 184"/>
                  <a:gd name="T21" fmla="*/ 305 h 305"/>
                  <a:gd name="T22" fmla="*/ 89 w 184"/>
                  <a:gd name="T23" fmla="*/ 305 h 305"/>
                  <a:gd name="T24" fmla="*/ 89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3 w 184"/>
                  <a:gd name="T39" fmla="*/ 62 h 305"/>
                  <a:gd name="T40" fmla="*/ 153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7" y="62"/>
                      <a:pt x="37" y="62"/>
                      <a:pt x="37" y="62"/>
                    </a:cubicBezTo>
                    <a:cubicBezTo>
                      <a:pt x="37" y="199"/>
                      <a:pt x="37" y="199"/>
                      <a:pt x="37" y="199"/>
                    </a:cubicBezTo>
                    <a:cubicBezTo>
                      <a:pt x="42" y="199"/>
                      <a:pt x="42" y="199"/>
                      <a:pt x="42" y="199"/>
                    </a:cubicBezTo>
                    <a:cubicBezTo>
                      <a:pt x="42" y="305"/>
                      <a:pt x="42" y="305"/>
                      <a:pt x="42" y="305"/>
                    </a:cubicBezTo>
                    <a:cubicBezTo>
                      <a:pt x="89" y="305"/>
                      <a:pt x="89" y="305"/>
                      <a:pt x="89" y="305"/>
                    </a:cubicBezTo>
                    <a:cubicBezTo>
                      <a:pt x="89" y="199"/>
                      <a:pt x="89" y="199"/>
                      <a:pt x="89"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3" y="62"/>
                      <a:pt x="153" y="62"/>
                      <a:pt x="153" y="62"/>
                    </a:cubicBezTo>
                    <a:cubicBezTo>
                      <a:pt x="153" y="163"/>
                      <a:pt x="153" y="163"/>
                      <a:pt x="153"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6" name="Oval 14" title="Nil"/>
              <p:cNvSpPr>
                <a:spLocks noChangeArrowheads="1"/>
              </p:cNvSpPr>
              <p:nvPr/>
            </p:nvSpPr>
            <p:spPr bwMode="auto">
              <a:xfrm>
                <a:off x="3358740" y="636019"/>
                <a:ext cx="244580"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47" name="Group 46"/>
            <p:cNvGrpSpPr/>
            <p:nvPr/>
          </p:nvGrpSpPr>
          <p:grpSpPr>
            <a:xfrm flipH="1">
              <a:off x="5842739" y="1293350"/>
              <a:ext cx="359377" cy="793763"/>
              <a:chOff x="4410983" y="636019"/>
              <a:chExt cx="473943" cy="1046807"/>
            </a:xfrm>
            <a:solidFill>
              <a:srgbClr val="CCCCCC"/>
            </a:solidFill>
          </p:grpSpPr>
          <p:sp>
            <p:nvSpPr>
              <p:cNvPr id="48" name="Freeform 17" title="Nil"/>
              <p:cNvSpPr>
                <a:spLocks/>
              </p:cNvSpPr>
              <p:nvPr/>
            </p:nvSpPr>
            <p:spPr bwMode="auto">
              <a:xfrm>
                <a:off x="4410983" y="894731"/>
                <a:ext cx="473943" cy="788095"/>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9" name="Oval 18" title="Nil"/>
              <p:cNvSpPr>
                <a:spLocks noChangeArrowheads="1"/>
              </p:cNvSpPr>
              <p:nvPr/>
            </p:nvSpPr>
            <p:spPr bwMode="auto">
              <a:xfrm>
                <a:off x="4524035" y="636019"/>
                <a:ext cx="246755"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50" name="Group 49"/>
            <p:cNvGrpSpPr>
              <a:grpSpLocks noChangeAspect="1"/>
            </p:cNvGrpSpPr>
            <p:nvPr/>
          </p:nvGrpSpPr>
          <p:grpSpPr>
            <a:xfrm flipH="1">
              <a:off x="8887983" y="1295477"/>
              <a:ext cx="390848" cy="791636"/>
              <a:chOff x="11790855" y="2038805"/>
              <a:chExt cx="517456" cy="1048070"/>
            </a:xfrm>
            <a:solidFill>
              <a:srgbClr val="CCCCCC"/>
            </a:solidFill>
          </p:grpSpPr>
          <p:sp>
            <p:nvSpPr>
              <p:cNvPr id="51" name="Freeform 88" title="Nil"/>
              <p:cNvSpPr>
                <a:spLocks/>
              </p:cNvSpPr>
              <p:nvPr/>
            </p:nvSpPr>
            <p:spPr bwMode="auto">
              <a:xfrm>
                <a:off x="11885581"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53" name="Group 52"/>
            <p:cNvGrpSpPr>
              <a:grpSpLocks noChangeAspect="1"/>
            </p:cNvGrpSpPr>
            <p:nvPr/>
          </p:nvGrpSpPr>
          <p:grpSpPr>
            <a:xfrm flipH="1">
              <a:off x="8013064" y="1295477"/>
              <a:ext cx="390848" cy="791636"/>
              <a:chOff x="11790855" y="2038805"/>
              <a:chExt cx="517456" cy="1048070"/>
            </a:xfrm>
            <a:solidFill>
              <a:srgbClr val="CCCCCC"/>
            </a:solidFill>
          </p:grpSpPr>
          <p:sp>
            <p:nvSpPr>
              <p:cNvPr id="54" name="Freeform 88" title="Nil"/>
              <p:cNvSpPr>
                <a:spLocks/>
              </p:cNvSpPr>
              <p:nvPr/>
            </p:nvSpPr>
            <p:spPr bwMode="auto">
              <a:xfrm>
                <a:off x="11885581"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5"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56" name="Group 55"/>
            <p:cNvGrpSpPr>
              <a:grpSpLocks noChangeAspect="1"/>
            </p:cNvGrpSpPr>
            <p:nvPr/>
          </p:nvGrpSpPr>
          <p:grpSpPr>
            <a:xfrm flipH="1">
              <a:off x="7139792" y="1295477"/>
              <a:ext cx="390848" cy="791636"/>
              <a:chOff x="11790855" y="2038805"/>
              <a:chExt cx="517456" cy="1048070"/>
            </a:xfrm>
            <a:solidFill>
              <a:srgbClr val="CCCCCC"/>
            </a:solidFill>
          </p:grpSpPr>
          <p:sp>
            <p:nvSpPr>
              <p:cNvPr id="57" name="Freeform 88" title="Nil"/>
              <p:cNvSpPr>
                <a:spLocks/>
              </p:cNvSpPr>
              <p:nvPr/>
            </p:nvSpPr>
            <p:spPr bwMode="auto">
              <a:xfrm>
                <a:off x="11885581"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8"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59" name="Group 58"/>
            <p:cNvGrpSpPr>
              <a:grpSpLocks noChangeAspect="1"/>
            </p:cNvGrpSpPr>
            <p:nvPr/>
          </p:nvGrpSpPr>
          <p:grpSpPr>
            <a:xfrm flipH="1">
              <a:off x="6264874" y="1295477"/>
              <a:ext cx="390848" cy="791636"/>
              <a:chOff x="11790855" y="2038805"/>
              <a:chExt cx="517456" cy="1048070"/>
            </a:xfrm>
            <a:solidFill>
              <a:srgbClr val="CCCCCC"/>
            </a:solidFill>
          </p:grpSpPr>
          <p:sp>
            <p:nvSpPr>
              <p:cNvPr id="60" name="Freeform 88" title="Nil"/>
              <p:cNvSpPr>
                <a:spLocks/>
              </p:cNvSpPr>
              <p:nvPr/>
            </p:nvSpPr>
            <p:spPr bwMode="auto">
              <a:xfrm>
                <a:off x="11885581"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1"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62" name="Group 61"/>
            <p:cNvGrpSpPr/>
            <p:nvPr/>
          </p:nvGrpSpPr>
          <p:grpSpPr>
            <a:xfrm flipH="1">
              <a:off x="4981919" y="1293350"/>
              <a:ext cx="359377" cy="793763"/>
              <a:chOff x="4410983" y="636019"/>
              <a:chExt cx="473943" cy="1046807"/>
            </a:xfrm>
            <a:solidFill>
              <a:srgbClr val="CCCCCC"/>
            </a:solidFill>
          </p:grpSpPr>
          <p:sp>
            <p:nvSpPr>
              <p:cNvPr id="63" name="Freeform 17" title="Nil"/>
              <p:cNvSpPr>
                <a:spLocks/>
              </p:cNvSpPr>
              <p:nvPr/>
            </p:nvSpPr>
            <p:spPr bwMode="auto">
              <a:xfrm>
                <a:off x="4410983" y="894731"/>
                <a:ext cx="473943" cy="788095"/>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64" name="Oval 18" title="Nil"/>
              <p:cNvSpPr>
                <a:spLocks noChangeArrowheads="1"/>
              </p:cNvSpPr>
              <p:nvPr/>
            </p:nvSpPr>
            <p:spPr bwMode="auto">
              <a:xfrm>
                <a:off x="4524035" y="636019"/>
                <a:ext cx="246755" cy="245668"/>
              </a:xfrm>
              <a:prstGeom prst="ellipse">
                <a:avLst/>
              </a:pr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65" name="Group 64"/>
            <p:cNvGrpSpPr>
              <a:grpSpLocks noChangeAspect="1"/>
            </p:cNvGrpSpPr>
            <p:nvPr/>
          </p:nvGrpSpPr>
          <p:grpSpPr>
            <a:xfrm flipH="1">
              <a:off x="5404054" y="1295477"/>
              <a:ext cx="390848" cy="791636"/>
              <a:chOff x="11790855" y="2038805"/>
              <a:chExt cx="517456" cy="1048070"/>
            </a:xfrm>
            <a:solidFill>
              <a:srgbClr val="CCCCCC"/>
            </a:solidFill>
          </p:grpSpPr>
          <p:sp>
            <p:nvSpPr>
              <p:cNvPr id="66" name="Freeform 88" title="Nil"/>
              <p:cNvSpPr>
                <a:spLocks/>
              </p:cNvSpPr>
              <p:nvPr/>
            </p:nvSpPr>
            <p:spPr bwMode="auto">
              <a:xfrm>
                <a:off x="11885581" y="2038805"/>
                <a:ext cx="324019" cy="244342"/>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89" title="Nil"/>
              <p:cNvSpPr>
                <a:spLocks/>
              </p:cNvSpPr>
              <p:nvPr/>
            </p:nvSpPr>
            <p:spPr bwMode="auto">
              <a:xfrm>
                <a:off x="11790855" y="2294999"/>
                <a:ext cx="517456" cy="79187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sp>
        <p:nvSpPr>
          <p:cNvPr id="142" name="TextBox 141" title="2017"/>
          <p:cNvSpPr txBox="1"/>
          <p:nvPr/>
        </p:nvSpPr>
        <p:spPr>
          <a:xfrm>
            <a:off x="181471" y="4142456"/>
            <a:ext cx="314189" cy="169277"/>
          </a:xfrm>
          <a:prstGeom prst="rect">
            <a:avLst/>
          </a:prstGeom>
          <a:noFill/>
        </p:spPr>
        <p:txBody>
          <a:bodyPr wrap="none" lIns="0" tIns="0" rIns="0" bIns="0" rtlCol="0">
            <a:spAutoFit/>
          </a:bodyPr>
          <a:lstStyle/>
          <a:p>
            <a:r>
              <a:rPr lang="en-AU" sz="1100" b="0" dirty="0" smtClean="0">
                <a:latin typeface="+mn-lt"/>
              </a:rPr>
              <a:t>2017</a:t>
            </a:r>
          </a:p>
        </p:txBody>
      </p:sp>
      <p:sp>
        <p:nvSpPr>
          <p:cNvPr id="124" name="Pentagon 123" title="Nil"/>
          <p:cNvSpPr/>
          <p:nvPr/>
        </p:nvSpPr>
        <p:spPr bwMode="ltGray">
          <a:xfrm>
            <a:off x="0" y="5337843"/>
            <a:ext cx="9144000" cy="304641"/>
          </a:xfrm>
          <a:prstGeom prst="homePlate">
            <a:avLst>
              <a:gd name="adj" fmla="val 0"/>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solidFill>
                <a:schemeClr val="bg1"/>
              </a:solidFill>
            </a:endParaRPr>
          </a:p>
        </p:txBody>
      </p:sp>
      <p:sp>
        <p:nvSpPr>
          <p:cNvPr id="125" name="Pentagon 124" title="Nil"/>
          <p:cNvSpPr/>
          <p:nvPr/>
        </p:nvSpPr>
        <p:spPr bwMode="ltGray">
          <a:xfrm>
            <a:off x="0" y="5690268"/>
            <a:ext cx="9144000" cy="304641"/>
          </a:xfrm>
          <a:prstGeom prst="homePlate">
            <a:avLst>
              <a:gd name="adj" fmla="val 0"/>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solidFill>
                <a:schemeClr val="bg1"/>
              </a:solidFill>
            </a:endParaRPr>
          </a:p>
        </p:txBody>
      </p:sp>
      <p:graphicFrame>
        <p:nvGraphicFramePr>
          <p:cNvPr id="136" name="Table 135" descr="Lawful services being cheaper&#10;2016 43%&#10;2015 39%&#10;&#10;Lawful content being more available&#10;2016 31%&#10;2015 38%&#10;&#10;Lawful services being more convenient/flexible&#10;2016 30%&#10;2017 26%&#10;&#10;Lawful services being better quality&#10;2016 27%&#10;2015 22%&#10;&#10;Lawful content being available as soon as it is released elsewhere&#10;2016 35%&#10;2015 36%" title="Table showing the factors that would most encourage people to stop unlawfully accessing content"/>
          <p:cNvGraphicFramePr>
            <a:graphicFrameLocks noGrp="1"/>
          </p:cNvGraphicFramePr>
          <p:nvPr>
            <p:extLst>
              <p:ext uri="{D42A27DB-BD31-4B8C-83A1-F6EECF244321}">
                <p14:modId xmlns:p14="http://schemas.microsoft.com/office/powerpoint/2010/main" val="572551042"/>
              </p:ext>
            </p:extLst>
          </p:nvPr>
        </p:nvGraphicFramePr>
        <p:xfrm>
          <a:off x="28575" y="5315418"/>
          <a:ext cx="9180000" cy="720000"/>
        </p:xfrm>
        <a:graphic>
          <a:graphicData uri="http://schemas.openxmlformats.org/drawingml/2006/table">
            <a:tbl>
              <a:tblPr firstRow="1" bandRow="1">
                <a:tableStyleId>{5C22544A-7EE6-4342-B048-85BDC9FD1C3A}</a:tableStyleId>
              </a:tblPr>
              <a:tblGrid>
                <a:gridCol w="540000"/>
                <a:gridCol w="1728000"/>
                <a:gridCol w="1728000"/>
                <a:gridCol w="1728000"/>
                <a:gridCol w="1728000"/>
                <a:gridCol w="1728000"/>
              </a:tblGrid>
              <a:tr h="36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bg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bg1"/>
                          </a:solidFill>
                          <a:latin typeface="+mn-lt"/>
                          <a:ea typeface="+mn-ea"/>
                          <a:cs typeface="+mn-cs"/>
                        </a:rPr>
                        <a:t>43</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spc="100" baseline="0" dirty="0" smtClean="0">
                          <a:solidFill>
                            <a:schemeClr val="bg1"/>
                          </a:solidFill>
                        </a:rPr>
                        <a:t>31</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spc="100" baseline="0" dirty="0" smtClean="0">
                          <a:solidFill>
                            <a:schemeClr val="bg1"/>
                          </a:solidFill>
                        </a:rPr>
                        <a:t>30</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spc="100" baseline="0" dirty="0" smtClean="0">
                          <a:solidFill>
                            <a:schemeClr val="bg1"/>
                          </a:solidFill>
                        </a:rPr>
                        <a:t>27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spc="100" baseline="0" dirty="0" smtClean="0">
                          <a:solidFill>
                            <a:schemeClr val="bg1"/>
                          </a:solidFill>
                        </a:rPr>
                        <a:t>35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6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bg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bg1"/>
                          </a:solidFill>
                          <a:latin typeface="+mn-lt"/>
                          <a:ea typeface="+mn-ea"/>
                          <a:cs typeface="+mn-cs"/>
                        </a:rPr>
                        <a:t>39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bg1"/>
                          </a:solidFill>
                          <a:latin typeface="+mn-lt"/>
                          <a:ea typeface="+mn-ea"/>
                          <a:cs typeface="+mn-cs"/>
                        </a:rPr>
                        <a:t>38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bg1"/>
                          </a:solidFill>
                          <a:latin typeface="+mn-lt"/>
                          <a:ea typeface="+mn-ea"/>
                          <a:cs typeface="+mn-cs"/>
                        </a:rPr>
                        <a:t>26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bg1"/>
                          </a:solidFill>
                          <a:latin typeface="+mn-lt"/>
                          <a:ea typeface="+mn-ea"/>
                          <a:cs typeface="+mn-cs"/>
                        </a:rPr>
                        <a:t>22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400" b="0" kern="1200" spc="100" baseline="0" dirty="0" smtClean="0">
                          <a:solidFill>
                            <a:schemeClr val="bg1"/>
                          </a:solidFill>
                          <a:latin typeface="+mn-lt"/>
                          <a:ea typeface="+mn-ea"/>
                          <a:cs typeface="+mn-cs"/>
                        </a:rPr>
                        <a:t>36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898168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784CBA3-D598-4B1F-BAA3-EE14B5154290}" type="slidenum">
              <a:rPr lang="en-AU" smtClean="0"/>
              <a:pPr/>
              <a:t>15</a:t>
            </a:fld>
            <a:endParaRPr lang="en-AU" dirty="0"/>
          </a:p>
        </p:txBody>
      </p:sp>
      <p:sp>
        <p:nvSpPr>
          <p:cNvPr id="14" name="Rectangle 13" descr="1. Mixed methodology of online and telephone interviewing with a minimum of 2,400 people aged 12+ in Australia.&#10;2. Respondents asked to think about activities they had undertaken in the past three months, which broadly corresponds to the first quarter of 2017.&#10;3. First conducted in March/April 2015, with a second wave conducted in March 2016.&#10;4. Repeated for the third wave in March 2017 using the same methodology to measure how consumption and attitudes had changed." title="Research design"/>
          <p:cNvSpPr/>
          <p:nvPr/>
        </p:nvSpPr>
        <p:spPr bwMode="ltGray">
          <a:xfrm>
            <a:off x="0" y="0"/>
            <a:ext cx="9144000" cy="5965371"/>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lvl="2">
              <a:spcBef>
                <a:spcPts val="600"/>
              </a:spcBef>
            </a:pPr>
            <a:endParaRPr lang="en-AU" sz="1600" b="0" dirty="0" smtClean="0"/>
          </a:p>
        </p:txBody>
      </p:sp>
      <p:grpSp>
        <p:nvGrpSpPr>
          <p:cNvPr id="9" name="Group 8" descr="There is evidence of an issue with awareness of what is and &#10;is not lawful, suggesting a possible need for education&#10;" title="Key Insight 5"/>
          <p:cNvGrpSpPr/>
          <p:nvPr/>
        </p:nvGrpSpPr>
        <p:grpSpPr>
          <a:xfrm>
            <a:off x="406347" y="1936762"/>
            <a:ext cx="7515298" cy="1660797"/>
            <a:chOff x="223795" y="2277979"/>
            <a:chExt cx="7948972" cy="1660797"/>
          </a:xfrm>
        </p:grpSpPr>
        <p:sp>
          <p:nvSpPr>
            <p:cNvPr id="10" name="Rectangle 9"/>
            <p:cNvSpPr/>
            <p:nvPr/>
          </p:nvSpPr>
          <p:spPr bwMode="ltGray">
            <a:xfrm>
              <a:off x="223795" y="2650618"/>
              <a:ext cx="7948972" cy="1288158"/>
            </a:xfrm>
            <a:prstGeom prst="rect">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b="1" dirty="0">
                  <a:solidFill>
                    <a:schemeClr val="bg1"/>
                  </a:solidFill>
                </a:rPr>
                <a:t>There is evidence of an issue with awareness of what is </a:t>
              </a:r>
              <a:r>
                <a:rPr lang="en-AU" b="1" dirty="0" smtClean="0">
                  <a:solidFill>
                    <a:schemeClr val="bg1"/>
                  </a:solidFill>
                </a:rPr>
                <a:t>and </a:t>
              </a:r>
            </a:p>
            <a:p>
              <a:r>
                <a:rPr lang="en-AU" b="1" dirty="0" smtClean="0">
                  <a:solidFill>
                    <a:schemeClr val="bg1"/>
                  </a:solidFill>
                </a:rPr>
                <a:t>is not lawful, suggesting a possible need for education</a:t>
              </a:r>
              <a:endParaRPr lang="en-AU" b="1" dirty="0">
                <a:solidFill>
                  <a:schemeClr val="bg1"/>
                </a:solidFill>
              </a:endParaRPr>
            </a:p>
          </p:txBody>
        </p:sp>
        <p:sp>
          <p:nvSpPr>
            <p:cNvPr id="11" name="Rectangle 10"/>
            <p:cNvSpPr/>
            <p:nvPr/>
          </p:nvSpPr>
          <p:spPr bwMode="ltGray">
            <a:xfrm>
              <a:off x="223795" y="2277979"/>
              <a:ext cx="7948972" cy="4559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2000" b="1" dirty="0">
                  <a:solidFill>
                    <a:schemeClr val="bg1"/>
                  </a:solidFill>
                </a:rPr>
                <a:t>Key Insight </a:t>
              </a:r>
              <a:r>
                <a:rPr lang="en-AU" sz="2000" b="1" dirty="0" smtClean="0">
                  <a:solidFill>
                    <a:schemeClr val="bg1"/>
                  </a:solidFill>
                </a:rPr>
                <a:t>5</a:t>
              </a:r>
              <a:endParaRPr lang="en-AU" sz="2000" b="1" dirty="0">
                <a:solidFill>
                  <a:schemeClr val="bg1"/>
                </a:solidFill>
              </a:endParaRPr>
            </a:p>
          </p:txBody>
        </p:sp>
      </p:grpSp>
      <p:grpSp>
        <p:nvGrpSpPr>
          <p:cNvPr id="13" name="Group 12" descr="Circle with an 'i' in the middle of a dot."/>
          <p:cNvGrpSpPr/>
          <p:nvPr/>
        </p:nvGrpSpPr>
        <p:grpSpPr>
          <a:xfrm>
            <a:off x="7149131" y="1936762"/>
            <a:ext cx="1677160" cy="1650549"/>
            <a:chOff x="8718331" y="819807"/>
            <a:chExt cx="1324303" cy="1277008"/>
          </a:xfrm>
        </p:grpSpPr>
        <p:sp>
          <p:nvSpPr>
            <p:cNvPr id="27" name="Oval 26"/>
            <p:cNvSpPr/>
            <p:nvPr/>
          </p:nvSpPr>
          <p:spPr bwMode="ltGray">
            <a:xfrm>
              <a:off x="8718331" y="819807"/>
              <a:ext cx="1324303" cy="1277008"/>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sp>
          <p:nvSpPr>
            <p:cNvPr id="28" name="Oval 27"/>
            <p:cNvSpPr/>
            <p:nvPr/>
          </p:nvSpPr>
          <p:spPr bwMode="ltGray">
            <a:xfrm>
              <a:off x="8823436" y="945935"/>
              <a:ext cx="1123837" cy="1032640"/>
            </a:xfrm>
            <a:prstGeom prst="ellipse">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grpSp>
      <p:sp>
        <p:nvSpPr>
          <p:cNvPr id="12" name="Freeform 9" descr="Image illustrating education" title="&quot;I&quot; information symbol"/>
          <p:cNvSpPr>
            <a:spLocks noChangeAspect="1" noEditPoints="1"/>
          </p:cNvSpPr>
          <p:nvPr/>
        </p:nvSpPr>
        <p:spPr bwMode="auto">
          <a:xfrm>
            <a:off x="7596785" y="2362840"/>
            <a:ext cx="806234" cy="800608"/>
          </a:xfrm>
          <a:custGeom>
            <a:avLst/>
            <a:gdLst>
              <a:gd name="T0" fmla="*/ 90 w 179"/>
              <a:gd name="T1" fmla="*/ 0 h 178"/>
              <a:gd name="T2" fmla="*/ 0 w 179"/>
              <a:gd name="T3" fmla="*/ 89 h 178"/>
              <a:gd name="T4" fmla="*/ 90 w 179"/>
              <a:gd name="T5" fmla="*/ 178 h 178"/>
              <a:gd name="T6" fmla="*/ 179 w 179"/>
              <a:gd name="T7" fmla="*/ 89 h 178"/>
              <a:gd name="T8" fmla="*/ 90 w 179"/>
              <a:gd name="T9" fmla="*/ 0 h 178"/>
              <a:gd name="T10" fmla="*/ 106 w 179"/>
              <a:gd name="T11" fmla="*/ 137 h 178"/>
              <a:gd name="T12" fmla="*/ 102 w 179"/>
              <a:gd name="T13" fmla="*/ 151 h 178"/>
              <a:gd name="T14" fmla="*/ 91 w 179"/>
              <a:gd name="T15" fmla="*/ 155 h 178"/>
              <a:gd name="T16" fmla="*/ 79 w 179"/>
              <a:gd name="T17" fmla="*/ 151 h 178"/>
              <a:gd name="T18" fmla="*/ 75 w 179"/>
              <a:gd name="T19" fmla="*/ 137 h 178"/>
              <a:gd name="T20" fmla="*/ 75 w 179"/>
              <a:gd name="T21" fmla="*/ 87 h 178"/>
              <a:gd name="T22" fmla="*/ 79 w 179"/>
              <a:gd name="T23" fmla="*/ 73 h 178"/>
              <a:gd name="T24" fmla="*/ 91 w 179"/>
              <a:gd name="T25" fmla="*/ 68 h 178"/>
              <a:gd name="T26" fmla="*/ 102 w 179"/>
              <a:gd name="T27" fmla="*/ 73 h 178"/>
              <a:gd name="T28" fmla="*/ 106 w 179"/>
              <a:gd name="T29" fmla="*/ 87 h 178"/>
              <a:gd name="T30" fmla="*/ 106 w 179"/>
              <a:gd name="T31" fmla="*/ 137 h 178"/>
              <a:gd name="T32" fmla="*/ 102 w 179"/>
              <a:gd name="T33" fmla="*/ 49 h 178"/>
              <a:gd name="T34" fmla="*/ 91 w 179"/>
              <a:gd name="T35" fmla="*/ 54 h 178"/>
              <a:gd name="T36" fmla="*/ 79 w 179"/>
              <a:gd name="T37" fmla="*/ 49 h 178"/>
              <a:gd name="T38" fmla="*/ 75 w 179"/>
              <a:gd name="T39" fmla="*/ 38 h 178"/>
              <a:gd name="T40" fmla="*/ 79 w 179"/>
              <a:gd name="T41" fmla="*/ 27 h 178"/>
              <a:gd name="T42" fmla="*/ 91 w 179"/>
              <a:gd name="T43" fmla="*/ 22 h 178"/>
              <a:gd name="T44" fmla="*/ 97 w 179"/>
              <a:gd name="T45" fmla="*/ 24 h 178"/>
              <a:gd name="T46" fmla="*/ 102 w 179"/>
              <a:gd name="T47" fmla="*/ 27 h 178"/>
              <a:gd name="T48" fmla="*/ 105 w 179"/>
              <a:gd name="T49" fmla="*/ 32 h 178"/>
              <a:gd name="T50" fmla="*/ 106 w 179"/>
              <a:gd name="T51" fmla="*/ 38 h 178"/>
              <a:gd name="T52" fmla="*/ 102 w 179"/>
              <a:gd name="T53" fmla="*/ 4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9" h="178">
                <a:moveTo>
                  <a:pt x="90" y="0"/>
                </a:moveTo>
                <a:cubicBezTo>
                  <a:pt x="40" y="0"/>
                  <a:pt x="0" y="40"/>
                  <a:pt x="0" y="89"/>
                </a:cubicBezTo>
                <a:cubicBezTo>
                  <a:pt x="0" y="138"/>
                  <a:pt x="40" y="178"/>
                  <a:pt x="90" y="178"/>
                </a:cubicBezTo>
                <a:cubicBezTo>
                  <a:pt x="139" y="178"/>
                  <a:pt x="179" y="138"/>
                  <a:pt x="179" y="89"/>
                </a:cubicBezTo>
                <a:cubicBezTo>
                  <a:pt x="179" y="40"/>
                  <a:pt x="139" y="0"/>
                  <a:pt x="90" y="0"/>
                </a:cubicBezTo>
                <a:close/>
                <a:moveTo>
                  <a:pt x="106" y="137"/>
                </a:moveTo>
                <a:cubicBezTo>
                  <a:pt x="106" y="143"/>
                  <a:pt x="105" y="148"/>
                  <a:pt x="102" y="151"/>
                </a:cubicBezTo>
                <a:cubicBezTo>
                  <a:pt x="99" y="154"/>
                  <a:pt x="95" y="155"/>
                  <a:pt x="91" y="155"/>
                </a:cubicBezTo>
                <a:cubicBezTo>
                  <a:pt x="86" y="155"/>
                  <a:pt x="82" y="154"/>
                  <a:pt x="79" y="151"/>
                </a:cubicBezTo>
                <a:cubicBezTo>
                  <a:pt x="76" y="148"/>
                  <a:pt x="75" y="143"/>
                  <a:pt x="75" y="137"/>
                </a:cubicBezTo>
                <a:cubicBezTo>
                  <a:pt x="75" y="87"/>
                  <a:pt x="75" y="87"/>
                  <a:pt x="75" y="87"/>
                </a:cubicBezTo>
                <a:cubicBezTo>
                  <a:pt x="75" y="80"/>
                  <a:pt x="76" y="76"/>
                  <a:pt x="79" y="73"/>
                </a:cubicBezTo>
                <a:cubicBezTo>
                  <a:pt x="82" y="70"/>
                  <a:pt x="86" y="68"/>
                  <a:pt x="91" y="68"/>
                </a:cubicBezTo>
                <a:cubicBezTo>
                  <a:pt x="95" y="68"/>
                  <a:pt x="99" y="70"/>
                  <a:pt x="102" y="73"/>
                </a:cubicBezTo>
                <a:cubicBezTo>
                  <a:pt x="105" y="76"/>
                  <a:pt x="106" y="80"/>
                  <a:pt x="106" y="87"/>
                </a:cubicBezTo>
                <a:lnTo>
                  <a:pt x="106" y="137"/>
                </a:lnTo>
                <a:close/>
                <a:moveTo>
                  <a:pt x="102" y="49"/>
                </a:moveTo>
                <a:cubicBezTo>
                  <a:pt x="99" y="53"/>
                  <a:pt x="95" y="54"/>
                  <a:pt x="91" y="54"/>
                </a:cubicBezTo>
                <a:cubicBezTo>
                  <a:pt x="86" y="54"/>
                  <a:pt x="82" y="53"/>
                  <a:pt x="79" y="49"/>
                </a:cubicBezTo>
                <a:cubicBezTo>
                  <a:pt x="76" y="46"/>
                  <a:pt x="75" y="43"/>
                  <a:pt x="75" y="38"/>
                </a:cubicBezTo>
                <a:cubicBezTo>
                  <a:pt x="75" y="34"/>
                  <a:pt x="76" y="30"/>
                  <a:pt x="79" y="27"/>
                </a:cubicBezTo>
                <a:cubicBezTo>
                  <a:pt x="82" y="24"/>
                  <a:pt x="86" y="22"/>
                  <a:pt x="91" y="22"/>
                </a:cubicBezTo>
                <a:cubicBezTo>
                  <a:pt x="93" y="22"/>
                  <a:pt x="95" y="23"/>
                  <a:pt x="97" y="24"/>
                </a:cubicBezTo>
                <a:cubicBezTo>
                  <a:pt x="98" y="24"/>
                  <a:pt x="100" y="26"/>
                  <a:pt x="102" y="27"/>
                </a:cubicBezTo>
                <a:cubicBezTo>
                  <a:pt x="103" y="29"/>
                  <a:pt x="104" y="30"/>
                  <a:pt x="105" y="32"/>
                </a:cubicBezTo>
                <a:cubicBezTo>
                  <a:pt x="106" y="34"/>
                  <a:pt x="106" y="36"/>
                  <a:pt x="106" y="38"/>
                </a:cubicBezTo>
                <a:cubicBezTo>
                  <a:pt x="106" y="43"/>
                  <a:pt x="105" y="46"/>
                  <a:pt x="102" y="49"/>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400296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here is low confidence in knowing what is and isn’t lawful online" title="Heading and key finding of the slide"/>
          <p:cNvSpPr>
            <a:spLocks noGrp="1"/>
          </p:cNvSpPr>
          <p:nvPr>
            <p:ph type="title"/>
          </p:nvPr>
        </p:nvSpPr>
        <p:spPr/>
        <p:txBody>
          <a:bodyPr/>
          <a:lstStyle/>
          <a:p>
            <a:r>
              <a:rPr lang="en-AU" dirty="0" smtClean="0"/>
              <a:t>There is low confidence in knowing what is and isn’t lawful online</a:t>
            </a:r>
            <a:endParaRPr lang="en-AU" dirty="0"/>
          </a:p>
        </p:txBody>
      </p:sp>
      <p:sp>
        <p:nvSpPr>
          <p:cNvPr id="3" name="Slide Number Placeholder 2"/>
          <p:cNvSpPr>
            <a:spLocks noGrp="1"/>
          </p:cNvSpPr>
          <p:nvPr>
            <p:ph type="sldNum" sz="quarter" idx="10"/>
          </p:nvPr>
        </p:nvSpPr>
        <p:spPr/>
        <p:txBody>
          <a:bodyPr/>
          <a:lstStyle/>
          <a:p>
            <a:fld id="{9784CBA3-D598-4B1F-BAA3-EE14B5154290}" type="slidenum">
              <a:rPr lang="en-AU" smtClean="0"/>
              <a:pPr/>
              <a:t>16</a:t>
            </a:fld>
            <a:endParaRPr lang="en-AU" dirty="0"/>
          </a:p>
        </p:txBody>
      </p:sp>
      <p:sp>
        <p:nvSpPr>
          <p:cNvPr id="57" name="Rectangle 56" title="Those who consumed unlawful content were even less confident"/>
          <p:cNvSpPr/>
          <p:nvPr/>
        </p:nvSpPr>
        <p:spPr>
          <a:xfrm>
            <a:off x="220234" y="2318382"/>
            <a:ext cx="8533312" cy="338554"/>
          </a:xfrm>
          <a:prstGeom prst="rect">
            <a:avLst/>
          </a:prstGeom>
          <a:solidFill>
            <a:schemeClr val="tx1"/>
          </a:solidFill>
        </p:spPr>
        <p:txBody>
          <a:bodyPr wrap="square">
            <a:spAutoFit/>
          </a:bodyPr>
          <a:lstStyle/>
          <a:p>
            <a:pPr marL="4763" lvl="2" algn="ctr">
              <a:buSzPct val="100000"/>
            </a:pPr>
            <a:r>
              <a:rPr lang="en-AU" sz="1600" dirty="0" smtClean="0">
                <a:solidFill>
                  <a:schemeClr val="bg1"/>
                </a:solidFill>
              </a:rPr>
              <a:t>Those who consumed unlawful content were even less confident</a:t>
            </a:r>
            <a:endParaRPr lang="en-AU" sz="1600" b="0" dirty="0" smtClean="0">
              <a:solidFill>
                <a:schemeClr val="bg1"/>
              </a:solidFill>
              <a:latin typeface="+mn-lt"/>
            </a:endParaRPr>
          </a:p>
        </p:txBody>
      </p:sp>
      <p:grpSp>
        <p:nvGrpSpPr>
          <p:cNvPr id="7" name="Group 6" descr="57%" title="100% unlawful consumers (% Confidence)"/>
          <p:cNvGrpSpPr/>
          <p:nvPr/>
        </p:nvGrpSpPr>
        <p:grpSpPr>
          <a:xfrm>
            <a:off x="21090" y="2785123"/>
            <a:ext cx="3261743" cy="2569887"/>
            <a:chOff x="21090" y="2785123"/>
            <a:chExt cx="3261743" cy="2569887"/>
          </a:xfrm>
        </p:grpSpPr>
        <p:sp>
          <p:nvSpPr>
            <p:cNvPr id="29" name="TextBox 28" title="Nil"/>
            <p:cNvSpPr txBox="1"/>
            <p:nvPr/>
          </p:nvSpPr>
          <p:spPr>
            <a:xfrm>
              <a:off x="649176" y="2785123"/>
              <a:ext cx="1952158" cy="430887"/>
            </a:xfrm>
            <a:prstGeom prst="rect">
              <a:avLst/>
            </a:prstGeom>
            <a:noFill/>
          </p:spPr>
          <p:txBody>
            <a:bodyPr wrap="square" lIns="0" tIns="0" rIns="0" bIns="0" rtlCol="0">
              <a:spAutoFit/>
            </a:bodyPr>
            <a:lstStyle/>
            <a:p>
              <a:pPr algn="ctr"/>
              <a:r>
                <a:rPr lang="en-AU" sz="2800" b="0" dirty="0" smtClean="0">
                  <a:latin typeface="+mn-lt"/>
                </a:rPr>
                <a:t>57%</a:t>
              </a:r>
            </a:p>
          </p:txBody>
        </p:sp>
        <p:grpSp>
          <p:nvGrpSpPr>
            <p:cNvPr id="4" name="Group 3"/>
            <p:cNvGrpSpPr/>
            <p:nvPr/>
          </p:nvGrpSpPr>
          <p:grpSpPr>
            <a:xfrm>
              <a:off x="21090" y="3180513"/>
              <a:ext cx="3261743" cy="2174497"/>
              <a:chOff x="557134" y="3527365"/>
              <a:chExt cx="3261743" cy="2174497"/>
            </a:xfrm>
          </p:grpSpPr>
          <p:graphicFrame>
            <p:nvGraphicFramePr>
              <p:cNvPr id="45" name="Chart 44" descr="It's free&#10;2016 52%, 2015 55%" title="Chart showing proportion who infringe year on year giving the reason 'It's free'"/>
              <p:cNvGraphicFramePr>
                <a:graphicFrameLocks noChangeAspect="1"/>
              </p:cNvGraphicFramePr>
              <p:nvPr>
                <p:extLst>
                  <p:ext uri="{D42A27DB-BD31-4B8C-83A1-F6EECF244321}">
                    <p14:modId xmlns:p14="http://schemas.microsoft.com/office/powerpoint/2010/main" val="1848040985"/>
                  </p:ext>
                </p:extLst>
              </p:nvPr>
            </p:nvGraphicFramePr>
            <p:xfrm>
              <a:off x="557134" y="3527365"/>
              <a:ext cx="3261743" cy="2174497"/>
            </p:xfrm>
            <a:graphic>
              <a:graphicData uri="http://schemas.openxmlformats.org/drawingml/2006/chart">
                <c:chart xmlns:c="http://schemas.openxmlformats.org/drawingml/2006/chart" xmlns:r="http://schemas.openxmlformats.org/officeDocument/2006/relationships" r:id="rId3"/>
              </a:graphicData>
            </a:graphic>
          </p:graphicFrame>
          <p:sp>
            <p:nvSpPr>
              <p:cNvPr id="35" name="Rectangle 34"/>
              <p:cNvSpPr/>
              <p:nvPr/>
            </p:nvSpPr>
            <p:spPr>
              <a:xfrm>
                <a:off x="1531481" y="4405605"/>
                <a:ext cx="1023629" cy="600164"/>
              </a:xfrm>
              <a:prstGeom prst="rect">
                <a:avLst/>
              </a:prstGeom>
            </p:spPr>
            <p:txBody>
              <a:bodyPr wrap="square">
                <a:spAutoFit/>
              </a:bodyPr>
              <a:lstStyle/>
              <a:p>
                <a:pPr algn="ctr"/>
                <a:r>
                  <a:rPr lang="en-AU" sz="1100" spc="100" dirty="0" smtClean="0"/>
                  <a:t>100% unlawful consumers</a:t>
                </a:r>
                <a:endParaRPr lang="en-AU" sz="1100" dirty="0">
                  <a:latin typeface="+mn-lt"/>
                </a:endParaRPr>
              </a:p>
            </p:txBody>
          </p:sp>
        </p:grpSp>
      </p:grpSp>
      <p:grpSp>
        <p:nvGrpSpPr>
          <p:cNvPr id="8" name="Group 7" descr="30%" title="Mix of lawful and unlawful consumers (% Confidence)"/>
          <p:cNvGrpSpPr/>
          <p:nvPr/>
        </p:nvGrpSpPr>
        <p:grpSpPr>
          <a:xfrm>
            <a:off x="3086976" y="2785123"/>
            <a:ext cx="3261743" cy="2668448"/>
            <a:chOff x="3086976" y="2785123"/>
            <a:chExt cx="3261743" cy="2668448"/>
          </a:xfrm>
        </p:grpSpPr>
        <p:sp>
          <p:nvSpPr>
            <p:cNvPr id="31" name="TextBox 30" title="Nil"/>
            <p:cNvSpPr txBox="1"/>
            <p:nvPr/>
          </p:nvSpPr>
          <p:spPr>
            <a:xfrm>
              <a:off x="4349212" y="2785123"/>
              <a:ext cx="719748" cy="430887"/>
            </a:xfrm>
            <a:prstGeom prst="rect">
              <a:avLst/>
            </a:prstGeom>
            <a:noFill/>
          </p:spPr>
          <p:txBody>
            <a:bodyPr wrap="none" lIns="0" tIns="0" rIns="0" bIns="0" rtlCol="0">
              <a:spAutoFit/>
            </a:bodyPr>
            <a:lstStyle/>
            <a:p>
              <a:pPr algn="ctr"/>
              <a:r>
                <a:rPr lang="en-AU" sz="2800" b="0" dirty="0" smtClean="0">
                  <a:latin typeface="+mn-lt"/>
                </a:rPr>
                <a:t>30%</a:t>
              </a:r>
              <a:endParaRPr lang="en-AU" sz="2800" b="0" dirty="0" smtClean="0">
                <a:solidFill>
                  <a:schemeClr val="tx1"/>
                </a:solidFill>
                <a:latin typeface="+mn-lt"/>
              </a:endParaRPr>
            </a:p>
          </p:txBody>
        </p:sp>
        <p:grpSp>
          <p:nvGrpSpPr>
            <p:cNvPr id="5" name="Group 4"/>
            <p:cNvGrpSpPr/>
            <p:nvPr/>
          </p:nvGrpSpPr>
          <p:grpSpPr>
            <a:xfrm>
              <a:off x="3086976" y="3279074"/>
              <a:ext cx="3261743" cy="2174497"/>
              <a:chOff x="3102742" y="3342138"/>
              <a:chExt cx="3261743" cy="2174497"/>
            </a:xfrm>
          </p:grpSpPr>
          <p:graphicFrame>
            <p:nvGraphicFramePr>
              <p:cNvPr id="28" name="Chart 27" descr="It's free&#10;2016 52%, 2015 55%" title="Chart showing proportion who infringe year on year giving the reason 'It's free'"/>
              <p:cNvGraphicFramePr>
                <a:graphicFrameLocks noChangeAspect="1"/>
              </p:cNvGraphicFramePr>
              <p:nvPr>
                <p:extLst>
                  <p:ext uri="{D42A27DB-BD31-4B8C-83A1-F6EECF244321}">
                    <p14:modId xmlns:p14="http://schemas.microsoft.com/office/powerpoint/2010/main" val="3409180345"/>
                  </p:ext>
                </p:extLst>
              </p:nvPr>
            </p:nvGraphicFramePr>
            <p:xfrm>
              <a:off x="3102742" y="3342138"/>
              <a:ext cx="3261743" cy="2174497"/>
            </p:xfrm>
            <a:graphic>
              <a:graphicData uri="http://schemas.openxmlformats.org/drawingml/2006/chart">
                <c:chart xmlns:c="http://schemas.openxmlformats.org/drawingml/2006/chart" xmlns:r="http://schemas.openxmlformats.org/officeDocument/2006/relationships" r:id="rId4"/>
              </a:graphicData>
            </a:graphic>
          </p:graphicFrame>
          <p:sp>
            <p:nvSpPr>
              <p:cNvPr id="36" name="Rectangle 35"/>
              <p:cNvSpPr/>
              <p:nvPr/>
            </p:nvSpPr>
            <p:spPr>
              <a:xfrm>
                <a:off x="4073337" y="4113272"/>
                <a:ext cx="1023629" cy="769441"/>
              </a:xfrm>
              <a:prstGeom prst="rect">
                <a:avLst/>
              </a:prstGeom>
            </p:spPr>
            <p:txBody>
              <a:bodyPr wrap="square">
                <a:spAutoFit/>
              </a:bodyPr>
              <a:lstStyle/>
              <a:p>
                <a:pPr algn="ctr"/>
                <a:r>
                  <a:rPr lang="en-AU" sz="1100" spc="100" dirty="0" smtClean="0"/>
                  <a:t>Mix of lawful and unlawful consumers</a:t>
                </a:r>
                <a:endParaRPr lang="en-AU" sz="1100" dirty="0">
                  <a:latin typeface="+mn-lt"/>
                </a:endParaRPr>
              </a:p>
            </p:txBody>
          </p:sp>
        </p:grpSp>
      </p:grpSp>
      <p:grpSp>
        <p:nvGrpSpPr>
          <p:cNvPr id="9" name="Group 8" descr="23%" title="100% Lawful consumers (% Confidence)"/>
          <p:cNvGrpSpPr/>
          <p:nvPr/>
        </p:nvGrpSpPr>
        <p:grpSpPr>
          <a:xfrm>
            <a:off x="6011541" y="2785123"/>
            <a:ext cx="3261743" cy="2647183"/>
            <a:chOff x="6011541" y="2785123"/>
            <a:chExt cx="3261743" cy="2647183"/>
          </a:xfrm>
        </p:grpSpPr>
        <p:sp>
          <p:nvSpPr>
            <p:cNvPr id="34" name="TextBox 33" title="Nil"/>
            <p:cNvSpPr txBox="1"/>
            <p:nvPr/>
          </p:nvSpPr>
          <p:spPr>
            <a:xfrm>
              <a:off x="7278077" y="2785123"/>
              <a:ext cx="719748" cy="430887"/>
            </a:xfrm>
            <a:prstGeom prst="rect">
              <a:avLst/>
            </a:prstGeom>
            <a:noFill/>
          </p:spPr>
          <p:txBody>
            <a:bodyPr wrap="none" lIns="0" tIns="0" rIns="0" bIns="0" rtlCol="0">
              <a:spAutoFit/>
            </a:bodyPr>
            <a:lstStyle/>
            <a:p>
              <a:pPr algn="ctr"/>
              <a:r>
                <a:rPr lang="en-AU" sz="2800" b="0" dirty="0" smtClean="0">
                  <a:latin typeface="+mn-lt"/>
                </a:rPr>
                <a:t>23%</a:t>
              </a:r>
              <a:endParaRPr lang="en-AU" sz="2800" b="0" dirty="0" smtClean="0">
                <a:solidFill>
                  <a:schemeClr val="tx1"/>
                </a:solidFill>
                <a:latin typeface="+mn-lt"/>
              </a:endParaRPr>
            </a:p>
          </p:txBody>
        </p:sp>
        <p:grpSp>
          <p:nvGrpSpPr>
            <p:cNvPr id="6" name="Group 5"/>
            <p:cNvGrpSpPr/>
            <p:nvPr/>
          </p:nvGrpSpPr>
          <p:grpSpPr>
            <a:xfrm>
              <a:off x="6011541" y="3257809"/>
              <a:ext cx="3261743" cy="2174497"/>
              <a:chOff x="5790817" y="3447001"/>
              <a:chExt cx="3261743" cy="2174497"/>
            </a:xfrm>
          </p:grpSpPr>
          <p:graphicFrame>
            <p:nvGraphicFramePr>
              <p:cNvPr id="46" name="Chart 45" descr="It's free&#10;2016 52%, 2015 55%" title="Chart showing proportion who infringe year on year giving the reason 'It's free'"/>
              <p:cNvGraphicFramePr>
                <a:graphicFrameLocks noChangeAspect="1"/>
              </p:cNvGraphicFramePr>
              <p:nvPr>
                <p:extLst>
                  <p:ext uri="{D42A27DB-BD31-4B8C-83A1-F6EECF244321}">
                    <p14:modId xmlns:p14="http://schemas.microsoft.com/office/powerpoint/2010/main" val="3600678460"/>
                  </p:ext>
                </p:extLst>
              </p:nvPr>
            </p:nvGraphicFramePr>
            <p:xfrm>
              <a:off x="5790817" y="3447001"/>
              <a:ext cx="3261743" cy="2174497"/>
            </p:xfrm>
            <a:graphic>
              <a:graphicData uri="http://schemas.openxmlformats.org/drawingml/2006/chart">
                <c:chart xmlns:c="http://schemas.openxmlformats.org/drawingml/2006/chart" xmlns:r="http://schemas.openxmlformats.org/officeDocument/2006/relationships" r:id="rId5"/>
              </a:graphicData>
            </a:graphic>
          </p:graphicFrame>
          <p:sp>
            <p:nvSpPr>
              <p:cNvPr id="51" name="Rectangle 50"/>
              <p:cNvSpPr/>
              <p:nvPr/>
            </p:nvSpPr>
            <p:spPr>
              <a:xfrm>
                <a:off x="6755666" y="4406915"/>
                <a:ext cx="1023629" cy="430887"/>
              </a:xfrm>
              <a:prstGeom prst="rect">
                <a:avLst/>
              </a:prstGeom>
            </p:spPr>
            <p:txBody>
              <a:bodyPr wrap="square">
                <a:spAutoFit/>
              </a:bodyPr>
              <a:lstStyle/>
              <a:p>
                <a:pPr algn="ctr"/>
                <a:r>
                  <a:rPr lang="en-AU" sz="1100" spc="100" dirty="0" smtClean="0"/>
                  <a:t>100% lawful</a:t>
                </a:r>
              </a:p>
            </p:txBody>
          </p:sp>
        </p:grpSp>
      </p:grpSp>
      <p:sp>
        <p:nvSpPr>
          <p:cNvPr id="52" name="Rectangle 51" title="…identified they were not confident in identifying lawful/unlawful content online "/>
          <p:cNvSpPr/>
          <p:nvPr/>
        </p:nvSpPr>
        <p:spPr>
          <a:xfrm>
            <a:off x="204468" y="5623888"/>
            <a:ext cx="8533312" cy="338554"/>
          </a:xfrm>
          <a:prstGeom prst="rect">
            <a:avLst/>
          </a:prstGeom>
          <a:noFill/>
        </p:spPr>
        <p:txBody>
          <a:bodyPr wrap="square">
            <a:spAutoFit/>
          </a:bodyPr>
          <a:lstStyle/>
          <a:p>
            <a:pPr marL="4763" lvl="2" algn="ctr">
              <a:buSzPct val="100000"/>
            </a:pPr>
            <a:r>
              <a:rPr lang="en-AU" sz="1600" dirty="0" smtClean="0"/>
              <a:t>…identified they were </a:t>
            </a:r>
            <a:r>
              <a:rPr lang="en-AU" sz="1600" dirty="0"/>
              <a:t>not confident in identifying lawful/unlawful content </a:t>
            </a:r>
            <a:r>
              <a:rPr lang="en-AU" sz="1600" dirty="0" smtClean="0"/>
              <a:t>online </a:t>
            </a:r>
            <a:endParaRPr lang="en-AU" sz="1600" dirty="0"/>
          </a:p>
        </p:txBody>
      </p:sp>
      <p:sp>
        <p:nvSpPr>
          <p:cNvPr id="15" name="Rectangle 14" descr="37% of internet users indicated they were not confident in identifying lawful/unlawful content online &#10;"/>
          <p:cNvSpPr/>
          <p:nvPr/>
        </p:nvSpPr>
        <p:spPr>
          <a:xfrm>
            <a:off x="1646079" y="1217356"/>
            <a:ext cx="5106611" cy="769441"/>
          </a:xfrm>
          <a:prstGeom prst="rect">
            <a:avLst/>
          </a:prstGeom>
        </p:spPr>
        <p:txBody>
          <a:bodyPr wrap="square">
            <a:spAutoFit/>
          </a:bodyPr>
          <a:lstStyle/>
          <a:p>
            <a:pPr marL="4763" lvl="2" algn="ctr">
              <a:buSzPct val="100000"/>
            </a:pPr>
            <a:r>
              <a:rPr lang="en-AU" sz="2800" b="1" dirty="0">
                <a:solidFill>
                  <a:schemeClr val="accent4"/>
                </a:solidFill>
              </a:rPr>
              <a:t>37%</a:t>
            </a:r>
            <a:r>
              <a:rPr lang="en-AU" sz="2400" b="1" dirty="0"/>
              <a:t> </a:t>
            </a:r>
            <a:r>
              <a:rPr lang="en-AU" sz="1600" dirty="0"/>
              <a:t>of internet users indicated they were not confident in identifying lawful/unlawful content </a:t>
            </a:r>
            <a:r>
              <a:rPr lang="en-AU" sz="1600" dirty="0" smtClean="0"/>
              <a:t>online </a:t>
            </a:r>
            <a:endParaRPr lang="en-AU" sz="1600" dirty="0"/>
          </a:p>
        </p:txBody>
      </p:sp>
      <p:sp>
        <p:nvSpPr>
          <p:cNvPr id="55" name="Freeform 27" descr="Image illustrating the perspectives of internet users in identifying lawful content online" title="Image: figure with thought bubble"/>
          <p:cNvSpPr>
            <a:spLocks noEditPoints="1"/>
          </p:cNvSpPr>
          <p:nvPr/>
        </p:nvSpPr>
        <p:spPr bwMode="auto">
          <a:xfrm>
            <a:off x="474927" y="792455"/>
            <a:ext cx="1066420" cy="1304704"/>
          </a:xfrm>
          <a:custGeom>
            <a:avLst/>
            <a:gdLst>
              <a:gd name="T0" fmla="*/ 406 w 819"/>
              <a:gd name="T1" fmla="*/ 756 h 1002"/>
              <a:gd name="T2" fmla="*/ 464 w 819"/>
              <a:gd name="T3" fmla="*/ 769 h 1002"/>
              <a:gd name="T4" fmla="*/ 508 w 819"/>
              <a:gd name="T5" fmla="*/ 805 h 1002"/>
              <a:gd name="T6" fmla="*/ 533 w 819"/>
              <a:gd name="T7" fmla="*/ 856 h 1002"/>
              <a:gd name="T8" fmla="*/ 537 w 819"/>
              <a:gd name="T9" fmla="*/ 976 h 1002"/>
              <a:gd name="T10" fmla="*/ 524 w 819"/>
              <a:gd name="T11" fmla="*/ 1000 h 1002"/>
              <a:gd name="T12" fmla="*/ 26 w 819"/>
              <a:gd name="T13" fmla="*/ 1002 h 1002"/>
              <a:gd name="T14" fmla="*/ 3 w 819"/>
              <a:gd name="T15" fmla="*/ 990 h 1002"/>
              <a:gd name="T16" fmla="*/ 0 w 819"/>
              <a:gd name="T17" fmla="*/ 886 h 1002"/>
              <a:gd name="T18" fmla="*/ 13 w 819"/>
              <a:gd name="T19" fmla="*/ 829 h 1002"/>
              <a:gd name="T20" fmla="*/ 48 w 819"/>
              <a:gd name="T21" fmla="*/ 785 h 1002"/>
              <a:gd name="T22" fmla="*/ 100 w 819"/>
              <a:gd name="T23" fmla="*/ 760 h 1002"/>
              <a:gd name="T24" fmla="*/ 268 w 819"/>
              <a:gd name="T25" fmla="*/ 485 h 1002"/>
              <a:gd name="T26" fmla="*/ 315 w 819"/>
              <a:gd name="T27" fmla="*/ 495 h 1002"/>
              <a:gd name="T28" fmla="*/ 355 w 819"/>
              <a:gd name="T29" fmla="*/ 521 h 1002"/>
              <a:gd name="T30" fmla="*/ 382 w 819"/>
              <a:gd name="T31" fmla="*/ 560 h 1002"/>
              <a:gd name="T32" fmla="*/ 391 w 819"/>
              <a:gd name="T33" fmla="*/ 609 h 1002"/>
              <a:gd name="T34" fmla="*/ 379 w 819"/>
              <a:gd name="T35" fmla="*/ 663 h 1002"/>
              <a:gd name="T36" fmla="*/ 345 w 819"/>
              <a:gd name="T37" fmla="*/ 705 h 1002"/>
              <a:gd name="T38" fmla="*/ 297 w 819"/>
              <a:gd name="T39" fmla="*/ 729 h 1002"/>
              <a:gd name="T40" fmla="*/ 240 w 819"/>
              <a:gd name="T41" fmla="*/ 729 h 1002"/>
              <a:gd name="T42" fmla="*/ 192 w 819"/>
              <a:gd name="T43" fmla="*/ 705 h 1002"/>
              <a:gd name="T44" fmla="*/ 157 w 819"/>
              <a:gd name="T45" fmla="*/ 663 h 1002"/>
              <a:gd name="T46" fmla="*/ 145 w 819"/>
              <a:gd name="T47" fmla="*/ 609 h 1002"/>
              <a:gd name="T48" fmla="*/ 149 w 819"/>
              <a:gd name="T49" fmla="*/ 580 h 1002"/>
              <a:gd name="T50" fmla="*/ 172 w 819"/>
              <a:gd name="T51" fmla="*/ 531 h 1002"/>
              <a:gd name="T52" fmla="*/ 215 w 819"/>
              <a:gd name="T53" fmla="*/ 498 h 1002"/>
              <a:gd name="T54" fmla="*/ 268 w 819"/>
              <a:gd name="T55" fmla="*/ 485 h 1002"/>
              <a:gd name="T56" fmla="*/ 443 w 819"/>
              <a:gd name="T57" fmla="*/ 447 h 1002"/>
              <a:gd name="T58" fmla="*/ 464 w 819"/>
              <a:gd name="T59" fmla="*/ 460 h 1002"/>
              <a:gd name="T60" fmla="*/ 464 w 819"/>
              <a:gd name="T61" fmla="*/ 484 h 1002"/>
              <a:gd name="T62" fmla="*/ 443 w 819"/>
              <a:gd name="T63" fmla="*/ 495 h 1002"/>
              <a:gd name="T64" fmla="*/ 426 w 819"/>
              <a:gd name="T65" fmla="*/ 493 h 1002"/>
              <a:gd name="T66" fmla="*/ 413 w 819"/>
              <a:gd name="T67" fmla="*/ 472 h 1002"/>
              <a:gd name="T68" fmla="*/ 426 w 819"/>
              <a:gd name="T69" fmla="*/ 450 h 1002"/>
              <a:gd name="T70" fmla="*/ 489 w 819"/>
              <a:gd name="T71" fmla="*/ 344 h 1002"/>
              <a:gd name="T72" fmla="*/ 538 w 819"/>
              <a:gd name="T73" fmla="*/ 348 h 1002"/>
              <a:gd name="T74" fmla="*/ 562 w 819"/>
              <a:gd name="T75" fmla="*/ 371 h 1002"/>
              <a:gd name="T76" fmla="*/ 562 w 819"/>
              <a:gd name="T77" fmla="*/ 404 h 1002"/>
              <a:gd name="T78" fmla="*/ 538 w 819"/>
              <a:gd name="T79" fmla="*/ 428 h 1002"/>
              <a:gd name="T80" fmla="*/ 489 w 819"/>
              <a:gd name="T81" fmla="*/ 431 h 1002"/>
              <a:gd name="T82" fmla="*/ 459 w 819"/>
              <a:gd name="T83" fmla="*/ 419 h 1002"/>
              <a:gd name="T84" fmla="*/ 446 w 819"/>
              <a:gd name="T85" fmla="*/ 389 h 1002"/>
              <a:gd name="T86" fmla="*/ 459 w 819"/>
              <a:gd name="T87" fmla="*/ 357 h 1002"/>
              <a:gd name="T88" fmla="*/ 489 w 819"/>
              <a:gd name="T89" fmla="*/ 344 h 1002"/>
              <a:gd name="T90" fmla="*/ 655 w 819"/>
              <a:gd name="T91" fmla="*/ 0 h 1002"/>
              <a:gd name="T92" fmla="*/ 718 w 819"/>
              <a:gd name="T93" fmla="*/ 14 h 1002"/>
              <a:gd name="T94" fmla="*/ 771 w 819"/>
              <a:gd name="T95" fmla="*/ 49 h 1002"/>
              <a:gd name="T96" fmla="*/ 806 w 819"/>
              <a:gd name="T97" fmla="*/ 101 h 1002"/>
              <a:gd name="T98" fmla="*/ 819 w 819"/>
              <a:gd name="T99" fmla="*/ 166 h 1002"/>
              <a:gd name="T100" fmla="*/ 806 w 819"/>
              <a:gd name="T101" fmla="*/ 229 h 1002"/>
              <a:gd name="T102" fmla="*/ 771 w 819"/>
              <a:gd name="T103" fmla="*/ 282 h 1002"/>
              <a:gd name="T104" fmla="*/ 718 w 819"/>
              <a:gd name="T105" fmla="*/ 316 h 1002"/>
              <a:gd name="T106" fmla="*/ 655 w 819"/>
              <a:gd name="T107" fmla="*/ 330 h 1002"/>
              <a:gd name="T108" fmla="*/ 477 w 819"/>
              <a:gd name="T109" fmla="*/ 326 h 1002"/>
              <a:gd name="T110" fmla="*/ 418 w 819"/>
              <a:gd name="T111" fmla="*/ 302 h 1002"/>
              <a:gd name="T112" fmla="*/ 374 w 819"/>
              <a:gd name="T113" fmla="*/ 257 h 1002"/>
              <a:gd name="T114" fmla="*/ 349 w 819"/>
              <a:gd name="T115" fmla="*/ 199 h 1002"/>
              <a:gd name="T116" fmla="*/ 349 w 819"/>
              <a:gd name="T117" fmla="*/ 132 h 1002"/>
              <a:gd name="T118" fmla="*/ 374 w 819"/>
              <a:gd name="T119" fmla="*/ 74 h 1002"/>
              <a:gd name="T120" fmla="*/ 418 w 819"/>
              <a:gd name="T121" fmla="*/ 28 h 1002"/>
              <a:gd name="T122" fmla="*/ 477 w 819"/>
              <a:gd name="T123" fmla="*/ 4 h 10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19" h="1002">
                <a:moveTo>
                  <a:pt x="129" y="756"/>
                </a:moveTo>
                <a:lnTo>
                  <a:pt x="406" y="756"/>
                </a:lnTo>
                <a:lnTo>
                  <a:pt x="437" y="760"/>
                </a:lnTo>
                <a:lnTo>
                  <a:pt x="464" y="769"/>
                </a:lnTo>
                <a:lnTo>
                  <a:pt x="488" y="785"/>
                </a:lnTo>
                <a:lnTo>
                  <a:pt x="508" y="805"/>
                </a:lnTo>
                <a:lnTo>
                  <a:pt x="524" y="829"/>
                </a:lnTo>
                <a:lnTo>
                  <a:pt x="533" y="856"/>
                </a:lnTo>
                <a:lnTo>
                  <a:pt x="537" y="886"/>
                </a:lnTo>
                <a:lnTo>
                  <a:pt x="537" y="976"/>
                </a:lnTo>
                <a:lnTo>
                  <a:pt x="533" y="990"/>
                </a:lnTo>
                <a:lnTo>
                  <a:pt x="524" y="1000"/>
                </a:lnTo>
                <a:lnTo>
                  <a:pt x="510" y="1002"/>
                </a:lnTo>
                <a:lnTo>
                  <a:pt x="26" y="1002"/>
                </a:lnTo>
                <a:lnTo>
                  <a:pt x="13" y="1000"/>
                </a:lnTo>
                <a:lnTo>
                  <a:pt x="3" y="990"/>
                </a:lnTo>
                <a:lnTo>
                  <a:pt x="0" y="976"/>
                </a:lnTo>
                <a:lnTo>
                  <a:pt x="0" y="886"/>
                </a:lnTo>
                <a:lnTo>
                  <a:pt x="3" y="856"/>
                </a:lnTo>
                <a:lnTo>
                  <a:pt x="13" y="829"/>
                </a:lnTo>
                <a:lnTo>
                  <a:pt x="29" y="805"/>
                </a:lnTo>
                <a:lnTo>
                  <a:pt x="48" y="785"/>
                </a:lnTo>
                <a:lnTo>
                  <a:pt x="73" y="769"/>
                </a:lnTo>
                <a:lnTo>
                  <a:pt x="100" y="760"/>
                </a:lnTo>
                <a:lnTo>
                  <a:pt x="129" y="756"/>
                </a:lnTo>
                <a:close/>
                <a:moveTo>
                  <a:pt x="268" y="485"/>
                </a:moveTo>
                <a:lnTo>
                  <a:pt x="292" y="488"/>
                </a:lnTo>
                <a:lnTo>
                  <a:pt x="315" y="495"/>
                </a:lnTo>
                <a:lnTo>
                  <a:pt x="336" y="506"/>
                </a:lnTo>
                <a:lnTo>
                  <a:pt x="355" y="521"/>
                </a:lnTo>
                <a:lnTo>
                  <a:pt x="369" y="539"/>
                </a:lnTo>
                <a:lnTo>
                  <a:pt x="382" y="560"/>
                </a:lnTo>
                <a:lnTo>
                  <a:pt x="389" y="583"/>
                </a:lnTo>
                <a:lnTo>
                  <a:pt x="391" y="609"/>
                </a:lnTo>
                <a:lnTo>
                  <a:pt x="388" y="637"/>
                </a:lnTo>
                <a:lnTo>
                  <a:pt x="379" y="663"/>
                </a:lnTo>
                <a:lnTo>
                  <a:pt x="364" y="686"/>
                </a:lnTo>
                <a:lnTo>
                  <a:pt x="345" y="705"/>
                </a:lnTo>
                <a:lnTo>
                  <a:pt x="323" y="719"/>
                </a:lnTo>
                <a:lnTo>
                  <a:pt x="297" y="729"/>
                </a:lnTo>
                <a:lnTo>
                  <a:pt x="268" y="731"/>
                </a:lnTo>
                <a:lnTo>
                  <a:pt x="240" y="729"/>
                </a:lnTo>
                <a:lnTo>
                  <a:pt x="214" y="719"/>
                </a:lnTo>
                <a:lnTo>
                  <a:pt x="192" y="705"/>
                </a:lnTo>
                <a:lnTo>
                  <a:pt x="172" y="686"/>
                </a:lnTo>
                <a:lnTo>
                  <a:pt x="157" y="663"/>
                </a:lnTo>
                <a:lnTo>
                  <a:pt x="149" y="637"/>
                </a:lnTo>
                <a:lnTo>
                  <a:pt x="145" y="609"/>
                </a:lnTo>
                <a:lnTo>
                  <a:pt x="146" y="594"/>
                </a:lnTo>
                <a:lnTo>
                  <a:pt x="149" y="580"/>
                </a:lnTo>
                <a:lnTo>
                  <a:pt x="159" y="554"/>
                </a:lnTo>
                <a:lnTo>
                  <a:pt x="172" y="531"/>
                </a:lnTo>
                <a:lnTo>
                  <a:pt x="192" y="512"/>
                </a:lnTo>
                <a:lnTo>
                  <a:pt x="215" y="498"/>
                </a:lnTo>
                <a:lnTo>
                  <a:pt x="241" y="489"/>
                </a:lnTo>
                <a:lnTo>
                  <a:pt x="268" y="485"/>
                </a:lnTo>
                <a:close/>
                <a:moveTo>
                  <a:pt x="438" y="447"/>
                </a:moveTo>
                <a:lnTo>
                  <a:pt x="443" y="447"/>
                </a:lnTo>
                <a:lnTo>
                  <a:pt x="455" y="450"/>
                </a:lnTo>
                <a:lnTo>
                  <a:pt x="464" y="460"/>
                </a:lnTo>
                <a:lnTo>
                  <a:pt x="467" y="472"/>
                </a:lnTo>
                <a:lnTo>
                  <a:pt x="464" y="484"/>
                </a:lnTo>
                <a:lnTo>
                  <a:pt x="455" y="493"/>
                </a:lnTo>
                <a:lnTo>
                  <a:pt x="443" y="495"/>
                </a:lnTo>
                <a:lnTo>
                  <a:pt x="438" y="495"/>
                </a:lnTo>
                <a:lnTo>
                  <a:pt x="426" y="493"/>
                </a:lnTo>
                <a:lnTo>
                  <a:pt x="417" y="484"/>
                </a:lnTo>
                <a:lnTo>
                  <a:pt x="413" y="472"/>
                </a:lnTo>
                <a:lnTo>
                  <a:pt x="417" y="460"/>
                </a:lnTo>
                <a:lnTo>
                  <a:pt x="426" y="450"/>
                </a:lnTo>
                <a:lnTo>
                  <a:pt x="438" y="447"/>
                </a:lnTo>
                <a:close/>
                <a:moveTo>
                  <a:pt x="489" y="344"/>
                </a:moveTo>
                <a:lnTo>
                  <a:pt x="521" y="344"/>
                </a:lnTo>
                <a:lnTo>
                  <a:pt x="538" y="348"/>
                </a:lnTo>
                <a:lnTo>
                  <a:pt x="552" y="357"/>
                </a:lnTo>
                <a:lnTo>
                  <a:pt x="562" y="371"/>
                </a:lnTo>
                <a:lnTo>
                  <a:pt x="564" y="389"/>
                </a:lnTo>
                <a:lnTo>
                  <a:pt x="562" y="404"/>
                </a:lnTo>
                <a:lnTo>
                  <a:pt x="552" y="419"/>
                </a:lnTo>
                <a:lnTo>
                  <a:pt x="538" y="428"/>
                </a:lnTo>
                <a:lnTo>
                  <a:pt x="521" y="431"/>
                </a:lnTo>
                <a:lnTo>
                  <a:pt x="489" y="431"/>
                </a:lnTo>
                <a:lnTo>
                  <a:pt x="472" y="428"/>
                </a:lnTo>
                <a:lnTo>
                  <a:pt x="459" y="419"/>
                </a:lnTo>
                <a:lnTo>
                  <a:pt x="449" y="404"/>
                </a:lnTo>
                <a:lnTo>
                  <a:pt x="446" y="389"/>
                </a:lnTo>
                <a:lnTo>
                  <a:pt x="449" y="371"/>
                </a:lnTo>
                <a:lnTo>
                  <a:pt x="459" y="357"/>
                </a:lnTo>
                <a:lnTo>
                  <a:pt x="472" y="348"/>
                </a:lnTo>
                <a:lnTo>
                  <a:pt x="489" y="344"/>
                </a:lnTo>
                <a:close/>
                <a:moveTo>
                  <a:pt x="510" y="0"/>
                </a:moveTo>
                <a:lnTo>
                  <a:pt x="655" y="0"/>
                </a:lnTo>
                <a:lnTo>
                  <a:pt x="688" y="4"/>
                </a:lnTo>
                <a:lnTo>
                  <a:pt x="718" y="14"/>
                </a:lnTo>
                <a:lnTo>
                  <a:pt x="746" y="28"/>
                </a:lnTo>
                <a:lnTo>
                  <a:pt x="771" y="49"/>
                </a:lnTo>
                <a:lnTo>
                  <a:pt x="791" y="74"/>
                </a:lnTo>
                <a:lnTo>
                  <a:pt x="806" y="101"/>
                </a:lnTo>
                <a:lnTo>
                  <a:pt x="815" y="132"/>
                </a:lnTo>
                <a:lnTo>
                  <a:pt x="819" y="166"/>
                </a:lnTo>
                <a:lnTo>
                  <a:pt x="815" y="199"/>
                </a:lnTo>
                <a:lnTo>
                  <a:pt x="806" y="229"/>
                </a:lnTo>
                <a:lnTo>
                  <a:pt x="791" y="257"/>
                </a:lnTo>
                <a:lnTo>
                  <a:pt x="771" y="282"/>
                </a:lnTo>
                <a:lnTo>
                  <a:pt x="746" y="302"/>
                </a:lnTo>
                <a:lnTo>
                  <a:pt x="718" y="316"/>
                </a:lnTo>
                <a:lnTo>
                  <a:pt x="688" y="326"/>
                </a:lnTo>
                <a:lnTo>
                  <a:pt x="655" y="330"/>
                </a:lnTo>
                <a:lnTo>
                  <a:pt x="510" y="330"/>
                </a:lnTo>
                <a:lnTo>
                  <a:pt x="477" y="326"/>
                </a:lnTo>
                <a:lnTo>
                  <a:pt x="446" y="316"/>
                </a:lnTo>
                <a:lnTo>
                  <a:pt x="418" y="302"/>
                </a:lnTo>
                <a:lnTo>
                  <a:pt x="394" y="282"/>
                </a:lnTo>
                <a:lnTo>
                  <a:pt x="374" y="257"/>
                </a:lnTo>
                <a:lnTo>
                  <a:pt x="358" y="229"/>
                </a:lnTo>
                <a:lnTo>
                  <a:pt x="349" y="199"/>
                </a:lnTo>
                <a:lnTo>
                  <a:pt x="346" y="166"/>
                </a:lnTo>
                <a:lnTo>
                  <a:pt x="349" y="132"/>
                </a:lnTo>
                <a:lnTo>
                  <a:pt x="358" y="101"/>
                </a:lnTo>
                <a:lnTo>
                  <a:pt x="374" y="74"/>
                </a:lnTo>
                <a:lnTo>
                  <a:pt x="394" y="49"/>
                </a:lnTo>
                <a:lnTo>
                  <a:pt x="418" y="28"/>
                </a:lnTo>
                <a:lnTo>
                  <a:pt x="446" y="14"/>
                </a:lnTo>
                <a:lnTo>
                  <a:pt x="477" y="4"/>
                </a:lnTo>
                <a:lnTo>
                  <a:pt x="510" y="0"/>
                </a:lnTo>
                <a:close/>
              </a:path>
            </a:pathLst>
          </a:custGeom>
          <a:solidFill>
            <a:schemeClr val="accent4"/>
          </a:solidFill>
          <a:ln w="0">
            <a:solidFill>
              <a:schemeClr val="accent4"/>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3282048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There is a need for increased education on what is and is not lawful&#10;&#10;Sub heading: ‘100% unlawful’ infringers…&#10;" title="Heading and key finding of the slide"/>
          <p:cNvSpPr>
            <a:spLocks noGrp="1"/>
          </p:cNvSpPr>
          <p:nvPr>
            <p:ph type="title"/>
          </p:nvPr>
        </p:nvSpPr>
        <p:spPr/>
        <p:txBody>
          <a:bodyPr/>
          <a:lstStyle/>
          <a:p>
            <a:r>
              <a:rPr lang="en-AU" dirty="0"/>
              <a:t>There is a need for increased education on what is and is not lawful</a:t>
            </a:r>
            <a:br>
              <a:rPr lang="en-AU" dirty="0"/>
            </a:br>
            <a:r>
              <a:rPr lang="en-AU" sz="1200" dirty="0"/>
              <a:t/>
            </a:r>
            <a:br>
              <a:rPr lang="en-AU" sz="1200" dirty="0"/>
            </a:br>
            <a:r>
              <a:rPr lang="en-AU" dirty="0">
                <a:solidFill>
                  <a:schemeClr val="accent5"/>
                </a:solidFill>
              </a:rPr>
              <a:t>‘100% unlawful’ infringers…</a:t>
            </a:r>
            <a:br>
              <a:rPr lang="en-AU" dirty="0">
                <a:solidFill>
                  <a:schemeClr val="accent5"/>
                </a:solidFill>
              </a:rPr>
            </a:br>
            <a:endParaRPr lang="en-AU" dirty="0"/>
          </a:p>
        </p:txBody>
      </p:sp>
      <p:sp>
        <p:nvSpPr>
          <p:cNvPr id="2" name="Slide Number Placeholder 1"/>
          <p:cNvSpPr>
            <a:spLocks noGrp="1"/>
          </p:cNvSpPr>
          <p:nvPr>
            <p:ph type="sldNum" sz="quarter" idx="10"/>
          </p:nvPr>
        </p:nvSpPr>
        <p:spPr/>
        <p:txBody>
          <a:bodyPr/>
          <a:lstStyle/>
          <a:p>
            <a:fld id="{4034BEE3-566C-4068-A777-C3A4762E861B}" type="slidenum">
              <a:rPr lang="en-GB" smtClean="0"/>
              <a:pPr/>
              <a:t>17</a:t>
            </a:fld>
            <a:endParaRPr lang="en-GB" dirty="0"/>
          </a:p>
        </p:txBody>
      </p:sp>
      <p:sp>
        <p:nvSpPr>
          <p:cNvPr id="6" name="TextBox 5" title="27% of infringers"/>
          <p:cNvSpPr txBox="1"/>
          <p:nvPr/>
        </p:nvSpPr>
        <p:spPr>
          <a:xfrm>
            <a:off x="4740430" y="3795616"/>
            <a:ext cx="719749" cy="430887"/>
          </a:xfrm>
          <a:prstGeom prst="rect">
            <a:avLst/>
          </a:prstGeom>
          <a:noFill/>
        </p:spPr>
        <p:txBody>
          <a:bodyPr wrap="none" lIns="0" tIns="0" rIns="0" bIns="0" rtlCol="0">
            <a:spAutoFit/>
          </a:bodyPr>
          <a:lstStyle/>
          <a:p>
            <a:pPr algn="ctr"/>
            <a:r>
              <a:rPr lang="en-AU" sz="2800" b="0" dirty="0" smtClean="0">
                <a:latin typeface="+mn-lt"/>
              </a:rPr>
              <a:t>27%</a:t>
            </a:r>
            <a:endParaRPr lang="en-AU" sz="2800" b="0" dirty="0" smtClean="0">
              <a:solidFill>
                <a:schemeClr val="tx1"/>
              </a:solidFill>
              <a:latin typeface="+mn-lt"/>
            </a:endParaRPr>
          </a:p>
        </p:txBody>
      </p:sp>
      <p:sp>
        <p:nvSpPr>
          <p:cNvPr id="7" name="TextBox 6" title="22% (of infringers)"/>
          <p:cNvSpPr txBox="1"/>
          <p:nvPr/>
        </p:nvSpPr>
        <p:spPr>
          <a:xfrm>
            <a:off x="4740148" y="1943185"/>
            <a:ext cx="719749" cy="430887"/>
          </a:xfrm>
          <a:prstGeom prst="rect">
            <a:avLst/>
          </a:prstGeom>
          <a:noFill/>
        </p:spPr>
        <p:txBody>
          <a:bodyPr wrap="none" lIns="0" tIns="0" rIns="0" bIns="0" rtlCol="0">
            <a:spAutoFit/>
          </a:bodyPr>
          <a:lstStyle/>
          <a:p>
            <a:pPr algn="ctr"/>
            <a:r>
              <a:rPr lang="en-AU" sz="2800" b="0" dirty="0" smtClean="0">
                <a:latin typeface="+mn-lt"/>
              </a:rPr>
              <a:t>22%</a:t>
            </a:r>
            <a:endParaRPr lang="en-AU" sz="2800" dirty="0"/>
          </a:p>
        </p:txBody>
      </p:sp>
      <p:sp>
        <p:nvSpPr>
          <p:cNvPr id="8" name="TextBox 7" title="15% of infringers"/>
          <p:cNvSpPr txBox="1"/>
          <p:nvPr/>
        </p:nvSpPr>
        <p:spPr>
          <a:xfrm>
            <a:off x="4751828" y="5112904"/>
            <a:ext cx="719749" cy="430887"/>
          </a:xfrm>
          <a:prstGeom prst="rect">
            <a:avLst/>
          </a:prstGeom>
          <a:noFill/>
        </p:spPr>
        <p:txBody>
          <a:bodyPr wrap="none" lIns="0" tIns="0" rIns="0" bIns="0" rtlCol="0">
            <a:spAutoFit/>
          </a:bodyPr>
          <a:lstStyle/>
          <a:p>
            <a:pPr algn="ctr"/>
            <a:r>
              <a:rPr lang="en-AU" sz="2800" dirty="0" smtClean="0"/>
              <a:t>15%</a:t>
            </a:r>
            <a:endParaRPr lang="en-AU" sz="2800" dirty="0"/>
          </a:p>
        </p:txBody>
      </p:sp>
      <p:sp>
        <p:nvSpPr>
          <p:cNvPr id="9" name="TextBox 8" title="If it was clearer was is and what is not lawful online"/>
          <p:cNvSpPr txBox="1"/>
          <p:nvPr/>
        </p:nvSpPr>
        <p:spPr>
          <a:xfrm>
            <a:off x="5815073" y="3418401"/>
            <a:ext cx="2839706" cy="1260000"/>
          </a:xfrm>
          <a:prstGeom prst="rect">
            <a:avLst/>
          </a:prstGeom>
          <a:solidFill>
            <a:schemeClr val="bg2"/>
          </a:solidFill>
        </p:spPr>
        <p:txBody>
          <a:bodyPr wrap="square" lIns="36000" tIns="36000" rIns="36000" bIns="36000" rtlCol="0" anchor="ctr">
            <a:noAutofit/>
          </a:bodyPr>
          <a:lstStyle/>
          <a:p>
            <a:pPr algn="ctr"/>
            <a:r>
              <a:rPr lang="en-AU" sz="2000" dirty="0" smtClean="0">
                <a:solidFill>
                  <a:schemeClr val="bg1"/>
                </a:solidFill>
              </a:rPr>
              <a:t>If it was clearer what is and what is not lawful online</a:t>
            </a:r>
            <a:endParaRPr lang="en-AU" sz="2000" b="0" dirty="0" smtClean="0">
              <a:solidFill>
                <a:schemeClr val="bg1"/>
              </a:solidFill>
              <a:latin typeface="+mn-lt"/>
            </a:endParaRPr>
          </a:p>
        </p:txBody>
      </p:sp>
      <p:sp>
        <p:nvSpPr>
          <p:cNvPr id="10" name="TextBox 9" title="Did not realise what they were consuming was unlawful"/>
          <p:cNvSpPr txBox="1"/>
          <p:nvPr/>
        </p:nvSpPr>
        <p:spPr>
          <a:xfrm>
            <a:off x="5821848" y="1577002"/>
            <a:ext cx="2839706" cy="1260000"/>
          </a:xfrm>
          <a:prstGeom prst="rect">
            <a:avLst/>
          </a:prstGeom>
          <a:solidFill>
            <a:schemeClr val="accent6"/>
          </a:solidFill>
        </p:spPr>
        <p:txBody>
          <a:bodyPr wrap="square" lIns="36000" tIns="36000" rIns="36000" bIns="36000" rtlCol="0" anchor="ctr">
            <a:noAutofit/>
          </a:bodyPr>
          <a:lstStyle/>
          <a:p>
            <a:pPr algn="ctr"/>
            <a:r>
              <a:rPr lang="en-AU" sz="2000" b="0" dirty="0" smtClean="0">
                <a:solidFill>
                  <a:schemeClr val="bg1"/>
                </a:solidFill>
                <a:latin typeface="+mn-lt"/>
              </a:rPr>
              <a:t>Did not realise </a:t>
            </a:r>
            <a:r>
              <a:rPr lang="en-AU" sz="2000" dirty="0" smtClean="0">
                <a:solidFill>
                  <a:schemeClr val="bg1"/>
                </a:solidFill>
              </a:rPr>
              <a:t>what they </a:t>
            </a:r>
            <a:r>
              <a:rPr lang="en-AU" sz="2000" b="0" dirty="0" smtClean="0">
                <a:solidFill>
                  <a:schemeClr val="bg1"/>
                </a:solidFill>
                <a:latin typeface="+mn-lt"/>
              </a:rPr>
              <a:t>were consuming was unlawful</a:t>
            </a:r>
          </a:p>
        </p:txBody>
      </p:sp>
      <p:sp>
        <p:nvSpPr>
          <p:cNvPr id="11" name="TextBox 10" title="If I knew were to go to see if something was unlawful or not"/>
          <p:cNvSpPr txBox="1"/>
          <p:nvPr/>
        </p:nvSpPr>
        <p:spPr>
          <a:xfrm>
            <a:off x="5826472" y="4744408"/>
            <a:ext cx="2839706" cy="1260000"/>
          </a:xfrm>
          <a:prstGeom prst="rect">
            <a:avLst/>
          </a:prstGeom>
          <a:solidFill>
            <a:schemeClr val="accent2"/>
          </a:solidFill>
        </p:spPr>
        <p:txBody>
          <a:bodyPr wrap="square" lIns="36000" tIns="36000" rIns="36000" bIns="36000" rtlCol="0" anchor="ctr">
            <a:noAutofit/>
          </a:bodyPr>
          <a:lstStyle/>
          <a:p>
            <a:pPr algn="ctr"/>
            <a:r>
              <a:rPr lang="en-AU" sz="2000" b="0" dirty="0" smtClean="0">
                <a:solidFill>
                  <a:schemeClr val="bg1"/>
                </a:solidFill>
                <a:latin typeface="+mn-lt"/>
              </a:rPr>
              <a:t>If I knew where to go to see if something was unlawful or not</a:t>
            </a:r>
          </a:p>
        </p:txBody>
      </p:sp>
      <p:grpSp>
        <p:nvGrpSpPr>
          <p:cNvPr id="12" name="Group 11" descr="Image illustrating 3 out 10 infringers" title="Image: silhouettes of 7 male and female figures, 3 figures bolded in blue"/>
          <p:cNvGrpSpPr/>
          <p:nvPr/>
        </p:nvGrpSpPr>
        <p:grpSpPr>
          <a:xfrm>
            <a:off x="388643" y="3657739"/>
            <a:ext cx="3955646" cy="796419"/>
            <a:chOff x="464845" y="1289461"/>
            <a:chExt cx="3955646" cy="796419"/>
          </a:xfrm>
        </p:grpSpPr>
        <p:sp>
          <p:nvSpPr>
            <p:cNvPr id="13" name="Freeform 5" title="Nil"/>
            <p:cNvSpPr>
              <a:spLocks/>
            </p:cNvSpPr>
            <p:nvPr/>
          </p:nvSpPr>
          <p:spPr bwMode="auto">
            <a:xfrm flipH="1">
              <a:off x="3681539" y="1488291"/>
              <a:ext cx="330972"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14" name="Oval 6" title="Nil"/>
            <p:cNvSpPr>
              <a:spLocks noChangeArrowheads="1"/>
            </p:cNvSpPr>
            <p:nvPr/>
          </p:nvSpPr>
          <p:spPr bwMode="auto">
            <a:xfrm flipH="1">
              <a:off x="3760669" y="1292117"/>
              <a:ext cx="171192"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15" name="Freeform 9" title="Nil"/>
            <p:cNvSpPr>
              <a:spLocks/>
            </p:cNvSpPr>
            <p:nvPr/>
          </p:nvSpPr>
          <p:spPr bwMode="auto">
            <a:xfrm flipH="1">
              <a:off x="2875443" y="1488291"/>
              <a:ext cx="329451" cy="597589"/>
            </a:xfrm>
            <a:custGeom>
              <a:avLst/>
              <a:gdLst>
                <a:gd name="T0" fmla="*/ 126 w 183"/>
                <a:gd name="T1" fmla="*/ 0 h 305"/>
                <a:gd name="T2" fmla="*/ 92 w 183"/>
                <a:gd name="T3" fmla="*/ 28 h 305"/>
                <a:gd name="T4" fmla="*/ 57 w 183"/>
                <a:gd name="T5" fmla="*/ 0 h 305"/>
                <a:gd name="T6" fmla="*/ 0 w 183"/>
                <a:gd name="T7" fmla="*/ 59 h 305"/>
                <a:gd name="T8" fmla="*/ 0 w 183"/>
                <a:gd name="T9" fmla="*/ 163 h 305"/>
                <a:gd name="T10" fmla="*/ 31 w 183"/>
                <a:gd name="T11" fmla="*/ 163 h 305"/>
                <a:gd name="T12" fmla="*/ 31 w 183"/>
                <a:gd name="T13" fmla="*/ 62 h 305"/>
                <a:gd name="T14" fmla="*/ 36 w 183"/>
                <a:gd name="T15" fmla="*/ 62 h 305"/>
                <a:gd name="T16" fmla="*/ 36 w 183"/>
                <a:gd name="T17" fmla="*/ 199 h 305"/>
                <a:gd name="T18" fmla="*/ 41 w 183"/>
                <a:gd name="T19" fmla="*/ 199 h 305"/>
                <a:gd name="T20" fmla="*/ 41 w 183"/>
                <a:gd name="T21" fmla="*/ 305 h 305"/>
                <a:gd name="T22" fmla="*/ 88 w 183"/>
                <a:gd name="T23" fmla="*/ 305 h 305"/>
                <a:gd name="T24" fmla="*/ 88 w 183"/>
                <a:gd name="T25" fmla="*/ 199 h 305"/>
                <a:gd name="T26" fmla="*/ 95 w 183"/>
                <a:gd name="T27" fmla="*/ 199 h 305"/>
                <a:gd name="T28" fmla="*/ 95 w 183"/>
                <a:gd name="T29" fmla="*/ 305 h 305"/>
                <a:gd name="T30" fmla="*/ 142 w 183"/>
                <a:gd name="T31" fmla="*/ 305 h 305"/>
                <a:gd name="T32" fmla="*/ 142 w 183"/>
                <a:gd name="T33" fmla="*/ 199 h 305"/>
                <a:gd name="T34" fmla="*/ 147 w 183"/>
                <a:gd name="T35" fmla="*/ 199 h 305"/>
                <a:gd name="T36" fmla="*/ 147 w 183"/>
                <a:gd name="T37" fmla="*/ 62 h 305"/>
                <a:gd name="T38" fmla="*/ 152 w 183"/>
                <a:gd name="T39" fmla="*/ 62 h 305"/>
                <a:gd name="T40" fmla="*/ 152 w 183"/>
                <a:gd name="T41" fmla="*/ 163 h 305"/>
                <a:gd name="T42" fmla="*/ 183 w 183"/>
                <a:gd name="T43" fmla="*/ 163 h 305"/>
                <a:gd name="T44" fmla="*/ 183 w 183"/>
                <a:gd name="T45" fmla="*/ 59 h 305"/>
                <a:gd name="T46" fmla="*/ 126 w 183"/>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3" h="305">
                  <a:moveTo>
                    <a:pt x="126"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3" y="163"/>
                    <a:pt x="183" y="163"/>
                    <a:pt x="183" y="163"/>
                  </a:cubicBezTo>
                  <a:cubicBezTo>
                    <a:pt x="183" y="59"/>
                    <a:pt x="183" y="59"/>
                    <a:pt x="183" y="59"/>
                  </a:cubicBezTo>
                  <a:cubicBezTo>
                    <a:pt x="183" y="36"/>
                    <a:pt x="167" y="19"/>
                    <a:pt x="126"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16" name="Oval 10" title="Nil"/>
            <p:cNvSpPr>
              <a:spLocks noChangeArrowheads="1"/>
            </p:cNvSpPr>
            <p:nvPr/>
          </p:nvSpPr>
          <p:spPr bwMode="auto">
            <a:xfrm flipH="1">
              <a:off x="2953053" y="1292117"/>
              <a:ext cx="172714"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17" name="Freeform 13" title="Nil"/>
            <p:cNvSpPr>
              <a:spLocks/>
            </p:cNvSpPr>
            <p:nvPr/>
          </p:nvSpPr>
          <p:spPr bwMode="auto">
            <a:xfrm flipH="1">
              <a:off x="2067825" y="1488291"/>
              <a:ext cx="330972"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7 w 184"/>
                <a:gd name="T15" fmla="*/ 62 h 305"/>
                <a:gd name="T16" fmla="*/ 37 w 184"/>
                <a:gd name="T17" fmla="*/ 199 h 305"/>
                <a:gd name="T18" fmla="*/ 42 w 184"/>
                <a:gd name="T19" fmla="*/ 199 h 305"/>
                <a:gd name="T20" fmla="*/ 42 w 184"/>
                <a:gd name="T21" fmla="*/ 305 h 305"/>
                <a:gd name="T22" fmla="*/ 89 w 184"/>
                <a:gd name="T23" fmla="*/ 305 h 305"/>
                <a:gd name="T24" fmla="*/ 89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3 w 184"/>
                <a:gd name="T39" fmla="*/ 62 h 305"/>
                <a:gd name="T40" fmla="*/ 153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7" y="62"/>
                    <a:pt x="37" y="62"/>
                    <a:pt x="37" y="62"/>
                  </a:cubicBezTo>
                  <a:cubicBezTo>
                    <a:pt x="37" y="199"/>
                    <a:pt x="37" y="199"/>
                    <a:pt x="37" y="199"/>
                  </a:cubicBezTo>
                  <a:cubicBezTo>
                    <a:pt x="42" y="199"/>
                    <a:pt x="42" y="199"/>
                    <a:pt x="42" y="199"/>
                  </a:cubicBezTo>
                  <a:cubicBezTo>
                    <a:pt x="42" y="305"/>
                    <a:pt x="42" y="305"/>
                    <a:pt x="42" y="305"/>
                  </a:cubicBezTo>
                  <a:cubicBezTo>
                    <a:pt x="89" y="305"/>
                    <a:pt x="89" y="305"/>
                    <a:pt x="89" y="305"/>
                  </a:cubicBezTo>
                  <a:cubicBezTo>
                    <a:pt x="89" y="199"/>
                    <a:pt x="89" y="199"/>
                    <a:pt x="89"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3" y="62"/>
                    <a:pt x="153" y="62"/>
                    <a:pt x="153" y="62"/>
                  </a:cubicBezTo>
                  <a:cubicBezTo>
                    <a:pt x="153" y="163"/>
                    <a:pt x="153" y="163"/>
                    <a:pt x="153" y="163"/>
                  </a:cubicBezTo>
                  <a:cubicBezTo>
                    <a:pt x="184" y="163"/>
                    <a:pt x="184" y="163"/>
                    <a:pt x="184" y="163"/>
                  </a:cubicBezTo>
                  <a:cubicBezTo>
                    <a:pt x="184" y="59"/>
                    <a:pt x="184" y="59"/>
                    <a:pt x="184" y="59"/>
                  </a:cubicBezTo>
                  <a:cubicBezTo>
                    <a:pt x="184" y="36"/>
                    <a:pt x="167" y="19"/>
                    <a:pt x="127" y="0"/>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AU"/>
            </a:p>
          </p:txBody>
        </p:sp>
        <p:sp>
          <p:nvSpPr>
            <p:cNvPr id="18" name="Oval 14" title="Nil"/>
            <p:cNvSpPr>
              <a:spLocks noChangeArrowheads="1"/>
            </p:cNvSpPr>
            <p:nvPr/>
          </p:nvSpPr>
          <p:spPr bwMode="auto">
            <a:xfrm flipH="1">
              <a:off x="2146954" y="1292117"/>
              <a:ext cx="171192" cy="186283"/>
            </a:xfrm>
            <a:prstGeom prst="ellipse">
              <a:avLst/>
            </a:prstGeom>
            <a:solidFill>
              <a:schemeClr val="bg2"/>
            </a:solidFill>
            <a:ln>
              <a:noFill/>
            </a:ln>
          </p:spPr>
          <p:txBody>
            <a:bodyPr vert="horz" wrap="square" lIns="91440" tIns="45720" rIns="91440" bIns="45720" numCol="1" anchor="t" anchorCtr="0" compatLnSpc="1">
              <a:prstTxWarp prst="textNoShape">
                <a:avLst/>
              </a:prstTxWarp>
            </a:bodyPr>
            <a:lstStyle/>
            <a:p>
              <a:endParaRPr lang="en-AU"/>
            </a:p>
          </p:txBody>
        </p:sp>
        <p:sp>
          <p:nvSpPr>
            <p:cNvPr id="19" name="Freeform 17" title="Nil"/>
            <p:cNvSpPr>
              <a:spLocks/>
            </p:cNvSpPr>
            <p:nvPr/>
          </p:nvSpPr>
          <p:spPr bwMode="auto">
            <a:xfrm flipH="1">
              <a:off x="1259448" y="1488291"/>
              <a:ext cx="331733"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AU"/>
            </a:p>
          </p:txBody>
        </p:sp>
        <p:sp>
          <p:nvSpPr>
            <p:cNvPr id="20" name="Oval 18" title="Nil"/>
            <p:cNvSpPr>
              <a:spLocks noChangeArrowheads="1"/>
            </p:cNvSpPr>
            <p:nvPr/>
          </p:nvSpPr>
          <p:spPr bwMode="auto">
            <a:xfrm flipH="1">
              <a:off x="1339337" y="1292117"/>
              <a:ext cx="172714" cy="186283"/>
            </a:xfrm>
            <a:prstGeom prst="ellipse">
              <a:avLst/>
            </a:prstGeom>
            <a:solidFill>
              <a:schemeClr val="bg2"/>
            </a:solidFill>
            <a:ln>
              <a:noFill/>
            </a:ln>
          </p:spPr>
          <p:txBody>
            <a:bodyPr vert="horz" wrap="square" lIns="91440" tIns="45720" rIns="91440" bIns="45720" numCol="1" anchor="t" anchorCtr="0" compatLnSpc="1">
              <a:prstTxWarp prst="textNoShape">
                <a:avLst/>
              </a:prstTxWarp>
            </a:bodyPr>
            <a:lstStyle/>
            <a:p>
              <a:endParaRPr lang="en-AU"/>
            </a:p>
          </p:txBody>
        </p:sp>
        <p:sp>
          <p:nvSpPr>
            <p:cNvPr id="21" name="Freeform 88" title="Nil"/>
            <p:cNvSpPr>
              <a:spLocks/>
            </p:cNvSpPr>
            <p:nvPr/>
          </p:nvSpPr>
          <p:spPr bwMode="auto">
            <a:xfrm flipH="1">
              <a:off x="3331649" y="129424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2" name="Freeform 89" title="Nil"/>
            <p:cNvSpPr>
              <a:spLocks/>
            </p:cNvSpPr>
            <p:nvPr/>
          </p:nvSpPr>
          <p:spPr bwMode="auto">
            <a:xfrm flipH="1">
              <a:off x="3262825" y="148775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3" name="Freeform 88" title="Nil"/>
            <p:cNvSpPr>
              <a:spLocks/>
            </p:cNvSpPr>
            <p:nvPr/>
          </p:nvSpPr>
          <p:spPr bwMode="auto">
            <a:xfrm flipH="1">
              <a:off x="2525551" y="129424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p:spPr>
          <p:txBody>
            <a:bodyPr vert="horz" wrap="square" lIns="91440" tIns="45720" rIns="91440" bIns="45720" numCol="1" anchor="t" anchorCtr="0" compatLnSpc="1">
              <a:prstTxWarp prst="textNoShape">
                <a:avLst/>
              </a:prstTxWarp>
            </a:bodyPr>
            <a:lstStyle/>
            <a:p>
              <a:endParaRPr lang="en-AU"/>
            </a:p>
          </p:txBody>
        </p:sp>
        <p:sp>
          <p:nvSpPr>
            <p:cNvPr id="24" name="Freeform 89" title="Nil"/>
            <p:cNvSpPr>
              <a:spLocks/>
            </p:cNvSpPr>
            <p:nvPr/>
          </p:nvSpPr>
          <p:spPr bwMode="auto">
            <a:xfrm flipH="1">
              <a:off x="2456727" y="148775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p:spPr>
          <p:txBody>
            <a:bodyPr vert="horz" wrap="square" lIns="91440" tIns="45720" rIns="91440" bIns="45720" numCol="1" anchor="t" anchorCtr="0" compatLnSpc="1">
              <a:prstTxWarp prst="textNoShape">
                <a:avLst/>
              </a:prstTxWarp>
            </a:bodyPr>
            <a:lstStyle/>
            <a:p>
              <a:endParaRPr lang="en-AU"/>
            </a:p>
          </p:txBody>
        </p:sp>
        <p:sp>
          <p:nvSpPr>
            <p:cNvPr id="25" name="Freeform 88" title="Nil"/>
            <p:cNvSpPr>
              <a:spLocks/>
            </p:cNvSpPr>
            <p:nvPr/>
          </p:nvSpPr>
          <p:spPr bwMode="auto">
            <a:xfrm flipH="1">
              <a:off x="1717935" y="129424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6" name="Freeform 89" title="Nil"/>
            <p:cNvSpPr>
              <a:spLocks/>
            </p:cNvSpPr>
            <p:nvPr/>
          </p:nvSpPr>
          <p:spPr bwMode="auto">
            <a:xfrm flipH="1">
              <a:off x="1649111" y="148775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27" name="Freeform 17" title="Nil"/>
            <p:cNvSpPr>
              <a:spLocks/>
            </p:cNvSpPr>
            <p:nvPr/>
          </p:nvSpPr>
          <p:spPr bwMode="auto">
            <a:xfrm flipH="1">
              <a:off x="464845" y="1488291"/>
              <a:ext cx="331733"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28" name="Oval 18" title="Nil"/>
            <p:cNvSpPr>
              <a:spLocks noChangeArrowheads="1"/>
            </p:cNvSpPr>
            <p:nvPr/>
          </p:nvSpPr>
          <p:spPr bwMode="auto">
            <a:xfrm flipH="1">
              <a:off x="544734" y="1292117"/>
              <a:ext cx="172714"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29" name="Freeform 88" title="Nil"/>
            <p:cNvSpPr>
              <a:spLocks/>
            </p:cNvSpPr>
            <p:nvPr/>
          </p:nvSpPr>
          <p:spPr bwMode="auto">
            <a:xfrm flipH="1">
              <a:off x="923332" y="129424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p:spPr>
          <p:txBody>
            <a:bodyPr vert="horz" wrap="square" lIns="91440" tIns="45720" rIns="91440" bIns="45720" numCol="1" anchor="t" anchorCtr="0" compatLnSpc="1">
              <a:prstTxWarp prst="textNoShape">
                <a:avLst/>
              </a:prstTxWarp>
            </a:bodyPr>
            <a:lstStyle/>
            <a:p>
              <a:endParaRPr lang="en-AU"/>
            </a:p>
          </p:txBody>
        </p:sp>
        <p:sp>
          <p:nvSpPr>
            <p:cNvPr id="30" name="Freeform 89" title="Nil"/>
            <p:cNvSpPr>
              <a:spLocks/>
            </p:cNvSpPr>
            <p:nvPr/>
          </p:nvSpPr>
          <p:spPr bwMode="auto">
            <a:xfrm flipH="1">
              <a:off x="854508" y="148775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p:spPr>
          <p:txBody>
            <a:bodyPr vert="horz" wrap="square" lIns="91440" tIns="45720" rIns="91440" bIns="45720" numCol="1" anchor="t" anchorCtr="0" compatLnSpc="1">
              <a:prstTxWarp prst="textNoShape">
                <a:avLst/>
              </a:prstTxWarp>
            </a:bodyPr>
            <a:lstStyle/>
            <a:p>
              <a:endParaRPr lang="en-AU"/>
            </a:p>
          </p:txBody>
        </p:sp>
        <p:sp>
          <p:nvSpPr>
            <p:cNvPr id="31" name="Freeform 88" title="Nil"/>
            <p:cNvSpPr>
              <a:spLocks/>
            </p:cNvSpPr>
            <p:nvPr/>
          </p:nvSpPr>
          <p:spPr bwMode="auto">
            <a:xfrm flipH="1">
              <a:off x="4128532" y="1289461"/>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32" name="Freeform 89" title="Nil"/>
            <p:cNvSpPr>
              <a:spLocks/>
            </p:cNvSpPr>
            <p:nvPr/>
          </p:nvSpPr>
          <p:spPr bwMode="auto">
            <a:xfrm flipH="1">
              <a:off x="4059708" y="1482971"/>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33" name="Group 32" descr="Image illustrating 3 out 10 infringers" title="Image: silhouettes of 8 male and female figures, 2 figures bolded in orange"/>
          <p:cNvGrpSpPr/>
          <p:nvPr/>
        </p:nvGrpSpPr>
        <p:grpSpPr>
          <a:xfrm>
            <a:off x="388362" y="1817287"/>
            <a:ext cx="3954375" cy="794031"/>
            <a:chOff x="530889" y="2911367"/>
            <a:chExt cx="3954375" cy="794031"/>
          </a:xfrm>
        </p:grpSpPr>
        <p:sp>
          <p:nvSpPr>
            <p:cNvPr id="34" name="Freeform 5" title="Nil"/>
            <p:cNvSpPr>
              <a:spLocks/>
            </p:cNvSpPr>
            <p:nvPr/>
          </p:nvSpPr>
          <p:spPr bwMode="auto">
            <a:xfrm flipH="1">
              <a:off x="3747583" y="3107541"/>
              <a:ext cx="330972"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35" name="Oval 6" title="Nil"/>
            <p:cNvSpPr>
              <a:spLocks noChangeArrowheads="1"/>
            </p:cNvSpPr>
            <p:nvPr/>
          </p:nvSpPr>
          <p:spPr bwMode="auto">
            <a:xfrm flipH="1">
              <a:off x="3826713" y="2911367"/>
              <a:ext cx="171192"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36" name="Freeform 9" title="Nil"/>
            <p:cNvSpPr>
              <a:spLocks/>
            </p:cNvSpPr>
            <p:nvPr/>
          </p:nvSpPr>
          <p:spPr bwMode="auto">
            <a:xfrm flipH="1">
              <a:off x="2941487" y="3107541"/>
              <a:ext cx="329451" cy="597589"/>
            </a:xfrm>
            <a:custGeom>
              <a:avLst/>
              <a:gdLst>
                <a:gd name="T0" fmla="*/ 126 w 183"/>
                <a:gd name="T1" fmla="*/ 0 h 305"/>
                <a:gd name="T2" fmla="*/ 92 w 183"/>
                <a:gd name="T3" fmla="*/ 28 h 305"/>
                <a:gd name="T4" fmla="*/ 57 w 183"/>
                <a:gd name="T5" fmla="*/ 0 h 305"/>
                <a:gd name="T6" fmla="*/ 0 w 183"/>
                <a:gd name="T7" fmla="*/ 59 h 305"/>
                <a:gd name="T8" fmla="*/ 0 w 183"/>
                <a:gd name="T9" fmla="*/ 163 h 305"/>
                <a:gd name="T10" fmla="*/ 31 w 183"/>
                <a:gd name="T11" fmla="*/ 163 h 305"/>
                <a:gd name="T12" fmla="*/ 31 w 183"/>
                <a:gd name="T13" fmla="*/ 62 h 305"/>
                <a:gd name="T14" fmla="*/ 36 w 183"/>
                <a:gd name="T15" fmla="*/ 62 h 305"/>
                <a:gd name="T16" fmla="*/ 36 w 183"/>
                <a:gd name="T17" fmla="*/ 199 h 305"/>
                <a:gd name="T18" fmla="*/ 41 w 183"/>
                <a:gd name="T19" fmla="*/ 199 h 305"/>
                <a:gd name="T20" fmla="*/ 41 w 183"/>
                <a:gd name="T21" fmla="*/ 305 h 305"/>
                <a:gd name="T22" fmla="*/ 88 w 183"/>
                <a:gd name="T23" fmla="*/ 305 h 305"/>
                <a:gd name="T24" fmla="*/ 88 w 183"/>
                <a:gd name="T25" fmla="*/ 199 h 305"/>
                <a:gd name="T26" fmla="*/ 95 w 183"/>
                <a:gd name="T27" fmla="*/ 199 h 305"/>
                <a:gd name="T28" fmla="*/ 95 w 183"/>
                <a:gd name="T29" fmla="*/ 305 h 305"/>
                <a:gd name="T30" fmla="*/ 142 w 183"/>
                <a:gd name="T31" fmla="*/ 305 h 305"/>
                <a:gd name="T32" fmla="*/ 142 w 183"/>
                <a:gd name="T33" fmla="*/ 199 h 305"/>
                <a:gd name="T34" fmla="*/ 147 w 183"/>
                <a:gd name="T35" fmla="*/ 199 h 305"/>
                <a:gd name="T36" fmla="*/ 147 w 183"/>
                <a:gd name="T37" fmla="*/ 62 h 305"/>
                <a:gd name="T38" fmla="*/ 152 w 183"/>
                <a:gd name="T39" fmla="*/ 62 h 305"/>
                <a:gd name="T40" fmla="*/ 152 w 183"/>
                <a:gd name="T41" fmla="*/ 163 h 305"/>
                <a:gd name="T42" fmla="*/ 183 w 183"/>
                <a:gd name="T43" fmla="*/ 163 h 305"/>
                <a:gd name="T44" fmla="*/ 183 w 183"/>
                <a:gd name="T45" fmla="*/ 59 h 305"/>
                <a:gd name="T46" fmla="*/ 126 w 183"/>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3" h="305">
                  <a:moveTo>
                    <a:pt x="126"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3" y="163"/>
                    <a:pt x="183" y="163"/>
                    <a:pt x="183" y="163"/>
                  </a:cubicBezTo>
                  <a:cubicBezTo>
                    <a:pt x="183" y="59"/>
                    <a:pt x="183" y="59"/>
                    <a:pt x="183" y="59"/>
                  </a:cubicBezTo>
                  <a:cubicBezTo>
                    <a:pt x="183" y="36"/>
                    <a:pt x="167" y="19"/>
                    <a:pt x="126"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37" name="Oval 10" title="Nil"/>
            <p:cNvSpPr>
              <a:spLocks noChangeArrowheads="1"/>
            </p:cNvSpPr>
            <p:nvPr/>
          </p:nvSpPr>
          <p:spPr bwMode="auto">
            <a:xfrm flipH="1">
              <a:off x="3019097" y="2911367"/>
              <a:ext cx="172714"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38" name="Freeform 13" title="Nil"/>
            <p:cNvSpPr>
              <a:spLocks/>
            </p:cNvSpPr>
            <p:nvPr/>
          </p:nvSpPr>
          <p:spPr bwMode="auto">
            <a:xfrm flipH="1">
              <a:off x="2133869" y="3107541"/>
              <a:ext cx="330972"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7 w 184"/>
                <a:gd name="T15" fmla="*/ 62 h 305"/>
                <a:gd name="T16" fmla="*/ 37 w 184"/>
                <a:gd name="T17" fmla="*/ 199 h 305"/>
                <a:gd name="T18" fmla="*/ 42 w 184"/>
                <a:gd name="T19" fmla="*/ 199 h 305"/>
                <a:gd name="T20" fmla="*/ 42 w 184"/>
                <a:gd name="T21" fmla="*/ 305 h 305"/>
                <a:gd name="T22" fmla="*/ 89 w 184"/>
                <a:gd name="T23" fmla="*/ 305 h 305"/>
                <a:gd name="T24" fmla="*/ 89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3 w 184"/>
                <a:gd name="T39" fmla="*/ 62 h 305"/>
                <a:gd name="T40" fmla="*/ 153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7" y="62"/>
                    <a:pt x="37" y="62"/>
                    <a:pt x="37" y="62"/>
                  </a:cubicBezTo>
                  <a:cubicBezTo>
                    <a:pt x="37" y="199"/>
                    <a:pt x="37" y="199"/>
                    <a:pt x="37" y="199"/>
                  </a:cubicBezTo>
                  <a:cubicBezTo>
                    <a:pt x="42" y="199"/>
                    <a:pt x="42" y="199"/>
                    <a:pt x="42" y="199"/>
                  </a:cubicBezTo>
                  <a:cubicBezTo>
                    <a:pt x="42" y="305"/>
                    <a:pt x="42" y="305"/>
                    <a:pt x="42" y="305"/>
                  </a:cubicBezTo>
                  <a:cubicBezTo>
                    <a:pt x="89" y="305"/>
                    <a:pt x="89" y="305"/>
                    <a:pt x="89" y="305"/>
                  </a:cubicBezTo>
                  <a:cubicBezTo>
                    <a:pt x="89" y="199"/>
                    <a:pt x="89" y="199"/>
                    <a:pt x="89"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3" y="62"/>
                    <a:pt x="153" y="62"/>
                    <a:pt x="153" y="62"/>
                  </a:cubicBezTo>
                  <a:cubicBezTo>
                    <a:pt x="153" y="163"/>
                    <a:pt x="153" y="163"/>
                    <a:pt x="153"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39" name="Oval 14" title="Nil"/>
            <p:cNvSpPr>
              <a:spLocks noChangeArrowheads="1"/>
            </p:cNvSpPr>
            <p:nvPr/>
          </p:nvSpPr>
          <p:spPr bwMode="auto">
            <a:xfrm flipH="1">
              <a:off x="2212998" y="2911367"/>
              <a:ext cx="171192"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40" name="Freeform 17" title="Nil"/>
            <p:cNvSpPr>
              <a:spLocks/>
            </p:cNvSpPr>
            <p:nvPr/>
          </p:nvSpPr>
          <p:spPr bwMode="auto">
            <a:xfrm flipH="1">
              <a:off x="1325492" y="3107541"/>
              <a:ext cx="331733"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AU"/>
            </a:p>
          </p:txBody>
        </p:sp>
        <p:sp>
          <p:nvSpPr>
            <p:cNvPr id="41" name="Oval 18" title="Nil"/>
            <p:cNvSpPr>
              <a:spLocks noChangeArrowheads="1"/>
            </p:cNvSpPr>
            <p:nvPr/>
          </p:nvSpPr>
          <p:spPr bwMode="auto">
            <a:xfrm flipH="1">
              <a:off x="1405381" y="2911367"/>
              <a:ext cx="172714" cy="186283"/>
            </a:xfrm>
            <a:prstGeom prst="ellipse">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en-AU"/>
            </a:p>
          </p:txBody>
        </p:sp>
        <p:sp>
          <p:nvSpPr>
            <p:cNvPr id="42" name="Freeform 88" title="Nil"/>
            <p:cNvSpPr>
              <a:spLocks/>
            </p:cNvSpPr>
            <p:nvPr/>
          </p:nvSpPr>
          <p:spPr bwMode="auto">
            <a:xfrm flipH="1">
              <a:off x="3397693" y="291349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3" name="Freeform 89" title="Nil"/>
            <p:cNvSpPr>
              <a:spLocks/>
            </p:cNvSpPr>
            <p:nvPr/>
          </p:nvSpPr>
          <p:spPr bwMode="auto">
            <a:xfrm flipH="1">
              <a:off x="3328869" y="310700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4" name="Freeform 88" title="Nil"/>
            <p:cNvSpPr>
              <a:spLocks/>
            </p:cNvSpPr>
            <p:nvPr/>
          </p:nvSpPr>
          <p:spPr bwMode="auto">
            <a:xfrm flipH="1">
              <a:off x="2591595" y="291349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5" name="Freeform 89" title="Nil"/>
            <p:cNvSpPr>
              <a:spLocks/>
            </p:cNvSpPr>
            <p:nvPr/>
          </p:nvSpPr>
          <p:spPr bwMode="auto">
            <a:xfrm flipH="1">
              <a:off x="2522771" y="310700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6" name="Freeform 88" title="Nil"/>
            <p:cNvSpPr>
              <a:spLocks/>
            </p:cNvSpPr>
            <p:nvPr/>
          </p:nvSpPr>
          <p:spPr bwMode="auto">
            <a:xfrm flipH="1">
              <a:off x="1783979" y="291349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7" name="Freeform 89" title="Nil"/>
            <p:cNvSpPr>
              <a:spLocks/>
            </p:cNvSpPr>
            <p:nvPr/>
          </p:nvSpPr>
          <p:spPr bwMode="auto">
            <a:xfrm flipH="1">
              <a:off x="1715155" y="310700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48" name="Freeform 17" title="Nil"/>
            <p:cNvSpPr>
              <a:spLocks/>
            </p:cNvSpPr>
            <p:nvPr/>
          </p:nvSpPr>
          <p:spPr bwMode="auto">
            <a:xfrm flipH="1">
              <a:off x="530889" y="3107541"/>
              <a:ext cx="331733"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49" name="Oval 18" title="Nil"/>
            <p:cNvSpPr>
              <a:spLocks noChangeArrowheads="1"/>
            </p:cNvSpPr>
            <p:nvPr/>
          </p:nvSpPr>
          <p:spPr bwMode="auto">
            <a:xfrm flipH="1">
              <a:off x="610778" y="2911367"/>
              <a:ext cx="172714"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50" name="Freeform 88" title="Nil"/>
            <p:cNvSpPr>
              <a:spLocks/>
            </p:cNvSpPr>
            <p:nvPr/>
          </p:nvSpPr>
          <p:spPr bwMode="auto">
            <a:xfrm flipH="1">
              <a:off x="989376" y="2913494"/>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1" name="Freeform 89" title="Nil"/>
            <p:cNvSpPr>
              <a:spLocks/>
            </p:cNvSpPr>
            <p:nvPr/>
          </p:nvSpPr>
          <p:spPr bwMode="auto">
            <a:xfrm flipH="1">
              <a:off x="920552" y="3107004"/>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2" name="Freeform 88" title="Nil"/>
            <p:cNvSpPr>
              <a:spLocks/>
            </p:cNvSpPr>
            <p:nvPr/>
          </p:nvSpPr>
          <p:spPr bwMode="auto">
            <a:xfrm flipH="1">
              <a:off x="4193305" y="2913762"/>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53" name="Freeform 89" title="Nil"/>
            <p:cNvSpPr>
              <a:spLocks/>
            </p:cNvSpPr>
            <p:nvPr/>
          </p:nvSpPr>
          <p:spPr bwMode="auto">
            <a:xfrm flipH="1">
              <a:off x="4124481" y="3107272"/>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grpSp>
        <p:nvGrpSpPr>
          <p:cNvPr id="54" name="Group 53" descr="Image illustrating 2 and roughly three quarters out 10 infringers" title="Image: silhouettes of 8 male and female figures, 1 figures bolded entirely in green, another 1 figure partially bolded in green"/>
          <p:cNvGrpSpPr/>
          <p:nvPr/>
        </p:nvGrpSpPr>
        <p:grpSpPr>
          <a:xfrm>
            <a:off x="400042" y="4956120"/>
            <a:ext cx="3976657" cy="794300"/>
            <a:chOff x="543975" y="4463942"/>
            <a:chExt cx="3976657" cy="794300"/>
          </a:xfrm>
        </p:grpSpPr>
        <p:sp>
          <p:nvSpPr>
            <p:cNvPr id="55" name="Freeform 5" title="Nil"/>
            <p:cNvSpPr>
              <a:spLocks/>
            </p:cNvSpPr>
            <p:nvPr/>
          </p:nvSpPr>
          <p:spPr bwMode="auto">
            <a:xfrm flipH="1">
              <a:off x="3760669" y="4660116"/>
              <a:ext cx="330972"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56" name="Oval 6" title="Nil"/>
            <p:cNvSpPr>
              <a:spLocks noChangeArrowheads="1"/>
            </p:cNvSpPr>
            <p:nvPr/>
          </p:nvSpPr>
          <p:spPr bwMode="auto">
            <a:xfrm flipH="1">
              <a:off x="3839799" y="4463942"/>
              <a:ext cx="171192"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57" name="Freeform 9" title="Nil"/>
            <p:cNvSpPr>
              <a:spLocks/>
            </p:cNvSpPr>
            <p:nvPr/>
          </p:nvSpPr>
          <p:spPr bwMode="auto">
            <a:xfrm flipH="1">
              <a:off x="2954573" y="4660116"/>
              <a:ext cx="329451" cy="597589"/>
            </a:xfrm>
            <a:custGeom>
              <a:avLst/>
              <a:gdLst>
                <a:gd name="T0" fmla="*/ 126 w 183"/>
                <a:gd name="T1" fmla="*/ 0 h 305"/>
                <a:gd name="T2" fmla="*/ 92 w 183"/>
                <a:gd name="T3" fmla="*/ 28 h 305"/>
                <a:gd name="T4" fmla="*/ 57 w 183"/>
                <a:gd name="T5" fmla="*/ 0 h 305"/>
                <a:gd name="T6" fmla="*/ 0 w 183"/>
                <a:gd name="T7" fmla="*/ 59 h 305"/>
                <a:gd name="T8" fmla="*/ 0 w 183"/>
                <a:gd name="T9" fmla="*/ 163 h 305"/>
                <a:gd name="T10" fmla="*/ 31 w 183"/>
                <a:gd name="T11" fmla="*/ 163 h 305"/>
                <a:gd name="T12" fmla="*/ 31 w 183"/>
                <a:gd name="T13" fmla="*/ 62 h 305"/>
                <a:gd name="T14" fmla="*/ 36 w 183"/>
                <a:gd name="T15" fmla="*/ 62 h 305"/>
                <a:gd name="T16" fmla="*/ 36 w 183"/>
                <a:gd name="T17" fmla="*/ 199 h 305"/>
                <a:gd name="T18" fmla="*/ 41 w 183"/>
                <a:gd name="T19" fmla="*/ 199 h 305"/>
                <a:gd name="T20" fmla="*/ 41 w 183"/>
                <a:gd name="T21" fmla="*/ 305 h 305"/>
                <a:gd name="T22" fmla="*/ 88 w 183"/>
                <a:gd name="T23" fmla="*/ 305 h 305"/>
                <a:gd name="T24" fmla="*/ 88 w 183"/>
                <a:gd name="T25" fmla="*/ 199 h 305"/>
                <a:gd name="T26" fmla="*/ 95 w 183"/>
                <a:gd name="T27" fmla="*/ 199 h 305"/>
                <a:gd name="T28" fmla="*/ 95 w 183"/>
                <a:gd name="T29" fmla="*/ 305 h 305"/>
                <a:gd name="T30" fmla="*/ 142 w 183"/>
                <a:gd name="T31" fmla="*/ 305 h 305"/>
                <a:gd name="T32" fmla="*/ 142 w 183"/>
                <a:gd name="T33" fmla="*/ 199 h 305"/>
                <a:gd name="T34" fmla="*/ 147 w 183"/>
                <a:gd name="T35" fmla="*/ 199 h 305"/>
                <a:gd name="T36" fmla="*/ 147 w 183"/>
                <a:gd name="T37" fmla="*/ 62 h 305"/>
                <a:gd name="T38" fmla="*/ 152 w 183"/>
                <a:gd name="T39" fmla="*/ 62 h 305"/>
                <a:gd name="T40" fmla="*/ 152 w 183"/>
                <a:gd name="T41" fmla="*/ 163 h 305"/>
                <a:gd name="T42" fmla="*/ 183 w 183"/>
                <a:gd name="T43" fmla="*/ 163 h 305"/>
                <a:gd name="T44" fmla="*/ 183 w 183"/>
                <a:gd name="T45" fmla="*/ 59 h 305"/>
                <a:gd name="T46" fmla="*/ 126 w 183"/>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3" h="305">
                  <a:moveTo>
                    <a:pt x="126"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3" y="163"/>
                    <a:pt x="183" y="163"/>
                    <a:pt x="183" y="163"/>
                  </a:cubicBezTo>
                  <a:cubicBezTo>
                    <a:pt x="183" y="59"/>
                    <a:pt x="183" y="59"/>
                    <a:pt x="183" y="59"/>
                  </a:cubicBezTo>
                  <a:cubicBezTo>
                    <a:pt x="183" y="36"/>
                    <a:pt x="167" y="19"/>
                    <a:pt x="126"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58" name="Oval 10" title="Nil"/>
            <p:cNvSpPr>
              <a:spLocks noChangeArrowheads="1"/>
            </p:cNvSpPr>
            <p:nvPr/>
          </p:nvSpPr>
          <p:spPr bwMode="auto">
            <a:xfrm flipH="1">
              <a:off x="3032183" y="4463942"/>
              <a:ext cx="172714"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59" name="Freeform 13" title="Nil"/>
            <p:cNvSpPr>
              <a:spLocks/>
            </p:cNvSpPr>
            <p:nvPr/>
          </p:nvSpPr>
          <p:spPr bwMode="auto">
            <a:xfrm flipH="1">
              <a:off x="2146955" y="4660116"/>
              <a:ext cx="330972"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2 w 184"/>
                <a:gd name="T11" fmla="*/ 163 h 305"/>
                <a:gd name="T12" fmla="*/ 32 w 184"/>
                <a:gd name="T13" fmla="*/ 62 h 305"/>
                <a:gd name="T14" fmla="*/ 37 w 184"/>
                <a:gd name="T15" fmla="*/ 62 h 305"/>
                <a:gd name="T16" fmla="*/ 37 w 184"/>
                <a:gd name="T17" fmla="*/ 199 h 305"/>
                <a:gd name="T18" fmla="*/ 42 w 184"/>
                <a:gd name="T19" fmla="*/ 199 h 305"/>
                <a:gd name="T20" fmla="*/ 42 w 184"/>
                <a:gd name="T21" fmla="*/ 305 h 305"/>
                <a:gd name="T22" fmla="*/ 89 w 184"/>
                <a:gd name="T23" fmla="*/ 305 h 305"/>
                <a:gd name="T24" fmla="*/ 89 w 184"/>
                <a:gd name="T25" fmla="*/ 199 h 305"/>
                <a:gd name="T26" fmla="*/ 96 w 184"/>
                <a:gd name="T27" fmla="*/ 199 h 305"/>
                <a:gd name="T28" fmla="*/ 96 w 184"/>
                <a:gd name="T29" fmla="*/ 305 h 305"/>
                <a:gd name="T30" fmla="*/ 143 w 184"/>
                <a:gd name="T31" fmla="*/ 305 h 305"/>
                <a:gd name="T32" fmla="*/ 143 w 184"/>
                <a:gd name="T33" fmla="*/ 199 h 305"/>
                <a:gd name="T34" fmla="*/ 148 w 184"/>
                <a:gd name="T35" fmla="*/ 199 h 305"/>
                <a:gd name="T36" fmla="*/ 148 w 184"/>
                <a:gd name="T37" fmla="*/ 62 h 305"/>
                <a:gd name="T38" fmla="*/ 153 w 184"/>
                <a:gd name="T39" fmla="*/ 62 h 305"/>
                <a:gd name="T40" fmla="*/ 153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7" y="19"/>
                    <a:pt x="0" y="36"/>
                    <a:pt x="0" y="59"/>
                  </a:cubicBezTo>
                  <a:cubicBezTo>
                    <a:pt x="0" y="163"/>
                    <a:pt x="0" y="163"/>
                    <a:pt x="0" y="163"/>
                  </a:cubicBezTo>
                  <a:cubicBezTo>
                    <a:pt x="32" y="163"/>
                    <a:pt x="32" y="163"/>
                    <a:pt x="32" y="163"/>
                  </a:cubicBezTo>
                  <a:cubicBezTo>
                    <a:pt x="32" y="62"/>
                    <a:pt x="32" y="62"/>
                    <a:pt x="32" y="62"/>
                  </a:cubicBezTo>
                  <a:cubicBezTo>
                    <a:pt x="37" y="62"/>
                    <a:pt x="37" y="62"/>
                    <a:pt x="37" y="62"/>
                  </a:cubicBezTo>
                  <a:cubicBezTo>
                    <a:pt x="37" y="199"/>
                    <a:pt x="37" y="199"/>
                    <a:pt x="37" y="199"/>
                  </a:cubicBezTo>
                  <a:cubicBezTo>
                    <a:pt x="42" y="199"/>
                    <a:pt x="42" y="199"/>
                    <a:pt x="42" y="199"/>
                  </a:cubicBezTo>
                  <a:cubicBezTo>
                    <a:pt x="42" y="305"/>
                    <a:pt x="42" y="305"/>
                    <a:pt x="42" y="305"/>
                  </a:cubicBezTo>
                  <a:cubicBezTo>
                    <a:pt x="89" y="305"/>
                    <a:pt x="89" y="305"/>
                    <a:pt x="89" y="305"/>
                  </a:cubicBezTo>
                  <a:cubicBezTo>
                    <a:pt x="89" y="199"/>
                    <a:pt x="89" y="199"/>
                    <a:pt x="89" y="199"/>
                  </a:cubicBezTo>
                  <a:cubicBezTo>
                    <a:pt x="96" y="199"/>
                    <a:pt x="96" y="199"/>
                    <a:pt x="96" y="199"/>
                  </a:cubicBezTo>
                  <a:cubicBezTo>
                    <a:pt x="96" y="305"/>
                    <a:pt x="96" y="305"/>
                    <a:pt x="96" y="305"/>
                  </a:cubicBezTo>
                  <a:cubicBezTo>
                    <a:pt x="143" y="305"/>
                    <a:pt x="143" y="305"/>
                    <a:pt x="143" y="305"/>
                  </a:cubicBezTo>
                  <a:cubicBezTo>
                    <a:pt x="143" y="199"/>
                    <a:pt x="143" y="199"/>
                    <a:pt x="143" y="199"/>
                  </a:cubicBezTo>
                  <a:cubicBezTo>
                    <a:pt x="148" y="199"/>
                    <a:pt x="148" y="199"/>
                    <a:pt x="148" y="199"/>
                  </a:cubicBezTo>
                  <a:cubicBezTo>
                    <a:pt x="148" y="62"/>
                    <a:pt x="148" y="62"/>
                    <a:pt x="148" y="62"/>
                  </a:cubicBezTo>
                  <a:cubicBezTo>
                    <a:pt x="153" y="62"/>
                    <a:pt x="153" y="62"/>
                    <a:pt x="153" y="62"/>
                  </a:cubicBezTo>
                  <a:cubicBezTo>
                    <a:pt x="153" y="163"/>
                    <a:pt x="153" y="163"/>
                    <a:pt x="153"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60" name="Oval 14" title="Nil"/>
            <p:cNvSpPr>
              <a:spLocks noChangeArrowheads="1"/>
            </p:cNvSpPr>
            <p:nvPr/>
          </p:nvSpPr>
          <p:spPr bwMode="auto">
            <a:xfrm flipH="1">
              <a:off x="2226084" y="4463942"/>
              <a:ext cx="171192"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61" name="Freeform 17" title="Nil"/>
            <p:cNvSpPr>
              <a:spLocks/>
            </p:cNvSpPr>
            <p:nvPr/>
          </p:nvSpPr>
          <p:spPr bwMode="auto">
            <a:xfrm flipH="1">
              <a:off x="1338578" y="4660116"/>
              <a:ext cx="331733"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AU"/>
            </a:p>
          </p:txBody>
        </p:sp>
        <p:sp>
          <p:nvSpPr>
            <p:cNvPr id="62" name="Oval 18" title="Nil"/>
            <p:cNvSpPr>
              <a:spLocks noChangeArrowheads="1"/>
            </p:cNvSpPr>
            <p:nvPr/>
          </p:nvSpPr>
          <p:spPr bwMode="auto">
            <a:xfrm flipH="1">
              <a:off x="1418467" y="4463942"/>
              <a:ext cx="172714"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63" name="Freeform 88" title="Nil"/>
            <p:cNvSpPr>
              <a:spLocks/>
            </p:cNvSpPr>
            <p:nvPr/>
          </p:nvSpPr>
          <p:spPr bwMode="auto">
            <a:xfrm flipH="1">
              <a:off x="3410779" y="4466069"/>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4" name="Freeform 89" title="Nil"/>
            <p:cNvSpPr>
              <a:spLocks/>
            </p:cNvSpPr>
            <p:nvPr/>
          </p:nvSpPr>
          <p:spPr bwMode="auto">
            <a:xfrm flipH="1">
              <a:off x="3341955" y="4659579"/>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5" name="Freeform 88" title="Nil"/>
            <p:cNvSpPr>
              <a:spLocks/>
            </p:cNvSpPr>
            <p:nvPr/>
          </p:nvSpPr>
          <p:spPr bwMode="auto">
            <a:xfrm flipH="1">
              <a:off x="2604681" y="4466069"/>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6" name="Freeform 89" title="Nil"/>
            <p:cNvSpPr>
              <a:spLocks/>
            </p:cNvSpPr>
            <p:nvPr/>
          </p:nvSpPr>
          <p:spPr bwMode="auto">
            <a:xfrm flipH="1">
              <a:off x="2535857" y="4659579"/>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7" name="Freeform 88" title="Nil"/>
            <p:cNvSpPr>
              <a:spLocks/>
            </p:cNvSpPr>
            <p:nvPr/>
          </p:nvSpPr>
          <p:spPr bwMode="auto">
            <a:xfrm flipH="1">
              <a:off x="1797065" y="4466069"/>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8" name="Freeform 89" title="Nil"/>
            <p:cNvSpPr>
              <a:spLocks/>
            </p:cNvSpPr>
            <p:nvPr/>
          </p:nvSpPr>
          <p:spPr bwMode="auto">
            <a:xfrm flipH="1">
              <a:off x="1728241" y="4659579"/>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69" name="Freeform 17" title="Nil"/>
            <p:cNvSpPr>
              <a:spLocks/>
            </p:cNvSpPr>
            <p:nvPr/>
          </p:nvSpPr>
          <p:spPr bwMode="auto">
            <a:xfrm flipH="1">
              <a:off x="543975" y="4660116"/>
              <a:ext cx="331733" cy="597589"/>
            </a:xfrm>
            <a:custGeom>
              <a:avLst/>
              <a:gdLst>
                <a:gd name="T0" fmla="*/ 127 w 184"/>
                <a:gd name="T1" fmla="*/ 0 h 305"/>
                <a:gd name="T2" fmla="*/ 92 w 184"/>
                <a:gd name="T3" fmla="*/ 28 h 305"/>
                <a:gd name="T4" fmla="*/ 57 w 184"/>
                <a:gd name="T5" fmla="*/ 0 h 305"/>
                <a:gd name="T6" fmla="*/ 0 w 184"/>
                <a:gd name="T7" fmla="*/ 59 h 305"/>
                <a:gd name="T8" fmla="*/ 0 w 184"/>
                <a:gd name="T9" fmla="*/ 163 h 305"/>
                <a:gd name="T10" fmla="*/ 31 w 184"/>
                <a:gd name="T11" fmla="*/ 163 h 305"/>
                <a:gd name="T12" fmla="*/ 31 w 184"/>
                <a:gd name="T13" fmla="*/ 62 h 305"/>
                <a:gd name="T14" fmla="*/ 36 w 184"/>
                <a:gd name="T15" fmla="*/ 62 h 305"/>
                <a:gd name="T16" fmla="*/ 36 w 184"/>
                <a:gd name="T17" fmla="*/ 199 h 305"/>
                <a:gd name="T18" fmla="*/ 41 w 184"/>
                <a:gd name="T19" fmla="*/ 199 h 305"/>
                <a:gd name="T20" fmla="*/ 41 w 184"/>
                <a:gd name="T21" fmla="*/ 305 h 305"/>
                <a:gd name="T22" fmla="*/ 88 w 184"/>
                <a:gd name="T23" fmla="*/ 305 h 305"/>
                <a:gd name="T24" fmla="*/ 88 w 184"/>
                <a:gd name="T25" fmla="*/ 199 h 305"/>
                <a:gd name="T26" fmla="*/ 95 w 184"/>
                <a:gd name="T27" fmla="*/ 199 h 305"/>
                <a:gd name="T28" fmla="*/ 95 w 184"/>
                <a:gd name="T29" fmla="*/ 305 h 305"/>
                <a:gd name="T30" fmla="*/ 142 w 184"/>
                <a:gd name="T31" fmla="*/ 305 h 305"/>
                <a:gd name="T32" fmla="*/ 142 w 184"/>
                <a:gd name="T33" fmla="*/ 199 h 305"/>
                <a:gd name="T34" fmla="*/ 147 w 184"/>
                <a:gd name="T35" fmla="*/ 199 h 305"/>
                <a:gd name="T36" fmla="*/ 147 w 184"/>
                <a:gd name="T37" fmla="*/ 62 h 305"/>
                <a:gd name="T38" fmla="*/ 152 w 184"/>
                <a:gd name="T39" fmla="*/ 62 h 305"/>
                <a:gd name="T40" fmla="*/ 152 w 184"/>
                <a:gd name="T41" fmla="*/ 163 h 305"/>
                <a:gd name="T42" fmla="*/ 184 w 184"/>
                <a:gd name="T43" fmla="*/ 163 h 305"/>
                <a:gd name="T44" fmla="*/ 184 w 184"/>
                <a:gd name="T45" fmla="*/ 59 h 305"/>
                <a:gd name="T46" fmla="*/ 127 w 184"/>
                <a:gd name="T47" fmla="*/ 0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4" h="305">
                  <a:moveTo>
                    <a:pt x="127" y="0"/>
                  </a:moveTo>
                  <a:cubicBezTo>
                    <a:pt x="92" y="28"/>
                    <a:pt x="92" y="28"/>
                    <a:pt x="92" y="28"/>
                  </a:cubicBezTo>
                  <a:cubicBezTo>
                    <a:pt x="57" y="0"/>
                    <a:pt x="57" y="0"/>
                    <a:pt x="57" y="0"/>
                  </a:cubicBezTo>
                  <a:cubicBezTo>
                    <a:pt x="16" y="19"/>
                    <a:pt x="0" y="36"/>
                    <a:pt x="0" y="59"/>
                  </a:cubicBezTo>
                  <a:cubicBezTo>
                    <a:pt x="0" y="163"/>
                    <a:pt x="0" y="163"/>
                    <a:pt x="0" y="163"/>
                  </a:cubicBezTo>
                  <a:cubicBezTo>
                    <a:pt x="31" y="163"/>
                    <a:pt x="31" y="163"/>
                    <a:pt x="31" y="163"/>
                  </a:cubicBezTo>
                  <a:cubicBezTo>
                    <a:pt x="31" y="62"/>
                    <a:pt x="31" y="62"/>
                    <a:pt x="31" y="62"/>
                  </a:cubicBezTo>
                  <a:cubicBezTo>
                    <a:pt x="36" y="62"/>
                    <a:pt x="36" y="62"/>
                    <a:pt x="36" y="62"/>
                  </a:cubicBezTo>
                  <a:cubicBezTo>
                    <a:pt x="36" y="199"/>
                    <a:pt x="36" y="199"/>
                    <a:pt x="36" y="199"/>
                  </a:cubicBezTo>
                  <a:cubicBezTo>
                    <a:pt x="41" y="199"/>
                    <a:pt x="41" y="199"/>
                    <a:pt x="41" y="199"/>
                  </a:cubicBezTo>
                  <a:cubicBezTo>
                    <a:pt x="41" y="305"/>
                    <a:pt x="41" y="305"/>
                    <a:pt x="41" y="305"/>
                  </a:cubicBezTo>
                  <a:cubicBezTo>
                    <a:pt x="88" y="305"/>
                    <a:pt x="88" y="305"/>
                    <a:pt x="88" y="305"/>
                  </a:cubicBezTo>
                  <a:cubicBezTo>
                    <a:pt x="88" y="199"/>
                    <a:pt x="88" y="199"/>
                    <a:pt x="88" y="199"/>
                  </a:cubicBezTo>
                  <a:cubicBezTo>
                    <a:pt x="95" y="199"/>
                    <a:pt x="95" y="199"/>
                    <a:pt x="95" y="199"/>
                  </a:cubicBezTo>
                  <a:cubicBezTo>
                    <a:pt x="95" y="305"/>
                    <a:pt x="95" y="305"/>
                    <a:pt x="95" y="305"/>
                  </a:cubicBezTo>
                  <a:cubicBezTo>
                    <a:pt x="142" y="305"/>
                    <a:pt x="142" y="305"/>
                    <a:pt x="142" y="305"/>
                  </a:cubicBezTo>
                  <a:cubicBezTo>
                    <a:pt x="142" y="199"/>
                    <a:pt x="142" y="199"/>
                    <a:pt x="142" y="199"/>
                  </a:cubicBezTo>
                  <a:cubicBezTo>
                    <a:pt x="147" y="199"/>
                    <a:pt x="147" y="199"/>
                    <a:pt x="147" y="199"/>
                  </a:cubicBezTo>
                  <a:cubicBezTo>
                    <a:pt x="147" y="62"/>
                    <a:pt x="147" y="62"/>
                    <a:pt x="147" y="62"/>
                  </a:cubicBezTo>
                  <a:cubicBezTo>
                    <a:pt x="152" y="62"/>
                    <a:pt x="152" y="62"/>
                    <a:pt x="152" y="62"/>
                  </a:cubicBezTo>
                  <a:cubicBezTo>
                    <a:pt x="152" y="163"/>
                    <a:pt x="152" y="163"/>
                    <a:pt x="152" y="163"/>
                  </a:cubicBezTo>
                  <a:cubicBezTo>
                    <a:pt x="184" y="163"/>
                    <a:pt x="184" y="163"/>
                    <a:pt x="184" y="163"/>
                  </a:cubicBezTo>
                  <a:cubicBezTo>
                    <a:pt x="184" y="59"/>
                    <a:pt x="184" y="59"/>
                    <a:pt x="184" y="59"/>
                  </a:cubicBezTo>
                  <a:cubicBezTo>
                    <a:pt x="184" y="36"/>
                    <a:pt x="167" y="19"/>
                    <a:pt x="127" y="0"/>
                  </a:cubicBezTo>
                  <a:close/>
                </a:path>
              </a:pathLst>
            </a:cu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70" name="Oval 18" title="Nil"/>
            <p:cNvSpPr>
              <a:spLocks noChangeArrowheads="1"/>
            </p:cNvSpPr>
            <p:nvPr/>
          </p:nvSpPr>
          <p:spPr bwMode="auto">
            <a:xfrm flipH="1">
              <a:off x="623864" y="4463942"/>
              <a:ext cx="172714" cy="186283"/>
            </a:xfrm>
            <a:prstGeom prst="ellipse">
              <a:avLst/>
            </a:prstGeom>
            <a:solidFill>
              <a:srgbClr val="CCCCCC"/>
            </a:solidFill>
            <a:ln>
              <a:noFill/>
            </a:ln>
          </p:spPr>
          <p:txBody>
            <a:bodyPr vert="horz" wrap="square" lIns="91440" tIns="45720" rIns="91440" bIns="45720" numCol="1" anchor="t" anchorCtr="0" compatLnSpc="1">
              <a:prstTxWarp prst="textNoShape">
                <a:avLst/>
              </a:prstTxWarp>
            </a:bodyPr>
            <a:lstStyle/>
            <a:p>
              <a:endParaRPr lang="en-AU"/>
            </a:p>
          </p:txBody>
        </p:sp>
        <p:sp>
          <p:nvSpPr>
            <p:cNvPr id="71" name="Freeform 88" title="Nil"/>
            <p:cNvSpPr>
              <a:spLocks/>
            </p:cNvSpPr>
            <p:nvPr/>
          </p:nvSpPr>
          <p:spPr bwMode="auto">
            <a:xfrm flipH="1">
              <a:off x="1002462" y="4466069"/>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2" name="Freeform 89" title="Nil"/>
            <p:cNvSpPr>
              <a:spLocks/>
            </p:cNvSpPr>
            <p:nvPr/>
          </p:nvSpPr>
          <p:spPr bwMode="auto">
            <a:xfrm flipH="1">
              <a:off x="933638" y="4659579"/>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3" name="Freeform 88" title="Nil"/>
            <p:cNvSpPr>
              <a:spLocks/>
            </p:cNvSpPr>
            <p:nvPr/>
          </p:nvSpPr>
          <p:spPr bwMode="auto">
            <a:xfrm flipH="1">
              <a:off x="4228673" y="4466606"/>
              <a:ext cx="225914" cy="184558"/>
            </a:xfrm>
            <a:custGeom>
              <a:avLst/>
              <a:gdLst>
                <a:gd name="T0" fmla="*/ 154 w 308"/>
                <a:gd name="T1" fmla="*/ 0 h 233"/>
                <a:gd name="T2" fmla="*/ 41 w 308"/>
                <a:gd name="T3" fmla="*/ 209 h 233"/>
                <a:gd name="T4" fmla="*/ 90 w 308"/>
                <a:gd name="T5" fmla="*/ 209 h 233"/>
                <a:gd name="T6" fmla="*/ 154 w 308"/>
                <a:gd name="T7" fmla="*/ 233 h 233"/>
                <a:gd name="T8" fmla="*/ 219 w 308"/>
                <a:gd name="T9" fmla="*/ 209 h 233"/>
                <a:gd name="T10" fmla="*/ 267 w 308"/>
                <a:gd name="T11" fmla="*/ 209 h 233"/>
                <a:gd name="T12" fmla="*/ 154 w 308"/>
                <a:gd name="T13" fmla="*/ 0 h 233"/>
              </a:gdLst>
              <a:ahLst/>
              <a:cxnLst>
                <a:cxn ang="0">
                  <a:pos x="T0" y="T1"/>
                </a:cxn>
                <a:cxn ang="0">
                  <a:pos x="T2" y="T3"/>
                </a:cxn>
                <a:cxn ang="0">
                  <a:pos x="T4" y="T5"/>
                </a:cxn>
                <a:cxn ang="0">
                  <a:pos x="T6" y="T7"/>
                </a:cxn>
                <a:cxn ang="0">
                  <a:pos x="T8" y="T9"/>
                </a:cxn>
                <a:cxn ang="0">
                  <a:pos x="T10" y="T11"/>
                </a:cxn>
                <a:cxn ang="0">
                  <a:pos x="T12" y="T13"/>
                </a:cxn>
              </a:cxnLst>
              <a:rect l="0" t="0" r="r" b="b"/>
              <a:pathLst>
                <a:path w="308" h="233">
                  <a:moveTo>
                    <a:pt x="154" y="0"/>
                  </a:moveTo>
                  <a:cubicBezTo>
                    <a:pt x="106" y="0"/>
                    <a:pt x="0" y="53"/>
                    <a:pt x="41" y="209"/>
                  </a:cubicBezTo>
                  <a:cubicBezTo>
                    <a:pt x="90" y="209"/>
                    <a:pt x="90" y="209"/>
                    <a:pt x="90" y="209"/>
                  </a:cubicBezTo>
                  <a:cubicBezTo>
                    <a:pt x="107" y="224"/>
                    <a:pt x="129" y="233"/>
                    <a:pt x="154" y="233"/>
                  </a:cubicBezTo>
                  <a:cubicBezTo>
                    <a:pt x="179" y="233"/>
                    <a:pt x="201" y="224"/>
                    <a:pt x="219" y="209"/>
                  </a:cubicBezTo>
                  <a:cubicBezTo>
                    <a:pt x="267" y="209"/>
                    <a:pt x="267" y="209"/>
                    <a:pt x="267" y="209"/>
                  </a:cubicBezTo>
                  <a:cubicBezTo>
                    <a:pt x="308" y="53"/>
                    <a:pt x="202" y="0"/>
                    <a:pt x="15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sp>
          <p:nvSpPr>
            <p:cNvPr id="74" name="Freeform 89" title="Nil"/>
            <p:cNvSpPr>
              <a:spLocks/>
            </p:cNvSpPr>
            <p:nvPr/>
          </p:nvSpPr>
          <p:spPr bwMode="auto">
            <a:xfrm flipH="1">
              <a:off x="4159849" y="4660116"/>
              <a:ext cx="360783" cy="598126"/>
            </a:xfrm>
            <a:custGeom>
              <a:avLst/>
              <a:gdLst>
                <a:gd name="T0" fmla="*/ 492 w 492"/>
                <a:gd name="T1" fmla="*/ 298 h 752"/>
                <a:gd name="T2" fmla="*/ 415 w 492"/>
                <a:gd name="T3" fmla="*/ 29 h 752"/>
                <a:gd name="T4" fmla="*/ 385 w 492"/>
                <a:gd name="T5" fmla="*/ 1 h 752"/>
                <a:gd name="T6" fmla="*/ 379 w 492"/>
                <a:gd name="T7" fmla="*/ 0 h 752"/>
                <a:gd name="T8" fmla="*/ 341 w 492"/>
                <a:gd name="T9" fmla="*/ 0 h 752"/>
                <a:gd name="T10" fmla="*/ 151 w 492"/>
                <a:gd name="T11" fmla="*/ 0 h 752"/>
                <a:gd name="T12" fmla="*/ 113 w 492"/>
                <a:gd name="T13" fmla="*/ 0 h 752"/>
                <a:gd name="T14" fmla="*/ 107 w 492"/>
                <a:gd name="T15" fmla="*/ 1 h 752"/>
                <a:gd name="T16" fmla="*/ 77 w 492"/>
                <a:gd name="T17" fmla="*/ 29 h 752"/>
                <a:gd name="T18" fmla="*/ 0 w 492"/>
                <a:gd name="T19" fmla="*/ 298 h 752"/>
                <a:gd name="T20" fmla="*/ 75 w 492"/>
                <a:gd name="T21" fmla="*/ 319 h 752"/>
                <a:gd name="T22" fmla="*/ 142 w 492"/>
                <a:gd name="T23" fmla="*/ 85 h 752"/>
                <a:gd name="T24" fmla="*/ 151 w 492"/>
                <a:gd name="T25" fmla="*/ 85 h 752"/>
                <a:gd name="T26" fmla="*/ 34 w 492"/>
                <a:gd name="T27" fmla="*/ 522 h 752"/>
                <a:gd name="T28" fmla="*/ 151 w 492"/>
                <a:gd name="T29" fmla="*/ 522 h 752"/>
                <a:gd name="T30" fmla="*/ 151 w 492"/>
                <a:gd name="T31" fmla="*/ 752 h 752"/>
                <a:gd name="T32" fmla="*/ 238 w 492"/>
                <a:gd name="T33" fmla="*/ 752 h 752"/>
                <a:gd name="T34" fmla="*/ 238 w 492"/>
                <a:gd name="T35" fmla="*/ 522 h 752"/>
                <a:gd name="T36" fmla="*/ 254 w 492"/>
                <a:gd name="T37" fmla="*/ 522 h 752"/>
                <a:gd name="T38" fmla="*/ 254 w 492"/>
                <a:gd name="T39" fmla="*/ 752 h 752"/>
                <a:gd name="T40" fmla="*/ 341 w 492"/>
                <a:gd name="T41" fmla="*/ 752 h 752"/>
                <a:gd name="T42" fmla="*/ 341 w 492"/>
                <a:gd name="T43" fmla="*/ 522 h 752"/>
                <a:gd name="T44" fmla="*/ 458 w 492"/>
                <a:gd name="T45" fmla="*/ 522 h 752"/>
                <a:gd name="T46" fmla="*/ 341 w 492"/>
                <a:gd name="T47" fmla="*/ 85 h 752"/>
                <a:gd name="T48" fmla="*/ 350 w 492"/>
                <a:gd name="T49" fmla="*/ 85 h 752"/>
                <a:gd name="T50" fmla="*/ 417 w 492"/>
                <a:gd name="T51" fmla="*/ 319 h 752"/>
                <a:gd name="T52" fmla="*/ 492 w 492"/>
                <a:gd name="T53" fmla="*/ 298 h 752"/>
                <a:gd name="connsiteX0" fmla="*/ 10000 w 10000"/>
                <a:gd name="connsiteY0" fmla="*/ 3967 h 10004"/>
                <a:gd name="connsiteX1" fmla="*/ 8435 w 10000"/>
                <a:gd name="connsiteY1" fmla="*/ 390 h 10004"/>
                <a:gd name="connsiteX2" fmla="*/ 7825 w 10000"/>
                <a:gd name="connsiteY2" fmla="*/ 17 h 10004"/>
                <a:gd name="connsiteX3" fmla="*/ 7703 w 10000"/>
                <a:gd name="connsiteY3" fmla="*/ 4 h 10004"/>
                <a:gd name="connsiteX4" fmla="*/ 6931 w 10000"/>
                <a:gd name="connsiteY4" fmla="*/ 4 h 10004"/>
                <a:gd name="connsiteX5" fmla="*/ 5001 w 10000"/>
                <a:gd name="connsiteY5" fmla="*/ 0 h 10004"/>
                <a:gd name="connsiteX6" fmla="*/ 3069 w 10000"/>
                <a:gd name="connsiteY6" fmla="*/ 4 h 10004"/>
                <a:gd name="connsiteX7" fmla="*/ 2297 w 10000"/>
                <a:gd name="connsiteY7" fmla="*/ 4 h 10004"/>
                <a:gd name="connsiteX8" fmla="*/ 2175 w 10000"/>
                <a:gd name="connsiteY8" fmla="*/ 17 h 10004"/>
                <a:gd name="connsiteX9" fmla="*/ 1565 w 10000"/>
                <a:gd name="connsiteY9" fmla="*/ 390 h 10004"/>
                <a:gd name="connsiteX10" fmla="*/ 0 w 10000"/>
                <a:gd name="connsiteY10" fmla="*/ 3967 h 10004"/>
                <a:gd name="connsiteX11" fmla="*/ 1524 w 10000"/>
                <a:gd name="connsiteY11" fmla="*/ 4246 h 10004"/>
                <a:gd name="connsiteX12" fmla="*/ 2886 w 10000"/>
                <a:gd name="connsiteY12" fmla="*/ 1134 h 10004"/>
                <a:gd name="connsiteX13" fmla="*/ 3069 w 10000"/>
                <a:gd name="connsiteY13" fmla="*/ 1134 h 10004"/>
                <a:gd name="connsiteX14" fmla="*/ 691 w 10000"/>
                <a:gd name="connsiteY14" fmla="*/ 6945 h 10004"/>
                <a:gd name="connsiteX15" fmla="*/ 3069 w 10000"/>
                <a:gd name="connsiteY15" fmla="*/ 6945 h 10004"/>
                <a:gd name="connsiteX16" fmla="*/ 3069 w 10000"/>
                <a:gd name="connsiteY16" fmla="*/ 10004 h 10004"/>
                <a:gd name="connsiteX17" fmla="*/ 4837 w 10000"/>
                <a:gd name="connsiteY17" fmla="*/ 10004 h 10004"/>
                <a:gd name="connsiteX18" fmla="*/ 4837 w 10000"/>
                <a:gd name="connsiteY18" fmla="*/ 6945 h 10004"/>
                <a:gd name="connsiteX19" fmla="*/ 5163 w 10000"/>
                <a:gd name="connsiteY19" fmla="*/ 6945 h 10004"/>
                <a:gd name="connsiteX20" fmla="*/ 5163 w 10000"/>
                <a:gd name="connsiteY20" fmla="*/ 10004 h 10004"/>
                <a:gd name="connsiteX21" fmla="*/ 6931 w 10000"/>
                <a:gd name="connsiteY21" fmla="*/ 10004 h 10004"/>
                <a:gd name="connsiteX22" fmla="*/ 6931 w 10000"/>
                <a:gd name="connsiteY22" fmla="*/ 6945 h 10004"/>
                <a:gd name="connsiteX23" fmla="*/ 9309 w 10000"/>
                <a:gd name="connsiteY23" fmla="*/ 6945 h 10004"/>
                <a:gd name="connsiteX24" fmla="*/ 6931 w 10000"/>
                <a:gd name="connsiteY24" fmla="*/ 1134 h 10004"/>
                <a:gd name="connsiteX25" fmla="*/ 7114 w 10000"/>
                <a:gd name="connsiteY25" fmla="*/ 1134 h 10004"/>
                <a:gd name="connsiteX26" fmla="*/ 8476 w 10000"/>
                <a:gd name="connsiteY26" fmla="*/ 4246 h 10004"/>
                <a:gd name="connsiteX27" fmla="*/ 10000 w 10000"/>
                <a:gd name="connsiteY27" fmla="*/ 3967 h 10004"/>
                <a:gd name="connsiteX0" fmla="*/ 10000 w 10000"/>
                <a:gd name="connsiteY0" fmla="*/ 4002 h 10039"/>
                <a:gd name="connsiteX1" fmla="*/ 8435 w 10000"/>
                <a:gd name="connsiteY1" fmla="*/ 425 h 10039"/>
                <a:gd name="connsiteX2" fmla="*/ 7825 w 10000"/>
                <a:gd name="connsiteY2" fmla="*/ 52 h 10039"/>
                <a:gd name="connsiteX3" fmla="*/ 7703 w 10000"/>
                <a:gd name="connsiteY3" fmla="*/ 39 h 10039"/>
                <a:gd name="connsiteX4" fmla="*/ 6931 w 10000"/>
                <a:gd name="connsiteY4" fmla="*/ 39 h 10039"/>
                <a:gd name="connsiteX5" fmla="*/ 5001 w 10000"/>
                <a:gd name="connsiteY5" fmla="*/ 566 h 10039"/>
                <a:gd name="connsiteX6" fmla="*/ 3069 w 10000"/>
                <a:gd name="connsiteY6" fmla="*/ 39 h 10039"/>
                <a:gd name="connsiteX7" fmla="*/ 2297 w 10000"/>
                <a:gd name="connsiteY7" fmla="*/ 39 h 10039"/>
                <a:gd name="connsiteX8" fmla="*/ 2175 w 10000"/>
                <a:gd name="connsiteY8" fmla="*/ 52 h 10039"/>
                <a:gd name="connsiteX9" fmla="*/ 1565 w 10000"/>
                <a:gd name="connsiteY9" fmla="*/ 425 h 10039"/>
                <a:gd name="connsiteX10" fmla="*/ 0 w 10000"/>
                <a:gd name="connsiteY10" fmla="*/ 4002 h 10039"/>
                <a:gd name="connsiteX11" fmla="*/ 1524 w 10000"/>
                <a:gd name="connsiteY11" fmla="*/ 4281 h 10039"/>
                <a:gd name="connsiteX12" fmla="*/ 2886 w 10000"/>
                <a:gd name="connsiteY12" fmla="*/ 1169 h 10039"/>
                <a:gd name="connsiteX13" fmla="*/ 3069 w 10000"/>
                <a:gd name="connsiteY13" fmla="*/ 1169 h 10039"/>
                <a:gd name="connsiteX14" fmla="*/ 691 w 10000"/>
                <a:gd name="connsiteY14" fmla="*/ 6980 h 10039"/>
                <a:gd name="connsiteX15" fmla="*/ 3069 w 10000"/>
                <a:gd name="connsiteY15" fmla="*/ 6980 h 10039"/>
                <a:gd name="connsiteX16" fmla="*/ 3069 w 10000"/>
                <a:gd name="connsiteY16" fmla="*/ 10039 h 10039"/>
                <a:gd name="connsiteX17" fmla="*/ 4837 w 10000"/>
                <a:gd name="connsiteY17" fmla="*/ 10039 h 10039"/>
                <a:gd name="connsiteX18" fmla="*/ 4837 w 10000"/>
                <a:gd name="connsiteY18" fmla="*/ 6980 h 10039"/>
                <a:gd name="connsiteX19" fmla="*/ 5163 w 10000"/>
                <a:gd name="connsiteY19" fmla="*/ 6980 h 10039"/>
                <a:gd name="connsiteX20" fmla="*/ 5163 w 10000"/>
                <a:gd name="connsiteY20" fmla="*/ 10039 h 10039"/>
                <a:gd name="connsiteX21" fmla="*/ 6931 w 10000"/>
                <a:gd name="connsiteY21" fmla="*/ 10039 h 10039"/>
                <a:gd name="connsiteX22" fmla="*/ 6931 w 10000"/>
                <a:gd name="connsiteY22" fmla="*/ 6980 h 10039"/>
                <a:gd name="connsiteX23" fmla="*/ 9309 w 10000"/>
                <a:gd name="connsiteY23" fmla="*/ 6980 h 10039"/>
                <a:gd name="connsiteX24" fmla="*/ 6931 w 10000"/>
                <a:gd name="connsiteY24" fmla="*/ 1169 h 10039"/>
                <a:gd name="connsiteX25" fmla="*/ 7114 w 10000"/>
                <a:gd name="connsiteY25" fmla="*/ 1169 h 10039"/>
                <a:gd name="connsiteX26" fmla="*/ 8476 w 10000"/>
                <a:gd name="connsiteY26" fmla="*/ 4281 h 10039"/>
                <a:gd name="connsiteX27" fmla="*/ 10000 w 10000"/>
                <a:gd name="connsiteY27" fmla="*/ 4002 h 10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000" h="10039">
                  <a:moveTo>
                    <a:pt x="10000" y="4002"/>
                  </a:moveTo>
                  <a:lnTo>
                    <a:pt x="8435" y="425"/>
                  </a:lnTo>
                  <a:cubicBezTo>
                    <a:pt x="8354" y="225"/>
                    <a:pt x="8110" y="92"/>
                    <a:pt x="7825" y="52"/>
                  </a:cubicBezTo>
                  <a:cubicBezTo>
                    <a:pt x="7785" y="39"/>
                    <a:pt x="7744" y="39"/>
                    <a:pt x="7703" y="39"/>
                  </a:cubicBezTo>
                  <a:cubicBezTo>
                    <a:pt x="7446" y="39"/>
                    <a:pt x="7381" y="-49"/>
                    <a:pt x="6931" y="39"/>
                  </a:cubicBezTo>
                  <a:cubicBezTo>
                    <a:pt x="6481" y="127"/>
                    <a:pt x="5644" y="390"/>
                    <a:pt x="5001" y="566"/>
                  </a:cubicBezTo>
                  <a:cubicBezTo>
                    <a:pt x="4357" y="390"/>
                    <a:pt x="3520" y="127"/>
                    <a:pt x="3069" y="39"/>
                  </a:cubicBezTo>
                  <a:cubicBezTo>
                    <a:pt x="2618" y="-49"/>
                    <a:pt x="2554" y="39"/>
                    <a:pt x="2297" y="39"/>
                  </a:cubicBezTo>
                  <a:cubicBezTo>
                    <a:pt x="2256" y="39"/>
                    <a:pt x="2215" y="39"/>
                    <a:pt x="2175" y="52"/>
                  </a:cubicBezTo>
                  <a:cubicBezTo>
                    <a:pt x="1890" y="92"/>
                    <a:pt x="1646" y="225"/>
                    <a:pt x="1565" y="425"/>
                  </a:cubicBezTo>
                  <a:lnTo>
                    <a:pt x="0" y="4002"/>
                  </a:lnTo>
                  <a:lnTo>
                    <a:pt x="1524" y="4281"/>
                  </a:lnTo>
                  <a:lnTo>
                    <a:pt x="2886" y="1169"/>
                  </a:lnTo>
                  <a:lnTo>
                    <a:pt x="3069" y="1169"/>
                  </a:lnTo>
                  <a:lnTo>
                    <a:pt x="691" y="6980"/>
                  </a:lnTo>
                  <a:lnTo>
                    <a:pt x="3069" y="6980"/>
                  </a:lnTo>
                  <a:lnTo>
                    <a:pt x="3069" y="10039"/>
                  </a:lnTo>
                  <a:lnTo>
                    <a:pt x="4837" y="10039"/>
                  </a:lnTo>
                  <a:lnTo>
                    <a:pt x="4837" y="6980"/>
                  </a:lnTo>
                  <a:lnTo>
                    <a:pt x="5163" y="6980"/>
                  </a:lnTo>
                  <a:lnTo>
                    <a:pt x="5163" y="10039"/>
                  </a:lnTo>
                  <a:lnTo>
                    <a:pt x="6931" y="10039"/>
                  </a:lnTo>
                  <a:lnTo>
                    <a:pt x="6931" y="6980"/>
                  </a:lnTo>
                  <a:lnTo>
                    <a:pt x="9309" y="6980"/>
                  </a:lnTo>
                  <a:lnTo>
                    <a:pt x="6931" y="1169"/>
                  </a:lnTo>
                  <a:lnTo>
                    <a:pt x="7114" y="1169"/>
                  </a:lnTo>
                  <a:lnTo>
                    <a:pt x="8476" y="4281"/>
                  </a:lnTo>
                  <a:lnTo>
                    <a:pt x="10000" y="400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AU"/>
            </a:p>
          </p:txBody>
        </p:sp>
      </p:grpSp>
      <p:sp>
        <p:nvSpPr>
          <p:cNvPr id="75" name="Title 1" descr="chart subheading" title="WHAT WOULD ENCOURAGE THEM TO STOP"/>
          <p:cNvSpPr txBox="1">
            <a:spLocks/>
          </p:cNvSpPr>
          <p:nvPr/>
        </p:nvSpPr>
        <p:spPr>
          <a:xfrm>
            <a:off x="347824" y="3199497"/>
            <a:ext cx="8597899" cy="423862"/>
          </a:xfrm>
          <a:prstGeom prst="rect">
            <a:avLst/>
          </a:prstGeom>
        </p:spPr>
        <p:txBody>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en-AU" sz="1200" dirty="0" smtClean="0"/>
              <a:t>WHAT WOULD ENCOURAGE THEM TO STOP</a:t>
            </a:r>
            <a:endParaRPr lang="en-AU" sz="1200" dirty="0"/>
          </a:p>
          <a:p>
            <a:r>
              <a:rPr lang="en-AU" sz="1200" dirty="0"/>
              <a:t/>
            </a:r>
            <a:br>
              <a:rPr lang="en-AU" sz="1200" dirty="0"/>
            </a:br>
            <a:endParaRPr lang="en-AU" sz="1200" dirty="0"/>
          </a:p>
        </p:txBody>
      </p:sp>
      <p:sp>
        <p:nvSpPr>
          <p:cNvPr id="76" name="Title 1" descr="Chart subheading" title="REASONS FOR CONSUMING UNLAWFUL CONTENT"/>
          <p:cNvSpPr txBox="1">
            <a:spLocks/>
          </p:cNvSpPr>
          <p:nvPr/>
        </p:nvSpPr>
        <p:spPr>
          <a:xfrm>
            <a:off x="344893" y="1352422"/>
            <a:ext cx="8597899" cy="423862"/>
          </a:xfrm>
          <a:prstGeom prst="rect">
            <a:avLst/>
          </a:prstGeom>
        </p:spPr>
        <p:txBody>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r>
              <a:rPr lang="en-AU" sz="1200" dirty="0" smtClean="0"/>
              <a:t>REASONS FOR CONSUMING UNLAWFUL CONTENT</a:t>
            </a:r>
            <a:endParaRPr lang="en-AU" sz="1200" dirty="0"/>
          </a:p>
          <a:p>
            <a:r>
              <a:rPr lang="en-AU" sz="1200" dirty="0"/>
              <a:t/>
            </a:r>
            <a:br>
              <a:rPr lang="en-AU" sz="1200" dirty="0"/>
            </a:br>
            <a:endParaRPr lang="en-AU" sz="1200" dirty="0"/>
          </a:p>
        </p:txBody>
      </p:sp>
    </p:spTree>
    <p:extLst>
      <p:ext uri="{BB962C8B-B14F-4D97-AF65-F5344CB8AC3E}">
        <p14:creationId xmlns:p14="http://schemas.microsoft.com/office/powerpoint/2010/main" val="4070477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descr="Top three best known services include: 1) YouTube, 2) Netflix, and 3) Foxtel" title="Table showing top three best known services"/>
          <p:cNvGraphicFramePr>
            <a:graphicFrameLocks noGrp="1"/>
          </p:cNvGraphicFramePr>
          <p:nvPr>
            <p:extLst>
              <p:ext uri="{D42A27DB-BD31-4B8C-83A1-F6EECF244321}">
                <p14:modId xmlns:p14="http://schemas.microsoft.com/office/powerpoint/2010/main" val="575698676"/>
              </p:ext>
            </p:extLst>
          </p:nvPr>
        </p:nvGraphicFramePr>
        <p:xfrm>
          <a:off x="783650" y="3039014"/>
          <a:ext cx="1615901" cy="2512701"/>
        </p:xfrm>
        <a:graphic>
          <a:graphicData uri="http://schemas.openxmlformats.org/drawingml/2006/table">
            <a:tbl>
              <a:tblPr firstRow="1" bandRow="1">
                <a:tableStyleId>{5C22544A-7EE6-4342-B048-85BDC9FD1C3A}</a:tableStyleId>
              </a:tblPr>
              <a:tblGrid>
                <a:gridCol w="1615901"/>
              </a:tblGrid>
              <a:tr h="837567">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0000"/>
                          </a:solidFill>
                          <a:latin typeface="+mn-lt"/>
                          <a:ea typeface="+mn-ea"/>
                          <a:cs typeface="+mn-cs"/>
                        </a:rPr>
                        <a:t>YouTube</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837567">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C00000"/>
                          </a:solidFill>
                          <a:latin typeface="+mn-lt"/>
                          <a:ea typeface="+mn-ea"/>
                          <a:cs typeface="+mn-cs"/>
                        </a:rPr>
                        <a:t>Netflix</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837567">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accent6">
                              <a:lumMod val="75000"/>
                            </a:schemeClr>
                          </a:solidFill>
                          <a:latin typeface="+mn-lt"/>
                          <a:ea typeface="+mn-ea"/>
                          <a:cs typeface="+mn-cs"/>
                        </a:rPr>
                        <a:t>Foxtel</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2" name="Title 1" descr="YouTube remained the best known provider of perceived lawful content. " title="Heading and key finding of the slide"/>
          <p:cNvSpPr>
            <a:spLocks noGrp="1"/>
          </p:cNvSpPr>
          <p:nvPr>
            <p:ph type="title"/>
          </p:nvPr>
        </p:nvSpPr>
        <p:spPr>
          <a:xfrm>
            <a:off x="132730" y="317997"/>
            <a:ext cx="2673532" cy="1778815"/>
          </a:xfrm>
        </p:spPr>
        <p:txBody>
          <a:bodyPr/>
          <a:lstStyle/>
          <a:p>
            <a:pPr marL="4763" lvl="2"/>
            <a:r>
              <a:rPr lang="en-AU" sz="2000" b="1" kern="1200" dirty="0">
                <a:solidFill>
                  <a:schemeClr val="tx1"/>
                </a:solidFill>
                <a:latin typeface="+mj-lt"/>
                <a:ea typeface="+mj-ea"/>
                <a:cs typeface="+mj-cs"/>
              </a:rPr>
              <a:t>YouTube remained the best known provider of </a:t>
            </a:r>
            <a:r>
              <a:rPr lang="en-AU" sz="2000" b="1" i="1" kern="1200" dirty="0">
                <a:solidFill>
                  <a:schemeClr val="tx1"/>
                </a:solidFill>
                <a:latin typeface="+mj-lt"/>
                <a:ea typeface="+mj-ea"/>
                <a:cs typeface="+mj-cs"/>
              </a:rPr>
              <a:t>perceived</a:t>
            </a:r>
            <a:r>
              <a:rPr lang="en-AU" sz="2000" b="1" kern="1200" dirty="0">
                <a:solidFill>
                  <a:schemeClr val="tx1"/>
                </a:solidFill>
                <a:latin typeface="+mj-lt"/>
                <a:ea typeface="+mj-ea"/>
                <a:cs typeface="+mj-cs"/>
              </a:rPr>
              <a:t> lawful content</a:t>
            </a:r>
            <a:r>
              <a:rPr lang="en-AU" sz="2000" b="1" kern="1200" dirty="0" smtClean="0">
                <a:solidFill>
                  <a:schemeClr val="tx1"/>
                </a:solidFill>
                <a:latin typeface="+mj-lt"/>
                <a:ea typeface="+mj-ea"/>
                <a:cs typeface="+mj-cs"/>
              </a:rPr>
              <a:t>. </a:t>
            </a:r>
            <a:endParaRPr lang="en-AU" sz="2000" b="1" kern="1200" dirty="0">
              <a:solidFill>
                <a:schemeClr val="tx1"/>
              </a:solidFill>
              <a:latin typeface="+mj-lt"/>
              <a:ea typeface="+mj-ea"/>
              <a:cs typeface="+mj-cs"/>
            </a:endParaRPr>
          </a:p>
        </p:txBody>
      </p:sp>
      <p:sp>
        <p:nvSpPr>
          <p:cNvPr id="3" name="Slide Number Placeholder 2" title="Slide 7"/>
          <p:cNvSpPr>
            <a:spLocks noGrp="1"/>
          </p:cNvSpPr>
          <p:nvPr>
            <p:ph type="sldNum" sz="quarter" idx="10"/>
          </p:nvPr>
        </p:nvSpPr>
        <p:spPr/>
        <p:txBody>
          <a:bodyPr/>
          <a:lstStyle/>
          <a:p>
            <a:fld id="{9784CBA3-D598-4B1F-BAA3-EE14B5154290}" type="slidenum">
              <a:rPr lang="en-AU" smtClean="0"/>
              <a:pPr/>
              <a:t>18</a:t>
            </a:fld>
            <a:endParaRPr lang="en-AU" dirty="0"/>
          </a:p>
        </p:txBody>
      </p:sp>
      <p:sp>
        <p:nvSpPr>
          <p:cNvPr id="5127" name="Rectangle 5126" title="Nil"/>
          <p:cNvSpPr/>
          <p:nvPr/>
        </p:nvSpPr>
        <p:spPr bwMode="ltGray">
          <a:xfrm>
            <a:off x="168185" y="3169649"/>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3200" b="0" dirty="0" smtClean="0">
                <a:solidFill>
                  <a:schemeClr val="tx1"/>
                </a:solidFill>
              </a:rPr>
              <a:t>1</a:t>
            </a:r>
          </a:p>
        </p:txBody>
      </p:sp>
      <p:sp>
        <p:nvSpPr>
          <p:cNvPr id="61" name="Rectangle 60" title="Nil"/>
          <p:cNvSpPr/>
          <p:nvPr/>
        </p:nvSpPr>
        <p:spPr bwMode="ltGray">
          <a:xfrm>
            <a:off x="168185" y="4020311"/>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3200" b="0" dirty="0" smtClean="0">
                <a:solidFill>
                  <a:schemeClr val="tx1"/>
                </a:solidFill>
              </a:rPr>
              <a:t>2</a:t>
            </a:r>
          </a:p>
        </p:txBody>
      </p:sp>
      <p:sp>
        <p:nvSpPr>
          <p:cNvPr id="62" name="Rectangle 61" title="Nil"/>
          <p:cNvSpPr/>
          <p:nvPr/>
        </p:nvSpPr>
        <p:spPr bwMode="ltGray">
          <a:xfrm>
            <a:off x="168185" y="4870973"/>
            <a:ext cx="507139" cy="54940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sz="3200" b="0" dirty="0" smtClean="0">
                <a:solidFill>
                  <a:schemeClr val="tx1"/>
                </a:solidFill>
              </a:rPr>
              <a:t>3</a:t>
            </a:r>
          </a:p>
        </p:txBody>
      </p:sp>
      <p:sp>
        <p:nvSpPr>
          <p:cNvPr id="5132" name="Rectangle 5131" title="TOP 3 Best Known Services"/>
          <p:cNvSpPr/>
          <p:nvPr/>
        </p:nvSpPr>
        <p:spPr>
          <a:xfrm>
            <a:off x="-64078" y="2247077"/>
            <a:ext cx="1173718" cy="600164"/>
          </a:xfrm>
          <a:prstGeom prst="rect">
            <a:avLst/>
          </a:prstGeom>
        </p:spPr>
        <p:txBody>
          <a:bodyPr wrap="none">
            <a:spAutoFit/>
          </a:bodyPr>
          <a:lstStyle/>
          <a:p>
            <a:pPr algn="ctr"/>
            <a:r>
              <a:rPr lang="en-AU" sz="1100" b="0" spc="150" dirty="0" smtClean="0">
                <a:latin typeface="Verdana"/>
                <a:cs typeface="Times New Roman"/>
              </a:rPr>
              <a:t>TOP </a:t>
            </a:r>
            <a:r>
              <a:rPr lang="en-AU" sz="1100" spc="150" dirty="0">
                <a:latin typeface="Verdana"/>
                <a:cs typeface="Times New Roman"/>
              </a:rPr>
              <a:t>3</a:t>
            </a:r>
            <a:endParaRPr lang="en-AU" sz="1100" b="0" spc="150" dirty="0" smtClean="0">
              <a:latin typeface="Verdana"/>
              <a:cs typeface="Times New Roman"/>
            </a:endParaRPr>
          </a:p>
          <a:p>
            <a:pPr algn="ctr"/>
            <a:r>
              <a:rPr lang="en-AU" sz="1100" dirty="0" smtClean="0"/>
              <a:t>BEST KNOWN </a:t>
            </a:r>
          </a:p>
          <a:p>
            <a:pPr algn="ctr"/>
            <a:r>
              <a:rPr lang="en-AU" sz="1100" b="0" dirty="0" smtClean="0"/>
              <a:t>SERVICES</a:t>
            </a:r>
            <a:endParaRPr lang="en-AU" sz="1100" b="0" dirty="0"/>
          </a:p>
        </p:txBody>
      </p:sp>
      <p:sp>
        <p:nvSpPr>
          <p:cNvPr id="4" name="AutoShape 4" descr="Image result for xbox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 name="AutoShape 6" descr="Image result for xbox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 name="AutoShape 8" descr="Image result for xbox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25" name="Picture 24" descr="Word cloud image illustrating most common indicators of a lawful online service.&#10;&#10;Top 3 most common indicators (shown largest font sizes):&#10;1 Reputable&#10;2 Well known&#10;3 Trustworthy" title="Image: Word cloud"/>
          <p:cNvPicPr/>
          <p:nvPr/>
        </p:nvPicPr>
        <p:blipFill>
          <a:blip r:embed="rId3">
            <a:extLst>
              <a:ext uri="{28A0092B-C50C-407E-A947-70E740481C1C}">
                <a14:useLocalDpi xmlns:a14="http://schemas.microsoft.com/office/drawing/2010/main" val="0"/>
              </a:ext>
            </a:extLst>
          </a:blip>
          <a:stretch>
            <a:fillRect/>
          </a:stretch>
        </p:blipFill>
        <p:spPr>
          <a:xfrm>
            <a:off x="3607722" y="3426718"/>
            <a:ext cx="5401310" cy="1903730"/>
          </a:xfrm>
          <a:prstGeom prst="rect">
            <a:avLst/>
          </a:prstGeom>
        </p:spPr>
      </p:pic>
      <p:sp>
        <p:nvSpPr>
          <p:cNvPr id="26" name="Rectangle 25" title="TOP 3 most common indicators"/>
          <p:cNvSpPr/>
          <p:nvPr/>
        </p:nvSpPr>
        <p:spPr>
          <a:xfrm>
            <a:off x="3392721" y="2247077"/>
            <a:ext cx="1287532" cy="600164"/>
          </a:xfrm>
          <a:prstGeom prst="rect">
            <a:avLst/>
          </a:prstGeom>
        </p:spPr>
        <p:txBody>
          <a:bodyPr wrap="none">
            <a:spAutoFit/>
          </a:bodyPr>
          <a:lstStyle/>
          <a:p>
            <a:pPr algn="ctr"/>
            <a:r>
              <a:rPr lang="en-AU" sz="1100" b="0" spc="150" dirty="0" smtClean="0">
                <a:latin typeface="Verdana"/>
                <a:cs typeface="Times New Roman"/>
              </a:rPr>
              <a:t>TOP </a:t>
            </a:r>
            <a:r>
              <a:rPr lang="en-AU" sz="1100" spc="150" dirty="0">
                <a:latin typeface="Verdana"/>
                <a:cs typeface="Times New Roman"/>
              </a:rPr>
              <a:t>3</a:t>
            </a:r>
            <a:endParaRPr lang="en-AU" sz="1100" b="0" spc="150" dirty="0" smtClean="0">
              <a:latin typeface="Verdana"/>
              <a:cs typeface="Times New Roman"/>
            </a:endParaRPr>
          </a:p>
          <a:p>
            <a:pPr algn="ctr"/>
            <a:r>
              <a:rPr lang="en-AU" sz="1100" dirty="0" smtClean="0"/>
              <a:t>MOST COMMON</a:t>
            </a:r>
            <a:br>
              <a:rPr lang="en-AU" sz="1100" dirty="0" smtClean="0"/>
            </a:br>
            <a:r>
              <a:rPr lang="en-AU" sz="1100" dirty="0" smtClean="0"/>
              <a:t> INDICATORS</a:t>
            </a:r>
          </a:p>
        </p:txBody>
      </p:sp>
      <p:cxnSp>
        <p:nvCxnSpPr>
          <p:cNvPr id="30" name="Straight Connector 29" descr="Dotted line from top of page to bottom of page."/>
          <p:cNvCxnSpPr/>
          <p:nvPr/>
        </p:nvCxnSpPr>
        <p:spPr>
          <a:xfrm>
            <a:off x="3035370" y="181363"/>
            <a:ext cx="0" cy="5840413"/>
          </a:xfrm>
          <a:prstGeom prst="line">
            <a:avLst/>
          </a:prstGeom>
          <a:ln w="12700">
            <a:prstDash val="lgDash"/>
          </a:ln>
        </p:spPr>
        <p:style>
          <a:lnRef idx="1">
            <a:schemeClr val="accent1"/>
          </a:lnRef>
          <a:fillRef idx="0">
            <a:schemeClr val="accent1"/>
          </a:fillRef>
          <a:effectRef idx="0">
            <a:schemeClr val="accent1"/>
          </a:effectRef>
          <a:fontRef idx="minor">
            <a:schemeClr val="tx1"/>
          </a:fontRef>
        </p:style>
      </p:cxnSp>
      <p:sp>
        <p:nvSpPr>
          <p:cNvPr id="19" name="Title 1" descr="The most common indicators of a lawful online service remain a trusted/reputable/well known brand, terms of conditions/legal disclaimers, and having to pay for the service." title="Heading and key finding of the slide"/>
          <p:cNvSpPr txBox="1">
            <a:spLocks/>
          </p:cNvSpPr>
          <p:nvPr/>
        </p:nvSpPr>
        <p:spPr>
          <a:xfrm>
            <a:off x="3456221" y="339010"/>
            <a:ext cx="5656253" cy="1474021"/>
          </a:xfrm>
          <a:prstGeom prst="rect">
            <a:avLst/>
          </a:prstGeom>
        </p:spPr>
        <p:txBody>
          <a:bodyPr vert="horz" lIns="0" tIns="0" rIns="0" bIns="0" rtlCol="0" anchor="t">
            <a:noAutofit/>
          </a:bodyPr>
          <a:lstStyle>
            <a:lvl1pPr algn="l" defTabSz="914400" rtl="0" eaLnBrk="1" latinLnBrk="0" hangingPunct="1">
              <a:lnSpc>
                <a:spcPct val="100000"/>
              </a:lnSpc>
              <a:spcBef>
                <a:spcPts val="600"/>
              </a:spcBef>
              <a:buNone/>
              <a:defRPr sz="2000" b="1" kern="1200">
                <a:solidFill>
                  <a:schemeClr val="tx1"/>
                </a:solidFill>
                <a:latin typeface="+mj-lt"/>
                <a:ea typeface="+mj-ea"/>
                <a:cs typeface="+mj-cs"/>
              </a:defRPr>
            </a:lvl1pPr>
          </a:lstStyle>
          <a:p>
            <a:pPr marL="4763" lvl="2"/>
            <a:r>
              <a:rPr lang="en-AU" sz="2000" b="1" kern="1200" dirty="0" smtClean="0">
                <a:solidFill>
                  <a:schemeClr val="tx1"/>
                </a:solidFill>
                <a:latin typeface="+mj-lt"/>
                <a:ea typeface="+mj-ea"/>
                <a:cs typeface="+mj-cs"/>
              </a:rPr>
              <a:t>The most common indicators of a lawful online service remain a trusted/reputable/well known brand, terms of conditions/legal disclaimers, and having to pay for the service.</a:t>
            </a:r>
            <a:endParaRPr lang="en-AU" sz="2000" b="1" kern="1200" dirty="0">
              <a:solidFill>
                <a:schemeClr val="tx1"/>
              </a:solidFill>
              <a:latin typeface="+mj-lt"/>
              <a:ea typeface="+mj-ea"/>
              <a:cs typeface="+mj-cs"/>
            </a:endParaRPr>
          </a:p>
        </p:txBody>
      </p:sp>
    </p:spTree>
    <p:extLst>
      <p:ext uri="{BB962C8B-B14F-4D97-AF65-F5344CB8AC3E}">
        <p14:creationId xmlns:p14="http://schemas.microsoft.com/office/powerpoint/2010/main" val="1742516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784CBA3-D598-4B1F-BAA3-EE14B5154290}" type="slidenum">
              <a:rPr lang="en-AU" smtClean="0"/>
              <a:pPr/>
              <a:t>19</a:t>
            </a:fld>
            <a:endParaRPr lang="en-AU" dirty="0"/>
          </a:p>
        </p:txBody>
      </p:sp>
      <p:sp>
        <p:nvSpPr>
          <p:cNvPr id="14" name="Rectangle 13" descr="1. Mixed methodology of online and telephone interviewing with a minimum of 2,400 people aged 12+ in Australia.&#10;2. Respondents asked to think about activities they had undertaken in the past three months, which broadly corresponds to the first quarter of 2017.&#10;3. First conducted in March/April 2015, with a second wave conducted in March 2016.&#10;4. Repeated for the third wave in March 2017 using the same methodology to measure how consumption and attitudes had changed." title="Research design"/>
          <p:cNvSpPr/>
          <p:nvPr/>
        </p:nvSpPr>
        <p:spPr bwMode="ltGray">
          <a:xfrm>
            <a:off x="0" y="0"/>
            <a:ext cx="9144000" cy="5965371"/>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lvl="2">
              <a:spcBef>
                <a:spcPts val="600"/>
              </a:spcBef>
            </a:pPr>
            <a:endParaRPr lang="en-AU" sz="1600" b="0" dirty="0" smtClean="0"/>
          </a:p>
        </p:txBody>
      </p:sp>
      <p:grpSp>
        <p:nvGrpSpPr>
          <p:cNvPr id="9" name="Group 8" descr="There has been a positive impact on behaviour as a result of the site blockages" title="Key Insight 6"/>
          <p:cNvGrpSpPr/>
          <p:nvPr/>
        </p:nvGrpSpPr>
        <p:grpSpPr>
          <a:xfrm>
            <a:off x="406347" y="1936762"/>
            <a:ext cx="7515298" cy="1660797"/>
            <a:chOff x="223795" y="2277979"/>
            <a:chExt cx="7948972" cy="1660797"/>
          </a:xfrm>
        </p:grpSpPr>
        <p:sp>
          <p:nvSpPr>
            <p:cNvPr id="10" name="Rectangle 9"/>
            <p:cNvSpPr/>
            <p:nvPr/>
          </p:nvSpPr>
          <p:spPr bwMode="ltGray">
            <a:xfrm>
              <a:off x="223795" y="2650618"/>
              <a:ext cx="7948972" cy="1288158"/>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b="1" dirty="0">
                  <a:solidFill>
                    <a:schemeClr val="bg1"/>
                  </a:solidFill>
                </a:rPr>
                <a:t>There has been a positive impact on behaviour as a result </a:t>
              </a:r>
              <a:r>
                <a:rPr lang="en-AU" b="1" dirty="0" smtClean="0">
                  <a:solidFill>
                    <a:schemeClr val="bg1"/>
                  </a:solidFill>
                </a:rPr>
                <a:t>of</a:t>
              </a:r>
              <a:br>
                <a:rPr lang="en-AU" b="1" dirty="0" smtClean="0">
                  <a:solidFill>
                    <a:schemeClr val="bg1"/>
                  </a:solidFill>
                </a:rPr>
              </a:br>
              <a:r>
                <a:rPr lang="en-AU" b="1" dirty="0" smtClean="0">
                  <a:solidFill>
                    <a:schemeClr val="bg1"/>
                  </a:solidFill>
                </a:rPr>
                <a:t> the </a:t>
              </a:r>
              <a:r>
                <a:rPr lang="en-AU" b="1" dirty="0">
                  <a:solidFill>
                    <a:schemeClr val="bg1"/>
                  </a:solidFill>
                </a:rPr>
                <a:t>site blockages</a:t>
              </a:r>
            </a:p>
          </p:txBody>
        </p:sp>
        <p:sp>
          <p:nvSpPr>
            <p:cNvPr id="11" name="Rectangle 10"/>
            <p:cNvSpPr/>
            <p:nvPr/>
          </p:nvSpPr>
          <p:spPr bwMode="ltGray">
            <a:xfrm>
              <a:off x="223795" y="2277979"/>
              <a:ext cx="7948972" cy="4559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2000" b="1" dirty="0">
                  <a:solidFill>
                    <a:schemeClr val="bg1"/>
                  </a:solidFill>
                </a:rPr>
                <a:t>Key Insight </a:t>
              </a:r>
              <a:r>
                <a:rPr lang="en-AU" sz="2000" b="1" dirty="0" smtClean="0">
                  <a:solidFill>
                    <a:schemeClr val="bg1"/>
                  </a:solidFill>
                </a:rPr>
                <a:t>6</a:t>
              </a:r>
              <a:endParaRPr lang="en-AU" sz="2000" b="1" dirty="0">
                <a:solidFill>
                  <a:schemeClr val="bg1"/>
                </a:solidFill>
              </a:endParaRPr>
            </a:p>
          </p:txBody>
        </p:sp>
      </p:grpSp>
      <p:grpSp>
        <p:nvGrpSpPr>
          <p:cNvPr id="13" name="Group 12" descr="Padlock closed on a computer screen."/>
          <p:cNvGrpSpPr/>
          <p:nvPr/>
        </p:nvGrpSpPr>
        <p:grpSpPr>
          <a:xfrm>
            <a:off x="7149131" y="1936762"/>
            <a:ext cx="1677160" cy="1650549"/>
            <a:chOff x="8718331" y="819807"/>
            <a:chExt cx="1324303" cy="1277008"/>
          </a:xfrm>
        </p:grpSpPr>
        <p:sp>
          <p:nvSpPr>
            <p:cNvPr id="27" name="Oval 26"/>
            <p:cNvSpPr/>
            <p:nvPr/>
          </p:nvSpPr>
          <p:spPr bwMode="ltGray">
            <a:xfrm>
              <a:off x="8718331" y="819807"/>
              <a:ext cx="1324303" cy="1277008"/>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sp>
          <p:nvSpPr>
            <p:cNvPr id="28" name="Oval 27"/>
            <p:cNvSpPr/>
            <p:nvPr/>
          </p:nvSpPr>
          <p:spPr bwMode="ltGray">
            <a:xfrm>
              <a:off x="8823436" y="945935"/>
              <a:ext cx="1123837" cy="1032640"/>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grpSp>
      <p:grpSp>
        <p:nvGrpSpPr>
          <p:cNvPr id="12" name="Group 11" descr="Image illustrating blocked site content" title="Image: laptop with lock symbol"/>
          <p:cNvGrpSpPr>
            <a:grpSpLocks noChangeAspect="1"/>
          </p:cNvGrpSpPr>
          <p:nvPr/>
        </p:nvGrpSpPr>
        <p:grpSpPr>
          <a:xfrm>
            <a:off x="7473305" y="2414624"/>
            <a:ext cx="1005289" cy="684307"/>
            <a:chOff x="9856788" y="5457825"/>
            <a:chExt cx="1168400" cy="795338"/>
          </a:xfrm>
        </p:grpSpPr>
        <p:grpSp>
          <p:nvGrpSpPr>
            <p:cNvPr id="16" name="Group 15"/>
            <p:cNvGrpSpPr/>
            <p:nvPr/>
          </p:nvGrpSpPr>
          <p:grpSpPr>
            <a:xfrm>
              <a:off x="9856788" y="5457825"/>
              <a:ext cx="1168400" cy="795338"/>
              <a:chOff x="8448675" y="2428875"/>
              <a:chExt cx="1168400" cy="795338"/>
            </a:xfrm>
            <a:solidFill>
              <a:schemeClr val="bg1"/>
            </a:solidFill>
          </p:grpSpPr>
          <p:sp>
            <p:nvSpPr>
              <p:cNvPr id="18" name="Freeform 17"/>
              <p:cNvSpPr>
                <a:spLocks/>
              </p:cNvSpPr>
              <p:nvPr/>
            </p:nvSpPr>
            <p:spPr bwMode="auto">
              <a:xfrm>
                <a:off x="8604250" y="2525713"/>
                <a:ext cx="849312" cy="498475"/>
              </a:xfrm>
              <a:custGeom>
                <a:avLst/>
                <a:gdLst>
                  <a:gd name="T0" fmla="*/ 12 w 535"/>
                  <a:gd name="T1" fmla="*/ 0 h 314"/>
                  <a:gd name="T2" fmla="*/ 522 w 535"/>
                  <a:gd name="T3" fmla="*/ 0 h 314"/>
                  <a:gd name="T4" fmla="*/ 527 w 535"/>
                  <a:gd name="T5" fmla="*/ 2 h 314"/>
                  <a:gd name="T6" fmla="*/ 531 w 535"/>
                  <a:gd name="T7" fmla="*/ 4 h 314"/>
                  <a:gd name="T8" fmla="*/ 534 w 535"/>
                  <a:gd name="T9" fmla="*/ 8 h 314"/>
                  <a:gd name="T10" fmla="*/ 535 w 535"/>
                  <a:gd name="T11" fmla="*/ 12 h 314"/>
                  <a:gd name="T12" fmla="*/ 535 w 535"/>
                  <a:gd name="T13" fmla="*/ 302 h 314"/>
                  <a:gd name="T14" fmla="*/ 534 w 535"/>
                  <a:gd name="T15" fmla="*/ 307 h 314"/>
                  <a:gd name="T16" fmla="*/ 531 w 535"/>
                  <a:gd name="T17" fmla="*/ 311 h 314"/>
                  <a:gd name="T18" fmla="*/ 527 w 535"/>
                  <a:gd name="T19" fmla="*/ 314 h 314"/>
                  <a:gd name="T20" fmla="*/ 522 w 535"/>
                  <a:gd name="T21" fmla="*/ 314 h 314"/>
                  <a:gd name="T22" fmla="*/ 12 w 535"/>
                  <a:gd name="T23" fmla="*/ 314 h 314"/>
                  <a:gd name="T24" fmla="*/ 8 w 535"/>
                  <a:gd name="T25" fmla="*/ 314 h 314"/>
                  <a:gd name="T26" fmla="*/ 4 w 535"/>
                  <a:gd name="T27" fmla="*/ 311 h 314"/>
                  <a:gd name="T28" fmla="*/ 2 w 535"/>
                  <a:gd name="T29" fmla="*/ 307 h 314"/>
                  <a:gd name="T30" fmla="*/ 0 w 535"/>
                  <a:gd name="T31" fmla="*/ 302 h 314"/>
                  <a:gd name="T32" fmla="*/ 0 w 535"/>
                  <a:gd name="T33" fmla="*/ 12 h 314"/>
                  <a:gd name="T34" fmla="*/ 2 w 535"/>
                  <a:gd name="T35" fmla="*/ 8 h 314"/>
                  <a:gd name="T36" fmla="*/ 4 w 535"/>
                  <a:gd name="T37" fmla="*/ 4 h 314"/>
                  <a:gd name="T38" fmla="*/ 8 w 535"/>
                  <a:gd name="T39" fmla="*/ 2 h 314"/>
                  <a:gd name="T40" fmla="*/ 12 w 535"/>
                  <a:gd name="T41"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5" h="314">
                    <a:moveTo>
                      <a:pt x="12" y="0"/>
                    </a:moveTo>
                    <a:lnTo>
                      <a:pt x="522" y="0"/>
                    </a:lnTo>
                    <a:lnTo>
                      <a:pt x="527" y="2"/>
                    </a:lnTo>
                    <a:lnTo>
                      <a:pt x="531" y="4"/>
                    </a:lnTo>
                    <a:lnTo>
                      <a:pt x="534" y="8"/>
                    </a:lnTo>
                    <a:lnTo>
                      <a:pt x="535" y="12"/>
                    </a:lnTo>
                    <a:lnTo>
                      <a:pt x="535" y="302"/>
                    </a:lnTo>
                    <a:lnTo>
                      <a:pt x="534" y="307"/>
                    </a:lnTo>
                    <a:lnTo>
                      <a:pt x="531" y="311"/>
                    </a:lnTo>
                    <a:lnTo>
                      <a:pt x="527" y="314"/>
                    </a:lnTo>
                    <a:lnTo>
                      <a:pt x="522" y="314"/>
                    </a:lnTo>
                    <a:lnTo>
                      <a:pt x="12" y="314"/>
                    </a:lnTo>
                    <a:lnTo>
                      <a:pt x="8" y="314"/>
                    </a:lnTo>
                    <a:lnTo>
                      <a:pt x="4" y="311"/>
                    </a:lnTo>
                    <a:lnTo>
                      <a:pt x="2" y="307"/>
                    </a:lnTo>
                    <a:lnTo>
                      <a:pt x="0" y="302"/>
                    </a:lnTo>
                    <a:lnTo>
                      <a:pt x="0" y="12"/>
                    </a:lnTo>
                    <a:lnTo>
                      <a:pt x="2" y="8"/>
                    </a:lnTo>
                    <a:lnTo>
                      <a:pt x="4" y="4"/>
                    </a:lnTo>
                    <a:lnTo>
                      <a:pt x="8" y="2"/>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19" name="Freeform 18"/>
              <p:cNvSpPr>
                <a:spLocks noEditPoints="1"/>
              </p:cNvSpPr>
              <p:nvPr/>
            </p:nvSpPr>
            <p:spPr bwMode="auto">
              <a:xfrm>
                <a:off x="8448675" y="2428875"/>
                <a:ext cx="1168400" cy="795338"/>
              </a:xfrm>
              <a:custGeom>
                <a:avLst/>
                <a:gdLst>
                  <a:gd name="T0" fmla="*/ 314 w 736"/>
                  <a:gd name="T1" fmla="*/ 444 h 501"/>
                  <a:gd name="T2" fmla="*/ 306 w 736"/>
                  <a:gd name="T3" fmla="*/ 450 h 501"/>
                  <a:gd name="T4" fmla="*/ 303 w 736"/>
                  <a:gd name="T5" fmla="*/ 458 h 501"/>
                  <a:gd name="T6" fmla="*/ 306 w 736"/>
                  <a:gd name="T7" fmla="*/ 466 h 501"/>
                  <a:gd name="T8" fmla="*/ 314 w 736"/>
                  <a:gd name="T9" fmla="*/ 471 h 501"/>
                  <a:gd name="T10" fmla="*/ 406 w 736"/>
                  <a:gd name="T11" fmla="*/ 473 h 501"/>
                  <a:gd name="T12" fmla="*/ 415 w 736"/>
                  <a:gd name="T13" fmla="*/ 470 h 501"/>
                  <a:gd name="T14" fmla="*/ 420 w 736"/>
                  <a:gd name="T15" fmla="*/ 463 h 501"/>
                  <a:gd name="T16" fmla="*/ 420 w 736"/>
                  <a:gd name="T17" fmla="*/ 454 h 501"/>
                  <a:gd name="T18" fmla="*/ 415 w 736"/>
                  <a:gd name="T19" fmla="*/ 447 h 501"/>
                  <a:gd name="T20" fmla="*/ 406 w 736"/>
                  <a:gd name="T21" fmla="*/ 444 h 501"/>
                  <a:gd name="T22" fmla="*/ 94 w 736"/>
                  <a:gd name="T23" fmla="*/ 34 h 501"/>
                  <a:gd name="T24" fmla="*/ 75 w 736"/>
                  <a:gd name="T25" fmla="*/ 45 h 501"/>
                  <a:gd name="T26" fmla="*/ 72 w 736"/>
                  <a:gd name="T27" fmla="*/ 380 h 501"/>
                  <a:gd name="T28" fmla="*/ 83 w 736"/>
                  <a:gd name="T29" fmla="*/ 399 h 501"/>
                  <a:gd name="T30" fmla="*/ 637 w 736"/>
                  <a:gd name="T31" fmla="*/ 402 h 501"/>
                  <a:gd name="T32" fmla="*/ 656 w 736"/>
                  <a:gd name="T33" fmla="*/ 391 h 501"/>
                  <a:gd name="T34" fmla="*/ 659 w 736"/>
                  <a:gd name="T35" fmla="*/ 56 h 501"/>
                  <a:gd name="T36" fmla="*/ 648 w 736"/>
                  <a:gd name="T37" fmla="*/ 37 h 501"/>
                  <a:gd name="T38" fmla="*/ 94 w 736"/>
                  <a:gd name="T39" fmla="*/ 34 h 501"/>
                  <a:gd name="T40" fmla="*/ 647 w 736"/>
                  <a:gd name="T41" fmla="*/ 0 h 501"/>
                  <a:gd name="T42" fmla="*/ 681 w 736"/>
                  <a:gd name="T43" fmla="*/ 14 h 501"/>
                  <a:gd name="T44" fmla="*/ 696 w 736"/>
                  <a:gd name="T45" fmla="*/ 49 h 501"/>
                  <a:gd name="T46" fmla="*/ 736 w 736"/>
                  <a:gd name="T47" fmla="*/ 430 h 501"/>
                  <a:gd name="T48" fmla="*/ 734 w 736"/>
                  <a:gd name="T49" fmla="*/ 464 h 501"/>
                  <a:gd name="T50" fmla="*/ 716 w 736"/>
                  <a:gd name="T51" fmla="*/ 490 h 501"/>
                  <a:gd name="T52" fmla="*/ 685 w 736"/>
                  <a:gd name="T53" fmla="*/ 501 h 501"/>
                  <a:gd name="T54" fmla="*/ 36 w 736"/>
                  <a:gd name="T55" fmla="*/ 498 h 501"/>
                  <a:gd name="T56" fmla="*/ 10 w 736"/>
                  <a:gd name="T57" fmla="*/ 479 h 501"/>
                  <a:gd name="T58" fmla="*/ 0 w 736"/>
                  <a:gd name="T59" fmla="*/ 448 h 501"/>
                  <a:gd name="T60" fmla="*/ 40 w 736"/>
                  <a:gd name="T61" fmla="*/ 430 h 501"/>
                  <a:gd name="T62" fmla="*/ 44 w 736"/>
                  <a:gd name="T63" fmla="*/ 30 h 501"/>
                  <a:gd name="T64" fmla="*/ 70 w 736"/>
                  <a:gd name="T65" fmla="*/ 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36" h="501">
                    <a:moveTo>
                      <a:pt x="318" y="444"/>
                    </a:moveTo>
                    <a:lnTo>
                      <a:pt x="314" y="444"/>
                    </a:lnTo>
                    <a:lnTo>
                      <a:pt x="310" y="447"/>
                    </a:lnTo>
                    <a:lnTo>
                      <a:pt x="306" y="450"/>
                    </a:lnTo>
                    <a:lnTo>
                      <a:pt x="305" y="454"/>
                    </a:lnTo>
                    <a:lnTo>
                      <a:pt x="303" y="458"/>
                    </a:lnTo>
                    <a:lnTo>
                      <a:pt x="305" y="463"/>
                    </a:lnTo>
                    <a:lnTo>
                      <a:pt x="306" y="466"/>
                    </a:lnTo>
                    <a:lnTo>
                      <a:pt x="310" y="470"/>
                    </a:lnTo>
                    <a:lnTo>
                      <a:pt x="314" y="471"/>
                    </a:lnTo>
                    <a:lnTo>
                      <a:pt x="318" y="473"/>
                    </a:lnTo>
                    <a:lnTo>
                      <a:pt x="406" y="473"/>
                    </a:lnTo>
                    <a:lnTo>
                      <a:pt x="411" y="471"/>
                    </a:lnTo>
                    <a:lnTo>
                      <a:pt x="415" y="470"/>
                    </a:lnTo>
                    <a:lnTo>
                      <a:pt x="419" y="466"/>
                    </a:lnTo>
                    <a:lnTo>
                      <a:pt x="420" y="463"/>
                    </a:lnTo>
                    <a:lnTo>
                      <a:pt x="421" y="458"/>
                    </a:lnTo>
                    <a:lnTo>
                      <a:pt x="420" y="454"/>
                    </a:lnTo>
                    <a:lnTo>
                      <a:pt x="419" y="450"/>
                    </a:lnTo>
                    <a:lnTo>
                      <a:pt x="415" y="447"/>
                    </a:lnTo>
                    <a:lnTo>
                      <a:pt x="411" y="444"/>
                    </a:lnTo>
                    <a:lnTo>
                      <a:pt x="406" y="444"/>
                    </a:lnTo>
                    <a:lnTo>
                      <a:pt x="318" y="444"/>
                    </a:lnTo>
                    <a:close/>
                    <a:moveTo>
                      <a:pt x="94" y="34"/>
                    </a:moveTo>
                    <a:lnTo>
                      <a:pt x="83" y="37"/>
                    </a:lnTo>
                    <a:lnTo>
                      <a:pt x="75" y="45"/>
                    </a:lnTo>
                    <a:lnTo>
                      <a:pt x="72" y="56"/>
                    </a:lnTo>
                    <a:lnTo>
                      <a:pt x="72" y="380"/>
                    </a:lnTo>
                    <a:lnTo>
                      <a:pt x="75" y="391"/>
                    </a:lnTo>
                    <a:lnTo>
                      <a:pt x="83" y="399"/>
                    </a:lnTo>
                    <a:lnTo>
                      <a:pt x="94" y="402"/>
                    </a:lnTo>
                    <a:lnTo>
                      <a:pt x="637" y="402"/>
                    </a:lnTo>
                    <a:lnTo>
                      <a:pt x="648" y="399"/>
                    </a:lnTo>
                    <a:lnTo>
                      <a:pt x="656" y="391"/>
                    </a:lnTo>
                    <a:lnTo>
                      <a:pt x="659" y="380"/>
                    </a:lnTo>
                    <a:lnTo>
                      <a:pt x="659" y="56"/>
                    </a:lnTo>
                    <a:lnTo>
                      <a:pt x="656" y="45"/>
                    </a:lnTo>
                    <a:lnTo>
                      <a:pt x="648" y="37"/>
                    </a:lnTo>
                    <a:lnTo>
                      <a:pt x="637" y="34"/>
                    </a:lnTo>
                    <a:lnTo>
                      <a:pt x="94" y="34"/>
                    </a:lnTo>
                    <a:close/>
                    <a:moveTo>
                      <a:pt x="89" y="0"/>
                    </a:moveTo>
                    <a:lnTo>
                      <a:pt x="647" y="0"/>
                    </a:lnTo>
                    <a:lnTo>
                      <a:pt x="666" y="4"/>
                    </a:lnTo>
                    <a:lnTo>
                      <a:pt x="681" y="14"/>
                    </a:lnTo>
                    <a:lnTo>
                      <a:pt x="692" y="30"/>
                    </a:lnTo>
                    <a:lnTo>
                      <a:pt x="696" y="49"/>
                    </a:lnTo>
                    <a:lnTo>
                      <a:pt x="696" y="430"/>
                    </a:lnTo>
                    <a:lnTo>
                      <a:pt x="736" y="430"/>
                    </a:lnTo>
                    <a:lnTo>
                      <a:pt x="736" y="448"/>
                    </a:lnTo>
                    <a:lnTo>
                      <a:pt x="734" y="464"/>
                    </a:lnTo>
                    <a:lnTo>
                      <a:pt x="727" y="479"/>
                    </a:lnTo>
                    <a:lnTo>
                      <a:pt x="716" y="490"/>
                    </a:lnTo>
                    <a:lnTo>
                      <a:pt x="701" y="498"/>
                    </a:lnTo>
                    <a:lnTo>
                      <a:pt x="685" y="501"/>
                    </a:lnTo>
                    <a:lnTo>
                      <a:pt x="52" y="501"/>
                    </a:lnTo>
                    <a:lnTo>
                      <a:pt x="36" y="498"/>
                    </a:lnTo>
                    <a:lnTo>
                      <a:pt x="22" y="490"/>
                    </a:lnTo>
                    <a:lnTo>
                      <a:pt x="10" y="479"/>
                    </a:lnTo>
                    <a:lnTo>
                      <a:pt x="3" y="464"/>
                    </a:lnTo>
                    <a:lnTo>
                      <a:pt x="0" y="448"/>
                    </a:lnTo>
                    <a:lnTo>
                      <a:pt x="0" y="430"/>
                    </a:lnTo>
                    <a:lnTo>
                      <a:pt x="40" y="430"/>
                    </a:lnTo>
                    <a:lnTo>
                      <a:pt x="40" y="49"/>
                    </a:lnTo>
                    <a:lnTo>
                      <a:pt x="44" y="30"/>
                    </a:lnTo>
                    <a:lnTo>
                      <a:pt x="55" y="14"/>
                    </a:lnTo>
                    <a:lnTo>
                      <a:pt x="70" y="4"/>
                    </a:lnTo>
                    <a:lnTo>
                      <a:pt x="8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
          <p:nvSpPr>
            <p:cNvPr id="17" name="Freeform 12"/>
            <p:cNvSpPr>
              <a:spLocks noEditPoints="1"/>
            </p:cNvSpPr>
            <p:nvPr/>
          </p:nvSpPr>
          <p:spPr bwMode="auto">
            <a:xfrm>
              <a:off x="10312966" y="5629702"/>
              <a:ext cx="262395" cy="342563"/>
            </a:xfrm>
            <a:custGeom>
              <a:avLst/>
              <a:gdLst>
                <a:gd name="T0" fmla="*/ 788 w 798"/>
                <a:gd name="T1" fmla="*/ 414 h 935"/>
                <a:gd name="T2" fmla="*/ 765 w 798"/>
                <a:gd name="T3" fmla="*/ 404 h 935"/>
                <a:gd name="T4" fmla="*/ 683 w 798"/>
                <a:gd name="T5" fmla="*/ 404 h 935"/>
                <a:gd name="T6" fmla="*/ 683 w 798"/>
                <a:gd name="T7" fmla="*/ 282 h 935"/>
                <a:gd name="T8" fmla="*/ 396 w 798"/>
                <a:gd name="T9" fmla="*/ 0 h 935"/>
                <a:gd name="T10" fmla="*/ 115 w 798"/>
                <a:gd name="T11" fmla="*/ 282 h 935"/>
                <a:gd name="T12" fmla="*/ 115 w 798"/>
                <a:gd name="T13" fmla="*/ 404 h 935"/>
                <a:gd name="T14" fmla="*/ 33 w 798"/>
                <a:gd name="T15" fmla="*/ 404 h 935"/>
                <a:gd name="T16" fmla="*/ 10 w 798"/>
                <a:gd name="T17" fmla="*/ 414 h 935"/>
                <a:gd name="T18" fmla="*/ 0 w 798"/>
                <a:gd name="T19" fmla="*/ 438 h 935"/>
                <a:gd name="T20" fmla="*/ 0 w 798"/>
                <a:gd name="T21" fmla="*/ 901 h 935"/>
                <a:gd name="T22" fmla="*/ 10 w 798"/>
                <a:gd name="T23" fmla="*/ 925 h 935"/>
                <a:gd name="T24" fmla="*/ 33 w 798"/>
                <a:gd name="T25" fmla="*/ 935 h 935"/>
                <a:gd name="T26" fmla="*/ 765 w 798"/>
                <a:gd name="T27" fmla="*/ 935 h 935"/>
                <a:gd name="T28" fmla="*/ 788 w 798"/>
                <a:gd name="T29" fmla="*/ 925 h 935"/>
                <a:gd name="T30" fmla="*/ 798 w 798"/>
                <a:gd name="T31" fmla="*/ 901 h 935"/>
                <a:gd name="T32" fmla="*/ 798 w 798"/>
                <a:gd name="T33" fmla="*/ 438 h 935"/>
                <a:gd name="T34" fmla="*/ 788 w 798"/>
                <a:gd name="T35" fmla="*/ 414 h 935"/>
                <a:gd name="T36" fmla="*/ 554 w 798"/>
                <a:gd name="T37" fmla="*/ 404 h 935"/>
                <a:gd name="T38" fmla="*/ 244 w 798"/>
                <a:gd name="T39" fmla="*/ 404 h 935"/>
                <a:gd name="T40" fmla="*/ 244 w 798"/>
                <a:gd name="T41" fmla="*/ 282 h 935"/>
                <a:gd name="T42" fmla="*/ 295 w 798"/>
                <a:gd name="T43" fmla="*/ 167 h 935"/>
                <a:gd name="T44" fmla="*/ 399 w 798"/>
                <a:gd name="T45" fmla="*/ 127 h 935"/>
                <a:gd name="T46" fmla="*/ 399 w 798"/>
                <a:gd name="T47" fmla="*/ 127 h 935"/>
                <a:gd name="T48" fmla="*/ 554 w 798"/>
                <a:gd name="T49" fmla="*/ 282 h 935"/>
                <a:gd name="T50" fmla="*/ 554 w 798"/>
                <a:gd name="T51" fmla="*/ 404 h 9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98" h="935">
                  <a:moveTo>
                    <a:pt x="788" y="414"/>
                  </a:moveTo>
                  <a:cubicBezTo>
                    <a:pt x="782" y="408"/>
                    <a:pt x="774" y="404"/>
                    <a:pt x="765" y="404"/>
                  </a:cubicBezTo>
                  <a:cubicBezTo>
                    <a:pt x="683" y="404"/>
                    <a:pt x="683" y="404"/>
                    <a:pt x="683" y="404"/>
                  </a:cubicBezTo>
                  <a:cubicBezTo>
                    <a:pt x="683" y="404"/>
                    <a:pt x="683" y="282"/>
                    <a:pt x="683" y="282"/>
                  </a:cubicBezTo>
                  <a:cubicBezTo>
                    <a:pt x="683" y="127"/>
                    <a:pt x="563" y="0"/>
                    <a:pt x="396" y="0"/>
                  </a:cubicBezTo>
                  <a:cubicBezTo>
                    <a:pt x="248" y="0"/>
                    <a:pt x="115" y="128"/>
                    <a:pt x="115" y="282"/>
                  </a:cubicBezTo>
                  <a:cubicBezTo>
                    <a:pt x="115" y="282"/>
                    <a:pt x="115" y="404"/>
                    <a:pt x="115" y="404"/>
                  </a:cubicBezTo>
                  <a:cubicBezTo>
                    <a:pt x="33" y="404"/>
                    <a:pt x="33" y="404"/>
                    <a:pt x="33" y="404"/>
                  </a:cubicBezTo>
                  <a:cubicBezTo>
                    <a:pt x="25" y="404"/>
                    <a:pt x="16" y="408"/>
                    <a:pt x="10" y="414"/>
                  </a:cubicBezTo>
                  <a:cubicBezTo>
                    <a:pt x="4" y="420"/>
                    <a:pt x="0" y="429"/>
                    <a:pt x="0" y="438"/>
                  </a:cubicBezTo>
                  <a:cubicBezTo>
                    <a:pt x="0" y="901"/>
                    <a:pt x="0" y="901"/>
                    <a:pt x="0" y="901"/>
                  </a:cubicBezTo>
                  <a:cubicBezTo>
                    <a:pt x="0" y="910"/>
                    <a:pt x="4" y="919"/>
                    <a:pt x="10" y="925"/>
                  </a:cubicBezTo>
                  <a:cubicBezTo>
                    <a:pt x="16" y="931"/>
                    <a:pt x="25" y="935"/>
                    <a:pt x="33" y="935"/>
                  </a:cubicBezTo>
                  <a:cubicBezTo>
                    <a:pt x="765" y="935"/>
                    <a:pt x="765" y="935"/>
                    <a:pt x="765" y="935"/>
                  </a:cubicBezTo>
                  <a:cubicBezTo>
                    <a:pt x="774" y="935"/>
                    <a:pt x="782" y="931"/>
                    <a:pt x="788" y="925"/>
                  </a:cubicBezTo>
                  <a:cubicBezTo>
                    <a:pt x="795" y="919"/>
                    <a:pt x="798" y="910"/>
                    <a:pt x="798" y="901"/>
                  </a:cubicBezTo>
                  <a:cubicBezTo>
                    <a:pt x="798" y="438"/>
                    <a:pt x="798" y="438"/>
                    <a:pt x="798" y="438"/>
                  </a:cubicBezTo>
                  <a:cubicBezTo>
                    <a:pt x="798" y="429"/>
                    <a:pt x="795" y="420"/>
                    <a:pt x="788" y="414"/>
                  </a:cubicBezTo>
                  <a:close/>
                  <a:moveTo>
                    <a:pt x="554" y="404"/>
                  </a:moveTo>
                  <a:cubicBezTo>
                    <a:pt x="244" y="404"/>
                    <a:pt x="244" y="404"/>
                    <a:pt x="244" y="404"/>
                  </a:cubicBezTo>
                  <a:cubicBezTo>
                    <a:pt x="244" y="404"/>
                    <a:pt x="244" y="282"/>
                    <a:pt x="244" y="282"/>
                  </a:cubicBezTo>
                  <a:cubicBezTo>
                    <a:pt x="244" y="240"/>
                    <a:pt x="263" y="195"/>
                    <a:pt x="295" y="167"/>
                  </a:cubicBezTo>
                  <a:cubicBezTo>
                    <a:pt x="323" y="142"/>
                    <a:pt x="361" y="127"/>
                    <a:pt x="399" y="127"/>
                  </a:cubicBezTo>
                  <a:cubicBezTo>
                    <a:pt x="399" y="127"/>
                    <a:pt x="399" y="127"/>
                    <a:pt x="399" y="127"/>
                  </a:cubicBezTo>
                  <a:cubicBezTo>
                    <a:pt x="485" y="127"/>
                    <a:pt x="554" y="197"/>
                    <a:pt x="554" y="282"/>
                  </a:cubicBezTo>
                  <a:lnTo>
                    <a:pt x="554" y="404"/>
                  </a:lnTo>
                  <a:close/>
                </a:path>
              </a:pathLst>
            </a:custGeom>
            <a:solidFill>
              <a:schemeClr val="bg1">
                <a:lumMod val="85000"/>
              </a:schemeClr>
            </a:solidFill>
            <a:ln>
              <a:noFill/>
            </a:ln>
            <a:extLst/>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086852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urpose and design of the research" title="Heading of the slide"/>
          <p:cNvSpPr>
            <a:spLocks noGrp="1"/>
          </p:cNvSpPr>
          <p:nvPr>
            <p:ph type="title"/>
          </p:nvPr>
        </p:nvSpPr>
        <p:spPr>
          <a:xfrm>
            <a:off x="285751" y="1"/>
            <a:ext cx="8569324" cy="632388"/>
          </a:xfrm>
        </p:spPr>
        <p:txBody>
          <a:bodyPr anchor="ctr"/>
          <a:lstStyle/>
          <a:p>
            <a:r>
              <a:rPr lang="en-AU" dirty="0"/>
              <a:t>Purpose and design of the research</a:t>
            </a:r>
          </a:p>
        </p:txBody>
      </p:sp>
      <p:sp>
        <p:nvSpPr>
          <p:cNvPr id="16" name="Content Placeholder 15" descr="To understand the prevalence of online copyright infringement in Australia across four core content types (music, video games, movies and TV programmes)&#10;" title="Research objective"/>
          <p:cNvSpPr>
            <a:spLocks noGrp="1"/>
          </p:cNvSpPr>
          <p:nvPr>
            <p:ph sz="quarter" idx="11"/>
          </p:nvPr>
        </p:nvSpPr>
        <p:spPr>
          <a:xfrm>
            <a:off x="165973" y="1031840"/>
            <a:ext cx="1410582" cy="2415708"/>
          </a:xfrm>
          <a:solidFill>
            <a:schemeClr val="bg2"/>
          </a:solidFill>
        </p:spPr>
        <p:txBody>
          <a:bodyPr lIns="72000" tIns="72000" rIns="72000" bIns="72000" anchor="ctr"/>
          <a:lstStyle/>
          <a:p>
            <a:pPr marL="0" lvl="2" indent="0" algn="ctr">
              <a:buNone/>
            </a:pPr>
            <a:r>
              <a:rPr lang="en-AU" dirty="0" smtClean="0">
                <a:solidFill>
                  <a:schemeClr val="bg1"/>
                </a:solidFill>
              </a:rPr>
              <a:t>To understand the </a:t>
            </a:r>
            <a:r>
              <a:rPr lang="en-AU" dirty="0">
                <a:solidFill>
                  <a:schemeClr val="bg1"/>
                </a:solidFill>
              </a:rPr>
              <a:t>impact of changes to the way content is delivered </a:t>
            </a:r>
            <a:r>
              <a:rPr lang="en-AU" dirty="0" smtClean="0">
                <a:solidFill>
                  <a:schemeClr val="bg1"/>
                </a:solidFill>
              </a:rPr>
              <a:t>and </a:t>
            </a:r>
            <a:r>
              <a:rPr lang="en-AU" dirty="0">
                <a:solidFill>
                  <a:schemeClr val="bg1"/>
                </a:solidFill>
              </a:rPr>
              <a:t>how this correlates with </a:t>
            </a:r>
            <a:r>
              <a:rPr lang="en-AU" dirty="0" smtClean="0">
                <a:solidFill>
                  <a:schemeClr val="bg1"/>
                </a:solidFill>
              </a:rPr>
              <a:t>infringement levels and consumption</a:t>
            </a:r>
            <a:endParaRPr lang="en-AU" dirty="0">
              <a:solidFill>
                <a:schemeClr val="bg1"/>
              </a:solidFill>
            </a:endParaRPr>
          </a:p>
        </p:txBody>
      </p:sp>
      <p:grpSp>
        <p:nvGrpSpPr>
          <p:cNvPr id="5" name="Group 4" descr="Image illustrating progression" title="Right arrow symbol"/>
          <p:cNvGrpSpPr/>
          <p:nvPr/>
        </p:nvGrpSpPr>
        <p:grpSpPr>
          <a:xfrm>
            <a:off x="1569568" y="1899275"/>
            <a:ext cx="432000" cy="468000"/>
            <a:chOff x="2127361" y="2463673"/>
            <a:chExt cx="468000" cy="468000"/>
          </a:xfrm>
        </p:grpSpPr>
        <p:sp>
          <p:nvSpPr>
            <p:cNvPr id="4" name="Oval 3" title="Nil"/>
            <p:cNvSpPr/>
            <p:nvPr/>
          </p:nvSpPr>
          <p:spPr bwMode="ltGray">
            <a:xfrm>
              <a:off x="2127361" y="2463673"/>
              <a:ext cx="468000" cy="468000"/>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2" name="Right Arrow 1" title="Nil"/>
            <p:cNvSpPr/>
            <p:nvPr/>
          </p:nvSpPr>
          <p:spPr bwMode="ltGray">
            <a:xfrm>
              <a:off x="2227307" y="2512420"/>
              <a:ext cx="307540" cy="370506"/>
            </a:xfrm>
            <a:prstGeom prst="rightArrow">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grpSp>
      <p:sp>
        <p:nvSpPr>
          <p:cNvPr id="17" name="Content Placeholder 16" descr="To understand what attitudes drive online copyright infringement behaviours&#10;" title="Research objective"/>
          <p:cNvSpPr>
            <a:spLocks noGrp="1"/>
          </p:cNvSpPr>
          <p:nvPr>
            <p:ph sz="quarter" idx="16"/>
          </p:nvPr>
        </p:nvSpPr>
        <p:spPr>
          <a:xfrm>
            <a:off x="3914335" y="1065375"/>
            <a:ext cx="1410582" cy="2415708"/>
          </a:xfrm>
          <a:solidFill>
            <a:schemeClr val="accent6"/>
          </a:solidFill>
        </p:spPr>
        <p:txBody>
          <a:bodyPr lIns="72000" tIns="72000" rIns="72000" bIns="72000" anchor="ctr"/>
          <a:lstStyle/>
          <a:p>
            <a:pPr marL="0" lvl="2" indent="0" algn="ctr">
              <a:buNone/>
            </a:pPr>
            <a:r>
              <a:rPr lang="en-AU" dirty="0">
                <a:solidFill>
                  <a:schemeClr val="bg1"/>
                </a:solidFill>
              </a:rPr>
              <a:t>To understand what attitudes drive online copyright infringement </a:t>
            </a:r>
            <a:r>
              <a:rPr lang="en-AU" dirty="0" smtClean="0">
                <a:solidFill>
                  <a:schemeClr val="bg1"/>
                </a:solidFill>
              </a:rPr>
              <a:t>behaviours</a:t>
            </a:r>
            <a:endParaRPr lang="en-AU" dirty="0">
              <a:solidFill>
                <a:schemeClr val="bg1"/>
              </a:solidFill>
            </a:endParaRPr>
          </a:p>
        </p:txBody>
      </p:sp>
      <p:grpSp>
        <p:nvGrpSpPr>
          <p:cNvPr id="64" name="Group 63" descr="Image illustrating progression" title="Right arrow symbol"/>
          <p:cNvGrpSpPr/>
          <p:nvPr/>
        </p:nvGrpSpPr>
        <p:grpSpPr>
          <a:xfrm>
            <a:off x="3444703" y="1899275"/>
            <a:ext cx="432000" cy="468000"/>
            <a:chOff x="2127361" y="2463673"/>
            <a:chExt cx="468000" cy="468000"/>
          </a:xfrm>
        </p:grpSpPr>
        <p:sp>
          <p:nvSpPr>
            <p:cNvPr id="65" name="Oval 64" title="Nil"/>
            <p:cNvSpPr/>
            <p:nvPr/>
          </p:nvSpPr>
          <p:spPr bwMode="ltGray">
            <a:xfrm>
              <a:off x="2127361" y="2463673"/>
              <a:ext cx="468000" cy="468000"/>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66" name="Right Arrow 65" title="Nil"/>
            <p:cNvSpPr/>
            <p:nvPr/>
          </p:nvSpPr>
          <p:spPr bwMode="ltGray">
            <a:xfrm>
              <a:off x="2227307" y="2512420"/>
              <a:ext cx="307540" cy="370506"/>
            </a:xfrm>
            <a:prstGeom prst="rightArrow">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grpSp>
      <p:sp>
        <p:nvSpPr>
          <p:cNvPr id="18" name="Content Placeholder 17" descr="To determine the role pricing plays in lawful and unlawful access of online content&#10;&#10;" title="Research objective"/>
          <p:cNvSpPr>
            <a:spLocks noGrp="1"/>
          </p:cNvSpPr>
          <p:nvPr>
            <p:ph sz="quarter" idx="17"/>
          </p:nvPr>
        </p:nvSpPr>
        <p:spPr>
          <a:xfrm>
            <a:off x="2033101" y="1047610"/>
            <a:ext cx="1410582" cy="2415708"/>
          </a:xfrm>
          <a:solidFill>
            <a:schemeClr val="accent5"/>
          </a:solidFill>
        </p:spPr>
        <p:txBody>
          <a:bodyPr lIns="72000" tIns="72000" rIns="72000" bIns="72000" anchor="ctr"/>
          <a:lstStyle/>
          <a:p>
            <a:pPr marL="0" lvl="2" indent="0" algn="ctr">
              <a:buNone/>
            </a:pPr>
            <a:r>
              <a:rPr lang="en-AU" dirty="0">
                <a:solidFill>
                  <a:schemeClr val="bg1"/>
                </a:solidFill>
              </a:rPr>
              <a:t>To determine the role pricing plays in lawful and unlawful access of online </a:t>
            </a:r>
            <a:r>
              <a:rPr lang="en-AU" dirty="0" smtClean="0">
                <a:solidFill>
                  <a:schemeClr val="bg1"/>
                </a:solidFill>
              </a:rPr>
              <a:t>content</a:t>
            </a:r>
            <a:endParaRPr lang="en-AU" dirty="0">
              <a:solidFill>
                <a:schemeClr val="bg1"/>
              </a:solidFill>
            </a:endParaRPr>
          </a:p>
        </p:txBody>
      </p:sp>
      <p:grpSp>
        <p:nvGrpSpPr>
          <p:cNvPr id="67" name="Group 66" descr="Image illustrating progression" title="Right arrow symbol"/>
          <p:cNvGrpSpPr/>
          <p:nvPr/>
        </p:nvGrpSpPr>
        <p:grpSpPr>
          <a:xfrm>
            <a:off x="5324917" y="1899275"/>
            <a:ext cx="432000" cy="468000"/>
            <a:chOff x="2127361" y="2463673"/>
            <a:chExt cx="468000" cy="468000"/>
          </a:xfrm>
        </p:grpSpPr>
        <p:sp>
          <p:nvSpPr>
            <p:cNvPr id="68" name="Oval 67" title="Nil"/>
            <p:cNvSpPr/>
            <p:nvPr/>
          </p:nvSpPr>
          <p:spPr bwMode="ltGray">
            <a:xfrm>
              <a:off x="2127361" y="2463673"/>
              <a:ext cx="468000" cy="468000"/>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69" name="Right Arrow 68" title="Nil"/>
            <p:cNvSpPr/>
            <p:nvPr/>
          </p:nvSpPr>
          <p:spPr bwMode="ltGray">
            <a:xfrm>
              <a:off x="2227307" y="2512420"/>
              <a:ext cx="307540" cy="370506"/>
            </a:xfrm>
            <a:prstGeom prst="rightArrow">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grpSp>
      <p:sp>
        <p:nvSpPr>
          <p:cNvPr id="49" name="Content Placeholder 17" descr="The impact of website blocking measures on reducing and deterring access to infringing material&#10;&#10;" title="Research objective"/>
          <p:cNvSpPr txBox="1">
            <a:spLocks/>
          </p:cNvSpPr>
          <p:nvPr/>
        </p:nvSpPr>
        <p:spPr>
          <a:xfrm>
            <a:off x="7638426" y="1033843"/>
            <a:ext cx="1410582" cy="2415708"/>
          </a:xfrm>
          <a:prstGeom prst="rect">
            <a:avLst/>
          </a:prstGeom>
          <a:solidFill>
            <a:schemeClr val="accent2"/>
          </a:solidFill>
        </p:spPr>
        <p:txBody>
          <a:bodyPr vert="horz" lIns="72000" tIns="72000" rIns="72000" bIns="72000" rtlCol="0" anchor="ctr">
            <a:noAutofit/>
          </a:bodyPr>
          <a:lstStyle>
            <a:lvl1pPr marL="0" indent="0" algn="l" defTabSz="914400" rtl="0" eaLnBrk="1" latinLnBrk="0" hangingPunct="1">
              <a:spcBef>
                <a:spcPct val="20000"/>
              </a:spcBef>
              <a:buFont typeface="Arial" pitchFamily="34" charset="0"/>
              <a:buNone/>
              <a:defRPr lang="en-US" sz="1600" b="0" kern="120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1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1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2" indent="0" algn="ctr">
              <a:buNone/>
            </a:pPr>
            <a:r>
              <a:rPr lang="en-AU" sz="1400" dirty="0" smtClean="0">
                <a:solidFill>
                  <a:schemeClr val="bg1"/>
                </a:solidFill>
              </a:rPr>
              <a:t>The </a:t>
            </a:r>
            <a:r>
              <a:rPr lang="en-AU" sz="1400" dirty="0">
                <a:solidFill>
                  <a:schemeClr val="bg1"/>
                </a:solidFill>
              </a:rPr>
              <a:t>impact </a:t>
            </a:r>
            <a:r>
              <a:rPr lang="en-AU" sz="1400" dirty="0" smtClean="0">
                <a:solidFill>
                  <a:schemeClr val="bg1"/>
                </a:solidFill>
              </a:rPr>
              <a:t>of website </a:t>
            </a:r>
            <a:r>
              <a:rPr lang="en-AU" sz="1400" dirty="0">
                <a:solidFill>
                  <a:schemeClr val="bg1"/>
                </a:solidFill>
              </a:rPr>
              <a:t>blocking measures on reducing and deterring access to infringing </a:t>
            </a:r>
            <a:r>
              <a:rPr lang="en-AU" sz="1400" dirty="0" smtClean="0">
                <a:solidFill>
                  <a:schemeClr val="bg1"/>
                </a:solidFill>
              </a:rPr>
              <a:t>material</a:t>
            </a:r>
            <a:endParaRPr lang="en-AU" dirty="0">
              <a:solidFill>
                <a:schemeClr val="bg1"/>
              </a:solidFill>
            </a:endParaRPr>
          </a:p>
        </p:txBody>
      </p:sp>
      <p:sp>
        <p:nvSpPr>
          <p:cNvPr id="47" name="Rectangle 46" descr="1. Mixed methodology of online and telephone interviewing with a minimum of 2,400 people aged 12+ in Australia.&#10;2. Respondents asked to think about activities they had undertaken in the past three months, which broadly corresponds to the first quarter of 2017.&#10;3. First conducted in March/April 2015, with a second wave conducted in March 2016.&#10;4. Repeated for the third wave in March 2017 using the same methodology to measure how consumption and attitudes had changed." title="Research design"/>
          <p:cNvSpPr/>
          <p:nvPr/>
        </p:nvSpPr>
        <p:spPr bwMode="ltGray">
          <a:xfrm>
            <a:off x="121920" y="3732739"/>
            <a:ext cx="8934281" cy="2135923"/>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lvl="2" indent="-285750">
              <a:spcBef>
                <a:spcPts val="600"/>
              </a:spcBef>
              <a:buFont typeface="Wingdings" panose="05000000000000000000" pitchFamily="2" charset="2"/>
              <a:buChar char="n"/>
            </a:pPr>
            <a:r>
              <a:rPr lang="en-AU" sz="1600" b="0" dirty="0" smtClean="0"/>
              <a:t>Mixed </a:t>
            </a:r>
            <a:r>
              <a:rPr lang="en-AU" sz="1600" b="0" dirty="0"/>
              <a:t>methodology of online and telephone interviewing with </a:t>
            </a:r>
            <a:r>
              <a:rPr lang="en-AU" sz="1600" b="0" dirty="0" smtClean="0"/>
              <a:t>a minimum of 2,400 people </a:t>
            </a:r>
            <a:r>
              <a:rPr lang="en-AU" sz="1600" b="0" dirty="0"/>
              <a:t>aged 12+ in </a:t>
            </a:r>
            <a:r>
              <a:rPr lang="en-AU" sz="1600" b="0" dirty="0" smtClean="0"/>
              <a:t>Australia</a:t>
            </a:r>
          </a:p>
          <a:p>
            <a:pPr marL="285750" lvl="2" indent="-285750">
              <a:spcBef>
                <a:spcPts val="600"/>
              </a:spcBef>
              <a:buFont typeface="Wingdings" panose="05000000000000000000" pitchFamily="2" charset="2"/>
              <a:buChar char="n"/>
            </a:pPr>
            <a:r>
              <a:rPr lang="en-AU" sz="1600" b="0" dirty="0" smtClean="0"/>
              <a:t>Respondents asked to </a:t>
            </a:r>
            <a:r>
              <a:rPr lang="en-AU" sz="1600" b="0" dirty="0"/>
              <a:t>think about activities they had undertaken in the past </a:t>
            </a:r>
            <a:r>
              <a:rPr lang="en-AU" sz="1600" b="0" dirty="0" smtClean="0"/>
              <a:t>three </a:t>
            </a:r>
            <a:r>
              <a:rPr lang="en-AU" sz="1600" b="0" dirty="0"/>
              <a:t>months, which broadly corresponds to the first quarter of </a:t>
            </a:r>
            <a:r>
              <a:rPr lang="en-AU" sz="1600" b="0" dirty="0" smtClean="0"/>
              <a:t>2017</a:t>
            </a:r>
            <a:endParaRPr lang="en-AU" sz="1600" b="0" dirty="0"/>
          </a:p>
          <a:p>
            <a:pPr marL="285750" lvl="2" indent="-285750">
              <a:spcBef>
                <a:spcPts val="600"/>
              </a:spcBef>
              <a:buFont typeface="Wingdings" panose="05000000000000000000" pitchFamily="2" charset="2"/>
              <a:buChar char="n"/>
            </a:pPr>
            <a:r>
              <a:rPr lang="en-AU" sz="1600" b="0" dirty="0" smtClean="0"/>
              <a:t>First conducted in March/April 2015, with a second wave conducted in March 2016</a:t>
            </a:r>
          </a:p>
          <a:p>
            <a:pPr marL="285750" lvl="2" indent="-285750">
              <a:spcBef>
                <a:spcPts val="600"/>
              </a:spcBef>
              <a:buFont typeface="Wingdings" panose="05000000000000000000" pitchFamily="2" charset="2"/>
              <a:buChar char="n"/>
            </a:pPr>
            <a:r>
              <a:rPr lang="en-AU" sz="1600" b="0" dirty="0" smtClean="0"/>
              <a:t>Repeated for the third wave in March 2017 using the same methodology to measure how consumption and attitudes had changed</a:t>
            </a:r>
          </a:p>
        </p:txBody>
      </p:sp>
      <p:sp>
        <p:nvSpPr>
          <p:cNvPr id="3" name="Slide Number Placeholder 2" title="Slide 2"/>
          <p:cNvSpPr>
            <a:spLocks noGrp="1"/>
          </p:cNvSpPr>
          <p:nvPr>
            <p:ph type="sldNum" sz="quarter" idx="10"/>
          </p:nvPr>
        </p:nvSpPr>
        <p:spPr/>
        <p:txBody>
          <a:bodyPr/>
          <a:lstStyle/>
          <a:p>
            <a:fld id="{9784CBA3-D598-4B1F-BAA3-EE14B5154290}" type="slidenum">
              <a:rPr lang="en-AU" smtClean="0"/>
              <a:pPr/>
              <a:t>2</a:t>
            </a:fld>
            <a:endParaRPr lang="en-AU" dirty="0"/>
          </a:p>
        </p:txBody>
      </p:sp>
      <p:sp>
        <p:nvSpPr>
          <p:cNvPr id="19" name="Content Placeholder 17" descr="The level of awareness in terms of what content is lawful and unlawful&#10;&#10;" title="Research objective"/>
          <p:cNvSpPr txBox="1">
            <a:spLocks/>
          </p:cNvSpPr>
          <p:nvPr/>
        </p:nvSpPr>
        <p:spPr>
          <a:xfrm>
            <a:off x="5788876" y="1079142"/>
            <a:ext cx="1410582" cy="2415708"/>
          </a:xfrm>
          <a:prstGeom prst="rect">
            <a:avLst/>
          </a:prstGeom>
          <a:solidFill>
            <a:schemeClr val="accent4"/>
          </a:solidFill>
        </p:spPr>
        <p:txBody>
          <a:bodyPr vert="horz" lIns="72000" tIns="72000" rIns="72000" bIns="72000" rtlCol="0" anchor="ctr">
            <a:noAutofit/>
          </a:bodyPr>
          <a:lstStyle>
            <a:lvl1pPr marL="0" indent="0" algn="l" defTabSz="914400" rtl="0" eaLnBrk="1" latinLnBrk="0" hangingPunct="1">
              <a:lnSpc>
                <a:spcPct val="100000"/>
              </a:lnSpc>
              <a:spcBef>
                <a:spcPts val="1200"/>
              </a:spcBef>
              <a:buFont typeface="Arial" panose="020B0604020202020204" pitchFamily="34" charset="0"/>
              <a:buNone/>
              <a:defRPr sz="1400" b="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lgn="ctr">
              <a:buNone/>
            </a:pPr>
            <a:r>
              <a:rPr lang="en-AU" dirty="0">
                <a:solidFill>
                  <a:schemeClr val="bg1"/>
                </a:solidFill>
              </a:rPr>
              <a:t>T</a:t>
            </a:r>
            <a:r>
              <a:rPr lang="en-AU" dirty="0" smtClean="0">
                <a:solidFill>
                  <a:schemeClr val="bg1"/>
                </a:solidFill>
              </a:rPr>
              <a:t>he </a:t>
            </a:r>
            <a:r>
              <a:rPr lang="en-AU" dirty="0">
                <a:solidFill>
                  <a:schemeClr val="bg1"/>
                </a:solidFill>
              </a:rPr>
              <a:t>level of consumer awareness in terms of what content is lawful and </a:t>
            </a:r>
            <a:r>
              <a:rPr lang="en-AU" dirty="0" smtClean="0">
                <a:solidFill>
                  <a:schemeClr val="bg1"/>
                </a:solidFill>
              </a:rPr>
              <a:t>unlawful</a:t>
            </a:r>
            <a:endParaRPr lang="en-AU" dirty="0">
              <a:solidFill>
                <a:schemeClr val="bg1"/>
              </a:solidFill>
            </a:endParaRPr>
          </a:p>
        </p:txBody>
      </p:sp>
      <p:grpSp>
        <p:nvGrpSpPr>
          <p:cNvPr id="20" name="Group 19" descr="Image illustrating progression" title="Right arrow symbol"/>
          <p:cNvGrpSpPr/>
          <p:nvPr/>
        </p:nvGrpSpPr>
        <p:grpSpPr>
          <a:xfrm>
            <a:off x="7185935" y="1899275"/>
            <a:ext cx="432000" cy="468000"/>
            <a:chOff x="2127361" y="2463673"/>
            <a:chExt cx="468000" cy="468000"/>
          </a:xfrm>
        </p:grpSpPr>
        <p:sp>
          <p:nvSpPr>
            <p:cNvPr id="21" name="Oval 20" title="Nil"/>
            <p:cNvSpPr/>
            <p:nvPr/>
          </p:nvSpPr>
          <p:spPr bwMode="ltGray">
            <a:xfrm>
              <a:off x="2127361" y="2463673"/>
              <a:ext cx="468000" cy="468000"/>
            </a:xfrm>
            <a:prstGeom prst="ellipse">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22" name="Right Arrow 21" title="Nil"/>
            <p:cNvSpPr/>
            <p:nvPr/>
          </p:nvSpPr>
          <p:spPr bwMode="ltGray">
            <a:xfrm>
              <a:off x="2227307" y="2512420"/>
              <a:ext cx="307540" cy="370506"/>
            </a:xfrm>
            <a:prstGeom prst="rightArrow">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grpSp>
    </p:spTree>
    <p:extLst>
      <p:ext uri="{BB962C8B-B14F-4D97-AF65-F5344CB8AC3E}">
        <p14:creationId xmlns:p14="http://schemas.microsoft.com/office/powerpoint/2010/main" val="2223270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countering a site that has been blocked discourages consumption of unlawful content" title="Heading and key finding of the slide"/>
          <p:cNvSpPr>
            <a:spLocks noGrp="1"/>
          </p:cNvSpPr>
          <p:nvPr>
            <p:ph type="title"/>
          </p:nvPr>
        </p:nvSpPr>
        <p:spPr/>
        <p:txBody>
          <a:bodyPr/>
          <a:lstStyle/>
          <a:p>
            <a:r>
              <a:rPr lang="en-AU" dirty="0"/>
              <a:t>E</a:t>
            </a:r>
            <a:r>
              <a:rPr lang="en-AU" dirty="0" smtClean="0"/>
              <a:t>ncountering </a:t>
            </a:r>
            <a:r>
              <a:rPr lang="en-AU" dirty="0"/>
              <a:t>a site that has been </a:t>
            </a:r>
            <a:r>
              <a:rPr lang="en-AU" dirty="0" smtClean="0"/>
              <a:t>blocked discourages consumption </a:t>
            </a:r>
            <a:r>
              <a:rPr lang="en-AU" dirty="0"/>
              <a:t>of unlawful content</a:t>
            </a:r>
          </a:p>
        </p:txBody>
      </p:sp>
      <p:sp>
        <p:nvSpPr>
          <p:cNvPr id="3" name="Slide Number Placeholder 2" title="Slide 8"/>
          <p:cNvSpPr>
            <a:spLocks noGrp="1"/>
          </p:cNvSpPr>
          <p:nvPr>
            <p:ph type="sldNum" sz="quarter" idx="10"/>
          </p:nvPr>
        </p:nvSpPr>
        <p:spPr/>
        <p:txBody>
          <a:bodyPr/>
          <a:lstStyle/>
          <a:p>
            <a:fld id="{9784CBA3-D598-4B1F-BAA3-EE14B5154290}" type="slidenum">
              <a:rPr lang="en-AU" smtClean="0"/>
              <a:pPr/>
              <a:t>20</a:t>
            </a:fld>
            <a:endParaRPr lang="en-AU" dirty="0"/>
          </a:p>
        </p:txBody>
      </p:sp>
      <p:sp>
        <p:nvSpPr>
          <p:cNvPr id="95" name="Rectangle 94" descr="Heading of chart" title="IMPACT ON BEHAVIOUR WHEN ENCOUTERING AN UNLAWFUL BLOCKED SITE"/>
          <p:cNvSpPr/>
          <p:nvPr/>
        </p:nvSpPr>
        <p:spPr>
          <a:xfrm>
            <a:off x="303518" y="1433921"/>
            <a:ext cx="8335495" cy="276999"/>
          </a:xfrm>
          <a:prstGeom prst="rect">
            <a:avLst/>
          </a:prstGeom>
        </p:spPr>
        <p:txBody>
          <a:bodyPr wrap="square">
            <a:spAutoFit/>
          </a:bodyPr>
          <a:lstStyle/>
          <a:p>
            <a:pPr>
              <a:spcBef>
                <a:spcPts val="600"/>
              </a:spcBef>
            </a:pPr>
            <a:r>
              <a:rPr lang="en-AU" sz="1200" b="1" dirty="0">
                <a:latin typeface="+mj-lt"/>
                <a:ea typeface="+mj-ea"/>
                <a:cs typeface="+mj-cs"/>
              </a:rPr>
              <a:t>IMPACT ON BEHAVIOUR WHEN ENCOUTERING AN UNLAWFUL BLOCKED SITE</a:t>
            </a:r>
          </a:p>
        </p:txBody>
      </p:sp>
      <p:grpSp>
        <p:nvGrpSpPr>
          <p:cNvPr id="4" name="Group 3" descr="Six in ten consumers.&#10;Stop.&#10;Simply gave up."/>
          <p:cNvGrpSpPr/>
          <p:nvPr/>
        </p:nvGrpSpPr>
        <p:grpSpPr>
          <a:xfrm>
            <a:off x="488172" y="2142162"/>
            <a:ext cx="2160000" cy="3418964"/>
            <a:chOff x="488172" y="2142162"/>
            <a:chExt cx="2160000" cy="3418964"/>
          </a:xfrm>
        </p:grpSpPr>
        <p:sp>
          <p:nvSpPr>
            <p:cNvPr id="112" name="TextBox 111" descr="Six in ten consumers simply gave up&#10;&#10;(STOP sign symbol)&#10;" title="Impact of site blockages, point 1"/>
            <p:cNvSpPr txBox="1"/>
            <p:nvPr/>
          </p:nvSpPr>
          <p:spPr>
            <a:xfrm>
              <a:off x="555075" y="2142162"/>
              <a:ext cx="2026196" cy="984885"/>
            </a:xfrm>
            <a:prstGeom prst="rect">
              <a:avLst/>
            </a:prstGeom>
            <a:noFill/>
          </p:spPr>
          <p:txBody>
            <a:bodyPr wrap="none" lIns="0" tIns="0" rIns="0" bIns="0" rtlCol="0">
              <a:spAutoFit/>
            </a:bodyPr>
            <a:lstStyle/>
            <a:p>
              <a:pPr algn="ctr"/>
              <a:r>
                <a:rPr lang="en-AU" sz="3600" b="0" dirty="0" smtClean="0">
                  <a:solidFill>
                    <a:schemeClr val="bg2"/>
                  </a:solidFill>
                </a:rPr>
                <a:t>Six in ten </a:t>
              </a:r>
              <a:r>
                <a:rPr lang="en-AU" sz="3600" dirty="0">
                  <a:solidFill>
                    <a:schemeClr val="bg2"/>
                  </a:solidFill>
                </a:rPr>
                <a:t/>
              </a:r>
              <a:br>
                <a:rPr lang="en-AU" sz="3600" dirty="0">
                  <a:solidFill>
                    <a:schemeClr val="bg2"/>
                  </a:solidFill>
                </a:rPr>
              </a:br>
              <a:r>
                <a:rPr lang="en-AU" sz="2800" b="0" dirty="0" smtClean="0">
                  <a:latin typeface="+mn-lt"/>
                </a:rPr>
                <a:t>consumers</a:t>
              </a:r>
              <a:endParaRPr lang="en-AU" sz="2800" b="0" dirty="0" smtClean="0">
                <a:solidFill>
                  <a:schemeClr val="tx1"/>
                </a:solidFill>
                <a:latin typeface="+mn-lt"/>
              </a:endParaRPr>
            </a:p>
          </p:txBody>
        </p:sp>
        <p:sp>
          <p:nvSpPr>
            <p:cNvPr id="115" name="TextBox 114" title="Nil"/>
            <p:cNvSpPr txBox="1"/>
            <p:nvPr/>
          </p:nvSpPr>
          <p:spPr>
            <a:xfrm>
              <a:off x="488172" y="4301126"/>
              <a:ext cx="2160000" cy="1260000"/>
            </a:xfrm>
            <a:prstGeom prst="rect">
              <a:avLst/>
            </a:prstGeom>
            <a:solidFill>
              <a:schemeClr val="bg2"/>
            </a:solidFill>
          </p:spPr>
          <p:txBody>
            <a:bodyPr wrap="square" lIns="36000" tIns="36000" rIns="36000" bIns="36000" rtlCol="0" anchor="ctr">
              <a:noAutofit/>
            </a:bodyPr>
            <a:lstStyle/>
            <a:p>
              <a:pPr algn="ctr"/>
              <a:r>
                <a:rPr lang="en-AU" sz="2000" dirty="0" smtClean="0">
                  <a:solidFill>
                    <a:schemeClr val="bg1"/>
                  </a:solidFill>
                </a:rPr>
                <a:t>Simply g</a:t>
              </a:r>
              <a:r>
                <a:rPr lang="en-AU" sz="2000" b="0" dirty="0" smtClean="0">
                  <a:solidFill>
                    <a:schemeClr val="bg1"/>
                  </a:solidFill>
                  <a:latin typeface="+mn-lt"/>
                </a:rPr>
                <a:t>ave up</a:t>
              </a:r>
            </a:p>
          </p:txBody>
        </p:sp>
        <p:sp>
          <p:nvSpPr>
            <p:cNvPr id="97" name="Freeform 20"/>
            <p:cNvSpPr>
              <a:spLocks noEditPoints="1"/>
            </p:cNvSpPr>
            <p:nvPr/>
          </p:nvSpPr>
          <p:spPr bwMode="auto">
            <a:xfrm>
              <a:off x="1099517" y="3363816"/>
              <a:ext cx="874246" cy="874246"/>
            </a:xfrm>
            <a:custGeom>
              <a:avLst/>
              <a:gdLst>
                <a:gd name="T0" fmla="*/ 365 w 611"/>
                <a:gd name="T1" fmla="*/ 260 h 611"/>
                <a:gd name="T2" fmla="*/ 404 w 611"/>
                <a:gd name="T3" fmla="*/ 305 h 611"/>
                <a:gd name="T4" fmla="*/ 365 w 611"/>
                <a:gd name="T5" fmla="*/ 351 h 611"/>
                <a:gd name="T6" fmla="*/ 326 w 611"/>
                <a:gd name="T7" fmla="*/ 305 h 611"/>
                <a:gd name="T8" fmla="*/ 518 w 611"/>
                <a:gd name="T9" fmla="*/ 262 h 611"/>
                <a:gd name="T10" fmla="*/ 484 w 611"/>
                <a:gd name="T11" fmla="*/ 261 h 611"/>
                <a:gd name="T12" fmla="*/ 500 w 611"/>
                <a:gd name="T13" fmla="*/ 299 h 611"/>
                <a:gd name="T14" fmla="*/ 531 w 611"/>
                <a:gd name="T15" fmla="*/ 291 h 611"/>
                <a:gd name="T16" fmla="*/ 530 w 611"/>
                <a:gd name="T17" fmla="*/ 268 h 611"/>
                <a:gd name="T18" fmla="*/ 611 w 611"/>
                <a:gd name="T19" fmla="*/ 179 h 611"/>
                <a:gd name="T20" fmla="*/ 432 w 611"/>
                <a:gd name="T21" fmla="*/ 611 h 611"/>
                <a:gd name="T22" fmla="*/ 0 w 611"/>
                <a:gd name="T23" fmla="*/ 432 h 611"/>
                <a:gd name="T24" fmla="*/ 179 w 611"/>
                <a:gd name="T25" fmla="*/ 0 h 611"/>
                <a:gd name="T26" fmla="*/ 611 w 611"/>
                <a:gd name="T27" fmla="*/ 179 h 611"/>
                <a:gd name="T28" fmla="*/ 87 w 611"/>
                <a:gd name="T29" fmla="*/ 225 h 611"/>
                <a:gd name="T30" fmla="*/ 217 w 611"/>
                <a:gd name="T31" fmla="*/ 84 h 611"/>
                <a:gd name="T32" fmla="*/ 530 w 611"/>
                <a:gd name="T33" fmla="*/ 214 h 611"/>
                <a:gd name="T34" fmla="*/ 553 w 611"/>
                <a:gd name="T35" fmla="*/ 225 h 611"/>
                <a:gd name="T36" fmla="*/ 410 w 611"/>
                <a:gd name="T37" fmla="*/ 61 h 611"/>
                <a:gd name="T38" fmla="*/ 64 w 611"/>
                <a:gd name="T39" fmla="*/ 204 h 611"/>
                <a:gd name="T40" fmla="*/ 415 w 611"/>
                <a:gd name="T41" fmla="*/ 255 h 611"/>
                <a:gd name="T42" fmla="*/ 335 w 611"/>
                <a:gd name="T43" fmla="*/ 242 h 611"/>
                <a:gd name="T44" fmla="*/ 303 w 611"/>
                <a:gd name="T45" fmla="*/ 272 h 611"/>
                <a:gd name="T46" fmla="*/ 315 w 611"/>
                <a:gd name="T47" fmla="*/ 356 h 611"/>
                <a:gd name="T48" fmla="*/ 415 w 611"/>
                <a:gd name="T49" fmla="*/ 356 h 611"/>
                <a:gd name="T50" fmla="*/ 415 w 611"/>
                <a:gd name="T51" fmla="*/ 255 h 611"/>
                <a:gd name="T52" fmla="*/ 218 w 611"/>
                <a:gd name="T53" fmla="*/ 372 h 611"/>
                <a:gd name="T54" fmla="*/ 246 w 611"/>
                <a:gd name="T55" fmla="*/ 261 h 611"/>
                <a:gd name="T56" fmla="*/ 288 w 611"/>
                <a:gd name="T57" fmla="*/ 239 h 611"/>
                <a:gd name="T58" fmla="*/ 176 w 611"/>
                <a:gd name="T59" fmla="*/ 261 h 611"/>
                <a:gd name="T60" fmla="*/ 65 w 611"/>
                <a:gd name="T61" fmla="*/ 363 h 611"/>
                <a:gd name="T62" fmla="*/ 136 w 611"/>
                <a:gd name="T63" fmla="*/ 370 h 611"/>
                <a:gd name="T64" fmla="*/ 162 w 611"/>
                <a:gd name="T65" fmla="*/ 333 h 611"/>
                <a:gd name="T66" fmla="*/ 141 w 611"/>
                <a:gd name="T67" fmla="*/ 299 h 611"/>
                <a:gd name="T68" fmla="*/ 84 w 611"/>
                <a:gd name="T69" fmla="*/ 280 h 611"/>
                <a:gd name="T70" fmla="*/ 84 w 611"/>
                <a:gd name="T71" fmla="*/ 264 h 611"/>
                <a:gd name="T72" fmla="*/ 122 w 611"/>
                <a:gd name="T73" fmla="*/ 263 h 611"/>
                <a:gd name="T74" fmla="*/ 158 w 611"/>
                <a:gd name="T75" fmla="*/ 277 h 611"/>
                <a:gd name="T76" fmla="*/ 104 w 611"/>
                <a:gd name="T77" fmla="*/ 237 h 611"/>
                <a:gd name="T78" fmla="*/ 59 w 611"/>
                <a:gd name="T79" fmla="*/ 255 h 611"/>
                <a:gd name="T80" fmla="*/ 66 w 611"/>
                <a:gd name="T81" fmla="*/ 301 h 611"/>
                <a:gd name="T82" fmla="*/ 121 w 611"/>
                <a:gd name="T83" fmla="*/ 320 h 611"/>
                <a:gd name="T84" fmla="*/ 134 w 611"/>
                <a:gd name="T85" fmla="*/ 333 h 611"/>
                <a:gd name="T86" fmla="*/ 106 w 611"/>
                <a:gd name="T87" fmla="*/ 352 h 611"/>
                <a:gd name="T88" fmla="*/ 75 w 611"/>
                <a:gd name="T89" fmla="*/ 326 h 611"/>
                <a:gd name="T90" fmla="*/ 65 w 611"/>
                <a:gd name="T91" fmla="*/ 363 h 611"/>
                <a:gd name="T92" fmla="*/ 530 w 611"/>
                <a:gd name="T93" fmla="*/ 386 h 611"/>
                <a:gd name="T94" fmla="*/ 400 w 611"/>
                <a:gd name="T95" fmla="*/ 527 h 611"/>
                <a:gd name="T96" fmla="*/ 87 w 611"/>
                <a:gd name="T97" fmla="*/ 397 h 611"/>
                <a:gd name="T98" fmla="*/ 64 w 611"/>
                <a:gd name="T99" fmla="*/ 386 h 611"/>
                <a:gd name="T100" fmla="*/ 207 w 611"/>
                <a:gd name="T101" fmla="*/ 550 h 611"/>
                <a:gd name="T102" fmla="*/ 553 w 611"/>
                <a:gd name="T103" fmla="*/ 407 h 611"/>
                <a:gd name="T104" fmla="*/ 563 w 611"/>
                <a:gd name="T105" fmla="*/ 280 h 611"/>
                <a:gd name="T106" fmla="*/ 535 w 611"/>
                <a:gd name="T107" fmla="*/ 241 h 611"/>
                <a:gd name="T108" fmla="*/ 456 w 611"/>
                <a:gd name="T109" fmla="*/ 239 h 611"/>
                <a:gd name="T110" fmla="*/ 484 w 611"/>
                <a:gd name="T111" fmla="*/ 372 h 611"/>
                <a:gd name="T112" fmla="*/ 502 w 611"/>
                <a:gd name="T113" fmla="*/ 322 h 611"/>
                <a:gd name="T114" fmla="*/ 547 w 611"/>
                <a:gd name="T115" fmla="*/ 314 h 611"/>
                <a:gd name="T116" fmla="*/ 563 w 611"/>
                <a:gd name="T117" fmla="*/ 28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11" h="611">
                  <a:moveTo>
                    <a:pt x="337" y="271"/>
                  </a:moveTo>
                  <a:cubicBezTo>
                    <a:pt x="344" y="263"/>
                    <a:pt x="353" y="260"/>
                    <a:pt x="365" y="260"/>
                  </a:cubicBezTo>
                  <a:cubicBezTo>
                    <a:pt x="377" y="260"/>
                    <a:pt x="386" y="263"/>
                    <a:pt x="393" y="271"/>
                  </a:cubicBezTo>
                  <a:cubicBezTo>
                    <a:pt x="400" y="278"/>
                    <a:pt x="404" y="290"/>
                    <a:pt x="404" y="305"/>
                  </a:cubicBezTo>
                  <a:cubicBezTo>
                    <a:pt x="404" y="320"/>
                    <a:pt x="400" y="332"/>
                    <a:pt x="393" y="340"/>
                  </a:cubicBezTo>
                  <a:cubicBezTo>
                    <a:pt x="386" y="347"/>
                    <a:pt x="377" y="351"/>
                    <a:pt x="365" y="351"/>
                  </a:cubicBezTo>
                  <a:cubicBezTo>
                    <a:pt x="354" y="351"/>
                    <a:pt x="345" y="347"/>
                    <a:pt x="337" y="340"/>
                  </a:cubicBezTo>
                  <a:cubicBezTo>
                    <a:pt x="330" y="332"/>
                    <a:pt x="326" y="320"/>
                    <a:pt x="326" y="305"/>
                  </a:cubicBezTo>
                  <a:cubicBezTo>
                    <a:pt x="326" y="290"/>
                    <a:pt x="330" y="279"/>
                    <a:pt x="337" y="271"/>
                  </a:cubicBezTo>
                  <a:close/>
                  <a:moveTo>
                    <a:pt x="518" y="262"/>
                  </a:moveTo>
                  <a:cubicBezTo>
                    <a:pt x="515" y="262"/>
                    <a:pt x="508" y="261"/>
                    <a:pt x="498" y="261"/>
                  </a:cubicBezTo>
                  <a:cubicBezTo>
                    <a:pt x="484" y="261"/>
                    <a:pt x="484" y="261"/>
                    <a:pt x="484" y="261"/>
                  </a:cubicBezTo>
                  <a:cubicBezTo>
                    <a:pt x="484" y="299"/>
                    <a:pt x="484" y="299"/>
                    <a:pt x="484" y="299"/>
                  </a:cubicBezTo>
                  <a:cubicBezTo>
                    <a:pt x="500" y="299"/>
                    <a:pt x="500" y="299"/>
                    <a:pt x="500" y="299"/>
                  </a:cubicBezTo>
                  <a:cubicBezTo>
                    <a:pt x="511" y="299"/>
                    <a:pt x="518" y="299"/>
                    <a:pt x="522" y="297"/>
                  </a:cubicBezTo>
                  <a:cubicBezTo>
                    <a:pt x="526" y="296"/>
                    <a:pt x="529" y="294"/>
                    <a:pt x="531" y="291"/>
                  </a:cubicBezTo>
                  <a:cubicBezTo>
                    <a:pt x="533" y="288"/>
                    <a:pt x="534" y="284"/>
                    <a:pt x="534" y="280"/>
                  </a:cubicBezTo>
                  <a:cubicBezTo>
                    <a:pt x="534" y="275"/>
                    <a:pt x="533" y="271"/>
                    <a:pt x="530" y="268"/>
                  </a:cubicBezTo>
                  <a:cubicBezTo>
                    <a:pt x="527" y="265"/>
                    <a:pt x="523" y="263"/>
                    <a:pt x="518" y="262"/>
                  </a:cubicBezTo>
                  <a:close/>
                  <a:moveTo>
                    <a:pt x="611" y="179"/>
                  </a:moveTo>
                  <a:cubicBezTo>
                    <a:pt x="611" y="432"/>
                    <a:pt x="611" y="432"/>
                    <a:pt x="611" y="432"/>
                  </a:cubicBezTo>
                  <a:cubicBezTo>
                    <a:pt x="432" y="611"/>
                    <a:pt x="432" y="611"/>
                    <a:pt x="432" y="611"/>
                  </a:cubicBezTo>
                  <a:cubicBezTo>
                    <a:pt x="179" y="611"/>
                    <a:pt x="179" y="611"/>
                    <a:pt x="179" y="611"/>
                  </a:cubicBezTo>
                  <a:cubicBezTo>
                    <a:pt x="0" y="432"/>
                    <a:pt x="0" y="432"/>
                    <a:pt x="0" y="432"/>
                  </a:cubicBezTo>
                  <a:cubicBezTo>
                    <a:pt x="0" y="179"/>
                    <a:pt x="0" y="179"/>
                    <a:pt x="0" y="179"/>
                  </a:cubicBezTo>
                  <a:cubicBezTo>
                    <a:pt x="179" y="0"/>
                    <a:pt x="179" y="0"/>
                    <a:pt x="179" y="0"/>
                  </a:cubicBezTo>
                  <a:cubicBezTo>
                    <a:pt x="432" y="0"/>
                    <a:pt x="432" y="0"/>
                    <a:pt x="432" y="0"/>
                  </a:cubicBezTo>
                  <a:lnTo>
                    <a:pt x="611" y="179"/>
                  </a:lnTo>
                  <a:close/>
                  <a:moveTo>
                    <a:pt x="64" y="225"/>
                  </a:moveTo>
                  <a:cubicBezTo>
                    <a:pt x="87" y="225"/>
                    <a:pt x="87" y="225"/>
                    <a:pt x="87" y="225"/>
                  </a:cubicBezTo>
                  <a:cubicBezTo>
                    <a:pt x="87" y="214"/>
                    <a:pt x="87" y="214"/>
                    <a:pt x="87" y="214"/>
                  </a:cubicBezTo>
                  <a:cubicBezTo>
                    <a:pt x="217" y="84"/>
                    <a:pt x="217" y="84"/>
                    <a:pt x="217" y="84"/>
                  </a:cubicBezTo>
                  <a:cubicBezTo>
                    <a:pt x="400" y="84"/>
                    <a:pt x="400" y="84"/>
                    <a:pt x="400" y="84"/>
                  </a:cubicBezTo>
                  <a:cubicBezTo>
                    <a:pt x="530" y="214"/>
                    <a:pt x="530" y="214"/>
                    <a:pt x="530" y="214"/>
                  </a:cubicBezTo>
                  <a:cubicBezTo>
                    <a:pt x="530" y="225"/>
                    <a:pt x="530" y="225"/>
                    <a:pt x="530" y="225"/>
                  </a:cubicBezTo>
                  <a:cubicBezTo>
                    <a:pt x="553" y="225"/>
                    <a:pt x="553" y="225"/>
                    <a:pt x="553" y="225"/>
                  </a:cubicBezTo>
                  <a:cubicBezTo>
                    <a:pt x="553" y="204"/>
                    <a:pt x="553" y="204"/>
                    <a:pt x="553" y="204"/>
                  </a:cubicBezTo>
                  <a:cubicBezTo>
                    <a:pt x="410" y="61"/>
                    <a:pt x="410" y="61"/>
                    <a:pt x="410" y="61"/>
                  </a:cubicBezTo>
                  <a:cubicBezTo>
                    <a:pt x="207" y="61"/>
                    <a:pt x="207" y="61"/>
                    <a:pt x="207" y="61"/>
                  </a:cubicBezTo>
                  <a:cubicBezTo>
                    <a:pt x="64" y="204"/>
                    <a:pt x="64" y="204"/>
                    <a:pt x="64" y="204"/>
                  </a:cubicBezTo>
                  <a:lnTo>
                    <a:pt x="64" y="225"/>
                  </a:lnTo>
                  <a:close/>
                  <a:moveTo>
                    <a:pt x="415" y="255"/>
                  </a:moveTo>
                  <a:cubicBezTo>
                    <a:pt x="402" y="243"/>
                    <a:pt x="386" y="237"/>
                    <a:pt x="365" y="237"/>
                  </a:cubicBezTo>
                  <a:cubicBezTo>
                    <a:pt x="353" y="237"/>
                    <a:pt x="343" y="238"/>
                    <a:pt x="335" y="242"/>
                  </a:cubicBezTo>
                  <a:cubicBezTo>
                    <a:pt x="328" y="245"/>
                    <a:pt x="322" y="249"/>
                    <a:pt x="316" y="254"/>
                  </a:cubicBezTo>
                  <a:cubicBezTo>
                    <a:pt x="311" y="259"/>
                    <a:pt x="306" y="265"/>
                    <a:pt x="303" y="272"/>
                  </a:cubicBezTo>
                  <a:cubicBezTo>
                    <a:pt x="299" y="281"/>
                    <a:pt x="297" y="293"/>
                    <a:pt x="297" y="306"/>
                  </a:cubicBezTo>
                  <a:cubicBezTo>
                    <a:pt x="297" y="328"/>
                    <a:pt x="303" y="344"/>
                    <a:pt x="315" y="356"/>
                  </a:cubicBezTo>
                  <a:cubicBezTo>
                    <a:pt x="328" y="368"/>
                    <a:pt x="344" y="374"/>
                    <a:pt x="365" y="374"/>
                  </a:cubicBezTo>
                  <a:cubicBezTo>
                    <a:pt x="386" y="374"/>
                    <a:pt x="402" y="368"/>
                    <a:pt x="415" y="356"/>
                  </a:cubicBezTo>
                  <a:cubicBezTo>
                    <a:pt x="427" y="344"/>
                    <a:pt x="433" y="327"/>
                    <a:pt x="433" y="306"/>
                  </a:cubicBezTo>
                  <a:cubicBezTo>
                    <a:pt x="433" y="284"/>
                    <a:pt x="427" y="267"/>
                    <a:pt x="415" y="255"/>
                  </a:cubicBezTo>
                  <a:close/>
                  <a:moveTo>
                    <a:pt x="218" y="261"/>
                  </a:moveTo>
                  <a:cubicBezTo>
                    <a:pt x="218" y="372"/>
                    <a:pt x="218" y="372"/>
                    <a:pt x="218" y="372"/>
                  </a:cubicBezTo>
                  <a:cubicBezTo>
                    <a:pt x="246" y="372"/>
                    <a:pt x="246" y="372"/>
                    <a:pt x="246" y="372"/>
                  </a:cubicBezTo>
                  <a:cubicBezTo>
                    <a:pt x="246" y="261"/>
                    <a:pt x="246" y="261"/>
                    <a:pt x="246" y="261"/>
                  </a:cubicBezTo>
                  <a:cubicBezTo>
                    <a:pt x="288" y="261"/>
                    <a:pt x="288" y="261"/>
                    <a:pt x="288" y="261"/>
                  </a:cubicBezTo>
                  <a:cubicBezTo>
                    <a:pt x="288" y="239"/>
                    <a:pt x="288" y="239"/>
                    <a:pt x="288" y="239"/>
                  </a:cubicBezTo>
                  <a:cubicBezTo>
                    <a:pt x="176" y="239"/>
                    <a:pt x="176" y="239"/>
                    <a:pt x="176" y="239"/>
                  </a:cubicBezTo>
                  <a:cubicBezTo>
                    <a:pt x="176" y="261"/>
                    <a:pt x="176" y="261"/>
                    <a:pt x="176" y="261"/>
                  </a:cubicBezTo>
                  <a:lnTo>
                    <a:pt x="218" y="261"/>
                  </a:lnTo>
                  <a:close/>
                  <a:moveTo>
                    <a:pt x="65" y="363"/>
                  </a:moveTo>
                  <a:cubicBezTo>
                    <a:pt x="74" y="371"/>
                    <a:pt x="88" y="374"/>
                    <a:pt x="106" y="374"/>
                  </a:cubicBezTo>
                  <a:cubicBezTo>
                    <a:pt x="118" y="374"/>
                    <a:pt x="128" y="373"/>
                    <a:pt x="136" y="370"/>
                  </a:cubicBezTo>
                  <a:cubicBezTo>
                    <a:pt x="145" y="366"/>
                    <a:pt x="151" y="361"/>
                    <a:pt x="155" y="355"/>
                  </a:cubicBezTo>
                  <a:cubicBezTo>
                    <a:pt x="160" y="348"/>
                    <a:pt x="162" y="341"/>
                    <a:pt x="162" y="333"/>
                  </a:cubicBezTo>
                  <a:cubicBezTo>
                    <a:pt x="162" y="325"/>
                    <a:pt x="160" y="318"/>
                    <a:pt x="156" y="312"/>
                  </a:cubicBezTo>
                  <a:cubicBezTo>
                    <a:pt x="153" y="306"/>
                    <a:pt x="148" y="302"/>
                    <a:pt x="141" y="299"/>
                  </a:cubicBezTo>
                  <a:cubicBezTo>
                    <a:pt x="134" y="295"/>
                    <a:pt x="124" y="292"/>
                    <a:pt x="110" y="289"/>
                  </a:cubicBezTo>
                  <a:cubicBezTo>
                    <a:pt x="96" y="286"/>
                    <a:pt x="88" y="283"/>
                    <a:pt x="84" y="280"/>
                  </a:cubicBezTo>
                  <a:cubicBezTo>
                    <a:pt x="81" y="278"/>
                    <a:pt x="80" y="275"/>
                    <a:pt x="80" y="272"/>
                  </a:cubicBezTo>
                  <a:cubicBezTo>
                    <a:pt x="80" y="269"/>
                    <a:pt x="81" y="266"/>
                    <a:pt x="84" y="264"/>
                  </a:cubicBezTo>
                  <a:cubicBezTo>
                    <a:pt x="89" y="261"/>
                    <a:pt x="96" y="259"/>
                    <a:pt x="104" y="259"/>
                  </a:cubicBezTo>
                  <a:cubicBezTo>
                    <a:pt x="112" y="259"/>
                    <a:pt x="118" y="260"/>
                    <a:pt x="122" y="263"/>
                  </a:cubicBezTo>
                  <a:cubicBezTo>
                    <a:pt x="126" y="266"/>
                    <a:pt x="128" y="271"/>
                    <a:pt x="130" y="278"/>
                  </a:cubicBezTo>
                  <a:cubicBezTo>
                    <a:pt x="158" y="277"/>
                    <a:pt x="158" y="277"/>
                    <a:pt x="158" y="277"/>
                  </a:cubicBezTo>
                  <a:cubicBezTo>
                    <a:pt x="158" y="265"/>
                    <a:pt x="153" y="255"/>
                    <a:pt x="144" y="248"/>
                  </a:cubicBezTo>
                  <a:cubicBezTo>
                    <a:pt x="135" y="240"/>
                    <a:pt x="122" y="237"/>
                    <a:pt x="104" y="237"/>
                  </a:cubicBezTo>
                  <a:cubicBezTo>
                    <a:pt x="93" y="237"/>
                    <a:pt x="84" y="238"/>
                    <a:pt x="76" y="241"/>
                  </a:cubicBezTo>
                  <a:cubicBezTo>
                    <a:pt x="69" y="244"/>
                    <a:pt x="63" y="249"/>
                    <a:pt x="59" y="255"/>
                  </a:cubicBezTo>
                  <a:cubicBezTo>
                    <a:pt x="55" y="261"/>
                    <a:pt x="53" y="267"/>
                    <a:pt x="53" y="274"/>
                  </a:cubicBezTo>
                  <a:cubicBezTo>
                    <a:pt x="53" y="284"/>
                    <a:pt x="57" y="293"/>
                    <a:pt x="66" y="301"/>
                  </a:cubicBezTo>
                  <a:cubicBezTo>
                    <a:pt x="72" y="306"/>
                    <a:pt x="83" y="310"/>
                    <a:pt x="98" y="314"/>
                  </a:cubicBezTo>
                  <a:cubicBezTo>
                    <a:pt x="110" y="317"/>
                    <a:pt x="117" y="318"/>
                    <a:pt x="121" y="320"/>
                  </a:cubicBezTo>
                  <a:cubicBezTo>
                    <a:pt x="125" y="321"/>
                    <a:pt x="129" y="323"/>
                    <a:pt x="131" y="325"/>
                  </a:cubicBezTo>
                  <a:cubicBezTo>
                    <a:pt x="133" y="328"/>
                    <a:pt x="134" y="330"/>
                    <a:pt x="134" y="333"/>
                  </a:cubicBezTo>
                  <a:cubicBezTo>
                    <a:pt x="134" y="338"/>
                    <a:pt x="131" y="343"/>
                    <a:pt x="127" y="346"/>
                  </a:cubicBezTo>
                  <a:cubicBezTo>
                    <a:pt x="122" y="350"/>
                    <a:pt x="115" y="352"/>
                    <a:pt x="106" y="352"/>
                  </a:cubicBezTo>
                  <a:cubicBezTo>
                    <a:pt x="97" y="352"/>
                    <a:pt x="91" y="350"/>
                    <a:pt x="85" y="346"/>
                  </a:cubicBezTo>
                  <a:cubicBezTo>
                    <a:pt x="80" y="341"/>
                    <a:pt x="77" y="335"/>
                    <a:pt x="75" y="326"/>
                  </a:cubicBezTo>
                  <a:cubicBezTo>
                    <a:pt x="48" y="329"/>
                    <a:pt x="48" y="329"/>
                    <a:pt x="48" y="329"/>
                  </a:cubicBezTo>
                  <a:cubicBezTo>
                    <a:pt x="49" y="344"/>
                    <a:pt x="55" y="355"/>
                    <a:pt x="65" y="363"/>
                  </a:cubicBezTo>
                  <a:close/>
                  <a:moveTo>
                    <a:pt x="553" y="386"/>
                  </a:moveTo>
                  <a:cubicBezTo>
                    <a:pt x="530" y="386"/>
                    <a:pt x="530" y="386"/>
                    <a:pt x="530" y="386"/>
                  </a:cubicBezTo>
                  <a:cubicBezTo>
                    <a:pt x="530" y="397"/>
                    <a:pt x="530" y="397"/>
                    <a:pt x="530" y="397"/>
                  </a:cubicBezTo>
                  <a:cubicBezTo>
                    <a:pt x="400" y="527"/>
                    <a:pt x="400" y="527"/>
                    <a:pt x="400" y="527"/>
                  </a:cubicBezTo>
                  <a:cubicBezTo>
                    <a:pt x="217" y="527"/>
                    <a:pt x="217" y="527"/>
                    <a:pt x="217" y="527"/>
                  </a:cubicBezTo>
                  <a:cubicBezTo>
                    <a:pt x="87" y="397"/>
                    <a:pt x="87" y="397"/>
                    <a:pt x="87" y="397"/>
                  </a:cubicBezTo>
                  <a:cubicBezTo>
                    <a:pt x="87" y="386"/>
                    <a:pt x="87" y="386"/>
                    <a:pt x="87" y="386"/>
                  </a:cubicBezTo>
                  <a:cubicBezTo>
                    <a:pt x="64" y="386"/>
                    <a:pt x="64" y="386"/>
                    <a:pt x="64" y="386"/>
                  </a:cubicBezTo>
                  <a:cubicBezTo>
                    <a:pt x="64" y="407"/>
                    <a:pt x="64" y="407"/>
                    <a:pt x="64" y="407"/>
                  </a:cubicBezTo>
                  <a:cubicBezTo>
                    <a:pt x="207" y="550"/>
                    <a:pt x="207" y="550"/>
                    <a:pt x="207" y="550"/>
                  </a:cubicBezTo>
                  <a:cubicBezTo>
                    <a:pt x="410" y="550"/>
                    <a:pt x="410" y="550"/>
                    <a:pt x="410" y="550"/>
                  </a:cubicBezTo>
                  <a:cubicBezTo>
                    <a:pt x="553" y="407"/>
                    <a:pt x="553" y="407"/>
                    <a:pt x="553" y="407"/>
                  </a:cubicBezTo>
                  <a:lnTo>
                    <a:pt x="553" y="386"/>
                  </a:lnTo>
                  <a:close/>
                  <a:moveTo>
                    <a:pt x="563" y="280"/>
                  </a:moveTo>
                  <a:cubicBezTo>
                    <a:pt x="563" y="269"/>
                    <a:pt x="561" y="261"/>
                    <a:pt x="555" y="254"/>
                  </a:cubicBezTo>
                  <a:cubicBezTo>
                    <a:pt x="550" y="247"/>
                    <a:pt x="543" y="243"/>
                    <a:pt x="535" y="241"/>
                  </a:cubicBezTo>
                  <a:cubicBezTo>
                    <a:pt x="530" y="240"/>
                    <a:pt x="518" y="239"/>
                    <a:pt x="501" y="239"/>
                  </a:cubicBezTo>
                  <a:cubicBezTo>
                    <a:pt x="456" y="239"/>
                    <a:pt x="456" y="239"/>
                    <a:pt x="456" y="239"/>
                  </a:cubicBezTo>
                  <a:cubicBezTo>
                    <a:pt x="456" y="372"/>
                    <a:pt x="456" y="372"/>
                    <a:pt x="456" y="372"/>
                  </a:cubicBezTo>
                  <a:cubicBezTo>
                    <a:pt x="484" y="372"/>
                    <a:pt x="484" y="372"/>
                    <a:pt x="484" y="372"/>
                  </a:cubicBezTo>
                  <a:cubicBezTo>
                    <a:pt x="484" y="322"/>
                    <a:pt x="484" y="322"/>
                    <a:pt x="484" y="322"/>
                  </a:cubicBezTo>
                  <a:cubicBezTo>
                    <a:pt x="502" y="322"/>
                    <a:pt x="502" y="322"/>
                    <a:pt x="502" y="322"/>
                  </a:cubicBezTo>
                  <a:cubicBezTo>
                    <a:pt x="515" y="322"/>
                    <a:pt x="525" y="321"/>
                    <a:pt x="532" y="320"/>
                  </a:cubicBezTo>
                  <a:cubicBezTo>
                    <a:pt x="537" y="319"/>
                    <a:pt x="542" y="317"/>
                    <a:pt x="547" y="314"/>
                  </a:cubicBezTo>
                  <a:cubicBezTo>
                    <a:pt x="552" y="310"/>
                    <a:pt x="556" y="306"/>
                    <a:pt x="559" y="301"/>
                  </a:cubicBezTo>
                  <a:cubicBezTo>
                    <a:pt x="562" y="295"/>
                    <a:pt x="563" y="288"/>
                    <a:pt x="563" y="280"/>
                  </a:cubicBezTo>
                  <a:close/>
                </a:path>
              </a:pathLst>
            </a:custGeom>
            <a:solidFill>
              <a:schemeClr val="bg2"/>
            </a:solidFill>
            <a:ln>
              <a:noFill/>
            </a:ln>
            <a:extLst/>
          </p:spPr>
          <p:txBody>
            <a:bodyPr vert="horz" wrap="square" lIns="91440" tIns="45720" rIns="91440" bIns="45720" numCol="1" anchor="t" anchorCtr="0" compatLnSpc="1">
              <a:prstTxWarp prst="textNoShape">
                <a:avLst/>
              </a:prstTxWarp>
            </a:bodyPr>
            <a:lstStyle/>
            <a:p>
              <a:endParaRPr lang="en-AU"/>
            </a:p>
          </p:txBody>
        </p:sp>
      </p:grpSp>
      <p:grpSp>
        <p:nvGrpSpPr>
          <p:cNvPr id="6" name="Group 5" descr="One in ten consumers sought alternative free but unlawful access&#10;&#10;(image of road curving off to the right, arrow indicating direction of change)" title="Impact of site blockages, point 3"/>
          <p:cNvGrpSpPr/>
          <p:nvPr/>
        </p:nvGrpSpPr>
        <p:grpSpPr>
          <a:xfrm>
            <a:off x="6446264" y="2107613"/>
            <a:ext cx="2257029" cy="3503231"/>
            <a:chOff x="6446264" y="2107613"/>
            <a:chExt cx="2257029" cy="3503231"/>
          </a:xfrm>
        </p:grpSpPr>
        <p:sp>
          <p:nvSpPr>
            <p:cNvPr id="114" name="TextBox 113" title="Nil"/>
            <p:cNvSpPr txBox="1"/>
            <p:nvPr/>
          </p:nvSpPr>
          <p:spPr>
            <a:xfrm>
              <a:off x="6446264" y="2107613"/>
              <a:ext cx="2257029" cy="984885"/>
            </a:xfrm>
            <a:prstGeom prst="rect">
              <a:avLst/>
            </a:prstGeom>
            <a:noFill/>
          </p:spPr>
          <p:txBody>
            <a:bodyPr wrap="none" lIns="0" tIns="0" rIns="0" bIns="0" rtlCol="0">
              <a:spAutoFit/>
            </a:bodyPr>
            <a:lstStyle/>
            <a:p>
              <a:pPr algn="ctr"/>
              <a:r>
                <a:rPr lang="en-AU" sz="3600" b="0" dirty="0" smtClean="0">
                  <a:solidFill>
                    <a:schemeClr val="accent5"/>
                  </a:solidFill>
                </a:rPr>
                <a:t>One in ten</a:t>
              </a:r>
              <a:r>
                <a:rPr lang="en-AU" sz="3600" dirty="0" smtClean="0">
                  <a:solidFill>
                    <a:schemeClr val="accent5"/>
                  </a:solidFill>
                </a:rPr>
                <a:t> </a:t>
              </a:r>
              <a:r>
                <a:rPr lang="en-AU" sz="3600" dirty="0"/>
                <a:t/>
              </a:r>
              <a:br>
                <a:rPr lang="en-AU" sz="3600" dirty="0"/>
              </a:br>
              <a:r>
                <a:rPr lang="en-AU" sz="2800" dirty="0"/>
                <a:t>consumers</a:t>
              </a:r>
            </a:p>
          </p:txBody>
        </p:sp>
        <p:sp>
          <p:nvSpPr>
            <p:cNvPr id="117" name="TextBox 116" title="Nil"/>
            <p:cNvSpPr txBox="1"/>
            <p:nvPr/>
          </p:nvSpPr>
          <p:spPr>
            <a:xfrm>
              <a:off x="6494779" y="4350844"/>
              <a:ext cx="2160000" cy="1260000"/>
            </a:xfrm>
            <a:prstGeom prst="rect">
              <a:avLst/>
            </a:prstGeom>
            <a:solidFill>
              <a:schemeClr val="accent5"/>
            </a:solidFill>
          </p:spPr>
          <p:txBody>
            <a:bodyPr wrap="square" lIns="36000" tIns="36000" rIns="36000" bIns="36000" rtlCol="0" anchor="ctr">
              <a:noAutofit/>
            </a:bodyPr>
            <a:lstStyle/>
            <a:p>
              <a:pPr algn="ctr"/>
              <a:r>
                <a:rPr lang="en-AU" sz="2000" b="0" dirty="0" smtClean="0">
                  <a:solidFill>
                    <a:schemeClr val="bg1"/>
                  </a:solidFill>
                  <a:latin typeface="+mn-lt"/>
                </a:rPr>
                <a:t>Sought alternative free but unlawful access</a:t>
              </a:r>
            </a:p>
          </p:txBody>
        </p:sp>
        <p:sp>
          <p:nvSpPr>
            <p:cNvPr id="98" name="Freeform 11"/>
            <p:cNvSpPr>
              <a:spLocks noEditPoints="1"/>
            </p:cNvSpPr>
            <p:nvPr/>
          </p:nvSpPr>
          <p:spPr bwMode="auto">
            <a:xfrm>
              <a:off x="7309760" y="3413261"/>
              <a:ext cx="712349" cy="825677"/>
            </a:xfrm>
            <a:custGeom>
              <a:avLst/>
              <a:gdLst>
                <a:gd name="T0" fmla="*/ 0 w 498"/>
                <a:gd name="T1" fmla="*/ 312 h 577"/>
                <a:gd name="T2" fmla="*/ 0 w 498"/>
                <a:gd name="T3" fmla="*/ 0 h 577"/>
                <a:gd name="T4" fmla="*/ 120 w 498"/>
                <a:gd name="T5" fmla="*/ 0 h 577"/>
                <a:gd name="T6" fmla="*/ 120 w 498"/>
                <a:gd name="T7" fmla="*/ 187 h 577"/>
                <a:gd name="T8" fmla="*/ 0 w 498"/>
                <a:gd name="T9" fmla="*/ 312 h 577"/>
                <a:gd name="T10" fmla="*/ 498 w 498"/>
                <a:gd name="T11" fmla="*/ 241 h 577"/>
                <a:gd name="T12" fmla="*/ 320 w 498"/>
                <a:gd name="T13" fmla="*/ 81 h 577"/>
                <a:gd name="T14" fmla="*/ 320 w 498"/>
                <a:gd name="T15" fmla="*/ 181 h 577"/>
                <a:gd name="T16" fmla="*/ 288 w 498"/>
                <a:gd name="T17" fmla="*/ 181 h 577"/>
                <a:gd name="T18" fmla="*/ 0 w 498"/>
                <a:gd name="T19" fmla="*/ 469 h 577"/>
                <a:gd name="T20" fmla="*/ 0 w 498"/>
                <a:gd name="T21" fmla="*/ 577 h 577"/>
                <a:gd name="T22" fmla="*/ 120 w 498"/>
                <a:gd name="T23" fmla="*/ 577 h 577"/>
                <a:gd name="T24" fmla="*/ 120 w 498"/>
                <a:gd name="T25" fmla="*/ 469 h 577"/>
                <a:gd name="T26" fmla="*/ 288 w 498"/>
                <a:gd name="T27" fmla="*/ 301 h 577"/>
                <a:gd name="T28" fmla="*/ 320 w 498"/>
                <a:gd name="T29" fmla="*/ 301 h 577"/>
                <a:gd name="T30" fmla="*/ 320 w 498"/>
                <a:gd name="T31" fmla="*/ 401 h 577"/>
                <a:gd name="T32" fmla="*/ 498 w 498"/>
                <a:gd name="T33" fmla="*/ 241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8" h="577">
                  <a:moveTo>
                    <a:pt x="0" y="312"/>
                  </a:moveTo>
                  <a:cubicBezTo>
                    <a:pt x="0" y="0"/>
                    <a:pt x="0" y="0"/>
                    <a:pt x="0" y="0"/>
                  </a:cubicBezTo>
                  <a:cubicBezTo>
                    <a:pt x="120" y="0"/>
                    <a:pt x="120" y="0"/>
                    <a:pt x="120" y="0"/>
                  </a:cubicBezTo>
                  <a:cubicBezTo>
                    <a:pt x="120" y="187"/>
                    <a:pt x="120" y="187"/>
                    <a:pt x="120" y="187"/>
                  </a:cubicBezTo>
                  <a:cubicBezTo>
                    <a:pt x="69" y="217"/>
                    <a:pt x="28" y="260"/>
                    <a:pt x="0" y="312"/>
                  </a:cubicBezTo>
                  <a:close/>
                  <a:moveTo>
                    <a:pt x="498" y="241"/>
                  </a:moveTo>
                  <a:cubicBezTo>
                    <a:pt x="320" y="81"/>
                    <a:pt x="320" y="81"/>
                    <a:pt x="320" y="81"/>
                  </a:cubicBezTo>
                  <a:cubicBezTo>
                    <a:pt x="320" y="181"/>
                    <a:pt x="320" y="181"/>
                    <a:pt x="320" y="181"/>
                  </a:cubicBezTo>
                  <a:cubicBezTo>
                    <a:pt x="288" y="181"/>
                    <a:pt x="288" y="181"/>
                    <a:pt x="288" y="181"/>
                  </a:cubicBezTo>
                  <a:cubicBezTo>
                    <a:pt x="129" y="181"/>
                    <a:pt x="0" y="310"/>
                    <a:pt x="0" y="469"/>
                  </a:cubicBezTo>
                  <a:cubicBezTo>
                    <a:pt x="0" y="577"/>
                    <a:pt x="0" y="577"/>
                    <a:pt x="0" y="577"/>
                  </a:cubicBezTo>
                  <a:cubicBezTo>
                    <a:pt x="120" y="577"/>
                    <a:pt x="120" y="577"/>
                    <a:pt x="120" y="577"/>
                  </a:cubicBezTo>
                  <a:cubicBezTo>
                    <a:pt x="120" y="469"/>
                    <a:pt x="120" y="469"/>
                    <a:pt x="120" y="469"/>
                  </a:cubicBezTo>
                  <a:cubicBezTo>
                    <a:pt x="120" y="376"/>
                    <a:pt x="195" y="301"/>
                    <a:pt x="288" y="301"/>
                  </a:cubicBezTo>
                  <a:cubicBezTo>
                    <a:pt x="320" y="301"/>
                    <a:pt x="320" y="301"/>
                    <a:pt x="320" y="301"/>
                  </a:cubicBezTo>
                  <a:cubicBezTo>
                    <a:pt x="320" y="401"/>
                    <a:pt x="320" y="401"/>
                    <a:pt x="320" y="401"/>
                  </a:cubicBezTo>
                  <a:lnTo>
                    <a:pt x="498" y="241"/>
                  </a:ln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p>
              <a:endParaRPr lang="en-AU"/>
            </a:p>
          </p:txBody>
        </p:sp>
      </p:grpSp>
      <p:grpSp>
        <p:nvGrpSpPr>
          <p:cNvPr id="5" name="Group 4" descr="One in ten consumers sought alternative lawful access&#10;&#10;(star shape with text inside: &quot;New!&quot;)" title="Impact of site blockages, point 2"/>
          <p:cNvGrpSpPr/>
          <p:nvPr/>
        </p:nvGrpSpPr>
        <p:grpSpPr>
          <a:xfrm>
            <a:off x="3410588" y="2139145"/>
            <a:ext cx="2257029" cy="3450271"/>
            <a:chOff x="3410588" y="2139145"/>
            <a:chExt cx="2257029" cy="3450271"/>
          </a:xfrm>
        </p:grpSpPr>
        <p:sp>
          <p:nvSpPr>
            <p:cNvPr id="113" name="TextBox 112" title="Nil"/>
            <p:cNvSpPr txBox="1"/>
            <p:nvPr/>
          </p:nvSpPr>
          <p:spPr>
            <a:xfrm>
              <a:off x="3410588" y="2139145"/>
              <a:ext cx="2257029" cy="984885"/>
            </a:xfrm>
            <a:prstGeom prst="rect">
              <a:avLst/>
            </a:prstGeom>
            <a:noFill/>
          </p:spPr>
          <p:txBody>
            <a:bodyPr wrap="none" lIns="0" tIns="0" rIns="0" bIns="0" rtlCol="0">
              <a:spAutoFit/>
            </a:bodyPr>
            <a:lstStyle/>
            <a:p>
              <a:pPr algn="ctr"/>
              <a:r>
                <a:rPr lang="en-AU" sz="3600" b="0" dirty="0" smtClean="0">
                  <a:solidFill>
                    <a:schemeClr val="accent6"/>
                  </a:solidFill>
                </a:rPr>
                <a:t>One in ten</a:t>
              </a:r>
              <a:r>
                <a:rPr lang="en-AU" sz="3600" dirty="0" smtClean="0">
                  <a:solidFill>
                    <a:schemeClr val="accent6"/>
                  </a:solidFill>
                </a:rPr>
                <a:t> </a:t>
              </a:r>
              <a:r>
                <a:rPr lang="en-AU" sz="3600" dirty="0">
                  <a:solidFill>
                    <a:schemeClr val="accent6"/>
                  </a:solidFill>
                </a:rPr>
                <a:t/>
              </a:r>
              <a:br>
                <a:rPr lang="en-AU" sz="3600" dirty="0">
                  <a:solidFill>
                    <a:schemeClr val="accent6"/>
                  </a:solidFill>
                </a:rPr>
              </a:br>
              <a:r>
                <a:rPr lang="en-AU" sz="2800" dirty="0" smtClean="0"/>
                <a:t>consumers</a:t>
              </a:r>
              <a:endParaRPr lang="en-AU" sz="2800" dirty="0"/>
            </a:p>
          </p:txBody>
        </p:sp>
        <p:sp>
          <p:nvSpPr>
            <p:cNvPr id="116" name="TextBox 115" title="Nil"/>
            <p:cNvSpPr txBox="1"/>
            <p:nvPr/>
          </p:nvSpPr>
          <p:spPr>
            <a:xfrm>
              <a:off x="3443338" y="4329416"/>
              <a:ext cx="2160000" cy="1260000"/>
            </a:xfrm>
            <a:prstGeom prst="rect">
              <a:avLst/>
            </a:prstGeom>
            <a:solidFill>
              <a:schemeClr val="accent6"/>
            </a:solidFill>
          </p:spPr>
          <p:txBody>
            <a:bodyPr wrap="square" lIns="36000" tIns="36000" rIns="36000" bIns="36000" rtlCol="0" anchor="ctr">
              <a:noAutofit/>
            </a:bodyPr>
            <a:lstStyle/>
            <a:p>
              <a:pPr algn="ctr"/>
              <a:r>
                <a:rPr lang="en-AU" sz="2000" b="0" dirty="0" smtClean="0">
                  <a:solidFill>
                    <a:schemeClr val="bg1"/>
                  </a:solidFill>
                  <a:latin typeface="+mn-lt"/>
                </a:rPr>
                <a:t>Sought alternative lawful access</a:t>
              </a:r>
            </a:p>
          </p:txBody>
        </p:sp>
        <p:sp>
          <p:nvSpPr>
            <p:cNvPr id="99" name="Freeform 98"/>
            <p:cNvSpPr>
              <a:spLocks noEditPoints="1"/>
            </p:cNvSpPr>
            <p:nvPr/>
          </p:nvSpPr>
          <p:spPr bwMode="auto">
            <a:xfrm>
              <a:off x="4006715" y="3250031"/>
              <a:ext cx="1001713" cy="998537"/>
            </a:xfrm>
            <a:custGeom>
              <a:avLst/>
              <a:gdLst>
                <a:gd name="T0" fmla="*/ 490 w 631"/>
                <a:gd name="T1" fmla="*/ 325 h 629"/>
                <a:gd name="T2" fmla="*/ 509 w 631"/>
                <a:gd name="T3" fmla="*/ 340 h 629"/>
                <a:gd name="T4" fmla="*/ 518 w 631"/>
                <a:gd name="T5" fmla="*/ 317 h 629"/>
                <a:gd name="T6" fmla="*/ 185 w 631"/>
                <a:gd name="T7" fmla="*/ 277 h 629"/>
                <a:gd name="T8" fmla="*/ 200 w 631"/>
                <a:gd name="T9" fmla="*/ 369 h 629"/>
                <a:gd name="T10" fmla="*/ 130 w 631"/>
                <a:gd name="T11" fmla="*/ 292 h 629"/>
                <a:gd name="T12" fmla="*/ 116 w 631"/>
                <a:gd name="T13" fmla="*/ 311 h 629"/>
                <a:gd name="T14" fmla="*/ 166 w 631"/>
                <a:gd name="T15" fmla="*/ 438 h 629"/>
                <a:gd name="T16" fmla="*/ 153 w 631"/>
                <a:gd name="T17" fmla="*/ 343 h 629"/>
                <a:gd name="T18" fmla="*/ 233 w 631"/>
                <a:gd name="T19" fmla="*/ 417 h 629"/>
                <a:gd name="T20" fmla="*/ 203 w 631"/>
                <a:gd name="T21" fmla="*/ 281 h 629"/>
                <a:gd name="T22" fmla="*/ 233 w 631"/>
                <a:gd name="T23" fmla="*/ 266 h 629"/>
                <a:gd name="T24" fmla="*/ 256 w 631"/>
                <a:gd name="T25" fmla="*/ 395 h 629"/>
                <a:gd name="T26" fmla="*/ 325 w 631"/>
                <a:gd name="T27" fmla="*/ 390 h 629"/>
                <a:gd name="T28" fmla="*/ 333 w 631"/>
                <a:gd name="T29" fmla="*/ 370 h 629"/>
                <a:gd name="T30" fmla="*/ 268 w 631"/>
                <a:gd name="T31" fmla="*/ 340 h 629"/>
                <a:gd name="T32" fmla="*/ 314 w 631"/>
                <a:gd name="T33" fmla="*/ 315 h 629"/>
                <a:gd name="T34" fmla="*/ 261 w 631"/>
                <a:gd name="T35" fmla="*/ 317 h 629"/>
                <a:gd name="T36" fmla="*/ 301 w 631"/>
                <a:gd name="T37" fmla="*/ 263 h 629"/>
                <a:gd name="T38" fmla="*/ 435 w 631"/>
                <a:gd name="T39" fmla="*/ 207 h 629"/>
                <a:gd name="T40" fmla="*/ 420 w 631"/>
                <a:gd name="T41" fmla="*/ 222 h 629"/>
                <a:gd name="T42" fmla="*/ 381 w 631"/>
                <a:gd name="T43" fmla="*/ 223 h 629"/>
                <a:gd name="T44" fmla="*/ 365 w 631"/>
                <a:gd name="T45" fmla="*/ 233 h 629"/>
                <a:gd name="T46" fmla="*/ 329 w 631"/>
                <a:gd name="T47" fmla="*/ 241 h 629"/>
                <a:gd name="T48" fmla="*/ 307 w 631"/>
                <a:gd name="T49" fmla="*/ 246 h 629"/>
                <a:gd name="T50" fmla="*/ 366 w 631"/>
                <a:gd name="T51" fmla="*/ 372 h 629"/>
                <a:gd name="T52" fmla="*/ 389 w 631"/>
                <a:gd name="T53" fmla="*/ 373 h 629"/>
                <a:gd name="T54" fmla="*/ 388 w 631"/>
                <a:gd name="T55" fmla="*/ 278 h 629"/>
                <a:gd name="T56" fmla="*/ 435 w 631"/>
                <a:gd name="T57" fmla="*/ 361 h 629"/>
                <a:gd name="T58" fmla="*/ 458 w 631"/>
                <a:gd name="T59" fmla="*/ 350 h 629"/>
                <a:gd name="T60" fmla="*/ 445 w 631"/>
                <a:gd name="T61" fmla="*/ 211 h 629"/>
                <a:gd name="T62" fmla="*/ 464 w 631"/>
                <a:gd name="T63" fmla="*/ 198 h 629"/>
                <a:gd name="T64" fmla="*/ 469 w 631"/>
                <a:gd name="T65" fmla="*/ 246 h 629"/>
                <a:gd name="T66" fmla="*/ 493 w 631"/>
                <a:gd name="T67" fmla="*/ 304 h 629"/>
                <a:gd name="T68" fmla="*/ 505 w 631"/>
                <a:gd name="T69" fmla="*/ 295 h 629"/>
                <a:gd name="T70" fmla="*/ 486 w 631"/>
                <a:gd name="T71" fmla="*/ 205 h 629"/>
                <a:gd name="T72" fmla="*/ 322 w 631"/>
                <a:gd name="T73" fmla="*/ 1 h 629"/>
                <a:gd name="T74" fmla="*/ 463 w 631"/>
                <a:gd name="T75" fmla="*/ 41 h 629"/>
                <a:gd name="T76" fmla="*/ 493 w 631"/>
                <a:gd name="T77" fmla="*/ 121 h 629"/>
                <a:gd name="T78" fmla="*/ 584 w 631"/>
                <a:gd name="T79" fmla="*/ 153 h 629"/>
                <a:gd name="T80" fmla="*/ 566 w 631"/>
                <a:gd name="T81" fmla="*/ 244 h 629"/>
                <a:gd name="T82" fmla="*/ 631 w 631"/>
                <a:gd name="T83" fmla="*/ 317 h 629"/>
                <a:gd name="T84" fmla="*/ 566 w 631"/>
                <a:gd name="T85" fmla="*/ 394 h 629"/>
                <a:gd name="T86" fmla="*/ 580 w 631"/>
                <a:gd name="T87" fmla="*/ 478 h 629"/>
                <a:gd name="T88" fmla="*/ 479 w 631"/>
                <a:gd name="T89" fmla="*/ 578 h 629"/>
                <a:gd name="T90" fmla="*/ 395 w 631"/>
                <a:gd name="T91" fmla="*/ 565 h 629"/>
                <a:gd name="T92" fmla="*/ 318 w 631"/>
                <a:gd name="T93" fmla="*/ 629 h 629"/>
                <a:gd name="T94" fmla="*/ 245 w 631"/>
                <a:gd name="T95" fmla="*/ 565 h 629"/>
                <a:gd name="T96" fmla="*/ 153 w 631"/>
                <a:gd name="T97" fmla="*/ 584 h 629"/>
                <a:gd name="T98" fmla="*/ 122 w 631"/>
                <a:gd name="T99" fmla="*/ 492 h 629"/>
                <a:gd name="T100" fmla="*/ 42 w 631"/>
                <a:gd name="T101" fmla="*/ 463 h 629"/>
                <a:gd name="T102" fmla="*/ 2 w 631"/>
                <a:gd name="T103" fmla="*/ 321 h 629"/>
                <a:gd name="T104" fmla="*/ 64 w 631"/>
                <a:gd name="T105" fmla="*/ 252 h 629"/>
                <a:gd name="T106" fmla="*/ 43 w 631"/>
                <a:gd name="T107" fmla="*/ 156 h 629"/>
                <a:gd name="T108" fmla="*/ 135 w 631"/>
                <a:gd name="T109" fmla="*/ 127 h 629"/>
                <a:gd name="T110" fmla="*/ 164 w 631"/>
                <a:gd name="T111" fmla="*/ 41 h 629"/>
                <a:gd name="T112" fmla="*/ 307 w 631"/>
                <a:gd name="T113" fmla="*/ 4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31" h="629">
                  <a:moveTo>
                    <a:pt x="507" y="310"/>
                  </a:moveTo>
                  <a:lnTo>
                    <a:pt x="501" y="311"/>
                  </a:lnTo>
                  <a:lnTo>
                    <a:pt x="497" y="313"/>
                  </a:lnTo>
                  <a:lnTo>
                    <a:pt x="493" y="315"/>
                  </a:lnTo>
                  <a:lnTo>
                    <a:pt x="492" y="319"/>
                  </a:lnTo>
                  <a:lnTo>
                    <a:pt x="490" y="325"/>
                  </a:lnTo>
                  <a:lnTo>
                    <a:pt x="492" y="329"/>
                  </a:lnTo>
                  <a:lnTo>
                    <a:pt x="493" y="333"/>
                  </a:lnTo>
                  <a:lnTo>
                    <a:pt x="496" y="337"/>
                  </a:lnTo>
                  <a:lnTo>
                    <a:pt x="500" y="340"/>
                  </a:lnTo>
                  <a:lnTo>
                    <a:pt x="505" y="340"/>
                  </a:lnTo>
                  <a:lnTo>
                    <a:pt x="509" y="340"/>
                  </a:lnTo>
                  <a:lnTo>
                    <a:pt x="514" y="337"/>
                  </a:lnTo>
                  <a:lnTo>
                    <a:pt x="518" y="335"/>
                  </a:lnTo>
                  <a:lnTo>
                    <a:pt x="521" y="330"/>
                  </a:lnTo>
                  <a:lnTo>
                    <a:pt x="521" y="326"/>
                  </a:lnTo>
                  <a:lnTo>
                    <a:pt x="521" y="321"/>
                  </a:lnTo>
                  <a:lnTo>
                    <a:pt x="518" y="317"/>
                  </a:lnTo>
                  <a:lnTo>
                    <a:pt x="515" y="313"/>
                  </a:lnTo>
                  <a:lnTo>
                    <a:pt x="511" y="311"/>
                  </a:lnTo>
                  <a:lnTo>
                    <a:pt x="507" y="310"/>
                  </a:lnTo>
                  <a:close/>
                  <a:moveTo>
                    <a:pt x="193" y="275"/>
                  </a:moveTo>
                  <a:lnTo>
                    <a:pt x="189" y="275"/>
                  </a:lnTo>
                  <a:lnTo>
                    <a:pt x="185" y="277"/>
                  </a:lnTo>
                  <a:lnTo>
                    <a:pt x="182" y="280"/>
                  </a:lnTo>
                  <a:lnTo>
                    <a:pt x="180" y="284"/>
                  </a:lnTo>
                  <a:lnTo>
                    <a:pt x="178" y="288"/>
                  </a:lnTo>
                  <a:lnTo>
                    <a:pt x="180" y="292"/>
                  </a:lnTo>
                  <a:lnTo>
                    <a:pt x="202" y="369"/>
                  </a:lnTo>
                  <a:lnTo>
                    <a:pt x="200" y="369"/>
                  </a:lnTo>
                  <a:lnTo>
                    <a:pt x="148" y="302"/>
                  </a:lnTo>
                  <a:lnTo>
                    <a:pt x="145" y="297"/>
                  </a:lnTo>
                  <a:lnTo>
                    <a:pt x="141" y="295"/>
                  </a:lnTo>
                  <a:lnTo>
                    <a:pt x="137" y="292"/>
                  </a:lnTo>
                  <a:lnTo>
                    <a:pt x="134" y="292"/>
                  </a:lnTo>
                  <a:lnTo>
                    <a:pt x="130" y="292"/>
                  </a:lnTo>
                  <a:lnTo>
                    <a:pt x="127" y="293"/>
                  </a:lnTo>
                  <a:lnTo>
                    <a:pt x="122" y="295"/>
                  </a:lnTo>
                  <a:lnTo>
                    <a:pt x="118" y="297"/>
                  </a:lnTo>
                  <a:lnTo>
                    <a:pt x="116" y="302"/>
                  </a:lnTo>
                  <a:lnTo>
                    <a:pt x="115" y="306"/>
                  </a:lnTo>
                  <a:lnTo>
                    <a:pt x="116" y="311"/>
                  </a:lnTo>
                  <a:lnTo>
                    <a:pt x="149" y="428"/>
                  </a:lnTo>
                  <a:lnTo>
                    <a:pt x="152" y="432"/>
                  </a:lnTo>
                  <a:lnTo>
                    <a:pt x="155" y="435"/>
                  </a:lnTo>
                  <a:lnTo>
                    <a:pt x="158" y="438"/>
                  </a:lnTo>
                  <a:lnTo>
                    <a:pt x="162" y="438"/>
                  </a:lnTo>
                  <a:lnTo>
                    <a:pt x="166" y="438"/>
                  </a:lnTo>
                  <a:lnTo>
                    <a:pt x="170" y="437"/>
                  </a:lnTo>
                  <a:lnTo>
                    <a:pt x="173" y="434"/>
                  </a:lnTo>
                  <a:lnTo>
                    <a:pt x="176" y="430"/>
                  </a:lnTo>
                  <a:lnTo>
                    <a:pt x="176" y="426"/>
                  </a:lnTo>
                  <a:lnTo>
                    <a:pt x="176" y="420"/>
                  </a:lnTo>
                  <a:lnTo>
                    <a:pt x="153" y="343"/>
                  </a:lnTo>
                  <a:lnTo>
                    <a:pt x="153" y="343"/>
                  </a:lnTo>
                  <a:lnTo>
                    <a:pt x="207" y="412"/>
                  </a:lnTo>
                  <a:lnTo>
                    <a:pt x="214" y="419"/>
                  </a:lnTo>
                  <a:lnTo>
                    <a:pt x="221" y="421"/>
                  </a:lnTo>
                  <a:lnTo>
                    <a:pt x="229" y="420"/>
                  </a:lnTo>
                  <a:lnTo>
                    <a:pt x="233" y="417"/>
                  </a:lnTo>
                  <a:lnTo>
                    <a:pt x="236" y="415"/>
                  </a:lnTo>
                  <a:lnTo>
                    <a:pt x="239" y="412"/>
                  </a:lnTo>
                  <a:lnTo>
                    <a:pt x="239" y="406"/>
                  </a:lnTo>
                  <a:lnTo>
                    <a:pt x="239" y="402"/>
                  </a:lnTo>
                  <a:lnTo>
                    <a:pt x="206" y="285"/>
                  </a:lnTo>
                  <a:lnTo>
                    <a:pt x="203" y="281"/>
                  </a:lnTo>
                  <a:lnTo>
                    <a:pt x="200" y="278"/>
                  </a:lnTo>
                  <a:lnTo>
                    <a:pt x="198" y="275"/>
                  </a:lnTo>
                  <a:lnTo>
                    <a:pt x="193" y="275"/>
                  </a:lnTo>
                  <a:close/>
                  <a:moveTo>
                    <a:pt x="289" y="251"/>
                  </a:moveTo>
                  <a:lnTo>
                    <a:pt x="283" y="251"/>
                  </a:lnTo>
                  <a:lnTo>
                    <a:pt x="233" y="266"/>
                  </a:lnTo>
                  <a:lnTo>
                    <a:pt x="228" y="267"/>
                  </a:lnTo>
                  <a:lnTo>
                    <a:pt x="225" y="270"/>
                  </a:lnTo>
                  <a:lnTo>
                    <a:pt x="222" y="274"/>
                  </a:lnTo>
                  <a:lnTo>
                    <a:pt x="222" y="278"/>
                  </a:lnTo>
                  <a:lnTo>
                    <a:pt x="224" y="284"/>
                  </a:lnTo>
                  <a:lnTo>
                    <a:pt x="256" y="395"/>
                  </a:lnTo>
                  <a:lnTo>
                    <a:pt x="257" y="399"/>
                  </a:lnTo>
                  <a:lnTo>
                    <a:pt x="260" y="404"/>
                  </a:lnTo>
                  <a:lnTo>
                    <a:pt x="264" y="405"/>
                  </a:lnTo>
                  <a:lnTo>
                    <a:pt x="268" y="406"/>
                  </a:lnTo>
                  <a:lnTo>
                    <a:pt x="273" y="405"/>
                  </a:lnTo>
                  <a:lnTo>
                    <a:pt x="325" y="390"/>
                  </a:lnTo>
                  <a:lnTo>
                    <a:pt x="330" y="388"/>
                  </a:lnTo>
                  <a:lnTo>
                    <a:pt x="333" y="386"/>
                  </a:lnTo>
                  <a:lnTo>
                    <a:pt x="336" y="381"/>
                  </a:lnTo>
                  <a:lnTo>
                    <a:pt x="336" y="379"/>
                  </a:lnTo>
                  <a:lnTo>
                    <a:pt x="336" y="375"/>
                  </a:lnTo>
                  <a:lnTo>
                    <a:pt x="333" y="370"/>
                  </a:lnTo>
                  <a:lnTo>
                    <a:pt x="331" y="368"/>
                  </a:lnTo>
                  <a:lnTo>
                    <a:pt x="327" y="366"/>
                  </a:lnTo>
                  <a:lnTo>
                    <a:pt x="323" y="366"/>
                  </a:lnTo>
                  <a:lnTo>
                    <a:pt x="318" y="366"/>
                  </a:lnTo>
                  <a:lnTo>
                    <a:pt x="278" y="379"/>
                  </a:lnTo>
                  <a:lnTo>
                    <a:pt x="268" y="340"/>
                  </a:lnTo>
                  <a:lnTo>
                    <a:pt x="304" y="330"/>
                  </a:lnTo>
                  <a:lnTo>
                    <a:pt x="308" y="328"/>
                  </a:lnTo>
                  <a:lnTo>
                    <a:pt x="312" y="325"/>
                  </a:lnTo>
                  <a:lnTo>
                    <a:pt x="314" y="322"/>
                  </a:lnTo>
                  <a:lnTo>
                    <a:pt x="315" y="318"/>
                  </a:lnTo>
                  <a:lnTo>
                    <a:pt x="314" y="315"/>
                  </a:lnTo>
                  <a:lnTo>
                    <a:pt x="312" y="311"/>
                  </a:lnTo>
                  <a:lnTo>
                    <a:pt x="309" y="308"/>
                  </a:lnTo>
                  <a:lnTo>
                    <a:pt x="307" y="307"/>
                  </a:lnTo>
                  <a:lnTo>
                    <a:pt x="302" y="306"/>
                  </a:lnTo>
                  <a:lnTo>
                    <a:pt x="297" y="307"/>
                  </a:lnTo>
                  <a:lnTo>
                    <a:pt x="261" y="317"/>
                  </a:lnTo>
                  <a:lnTo>
                    <a:pt x="251" y="285"/>
                  </a:lnTo>
                  <a:lnTo>
                    <a:pt x="290" y="274"/>
                  </a:lnTo>
                  <a:lnTo>
                    <a:pt x="296" y="273"/>
                  </a:lnTo>
                  <a:lnTo>
                    <a:pt x="298" y="270"/>
                  </a:lnTo>
                  <a:lnTo>
                    <a:pt x="301" y="266"/>
                  </a:lnTo>
                  <a:lnTo>
                    <a:pt x="301" y="263"/>
                  </a:lnTo>
                  <a:lnTo>
                    <a:pt x="301" y="259"/>
                  </a:lnTo>
                  <a:lnTo>
                    <a:pt x="298" y="255"/>
                  </a:lnTo>
                  <a:lnTo>
                    <a:pt x="297" y="252"/>
                  </a:lnTo>
                  <a:lnTo>
                    <a:pt x="293" y="251"/>
                  </a:lnTo>
                  <a:lnTo>
                    <a:pt x="289" y="251"/>
                  </a:lnTo>
                  <a:close/>
                  <a:moveTo>
                    <a:pt x="435" y="207"/>
                  </a:moveTo>
                  <a:lnTo>
                    <a:pt x="429" y="207"/>
                  </a:lnTo>
                  <a:lnTo>
                    <a:pt x="427" y="208"/>
                  </a:lnTo>
                  <a:lnTo>
                    <a:pt x="423" y="211"/>
                  </a:lnTo>
                  <a:lnTo>
                    <a:pt x="421" y="213"/>
                  </a:lnTo>
                  <a:lnTo>
                    <a:pt x="420" y="218"/>
                  </a:lnTo>
                  <a:lnTo>
                    <a:pt x="420" y="222"/>
                  </a:lnTo>
                  <a:lnTo>
                    <a:pt x="434" y="322"/>
                  </a:lnTo>
                  <a:lnTo>
                    <a:pt x="434" y="322"/>
                  </a:lnTo>
                  <a:lnTo>
                    <a:pt x="388" y="230"/>
                  </a:lnTo>
                  <a:lnTo>
                    <a:pt x="387" y="227"/>
                  </a:lnTo>
                  <a:lnTo>
                    <a:pt x="384" y="224"/>
                  </a:lnTo>
                  <a:lnTo>
                    <a:pt x="381" y="223"/>
                  </a:lnTo>
                  <a:lnTo>
                    <a:pt x="377" y="222"/>
                  </a:lnTo>
                  <a:lnTo>
                    <a:pt x="373" y="223"/>
                  </a:lnTo>
                  <a:lnTo>
                    <a:pt x="369" y="224"/>
                  </a:lnTo>
                  <a:lnTo>
                    <a:pt x="366" y="227"/>
                  </a:lnTo>
                  <a:lnTo>
                    <a:pt x="365" y="230"/>
                  </a:lnTo>
                  <a:lnTo>
                    <a:pt x="365" y="233"/>
                  </a:lnTo>
                  <a:lnTo>
                    <a:pt x="365" y="237"/>
                  </a:lnTo>
                  <a:lnTo>
                    <a:pt x="377" y="339"/>
                  </a:lnTo>
                  <a:lnTo>
                    <a:pt x="376" y="339"/>
                  </a:lnTo>
                  <a:lnTo>
                    <a:pt x="333" y="246"/>
                  </a:lnTo>
                  <a:lnTo>
                    <a:pt x="330" y="242"/>
                  </a:lnTo>
                  <a:lnTo>
                    <a:pt x="329" y="241"/>
                  </a:lnTo>
                  <a:lnTo>
                    <a:pt x="326" y="238"/>
                  </a:lnTo>
                  <a:lnTo>
                    <a:pt x="322" y="238"/>
                  </a:lnTo>
                  <a:lnTo>
                    <a:pt x="318" y="238"/>
                  </a:lnTo>
                  <a:lnTo>
                    <a:pt x="312" y="241"/>
                  </a:lnTo>
                  <a:lnTo>
                    <a:pt x="309" y="244"/>
                  </a:lnTo>
                  <a:lnTo>
                    <a:pt x="307" y="246"/>
                  </a:lnTo>
                  <a:lnTo>
                    <a:pt x="307" y="251"/>
                  </a:lnTo>
                  <a:lnTo>
                    <a:pt x="307" y="255"/>
                  </a:lnTo>
                  <a:lnTo>
                    <a:pt x="308" y="259"/>
                  </a:lnTo>
                  <a:lnTo>
                    <a:pt x="311" y="264"/>
                  </a:lnTo>
                  <a:lnTo>
                    <a:pt x="365" y="369"/>
                  </a:lnTo>
                  <a:lnTo>
                    <a:pt x="366" y="372"/>
                  </a:lnTo>
                  <a:lnTo>
                    <a:pt x="367" y="375"/>
                  </a:lnTo>
                  <a:lnTo>
                    <a:pt x="370" y="376"/>
                  </a:lnTo>
                  <a:lnTo>
                    <a:pt x="374" y="377"/>
                  </a:lnTo>
                  <a:lnTo>
                    <a:pt x="378" y="377"/>
                  </a:lnTo>
                  <a:lnTo>
                    <a:pt x="384" y="376"/>
                  </a:lnTo>
                  <a:lnTo>
                    <a:pt x="389" y="373"/>
                  </a:lnTo>
                  <a:lnTo>
                    <a:pt x="394" y="372"/>
                  </a:lnTo>
                  <a:lnTo>
                    <a:pt x="396" y="369"/>
                  </a:lnTo>
                  <a:lnTo>
                    <a:pt x="398" y="365"/>
                  </a:lnTo>
                  <a:lnTo>
                    <a:pt x="398" y="361"/>
                  </a:lnTo>
                  <a:lnTo>
                    <a:pt x="388" y="278"/>
                  </a:lnTo>
                  <a:lnTo>
                    <a:pt x="388" y="278"/>
                  </a:lnTo>
                  <a:lnTo>
                    <a:pt x="423" y="348"/>
                  </a:lnTo>
                  <a:lnTo>
                    <a:pt x="425" y="353"/>
                  </a:lnTo>
                  <a:lnTo>
                    <a:pt x="427" y="357"/>
                  </a:lnTo>
                  <a:lnTo>
                    <a:pt x="429" y="358"/>
                  </a:lnTo>
                  <a:lnTo>
                    <a:pt x="432" y="359"/>
                  </a:lnTo>
                  <a:lnTo>
                    <a:pt x="435" y="361"/>
                  </a:lnTo>
                  <a:lnTo>
                    <a:pt x="439" y="359"/>
                  </a:lnTo>
                  <a:lnTo>
                    <a:pt x="445" y="358"/>
                  </a:lnTo>
                  <a:lnTo>
                    <a:pt x="450" y="357"/>
                  </a:lnTo>
                  <a:lnTo>
                    <a:pt x="454" y="355"/>
                  </a:lnTo>
                  <a:lnTo>
                    <a:pt x="457" y="353"/>
                  </a:lnTo>
                  <a:lnTo>
                    <a:pt x="458" y="350"/>
                  </a:lnTo>
                  <a:lnTo>
                    <a:pt x="460" y="344"/>
                  </a:lnTo>
                  <a:lnTo>
                    <a:pt x="458" y="339"/>
                  </a:lnTo>
                  <a:lnTo>
                    <a:pt x="447" y="224"/>
                  </a:lnTo>
                  <a:lnTo>
                    <a:pt x="447" y="219"/>
                  </a:lnTo>
                  <a:lnTo>
                    <a:pt x="446" y="215"/>
                  </a:lnTo>
                  <a:lnTo>
                    <a:pt x="445" y="211"/>
                  </a:lnTo>
                  <a:lnTo>
                    <a:pt x="442" y="208"/>
                  </a:lnTo>
                  <a:lnTo>
                    <a:pt x="439" y="207"/>
                  </a:lnTo>
                  <a:lnTo>
                    <a:pt x="435" y="207"/>
                  </a:lnTo>
                  <a:close/>
                  <a:moveTo>
                    <a:pt x="474" y="195"/>
                  </a:moveTo>
                  <a:lnTo>
                    <a:pt x="468" y="195"/>
                  </a:lnTo>
                  <a:lnTo>
                    <a:pt x="464" y="198"/>
                  </a:lnTo>
                  <a:lnTo>
                    <a:pt x="461" y="201"/>
                  </a:lnTo>
                  <a:lnTo>
                    <a:pt x="460" y="204"/>
                  </a:lnTo>
                  <a:lnTo>
                    <a:pt x="458" y="208"/>
                  </a:lnTo>
                  <a:lnTo>
                    <a:pt x="460" y="213"/>
                  </a:lnTo>
                  <a:lnTo>
                    <a:pt x="468" y="242"/>
                  </a:lnTo>
                  <a:lnTo>
                    <a:pt x="469" y="246"/>
                  </a:lnTo>
                  <a:lnTo>
                    <a:pt x="471" y="251"/>
                  </a:lnTo>
                  <a:lnTo>
                    <a:pt x="472" y="256"/>
                  </a:lnTo>
                  <a:lnTo>
                    <a:pt x="489" y="296"/>
                  </a:lnTo>
                  <a:lnTo>
                    <a:pt x="490" y="300"/>
                  </a:lnTo>
                  <a:lnTo>
                    <a:pt x="492" y="302"/>
                  </a:lnTo>
                  <a:lnTo>
                    <a:pt x="493" y="304"/>
                  </a:lnTo>
                  <a:lnTo>
                    <a:pt x="496" y="304"/>
                  </a:lnTo>
                  <a:lnTo>
                    <a:pt x="500" y="304"/>
                  </a:lnTo>
                  <a:lnTo>
                    <a:pt x="503" y="303"/>
                  </a:lnTo>
                  <a:lnTo>
                    <a:pt x="505" y="300"/>
                  </a:lnTo>
                  <a:lnTo>
                    <a:pt x="505" y="299"/>
                  </a:lnTo>
                  <a:lnTo>
                    <a:pt x="505" y="295"/>
                  </a:lnTo>
                  <a:lnTo>
                    <a:pt x="505" y="291"/>
                  </a:lnTo>
                  <a:lnTo>
                    <a:pt x="497" y="249"/>
                  </a:lnTo>
                  <a:lnTo>
                    <a:pt x="496" y="244"/>
                  </a:lnTo>
                  <a:lnTo>
                    <a:pt x="496" y="240"/>
                  </a:lnTo>
                  <a:lnTo>
                    <a:pt x="494" y="235"/>
                  </a:lnTo>
                  <a:lnTo>
                    <a:pt x="486" y="205"/>
                  </a:lnTo>
                  <a:lnTo>
                    <a:pt x="483" y="201"/>
                  </a:lnTo>
                  <a:lnTo>
                    <a:pt x="480" y="198"/>
                  </a:lnTo>
                  <a:lnTo>
                    <a:pt x="478" y="195"/>
                  </a:lnTo>
                  <a:lnTo>
                    <a:pt x="474" y="195"/>
                  </a:lnTo>
                  <a:close/>
                  <a:moveTo>
                    <a:pt x="318" y="0"/>
                  </a:moveTo>
                  <a:lnTo>
                    <a:pt x="322" y="1"/>
                  </a:lnTo>
                  <a:lnTo>
                    <a:pt x="325" y="4"/>
                  </a:lnTo>
                  <a:lnTo>
                    <a:pt x="373" y="58"/>
                  </a:lnTo>
                  <a:lnTo>
                    <a:pt x="378" y="63"/>
                  </a:lnTo>
                  <a:lnTo>
                    <a:pt x="387" y="65"/>
                  </a:lnTo>
                  <a:lnTo>
                    <a:pt x="395" y="65"/>
                  </a:lnTo>
                  <a:lnTo>
                    <a:pt x="463" y="41"/>
                  </a:lnTo>
                  <a:lnTo>
                    <a:pt x="468" y="41"/>
                  </a:lnTo>
                  <a:lnTo>
                    <a:pt x="472" y="41"/>
                  </a:lnTo>
                  <a:lnTo>
                    <a:pt x="475" y="44"/>
                  </a:lnTo>
                  <a:lnTo>
                    <a:pt x="478" y="47"/>
                  </a:lnTo>
                  <a:lnTo>
                    <a:pt x="479" y="51"/>
                  </a:lnTo>
                  <a:lnTo>
                    <a:pt x="493" y="121"/>
                  </a:lnTo>
                  <a:lnTo>
                    <a:pt x="496" y="127"/>
                  </a:lnTo>
                  <a:lnTo>
                    <a:pt x="500" y="132"/>
                  </a:lnTo>
                  <a:lnTo>
                    <a:pt x="504" y="135"/>
                  </a:lnTo>
                  <a:lnTo>
                    <a:pt x="509" y="138"/>
                  </a:lnTo>
                  <a:lnTo>
                    <a:pt x="580" y="151"/>
                  </a:lnTo>
                  <a:lnTo>
                    <a:pt x="584" y="153"/>
                  </a:lnTo>
                  <a:lnTo>
                    <a:pt x="588" y="156"/>
                  </a:lnTo>
                  <a:lnTo>
                    <a:pt x="590" y="160"/>
                  </a:lnTo>
                  <a:lnTo>
                    <a:pt x="591" y="164"/>
                  </a:lnTo>
                  <a:lnTo>
                    <a:pt x="590" y="168"/>
                  </a:lnTo>
                  <a:lnTo>
                    <a:pt x="566" y="235"/>
                  </a:lnTo>
                  <a:lnTo>
                    <a:pt x="566" y="244"/>
                  </a:lnTo>
                  <a:lnTo>
                    <a:pt x="567" y="252"/>
                  </a:lnTo>
                  <a:lnTo>
                    <a:pt x="573" y="259"/>
                  </a:lnTo>
                  <a:lnTo>
                    <a:pt x="627" y="306"/>
                  </a:lnTo>
                  <a:lnTo>
                    <a:pt x="630" y="308"/>
                  </a:lnTo>
                  <a:lnTo>
                    <a:pt x="631" y="313"/>
                  </a:lnTo>
                  <a:lnTo>
                    <a:pt x="631" y="317"/>
                  </a:lnTo>
                  <a:lnTo>
                    <a:pt x="630" y="321"/>
                  </a:lnTo>
                  <a:lnTo>
                    <a:pt x="627" y="324"/>
                  </a:lnTo>
                  <a:lnTo>
                    <a:pt x="573" y="372"/>
                  </a:lnTo>
                  <a:lnTo>
                    <a:pt x="567" y="377"/>
                  </a:lnTo>
                  <a:lnTo>
                    <a:pt x="566" y="386"/>
                  </a:lnTo>
                  <a:lnTo>
                    <a:pt x="566" y="394"/>
                  </a:lnTo>
                  <a:lnTo>
                    <a:pt x="590" y="463"/>
                  </a:lnTo>
                  <a:lnTo>
                    <a:pt x="591" y="467"/>
                  </a:lnTo>
                  <a:lnTo>
                    <a:pt x="590" y="471"/>
                  </a:lnTo>
                  <a:lnTo>
                    <a:pt x="588" y="474"/>
                  </a:lnTo>
                  <a:lnTo>
                    <a:pt x="584" y="477"/>
                  </a:lnTo>
                  <a:lnTo>
                    <a:pt x="580" y="478"/>
                  </a:lnTo>
                  <a:lnTo>
                    <a:pt x="509" y="492"/>
                  </a:lnTo>
                  <a:lnTo>
                    <a:pt x="504" y="494"/>
                  </a:lnTo>
                  <a:lnTo>
                    <a:pt x="500" y="499"/>
                  </a:lnTo>
                  <a:lnTo>
                    <a:pt x="496" y="503"/>
                  </a:lnTo>
                  <a:lnTo>
                    <a:pt x="493" y="508"/>
                  </a:lnTo>
                  <a:lnTo>
                    <a:pt x="479" y="578"/>
                  </a:lnTo>
                  <a:lnTo>
                    <a:pt x="478" y="584"/>
                  </a:lnTo>
                  <a:lnTo>
                    <a:pt x="475" y="587"/>
                  </a:lnTo>
                  <a:lnTo>
                    <a:pt x="472" y="588"/>
                  </a:lnTo>
                  <a:lnTo>
                    <a:pt x="468" y="590"/>
                  </a:lnTo>
                  <a:lnTo>
                    <a:pt x="463" y="588"/>
                  </a:lnTo>
                  <a:lnTo>
                    <a:pt x="395" y="565"/>
                  </a:lnTo>
                  <a:lnTo>
                    <a:pt x="387" y="565"/>
                  </a:lnTo>
                  <a:lnTo>
                    <a:pt x="378" y="566"/>
                  </a:lnTo>
                  <a:lnTo>
                    <a:pt x="373" y="572"/>
                  </a:lnTo>
                  <a:lnTo>
                    <a:pt x="325" y="625"/>
                  </a:lnTo>
                  <a:lnTo>
                    <a:pt x="322" y="628"/>
                  </a:lnTo>
                  <a:lnTo>
                    <a:pt x="318" y="629"/>
                  </a:lnTo>
                  <a:lnTo>
                    <a:pt x="314" y="629"/>
                  </a:lnTo>
                  <a:lnTo>
                    <a:pt x="309" y="628"/>
                  </a:lnTo>
                  <a:lnTo>
                    <a:pt x="307" y="625"/>
                  </a:lnTo>
                  <a:lnTo>
                    <a:pt x="260" y="572"/>
                  </a:lnTo>
                  <a:lnTo>
                    <a:pt x="253" y="566"/>
                  </a:lnTo>
                  <a:lnTo>
                    <a:pt x="245" y="565"/>
                  </a:lnTo>
                  <a:lnTo>
                    <a:pt x="236" y="565"/>
                  </a:lnTo>
                  <a:lnTo>
                    <a:pt x="169" y="588"/>
                  </a:lnTo>
                  <a:lnTo>
                    <a:pt x="164" y="590"/>
                  </a:lnTo>
                  <a:lnTo>
                    <a:pt x="160" y="588"/>
                  </a:lnTo>
                  <a:lnTo>
                    <a:pt x="156" y="587"/>
                  </a:lnTo>
                  <a:lnTo>
                    <a:pt x="153" y="584"/>
                  </a:lnTo>
                  <a:lnTo>
                    <a:pt x="152" y="578"/>
                  </a:lnTo>
                  <a:lnTo>
                    <a:pt x="138" y="508"/>
                  </a:lnTo>
                  <a:lnTo>
                    <a:pt x="135" y="503"/>
                  </a:lnTo>
                  <a:lnTo>
                    <a:pt x="131" y="499"/>
                  </a:lnTo>
                  <a:lnTo>
                    <a:pt x="127" y="494"/>
                  </a:lnTo>
                  <a:lnTo>
                    <a:pt x="122" y="492"/>
                  </a:lnTo>
                  <a:lnTo>
                    <a:pt x="51" y="478"/>
                  </a:lnTo>
                  <a:lnTo>
                    <a:pt x="47" y="477"/>
                  </a:lnTo>
                  <a:lnTo>
                    <a:pt x="43" y="474"/>
                  </a:lnTo>
                  <a:lnTo>
                    <a:pt x="42" y="471"/>
                  </a:lnTo>
                  <a:lnTo>
                    <a:pt x="40" y="467"/>
                  </a:lnTo>
                  <a:lnTo>
                    <a:pt x="42" y="463"/>
                  </a:lnTo>
                  <a:lnTo>
                    <a:pt x="65" y="394"/>
                  </a:lnTo>
                  <a:lnTo>
                    <a:pt x="65" y="386"/>
                  </a:lnTo>
                  <a:lnTo>
                    <a:pt x="64" y="377"/>
                  </a:lnTo>
                  <a:lnTo>
                    <a:pt x="58" y="372"/>
                  </a:lnTo>
                  <a:lnTo>
                    <a:pt x="4" y="324"/>
                  </a:lnTo>
                  <a:lnTo>
                    <a:pt x="2" y="321"/>
                  </a:lnTo>
                  <a:lnTo>
                    <a:pt x="0" y="317"/>
                  </a:lnTo>
                  <a:lnTo>
                    <a:pt x="0" y="313"/>
                  </a:lnTo>
                  <a:lnTo>
                    <a:pt x="2" y="308"/>
                  </a:lnTo>
                  <a:lnTo>
                    <a:pt x="4" y="306"/>
                  </a:lnTo>
                  <a:lnTo>
                    <a:pt x="58" y="259"/>
                  </a:lnTo>
                  <a:lnTo>
                    <a:pt x="64" y="252"/>
                  </a:lnTo>
                  <a:lnTo>
                    <a:pt x="65" y="244"/>
                  </a:lnTo>
                  <a:lnTo>
                    <a:pt x="65" y="235"/>
                  </a:lnTo>
                  <a:lnTo>
                    <a:pt x="42" y="168"/>
                  </a:lnTo>
                  <a:lnTo>
                    <a:pt x="40" y="164"/>
                  </a:lnTo>
                  <a:lnTo>
                    <a:pt x="42" y="160"/>
                  </a:lnTo>
                  <a:lnTo>
                    <a:pt x="43" y="156"/>
                  </a:lnTo>
                  <a:lnTo>
                    <a:pt x="47" y="153"/>
                  </a:lnTo>
                  <a:lnTo>
                    <a:pt x="51" y="151"/>
                  </a:lnTo>
                  <a:lnTo>
                    <a:pt x="122" y="138"/>
                  </a:lnTo>
                  <a:lnTo>
                    <a:pt x="127" y="135"/>
                  </a:lnTo>
                  <a:lnTo>
                    <a:pt x="131" y="132"/>
                  </a:lnTo>
                  <a:lnTo>
                    <a:pt x="135" y="127"/>
                  </a:lnTo>
                  <a:lnTo>
                    <a:pt x="138" y="121"/>
                  </a:lnTo>
                  <a:lnTo>
                    <a:pt x="152" y="51"/>
                  </a:lnTo>
                  <a:lnTo>
                    <a:pt x="153" y="47"/>
                  </a:lnTo>
                  <a:lnTo>
                    <a:pt x="156" y="44"/>
                  </a:lnTo>
                  <a:lnTo>
                    <a:pt x="160" y="41"/>
                  </a:lnTo>
                  <a:lnTo>
                    <a:pt x="164" y="41"/>
                  </a:lnTo>
                  <a:lnTo>
                    <a:pt x="169" y="41"/>
                  </a:lnTo>
                  <a:lnTo>
                    <a:pt x="236" y="65"/>
                  </a:lnTo>
                  <a:lnTo>
                    <a:pt x="245" y="65"/>
                  </a:lnTo>
                  <a:lnTo>
                    <a:pt x="253" y="63"/>
                  </a:lnTo>
                  <a:lnTo>
                    <a:pt x="260" y="58"/>
                  </a:lnTo>
                  <a:lnTo>
                    <a:pt x="307" y="4"/>
                  </a:lnTo>
                  <a:lnTo>
                    <a:pt x="309" y="1"/>
                  </a:lnTo>
                  <a:lnTo>
                    <a:pt x="314" y="0"/>
                  </a:lnTo>
                  <a:lnTo>
                    <a:pt x="318" y="0"/>
                  </a:lnTo>
                  <a:close/>
                </a:path>
              </a:pathLst>
            </a:custGeom>
            <a:solidFill>
              <a:schemeClr val="accent6"/>
            </a:solidFill>
            <a:ln w="0">
              <a:solidFill>
                <a:schemeClr val="accent6"/>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1895609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title="For further information please contact:"/>
          <p:cNvSpPr/>
          <p:nvPr/>
        </p:nvSpPr>
        <p:spPr bwMode="ltGray">
          <a:xfrm>
            <a:off x="200685" y="3673606"/>
            <a:ext cx="4390135" cy="33637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AU" sz="1200" b="0" dirty="0" smtClean="0">
                <a:solidFill>
                  <a:srgbClr val="333333"/>
                </a:solidFill>
              </a:rPr>
              <a:t>For further information please contact:</a:t>
            </a:r>
          </a:p>
        </p:txBody>
      </p:sp>
      <p:pic>
        <p:nvPicPr>
          <p:cNvPr id="16" name="Picture 2" title="Australian Government - Department of Communication and the Arts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099" y="4117028"/>
            <a:ext cx="3456859" cy="8603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9" descr="copyright@communications.gov.au&#10;+61 2 6271 1000&#10;" title="Email address and telephone number"/>
          <p:cNvSpPr txBox="1">
            <a:spLocks/>
          </p:cNvSpPr>
          <p:nvPr>
            <p:custDataLst>
              <p:tags r:id="rId2"/>
            </p:custDataLst>
          </p:nvPr>
        </p:nvSpPr>
        <p:spPr>
          <a:xfrm>
            <a:off x="272225" y="4854803"/>
            <a:ext cx="3169475" cy="1041011"/>
          </a:xfrm>
          <a:prstGeom prst="rect">
            <a:avLst/>
          </a:prstGeom>
        </p:spPr>
        <p:txBody>
          <a:bodyPr vert="horz" lIns="0" tIns="212400" rIns="0" bIns="0" rtlCol="0">
            <a:noAutofit/>
          </a:bodyPr>
          <a:lstStyle>
            <a:lvl1pPr marL="0" indent="0" algn="l" defTabSz="914400" rtl="0" eaLnBrk="1" latinLnBrk="0" hangingPunct="1">
              <a:spcBef>
                <a:spcPct val="20000"/>
              </a:spcBef>
              <a:buFont typeface="Arial" pitchFamily="34" charset="0"/>
              <a:buNone/>
              <a:defRPr lang="en-US" sz="1600" b="0" kern="1200" dirty="0" smtClean="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1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1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US" sz="1200" dirty="0" smtClean="0"/>
              <a:t>copyright@communications.gov.au</a:t>
            </a:r>
          </a:p>
          <a:p>
            <a:pPr>
              <a:spcBef>
                <a:spcPts val="0"/>
              </a:spcBef>
            </a:pPr>
            <a:r>
              <a:rPr lang="en-AU" sz="1200" dirty="0" smtClean="0"/>
              <a:t>+61 2 </a:t>
            </a:r>
            <a:r>
              <a:rPr lang="en-AU" sz="1200" dirty="0"/>
              <a:t>6271 </a:t>
            </a:r>
            <a:r>
              <a:rPr lang="en-AU" sz="1200" dirty="0" smtClean="0"/>
              <a:t>1000</a:t>
            </a:r>
            <a:endParaRPr lang="en-AU" sz="1200" dirty="0"/>
          </a:p>
        </p:txBody>
      </p:sp>
      <p:sp>
        <p:nvSpPr>
          <p:cNvPr id="12" name="Content Placeholder 28" descr="tns.perth@tnsglobal.com&#10;+61 8 9489 4200&#10;" title="Kantar Public contact details"/>
          <p:cNvSpPr txBox="1">
            <a:spLocks/>
          </p:cNvSpPr>
          <p:nvPr>
            <p:custDataLst>
              <p:tags r:id="rId3"/>
            </p:custDataLst>
          </p:nvPr>
        </p:nvSpPr>
        <p:spPr>
          <a:xfrm>
            <a:off x="4272547" y="4479765"/>
            <a:ext cx="2663825" cy="1416050"/>
          </a:xfrm>
          <a:prstGeom prst="rect">
            <a:avLst/>
          </a:prstGeom>
        </p:spPr>
        <p:txBody>
          <a:bodyPr vert="horz" lIns="0" tIns="212400" rIns="0" bIns="0" rtlCol="0">
            <a:noAutofit/>
          </a:bodyPr>
          <a:lstStyle>
            <a:lvl1pPr marL="0" indent="0" algn="l" defTabSz="914400" rtl="0" eaLnBrk="1" latinLnBrk="0" hangingPunct="1">
              <a:spcBef>
                <a:spcPct val="20000"/>
              </a:spcBef>
              <a:buFont typeface="Arial" pitchFamily="34" charset="0"/>
              <a:buNone/>
              <a:defRPr lang="en-US" sz="1600" b="0" kern="1200" dirty="0" smtClean="0">
                <a:solidFill>
                  <a:srgbClr val="333333"/>
                </a:solidFill>
                <a:latin typeface="+mn-lt"/>
                <a:ea typeface="+mn-ea"/>
                <a:cs typeface="+mn-cs"/>
              </a:defRPr>
            </a:lvl1pPr>
            <a:lvl2pPr marL="0" indent="0" algn="l" defTabSz="914400" rtl="0" eaLnBrk="1" latinLnBrk="0" hangingPunct="1">
              <a:spcBef>
                <a:spcPct val="20000"/>
              </a:spcBef>
              <a:buFont typeface="Arial" pitchFamily="34" charset="0"/>
              <a:buNone/>
              <a:defRPr sz="1600" b="1" kern="1200">
                <a:solidFill>
                  <a:srgbClr val="333333"/>
                </a:solidFill>
                <a:latin typeface="+mn-lt"/>
                <a:ea typeface="+mn-ea"/>
                <a:cs typeface="+mn-cs"/>
              </a:defRPr>
            </a:lvl2pPr>
            <a:lvl3pPr marL="252413" indent="-252413" algn="l" defTabSz="914400" rtl="0" eaLnBrk="1" latinLnBrk="0" hangingPunct="1">
              <a:spcBef>
                <a:spcPct val="20000"/>
              </a:spcBef>
              <a:buFont typeface="Wingdings" pitchFamily="2" charset="2"/>
              <a:buChar char=""/>
              <a:defRPr sz="1600" kern="1200">
                <a:solidFill>
                  <a:srgbClr val="333333"/>
                </a:solidFill>
                <a:latin typeface="+mn-lt"/>
                <a:ea typeface="+mn-ea"/>
                <a:cs typeface="+mn-cs"/>
              </a:defRPr>
            </a:lvl3pPr>
            <a:lvl4pPr marL="508000" indent="-255588"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4pPr>
            <a:lvl5pPr marL="760413" indent="-252413" algn="l" defTabSz="914400" rtl="0" eaLnBrk="1" latinLnBrk="0" hangingPunct="1">
              <a:spcBef>
                <a:spcPct val="20000"/>
              </a:spcBef>
              <a:buFont typeface="Wingdings" pitchFamily="2" charset="2"/>
              <a:buChar char="n"/>
              <a:defRPr sz="16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pPr>
            <a:r>
              <a:rPr lang="en-AU" sz="1200" dirty="0" smtClean="0"/>
              <a:t>tns.perth@tnsglobal.com</a:t>
            </a:r>
            <a:endParaRPr lang="en-AU" sz="1200" dirty="0"/>
          </a:p>
          <a:p>
            <a:pPr>
              <a:spcBef>
                <a:spcPts val="0"/>
              </a:spcBef>
            </a:pPr>
            <a:r>
              <a:rPr lang="en-AU" sz="1200" dirty="0"/>
              <a:t>+61 8 9489 </a:t>
            </a:r>
            <a:r>
              <a:rPr lang="en-AU" sz="1200" dirty="0" smtClean="0"/>
              <a:t>4200</a:t>
            </a:r>
            <a:endParaRPr lang="en-AU" sz="1200" dirty="0"/>
          </a:p>
          <a:p>
            <a:pPr>
              <a:spcBef>
                <a:spcPts val="0"/>
              </a:spcBef>
            </a:pPr>
            <a:endParaRPr lang="en-US" dirty="0"/>
          </a:p>
        </p:txBody>
      </p:sp>
      <p:sp>
        <p:nvSpPr>
          <p:cNvPr id="3" name="Title 2" title="Thank you"/>
          <p:cNvSpPr>
            <a:spLocks noGrp="1"/>
          </p:cNvSpPr>
          <p:nvPr>
            <p:ph type="title"/>
          </p:nvPr>
        </p:nvSpPr>
        <p:spPr>
          <a:xfrm>
            <a:off x="268288" y="1540815"/>
            <a:ext cx="8597899" cy="847725"/>
          </a:xfrm>
        </p:spPr>
        <p:txBody>
          <a:bodyPr/>
          <a:lstStyle/>
          <a:p>
            <a:r>
              <a:rPr lang="en-AU" sz="5000" dirty="0" smtClean="0"/>
              <a:t>Thank you</a:t>
            </a:r>
            <a:endParaRPr lang="en-AU" sz="5000" dirty="0"/>
          </a:p>
        </p:txBody>
      </p:sp>
      <p:sp>
        <p:nvSpPr>
          <p:cNvPr id="2" name="Slide Number Placeholder 1" title="Slide 10"/>
          <p:cNvSpPr>
            <a:spLocks noGrp="1"/>
          </p:cNvSpPr>
          <p:nvPr>
            <p:ph type="sldNum" sz="quarter" idx="10"/>
          </p:nvPr>
        </p:nvSpPr>
        <p:spPr/>
        <p:txBody>
          <a:bodyPr/>
          <a:lstStyle/>
          <a:p>
            <a:fld id="{9784CBA3-D598-4B1F-BAA3-EE14B5154290}" type="slidenum">
              <a:rPr lang="en-AU" smtClean="0"/>
              <a:pPr/>
              <a:t>21</a:t>
            </a:fld>
            <a:endParaRPr lang="en-AU" dirty="0"/>
          </a:p>
        </p:txBody>
      </p:sp>
      <p:cxnSp>
        <p:nvCxnSpPr>
          <p:cNvPr id="4" name="Straight Connector 3" title="Nil"/>
          <p:cNvCxnSpPr/>
          <p:nvPr/>
        </p:nvCxnSpPr>
        <p:spPr>
          <a:xfrm>
            <a:off x="3606688" y="4081911"/>
            <a:ext cx="0" cy="1742184"/>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title="Kantar Public"/>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72547" y="4164056"/>
            <a:ext cx="2084401" cy="324000"/>
          </a:xfrm>
          <a:prstGeom prst="rect">
            <a:avLst/>
          </a:prstGeom>
        </p:spPr>
      </p:pic>
    </p:spTree>
    <p:custDataLst>
      <p:tags r:id="rId1"/>
    </p:custDataLst>
    <p:extLst>
      <p:ext uri="{BB962C8B-B14F-4D97-AF65-F5344CB8AC3E}">
        <p14:creationId xmlns:p14="http://schemas.microsoft.com/office/powerpoint/2010/main" val="161426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784CBA3-D598-4B1F-BAA3-EE14B5154290}" type="slidenum">
              <a:rPr lang="en-AU" smtClean="0"/>
              <a:pPr/>
              <a:t>3</a:t>
            </a:fld>
            <a:endParaRPr lang="en-AU" dirty="0"/>
          </a:p>
        </p:txBody>
      </p:sp>
      <p:sp>
        <p:nvSpPr>
          <p:cNvPr id="14" name="Rectangle 13" title="Nil"/>
          <p:cNvSpPr/>
          <p:nvPr/>
        </p:nvSpPr>
        <p:spPr bwMode="ltGray">
          <a:xfrm>
            <a:off x="0" y="0"/>
            <a:ext cx="9144000" cy="5965371"/>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lvl="2">
              <a:spcBef>
                <a:spcPts val="600"/>
              </a:spcBef>
            </a:pPr>
            <a:endParaRPr lang="en-AU" sz="1600" b="0" dirty="0" smtClean="0"/>
          </a:p>
        </p:txBody>
      </p:sp>
      <p:grpSp>
        <p:nvGrpSpPr>
          <p:cNvPr id="9" name="Group 8" descr="Key Insight 1.&#10;&#10;Consumption of digital content has significantly increased &#10;in 2017, driven by the rising popularity of streaming content&#10;"/>
          <p:cNvGrpSpPr/>
          <p:nvPr/>
        </p:nvGrpSpPr>
        <p:grpSpPr>
          <a:xfrm>
            <a:off x="406347" y="1936762"/>
            <a:ext cx="7515298" cy="1660797"/>
            <a:chOff x="223795" y="2277979"/>
            <a:chExt cx="7948972" cy="1660797"/>
          </a:xfrm>
        </p:grpSpPr>
        <p:sp>
          <p:nvSpPr>
            <p:cNvPr id="10" name="Rectangle 9" descr="Consumption of digital content has significantly increased &#10;in 2017, driven by the rising popularity of streaming content&#10;" title="Key Insight 1"/>
            <p:cNvSpPr/>
            <p:nvPr/>
          </p:nvSpPr>
          <p:spPr bwMode="ltGray">
            <a:xfrm>
              <a:off x="223795" y="2650618"/>
              <a:ext cx="7948972" cy="1288158"/>
            </a:xfrm>
            <a:prstGeom prst="rect">
              <a:avLst/>
            </a:pr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b="1" dirty="0">
                  <a:solidFill>
                    <a:schemeClr val="bg1"/>
                  </a:solidFill>
                </a:rPr>
                <a:t>Consumption of digital content has significantly increased </a:t>
              </a:r>
              <a:endParaRPr lang="en-AU" b="1" dirty="0" smtClean="0">
                <a:solidFill>
                  <a:schemeClr val="bg1"/>
                </a:solidFill>
              </a:endParaRPr>
            </a:p>
            <a:p>
              <a:r>
                <a:rPr lang="en-AU" b="1" dirty="0" smtClean="0">
                  <a:solidFill>
                    <a:schemeClr val="bg1"/>
                  </a:solidFill>
                </a:rPr>
                <a:t>in </a:t>
              </a:r>
              <a:r>
                <a:rPr lang="en-AU" b="1" dirty="0">
                  <a:solidFill>
                    <a:schemeClr val="bg1"/>
                  </a:solidFill>
                </a:rPr>
                <a:t>2017, driven by the rising popularity of streaming </a:t>
              </a:r>
              <a:r>
                <a:rPr lang="en-AU" b="1" dirty="0" smtClean="0">
                  <a:solidFill>
                    <a:schemeClr val="bg1"/>
                  </a:solidFill>
                </a:rPr>
                <a:t>content</a:t>
              </a:r>
              <a:endParaRPr lang="en-AU" sz="2400" b="0" dirty="0">
                <a:solidFill>
                  <a:schemeClr val="bg1"/>
                </a:solidFill>
              </a:endParaRPr>
            </a:p>
          </p:txBody>
        </p:sp>
        <p:sp>
          <p:nvSpPr>
            <p:cNvPr id="11" name="Rectangle 10" descr="Consumption of digital content has significantly increased &#10;in 2017, driven by the rising popularity of streaming content&#10;" title="Key insight one"/>
            <p:cNvSpPr/>
            <p:nvPr/>
          </p:nvSpPr>
          <p:spPr bwMode="ltGray">
            <a:xfrm>
              <a:off x="223795" y="2277979"/>
              <a:ext cx="7948972" cy="4559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2000" b="1" dirty="0">
                  <a:solidFill>
                    <a:schemeClr val="bg1"/>
                  </a:solidFill>
                </a:rPr>
                <a:t>Key Insight 1</a:t>
              </a:r>
            </a:p>
          </p:txBody>
        </p:sp>
      </p:grpSp>
      <p:grpSp>
        <p:nvGrpSpPr>
          <p:cNvPr id="13" name="Group 12" descr="Image illustrating streaming content category" title="Play symbol"/>
          <p:cNvGrpSpPr/>
          <p:nvPr/>
        </p:nvGrpSpPr>
        <p:grpSpPr>
          <a:xfrm>
            <a:off x="7149131" y="1936762"/>
            <a:ext cx="1677160" cy="1650549"/>
            <a:chOff x="8718331" y="819807"/>
            <a:chExt cx="1324303" cy="1277008"/>
          </a:xfrm>
        </p:grpSpPr>
        <p:sp>
          <p:nvSpPr>
            <p:cNvPr id="27" name="Oval 26"/>
            <p:cNvSpPr/>
            <p:nvPr/>
          </p:nvSpPr>
          <p:spPr bwMode="ltGray">
            <a:xfrm>
              <a:off x="8718331" y="819807"/>
              <a:ext cx="1324303" cy="1277008"/>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sp>
          <p:nvSpPr>
            <p:cNvPr id="28" name="Oval 27"/>
            <p:cNvSpPr/>
            <p:nvPr/>
          </p:nvSpPr>
          <p:spPr bwMode="ltGray">
            <a:xfrm>
              <a:off x="8823436" y="945935"/>
              <a:ext cx="1123837" cy="1032640"/>
            </a:xfrm>
            <a:prstGeom prst="ellipse">
              <a:avLst/>
            </a:pr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grpSp>
      <p:grpSp>
        <p:nvGrpSpPr>
          <p:cNvPr id="6" name="Group 5" title="Nil"/>
          <p:cNvGrpSpPr/>
          <p:nvPr/>
        </p:nvGrpSpPr>
        <p:grpSpPr>
          <a:xfrm>
            <a:off x="7471087" y="2424622"/>
            <a:ext cx="1045588" cy="685024"/>
            <a:chOff x="8860895" y="1620619"/>
            <a:chExt cx="650875" cy="522288"/>
          </a:xfrm>
          <a:solidFill>
            <a:schemeClr val="bg1"/>
          </a:solidFill>
        </p:grpSpPr>
        <p:sp>
          <p:nvSpPr>
            <p:cNvPr id="7" name="Freeform 5" title="Nil"/>
            <p:cNvSpPr>
              <a:spLocks noEditPoints="1"/>
            </p:cNvSpPr>
            <p:nvPr/>
          </p:nvSpPr>
          <p:spPr bwMode="auto">
            <a:xfrm>
              <a:off x="8860895" y="1620619"/>
              <a:ext cx="650875" cy="522288"/>
            </a:xfrm>
            <a:custGeom>
              <a:avLst/>
              <a:gdLst>
                <a:gd name="T0" fmla="*/ 674 w 748"/>
                <a:gd name="T1" fmla="*/ 0 h 598"/>
                <a:gd name="T2" fmla="*/ 74 w 748"/>
                <a:gd name="T3" fmla="*/ 0 h 598"/>
                <a:gd name="T4" fmla="*/ 0 w 748"/>
                <a:gd name="T5" fmla="*/ 74 h 598"/>
                <a:gd name="T6" fmla="*/ 0 w 748"/>
                <a:gd name="T7" fmla="*/ 524 h 598"/>
                <a:gd name="T8" fmla="*/ 74 w 748"/>
                <a:gd name="T9" fmla="*/ 598 h 598"/>
                <a:gd name="T10" fmla="*/ 674 w 748"/>
                <a:gd name="T11" fmla="*/ 598 h 598"/>
                <a:gd name="T12" fmla="*/ 748 w 748"/>
                <a:gd name="T13" fmla="*/ 524 h 598"/>
                <a:gd name="T14" fmla="*/ 748 w 748"/>
                <a:gd name="T15" fmla="*/ 74 h 598"/>
                <a:gd name="T16" fmla="*/ 674 w 748"/>
                <a:gd name="T17" fmla="*/ 0 h 598"/>
                <a:gd name="T18" fmla="*/ 693 w 748"/>
                <a:gd name="T19" fmla="*/ 524 h 598"/>
                <a:gd name="T20" fmla="*/ 674 w 748"/>
                <a:gd name="T21" fmla="*/ 543 h 598"/>
                <a:gd name="T22" fmla="*/ 74 w 748"/>
                <a:gd name="T23" fmla="*/ 543 h 598"/>
                <a:gd name="T24" fmla="*/ 55 w 748"/>
                <a:gd name="T25" fmla="*/ 524 h 598"/>
                <a:gd name="T26" fmla="*/ 55 w 748"/>
                <a:gd name="T27" fmla="*/ 74 h 598"/>
                <a:gd name="T28" fmla="*/ 74 w 748"/>
                <a:gd name="T29" fmla="*/ 56 h 598"/>
                <a:gd name="T30" fmla="*/ 674 w 748"/>
                <a:gd name="T31" fmla="*/ 56 h 598"/>
                <a:gd name="T32" fmla="*/ 693 w 748"/>
                <a:gd name="T33" fmla="*/ 74 h 598"/>
                <a:gd name="T34" fmla="*/ 693 w 748"/>
                <a:gd name="T35" fmla="*/ 524 h 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48" h="598">
                  <a:moveTo>
                    <a:pt x="674" y="0"/>
                  </a:moveTo>
                  <a:cubicBezTo>
                    <a:pt x="74" y="0"/>
                    <a:pt x="74" y="0"/>
                    <a:pt x="74" y="0"/>
                  </a:cubicBezTo>
                  <a:cubicBezTo>
                    <a:pt x="33" y="0"/>
                    <a:pt x="0" y="33"/>
                    <a:pt x="0" y="74"/>
                  </a:cubicBezTo>
                  <a:cubicBezTo>
                    <a:pt x="0" y="524"/>
                    <a:pt x="0" y="524"/>
                    <a:pt x="0" y="524"/>
                  </a:cubicBezTo>
                  <a:cubicBezTo>
                    <a:pt x="0" y="565"/>
                    <a:pt x="33" y="598"/>
                    <a:pt x="74" y="598"/>
                  </a:cubicBezTo>
                  <a:cubicBezTo>
                    <a:pt x="674" y="598"/>
                    <a:pt x="674" y="598"/>
                    <a:pt x="674" y="598"/>
                  </a:cubicBezTo>
                  <a:cubicBezTo>
                    <a:pt x="715" y="598"/>
                    <a:pt x="748" y="565"/>
                    <a:pt x="748" y="524"/>
                  </a:cubicBezTo>
                  <a:cubicBezTo>
                    <a:pt x="748" y="74"/>
                    <a:pt x="748" y="74"/>
                    <a:pt x="748" y="74"/>
                  </a:cubicBezTo>
                  <a:cubicBezTo>
                    <a:pt x="748" y="33"/>
                    <a:pt x="715" y="0"/>
                    <a:pt x="674" y="0"/>
                  </a:cubicBezTo>
                  <a:close/>
                  <a:moveTo>
                    <a:pt x="693" y="524"/>
                  </a:moveTo>
                  <a:cubicBezTo>
                    <a:pt x="693" y="535"/>
                    <a:pt x="685" y="543"/>
                    <a:pt x="674" y="543"/>
                  </a:cubicBezTo>
                  <a:cubicBezTo>
                    <a:pt x="74" y="543"/>
                    <a:pt x="74" y="543"/>
                    <a:pt x="74" y="543"/>
                  </a:cubicBezTo>
                  <a:cubicBezTo>
                    <a:pt x="64" y="543"/>
                    <a:pt x="55" y="535"/>
                    <a:pt x="55" y="524"/>
                  </a:cubicBezTo>
                  <a:cubicBezTo>
                    <a:pt x="55" y="74"/>
                    <a:pt x="55" y="74"/>
                    <a:pt x="55" y="74"/>
                  </a:cubicBezTo>
                  <a:cubicBezTo>
                    <a:pt x="55" y="64"/>
                    <a:pt x="64" y="56"/>
                    <a:pt x="74" y="56"/>
                  </a:cubicBezTo>
                  <a:cubicBezTo>
                    <a:pt x="674" y="56"/>
                    <a:pt x="674" y="56"/>
                    <a:pt x="674" y="56"/>
                  </a:cubicBezTo>
                  <a:cubicBezTo>
                    <a:pt x="685" y="56"/>
                    <a:pt x="693" y="64"/>
                    <a:pt x="693" y="74"/>
                  </a:cubicBezTo>
                  <a:lnTo>
                    <a:pt x="693" y="524"/>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 name="Freeform 6" title="Nil"/>
            <p:cNvSpPr>
              <a:spLocks/>
            </p:cNvSpPr>
            <p:nvPr/>
          </p:nvSpPr>
          <p:spPr bwMode="auto">
            <a:xfrm>
              <a:off x="9095845" y="1726982"/>
              <a:ext cx="252413" cy="312738"/>
            </a:xfrm>
            <a:custGeom>
              <a:avLst/>
              <a:gdLst>
                <a:gd name="T0" fmla="*/ 0 w 159"/>
                <a:gd name="T1" fmla="*/ 0 h 197"/>
                <a:gd name="T2" fmla="*/ 159 w 159"/>
                <a:gd name="T3" fmla="*/ 103 h 197"/>
                <a:gd name="T4" fmla="*/ 0 w 159"/>
                <a:gd name="T5" fmla="*/ 197 h 197"/>
                <a:gd name="T6" fmla="*/ 0 w 159"/>
                <a:gd name="T7" fmla="*/ 0 h 197"/>
              </a:gdLst>
              <a:ahLst/>
              <a:cxnLst>
                <a:cxn ang="0">
                  <a:pos x="T0" y="T1"/>
                </a:cxn>
                <a:cxn ang="0">
                  <a:pos x="T2" y="T3"/>
                </a:cxn>
                <a:cxn ang="0">
                  <a:pos x="T4" y="T5"/>
                </a:cxn>
                <a:cxn ang="0">
                  <a:pos x="T6" y="T7"/>
                </a:cxn>
              </a:cxnLst>
              <a:rect l="0" t="0" r="r" b="b"/>
              <a:pathLst>
                <a:path w="159" h="197">
                  <a:moveTo>
                    <a:pt x="0" y="0"/>
                  </a:moveTo>
                  <a:lnTo>
                    <a:pt x="159" y="103"/>
                  </a:lnTo>
                  <a:lnTo>
                    <a:pt x="0" y="197"/>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2422660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4034BEE3-566C-4068-A777-C3A4762E861B}" type="slidenum">
              <a:rPr lang="en-GB" smtClean="0"/>
              <a:pPr/>
              <a:t>4</a:t>
            </a:fld>
            <a:endParaRPr lang="en-GB" dirty="0"/>
          </a:p>
        </p:txBody>
      </p:sp>
      <p:sp>
        <p:nvSpPr>
          <p:cNvPr id="21" name="Rectangle 20" title="Nil"/>
          <p:cNvSpPr/>
          <p:nvPr/>
        </p:nvSpPr>
        <p:spPr bwMode="ltGray">
          <a:xfrm>
            <a:off x="4692598" y="2132113"/>
            <a:ext cx="4176000" cy="324000"/>
          </a:xfrm>
          <a:prstGeom prst="rect">
            <a:avLst/>
          </a:prstGeom>
          <a:solidFill>
            <a:srgbClr val="EFDFF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graphicFrame>
        <p:nvGraphicFramePr>
          <p:cNvPr id="22" name="Table 21" title="Nil"/>
          <p:cNvGraphicFramePr>
            <a:graphicFrameLocks noGrp="1"/>
          </p:cNvGraphicFramePr>
          <p:nvPr>
            <p:extLst>
              <p:ext uri="{D42A27DB-BD31-4B8C-83A1-F6EECF244321}">
                <p14:modId xmlns:p14="http://schemas.microsoft.com/office/powerpoint/2010/main" val="2857201644"/>
              </p:ext>
            </p:extLst>
          </p:nvPr>
        </p:nvGraphicFramePr>
        <p:xfrm>
          <a:off x="4736016" y="2364137"/>
          <a:ext cx="1437560" cy="3170644"/>
        </p:xfrm>
        <a:graphic>
          <a:graphicData uri="http://schemas.openxmlformats.org/drawingml/2006/table">
            <a:tbl>
              <a:tblPr firstRow="1" bandRow="1">
                <a:tableStyleId>{5C22544A-7EE6-4342-B048-85BDC9FD1C3A}</a:tableStyleId>
              </a:tblPr>
              <a:tblGrid>
                <a:gridCol w="1437560"/>
              </a:tblGrid>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TV PROGRAMMES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MUSIC</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MOVIES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VIDEO GAMES</a:t>
                      </a:r>
                    </a:p>
                  </a:txBody>
                  <a:tcPr marL="84406" marR="84406"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pic>
        <p:nvPicPr>
          <p:cNvPr id="23" name="Picture 22" descr="Image illustrating Movies media category" title="Film clapperboar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7132" y="4135773"/>
            <a:ext cx="597339" cy="647117"/>
          </a:xfrm>
          <a:prstGeom prst="rect">
            <a:avLst/>
          </a:prstGeom>
        </p:spPr>
      </p:pic>
      <p:pic>
        <p:nvPicPr>
          <p:cNvPr id="24" name="Picture 23" descr="Image illustrating TV Programmes media category" title="TV Symbol"/>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87132" y="2494059"/>
            <a:ext cx="597339" cy="647117"/>
          </a:xfrm>
          <a:prstGeom prst="rect">
            <a:avLst/>
          </a:prstGeom>
        </p:spPr>
      </p:pic>
      <p:pic>
        <p:nvPicPr>
          <p:cNvPr id="25" name="Picture 24" descr="Image illustrating the Music media category" title="Music note symbol"/>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87132" y="3314916"/>
            <a:ext cx="597339" cy="647117"/>
          </a:xfrm>
          <a:prstGeom prst="rect">
            <a:avLst/>
          </a:prstGeom>
        </p:spPr>
      </p:pic>
      <p:sp>
        <p:nvSpPr>
          <p:cNvPr id="26" name="Rectangle 25" descr="Table showing the proportion of internet users who consumed (stream download or share) each media category for 2016, 2015 and 2017." title="ANY CONSUMED"/>
          <p:cNvSpPr/>
          <p:nvPr/>
        </p:nvSpPr>
        <p:spPr>
          <a:xfrm>
            <a:off x="4710808" y="1632568"/>
            <a:ext cx="4142024" cy="430887"/>
          </a:xfrm>
          <a:prstGeom prst="rect">
            <a:avLst/>
          </a:prstGeom>
        </p:spPr>
        <p:txBody>
          <a:bodyPr wrap="square">
            <a:spAutoFit/>
          </a:bodyPr>
          <a:lstStyle/>
          <a:p>
            <a:r>
              <a:rPr lang="en-AU" sz="1100" b="1" spc="100" dirty="0" smtClean="0"/>
              <a:t>ANY CONSUMED</a:t>
            </a:r>
          </a:p>
          <a:p>
            <a:r>
              <a:rPr lang="en-AU" sz="1100" spc="100" dirty="0" smtClean="0">
                <a:latin typeface="+mn-lt"/>
              </a:rPr>
              <a:t>(STREAM, DOWNLOAD O</a:t>
            </a:r>
            <a:r>
              <a:rPr lang="en-AU" sz="1100" spc="100" dirty="0" smtClean="0"/>
              <a:t>R</a:t>
            </a:r>
            <a:r>
              <a:rPr lang="en-AU" sz="1100" spc="100" dirty="0" smtClean="0">
                <a:latin typeface="+mn-lt"/>
              </a:rPr>
              <a:t> SHARE)</a:t>
            </a:r>
            <a:endParaRPr lang="en-AU" sz="1100" dirty="0">
              <a:latin typeface="+mn-lt"/>
            </a:endParaRPr>
          </a:p>
        </p:txBody>
      </p:sp>
      <p:pic>
        <p:nvPicPr>
          <p:cNvPr id="27" name="Picture 26" descr="Image illustrating the Video Games media category" title="Game controller symbol"/>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87132" y="4956630"/>
            <a:ext cx="597339" cy="647117"/>
          </a:xfrm>
          <a:prstGeom prst="rect">
            <a:avLst/>
          </a:prstGeom>
        </p:spPr>
      </p:pic>
      <p:graphicFrame>
        <p:nvGraphicFramePr>
          <p:cNvPr id="33" name="Table 32" descr="Across 4 Categories&#10;2017 66% (significant increase on last year), 2016 62% , 2015 60%&#10;&#10;TV programmes&#10;2017 45% (significant increase on last year), 2016 42%, 2015 38% &#10;&#10;Music&#10;2017 44% (significant increase on last year), 2016 39%, 2015 42%&#10;&#10;Movies&#10;2017 39% (significant increase on last year), 2016 33%, 2015 29%&#10;&#10;Video games&#10;2017 18%, 2016 16%, 2015 16%" title="Table showing proportion of internet users streaming across media categories year on year"/>
          <p:cNvGraphicFramePr>
            <a:graphicFrameLocks noGrp="1"/>
          </p:cNvGraphicFramePr>
          <p:nvPr>
            <p:extLst>
              <p:ext uri="{D42A27DB-BD31-4B8C-83A1-F6EECF244321}">
                <p14:modId xmlns:p14="http://schemas.microsoft.com/office/powerpoint/2010/main" val="3883543750"/>
              </p:ext>
            </p:extLst>
          </p:nvPr>
        </p:nvGraphicFramePr>
        <p:xfrm>
          <a:off x="6786081" y="2166617"/>
          <a:ext cx="2016000" cy="3458644"/>
        </p:xfrm>
        <a:graphic>
          <a:graphicData uri="http://schemas.openxmlformats.org/drawingml/2006/table">
            <a:tbl>
              <a:tblPr firstRow="1" bandRow="1">
                <a:tableStyleId>{5C22544A-7EE6-4342-B048-85BDC9FD1C3A}</a:tableStyleId>
              </a:tblPr>
              <a:tblGrid>
                <a:gridCol w="672000"/>
                <a:gridCol w="672000"/>
                <a:gridCol w="672000"/>
              </a:tblGrid>
              <a:tr h="288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42%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45%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42%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39%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44%</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29%</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33%</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B050"/>
                          </a:solidFill>
                        </a:rPr>
                        <a:t>39%</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16%</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16%</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18%</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8" name="Title 1" descr="Consumption of digital content is increasing" title="Heading and key finding of the slide"/>
          <p:cNvSpPr>
            <a:spLocks noGrp="1"/>
          </p:cNvSpPr>
          <p:nvPr>
            <p:ph type="title"/>
          </p:nvPr>
        </p:nvSpPr>
        <p:spPr>
          <a:xfrm>
            <a:off x="299184" y="0"/>
            <a:ext cx="8569324" cy="1031838"/>
          </a:xfrm>
        </p:spPr>
        <p:txBody>
          <a:bodyPr anchor="ctr"/>
          <a:lstStyle/>
          <a:p>
            <a:r>
              <a:rPr lang="en-AU" dirty="0" smtClean="0"/>
              <a:t>Consumption of digital content is increasing</a:t>
            </a:r>
            <a:br>
              <a:rPr lang="en-AU" dirty="0" smtClean="0"/>
            </a:br>
            <a:endParaRPr lang="en-AU" dirty="0"/>
          </a:p>
        </p:txBody>
      </p:sp>
      <p:sp>
        <p:nvSpPr>
          <p:cNvPr id="3" name="Rectangle 2" descr="66% of internet users claimed to have consumed at least one of the four core content types in 2017 increasing since 2015&#10;" title="Nil"/>
          <p:cNvSpPr/>
          <p:nvPr/>
        </p:nvSpPr>
        <p:spPr>
          <a:xfrm>
            <a:off x="677927" y="1319514"/>
            <a:ext cx="2822026" cy="15851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3200" b="1" dirty="0" smtClean="0">
                <a:solidFill>
                  <a:schemeClr val="tx1"/>
                </a:solidFill>
              </a:rPr>
              <a:t>66%</a:t>
            </a:r>
            <a:r>
              <a:rPr lang="en-AU" sz="2400" dirty="0" smtClean="0">
                <a:solidFill>
                  <a:schemeClr val="tx1"/>
                </a:solidFill>
              </a:rPr>
              <a:t> </a:t>
            </a:r>
          </a:p>
          <a:p>
            <a:pPr algn="ctr"/>
            <a:r>
              <a:rPr lang="en-AU" dirty="0" smtClean="0">
                <a:solidFill>
                  <a:schemeClr val="tx1"/>
                </a:solidFill>
              </a:rPr>
              <a:t>of internet </a:t>
            </a:r>
            <a:r>
              <a:rPr lang="en-AU" dirty="0">
                <a:solidFill>
                  <a:schemeClr val="tx1"/>
                </a:solidFill>
              </a:rPr>
              <a:t>users claimed to have consumed at least one of the four core content types in </a:t>
            </a:r>
            <a:r>
              <a:rPr lang="en-AU" dirty="0" smtClean="0">
                <a:solidFill>
                  <a:schemeClr val="tx1"/>
                </a:solidFill>
              </a:rPr>
              <a:t>2017 increasing since 2015</a:t>
            </a:r>
          </a:p>
        </p:txBody>
      </p:sp>
      <p:grpSp>
        <p:nvGrpSpPr>
          <p:cNvPr id="4" name="Group 3" descr="Increased from 60% in 2015 to 62% in 2016 to 66% in 2017" title="Consumption of the four core content types in 2017"/>
          <p:cNvGrpSpPr/>
          <p:nvPr/>
        </p:nvGrpSpPr>
        <p:grpSpPr>
          <a:xfrm>
            <a:off x="-1101" y="3667863"/>
            <a:ext cx="4209225" cy="1552104"/>
            <a:chOff x="-1101" y="3399841"/>
            <a:chExt cx="4209225" cy="1552104"/>
          </a:xfrm>
        </p:grpSpPr>
        <p:sp>
          <p:nvSpPr>
            <p:cNvPr id="34" name="Oval 33"/>
            <p:cNvSpPr/>
            <p:nvPr/>
          </p:nvSpPr>
          <p:spPr>
            <a:xfrm>
              <a:off x="2997799" y="3399841"/>
              <a:ext cx="1006640" cy="98297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2000" b="1" dirty="0" smtClean="0">
                  <a:solidFill>
                    <a:schemeClr val="tx1"/>
                  </a:solidFill>
                </a:rPr>
                <a:t>66%</a:t>
              </a:r>
              <a:r>
                <a:rPr lang="en-AU" sz="1600" b="1" dirty="0" smtClean="0">
                  <a:solidFill>
                    <a:schemeClr val="tx1"/>
                  </a:solidFill>
                </a:rPr>
                <a:t> </a:t>
              </a:r>
            </a:p>
            <a:p>
              <a:pPr algn="ctr"/>
              <a:r>
                <a:rPr lang="en-AU" sz="1200" b="1" dirty="0" smtClean="0">
                  <a:solidFill>
                    <a:schemeClr val="tx1"/>
                  </a:solidFill>
                </a:rPr>
                <a:t>in </a:t>
              </a:r>
              <a:r>
                <a:rPr lang="en-AU" sz="1200" b="1" dirty="0">
                  <a:solidFill>
                    <a:schemeClr val="tx1"/>
                  </a:solidFill>
                </a:rPr>
                <a:t>2017</a:t>
              </a:r>
              <a:endParaRPr lang="en-AU" sz="1200" b="1" dirty="0" smtClean="0">
                <a:solidFill>
                  <a:schemeClr val="tx1"/>
                </a:solidFill>
              </a:endParaRPr>
            </a:p>
          </p:txBody>
        </p:sp>
        <p:sp>
          <p:nvSpPr>
            <p:cNvPr id="39" name="Oval 38"/>
            <p:cNvSpPr/>
            <p:nvPr/>
          </p:nvSpPr>
          <p:spPr>
            <a:xfrm>
              <a:off x="1600192" y="3626488"/>
              <a:ext cx="1006640" cy="982976"/>
            </a:xfrm>
            <a:prstGeom prst="ellipse">
              <a:avLst/>
            </a:prstGeom>
            <a:noFill/>
            <a:ln>
              <a:solidFill>
                <a:schemeClr val="tx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2000" dirty="0" smtClean="0">
                  <a:solidFill>
                    <a:schemeClr val="tx1"/>
                  </a:solidFill>
                </a:rPr>
                <a:t>62%</a:t>
              </a:r>
              <a:r>
                <a:rPr lang="en-AU" sz="1600" dirty="0" smtClean="0">
                  <a:solidFill>
                    <a:schemeClr val="tx1"/>
                  </a:solidFill>
                </a:rPr>
                <a:t> </a:t>
              </a:r>
            </a:p>
            <a:p>
              <a:pPr algn="ctr"/>
              <a:r>
                <a:rPr lang="en-AU" sz="1200" dirty="0" smtClean="0">
                  <a:solidFill>
                    <a:schemeClr val="tx1"/>
                  </a:solidFill>
                </a:rPr>
                <a:t>in 2016</a:t>
              </a:r>
            </a:p>
          </p:txBody>
        </p:sp>
        <p:sp>
          <p:nvSpPr>
            <p:cNvPr id="40" name="Oval 39"/>
            <p:cNvSpPr/>
            <p:nvPr/>
          </p:nvSpPr>
          <p:spPr>
            <a:xfrm>
              <a:off x="207572" y="3705259"/>
              <a:ext cx="1006640" cy="982976"/>
            </a:xfrm>
            <a:prstGeom prst="ellipse">
              <a:avLst/>
            </a:prstGeom>
            <a:noFill/>
            <a:ln>
              <a:solidFill>
                <a:schemeClr val="tx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AU" sz="2000" dirty="0" smtClean="0">
                  <a:solidFill>
                    <a:schemeClr val="tx1"/>
                  </a:solidFill>
                </a:rPr>
                <a:t>60%</a:t>
              </a:r>
              <a:r>
                <a:rPr lang="en-AU" sz="1600" dirty="0" smtClean="0">
                  <a:solidFill>
                    <a:schemeClr val="tx1"/>
                  </a:solidFill>
                </a:rPr>
                <a:t> </a:t>
              </a:r>
            </a:p>
            <a:p>
              <a:pPr algn="ctr"/>
              <a:r>
                <a:rPr lang="en-AU" sz="1200" dirty="0" smtClean="0">
                  <a:solidFill>
                    <a:schemeClr val="tx1"/>
                  </a:solidFill>
                </a:rPr>
                <a:t>in 2015</a:t>
              </a:r>
            </a:p>
          </p:txBody>
        </p:sp>
        <p:graphicFrame>
          <p:nvGraphicFramePr>
            <p:cNvPr id="43" name="Chart 42"/>
            <p:cNvGraphicFramePr/>
            <p:nvPr>
              <p:extLst>
                <p:ext uri="{D42A27DB-BD31-4B8C-83A1-F6EECF244321}">
                  <p14:modId xmlns:p14="http://schemas.microsoft.com/office/powerpoint/2010/main" val="1859034147"/>
                </p:ext>
              </p:extLst>
            </p:nvPr>
          </p:nvGraphicFramePr>
          <p:xfrm>
            <a:off x="-1101" y="3915049"/>
            <a:ext cx="4209225" cy="1036896"/>
          </p:xfrm>
          <a:graphic>
            <a:graphicData uri="http://schemas.openxmlformats.org/drawingml/2006/chart">
              <c:chart xmlns:c="http://schemas.openxmlformats.org/drawingml/2006/chart" xmlns:r="http://schemas.openxmlformats.org/officeDocument/2006/relationships" r:id="rId7"/>
            </a:graphicData>
          </a:graphic>
        </p:graphicFrame>
      </p:grpSp>
    </p:spTree>
    <p:extLst>
      <p:ext uri="{BB962C8B-B14F-4D97-AF65-F5344CB8AC3E}">
        <p14:creationId xmlns:p14="http://schemas.microsoft.com/office/powerpoint/2010/main" val="2414159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he increase in consumption of digital content in 2017 is driven by a significant increase in streaming of digital content" title="Heading and key finding of the slide"/>
          <p:cNvSpPr>
            <a:spLocks noGrp="1"/>
          </p:cNvSpPr>
          <p:nvPr>
            <p:ph type="title"/>
          </p:nvPr>
        </p:nvSpPr>
        <p:spPr>
          <a:xfrm>
            <a:off x="299184" y="173426"/>
            <a:ext cx="7778380" cy="630621"/>
          </a:xfrm>
        </p:spPr>
        <p:txBody>
          <a:bodyPr anchor="ctr"/>
          <a:lstStyle/>
          <a:p>
            <a:r>
              <a:rPr lang="en-AU" dirty="0" smtClean="0"/>
              <a:t>The increase </a:t>
            </a:r>
            <a:r>
              <a:rPr lang="en-AU" dirty="0"/>
              <a:t>in consumption of digital content in 2017 is driven </a:t>
            </a:r>
            <a:r>
              <a:rPr lang="en-AU" dirty="0" smtClean="0"/>
              <a:t>by a significant </a:t>
            </a:r>
            <a:r>
              <a:rPr lang="en-AU" dirty="0"/>
              <a:t>increase in streaming of digital </a:t>
            </a:r>
            <a:r>
              <a:rPr lang="en-AU" dirty="0" smtClean="0"/>
              <a:t>content</a:t>
            </a:r>
            <a:endParaRPr lang="en-AU" dirty="0"/>
          </a:p>
        </p:txBody>
      </p:sp>
      <p:sp>
        <p:nvSpPr>
          <p:cNvPr id="96" name="Rectangle 95" title="Nil"/>
          <p:cNvSpPr/>
          <p:nvPr/>
        </p:nvSpPr>
        <p:spPr bwMode="ltGray">
          <a:xfrm>
            <a:off x="4162425" y="2459761"/>
            <a:ext cx="4905375" cy="648000"/>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graphicFrame>
        <p:nvGraphicFramePr>
          <p:cNvPr id="68" name="Table 67" descr="Across 4 Categories&#10;2017 62% (significant increase on last year), 2016 57% , 2015 54%&#10;&#10;TV programmes&#10;2017 62% (significant increase on last year), 2016 38%, 2015 34%&#10;&#10;Music&#10;2017 38% (significant increase on last year), 2016 33%, 2015 34%&#10;&#10;Movies&#10;201736% (significant increase on last year), 2016 29%, 2015 25%&#10;&#10;Video games&#10;2017 15% (significant increase on last year), 2016 12%, 2015 13%" title="Table showing proportion of internet users streaming across media categories year on year"/>
          <p:cNvGraphicFramePr>
            <a:graphicFrameLocks noGrp="1"/>
          </p:cNvGraphicFramePr>
          <p:nvPr>
            <p:extLst>
              <p:ext uri="{D42A27DB-BD31-4B8C-83A1-F6EECF244321}">
                <p14:modId xmlns:p14="http://schemas.microsoft.com/office/powerpoint/2010/main" val="2644134885"/>
              </p:ext>
            </p:extLst>
          </p:nvPr>
        </p:nvGraphicFramePr>
        <p:xfrm>
          <a:off x="7033068" y="2161845"/>
          <a:ext cx="2016000" cy="3888000"/>
        </p:xfrm>
        <a:graphic>
          <a:graphicData uri="http://schemas.openxmlformats.org/drawingml/2006/table">
            <a:tbl>
              <a:tblPr firstRow="1" bandRow="1">
                <a:tableStyleId>{5C22544A-7EE6-4342-B048-85BDC9FD1C3A}</a:tableStyleId>
              </a:tblPr>
              <a:tblGrid>
                <a:gridCol w="672000"/>
                <a:gridCol w="672000"/>
                <a:gridCol w="672000"/>
              </a:tblGrid>
              <a:tr h="288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54%</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57%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62%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34%</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43%</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34%</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33%</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rgbClr val="00B050"/>
                          </a:solidFill>
                        </a:rPr>
                        <a:t>38%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25%</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29%</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36%</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13%</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12%</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15%</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Slide Number Placeholder 2" title="Slide 4"/>
          <p:cNvSpPr>
            <a:spLocks noGrp="1"/>
          </p:cNvSpPr>
          <p:nvPr>
            <p:ph type="sldNum" sz="quarter" idx="10"/>
          </p:nvPr>
        </p:nvSpPr>
        <p:spPr/>
        <p:txBody>
          <a:bodyPr/>
          <a:lstStyle/>
          <a:p>
            <a:fld id="{9784CBA3-D598-4B1F-BAA3-EE14B5154290}" type="slidenum">
              <a:rPr lang="en-AU" smtClean="0"/>
              <a:pPr/>
              <a:t>5</a:t>
            </a:fld>
            <a:endParaRPr lang="en-AU" dirty="0"/>
          </a:p>
        </p:txBody>
      </p:sp>
      <p:grpSp>
        <p:nvGrpSpPr>
          <p:cNvPr id="6" name="Group 5" descr="Downloading remains steady at 40 per cent in 2017."/>
          <p:cNvGrpSpPr/>
          <p:nvPr/>
        </p:nvGrpSpPr>
        <p:grpSpPr>
          <a:xfrm>
            <a:off x="78030" y="2735692"/>
            <a:ext cx="1750770" cy="2632778"/>
            <a:chOff x="371132" y="1092317"/>
            <a:chExt cx="1750770" cy="2632778"/>
          </a:xfrm>
        </p:grpSpPr>
        <p:sp>
          <p:nvSpPr>
            <p:cNvPr id="7" name="Pentagon 6" title="Nil"/>
            <p:cNvSpPr/>
            <p:nvPr/>
          </p:nvSpPr>
          <p:spPr bwMode="ltGray">
            <a:xfrm rot="5400000">
              <a:off x="-66554" y="1536638"/>
              <a:ext cx="2632778" cy="1744135"/>
            </a:xfrm>
            <a:prstGeom prst="homePlate">
              <a:avLst>
                <a:gd name="adj" fmla="val 33584"/>
              </a:avLst>
            </a:prstGeom>
            <a:solidFill>
              <a:schemeClr val="tx1"/>
            </a:solid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10" name="Rectangle 9" descr="Downloading remains steady at 40% &#10;in 2017&#10;" title="Summary on Downloading content"/>
            <p:cNvSpPr/>
            <p:nvPr/>
          </p:nvSpPr>
          <p:spPr>
            <a:xfrm>
              <a:off x="371132" y="1137118"/>
              <a:ext cx="1735006" cy="1261884"/>
            </a:xfrm>
            <a:prstGeom prst="rect">
              <a:avLst/>
            </a:prstGeom>
          </p:spPr>
          <p:txBody>
            <a:bodyPr wrap="square">
              <a:spAutoFit/>
            </a:bodyPr>
            <a:lstStyle/>
            <a:p>
              <a:pPr marL="4763" lvl="2" algn="ctr">
                <a:buSzPct val="100000"/>
              </a:pPr>
              <a:r>
                <a:rPr lang="en-AU" sz="1600" dirty="0" smtClean="0">
                  <a:solidFill>
                    <a:schemeClr val="bg1"/>
                  </a:solidFill>
                </a:rPr>
                <a:t>Downloading r</a:t>
              </a:r>
              <a:r>
                <a:rPr lang="en-AU" sz="1600" b="0" dirty="0" smtClean="0">
                  <a:solidFill>
                    <a:schemeClr val="bg1"/>
                  </a:solidFill>
                  <a:latin typeface="+mn-lt"/>
                </a:rPr>
                <a:t>emains steady at </a:t>
              </a:r>
              <a:r>
                <a:rPr lang="en-AU" sz="2800" b="1" dirty="0" smtClean="0">
                  <a:solidFill>
                    <a:schemeClr val="bg1"/>
                  </a:solidFill>
                </a:rPr>
                <a:t>40%</a:t>
              </a:r>
              <a:r>
                <a:rPr lang="en-AU" sz="2400" dirty="0" smtClean="0">
                  <a:solidFill>
                    <a:schemeClr val="bg1"/>
                  </a:solidFill>
                </a:rPr>
                <a:t> </a:t>
              </a:r>
            </a:p>
            <a:p>
              <a:pPr marL="4763" lvl="2" algn="ctr">
                <a:buSzPct val="100000"/>
              </a:pPr>
              <a:r>
                <a:rPr lang="en-AU" sz="1600" dirty="0" smtClean="0">
                  <a:solidFill>
                    <a:schemeClr val="bg1"/>
                  </a:solidFill>
                </a:rPr>
                <a:t>in 2017</a:t>
              </a:r>
              <a:endParaRPr lang="en-AU" sz="1600" dirty="0">
                <a:solidFill>
                  <a:schemeClr val="bg1"/>
                </a:solidFill>
              </a:endParaRPr>
            </a:p>
          </p:txBody>
        </p:sp>
        <p:grpSp>
          <p:nvGrpSpPr>
            <p:cNvPr id="12" name="Group 11" title="Nil"/>
            <p:cNvGrpSpPr/>
            <p:nvPr/>
          </p:nvGrpSpPr>
          <p:grpSpPr>
            <a:xfrm>
              <a:off x="930132" y="2679928"/>
              <a:ext cx="632449" cy="592173"/>
              <a:chOff x="-4284290" y="439738"/>
              <a:chExt cx="5486400" cy="4741862"/>
            </a:xfrm>
            <a:solidFill>
              <a:schemeClr val="bg1"/>
            </a:solidFill>
          </p:grpSpPr>
          <p:sp>
            <p:nvSpPr>
              <p:cNvPr id="13" name="Freeform 18" title="Nil"/>
              <p:cNvSpPr>
                <a:spLocks/>
              </p:cNvSpPr>
              <p:nvPr/>
            </p:nvSpPr>
            <p:spPr bwMode="auto">
              <a:xfrm>
                <a:off x="-4284290" y="4005265"/>
                <a:ext cx="5486400" cy="1176335"/>
              </a:xfrm>
              <a:custGeom>
                <a:avLst/>
                <a:gdLst>
                  <a:gd name="T0" fmla="*/ 1320 w 1460"/>
                  <a:gd name="T1" fmla="*/ 313 h 313"/>
                  <a:gd name="T2" fmla="*/ 140 w 1460"/>
                  <a:gd name="T3" fmla="*/ 313 h 313"/>
                  <a:gd name="T4" fmla="*/ 0 w 1460"/>
                  <a:gd name="T5" fmla="*/ 77 h 313"/>
                  <a:gd name="T6" fmla="*/ 77 w 1460"/>
                  <a:gd name="T7" fmla="*/ 0 h 313"/>
                  <a:gd name="T8" fmla="*/ 155 w 1460"/>
                  <a:gd name="T9" fmla="*/ 75 h 313"/>
                  <a:gd name="T10" fmla="*/ 179 w 1460"/>
                  <a:gd name="T11" fmla="*/ 158 h 313"/>
                  <a:gd name="T12" fmla="*/ 1281 w 1460"/>
                  <a:gd name="T13" fmla="*/ 158 h 313"/>
                  <a:gd name="T14" fmla="*/ 1305 w 1460"/>
                  <a:gd name="T15" fmla="*/ 75 h 313"/>
                  <a:gd name="T16" fmla="*/ 1383 w 1460"/>
                  <a:gd name="T17" fmla="*/ 0 h 313"/>
                  <a:gd name="T18" fmla="*/ 1460 w 1460"/>
                  <a:gd name="T19" fmla="*/ 77 h 313"/>
                  <a:gd name="T20" fmla="*/ 1320 w 1460"/>
                  <a:gd name="T21"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0" h="313">
                    <a:moveTo>
                      <a:pt x="1320" y="313"/>
                    </a:moveTo>
                    <a:cubicBezTo>
                      <a:pt x="140" y="313"/>
                      <a:pt x="140" y="313"/>
                      <a:pt x="140" y="313"/>
                    </a:cubicBezTo>
                    <a:cubicBezTo>
                      <a:pt x="23" y="313"/>
                      <a:pt x="0" y="80"/>
                      <a:pt x="0" y="77"/>
                    </a:cubicBezTo>
                    <a:cubicBezTo>
                      <a:pt x="0" y="35"/>
                      <a:pt x="34" y="0"/>
                      <a:pt x="77" y="0"/>
                    </a:cubicBezTo>
                    <a:cubicBezTo>
                      <a:pt x="119" y="0"/>
                      <a:pt x="153" y="33"/>
                      <a:pt x="155" y="75"/>
                    </a:cubicBezTo>
                    <a:cubicBezTo>
                      <a:pt x="156" y="90"/>
                      <a:pt x="168" y="131"/>
                      <a:pt x="179" y="158"/>
                    </a:cubicBezTo>
                    <a:cubicBezTo>
                      <a:pt x="1281" y="158"/>
                      <a:pt x="1281" y="158"/>
                      <a:pt x="1281" y="158"/>
                    </a:cubicBezTo>
                    <a:cubicBezTo>
                      <a:pt x="1292" y="131"/>
                      <a:pt x="1304" y="90"/>
                      <a:pt x="1305" y="75"/>
                    </a:cubicBezTo>
                    <a:cubicBezTo>
                      <a:pt x="1307" y="33"/>
                      <a:pt x="1341" y="0"/>
                      <a:pt x="1383" y="0"/>
                    </a:cubicBezTo>
                    <a:cubicBezTo>
                      <a:pt x="1426" y="0"/>
                      <a:pt x="1460" y="35"/>
                      <a:pt x="1460" y="77"/>
                    </a:cubicBezTo>
                    <a:cubicBezTo>
                      <a:pt x="1460" y="80"/>
                      <a:pt x="1437" y="313"/>
                      <a:pt x="1320" y="313"/>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14" name="Freeform 19" title="Download symbol"/>
              <p:cNvSpPr>
                <a:spLocks/>
              </p:cNvSpPr>
              <p:nvPr/>
            </p:nvSpPr>
            <p:spPr bwMode="auto">
              <a:xfrm>
                <a:off x="-3319091" y="439738"/>
                <a:ext cx="3554407" cy="3798883"/>
              </a:xfrm>
              <a:custGeom>
                <a:avLst/>
                <a:gdLst>
                  <a:gd name="T0" fmla="*/ 745 w 946"/>
                  <a:gd name="T1" fmla="*/ 538 h 1011"/>
                  <a:gd name="T2" fmla="*/ 677 w 946"/>
                  <a:gd name="T3" fmla="*/ 470 h 1011"/>
                  <a:gd name="T4" fmla="*/ 677 w 946"/>
                  <a:gd name="T5" fmla="*/ 68 h 1011"/>
                  <a:gd name="T6" fmla="*/ 609 w 946"/>
                  <a:gd name="T7" fmla="*/ 0 h 1011"/>
                  <a:gd name="T8" fmla="*/ 337 w 946"/>
                  <a:gd name="T9" fmla="*/ 0 h 1011"/>
                  <a:gd name="T10" fmla="*/ 269 w 946"/>
                  <a:gd name="T11" fmla="*/ 68 h 1011"/>
                  <a:gd name="T12" fmla="*/ 269 w 946"/>
                  <a:gd name="T13" fmla="*/ 470 h 1011"/>
                  <a:gd name="T14" fmla="*/ 200 w 946"/>
                  <a:gd name="T15" fmla="*/ 538 h 1011"/>
                  <a:gd name="T16" fmla="*/ 47 w 946"/>
                  <a:gd name="T17" fmla="*/ 538 h 1011"/>
                  <a:gd name="T18" fmla="*/ 27 w 946"/>
                  <a:gd name="T19" fmla="*/ 586 h 1011"/>
                  <a:gd name="T20" fmla="*/ 425 w 946"/>
                  <a:gd name="T21" fmla="*/ 985 h 1011"/>
                  <a:gd name="T22" fmla="*/ 521 w 946"/>
                  <a:gd name="T23" fmla="*/ 985 h 1011"/>
                  <a:gd name="T24" fmla="*/ 919 w 946"/>
                  <a:gd name="T25" fmla="*/ 586 h 1011"/>
                  <a:gd name="T26" fmla="*/ 899 w 946"/>
                  <a:gd name="T27" fmla="*/ 538 h 1011"/>
                  <a:gd name="T28" fmla="*/ 745 w 946"/>
                  <a:gd name="T29" fmla="*/ 53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6" h="1011">
                    <a:moveTo>
                      <a:pt x="745" y="538"/>
                    </a:moveTo>
                    <a:cubicBezTo>
                      <a:pt x="708" y="538"/>
                      <a:pt x="677" y="507"/>
                      <a:pt x="677" y="470"/>
                    </a:cubicBezTo>
                    <a:cubicBezTo>
                      <a:pt x="677" y="68"/>
                      <a:pt x="677" y="68"/>
                      <a:pt x="677" y="68"/>
                    </a:cubicBezTo>
                    <a:cubicBezTo>
                      <a:pt x="677" y="30"/>
                      <a:pt x="646" y="0"/>
                      <a:pt x="609" y="0"/>
                    </a:cubicBezTo>
                    <a:cubicBezTo>
                      <a:pt x="337" y="0"/>
                      <a:pt x="337" y="0"/>
                      <a:pt x="337" y="0"/>
                    </a:cubicBezTo>
                    <a:cubicBezTo>
                      <a:pt x="299" y="0"/>
                      <a:pt x="269" y="30"/>
                      <a:pt x="269" y="68"/>
                    </a:cubicBezTo>
                    <a:cubicBezTo>
                      <a:pt x="269" y="470"/>
                      <a:pt x="269" y="470"/>
                      <a:pt x="269" y="470"/>
                    </a:cubicBezTo>
                    <a:cubicBezTo>
                      <a:pt x="269" y="507"/>
                      <a:pt x="238" y="538"/>
                      <a:pt x="200" y="538"/>
                    </a:cubicBezTo>
                    <a:cubicBezTo>
                      <a:pt x="47" y="538"/>
                      <a:pt x="47" y="538"/>
                      <a:pt x="47" y="538"/>
                    </a:cubicBezTo>
                    <a:cubicBezTo>
                      <a:pt x="9" y="538"/>
                      <a:pt x="0" y="560"/>
                      <a:pt x="27" y="586"/>
                    </a:cubicBezTo>
                    <a:cubicBezTo>
                      <a:pt x="425" y="985"/>
                      <a:pt x="425" y="985"/>
                      <a:pt x="425" y="985"/>
                    </a:cubicBezTo>
                    <a:cubicBezTo>
                      <a:pt x="451" y="1011"/>
                      <a:pt x="495" y="1011"/>
                      <a:pt x="521" y="985"/>
                    </a:cubicBezTo>
                    <a:cubicBezTo>
                      <a:pt x="919" y="586"/>
                      <a:pt x="919" y="586"/>
                      <a:pt x="919" y="586"/>
                    </a:cubicBezTo>
                    <a:cubicBezTo>
                      <a:pt x="946" y="560"/>
                      <a:pt x="937" y="538"/>
                      <a:pt x="899" y="538"/>
                    </a:cubicBezTo>
                    <a:lnTo>
                      <a:pt x="745" y="5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grpSp>
      <p:grpSp>
        <p:nvGrpSpPr>
          <p:cNvPr id="5" name="Group 4" title="Summary on Streaming content"/>
          <p:cNvGrpSpPr/>
          <p:nvPr/>
        </p:nvGrpSpPr>
        <p:grpSpPr>
          <a:xfrm>
            <a:off x="1710001" y="1437228"/>
            <a:ext cx="2278998" cy="2596926"/>
            <a:chOff x="1063271" y="3186891"/>
            <a:chExt cx="2278998" cy="2596926"/>
          </a:xfrm>
        </p:grpSpPr>
        <p:sp>
          <p:nvSpPr>
            <p:cNvPr id="39" name="Pentagon 38" descr="Streaming &#10;continues to significantly &#10;increase to &#10;62% in 2017 &#10;" title="Nil"/>
            <p:cNvSpPr/>
            <p:nvPr/>
          </p:nvSpPr>
          <p:spPr bwMode="ltGray">
            <a:xfrm rot="16200000">
              <a:off x="894349" y="3604228"/>
              <a:ext cx="2596926" cy="1762252"/>
            </a:xfrm>
            <a:prstGeom prst="homePlate">
              <a:avLst>
                <a:gd name="adj" fmla="val 33584"/>
              </a:avLst>
            </a:prstGeom>
            <a:solidFill>
              <a:schemeClr val="tx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9" name="Rectangle 8" descr="Streaming continues to significantly increase to 62 per cent in 2017." title="Nil"/>
            <p:cNvSpPr/>
            <p:nvPr/>
          </p:nvSpPr>
          <p:spPr>
            <a:xfrm>
              <a:off x="1063271" y="4210491"/>
              <a:ext cx="2278998" cy="1508105"/>
            </a:xfrm>
            <a:prstGeom prst="rect">
              <a:avLst/>
            </a:prstGeom>
          </p:spPr>
          <p:txBody>
            <a:bodyPr wrap="square">
              <a:spAutoFit/>
            </a:bodyPr>
            <a:lstStyle/>
            <a:p>
              <a:pPr marL="4763" lvl="2" algn="ctr">
                <a:buSzPct val="100000"/>
              </a:pPr>
              <a:r>
                <a:rPr lang="en-AU" sz="1600" dirty="0" smtClean="0">
                  <a:solidFill>
                    <a:schemeClr val="bg1"/>
                  </a:solidFill>
                </a:rPr>
                <a:t>Streaming </a:t>
              </a:r>
            </a:p>
            <a:p>
              <a:pPr marL="4763" lvl="2" algn="ctr">
                <a:buSzPct val="100000"/>
              </a:pPr>
              <a:r>
                <a:rPr lang="en-AU" sz="1600" b="0" dirty="0" smtClean="0">
                  <a:solidFill>
                    <a:schemeClr val="bg1"/>
                  </a:solidFill>
                  <a:latin typeface="+mn-lt"/>
                </a:rPr>
                <a:t>continues to significantly </a:t>
              </a:r>
            </a:p>
            <a:p>
              <a:pPr marL="4763" lvl="2" algn="ctr">
                <a:buSzPct val="100000"/>
              </a:pPr>
              <a:r>
                <a:rPr lang="en-AU" sz="1600" b="0" dirty="0" smtClean="0">
                  <a:solidFill>
                    <a:schemeClr val="bg1"/>
                  </a:solidFill>
                  <a:latin typeface="+mn-lt"/>
                </a:rPr>
                <a:t>increase to </a:t>
              </a:r>
            </a:p>
            <a:p>
              <a:pPr marL="4763" lvl="2" algn="ctr">
                <a:buSzPct val="100000"/>
              </a:pPr>
              <a:r>
                <a:rPr lang="en-AU" sz="2800" b="1" dirty="0" smtClean="0">
                  <a:solidFill>
                    <a:schemeClr val="bg1"/>
                  </a:solidFill>
                </a:rPr>
                <a:t>62%</a:t>
              </a:r>
              <a:r>
                <a:rPr lang="en-AU" sz="2400" dirty="0" smtClean="0">
                  <a:solidFill>
                    <a:schemeClr val="bg1"/>
                  </a:solidFill>
                </a:rPr>
                <a:t> </a:t>
              </a:r>
              <a:r>
                <a:rPr lang="en-AU" sz="1600" dirty="0">
                  <a:solidFill>
                    <a:schemeClr val="bg1"/>
                  </a:solidFill>
                </a:rPr>
                <a:t>in </a:t>
              </a:r>
              <a:r>
                <a:rPr lang="en-AU" sz="1600" dirty="0" smtClean="0">
                  <a:solidFill>
                    <a:schemeClr val="bg1"/>
                  </a:solidFill>
                </a:rPr>
                <a:t>2017 </a:t>
              </a:r>
              <a:endParaRPr lang="en-AU" sz="1600" dirty="0">
                <a:solidFill>
                  <a:schemeClr val="bg1"/>
                </a:solidFill>
              </a:endParaRPr>
            </a:p>
          </p:txBody>
        </p:sp>
        <p:grpSp>
          <p:nvGrpSpPr>
            <p:cNvPr id="44" name="Group 43" title="Nil"/>
            <p:cNvGrpSpPr/>
            <p:nvPr/>
          </p:nvGrpSpPr>
          <p:grpSpPr>
            <a:xfrm>
              <a:off x="1856520" y="3549650"/>
              <a:ext cx="600808" cy="522288"/>
              <a:chOff x="8638855" y="1620619"/>
              <a:chExt cx="650875" cy="522288"/>
            </a:xfrm>
            <a:solidFill>
              <a:schemeClr val="bg1"/>
            </a:solidFill>
          </p:grpSpPr>
          <p:sp>
            <p:nvSpPr>
              <p:cNvPr id="42" name="Freeform 5" title="Play symbol"/>
              <p:cNvSpPr>
                <a:spLocks noEditPoints="1"/>
              </p:cNvSpPr>
              <p:nvPr/>
            </p:nvSpPr>
            <p:spPr bwMode="auto">
              <a:xfrm>
                <a:off x="8638855" y="1620619"/>
                <a:ext cx="650875" cy="522288"/>
              </a:xfrm>
              <a:custGeom>
                <a:avLst/>
                <a:gdLst>
                  <a:gd name="T0" fmla="*/ 674 w 748"/>
                  <a:gd name="T1" fmla="*/ 0 h 598"/>
                  <a:gd name="T2" fmla="*/ 74 w 748"/>
                  <a:gd name="T3" fmla="*/ 0 h 598"/>
                  <a:gd name="T4" fmla="*/ 0 w 748"/>
                  <a:gd name="T5" fmla="*/ 74 h 598"/>
                  <a:gd name="T6" fmla="*/ 0 w 748"/>
                  <a:gd name="T7" fmla="*/ 524 h 598"/>
                  <a:gd name="T8" fmla="*/ 74 w 748"/>
                  <a:gd name="T9" fmla="*/ 598 h 598"/>
                  <a:gd name="T10" fmla="*/ 674 w 748"/>
                  <a:gd name="T11" fmla="*/ 598 h 598"/>
                  <a:gd name="T12" fmla="*/ 748 w 748"/>
                  <a:gd name="T13" fmla="*/ 524 h 598"/>
                  <a:gd name="T14" fmla="*/ 748 w 748"/>
                  <a:gd name="T15" fmla="*/ 74 h 598"/>
                  <a:gd name="T16" fmla="*/ 674 w 748"/>
                  <a:gd name="T17" fmla="*/ 0 h 598"/>
                  <a:gd name="T18" fmla="*/ 693 w 748"/>
                  <a:gd name="T19" fmla="*/ 524 h 598"/>
                  <a:gd name="T20" fmla="*/ 674 w 748"/>
                  <a:gd name="T21" fmla="*/ 543 h 598"/>
                  <a:gd name="T22" fmla="*/ 74 w 748"/>
                  <a:gd name="T23" fmla="*/ 543 h 598"/>
                  <a:gd name="T24" fmla="*/ 55 w 748"/>
                  <a:gd name="T25" fmla="*/ 524 h 598"/>
                  <a:gd name="T26" fmla="*/ 55 w 748"/>
                  <a:gd name="T27" fmla="*/ 74 h 598"/>
                  <a:gd name="T28" fmla="*/ 74 w 748"/>
                  <a:gd name="T29" fmla="*/ 56 h 598"/>
                  <a:gd name="T30" fmla="*/ 674 w 748"/>
                  <a:gd name="T31" fmla="*/ 56 h 598"/>
                  <a:gd name="T32" fmla="*/ 693 w 748"/>
                  <a:gd name="T33" fmla="*/ 74 h 598"/>
                  <a:gd name="T34" fmla="*/ 693 w 748"/>
                  <a:gd name="T35" fmla="*/ 524 h 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48" h="598">
                    <a:moveTo>
                      <a:pt x="674" y="0"/>
                    </a:moveTo>
                    <a:cubicBezTo>
                      <a:pt x="74" y="0"/>
                      <a:pt x="74" y="0"/>
                      <a:pt x="74" y="0"/>
                    </a:cubicBezTo>
                    <a:cubicBezTo>
                      <a:pt x="33" y="0"/>
                      <a:pt x="0" y="33"/>
                      <a:pt x="0" y="74"/>
                    </a:cubicBezTo>
                    <a:cubicBezTo>
                      <a:pt x="0" y="524"/>
                      <a:pt x="0" y="524"/>
                      <a:pt x="0" y="524"/>
                    </a:cubicBezTo>
                    <a:cubicBezTo>
                      <a:pt x="0" y="565"/>
                      <a:pt x="33" y="598"/>
                      <a:pt x="74" y="598"/>
                    </a:cubicBezTo>
                    <a:cubicBezTo>
                      <a:pt x="674" y="598"/>
                      <a:pt x="674" y="598"/>
                      <a:pt x="674" y="598"/>
                    </a:cubicBezTo>
                    <a:cubicBezTo>
                      <a:pt x="715" y="598"/>
                      <a:pt x="748" y="565"/>
                      <a:pt x="748" y="524"/>
                    </a:cubicBezTo>
                    <a:cubicBezTo>
                      <a:pt x="748" y="74"/>
                      <a:pt x="748" y="74"/>
                      <a:pt x="748" y="74"/>
                    </a:cubicBezTo>
                    <a:cubicBezTo>
                      <a:pt x="748" y="33"/>
                      <a:pt x="715" y="0"/>
                      <a:pt x="674" y="0"/>
                    </a:cubicBezTo>
                    <a:close/>
                    <a:moveTo>
                      <a:pt x="693" y="524"/>
                    </a:moveTo>
                    <a:cubicBezTo>
                      <a:pt x="693" y="535"/>
                      <a:pt x="685" y="543"/>
                      <a:pt x="674" y="543"/>
                    </a:cubicBezTo>
                    <a:cubicBezTo>
                      <a:pt x="74" y="543"/>
                      <a:pt x="74" y="543"/>
                      <a:pt x="74" y="543"/>
                    </a:cubicBezTo>
                    <a:cubicBezTo>
                      <a:pt x="64" y="543"/>
                      <a:pt x="55" y="535"/>
                      <a:pt x="55" y="524"/>
                    </a:cubicBezTo>
                    <a:cubicBezTo>
                      <a:pt x="55" y="74"/>
                      <a:pt x="55" y="74"/>
                      <a:pt x="55" y="74"/>
                    </a:cubicBezTo>
                    <a:cubicBezTo>
                      <a:pt x="55" y="64"/>
                      <a:pt x="64" y="56"/>
                      <a:pt x="74" y="56"/>
                    </a:cubicBezTo>
                    <a:cubicBezTo>
                      <a:pt x="674" y="56"/>
                      <a:pt x="674" y="56"/>
                      <a:pt x="674" y="56"/>
                    </a:cubicBezTo>
                    <a:cubicBezTo>
                      <a:pt x="685" y="56"/>
                      <a:pt x="693" y="64"/>
                      <a:pt x="693" y="74"/>
                    </a:cubicBezTo>
                    <a:lnTo>
                      <a:pt x="693" y="524"/>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43" name="Freeform 6" title="Nil"/>
              <p:cNvSpPr>
                <a:spLocks/>
              </p:cNvSpPr>
              <p:nvPr/>
            </p:nvSpPr>
            <p:spPr bwMode="auto">
              <a:xfrm>
                <a:off x="8890885" y="1726982"/>
                <a:ext cx="252413" cy="312738"/>
              </a:xfrm>
              <a:custGeom>
                <a:avLst/>
                <a:gdLst>
                  <a:gd name="T0" fmla="*/ 0 w 159"/>
                  <a:gd name="T1" fmla="*/ 0 h 197"/>
                  <a:gd name="T2" fmla="*/ 159 w 159"/>
                  <a:gd name="T3" fmla="*/ 103 h 197"/>
                  <a:gd name="T4" fmla="*/ 0 w 159"/>
                  <a:gd name="T5" fmla="*/ 197 h 197"/>
                  <a:gd name="T6" fmla="*/ 0 w 159"/>
                  <a:gd name="T7" fmla="*/ 0 h 197"/>
                </a:gdLst>
                <a:ahLst/>
                <a:cxnLst>
                  <a:cxn ang="0">
                    <a:pos x="T0" y="T1"/>
                  </a:cxn>
                  <a:cxn ang="0">
                    <a:pos x="T2" y="T3"/>
                  </a:cxn>
                  <a:cxn ang="0">
                    <a:pos x="T4" y="T5"/>
                  </a:cxn>
                  <a:cxn ang="0">
                    <a:pos x="T6" y="T7"/>
                  </a:cxn>
                </a:cxnLst>
                <a:rect l="0" t="0" r="r" b="b"/>
                <a:pathLst>
                  <a:path w="159" h="197">
                    <a:moveTo>
                      <a:pt x="0" y="0"/>
                    </a:moveTo>
                    <a:lnTo>
                      <a:pt x="159" y="103"/>
                    </a:lnTo>
                    <a:lnTo>
                      <a:pt x="0" y="197"/>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grpSp>
      <p:pic>
        <p:nvPicPr>
          <p:cNvPr id="62" name="Picture 61" descr="Image illustrating the Video Games media category" title="Game controller symbol"/>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5055" y="5340422"/>
            <a:ext cx="597339" cy="647117"/>
          </a:xfrm>
          <a:prstGeom prst="rect">
            <a:avLst/>
          </a:prstGeom>
        </p:spPr>
      </p:pic>
      <p:pic>
        <p:nvPicPr>
          <p:cNvPr id="63" name="Picture 62" descr="Image illustrating Movies media category" title="Film clapperboard symbol"/>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45055" y="4639186"/>
            <a:ext cx="597339" cy="647117"/>
          </a:xfrm>
          <a:prstGeom prst="rect">
            <a:avLst/>
          </a:prstGeom>
        </p:spPr>
      </p:pic>
      <p:pic>
        <p:nvPicPr>
          <p:cNvPr id="64" name="Picture 63" descr="Image illustrating TV Programmes media category" title="TV Symbol"/>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45056" y="3202210"/>
            <a:ext cx="597339" cy="647117"/>
          </a:xfrm>
          <a:prstGeom prst="rect">
            <a:avLst/>
          </a:prstGeom>
        </p:spPr>
      </p:pic>
      <p:pic>
        <p:nvPicPr>
          <p:cNvPr id="65" name="Picture 64" descr="Image illustrating the Music media category" title="Music note symbol"/>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45054" y="3912709"/>
            <a:ext cx="597339" cy="647117"/>
          </a:xfrm>
          <a:prstGeom prst="rect">
            <a:avLst/>
          </a:prstGeom>
        </p:spPr>
      </p:pic>
      <p:sp>
        <p:nvSpPr>
          <p:cNvPr id="69" name="Rectangle 68" descr="Detail of table illustrating consumption of digital content by downloading" title="Download"/>
          <p:cNvSpPr/>
          <p:nvPr/>
        </p:nvSpPr>
        <p:spPr>
          <a:xfrm>
            <a:off x="4738099" y="1849448"/>
            <a:ext cx="1144100" cy="261610"/>
          </a:xfrm>
          <a:prstGeom prst="rect">
            <a:avLst/>
          </a:prstGeom>
        </p:spPr>
        <p:txBody>
          <a:bodyPr wrap="none">
            <a:spAutoFit/>
          </a:bodyPr>
          <a:lstStyle/>
          <a:p>
            <a:r>
              <a:rPr lang="en-AU" sz="1100" spc="100" dirty="0" smtClean="0">
                <a:latin typeface="+mn-lt"/>
              </a:rPr>
              <a:t>DOWNLOAD</a:t>
            </a:r>
            <a:endParaRPr lang="en-AU" sz="1100" dirty="0">
              <a:latin typeface="+mn-lt"/>
            </a:endParaRPr>
          </a:p>
        </p:txBody>
      </p:sp>
      <p:sp>
        <p:nvSpPr>
          <p:cNvPr id="73" name="Rectangle 72" descr="Detail of table illustrating consumption of digital content by streaming" title="STREAMING"/>
          <p:cNvSpPr/>
          <p:nvPr/>
        </p:nvSpPr>
        <p:spPr>
          <a:xfrm>
            <a:off x="7451804" y="1849448"/>
            <a:ext cx="1160377" cy="261610"/>
          </a:xfrm>
          <a:prstGeom prst="rect">
            <a:avLst/>
          </a:prstGeom>
        </p:spPr>
        <p:txBody>
          <a:bodyPr wrap="none">
            <a:spAutoFit/>
          </a:bodyPr>
          <a:lstStyle/>
          <a:p>
            <a:r>
              <a:rPr lang="en-AU" sz="1100" spc="100" dirty="0" smtClean="0">
                <a:latin typeface="+mn-lt"/>
              </a:rPr>
              <a:t>STREAMING</a:t>
            </a:r>
            <a:endParaRPr lang="en-AU" sz="1100" dirty="0">
              <a:latin typeface="+mn-lt"/>
            </a:endParaRPr>
          </a:p>
        </p:txBody>
      </p:sp>
      <p:grpSp>
        <p:nvGrpSpPr>
          <p:cNvPr id="83" name="Group 82" descr="Image illustrating consumption of digital content by downloading category" title="Download symbol"/>
          <p:cNvGrpSpPr/>
          <p:nvPr/>
        </p:nvGrpSpPr>
        <p:grpSpPr>
          <a:xfrm>
            <a:off x="5118559" y="1503893"/>
            <a:ext cx="380062" cy="355859"/>
            <a:chOff x="-3600450" y="439738"/>
            <a:chExt cx="5486400" cy="4741862"/>
          </a:xfrm>
          <a:solidFill>
            <a:schemeClr val="tx1"/>
          </a:solidFill>
        </p:grpSpPr>
        <p:sp>
          <p:nvSpPr>
            <p:cNvPr id="84" name="Freeform 18" title="Nil"/>
            <p:cNvSpPr>
              <a:spLocks/>
            </p:cNvSpPr>
            <p:nvPr/>
          </p:nvSpPr>
          <p:spPr bwMode="auto">
            <a:xfrm>
              <a:off x="-3600450" y="4005263"/>
              <a:ext cx="5486400" cy="1176337"/>
            </a:xfrm>
            <a:custGeom>
              <a:avLst/>
              <a:gdLst>
                <a:gd name="T0" fmla="*/ 1320 w 1460"/>
                <a:gd name="T1" fmla="*/ 313 h 313"/>
                <a:gd name="T2" fmla="*/ 140 w 1460"/>
                <a:gd name="T3" fmla="*/ 313 h 313"/>
                <a:gd name="T4" fmla="*/ 0 w 1460"/>
                <a:gd name="T5" fmla="*/ 77 h 313"/>
                <a:gd name="T6" fmla="*/ 77 w 1460"/>
                <a:gd name="T7" fmla="*/ 0 h 313"/>
                <a:gd name="T8" fmla="*/ 155 w 1460"/>
                <a:gd name="T9" fmla="*/ 75 h 313"/>
                <a:gd name="T10" fmla="*/ 179 w 1460"/>
                <a:gd name="T11" fmla="*/ 158 h 313"/>
                <a:gd name="T12" fmla="*/ 1281 w 1460"/>
                <a:gd name="T13" fmla="*/ 158 h 313"/>
                <a:gd name="T14" fmla="*/ 1305 w 1460"/>
                <a:gd name="T15" fmla="*/ 75 h 313"/>
                <a:gd name="T16" fmla="*/ 1383 w 1460"/>
                <a:gd name="T17" fmla="*/ 0 h 313"/>
                <a:gd name="T18" fmla="*/ 1460 w 1460"/>
                <a:gd name="T19" fmla="*/ 77 h 313"/>
                <a:gd name="T20" fmla="*/ 1320 w 1460"/>
                <a:gd name="T21"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0" h="313">
                  <a:moveTo>
                    <a:pt x="1320" y="313"/>
                  </a:moveTo>
                  <a:cubicBezTo>
                    <a:pt x="140" y="313"/>
                    <a:pt x="140" y="313"/>
                    <a:pt x="140" y="313"/>
                  </a:cubicBezTo>
                  <a:cubicBezTo>
                    <a:pt x="23" y="313"/>
                    <a:pt x="0" y="80"/>
                    <a:pt x="0" y="77"/>
                  </a:cubicBezTo>
                  <a:cubicBezTo>
                    <a:pt x="0" y="35"/>
                    <a:pt x="34" y="0"/>
                    <a:pt x="77" y="0"/>
                  </a:cubicBezTo>
                  <a:cubicBezTo>
                    <a:pt x="119" y="0"/>
                    <a:pt x="153" y="33"/>
                    <a:pt x="155" y="75"/>
                  </a:cubicBezTo>
                  <a:cubicBezTo>
                    <a:pt x="156" y="90"/>
                    <a:pt x="168" y="131"/>
                    <a:pt x="179" y="158"/>
                  </a:cubicBezTo>
                  <a:cubicBezTo>
                    <a:pt x="1281" y="158"/>
                    <a:pt x="1281" y="158"/>
                    <a:pt x="1281" y="158"/>
                  </a:cubicBezTo>
                  <a:cubicBezTo>
                    <a:pt x="1292" y="131"/>
                    <a:pt x="1304" y="90"/>
                    <a:pt x="1305" y="75"/>
                  </a:cubicBezTo>
                  <a:cubicBezTo>
                    <a:pt x="1307" y="33"/>
                    <a:pt x="1341" y="0"/>
                    <a:pt x="1383" y="0"/>
                  </a:cubicBezTo>
                  <a:cubicBezTo>
                    <a:pt x="1426" y="0"/>
                    <a:pt x="1460" y="35"/>
                    <a:pt x="1460" y="77"/>
                  </a:cubicBezTo>
                  <a:cubicBezTo>
                    <a:pt x="1460" y="80"/>
                    <a:pt x="1437" y="313"/>
                    <a:pt x="1320" y="313"/>
                  </a:cubicBez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5" name="Freeform 19" title="Nil"/>
            <p:cNvSpPr>
              <a:spLocks/>
            </p:cNvSpPr>
            <p:nvPr/>
          </p:nvSpPr>
          <p:spPr bwMode="auto">
            <a:xfrm>
              <a:off x="-2635252" y="439738"/>
              <a:ext cx="3554409" cy="3798883"/>
            </a:xfrm>
            <a:custGeom>
              <a:avLst/>
              <a:gdLst>
                <a:gd name="T0" fmla="*/ 745 w 946"/>
                <a:gd name="T1" fmla="*/ 538 h 1011"/>
                <a:gd name="T2" fmla="*/ 677 w 946"/>
                <a:gd name="T3" fmla="*/ 470 h 1011"/>
                <a:gd name="T4" fmla="*/ 677 w 946"/>
                <a:gd name="T5" fmla="*/ 68 h 1011"/>
                <a:gd name="T6" fmla="*/ 609 w 946"/>
                <a:gd name="T7" fmla="*/ 0 h 1011"/>
                <a:gd name="T8" fmla="*/ 337 w 946"/>
                <a:gd name="T9" fmla="*/ 0 h 1011"/>
                <a:gd name="T10" fmla="*/ 269 w 946"/>
                <a:gd name="T11" fmla="*/ 68 h 1011"/>
                <a:gd name="T12" fmla="*/ 269 w 946"/>
                <a:gd name="T13" fmla="*/ 470 h 1011"/>
                <a:gd name="T14" fmla="*/ 200 w 946"/>
                <a:gd name="T15" fmla="*/ 538 h 1011"/>
                <a:gd name="T16" fmla="*/ 47 w 946"/>
                <a:gd name="T17" fmla="*/ 538 h 1011"/>
                <a:gd name="T18" fmla="*/ 27 w 946"/>
                <a:gd name="T19" fmla="*/ 586 h 1011"/>
                <a:gd name="T20" fmla="*/ 425 w 946"/>
                <a:gd name="T21" fmla="*/ 985 h 1011"/>
                <a:gd name="T22" fmla="*/ 521 w 946"/>
                <a:gd name="T23" fmla="*/ 985 h 1011"/>
                <a:gd name="T24" fmla="*/ 919 w 946"/>
                <a:gd name="T25" fmla="*/ 586 h 1011"/>
                <a:gd name="T26" fmla="*/ 899 w 946"/>
                <a:gd name="T27" fmla="*/ 538 h 1011"/>
                <a:gd name="T28" fmla="*/ 745 w 946"/>
                <a:gd name="T29" fmla="*/ 538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46" h="1011">
                  <a:moveTo>
                    <a:pt x="745" y="538"/>
                  </a:moveTo>
                  <a:cubicBezTo>
                    <a:pt x="708" y="538"/>
                    <a:pt x="677" y="507"/>
                    <a:pt x="677" y="470"/>
                  </a:cubicBezTo>
                  <a:cubicBezTo>
                    <a:pt x="677" y="68"/>
                    <a:pt x="677" y="68"/>
                    <a:pt x="677" y="68"/>
                  </a:cubicBezTo>
                  <a:cubicBezTo>
                    <a:pt x="677" y="30"/>
                    <a:pt x="646" y="0"/>
                    <a:pt x="609" y="0"/>
                  </a:cubicBezTo>
                  <a:cubicBezTo>
                    <a:pt x="337" y="0"/>
                    <a:pt x="337" y="0"/>
                    <a:pt x="337" y="0"/>
                  </a:cubicBezTo>
                  <a:cubicBezTo>
                    <a:pt x="299" y="0"/>
                    <a:pt x="269" y="30"/>
                    <a:pt x="269" y="68"/>
                  </a:cubicBezTo>
                  <a:cubicBezTo>
                    <a:pt x="269" y="470"/>
                    <a:pt x="269" y="470"/>
                    <a:pt x="269" y="470"/>
                  </a:cubicBezTo>
                  <a:cubicBezTo>
                    <a:pt x="269" y="507"/>
                    <a:pt x="238" y="538"/>
                    <a:pt x="200" y="538"/>
                  </a:cubicBezTo>
                  <a:cubicBezTo>
                    <a:pt x="47" y="538"/>
                    <a:pt x="47" y="538"/>
                    <a:pt x="47" y="538"/>
                  </a:cubicBezTo>
                  <a:cubicBezTo>
                    <a:pt x="9" y="538"/>
                    <a:pt x="0" y="560"/>
                    <a:pt x="27" y="586"/>
                  </a:cubicBezTo>
                  <a:cubicBezTo>
                    <a:pt x="425" y="985"/>
                    <a:pt x="425" y="985"/>
                    <a:pt x="425" y="985"/>
                  </a:cubicBezTo>
                  <a:cubicBezTo>
                    <a:pt x="451" y="1011"/>
                    <a:pt x="495" y="1011"/>
                    <a:pt x="521" y="985"/>
                  </a:cubicBezTo>
                  <a:cubicBezTo>
                    <a:pt x="919" y="586"/>
                    <a:pt x="919" y="586"/>
                    <a:pt x="919" y="586"/>
                  </a:cubicBezTo>
                  <a:cubicBezTo>
                    <a:pt x="946" y="560"/>
                    <a:pt x="937" y="538"/>
                    <a:pt x="899" y="538"/>
                  </a:cubicBezTo>
                  <a:lnTo>
                    <a:pt x="745" y="538"/>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86" name="Group 85" descr="Image illustrating consumption of digital content by streaming category" title="Play symbol"/>
          <p:cNvGrpSpPr/>
          <p:nvPr/>
        </p:nvGrpSpPr>
        <p:grpSpPr>
          <a:xfrm>
            <a:off x="7807218" y="1522943"/>
            <a:ext cx="361048" cy="313862"/>
            <a:chOff x="8860895" y="1620619"/>
            <a:chExt cx="650875" cy="522288"/>
          </a:xfrm>
          <a:solidFill>
            <a:schemeClr val="tx1"/>
          </a:solidFill>
        </p:grpSpPr>
        <p:sp>
          <p:nvSpPr>
            <p:cNvPr id="87" name="Freeform 5" title="Nil"/>
            <p:cNvSpPr>
              <a:spLocks noEditPoints="1"/>
            </p:cNvSpPr>
            <p:nvPr/>
          </p:nvSpPr>
          <p:spPr bwMode="auto">
            <a:xfrm>
              <a:off x="8860895" y="1620619"/>
              <a:ext cx="650875" cy="522288"/>
            </a:xfrm>
            <a:custGeom>
              <a:avLst/>
              <a:gdLst>
                <a:gd name="T0" fmla="*/ 674 w 748"/>
                <a:gd name="T1" fmla="*/ 0 h 598"/>
                <a:gd name="T2" fmla="*/ 74 w 748"/>
                <a:gd name="T3" fmla="*/ 0 h 598"/>
                <a:gd name="T4" fmla="*/ 0 w 748"/>
                <a:gd name="T5" fmla="*/ 74 h 598"/>
                <a:gd name="T6" fmla="*/ 0 w 748"/>
                <a:gd name="T7" fmla="*/ 524 h 598"/>
                <a:gd name="T8" fmla="*/ 74 w 748"/>
                <a:gd name="T9" fmla="*/ 598 h 598"/>
                <a:gd name="T10" fmla="*/ 674 w 748"/>
                <a:gd name="T11" fmla="*/ 598 h 598"/>
                <a:gd name="T12" fmla="*/ 748 w 748"/>
                <a:gd name="T13" fmla="*/ 524 h 598"/>
                <a:gd name="T14" fmla="*/ 748 w 748"/>
                <a:gd name="T15" fmla="*/ 74 h 598"/>
                <a:gd name="T16" fmla="*/ 674 w 748"/>
                <a:gd name="T17" fmla="*/ 0 h 598"/>
                <a:gd name="T18" fmla="*/ 693 w 748"/>
                <a:gd name="T19" fmla="*/ 524 h 598"/>
                <a:gd name="T20" fmla="*/ 674 w 748"/>
                <a:gd name="T21" fmla="*/ 543 h 598"/>
                <a:gd name="T22" fmla="*/ 74 w 748"/>
                <a:gd name="T23" fmla="*/ 543 h 598"/>
                <a:gd name="T24" fmla="*/ 55 w 748"/>
                <a:gd name="T25" fmla="*/ 524 h 598"/>
                <a:gd name="T26" fmla="*/ 55 w 748"/>
                <a:gd name="T27" fmla="*/ 74 h 598"/>
                <a:gd name="T28" fmla="*/ 74 w 748"/>
                <a:gd name="T29" fmla="*/ 56 h 598"/>
                <a:gd name="T30" fmla="*/ 674 w 748"/>
                <a:gd name="T31" fmla="*/ 56 h 598"/>
                <a:gd name="T32" fmla="*/ 693 w 748"/>
                <a:gd name="T33" fmla="*/ 74 h 598"/>
                <a:gd name="T34" fmla="*/ 693 w 748"/>
                <a:gd name="T35" fmla="*/ 524 h 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48" h="598">
                  <a:moveTo>
                    <a:pt x="674" y="0"/>
                  </a:moveTo>
                  <a:cubicBezTo>
                    <a:pt x="74" y="0"/>
                    <a:pt x="74" y="0"/>
                    <a:pt x="74" y="0"/>
                  </a:cubicBezTo>
                  <a:cubicBezTo>
                    <a:pt x="33" y="0"/>
                    <a:pt x="0" y="33"/>
                    <a:pt x="0" y="74"/>
                  </a:cubicBezTo>
                  <a:cubicBezTo>
                    <a:pt x="0" y="524"/>
                    <a:pt x="0" y="524"/>
                    <a:pt x="0" y="524"/>
                  </a:cubicBezTo>
                  <a:cubicBezTo>
                    <a:pt x="0" y="565"/>
                    <a:pt x="33" y="598"/>
                    <a:pt x="74" y="598"/>
                  </a:cubicBezTo>
                  <a:cubicBezTo>
                    <a:pt x="674" y="598"/>
                    <a:pt x="674" y="598"/>
                    <a:pt x="674" y="598"/>
                  </a:cubicBezTo>
                  <a:cubicBezTo>
                    <a:pt x="715" y="598"/>
                    <a:pt x="748" y="565"/>
                    <a:pt x="748" y="524"/>
                  </a:cubicBezTo>
                  <a:cubicBezTo>
                    <a:pt x="748" y="74"/>
                    <a:pt x="748" y="74"/>
                    <a:pt x="748" y="74"/>
                  </a:cubicBezTo>
                  <a:cubicBezTo>
                    <a:pt x="748" y="33"/>
                    <a:pt x="715" y="0"/>
                    <a:pt x="674" y="0"/>
                  </a:cubicBezTo>
                  <a:close/>
                  <a:moveTo>
                    <a:pt x="693" y="524"/>
                  </a:moveTo>
                  <a:cubicBezTo>
                    <a:pt x="693" y="535"/>
                    <a:pt x="685" y="543"/>
                    <a:pt x="674" y="543"/>
                  </a:cubicBezTo>
                  <a:cubicBezTo>
                    <a:pt x="74" y="543"/>
                    <a:pt x="74" y="543"/>
                    <a:pt x="74" y="543"/>
                  </a:cubicBezTo>
                  <a:cubicBezTo>
                    <a:pt x="64" y="543"/>
                    <a:pt x="55" y="535"/>
                    <a:pt x="55" y="524"/>
                  </a:cubicBezTo>
                  <a:cubicBezTo>
                    <a:pt x="55" y="74"/>
                    <a:pt x="55" y="74"/>
                    <a:pt x="55" y="74"/>
                  </a:cubicBezTo>
                  <a:cubicBezTo>
                    <a:pt x="55" y="64"/>
                    <a:pt x="64" y="56"/>
                    <a:pt x="74" y="56"/>
                  </a:cubicBezTo>
                  <a:cubicBezTo>
                    <a:pt x="674" y="56"/>
                    <a:pt x="674" y="56"/>
                    <a:pt x="674" y="56"/>
                  </a:cubicBezTo>
                  <a:cubicBezTo>
                    <a:pt x="685" y="56"/>
                    <a:pt x="693" y="64"/>
                    <a:pt x="693" y="74"/>
                  </a:cubicBezTo>
                  <a:lnTo>
                    <a:pt x="693" y="524"/>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sp>
          <p:nvSpPr>
            <p:cNvPr id="88" name="Freeform 6" title="Nil"/>
            <p:cNvSpPr>
              <a:spLocks/>
            </p:cNvSpPr>
            <p:nvPr/>
          </p:nvSpPr>
          <p:spPr bwMode="auto">
            <a:xfrm>
              <a:off x="9095845" y="1726982"/>
              <a:ext cx="252413" cy="312738"/>
            </a:xfrm>
            <a:custGeom>
              <a:avLst/>
              <a:gdLst>
                <a:gd name="T0" fmla="*/ 0 w 159"/>
                <a:gd name="T1" fmla="*/ 0 h 197"/>
                <a:gd name="T2" fmla="*/ 159 w 159"/>
                <a:gd name="T3" fmla="*/ 103 h 197"/>
                <a:gd name="T4" fmla="*/ 0 w 159"/>
                <a:gd name="T5" fmla="*/ 197 h 197"/>
                <a:gd name="T6" fmla="*/ 0 w 159"/>
                <a:gd name="T7" fmla="*/ 0 h 197"/>
              </a:gdLst>
              <a:ahLst/>
              <a:cxnLst>
                <a:cxn ang="0">
                  <a:pos x="T0" y="T1"/>
                </a:cxn>
                <a:cxn ang="0">
                  <a:pos x="T2" y="T3"/>
                </a:cxn>
                <a:cxn ang="0">
                  <a:pos x="T4" y="T5"/>
                </a:cxn>
                <a:cxn ang="0">
                  <a:pos x="T6" y="T7"/>
                </a:cxn>
              </a:cxnLst>
              <a:rect l="0" t="0" r="r" b="b"/>
              <a:pathLst>
                <a:path w="159" h="197">
                  <a:moveTo>
                    <a:pt x="0" y="0"/>
                  </a:moveTo>
                  <a:lnTo>
                    <a:pt x="159" y="103"/>
                  </a:lnTo>
                  <a:lnTo>
                    <a:pt x="0" y="197"/>
                  </a:lnTo>
                  <a:lnTo>
                    <a:pt x="0" y="0"/>
                  </a:lnTo>
                  <a:close/>
                </a:path>
              </a:pathLst>
            </a:custGeom>
            <a:grpFill/>
            <a:ln>
              <a:noFill/>
            </a:ln>
          </p:spPr>
          <p:txBody>
            <a:bodyPr vert="horz" wrap="square" lIns="91440" tIns="45720" rIns="91440" bIns="45720" numCol="1" anchor="t" anchorCtr="0" compatLnSpc="1">
              <a:prstTxWarp prst="textNoShape">
                <a:avLst/>
              </a:prstTxWarp>
            </a:bodyPr>
            <a:lstStyle/>
            <a:p>
              <a:endParaRPr lang="en-AU"/>
            </a:p>
          </p:txBody>
        </p:sp>
      </p:grpSp>
      <p:grpSp>
        <p:nvGrpSpPr>
          <p:cNvPr id="48" name="Group 47" descr="Symbol illustrating Any Across Four Categories digital media category" title="4 differently-coloured boxes, symbol"/>
          <p:cNvGrpSpPr/>
          <p:nvPr/>
        </p:nvGrpSpPr>
        <p:grpSpPr>
          <a:xfrm>
            <a:off x="6322153" y="2459761"/>
            <a:ext cx="647117" cy="648000"/>
            <a:chOff x="10184524" y="3181443"/>
            <a:chExt cx="519112" cy="509064"/>
          </a:xfrm>
        </p:grpSpPr>
        <p:sp>
          <p:nvSpPr>
            <p:cNvPr id="49" name="Rectangle 48" title="Nil"/>
            <p:cNvSpPr/>
            <p:nvPr/>
          </p:nvSpPr>
          <p:spPr bwMode="ltGray">
            <a:xfrm>
              <a:off x="10184524" y="3181443"/>
              <a:ext cx="259556" cy="259556"/>
            </a:xfrm>
            <a:prstGeom prst="rect">
              <a:avLst/>
            </a:prstGeom>
            <a:solidFill>
              <a:srgbClr val="3EB1CC"/>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50" name="Rectangle 49" title="Nil"/>
            <p:cNvSpPr/>
            <p:nvPr/>
          </p:nvSpPr>
          <p:spPr bwMode="ltGray">
            <a:xfrm>
              <a:off x="10444080" y="3181443"/>
              <a:ext cx="259556" cy="259556"/>
            </a:xfrm>
            <a:prstGeom prst="rect">
              <a:avLst/>
            </a:prstGeom>
            <a:solidFill>
              <a:srgbClr val="4655A5"/>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51" name="Rectangle 50" title="Nil"/>
            <p:cNvSpPr/>
            <p:nvPr/>
          </p:nvSpPr>
          <p:spPr bwMode="ltGray">
            <a:xfrm>
              <a:off x="10184524" y="3430951"/>
              <a:ext cx="259556" cy="259556"/>
            </a:xfrm>
            <a:prstGeom prst="rect">
              <a:avLst/>
            </a:prstGeom>
            <a:solidFill>
              <a:srgbClr val="F7911E"/>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52" name="Rectangle 51" title="Nil"/>
            <p:cNvSpPr/>
            <p:nvPr/>
          </p:nvSpPr>
          <p:spPr bwMode="ltGray">
            <a:xfrm>
              <a:off x="10444080" y="3430951"/>
              <a:ext cx="259556" cy="259556"/>
            </a:xfrm>
            <a:prstGeom prst="rect">
              <a:avLst/>
            </a:prstGeom>
            <a:solidFill>
              <a:srgbClr val="C50017"/>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grpSp>
      <p:graphicFrame>
        <p:nvGraphicFramePr>
          <p:cNvPr id="54" name="Table 53" descr="Across 4 Categories&#10;2017 40%, 2016 39%, 2015 43%&#10;&#10;TV programmes&#10;2017 16%, 2016 16%, 2015 18%&#10;&#10;Music&#10;2017 26%, 2016 26%, 2015 29%&#10;&#10;Movies&#10;2017 17%, 2016 17%, 2015 19%&#10;&#10;Video games&#10;2017 11%, 2016 10%, 2015 11%" title="Table showing proportion of internet users downloading across media categories year on year"/>
          <p:cNvGraphicFramePr>
            <a:graphicFrameLocks noGrp="1"/>
          </p:cNvGraphicFramePr>
          <p:nvPr>
            <p:extLst>
              <p:ext uri="{D42A27DB-BD31-4B8C-83A1-F6EECF244321}">
                <p14:modId xmlns:p14="http://schemas.microsoft.com/office/powerpoint/2010/main" val="759589919"/>
              </p:ext>
            </p:extLst>
          </p:nvPr>
        </p:nvGraphicFramePr>
        <p:xfrm>
          <a:off x="4234572" y="2161845"/>
          <a:ext cx="2016000" cy="3888000"/>
        </p:xfrm>
        <a:graphic>
          <a:graphicData uri="http://schemas.openxmlformats.org/drawingml/2006/table">
            <a:tbl>
              <a:tblPr firstRow="1" bandRow="1">
                <a:tableStyleId>{5C22544A-7EE6-4342-B048-85BDC9FD1C3A}</a:tableStyleId>
              </a:tblPr>
              <a:tblGrid>
                <a:gridCol w="672000"/>
                <a:gridCol w="672000"/>
                <a:gridCol w="672000"/>
              </a:tblGrid>
              <a:tr h="288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43%</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40%</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29%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26%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26%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19%</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17%</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17%</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11%</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10%</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11%</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241010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784CBA3-D598-4B1F-BAA3-EE14B5154290}" type="slidenum">
              <a:rPr lang="en-AU" smtClean="0"/>
              <a:pPr/>
              <a:t>6</a:t>
            </a:fld>
            <a:endParaRPr lang="en-AU" dirty="0"/>
          </a:p>
        </p:txBody>
      </p:sp>
      <p:sp>
        <p:nvSpPr>
          <p:cNvPr id="14" name="Rectangle 13" title="Nil"/>
          <p:cNvSpPr/>
          <p:nvPr/>
        </p:nvSpPr>
        <p:spPr bwMode="ltGray">
          <a:xfrm>
            <a:off x="0" y="0"/>
            <a:ext cx="9144000" cy="5965371"/>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lvl="2">
              <a:spcBef>
                <a:spcPts val="600"/>
              </a:spcBef>
            </a:pPr>
            <a:endParaRPr lang="en-AU" sz="1600" b="0" dirty="0" smtClean="0"/>
          </a:p>
        </p:txBody>
      </p:sp>
      <p:grpSp>
        <p:nvGrpSpPr>
          <p:cNvPr id="9" name="Group 8" descr="Key insight 2. &#10;Levels of infringement have remained consistent in 2017."/>
          <p:cNvGrpSpPr/>
          <p:nvPr/>
        </p:nvGrpSpPr>
        <p:grpSpPr>
          <a:xfrm>
            <a:off x="406347" y="1936762"/>
            <a:ext cx="7515298" cy="1660797"/>
            <a:chOff x="223795" y="2277979"/>
            <a:chExt cx="7948972" cy="1660797"/>
          </a:xfrm>
        </p:grpSpPr>
        <p:sp>
          <p:nvSpPr>
            <p:cNvPr id="10" name="Rectangle 9" descr="Levels of infringement have remained consistent in 2017&#10;&#10;" title="Key insight 2"/>
            <p:cNvSpPr/>
            <p:nvPr/>
          </p:nvSpPr>
          <p:spPr bwMode="ltGray">
            <a:xfrm>
              <a:off x="223795" y="2650618"/>
              <a:ext cx="7948972" cy="1288158"/>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b="1" dirty="0">
                  <a:solidFill>
                    <a:schemeClr val="bg1"/>
                  </a:solidFill>
                </a:rPr>
                <a:t>Levels of infringement have remained consistent </a:t>
              </a:r>
              <a:r>
                <a:rPr lang="en-AU" b="1" dirty="0" smtClean="0">
                  <a:solidFill>
                    <a:schemeClr val="bg1"/>
                  </a:solidFill>
                </a:rPr>
                <a:t>in 2017</a:t>
              </a:r>
              <a:endParaRPr lang="en-AU" b="1" dirty="0">
                <a:solidFill>
                  <a:schemeClr val="bg1"/>
                </a:solidFill>
              </a:endParaRPr>
            </a:p>
          </p:txBody>
        </p:sp>
        <p:sp>
          <p:nvSpPr>
            <p:cNvPr id="11" name="Rectangle 10" descr="Levels of infringement have remained consistent in 2017&#10;" title="Key Insight 2"/>
            <p:cNvSpPr/>
            <p:nvPr/>
          </p:nvSpPr>
          <p:spPr bwMode="ltGray">
            <a:xfrm>
              <a:off x="223795" y="2277979"/>
              <a:ext cx="7948972" cy="4559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2000" b="1" dirty="0">
                  <a:solidFill>
                    <a:schemeClr val="bg1"/>
                  </a:solidFill>
                </a:rPr>
                <a:t>Key Insight </a:t>
              </a:r>
              <a:r>
                <a:rPr lang="en-AU" sz="2000" b="1" dirty="0" smtClean="0">
                  <a:solidFill>
                    <a:schemeClr val="bg1"/>
                  </a:solidFill>
                </a:rPr>
                <a:t>2</a:t>
              </a:r>
              <a:endParaRPr lang="en-AU" sz="2000" b="1" dirty="0">
                <a:solidFill>
                  <a:schemeClr val="bg1"/>
                </a:solidFill>
              </a:endParaRPr>
            </a:p>
          </p:txBody>
        </p:sp>
      </p:grpSp>
      <p:grpSp>
        <p:nvGrpSpPr>
          <p:cNvPr id="13" name="Group 12" descr="Skull and crossbones in a circle."/>
          <p:cNvGrpSpPr/>
          <p:nvPr/>
        </p:nvGrpSpPr>
        <p:grpSpPr>
          <a:xfrm>
            <a:off x="7149131" y="1936762"/>
            <a:ext cx="1677160" cy="1650549"/>
            <a:chOff x="8718331" y="819807"/>
            <a:chExt cx="1324303" cy="1277008"/>
          </a:xfrm>
        </p:grpSpPr>
        <p:sp>
          <p:nvSpPr>
            <p:cNvPr id="27" name="Oval 26"/>
            <p:cNvSpPr/>
            <p:nvPr/>
          </p:nvSpPr>
          <p:spPr bwMode="ltGray">
            <a:xfrm>
              <a:off x="8718331" y="819807"/>
              <a:ext cx="1324303" cy="1277008"/>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sp>
          <p:nvSpPr>
            <p:cNvPr id="28" name="Oval 27"/>
            <p:cNvSpPr/>
            <p:nvPr/>
          </p:nvSpPr>
          <p:spPr bwMode="ltGray">
            <a:xfrm>
              <a:off x="8823436" y="945935"/>
              <a:ext cx="1123837" cy="1032640"/>
            </a:xfrm>
            <a:prstGeom prst="ellipse">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grpSp>
      <p:sp>
        <p:nvSpPr>
          <p:cNvPr id="15" name="Freeform 9" descr="Image illustrating unlawful consumption of digital media content" title="Skull and crossbones symbol"/>
          <p:cNvSpPr>
            <a:spLocks noEditPoints="1"/>
          </p:cNvSpPr>
          <p:nvPr/>
        </p:nvSpPr>
        <p:spPr bwMode="auto">
          <a:xfrm>
            <a:off x="7676134" y="2361856"/>
            <a:ext cx="663827" cy="834585"/>
          </a:xfrm>
          <a:custGeom>
            <a:avLst/>
            <a:gdLst>
              <a:gd name="T0" fmla="*/ 510 w 1335"/>
              <a:gd name="T1" fmla="*/ 436 h 1588"/>
              <a:gd name="T2" fmla="*/ 340 w 1335"/>
              <a:gd name="T3" fmla="*/ 554 h 1588"/>
              <a:gd name="T4" fmla="*/ 566 w 1335"/>
              <a:gd name="T5" fmla="*/ 584 h 1588"/>
              <a:gd name="T6" fmla="*/ 510 w 1335"/>
              <a:gd name="T7" fmla="*/ 436 h 1588"/>
              <a:gd name="T8" fmla="*/ 809 w 1335"/>
              <a:gd name="T9" fmla="*/ 436 h 1588"/>
              <a:gd name="T10" fmla="*/ 752 w 1335"/>
              <a:gd name="T11" fmla="*/ 584 h 1588"/>
              <a:gd name="T12" fmla="*/ 978 w 1335"/>
              <a:gd name="T13" fmla="*/ 554 h 1588"/>
              <a:gd name="T14" fmla="*/ 809 w 1335"/>
              <a:gd name="T15" fmla="*/ 436 h 1588"/>
              <a:gd name="T16" fmla="*/ 658 w 1335"/>
              <a:gd name="T17" fmla="*/ 605 h 1588"/>
              <a:gd name="T18" fmla="*/ 609 w 1335"/>
              <a:gd name="T19" fmla="*/ 761 h 1588"/>
              <a:gd name="T20" fmla="*/ 662 w 1335"/>
              <a:gd name="T21" fmla="*/ 689 h 1588"/>
              <a:gd name="T22" fmla="*/ 715 w 1335"/>
              <a:gd name="T23" fmla="*/ 758 h 1588"/>
              <a:gd name="T24" fmla="*/ 658 w 1335"/>
              <a:gd name="T25" fmla="*/ 605 h 1588"/>
              <a:gd name="T26" fmla="*/ 678 w 1335"/>
              <a:gd name="T27" fmla="*/ 0 h 1588"/>
              <a:gd name="T28" fmla="*/ 1047 w 1335"/>
              <a:gd name="T29" fmla="*/ 642 h 1588"/>
              <a:gd name="T30" fmla="*/ 900 w 1335"/>
              <a:gd name="T31" fmla="*/ 792 h 1588"/>
              <a:gd name="T32" fmla="*/ 667 w 1335"/>
              <a:gd name="T33" fmla="*/ 1065 h 1588"/>
              <a:gd name="T34" fmla="*/ 423 w 1335"/>
              <a:gd name="T35" fmla="*/ 792 h 1588"/>
              <a:gd name="T36" fmla="*/ 275 w 1335"/>
              <a:gd name="T37" fmla="*/ 621 h 1588"/>
              <a:gd name="T38" fmla="*/ 678 w 1335"/>
              <a:gd name="T39" fmla="*/ 0 h 1588"/>
              <a:gd name="T40" fmla="*/ 1177 w 1335"/>
              <a:gd name="T41" fmla="*/ 939 h 1588"/>
              <a:gd name="T42" fmla="*/ 1209 w 1335"/>
              <a:gd name="T43" fmla="*/ 1022 h 1588"/>
              <a:gd name="T44" fmla="*/ 1202 w 1335"/>
              <a:gd name="T45" fmla="*/ 1040 h 1588"/>
              <a:gd name="T46" fmla="*/ 1250 w 1335"/>
              <a:gd name="T47" fmla="*/ 1064 h 1588"/>
              <a:gd name="T48" fmla="*/ 1281 w 1335"/>
              <a:gd name="T49" fmla="*/ 1147 h 1588"/>
              <a:gd name="T50" fmla="*/ 1199 w 1335"/>
              <a:gd name="T51" fmla="*/ 1178 h 1588"/>
              <a:gd name="T52" fmla="*/ 1116 w 1335"/>
              <a:gd name="T53" fmla="*/ 1141 h 1588"/>
              <a:gd name="T54" fmla="*/ 817 w 1335"/>
              <a:gd name="T55" fmla="*/ 1231 h 1588"/>
              <a:gd name="T56" fmla="*/ 1186 w 1335"/>
              <a:gd name="T57" fmla="*/ 1345 h 1588"/>
              <a:gd name="T58" fmla="*/ 1240 w 1335"/>
              <a:gd name="T59" fmla="*/ 1321 h 1588"/>
              <a:gd name="T60" fmla="*/ 1322 w 1335"/>
              <a:gd name="T61" fmla="*/ 1352 h 1588"/>
              <a:gd name="T62" fmla="*/ 1291 w 1335"/>
              <a:gd name="T63" fmla="*/ 1435 h 1588"/>
              <a:gd name="T64" fmla="*/ 1273 w 1335"/>
              <a:gd name="T65" fmla="*/ 1444 h 1588"/>
              <a:gd name="T66" fmla="*/ 1293 w 1335"/>
              <a:gd name="T67" fmla="*/ 1493 h 1588"/>
              <a:gd name="T68" fmla="*/ 1261 w 1335"/>
              <a:gd name="T69" fmla="*/ 1576 h 1588"/>
              <a:gd name="T70" fmla="*/ 1178 w 1335"/>
              <a:gd name="T71" fmla="*/ 1544 h 1588"/>
              <a:gd name="T72" fmla="*/ 1141 w 1335"/>
              <a:gd name="T73" fmla="*/ 1462 h 1588"/>
              <a:gd name="T74" fmla="*/ 668 w 1335"/>
              <a:gd name="T75" fmla="*/ 1276 h 1588"/>
              <a:gd name="T76" fmla="*/ 193 w 1335"/>
              <a:gd name="T77" fmla="*/ 1462 h 1588"/>
              <a:gd name="T78" fmla="*/ 157 w 1335"/>
              <a:gd name="T79" fmla="*/ 1544 h 1588"/>
              <a:gd name="T80" fmla="*/ 74 w 1335"/>
              <a:gd name="T81" fmla="*/ 1576 h 1588"/>
              <a:gd name="T82" fmla="*/ 42 w 1335"/>
              <a:gd name="T83" fmla="*/ 1493 h 1588"/>
              <a:gd name="T84" fmla="*/ 62 w 1335"/>
              <a:gd name="T85" fmla="*/ 1444 h 1588"/>
              <a:gd name="T86" fmla="*/ 44 w 1335"/>
              <a:gd name="T87" fmla="*/ 1435 h 1588"/>
              <a:gd name="T88" fmla="*/ 12 w 1335"/>
              <a:gd name="T89" fmla="*/ 1352 h 1588"/>
              <a:gd name="T90" fmla="*/ 95 w 1335"/>
              <a:gd name="T91" fmla="*/ 1321 h 1588"/>
              <a:gd name="T92" fmla="*/ 149 w 1335"/>
              <a:gd name="T93" fmla="*/ 1345 h 1588"/>
              <a:gd name="T94" fmla="*/ 498 w 1335"/>
              <a:gd name="T95" fmla="*/ 1231 h 1588"/>
              <a:gd name="T96" fmla="*/ 219 w 1335"/>
              <a:gd name="T97" fmla="*/ 1141 h 1588"/>
              <a:gd name="T98" fmla="*/ 136 w 1335"/>
              <a:gd name="T99" fmla="*/ 1178 h 1588"/>
              <a:gd name="T100" fmla="*/ 54 w 1335"/>
              <a:gd name="T101" fmla="*/ 1147 h 1588"/>
              <a:gd name="T102" fmla="*/ 85 w 1335"/>
              <a:gd name="T103" fmla="*/ 1064 h 1588"/>
              <a:gd name="T104" fmla="*/ 133 w 1335"/>
              <a:gd name="T105" fmla="*/ 1040 h 1588"/>
              <a:gd name="T106" fmla="*/ 126 w 1335"/>
              <a:gd name="T107" fmla="*/ 1022 h 1588"/>
              <a:gd name="T108" fmla="*/ 158 w 1335"/>
              <a:gd name="T109" fmla="*/ 939 h 1588"/>
              <a:gd name="T110" fmla="*/ 240 w 1335"/>
              <a:gd name="T111" fmla="*/ 971 h 1588"/>
              <a:gd name="T112" fmla="*/ 264 w 1335"/>
              <a:gd name="T113" fmla="*/ 1024 h 1588"/>
              <a:gd name="T114" fmla="*/ 668 w 1335"/>
              <a:gd name="T115" fmla="*/ 1185 h 1588"/>
              <a:gd name="T116" fmla="*/ 1071 w 1335"/>
              <a:gd name="T117" fmla="*/ 1024 h 1588"/>
              <a:gd name="T118" fmla="*/ 1095 w 1335"/>
              <a:gd name="T119" fmla="*/ 971 h 1588"/>
              <a:gd name="T120" fmla="*/ 1177 w 1335"/>
              <a:gd name="T121" fmla="*/ 939 h 1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35" h="1588">
                <a:moveTo>
                  <a:pt x="510" y="436"/>
                </a:moveTo>
                <a:cubicBezTo>
                  <a:pt x="422" y="424"/>
                  <a:pt x="327" y="436"/>
                  <a:pt x="340" y="554"/>
                </a:cubicBezTo>
                <a:cubicBezTo>
                  <a:pt x="352" y="673"/>
                  <a:pt x="478" y="649"/>
                  <a:pt x="566" y="584"/>
                </a:cubicBezTo>
                <a:cubicBezTo>
                  <a:pt x="654" y="519"/>
                  <a:pt x="598" y="448"/>
                  <a:pt x="510" y="436"/>
                </a:cubicBezTo>
                <a:close/>
                <a:moveTo>
                  <a:pt x="809" y="436"/>
                </a:moveTo>
                <a:cubicBezTo>
                  <a:pt x="720" y="448"/>
                  <a:pt x="664" y="519"/>
                  <a:pt x="752" y="584"/>
                </a:cubicBezTo>
                <a:cubicBezTo>
                  <a:pt x="840" y="649"/>
                  <a:pt x="966" y="673"/>
                  <a:pt x="978" y="554"/>
                </a:cubicBezTo>
                <a:cubicBezTo>
                  <a:pt x="991" y="436"/>
                  <a:pt x="897" y="424"/>
                  <a:pt x="809" y="436"/>
                </a:cubicBezTo>
                <a:close/>
                <a:moveTo>
                  <a:pt x="658" y="605"/>
                </a:moveTo>
                <a:cubicBezTo>
                  <a:pt x="604" y="652"/>
                  <a:pt x="574" y="748"/>
                  <a:pt x="609" y="761"/>
                </a:cubicBezTo>
                <a:cubicBezTo>
                  <a:pt x="657" y="779"/>
                  <a:pt x="662" y="689"/>
                  <a:pt x="662" y="689"/>
                </a:cubicBezTo>
                <a:cubicBezTo>
                  <a:pt x="662" y="689"/>
                  <a:pt x="669" y="777"/>
                  <a:pt x="715" y="758"/>
                </a:cubicBezTo>
                <a:cubicBezTo>
                  <a:pt x="752" y="743"/>
                  <a:pt x="710" y="630"/>
                  <a:pt x="658" y="605"/>
                </a:cubicBezTo>
                <a:close/>
                <a:moveTo>
                  <a:pt x="678" y="0"/>
                </a:moveTo>
                <a:cubicBezTo>
                  <a:pt x="1116" y="0"/>
                  <a:pt x="1070" y="487"/>
                  <a:pt x="1047" y="642"/>
                </a:cubicBezTo>
                <a:cubicBezTo>
                  <a:pt x="1028" y="775"/>
                  <a:pt x="900" y="792"/>
                  <a:pt x="900" y="792"/>
                </a:cubicBezTo>
                <a:cubicBezTo>
                  <a:pt x="900" y="942"/>
                  <a:pt x="928" y="1065"/>
                  <a:pt x="667" y="1065"/>
                </a:cubicBezTo>
                <a:cubicBezTo>
                  <a:pt x="406" y="1065"/>
                  <a:pt x="423" y="942"/>
                  <a:pt x="423" y="792"/>
                </a:cubicBezTo>
                <a:cubicBezTo>
                  <a:pt x="394" y="792"/>
                  <a:pt x="298" y="786"/>
                  <a:pt x="275" y="621"/>
                </a:cubicBezTo>
                <a:cubicBezTo>
                  <a:pt x="247" y="413"/>
                  <a:pt x="224" y="0"/>
                  <a:pt x="678" y="0"/>
                </a:cubicBezTo>
                <a:close/>
                <a:moveTo>
                  <a:pt x="1177" y="939"/>
                </a:moveTo>
                <a:cubicBezTo>
                  <a:pt x="1205" y="952"/>
                  <a:pt x="1226" y="984"/>
                  <a:pt x="1209" y="1022"/>
                </a:cubicBezTo>
                <a:cubicBezTo>
                  <a:pt x="1207" y="1026"/>
                  <a:pt x="1205" y="1032"/>
                  <a:pt x="1202" y="1040"/>
                </a:cubicBezTo>
                <a:cubicBezTo>
                  <a:pt x="1224" y="1051"/>
                  <a:pt x="1243" y="1061"/>
                  <a:pt x="1250" y="1064"/>
                </a:cubicBezTo>
                <a:cubicBezTo>
                  <a:pt x="1288" y="1081"/>
                  <a:pt x="1294" y="1119"/>
                  <a:pt x="1281" y="1147"/>
                </a:cubicBezTo>
                <a:cubicBezTo>
                  <a:pt x="1269" y="1175"/>
                  <a:pt x="1237" y="1195"/>
                  <a:pt x="1199" y="1178"/>
                </a:cubicBezTo>
                <a:cubicBezTo>
                  <a:pt x="1116" y="1141"/>
                  <a:pt x="1116" y="1141"/>
                  <a:pt x="1116" y="1141"/>
                </a:cubicBezTo>
                <a:cubicBezTo>
                  <a:pt x="817" y="1231"/>
                  <a:pt x="817" y="1231"/>
                  <a:pt x="817" y="1231"/>
                </a:cubicBezTo>
                <a:cubicBezTo>
                  <a:pt x="1186" y="1345"/>
                  <a:pt x="1186" y="1345"/>
                  <a:pt x="1186" y="1345"/>
                </a:cubicBezTo>
                <a:cubicBezTo>
                  <a:pt x="1240" y="1321"/>
                  <a:pt x="1240" y="1321"/>
                  <a:pt x="1240" y="1321"/>
                </a:cubicBezTo>
                <a:cubicBezTo>
                  <a:pt x="1278" y="1304"/>
                  <a:pt x="1310" y="1324"/>
                  <a:pt x="1322" y="1352"/>
                </a:cubicBezTo>
                <a:cubicBezTo>
                  <a:pt x="1335" y="1380"/>
                  <a:pt x="1329" y="1418"/>
                  <a:pt x="1291" y="1435"/>
                </a:cubicBezTo>
                <a:cubicBezTo>
                  <a:pt x="1287" y="1437"/>
                  <a:pt x="1281" y="1440"/>
                  <a:pt x="1273" y="1444"/>
                </a:cubicBezTo>
                <a:cubicBezTo>
                  <a:pt x="1283" y="1467"/>
                  <a:pt x="1290" y="1486"/>
                  <a:pt x="1293" y="1493"/>
                </a:cubicBezTo>
                <a:cubicBezTo>
                  <a:pt x="1310" y="1531"/>
                  <a:pt x="1289" y="1563"/>
                  <a:pt x="1261" y="1576"/>
                </a:cubicBezTo>
                <a:cubicBezTo>
                  <a:pt x="1233" y="1588"/>
                  <a:pt x="1195" y="1582"/>
                  <a:pt x="1178" y="1544"/>
                </a:cubicBezTo>
                <a:cubicBezTo>
                  <a:pt x="1141" y="1462"/>
                  <a:pt x="1141" y="1462"/>
                  <a:pt x="1141" y="1462"/>
                </a:cubicBezTo>
                <a:cubicBezTo>
                  <a:pt x="668" y="1276"/>
                  <a:pt x="668" y="1276"/>
                  <a:pt x="668" y="1276"/>
                </a:cubicBezTo>
                <a:cubicBezTo>
                  <a:pt x="193" y="1462"/>
                  <a:pt x="193" y="1462"/>
                  <a:pt x="193" y="1462"/>
                </a:cubicBezTo>
                <a:cubicBezTo>
                  <a:pt x="157" y="1544"/>
                  <a:pt x="157" y="1544"/>
                  <a:pt x="157" y="1544"/>
                </a:cubicBezTo>
                <a:cubicBezTo>
                  <a:pt x="140" y="1582"/>
                  <a:pt x="102" y="1588"/>
                  <a:pt x="74" y="1576"/>
                </a:cubicBezTo>
                <a:cubicBezTo>
                  <a:pt x="46" y="1563"/>
                  <a:pt x="25" y="1531"/>
                  <a:pt x="42" y="1493"/>
                </a:cubicBezTo>
                <a:cubicBezTo>
                  <a:pt x="45" y="1486"/>
                  <a:pt x="52" y="1467"/>
                  <a:pt x="62" y="1444"/>
                </a:cubicBezTo>
                <a:cubicBezTo>
                  <a:pt x="54" y="1440"/>
                  <a:pt x="48" y="1437"/>
                  <a:pt x="44" y="1435"/>
                </a:cubicBezTo>
                <a:cubicBezTo>
                  <a:pt x="6" y="1418"/>
                  <a:pt x="0" y="1380"/>
                  <a:pt x="12" y="1352"/>
                </a:cubicBezTo>
                <a:cubicBezTo>
                  <a:pt x="25" y="1324"/>
                  <a:pt x="57" y="1304"/>
                  <a:pt x="95" y="1321"/>
                </a:cubicBezTo>
                <a:cubicBezTo>
                  <a:pt x="149" y="1345"/>
                  <a:pt x="149" y="1345"/>
                  <a:pt x="149" y="1345"/>
                </a:cubicBezTo>
                <a:cubicBezTo>
                  <a:pt x="498" y="1231"/>
                  <a:pt x="498" y="1231"/>
                  <a:pt x="498" y="1231"/>
                </a:cubicBezTo>
                <a:cubicBezTo>
                  <a:pt x="219" y="1141"/>
                  <a:pt x="219" y="1141"/>
                  <a:pt x="219" y="1141"/>
                </a:cubicBezTo>
                <a:cubicBezTo>
                  <a:pt x="136" y="1178"/>
                  <a:pt x="136" y="1178"/>
                  <a:pt x="136" y="1178"/>
                </a:cubicBezTo>
                <a:cubicBezTo>
                  <a:pt x="98" y="1195"/>
                  <a:pt x="66" y="1175"/>
                  <a:pt x="54" y="1147"/>
                </a:cubicBezTo>
                <a:cubicBezTo>
                  <a:pt x="41" y="1119"/>
                  <a:pt x="47" y="1081"/>
                  <a:pt x="85" y="1064"/>
                </a:cubicBezTo>
                <a:cubicBezTo>
                  <a:pt x="92" y="1061"/>
                  <a:pt x="111" y="1051"/>
                  <a:pt x="133" y="1040"/>
                </a:cubicBezTo>
                <a:cubicBezTo>
                  <a:pt x="130" y="1032"/>
                  <a:pt x="128" y="1026"/>
                  <a:pt x="126" y="1022"/>
                </a:cubicBezTo>
                <a:cubicBezTo>
                  <a:pt x="109" y="984"/>
                  <a:pt x="129" y="952"/>
                  <a:pt x="158" y="939"/>
                </a:cubicBezTo>
                <a:cubicBezTo>
                  <a:pt x="186" y="927"/>
                  <a:pt x="223" y="933"/>
                  <a:pt x="240" y="971"/>
                </a:cubicBezTo>
                <a:cubicBezTo>
                  <a:pt x="264" y="1024"/>
                  <a:pt x="264" y="1024"/>
                  <a:pt x="264" y="1024"/>
                </a:cubicBezTo>
                <a:cubicBezTo>
                  <a:pt x="668" y="1185"/>
                  <a:pt x="668" y="1185"/>
                  <a:pt x="668" y="1185"/>
                </a:cubicBezTo>
                <a:cubicBezTo>
                  <a:pt x="1071" y="1024"/>
                  <a:pt x="1071" y="1024"/>
                  <a:pt x="1071" y="1024"/>
                </a:cubicBezTo>
                <a:cubicBezTo>
                  <a:pt x="1095" y="971"/>
                  <a:pt x="1095" y="971"/>
                  <a:pt x="1095" y="971"/>
                </a:cubicBezTo>
                <a:cubicBezTo>
                  <a:pt x="1112" y="933"/>
                  <a:pt x="1149" y="927"/>
                  <a:pt x="1177" y="93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215629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Although consumption of digital content is increasing, levels of infringement remain steady in 2017" title="Heading and key finding of the slide"/>
          <p:cNvSpPr>
            <a:spLocks noGrp="1"/>
          </p:cNvSpPr>
          <p:nvPr>
            <p:ph type="title"/>
          </p:nvPr>
        </p:nvSpPr>
        <p:spPr/>
        <p:txBody>
          <a:bodyPr/>
          <a:lstStyle/>
          <a:p>
            <a:r>
              <a:rPr lang="en-AU" dirty="0"/>
              <a:t>Although consumption of digital content is increasing, levels of infringement remain steady in 2017</a:t>
            </a:r>
            <a:br>
              <a:rPr lang="en-AU" dirty="0"/>
            </a:br>
            <a:endParaRPr lang="en-AU" dirty="0"/>
          </a:p>
        </p:txBody>
      </p:sp>
      <p:sp>
        <p:nvSpPr>
          <p:cNvPr id="2" name="Slide Number Placeholder 1"/>
          <p:cNvSpPr>
            <a:spLocks noGrp="1"/>
          </p:cNvSpPr>
          <p:nvPr>
            <p:ph type="sldNum" sz="quarter" idx="10"/>
          </p:nvPr>
        </p:nvSpPr>
        <p:spPr/>
        <p:txBody>
          <a:bodyPr/>
          <a:lstStyle/>
          <a:p>
            <a:fld id="{4034BEE3-566C-4068-A777-C3A4762E861B}" type="slidenum">
              <a:rPr lang="en-GB" smtClean="0"/>
              <a:pPr/>
              <a:t>7</a:t>
            </a:fld>
            <a:endParaRPr lang="en-GB" dirty="0"/>
          </a:p>
        </p:txBody>
      </p:sp>
      <p:graphicFrame>
        <p:nvGraphicFramePr>
          <p:cNvPr id="3" name="Chart 2" descr="This graph illustrates the proportion of digital content consumers and, all internet users aged 12+.&#10;&#10;Digital content consumers:&#10;2017 38%, 2016 37%, 2015 43%&#10;&#10;All internet users aged 12+:&#10;2017 23%, 2016 23%, 2015 26%" title="Levels of infringement (%)"/>
          <p:cNvGraphicFramePr/>
          <p:nvPr>
            <p:extLst>
              <p:ext uri="{D42A27DB-BD31-4B8C-83A1-F6EECF244321}">
                <p14:modId xmlns:p14="http://schemas.microsoft.com/office/powerpoint/2010/main" val="1805819239"/>
              </p:ext>
            </p:extLst>
          </p:nvPr>
        </p:nvGraphicFramePr>
        <p:xfrm>
          <a:off x="275687" y="2623147"/>
          <a:ext cx="4209225" cy="3175725"/>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16" descr="Table showing the proportion of paid content by media category for 2016 and 2015" title="ANY PAID"/>
          <p:cNvSpPr/>
          <p:nvPr/>
        </p:nvSpPr>
        <p:spPr>
          <a:xfrm>
            <a:off x="299184" y="3205853"/>
            <a:ext cx="2153154" cy="261610"/>
          </a:xfrm>
          <a:prstGeom prst="rect">
            <a:avLst/>
          </a:prstGeom>
        </p:spPr>
        <p:txBody>
          <a:bodyPr wrap="none">
            <a:spAutoFit/>
          </a:bodyPr>
          <a:lstStyle/>
          <a:p>
            <a:r>
              <a:rPr lang="en-AU" sz="1100" spc="100" dirty="0" smtClean="0"/>
              <a:t>Levels of infringement (%)</a:t>
            </a:r>
            <a:endParaRPr lang="en-AU" sz="1100" dirty="0">
              <a:latin typeface="+mn-lt"/>
            </a:endParaRPr>
          </a:p>
        </p:txBody>
      </p:sp>
      <p:grpSp>
        <p:nvGrpSpPr>
          <p:cNvPr id="28" name="Group 27" descr="Green line: Digital content consumers.&#10;Purple line: all internet users aged 12+."/>
          <p:cNvGrpSpPr/>
          <p:nvPr/>
        </p:nvGrpSpPr>
        <p:grpSpPr>
          <a:xfrm>
            <a:off x="729719" y="5605264"/>
            <a:ext cx="3148598" cy="355074"/>
            <a:chOff x="642631" y="5447604"/>
            <a:chExt cx="3148598" cy="355074"/>
          </a:xfrm>
        </p:grpSpPr>
        <p:grpSp>
          <p:nvGrpSpPr>
            <p:cNvPr id="22" name="Group 21"/>
            <p:cNvGrpSpPr/>
            <p:nvPr/>
          </p:nvGrpSpPr>
          <p:grpSpPr>
            <a:xfrm>
              <a:off x="642631" y="5447604"/>
              <a:ext cx="3148598" cy="153888"/>
              <a:chOff x="-880057" y="793350"/>
              <a:chExt cx="3595188" cy="169665"/>
            </a:xfrm>
          </p:grpSpPr>
          <p:sp>
            <p:nvSpPr>
              <p:cNvPr id="26" name="Text Box 64"/>
              <p:cNvSpPr txBox="1">
                <a:spLocks noChangeArrowheads="1"/>
              </p:cNvSpPr>
              <p:nvPr/>
            </p:nvSpPr>
            <p:spPr bwMode="auto">
              <a:xfrm>
                <a:off x="-707228" y="793350"/>
                <a:ext cx="3422359" cy="169665"/>
              </a:xfrm>
              <a:prstGeom prst="rect">
                <a:avLst/>
              </a:prstGeom>
              <a:noFill/>
              <a:ln w="9525" algn="ctr">
                <a:noFill/>
                <a:miter lim="800000"/>
                <a:headEnd/>
                <a:tailEnd/>
              </a:ln>
            </p:spPr>
            <p:txBody>
              <a:bodyPr wrap="square" lIns="0" tIns="0" rIns="0" bIns="0">
                <a:spAutoFit/>
              </a:bodyPr>
              <a:lstStyle/>
              <a:p>
                <a:pPr fontAlgn="base">
                  <a:spcAft>
                    <a:spcPct val="0"/>
                  </a:spcAft>
                  <a:defRPr/>
                </a:pPr>
                <a:r>
                  <a:rPr lang="en-AU" sz="1000" kern="0" dirty="0" smtClean="0">
                    <a:latin typeface="Arial" panose="020B0604020202020204" pitchFamily="34" charset="0"/>
                    <a:cs typeface="Arial" panose="020B0604020202020204" pitchFamily="34" charset="0"/>
                  </a:rPr>
                  <a:t>Digital content consumers</a:t>
                </a:r>
                <a:endParaRPr lang="en-AU" sz="1000" kern="0" dirty="0">
                  <a:latin typeface="Arial" panose="020B0604020202020204" pitchFamily="34" charset="0"/>
                  <a:cs typeface="Arial" panose="020B0604020202020204" pitchFamily="34" charset="0"/>
                </a:endParaRPr>
              </a:p>
            </p:txBody>
          </p:sp>
          <p:sp>
            <p:nvSpPr>
              <p:cNvPr id="27" name="Rectangle 60"/>
              <p:cNvSpPr>
                <a:spLocks noChangeArrowheads="1"/>
              </p:cNvSpPr>
              <p:nvPr/>
            </p:nvSpPr>
            <p:spPr bwMode="auto">
              <a:xfrm>
                <a:off x="-880057" y="823913"/>
                <a:ext cx="110987" cy="107165"/>
              </a:xfrm>
              <a:prstGeom prst="rect">
                <a:avLst/>
              </a:prstGeom>
              <a:solidFill>
                <a:schemeClr val="accent2"/>
              </a:solidFill>
              <a:ln w="9525" algn="ctr">
                <a:noFill/>
                <a:miter lim="800000"/>
                <a:headEnd/>
                <a:tailEnd/>
              </a:ln>
            </p:spPr>
            <p:txBody>
              <a:bodyPr wrap="none" lIns="0" tIns="0" rIns="0" bIns="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1" i="0" u="none" strike="noStrike" kern="0" cap="none" spc="0" normalizeH="0" baseline="0" noProof="0" dirty="0" smtClean="0">
                  <a:ln>
                    <a:noFill/>
                  </a:ln>
                  <a:solidFill>
                    <a:schemeClr val="tx1">
                      <a:lumMod val="50000"/>
                    </a:schemeClr>
                  </a:solidFill>
                  <a:effectLst/>
                  <a:uLnTx/>
                  <a:uFillTx/>
                  <a:latin typeface="Arial" panose="020B0604020202020204" pitchFamily="34" charset="0"/>
                  <a:cs typeface="Arial" panose="020B0604020202020204" pitchFamily="34" charset="0"/>
                </a:endParaRPr>
              </a:p>
            </p:txBody>
          </p:sp>
        </p:grpSp>
        <p:grpSp>
          <p:nvGrpSpPr>
            <p:cNvPr id="23" name="Group 22"/>
            <p:cNvGrpSpPr/>
            <p:nvPr/>
          </p:nvGrpSpPr>
          <p:grpSpPr>
            <a:xfrm>
              <a:off x="651026" y="5648790"/>
              <a:ext cx="1669676" cy="153888"/>
              <a:chOff x="2094887" y="1015156"/>
              <a:chExt cx="1906498" cy="169664"/>
            </a:xfrm>
          </p:grpSpPr>
          <p:sp>
            <p:nvSpPr>
              <p:cNvPr id="24" name="Text Box 64"/>
              <p:cNvSpPr txBox="1">
                <a:spLocks noChangeArrowheads="1"/>
              </p:cNvSpPr>
              <p:nvPr/>
            </p:nvSpPr>
            <p:spPr bwMode="auto">
              <a:xfrm>
                <a:off x="2267718" y="1015156"/>
                <a:ext cx="1733667" cy="169664"/>
              </a:xfrm>
              <a:prstGeom prst="rect">
                <a:avLst/>
              </a:prstGeom>
              <a:noFill/>
              <a:ln w="9525" algn="ctr">
                <a:noFill/>
                <a:miter lim="800000"/>
                <a:headEnd/>
                <a:tailEnd/>
              </a:ln>
            </p:spPr>
            <p:txBody>
              <a:bodyPr wrap="square" lIns="0" tIns="0" rIns="0" bIns="0">
                <a:spAutoFit/>
              </a:bodyPr>
              <a:lstStyle/>
              <a:p>
                <a:pPr lvl="0" fontAlgn="base">
                  <a:spcAft>
                    <a:spcPct val="0"/>
                  </a:spcAft>
                  <a:defRPr/>
                </a:pPr>
                <a:r>
                  <a:rPr lang="en-AU" sz="1000" kern="0" dirty="0" smtClean="0">
                    <a:latin typeface="Arial" panose="020B0604020202020204" pitchFamily="34" charset="0"/>
                    <a:cs typeface="Arial" panose="020B0604020202020204" pitchFamily="34" charset="0"/>
                  </a:rPr>
                  <a:t>All internet </a:t>
                </a:r>
                <a:r>
                  <a:rPr lang="en-AU" sz="1000" kern="0" dirty="0">
                    <a:latin typeface="Arial" panose="020B0604020202020204" pitchFamily="34" charset="0"/>
                    <a:cs typeface="Arial" panose="020B0604020202020204" pitchFamily="34" charset="0"/>
                  </a:rPr>
                  <a:t>users aged 12+</a:t>
                </a:r>
              </a:p>
            </p:txBody>
          </p:sp>
          <p:sp>
            <p:nvSpPr>
              <p:cNvPr id="25" name="Rectangle 60"/>
              <p:cNvSpPr>
                <a:spLocks noChangeArrowheads="1"/>
              </p:cNvSpPr>
              <p:nvPr/>
            </p:nvSpPr>
            <p:spPr bwMode="auto">
              <a:xfrm>
                <a:off x="2094887" y="1046658"/>
                <a:ext cx="110987" cy="107165"/>
              </a:xfrm>
              <a:prstGeom prst="rect">
                <a:avLst/>
              </a:prstGeom>
              <a:solidFill>
                <a:schemeClr val="accent5"/>
              </a:solidFill>
              <a:ln w="9525" algn="ctr">
                <a:noFill/>
                <a:miter lim="800000"/>
                <a:headEnd/>
                <a:tailEnd/>
              </a:ln>
            </p:spPr>
            <p:txBody>
              <a:bodyPr wrap="none" lIns="0" tIns="0" rIns="0" bIns="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1" i="0" u="none" strike="noStrike" kern="0" cap="none" spc="0" normalizeH="0" baseline="0" noProof="0" dirty="0" smtClean="0">
                  <a:ln>
                    <a:noFill/>
                  </a:ln>
                  <a:solidFill>
                    <a:schemeClr val="tx1">
                      <a:lumMod val="50000"/>
                    </a:schemeClr>
                  </a:solidFill>
                  <a:effectLst/>
                  <a:uLnTx/>
                  <a:uFillTx/>
                  <a:latin typeface="Arial" panose="020B0604020202020204" pitchFamily="34" charset="0"/>
                  <a:cs typeface="Arial" panose="020B0604020202020204" pitchFamily="34" charset="0"/>
                </a:endParaRPr>
              </a:p>
            </p:txBody>
          </p:sp>
        </p:grpSp>
      </p:grpSp>
      <p:sp>
        <p:nvSpPr>
          <p:cNvPr id="36" name="Rectangle 35" title="Nil"/>
          <p:cNvSpPr/>
          <p:nvPr/>
        </p:nvSpPr>
        <p:spPr bwMode="ltGray">
          <a:xfrm>
            <a:off x="4881790" y="2281093"/>
            <a:ext cx="4176000" cy="648000"/>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graphicFrame>
        <p:nvGraphicFramePr>
          <p:cNvPr id="37" name="Table 36" title="Nil"/>
          <p:cNvGraphicFramePr>
            <a:graphicFrameLocks noGrp="1"/>
          </p:cNvGraphicFramePr>
          <p:nvPr>
            <p:extLst>
              <p:ext uri="{D42A27DB-BD31-4B8C-83A1-F6EECF244321}">
                <p14:modId xmlns:p14="http://schemas.microsoft.com/office/powerpoint/2010/main" val="3371874298"/>
              </p:ext>
            </p:extLst>
          </p:nvPr>
        </p:nvGraphicFramePr>
        <p:xfrm>
          <a:off x="4925208" y="2190711"/>
          <a:ext cx="1437560" cy="3672661"/>
        </p:xfrm>
        <a:graphic>
          <a:graphicData uri="http://schemas.openxmlformats.org/drawingml/2006/table">
            <a:tbl>
              <a:tblPr firstRow="1" bandRow="1">
                <a:tableStyleId>{5C22544A-7EE6-4342-B048-85BDC9FD1C3A}</a:tableStyleId>
              </a:tblPr>
              <a:tblGrid>
                <a:gridCol w="1437560"/>
              </a:tblGrid>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ANY ACROSS</a:t>
                      </a:r>
                    </a:p>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4 CATEGORIES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MOVIES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spc="100" baseline="0" dirty="0" smtClean="0">
                          <a:solidFill>
                            <a:schemeClr val="tx1"/>
                          </a:solidFill>
                        </a:rPr>
                        <a:t>MUSIC</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TV PROGRAMMES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VIDEO GAMES</a:t>
                      </a:r>
                    </a:p>
                  </a:txBody>
                  <a:tcPr marL="84406" marR="84406"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
        <p:nvSpPr>
          <p:cNvPr id="38" name="Rectangle 37" descr="This is a heading to a table showing the proportion of digital content consumers by media category for 2017, 2016 and 2015." title="ANY UNLAWFUL"/>
          <p:cNvSpPr/>
          <p:nvPr/>
        </p:nvSpPr>
        <p:spPr>
          <a:xfrm>
            <a:off x="4868468" y="1538779"/>
            <a:ext cx="4189322" cy="400110"/>
          </a:xfrm>
          <a:prstGeom prst="rect">
            <a:avLst/>
          </a:prstGeom>
        </p:spPr>
        <p:txBody>
          <a:bodyPr wrap="square">
            <a:spAutoFit/>
          </a:bodyPr>
          <a:lstStyle/>
          <a:p>
            <a:r>
              <a:rPr lang="en-AU" sz="1100" spc="100" dirty="0"/>
              <a:t>ANY UNLAWFUL </a:t>
            </a:r>
            <a:endParaRPr lang="en-AU" sz="1100" spc="100" dirty="0" smtClean="0"/>
          </a:p>
          <a:p>
            <a:r>
              <a:rPr lang="en-AU" sz="900" spc="100" dirty="0" smtClean="0"/>
              <a:t>(DIGITAL CONTENT CONSUMERS)</a:t>
            </a:r>
            <a:endParaRPr lang="en-AU" sz="900" dirty="0"/>
          </a:p>
        </p:txBody>
      </p:sp>
      <p:grpSp>
        <p:nvGrpSpPr>
          <p:cNvPr id="39" name="Group 38" descr="Symbol illustrating Any Across Four Categories digital media category" title="4 differently-coloured boxes, symbol"/>
          <p:cNvGrpSpPr/>
          <p:nvPr/>
        </p:nvGrpSpPr>
        <p:grpSpPr>
          <a:xfrm>
            <a:off x="6238532" y="2278941"/>
            <a:ext cx="647117" cy="648000"/>
            <a:chOff x="10184524" y="3181443"/>
            <a:chExt cx="519112" cy="509064"/>
          </a:xfrm>
        </p:grpSpPr>
        <p:sp>
          <p:nvSpPr>
            <p:cNvPr id="40" name="Rectangle 39" title="Nil"/>
            <p:cNvSpPr/>
            <p:nvPr/>
          </p:nvSpPr>
          <p:spPr bwMode="ltGray">
            <a:xfrm>
              <a:off x="10184524" y="3181443"/>
              <a:ext cx="259556" cy="259556"/>
            </a:xfrm>
            <a:prstGeom prst="rect">
              <a:avLst/>
            </a:prstGeom>
            <a:solidFill>
              <a:srgbClr val="3EB1CC"/>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41" name="Rectangle 40" title="Nil"/>
            <p:cNvSpPr/>
            <p:nvPr/>
          </p:nvSpPr>
          <p:spPr bwMode="ltGray">
            <a:xfrm>
              <a:off x="10444080" y="3181443"/>
              <a:ext cx="259556" cy="259556"/>
            </a:xfrm>
            <a:prstGeom prst="rect">
              <a:avLst/>
            </a:prstGeom>
            <a:solidFill>
              <a:srgbClr val="4655A5"/>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42" name="Rectangle 41" title="Nil"/>
            <p:cNvSpPr/>
            <p:nvPr/>
          </p:nvSpPr>
          <p:spPr bwMode="ltGray">
            <a:xfrm>
              <a:off x="10184524" y="3430951"/>
              <a:ext cx="259556" cy="259556"/>
            </a:xfrm>
            <a:prstGeom prst="rect">
              <a:avLst/>
            </a:prstGeom>
            <a:solidFill>
              <a:srgbClr val="F7911E"/>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43" name="Rectangle 42" title="Nil"/>
            <p:cNvSpPr/>
            <p:nvPr/>
          </p:nvSpPr>
          <p:spPr bwMode="ltGray">
            <a:xfrm>
              <a:off x="10444080" y="3430951"/>
              <a:ext cx="259556" cy="259556"/>
            </a:xfrm>
            <a:prstGeom prst="rect">
              <a:avLst/>
            </a:prstGeom>
            <a:solidFill>
              <a:srgbClr val="C50017"/>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grpSp>
      <p:graphicFrame>
        <p:nvGraphicFramePr>
          <p:cNvPr id="44" name="Table 43" descr="Across 4 Categories&#10;2017 38%, 2016 37%, 2015 43%&#10;&#10;&#10;Movies&#10;2017 38%, 2016 39%, 2015 48%&#10;&#10;&#10;Music&#10;2017 32%, 2016 32%, 2015 37%&#10;&#10;TV programmes&#10;2017 25%, 2016 26%, 2015 33%&#10;&#10;Video games&#10;2017 24%, 2016 22%, 2015 22%" title="Table showing proportion of internet users streaming across media categories year on year"/>
          <p:cNvGraphicFramePr>
            <a:graphicFrameLocks noGrp="1"/>
          </p:cNvGraphicFramePr>
          <p:nvPr>
            <p:extLst>
              <p:ext uri="{D42A27DB-BD31-4B8C-83A1-F6EECF244321}">
                <p14:modId xmlns:p14="http://schemas.microsoft.com/office/powerpoint/2010/main" val="3474778213"/>
              </p:ext>
            </p:extLst>
          </p:nvPr>
        </p:nvGraphicFramePr>
        <p:xfrm>
          <a:off x="6975273" y="1955091"/>
          <a:ext cx="2016000" cy="3960661"/>
        </p:xfrm>
        <a:graphic>
          <a:graphicData uri="http://schemas.openxmlformats.org/drawingml/2006/table">
            <a:tbl>
              <a:tblPr firstRow="1" bandRow="1">
                <a:tableStyleId>{5C22544A-7EE6-4342-B048-85BDC9FD1C3A}</a:tableStyleId>
              </a:tblPr>
              <a:tblGrid>
                <a:gridCol w="672000"/>
                <a:gridCol w="672000"/>
                <a:gridCol w="672000"/>
              </a:tblGrid>
              <a:tr h="288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43%</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37%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48%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38%</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32%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33%</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26%</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25%</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20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22%</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22%</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24%</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pic>
        <p:nvPicPr>
          <p:cNvPr id="45" name="Picture 44" descr="Image illustrating the Video Games media category" title="Game controller symbol"/>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71290" y="5241592"/>
            <a:ext cx="597339" cy="647117"/>
          </a:xfrm>
          <a:prstGeom prst="rect">
            <a:avLst/>
          </a:prstGeom>
        </p:spPr>
      </p:pic>
      <p:pic>
        <p:nvPicPr>
          <p:cNvPr id="46" name="Picture 45" descr="Image illustrating Movies media category" title="Film Clapperboard symbol"/>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71290" y="2985162"/>
            <a:ext cx="597339" cy="647117"/>
          </a:xfrm>
          <a:prstGeom prst="rect">
            <a:avLst/>
          </a:prstGeom>
        </p:spPr>
      </p:pic>
      <p:pic>
        <p:nvPicPr>
          <p:cNvPr id="47" name="Picture 46" descr="Image illustrating TV Programmes media category" title="TV Symbol"/>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71290" y="4510875"/>
            <a:ext cx="597339" cy="647117"/>
          </a:xfrm>
          <a:prstGeom prst="rect">
            <a:avLst/>
          </a:prstGeom>
        </p:spPr>
      </p:pic>
      <p:pic>
        <p:nvPicPr>
          <p:cNvPr id="48" name="Picture 47" descr="Image illustrating the Music media category" title="Music note symbol"/>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71290" y="3715042"/>
            <a:ext cx="597339" cy="647117"/>
          </a:xfrm>
          <a:prstGeom prst="rect">
            <a:avLst/>
          </a:prstGeom>
        </p:spPr>
      </p:pic>
      <p:sp>
        <p:nvSpPr>
          <p:cNvPr id="29" name="Rectangle 28" descr="The proportion consuming unlawful content among internet users and digital content consumers has remained consistent over the past 12 months&#10;" title="Nil"/>
          <p:cNvSpPr/>
          <p:nvPr/>
        </p:nvSpPr>
        <p:spPr>
          <a:xfrm>
            <a:off x="251885" y="1466198"/>
            <a:ext cx="4272817" cy="14689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dirty="0" smtClean="0">
                <a:solidFill>
                  <a:schemeClr val="bg1"/>
                </a:solidFill>
              </a:rPr>
              <a:t>The proportion consuming unlawful content among internet users and digital content consumers has remained consistent over the past 12 months</a:t>
            </a:r>
            <a:endParaRPr lang="en-AU" sz="1100" dirty="0" smtClean="0">
              <a:solidFill>
                <a:schemeClr val="bg1"/>
              </a:solidFill>
            </a:endParaRPr>
          </a:p>
        </p:txBody>
      </p:sp>
    </p:spTree>
    <p:extLst>
      <p:ext uri="{BB962C8B-B14F-4D97-AF65-F5344CB8AC3E}">
        <p14:creationId xmlns:p14="http://schemas.microsoft.com/office/powerpoint/2010/main" val="2517716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9784CBA3-D598-4B1F-BAA3-EE14B5154290}" type="slidenum">
              <a:rPr lang="en-AU" smtClean="0"/>
              <a:pPr/>
              <a:t>8</a:t>
            </a:fld>
            <a:endParaRPr lang="en-AU" dirty="0"/>
          </a:p>
        </p:txBody>
      </p:sp>
      <p:sp>
        <p:nvSpPr>
          <p:cNvPr id="14" name="Rectangle 13" title="Nil"/>
          <p:cNvSpPr/>
          <p:nvPr/>
        </p:nvSpPr>
        <p:spPr bwMode="ltGray">
          <a:xfrm>
            <a:off x="0" y="0"/>
            <a:ext cx="9144000" cy="5965371"/>
          </a:xfrm>
          <a:prstGeom prst="rect">
            <a:avLst/>
          </a:prstGeom>
          <a:solidFill>
            <a:srgbClr val="33333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lvl="2">
              <a:spcBef>
                <a:spcPts val="600"/>
              </a:spcBef>
            </a:pPr>
            <a:endParaRPr lang="en-AU" sz="1600" b="0" dirty="0" smtClean="0"/>
          </a:p>
        </p:txBody>
      </p:sp>
      <p:grpSp>
        <p:nvGrpSpPr>
          <p:cNvPr id="9" name="Group 8" descr="Payment for digital content continued the positive &#10;movement away from the consumption of free content, &#10;to paid content&#10;" title="Key Insight 3"/>
          <p:cNvGrpSpPr/>
          <p:nvPr/>
        </p:nvGrpSpPr>
        <p:grpSpPr>
          <a:xfrm>
            <a:off x="406347" y="1936762"/>
            <a:ext cx="7515298" cy="1660797"/>
            <a:chOff x="223795" y="2277979"/>
            <a:chExt cx="7948972" cy="1660797"/>
          </a:xfrm>
        </p:grpSpPr>
        <p:sp>
          <p:nvSpPr>
            <p:cNvPr id="10" name="Rectangle 9"/>
            <p:cNvSpPr/>
            <p:nvPr/>
          </p:nvSpPr>
          <p:spPr bwMode="ltGray">
            <a:xfrm>
              <a:off x="223795" y="2650618"/>
              <a:ext cx="7948972" cy="1288158"/>
            </a:xfrm>
            <a:prstGeom prst="rect">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b="1" dirty="0">
                  <a:solidFill>
                    <a:schemeClr val="bg1"/>
                  </a:solidFill>
                </a:rPr>
                <a:t>Payment for digital content continued the positive </a:t>
              </a:r>
              <a:endParaRPr lang="en-AU" b="1" dirty="0" smtClean="0">
                <a:solidFill>
                  <a:schemeClr val="bg1"/>
                </a:solidFill>
              </a:endParaRPr>
            </a:p>
            <a:p>
              <a:r>
                <a:rPr lang="en-AU" b="1" dirty="0" smtClean="0">
                  <a:solidFill>
                    <a:schemeClr val="bg1"/>
                  </a:solidFill>
                </a:rPr>
                <a:t>movement </a:t>
              </a:r>
              <a:r>
                <a:rPr lang="en-AU" b="1" dirty="0">
                  <a:solidFill>
                    <a:schemeClr val="bg1"/>
                  </a:solidFill>
                </a:rPr>
                <a:t>away from the consumption of free content, </a:t>
              </a:r>
              <a:endParaRPr lang="en-AU" b="1" dirty="0" smtClean="0">
                <a:solidFill>
                  <a:schemeClr val="bg1"/>
                </a:solidFill>
              </a:endParaRPr>
            </a:p>
            <a:p>
              <a:r>
                <a:rPr lang="en-AU" b="1" dirty="0" smtClean="0">
                  <a:solidFill>
                    <a:schemeClr val="bg1"/>
                  </a:solidFill>
                </a:rPr>
                <a:t>to </a:t>
              </a:r>
              <a:r>
                <a:rPr lang="en-AU" b="1" dirty="0">
                  <a:solidFill>
                    <a:schemeClr val="bg1"/>
                  </a:solidFill>
                </a:rPr>
                <a:t>paid content</a:t>
              </a:r>
            </a:p>
          </p:txBody>
        </p:sp>
        <p:sp>
          <p:nvSpPr>
            <p:cNvPr id="11" name="Rectangle 10" title="Nil"/>
            <p:cNvSpPr/>
            <p:nvPr/>
          </p:nvSpPr>
          <p:spPr bwMode="ltGray">
            <a:xfrm>
              <a:off x="223795" y="2277979"/>
              <a:ext cx="7948972" cy="4559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AU" sz="2000" b="1" dirty="0">
                  <a:solidFill>
                    <a:schemeClr val="bg1"/>
                  </a:solidFill>
                </a:rPr>
                <a:t>Key Insight </a:t>
              </a:r>
              <a:r>
                <a:rPr lang="en-AU" sz="2000" b="1" dirty="0" smtClean="0">
                  <a:solidFill>
                    <a:schemeClr val="bg1"/>
                  </a:solidFill>
                </a:rPr>
                <a:t>3</a:t>
              </a:r>
              <a:endParaRPr lang="en-AU" sz="2000" b="1" dirty="0">
                <a:solidFill>
                  <a:schemeClr val="bg1"/>
                </a:solidFill>
              </a:endParaRPr>
            </a:p>
          </p:txBody>
        </p:sp>
      </p:grpSp>
      <p:grpSp>
        <p:nvGrpSpPr>
          <p:cNvPr id="13" name="Group 12" descr="Dollars in circle."/>
          <p:cNvGrpSpPr/>
          <p:nvPr/>
        </p:nvGrpSpPr>
        <p:grpSpPr>
          <a:xfrm>
            <a:off x="7149131" y="1936762"/>
            <a:ext cx="1677160" cy="1650549"/>
            <a:chOff x="8718331" y="819807"/>
            <a:chExt cx="1324303" cy="1277008"/>
          </a:xfrm>
        </p:grpSpPr>
        <p:sp>
          <p:nvSpPr>
            <p:cNvPr id="27" name="Oval 26"/>
            <p:cNvSpPr/>
            <p:nvPr/>
          </p:nvSpPr>
          <p:spPr bwMode="ltGray">
            <a:xfrm>
              <a:off x="8718331" y="819807"/>
              <a:ext cx="1324303" cy="1277008"/>
            </a:xfrm>
            <a:prstGeom prst="ellipse">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sp>
          <p:nvSpPr>
            <p:cNvPr id="28" name="Oval 27"/>
            <p:cNvSpPr/>
            <p:nvPr/>
          </p:nvSpPr>
          <p:spPr bwMode="ltGray">
            <a:xfrm>
              <a:off x="8823436" y="945935"/>
              <a:ext cx="1123837" cy="1032640"/>
            </a:xfrm>
            <a:prstGeom prst="ellipse">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400" b="0" dirty="0" err="1" smtClean="0"/>
            </a:p>
          </p:txBody>
        </p:sp>
      </p:grpSp>
      <p:sp>
        <p:nvSpPr>
          <p:cNvPr id="12" name="Freeform 86" descr="Dollar notes."/>
          <p:cNvSpPr>
            <a:spLocks noChangeAspect="1" noEditPoints="1"/>
          </p:cNvSpPr>
          <p:nvPr/>
        </p:nvSpPr>
        <p:spPr bwMode="auto">
          <a:xfrm>
            <a:off x="7460979" y="2386242"/>
            <a:ext cx="1074966" cy="751588"/>
          </a:xfrm>
          <a:custGeom>
            <a:avLst/>
            <a:gdLst>
              <a:gd name="T0" fmla="*/ 89 w 605"/>
              <a:gd name="T1" fmla="*/ 344 h 423"/>
              <a:gd name="T2" fmla="*/ 194 w 605"/>
              <a:gd name="T3" fmla="*/ 361 h 423"/>
              <a:gd name="T4" fmla="*/ 330 w 605"/>
              <a:gd name="T5" fmla="*/ 321 h 423"/>
              <a:gd name="T6" fmla="*/ 466 w 605"/>
              <a:gd name="T7" fmla="*/ 272 h 423"/>
              <a:gd name="T8" fmla="*/ 594 w 605"/>
              <a:gd name="T9" fmla="*/ 308 h 423"/>
              <a:gd name="T10" fmla="*/ 579 w 605"/>
              <a:gd name="T11" fmla="*/ 327 h 423"/>
              <a:gd name="T12" fmla="*/ 431 w 605"/>
              <a:gd name="T13" fmla="*/ 341 h 423"/>
              <a:gd name="T14" fmla="*/ 298 w 605"/>
              <a:gd name="T15" fmla="*/ 393 h 423"/>
              <a:gd name="T16" fmla="*/ 156 w 605"/>
              <a:gd name="T17" fmla="*/ 423 h 423"/>
              <a:gd name="T18" fmla="*/ 80 w 605"/>
              <a:gd name="T19" fmla="*/ 389 h 423"/>
              <a:gd name="T20" fmla="*/ 8 w 605"/>
              <a:gd name="T21" fmla="*/ 179 h 423"/>
              <a:gd name="T22" fmla="*/ 289 w 605"/>
              <a:gd name="T23" fmla="*/ 100 h 423"/>
              <a:gd name="T24" fmla="*/ 295 w 605"/>
              <a:gd name="T25" fmla="*/ 109 h 423"/>
              <a:gd name="T26" fmla="*/ 318 w 605"/>
              <a:gd name="T27" fmla="*/ 106 h 423"/>
              <a:gd name="T28" fmla="*/ 323 w 605"/>
              <a:gd name="T29" fmla="*/ 129 h 423"/>
              <a:gd name="T30" fmla="*/ 297 w 605"/>
              <a:gd name="T31" fmla="*/ 135 h 423"/>
              <a:gd name="T32" fmla="*/ 287 w 605"/>
              <a:gd name="T33" fmla="*/ 146 h 423"/>
              <a:gd name="T34" fmla="*/ 306 w 605"/>
              <a:gd name="T35" fmla="*/ 152 h 423"/>
              <a:gd name="T36" fmla="*/ 345 w 605"/>
              <a:gd name="T37" fmla="*/ 161 h 423"/>
              <a:gd name="T38" fmla="*/ 347 w 605"/>
              <a:gd name="T39" fmla="*/ 206 h 423"/>
              <a:gd name="T40" fmla="*/ 337 w 605"/>
              <a:gd name="T41" fmla="*/ 220 h 423"/>
              <a:gd name="T42" fmla="*/ 339 w 605"/>
              <a:gd name="T43" fmla="*/ 235 h 423"/>
              <a:gd name="T44" fmla="*/ 322 w 605"/>
              <a:gd name="T45" fmla="*/ 238 h 423"/>
              <a:gd name="T46" fmla="*/ 317 w 605"/>
              <a:gd name="T47" fmla="*/ 226 h 423"/>
              <a:gd name="T48" fmla="*/ 288 w 605"/>
              <a:gd name="T49" fmla="*/ 231 h 423"/>
              <a:gd name="T50" fmla="*/ 283 w 605"/>
              <a:gd name="T51" fmla="*/ 207 h 423"/>
              <a:gd name="T52" fmla="*/ 313 w 605"/>
              <a:gd name="T53" fmla="*/ 201 h 423"/>
              <a:gd name="T54" fmla="*/ 323 w 605"/>
              <a:gd name="T55" fmla="*/ 193 h 423"/>
              <a:gd name="T56" fmla="*/ 314 w 605"/>
              <a:gd name="T57" fmla="*/ 182 h 423"/>
              <a:gd name="T58" fmla="*/ 282 w 605"/>
              <a:gd name="T59" fmla="*/ 182 h 423"/>
              <a:gd name="T60" fmla="*/ 257 w 605"/>
              <a:gd name="T61" fmla="*/ 152 h 423"/>
              <a:gd name="T62" fmla="*/ 274 w 605"/>
              <a:gd name="T63" fmla="*/ 121 h 423"/>
              <a:gd name="T64" fmla="*/ 271 w 605"/>
              <a:gd name="T65" fmla="*/ 108 h 423"/>
              <a:gd name="T66" fmla="*/ 284 w 605"/>
              <a:gd name="T67" fmla="*/ 99 h 423"/>
              <a:gd name="T68" fmla="*/ 271 w 605"/>
              <a:gd name="T69" fmla="*/ 82 h 423"/>
              <a:gd name="T70" fmla="*/ 214 w 605"/>
              <a:gd name="T71" fmla="*/ 154 h 423"/>
              <a:gd name="T72" fmla="*/ 245 w 605"/>
              <a:gd name="T73" fmla="*/ 238 h 423"/>
              <a:gd name="T74" fmla="*/ 322 w 605"/>
              <a:gd name="T75" fmla="*/ 262 h 423"/>
              <a:gd name="T76" fmla="*/ 391 w 605"/>
              <a:gd name="T77" fmla="*/ 207 h 423"/>
              <a:gd name="T78" fmla="*/ 381 w 605"/>
              <a:gd name="T79" fmla="*/ 116 h 423"/>
              <a:gd name="T80" fmla="*/ 311 w 605"/>
              <a:gd name="T81" fmla="*/ 75 h 423"/>
              <a:gd name="T82" fmla="*/ 516 w 605"/>
              <a:gd name="T83" fmla="*/ 20 h 423"/>
              <a:gd name="T84" fmla="*/ 602 w 605"/>
              <a:gd name="T85" fmla="*/ 239 h 423"/>
              <a:gd name="T86" fmla="*/ 509 w 605"/>
              <a:gd name="T87" fmla="*/ 241 h 423"/>
              <a:gd name="T88" fmla="*/ 372 w 605"/>
              <a:gd name="T89" fmla="*/ 282 h 423"/>
              <a:gd name="T90" fmla="*/ 237 w 605"/>
              <a:gd name="T91" fmla="*/ 330 h 423"/>
              <a:gd name="T92" fmla="*/ 109 w 605"/>
              <a:gd name="T93" fmla="*/ 329 h 423"/>
              <a:gd name="T94" fmla="*/ 8 w 605"/>
              <a:gd name="T95" fmla="*/ 105 h 423"/>
              <a:gd name="T96" fmla="*/ 65 w 605"/>
              <a:gd name="T97" fmla="*/ 99 h 423"/>
              <a:gd name="T98" fmla="*/ 207 w 605"/>
              <a:gd name="T99" fmla="*/ 69 h 423"/>
              <a:gd name="T100" fmla="*/ 341 w 605"/>
              <a:gd name="T101" fmla="*/ 18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05" h="423">
                <a:moveTo>
                  <a:pt x="18" y="179"/>
                </a:moveTo>
                <a:lnTo>
                  <a:pt x="19" y="179"/>
                </a:lnTo>
                <a:lnTo>
                  <a:pt x="81" y="330"/>
                </a:lnTo>
                <a:lnTo>
                  <a:pt x="89" y="344"/>
                </a:lnTo>
                <a:lnTo>
                  <a:pt x="102" y="354"/>
                </a:lnTo>
                <a:lnTo>
                  <a:pt x="117" y="360"/>
                </a:lnTo>
                <a:lnTo>
                  <a:pt x="156" y="363"/>
                </a:lnTo>
                <a:lnTo>
                  <a:pt x="194" y="361"/>
                </a:lnTo>
                <a:lnTo>
                  <a:pt x="229" y="355"/>
                </a:lnTo>
                <a:lnTo>
                  <a:pt x="264" y="346"/>
                </a:lnTo>
                <a:lnTo>
                  <a:pt x="298" y="334"/>
                </a:lnTo>
                <a:lnTo>
                  <a:pt x="330" y="321"/>
                </a:lnTo>
                <a:lnTo>
                  <a:pt x="364" y="307"/>
                </a:lnTo>
                <a:lnTo>
                  <a:pt x="397" y="294"/>
                </a:lnTo>
                <a:lnTo>
                  <a:pt x="430" y="283"/>
                </a:lnTo>
                <a:lnTo>
                  <a:pt x="466" y="272"/>
                </a:lnTo>
                <a:lnTo>
                  <a:pt x="501" y="267"/>
                </a:lnTo>
                <a:lnTo>
                  <a:pt x="538" y="264"/>
                </a:lnTo>
                <a:lnTo>
                  <a:pt x="578" y="268"/>
                </a:lnTo>
                <a:lnTo>
                  <a:pt x="594" y="308"/>
                </a:lnTo>
                <a:lnTo>
                  <a:pt x="597" y="317"/>
                </a:lnTo>
                <a:lnTo>
                  <a:pt x="594" y="324"/>
                </a:lnTo>
                <a:lnTo>
                  <a:pt x="588" y="327"/>
                </a:lnTo>
                <a:lnTo>
                  <a:pt x="579" y="327"/>
                </a:lnTo>
                <a:lnTo>
                  <a:pt x="539" y="324"/>
                </a:lnTo>
                <a:lnTo>
                  <a:pt x="501" y="326"/>
                </a:lnTo>
                <a:lnTo>
                  <a:pt x="466" y="332"/>
                </a:lnTo>
                <a:lnTo>
                  <a:pt x="431" y="341"/>
                </a:lnTo>
                <a:lnTo>
                  <a:pt x="397" y="353"/>
                </a:lnTo>
                <a:lnTo>
                  <a:pt x="364" y="366"/>
                </a:lnTo>
                <a:lnTo>
                  <a:pt x="330" y="380"/>
                </a:lnTo>
                <a:lnTo>
                  <a:pt x="298" y="393"/>
                </a:lnTo>
                <a:lnTo>
                  <a:pt x="264" y="405"/>
                </a:lnTo>
                <a:lnTo>
                  <a:pt x="229" y="415"/>
                </a:lnTo>
                <a:lnTo>
                  <a:pt x="194" y="420"/>
                </a:lnTo>
                <a:lnTo>
                  <a:pt x="156" y="423"/>
                </a:lnTo>
                <a:lnTo>
                  <a:pt x="116" y="419"/>
                </a:lnTo>
                <a:lnTo>
                  <a:pt x="102" y="414"/>
                </a:lnTo>
                <a:lnTo>
                  <a:pt x="88" y="402"/>
                </a:lnTo>
                <a:lnTo>
                  <a:pt x="80" y="389"/>
                </a:lnTo>
                <a:lnTo>
                  <a:pt x="2" y="199"/>
                </a:lnTo>
                <a:lnTo>
                  <a:pt x="0" y="190"/>
                </a:lnTo>
                <a:lnTo>
                  <a:pt x="2" y="183"/>
                </a:lnTo>
                <a:lnTo>
                  <a:pt x="8" y="179"/>
                </a:lnTo>
                <a:lnTo>
                  <a:pt x="18" y="179"/>
                </a:lnTo>
                <a:close/>
                <a:moveTo>
                  <a:pt x="286" y="98"/>
                </a:moveTo>
                <a:lnTo>
                  <a:pt x="288" y="99"/>
                </a:lnTo>
                <a:lnTo>
                  <a:pt x="289" y="100"/>
                </a:lnTo>
                <a:lnTo>
                  <a:pt x="290" y="104"/>
                </a:lnTo>
                <a:lnTo>
                  <a:pt x="292" y="107"/>
                </a:lnTo>
                <a:lnTo>
                  <a:pt x="294" y="109"/>
                </a:lnTo>
                <a:lnTo>
                  <a:pt x="295" y="109"/>
                </a:lnTo>
                <a:lnTo>
                  <a:pt x="297" y="109"/>
                </a:lnTo>
                <a:lnTo>
                  <a:pt x="306" y="107"/>
                </a:lnTo>
                <a:lnTo>
                  <a:pt x="317" y="106"/>
                </a:lnTo>
                <a:lnTo>
                  <a:pt x="318" y="106"/>
                </a:lnTo>
                <a:lnTo>
                  <a:pt x="320" y="108"/>
                </a:lnTo>
                <a:lnTo>
                  <a:pt x="321" y="109"/>
                </a:lnTo>
                <a:lnTo>
                  <a:pt x="323" y="127"/>
                </a:lnTo>
                <a:lnTo>
                  <a:pt x="323" y="129"/>
                </a:lnTo>
                <a:lnTo>
                  <a:pt x="322" y="130"/>
                </a:lnTo>
                <a:lnTo>
                  <a:pt x="320" y="130"/>
                </a:lnTo>
                <a:lnTo>
                  <a:pt x="308" y="131"/>
                </a:lnTo>
                <a:lnTo>
                  <a:pt x="297" y="135"/>
                </a:lnTo>
                <a:lnTo>
                  <a:pt x="292" y="138"/>
                </a:lnTo>
                <a:lnTo>
                  <a:pt x="289" y="140"/>
                </a:lnTo>
                <a:lnTo>
                  <a:pt x="288" y="143"/>
                </a:lnTo>
                <a:lnTo>
                  <a:pt x="287" y="146"/>
                </a:lnTo>
                <a:lnTo>
                  <a:pt x="288" y="147"/>
                </a:lnTo>
                <a:lnTo>
                  <a:pt x="292" y="151"/>
                </a:lnTo>
                <a:lnTo>
                  <a:pt x="299" y="152"/>
                </a:lnTo>
                <a:lnTo>
                  <a:pt x="306" y="152"/>
                </a:lnTo>
                <a:lnTo>
                  <a:pt x="312" y="152"/>
                </a:lnTo>
                <a:lnTo>
                  <a:pt x="325" y="152"/>
                </a:lnTo>
                <a:lnTo>
                  <a:pt x="336" y="155"/>
                </a:lnTo>
                <a:lnTo>
                  <a:pt x="345" y="161"/>
                </a:lnTo>
                <a:lnTo>
                  <a:pt x="352" y="171"/>
                </a:lnTo>
                <a:lnTo>
                  <a:pt x="356" y="184"/>
                </a:lnTo>
                <a:lnTo>
                  <a:pt x="353" y="195"/>
                </a:lnTo>
                <a:lnTo>
                  <a:pt x="347" y="206"/>
                </a:lnTo>
                <a:lnTo>
                  <a:pt x="338" y="214"/>
                </a:lnTo>
                <a:lnTo>
                  <a:pt x="337" y="216"/>
                </a:lnTo>
                <a:lnTo>
                  <a:pt x="337" y="217"/>
                </a:lnTo>
                <a:lnTo>
                  <a:pt x="337" y="220"/>
                </a:lnTo>
                <a:lnTo>
                  <a:pt x="341" y="230"/>
                </a:lnTo>
                <a:lnTo>
                  <a:pt x="342" y="232"/>
                </a:lnTo>
                <a:lnTo>
                  <a:pt x="341" y="233"/>
                </a:lnTo>
                <a:lnTo>
                  <a:pt x="339" y="235"/>
                </a:lnTo>
                <a:lnTo>
                  <a:pt x="328" y="240"/>
                </a:lnTo>
                <a:lnTo>
                  <a:pt x="326" y="240"/>
                </a:lnTo>
                <a:lnTo>
                  <a:pt x="323" y="239"/>
                </a:lnTo>
                <a:lnTo>
                  <a:pt x="322" y="238"/>
                </a:lnTo>
                <a:lnTo>
                  <a:pt x="321" y="233"/>
                </a:lnTo>
                <a:lnTo>
                  <a:pt x="319" y="230"/>
                </a:lnTo>
                <a:lnTo>
                  <a:pt x="318" y="228"/>
                </a:lnTo>
                <a:lnTo>
                  <a:pt x="317" y="226"/>
                </a:lnTo>
                <a:lnTo>
                  <a:pt x="314" y="226"/>
                </a:lnTo>
                <a:lnTo>
                  <a:pt x="303" y="230"/>
                </a:lnTo>
                <a:lnTo>
                  <a:pt x="290" y="231"/>
                </a:lnTo>
                <a:lnTo>
                  <a:pt x="288" y="231"/>
                </a:lnTo>
                <a:lnTo>
                  <a:pt x="287" y="229"/>
                </a:lnTo>
                <a:lnTo>
                  <a:pt x="286" y="228"/>
                </a:lnTo>
                <a:lnTo>
                  <a:pt x="283" y="209"/>
                </a:lnTo>
                <a:lnTo>
                  <a:pt x="283" y="207"/>
                </a:lnTo>
                <a:lnTo>
                  <a:pt x="284" y="206"/>
                </a:lnTo>
                <a:lnTo>
                  <a:pt x="286" y="206"/>
                </a:lnTo>
                <a:lnTo>
                  <a:pt x="300" y="205"/>
                </a:lnTo>
                <a:lnTo>
                  <a:pt x="313" y="201"/>
                </a:lnTo>
                <a:lnTo>
                  <a:pt x="317" y="199"/>
                </a:lnTo>
                <a:lnTo>
                  <a:pt x="319" y="198"/>
                </a:lnTo>
                <a:lnTo>
                  <a:pt x="322" y="195"/>
                </a:lnTo>
                <a:lnTo>
                  <a:pt x="323" y="193"/>
                </a:lnTo>
                <a:lnTo>
                  <a:pt x="325" y="190"/>
                </a:lnTo>
                <a:lnTo>
                  <a:pt x="325" y="187"/>
                </a:lnTo>
                <a:lnTo>
                  <a:pt x="320" y="183"/>
                </a:lnTo>
                <a:lnTo>
                  <a:pt x="314" y="182"/>
                </a:lnTo>
                <a:lnTo>
                  <a:pt x="307" y="182"/>
                </a:lnTo>
                <a:lnTo>
                  <a:pt x="303" y="182"/>
                </a:lnTo>
                <a:lnTo>
                  <a:pt x="292" y="183"/>
                </a:lnTo>
                <a:lnTo>
                  <a:pt x="282" y="182"/>
                </a:lnTo>
                <a:lnTo>
                  <a:pt x="273" y="178"/>
                </a:lnTo>
                <a:lnTo>
                  <a:pt x="265" y="173"/>
                </a:lnTo>
                <a:lnTo>
                  <a:pt x="259" y="163"/>
                </a:lnTo>
                <a:lnTo>
                  <a:pt x="257" y="152"/>
                </a:lnTo>
                <a:lnTo>
                  <a:pt x="259" y="140"/>
                </a:lnTo>
                <a:lnTo>
                  <a:pt x="265" y="131"/>
                </a:lnTo>
                <a:lnTo>
                  <a:pt x="273" y="123"/>
                </a:lnTo>
                <a:lnTo>
                  <a:pt x="274" y="121"/>
                </a:lnTo>
                <a:lnTo>
                  <a:pt x="274" y="119"/>
                </a:lnTo>
                <a:lnTo>
                  <a:pt x="274" y="116"/>
                </a:lnTo>
                <a:lnTo>
                  <a:pt x="273" y="113"/>
                </a:lnTo>
                <a:lnTo>
                  <a:pt x="271" y="108"/>
                </a:lnTo>
                <a:lnTo>
                  <a:pt x="271" y="107"/>
                </a:lnTo>
                <a:lnTo>
                  <a:pt x="271" y="105"/>
                </a:lnTo>
                <a:lnTo>
                  <a:pt x="273" y="104"/>
                </a:lnTo>
                <a:lnTo>
                  <a:pt x="284" y="99"/>
                </a:lnTo>
                <a:lnTo>
                  <a:pt x="286" y="98"/>
                </a:lnTo>
                <a:close/>
                <a:moveTo>
                  <a:pt x="311" y="75"/>
                </a:moveTo>
                <a:lnTo>
                  <a:pt x="290" y="76"/>
                </a:lnTo>
                <a:lnTo>
                  <a:pt x="271" y="82"/>
                </a:lnTo>
                <a:lnTo>
                  <a:pt x="250" y="95"/>
                </a:lnTo>
                <a:lnTo>
                  <a:pt x="233" y="111"/>
                </a:lnTo>
                <a:lnTo>
                  <a:pt x="221" y="131"/>
                </a:lnTo>
                <a:lnTo>
                  <a:pt x="214" y="154"/>
                </a:lnTo>
                <a:lnTo>
                  <a:pt x="214" y="178"/>
                </a:lnTo>
                <a:lnTo>
                  <a:pt x="221" y="204"/>
                </a:lnTo>
                <a:lnTo>
                  <a:pt x="232" y="222"/>
                </a:lnTo>
                <a:lnTo>
                  <a:pt x="245" y="238"/>
                </a:lnTo>
                <a:lnTo>
                  <a:pt x="263" y="251"/>
                </a:lnTo>
                <a:lnTo>
                  <a:pt x="282" y="259"/>
                </a:lnTo>
                <a:lnTo>
                  <a:pt x="302" y="263"/>
                </a:lnTo>
                <a:lnTo>
                  <a:pt x="322" y="262"/>
                </a:lnTo>
                <a:lnTo>
                  <a:pt x="342" y="256"/>
                </a:lnTo>
                <a:lnTo>
                  <a:pt x="362" y="244"/>
                </a:lnTo>
                <a:lnTo>
                  <a:pt x="380" y="228"/>
                </a:lnTo>
                <a:lnTo>
                  <a:pt x="391" y="207"/>
                </a:lnTo>
                <a:lnTo>
                  <a:pt x="398" y="184"/>
                </a:lnTo>
                <a:lnTo>
                  <a:pt x="398" y="160"/>
                </a:lnTo>
                <a:lnTo>
                  <a:pt x="391" y="135"/>
                </a:lnTo>
                <a:lnTo>
                  <a:pt x="381" y="116"/>
                </a:lnTo>
                <a:lnTo>
                  <a:pt x="367" y="100"/>
                </a:lnTo>
                <a:lnTo>
                  <a:pt x="350" y="88"/>
                </a:lnTo>
                <a:lnTo>
                  <a:pt x="330" y="80"/>
                </a:lnTo>
                <a:lnTo>
                  <a:pt x="311" y="75"/>
                </a:lnTo>
                <a:close/>
                <a:moveTo>
                  <a:pt x="448" y="0"/>
                </a:moveTo>
                <a:lnTo>
                  <a:pt x="489" y="4"/>
                </a:lnTo>
                <a:lnTo>
                  <a:pt x="504" y="10"/>
                </a:lnTo>
                <a:lnTo>
                  <a:pt x="516" y="20"/>
                </a:lnTo>
                <a:lnTo>
                  <a:pt x="524" y="33"/>
                </a:lnTo>
                <a:lnTo>
                  <a:pt x="602" y="224"/>
                </a:lnTo>
                <a:lnTo>
                  <a:pt x="605" y="233"/>
                </a:lnTo>
                <a:lnTo>
                  <a:pt x="602" y="239"/>
                </a:lnTo>
                <a:lnTo>
                  <a:pt x="597" y="243"/>
                </a:lnTo>
                <a:lnTo>
                  <a:pt x="587" y="243"/>
                </a:lnTo>
                <a:lnTo>
                  <a:pt x="547" y="239"/>
                </a:lnTo>
                <a:lnTo>
                  <a:pt x="509" y="241"/>
                </a:lnTo>
                <a:lnTo>
                  <a:pt x="474" y="247"/>
                </a:lnTo>
                <a:lnTo>
                  <a:pt x="439" y="256"/>
                </a:lnTo>
                <a:lnTo>
                  <a:pt x="405" y="269"/>
                </a:lnTo>
                <a:lnTo>
                  <a:pt x="372" y="282"/>
                </a:lnTo>
                <a:lnTo>
                  <a:pt x="338" y="295"/>
                </a:lnTo>
                <a:lnTo>
                  <a:pt x="305" y="309"/>
                </a:lnTo>
                <a:lnTo>
                  <a:pt x="272" y="321"/>
                </a:lnTo>
                <a:lnTo>
                  <a:pt x="237" y="330"/>
                </a:lnTo>
                <a:lnTo>
                  <a:pt x="201" y="337"/>
                </a:lnTo>
                <a:lnTo>
                  <a:pt x="164" y="338"/>
                </a:lnTo>
                <a:lnTo>
                  <a:pt x="124" y="334"/>
                </a:lnTo>
                <a:lnTo>
                  <a:pt x="109" y="329"/>
                </a:lnTo>
                <a:lnTo>
                  <a:pt x="96" y="318"/>
                </a:lnTo>
                <a:lnTo>
                  <a:pt x="88" y="306"/>
                </a:lnTo>
                <a:lnTo>
                  <a:pt x="10" y="114"/>
                </a:lnTo>
                <a:lnTo>
                  <a:pt x="8" y="105"/>
                </a:lnTo>
                <a:lnTo>
                  <a:pt x="10" y="99"/>
                </a:lnTo>
                <a:lnTo>
                  <a:pt x="16" y="96"/>
                </a:lnTo>
                <a:lnTo>
                  <a:pt x="25" y="96"/>
                </a:lnTo>
                <a:lnTo>
                  <a:pt x="65" y="99"/>
                </a:lnTo>
                <a:lnTo>
                  <a:pt x="103" y="97"/>
                </a:lnTo>
                <a:lnTo>
                  <a:pt x="139" y="91"/>
                </a:lnTo>
                <a:lnTo>
                  <a:pt x="173" y="81"/>
                </a:lnTo>
                <a:lnTo>
                  <a:pt x="207" y="69"/>
                </a:lnTo>
                <a:lnTo>
                  <a:pt x="241" y="57"/>
                </a:lnTo>
                <a:lnTo>
                  <a:pt x="274" y="43"/>
                </a:lnTo>
                <a:lnTo>
                  <a:pt x="307" y="29"/>
                </a:lnTo>
                <a:lnTo>
                  <a:pt x="341" y="18"/>
                </a:lnTo>
                <a:lnTo>
                  <a:pt x="375" y="8"/>
                </a:lnTo>
                <a:lnTo>
                  <a:pt x="412" y="2"/>
                </a:lnTo>
                <a:lnTo>
                  <a:pt x="448"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79152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descr="Amongst those consuming digital content,&#10;the proportion paying for at least some of it continued to increase from&#10;53% in 2015 to 59% in 2016 to 62% in 2017&#10;" title="Summary of the proportion of those consuming paid digital content"/>
          <p:cNvSpPr/>
          <p:nvPr/>
        </p:nvSpPr>
        <p:spPr>
          <a:xfrm>
            <a:off x="619476" y="1731439"/>
            <a:ext cx="3400731" cy="1886066"/>
          </a:xfrm>
          <a:prstGeom prst="rect">
            <a:avLst/>
          </a:prstGeom>
          <a:noFill/>
        </p:spPr>
        <p:txBody>
          <a:bodyPr wrap="square" anchor="ctr">
            <a:noAutofit/>
          </a:bodyPr>
          <a:lstStyle/>
          <a:p>
            <a:pPr marL="0" lvl="1" algn="ctr">
              <a:lnSpc>
                <a:spcPts val="2600"/>
              </a:lnSpc>
              <a:buSzPct val="100000"/>
            </a:pPr>
            <a:r>
              <a:rPr lang="en-AU" sz="2000" b="0" dirty="0">
                <a:latin typeface="+mn-lt"/>
              </a:rPr>
              <a:t>Amongst those </a:t>
            </a:r>
            <a:r>
              <a:rPr lang="en-AU" sz="2000" b="0" dirty="0" smtClean="0">
                <a:latin typeface="+mn-lt"/>
              </a:rPr>
              <a:t>consuming </a:t>
            </a:r>
            <a:r>
              <a:rPr lang="en-AU" sz="2000" b="0" dirty="0">
                <a:latin typeface="+mn-lt"/>
              </a:rPr>
              <a:t>digital </a:t>
            </a:r>
            <a:r>
              <a:rPr lang="en-AU" sz="2000" b="0" dirty="0" smtClean="0">
                <a:latin typeface="+mn-lt"/>
              </a:rPr>
              <a:t>content,</a:t>
            </a:r>
          </a:p>
          <a:p>
            <a:pPr marL="4763" lvl="2" algn="ctr">
              <a:lnSpc>
                <a:spcPts val="2600"/>
              </a:lnSpc>
              <a:buSzPct val="100000"/>
            </a:pPr>
            <a:r>
              <a:rPr lang="en-AU" sz="2000" b="0" dirty="0" smtClean="0">
                <a:latin typeface="+mn-lt"/>
              </a:rPr>
              <a:t>the proportion paying for at least some of it continued to </a:t>
            </a:r>
            <a:r>
              <a:rPr lang="en-AU" sz="2000" b="1" dirty="0" smtClean="0">
                <a:latin typeface="+mn-lt"/>
              </a:rPr>
              <a:t>increase</a:t>
            </a:r>
            <a:r>
              <a:rPr lang="en-AU" sz="2000" b="0" dirty="0" smtClean="0">
                <a:latin typeface="+mn-lt"/>
              </a:rPr>
              <a:t> from… </a:t>
            </a:r>
          </a:p>
        </p:txBody>
      </p:sp>
      <p:sp>
        <p:nvSpPr>
          <p:cNvPr id="43" name="Rectangle 42" title="Nil"/>
          <p:cNvSpPr/>
          <p:nvPr/>
        </p:nvSpPr>
        <p:spPr bwMode="ltGray">
          <a:xfrm>
            <a:off x="4834492" y="1697751"/>
            <a:ext cx="4176000" cy="648000"/>
          </a:xfrm>
          <a:prstGeom prst="rect">
            <a:avLst/>
          </a:prstGeom>
          <a:solidFill>
            <a:schemeClr val="bg1">
              <a:lumMod val="8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AU" sz="1600" b="0" dirty="0" err="1" smtClean="0"/>
          </a:p>
        </p:txBody>
      </p:sp>
      <p:sp>
        <p:nvSpPr>
          <p:cNvPr id="2" name="Title 1" descr="There is a shift in consumption towards paid lawful digital content" title="Heading and key finding of the slide"/>
          <p:cNvSpPr>
            <a:spLocks noGrp="1"/>
          </p:cNvSpPr>
          <p:nvPr>
            <p:ph type="title"/>
          </p:nvPr>
        </p:nvSpPr>
        <p:spPr/>
        <p:txBody>
          <a:bodyPr/>
          <a:lstStyle/>
          <a:p>
            <a:r>
              <a:rPr lang="en-AU" dirty="0"/>
              <a:t>There is a shift in consumption towards paid lawful digital content</a:t>
            </a:r>
            <a:br>
              <a:rPr lang="en-AU" dirty="0"/>
            </a:br>
            <a:endParaRPr lang="en-AU" dirty="0"/>
          </a:p>
        </p:txBody>
      </p:sp>
      <p:sp>
        <p:nvSpPr>
          <p:cNvPr id="3" name="Slide Number Placeholder 2" title="Slide 5"/>
          <p:cNvSpPr>
            <a:spLocks noGrp="1"/>
          </p:cNvSpPr>
          <p:nvPr>
            <p:ph type="sldNum" sz="quarter" idx="10"/>
          </p:nvPr>
        </p:nvSpPr>
        <p:spPr/>
        <p:txBody>
          <a:bodyPr/>
          <a:lstStyle/>
          <a:p>
            <a:fld id="{9784CBA3-D598-4B1F-BAA3-EE14B5154290}" type="slidenum">
              <a:rPr lang="en-AU" smtClean="0"/>
              <a:pPr/>
              <a:t>9</a:t>
            </a:fld>
            <a:endParaRPr lang="en-AU" dirty="0"/>
          </a:p>
        </p:txBody>
      </p:sp>
      <p:graphicFrame>
        <p:nvGraphicFramePr>
          <p:cNvPr id="13" name="Table 12" title="Nil"/>
          <p:cNvGraphicFramePr>
            <a:graphicFrameLocks noGrp="1"/>
          </p:cNvGraphicFramePr>
          <p:nvPr>
            <p:extLst>
              <p:ext uri="{D42A27DB-BD31-4B8C-83A1-F6EECF244321}">
                <p14:modId xmlns:p14="http://schemas.microsoft.com/office/powerpoint/2010/main" val="3521316814"/>
              </p:ext>
            </p:extLst>
          </p:nvPr>
        </p:nvGraphicFramePr>
        <p:xfrm>
          <a:off x="4877910" y="1607369"/>
          <a:ext cx="1437560" cy="3963305"/>
        </p:xfrm>
        <a:graphic>
          <a:graphicData uri="http://schemas.openxmlformats.org/drawingml/2006/table">
            <a:tbl>
              <a:tblPr firstRow="1" bandRow="1">
                <a:tableStyleId>{5C22544A-7EE6-4342-B048-85BDC9FD1C3A}</a:tableStyleId>
              </a:tblPr>
              <a:tblGrid>
                <a:gridCol w="1437560"/>
              </a:tblGrid>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ACROSS ANY</a:t>
                      </a:r>
                    </a:p>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4 CATEGORIES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VIDEO GAMES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MOVIES</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spc="100" baseline="0" dirty="0" smtClean="0">
                          <a:solidFill>
                            <a:schemeClr val="tx1"/>
                          </a:solidFill>
                        </a:rPr>
                        <a:t>MUSIC</a:t>
                      </a:r>
                      <a:endParaRPr lang="en-AU" b="0" spc="100" baseline="0" dirty="0" smtClean="0">
                        <a:solidFill>
                          <a:schemeClr val="tx1"/>
                        </a:solidFill>
                      </a:endParaRP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AU" sz="1100" b="0" kern="1200" spc="100" baseline="0" dirty="0" smtClean="0">
                          <a:solidFill>
                            <a:schemeClr val="tx1"/>
                          </a:solidFill>
                          <a:latin typeface="+mn-lt"/>
                          <a:ea typeface="+mn-ea"/>
                          <a:cs typeface="+mn-cs"/>
                        </a:rPr>
                        <a:t>TV PROGRAMMES</a:t>
                      </a:r>
                    </a:p>
                  </a:txBody>
                  <a:tcPr marL="84406" marR="84406"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pic>
        <p:nvPicPr>
          <p:cNvPr id="17" name="Picture 16" descr="Image illustrating Movies media category" title="Film clapperboard symbol"/>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91235" y="3293947"/>
            <a:ext cx="597339" cy="647117"/>
          </a:xfrm>
          <a:prstGeom prst="rect">
            <a:avLst/>
          </a:prstGeom>
        </p:spPr>
      </p:pic>
      <p:pic>
        <p:nvPicPr>
          <p:cNvPr id="19" name="Picture 18" title="Nil"/>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1234" y="4892164"/>
            <a:ext cx="597339" cy="647117"/>
          </a:xfrm>
          <a:prstGeom prst="rect">
            <a:avLst/>
          </a:prstGeom>
        </p:spPr>
      </p:pic>
      <p:pic>
        <p:nvPicPr>
          <p:cNvPr id="22" name="Picture 21" descr="Image illustrating the Music media category" title="Music note symbol"/>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1234" y="4096331"/>
            <a:ext cx="597339" cy="647117"/>
          </a:xfrm>
          <a:prstGeom prst="rect">
            <a:avLst/>
          </a:prstGeom>
        </p:spPr>
      </p:pic>
      <p:sp>
        <p:nvSpPr>
          <p:cNvPr id="33" name="Freeform 31" title="Dollar symbol"/>
          <p:cNvSpPr>
            <a:spLocks/>
          </p:cNvSpPr>
          <p:nvPr/>
        </p:nvSpPr>
        <p:spPr bwMode="auto">
          <a:xfrm>
            <a:off x="643584" y="1104829"/>
            <a:ext cx="332361" cy="626612"/>
          </a:xfrm>
          <a:custGeom>
            <a:avLst/>
            <a:gdLst>
              <a:gd name="T0" fmla="*/ 254 w 399"/>
              <a:gd name="T1" fmla="*/ 0 h 724"/>
              <a:gd name="T2" fmla="*/ 254 w 399"/>
              <a:gd name="T3" fmla="*/ 49 h 724"/>
              <a:gd name="T4" fmla="*/ 325 w 399"/>
              <a:gd name="T5" fmla="*/ 57 h 724"/>
              <a:gd name="T6" fmla="*/ 367 w 399"/>
              <a:gd name="T7" fmla="*/ 77 h 724"/>
              <a:gd name="T8" fmla="*/ 388 w 399"/>
              <a:gd name="T9" fmla="*/ 116 h 724"/>
              <a:gd name="T10" fmla="*/ 394 w 399"/>
              <a:gd name="T11" fmla="*/ 178 h 724"/>
              <a:gd name="T12" fmla="*/ 394 w 399"/>
              <a:gd name="T13" fmla="*/ 254 h 724"/>
              <a:gd name="T14" fmla="*/ 259 w 399"/>
              <a:gd name="T15" fmla="*/ 254 h 724"/>
              <a:gd name="T16" fmla="*/ 259 w 399"/>
              <a:gd name="T17" fmla="*/ 178 h 724"/>
              <a:gd name="T18" fmla="*/ 257 w 399"/>
              <a:gd name="T19" fmla="*/ 152 h 724"/>
              <a:gd name="T20" fmla="*/ 248 w 399"/>
              <a:gd name="T21" fmla="*/ 136 h 724"/>
              <a:gd name="T22" fmla="*/ 230 w 399"/>
              <a:gd name="T23" fmla="*/ 129 h 724"/>
              <a:gd name="T24" fmla="*/ 199 w 399"/>
              <a:gd name="T25" fmla="*/ 127 h 724"/>
              <a:gd name="T26" fmla="*/ 168 w 399"/>
              <a:gd name="T27" fmla="*/ 129 h 724"/>
              <a:gd name="T28" fmla="*/ 149 w 399"/>
              <a:gd name="T29" fmla="*/ 137 h 724"/>
              <a:gd name="T30" fmla="*/ 141 w 399"/>
              <a:gd name="T31" fmla="*/ 152 h 724"/>
              <a:gd name="T32" fmla="*/ 139 w 399"/>
              <a:gd name="T33" fmla="*/ 178 h 724"/>
              <a:gd name="T34" fmla="*/ 139 w 399"/>
              <a:gd name="T35" fmla="*/ 234 h 724"/>
              <a:gd name="T36" fmla="*/ 141 w 399"/>
              <a:gd name="T37" fmla="*/ 257 h 724"/>
              <a:gd name="T38" fmla="*/ 152 w 399"/>
              <a:gd name="T39" fmla="*/ 272 h 724"/>
              <a:gd name="T40" fmla="*/ 176 w 399"/>
              <a:gd name="T41" fmla="*/ 285 h 724"/>
              <a:gd name="T42" fmla="*/ 217 w 399"/>
              <a:gd name="T43" fmla="*/ 297 h 724"/>
              <a:gd name="T44" fmla="*/ 316 w 399"/>
              <a:gd name="T45" fmla="*/ 329 h 724"/>
              <a:gd name="T46" fmla="*/ 371 w 399"/>
              <a:gd name="T47" fmla="*/ 359 h 724"/>
              <a:gd name="T48" fmla="*/ 394 w 399"/>
              <a:gd name="T49" fmla="*/ 397 h 724"/>
              <a:gd name="T50" fmla="*/ 399 w 399"/>
              <a:gd name="T51" fmla="*/ 452 h 724"/>
              <a:gd name="T52" fmla="*/ 399 w 399"/>
              <a:gd name="T53" fmla="*/ 546 h 724"/>
              <a:gd name="T54" fmla="*/ 393 w 399"/>
              <a:gd name="T55" fmla="*/ 608 h 724"/>
              <a:gd name="T56" fmla="*/ 371 w 399"/>
              <a:gd name="T57" fmla="*/ 646 h 724"/>
              <a:gd name="T58" fmla="*/ 327 w 399"/>
              <a:gd name="T59" fmla="*/ 666 h 724"/>
              <a:gd name="T60" fmla="*/ 254 w 399"/>
              <a:gd name="T61" fmla="*/ 674 h 724"/>
              <a:gd name="T62" fmla="*/ 254 w 399"/>
              <a:gd name="T63" fmla="*/ 724 h 724"/>
              <a:gd name="T64" fmla="*/ 146 w 399"/>
              <a:gd name="T65" fmla="*/ 724 h 724"/>
              <a:gd name="T66" fmla="*/ 146 w 399"/>
              <a:gd name="T67" fmla="*/ 674 h 724"/>
              <a:gd name="T68" fmla="*/ 76 w 399"/>
              <a:gd name="T69" fmla="*/ 666 h 724"/>
              <a:gd name="T70" fmla="*/ 33 w 399"/>
              <a:gd name="T71" fmla="*/ 646 h 724"/>
              <a:gd name="T72" fmla="*/ 11 w 399"/>
              <a:gd name="T73" fmla="*/ 608 h 724"/>
              <a:gd name="T74" fmla="*/ 5 w 399"/>
              <a:gd name="T75" fmla="*/ 546 h 724"/>
              <a:gd name="T76" fmla="*/ 5 w 399"/>
              <a:gd name="T77" fmla="*/ 425 h 724"/>
              <a:gd name="T78" fmla="*/ 140 w 399"/>
              <a:gd name="T79" fmla="*/ 425 h 724"/>
              <a:gd name="T80" fmla="*/ 140 w 399"/>
              <a:gd name="T81" fmla="*/ 546 h 724"/>
              <a:gd name="T82" fmla="*/ 142 w 399"/>
              <a:gd name="T83" fmla="*/ 572 h 724"/>
              <a:gd name="T84" fmla="*/ 151 w 399"/>
              <a:gd name="T85" fmla="*/ 587 h 724"/>
              <a:gd name="T86" fmla="*/ 169 w 399"/>
              <a:gd name="T87" fmla="*/ 595 h 724"/>
              <a:gd name="T88" fmla="*/ 199 w 399"/>
              <a:gd name="T89" fmla="*/ 597 h 724"/>
              <a:gd name="T90" fmla="*/ 249 w 399"/>
              <a:gd name="T91" fmla="*/ 587 h 724"/>
              <a:gd name="T92" fmla="*/ 259 w 399"/>
              <a:gd name="T93" fmla="*/ 546 h 724"/>
              <a:gd name="T94" fmla="*/ 259 w 399"/>
              <a:gd name="T95" fmla="*/ 463 h 724"/>
              <a:gd name="T96" fmla="*/ 258 w 399"/>
              <a:gd name="T97" fmla="*/ 433 h 724"/>
              <a:gd name="T98" fmla="*/ 250 w 399"/>
              <a:gd name="T99" fmla="*/ 412 h 724"/>
              <a:gd name="T100" fmla="*/ 230 w 399"/>
              <a:gd name="T101" fmla="*/ 397 h 724"/>
              <a:gd name="T102" fmla="*/ 192 w 399"/>
              <a:gd name="T103" fmla="*/ 384 h 724"/>
              <a:gd name="T104" fmla="*/ 88 w 399"/>
              <a:gd name="T105" fmla="*/ 352 h 724"/>
              <a:gd name="T106" fmla="*/ 31 w 399"/>
              <a:gd name="T107" fmla="*/ 322 h 724"/>
              <a:gd name="T108" fmla="*/ 6 w 399"/>
              <a:gd name="T109" fmla="*/ 286 h 724"/>
              <a:gd name="T110" fmla="*/ 0 w 399"/>
              <a:gd name="T111" fmla="*/ 234 h 724"/>
              <a:gd name="T112" fmla="*/ 0 w 399"/>
              <a:gd name="T113" fmla="*/ 178 h 724"/>
              <a:gd name="T114" fmla="*/ 6 w 399"/>
              <a:gd name="T115" fmla="*/ 116 h 724"/>
              <a:gd name="T116" fmla="*/ 29 w 399"/>
              <a:gd name="T117" fmla="*/ 77 h 724"/>
              <a:gd name="T118" fmla="*/ 73 w 399"/>
              <a:gd name="T119" fmla="*/ 57 h 724"/>
              <a:gd name="T120" fmla="*/ 145 w 399"/>
              <a:gd name="T121" fmla="*/ 49 h 724"/>
              <a:gd name="T122" fmla="*/ 145 w 399"/>
              <a:gd name="T123" fmla="*/ 0 h 724"/>
              <a:gd name="T124" fmla="*/ 254 w 399"/>
              <a:gd name="T125" fmla="*/ 0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9" h="724">
                <a:moveTo>
                  <a:pt x="254" y="0"/>
                </a:moveTo>
                <a:cubicBezTo>
                  <a:pt x="254" y="49"/>
                  <a:pt x="254" y="49"/>
                  <a:pt x="254" y="49"/>
                </a:cubicBezTo>
                <a:cubicBezTo>
                  <a:pt x="283" y="50"/>
                  <a:pt x="307" y="53"/>
                  <a:pt x="325" y="57"/>
                </a:cubicBezTo>
                <a:cubicBezTo>
                  <a:pt x="343" y="61"/>
                  <a:pt x="357" y="68"/>
                  <a:pt x="367" y="77"/>
                </a:cubicBezTo>
                <a:cubicBezTo>
                  <a:pt x="377" y="87"/>
                  <a:pt x="384" y="100"/>
                  <a:pt x="388" y="116"/>
                </a:cubicBezTo>
                <a:cubicBezTo>
                  <a:pt x="392" y="132"/>
                  <a:pt x="394" y="153"/>
                  <a:pt x="394" y="178"/>
                </a:cubicBezTo>
                <a:cubicBezTo>
                  <a:pt x="394" y="254"/>
                  <a:pt x="394" y="254"/>
                  <a:pt x="394" y="254"/>
                </a:cubicBezTo>
                <a:cubicBezTo>
                  <a:pt x="259" y="254"/>
                  <a:pt x="259" y="254"/>
                  <a:pt x="259" y="254"/>
                </a:cubicBezTo>
                <a:cubicBezTo>
                  <a:pt x="259" y="178"/>
                  <a:pt x="259" y="178"/>
                  <a:pt x="259" y="178"/>
                </a:cubicBezTo>
                <a:cubicBezTo>
                  <a:pt x="259" y="167"/>
                  <a:pt x="258" y="158"/>
                  <a:pt x="257" y="152"/>
                </a:cubicBezTo>
                <a:cubicBezTo>
                  <a:pt x="255" y="145"/>
                  <a:pt x="252" y="140"/>
                  <a:pt x="248" y="136"/>
                </a:cubicBezTo>
                <a:cubicBezTo>
                  <a:pt x="244" y="132"/>
                  <a:pt x="238" y="130"/>
                  <a:pt x="230" y="129"/>
                </a:cubicBezTo>
                <a:cubicBezTo>
                  <a:pt x="221" y="128"/>
                  <a:pt x="211" y="127"/>
                  <a:pt x="199" y="127"/>
                </a:cubicBezTo>
                <a:cubicBezTo>
                  <a:pt x="186" y="127"/>
                  <a:pt x="175" y="128"/>
                  <a:pt x="168" y="129"/>
                </a:cubicBezTo>
                <a:cubicBezTo>
                  <a:pt x="160" y="131"/>
                  <a:pt x="154" y="133"/>
                  <a:pt x="149" y="137"/>
                </a:cubicBezTo>
                <a:cubicBezTo>
                  <a:pt x="145" y="140"/>
                  <a:pt x="142" y="146"/>
                  <a:pt x="141" y="152"/>
                </a:cubicBezTo>
                <a:cubicBezTo>
                  <a:pt x="139" y="159"/>
                  <a:pt x="139" y="168"/>
                  <a:pt x="139" y="178"/>
                </a:cubicBezTo>
                <a:cubicBezTo>
                  <a:pt x="139" y="234"/>
                  <a:pt x="139" y="234"/>
                  <a:pt x="139" y="234"/>
                </a:cubicBezTo>
                <a:cubicBezTo>
                  <a:pt x="139" y="243"/>
                  <a:pt x="140" y="251"/>
                  <a:pt x="141" y="257"/>
                </a:cubicBezTo>
                <a:cubicBezTo>
                  <a:pt x="143" y="263"/>
                  <a:pt x="147" y="268"/>
                  <a:pt x="152" y="272"/>
                </a:cubicBezTo>
                <a:cubicBezTo>
                  <a:pt x="158" y="277"/>
                  <a:pt x="166" y="281"/>
                  <a:pt x="176" y="285"/>
                </a:cubicBezTo>
                <a:cubicBezTo>
                  <a:pt x="186" y="288"/>
                  <a:pt x="200" y="293"/>
                  <a:pt x="217" y="297"/>
                </a:cubicBezTo>
                <a:cubicBezTo>
                  <a:pt x="259" y="310"/>
                  <a:pt x="292" y="320"/>
                  <a:pt x="316" y="329"/>
                </a:cubicBezTo>
                <a:cubicBezTo>
                  <a:pt x="340" y="339"/>
                  <a:pt x="359" y="348"/>
                  <a:pt x="371" y="359"/>
                </a:cubicBezTo>
                <a:cubicBezTo>
                  <a:pt x="383" y="370"/>
                  <a:pt x="391" y="382"/>
                  <a:pt x="394" y="397"/>
                </a:cubicBezTo>
                <a:cubicBezTo>
                  <a:pt x="397" y="411"/>
                  <a:pt x="399" y="429"/>
                  <a:pt x="399" y="452"/>
                </a:cubicBezTo>
                <a:cubicBezTo>
                  <a:pt x="399" y="546"/>
                  <a:pt x="399" y="546"/>
                  <a:pt x="399" y="546"/>
                </a:cubicBezTo>
                <a:cubicBezTo>
                  <a:pt x="399" y="572"/>
                  <a:pt x="397" y="592"/>
                  <a:pt x="393" y="608"/>
                </a:cubicBezTo>
                <a:cubicBezTo>
                  <a:pt x="389" y="624"/>
                  <a:pt x="382" y="637"/>
                  <a:pt x="371" y="646"/>
                </a:cubicBezTo>
                <a:cubicBezTo>
                  <a:pt x="361" y="656"/>
                  <a:pt x="346" y="662"/>
                  <a:pt x="327" y="666"/>
                </a:cubicBezTo>
                <a:cubicBezTo>
                  <a:pt x="308" y="671"/>
                  <a:pt x="284" y="673"/>
                  <a:pt x="254" y="674"/>
                </a:cubicBezTo>
                <a:cubicBezTo>
                  <a:pt x="254" y="724"/>
                  <a:pt x="254" y="724"/>
                  <a:pt x="254" y="724"/>
                </a:cubicBezTo>
                <a:cubicBezTo>
                  <a:pt x="146" y="724"/>
                  <a:pt x="146" y="724"/>
                  <a:pt x="146" y="724"/>
                </a:cubicBezTo>
                <a:cubicBezTo>
                  <a:pt x="146" y="674"/>
                  <a:pt x="146" y="674"/>
                  <a:pt x="146" y="674"/>
                </a:cubicBezTo>
                <a:cubicBezTo>
                  <a:pt x="118" y="673"/>
                  <a:pt x="95" y="671"/>
                  <a:pt x="76" y="666"/>
                </a:cubicBezTo>
                <a:cubicBezTo>
                  <a:pt x="58" y="662"/>
                  <a:pt x="44" y="656"/>
                  <a:pt x="33" y="646"/>
                </a:cubicBezTo>
                <a:cubicBezTo>
                  <a:pt x="23" y="637"/>
                  <a:pt x="15" y="624"/>
                  <a:pt x="11" y="608"/>
                </a:cubicBezTo>
                <a:cubicBezTo>
                  <a:pt x="7" y="592"/>
                  <a:pt x="5" y="572"/>
                  <a:pt x="5" y="546"/>
                </a:cubicBezTo>
                <a:cubicBezTo>
                  <a:pt x="5" y="425"/>
                  <a:pt x="5" y="425"/>
                  <a:pt x="5" y="425"/>
                </a:cubicBezTo>
                <a:cubicBezTo>
                  <a:pt x="140" y="425"/>
                  <a:pt x="140" y="425"/>
                  <a:pt x="140" y="425"/>
                </a:cubicBezTo>
                <a:cubicBezTo>
                  <a:pt x="140" y="546"/>
                  <a:pt x="140" y="546"/>
                  <a:pt x="140" y="546"/>
                </a:cubicBezTo>
                <a:cubicBezTo>
                  <a:pt x="140" y="557"/>
                  <a:pt x="141" y="566"/>
                  <a:pt x="142" y="572"/>
                </a:cubicBezTo>
                <a:cubicBezTo>
                  <a:pt x="143" y="579"/>
                  <a:pt x="146" y="584"/>
                  <a:pt x="151" y="587"/>
                </a:cubicBezTo>
                <a:cubicBezTo>
                  <a:pt x="155" y="591"/>
                  <a:pt x="161" y="593"/>
                  <a:pt x="169" y="595"/>
                </a:cubicBezTo>
                <a:cubicBezTo>
                  <a:pt x="177" y="596"/>
                  <a:pt x="187" y="597"/>
                  <a:pt x="199" y="597"/>
                </a:cubicBezTo>
                <a:cubicBezTo>
                  <a:pt x="225" y="597"/>
                  <a:pt x="242" y="594"/>
                  <a:pt x="249" y="587"/>
                </a:cubicBezTo>
                <a:cubicBezTo>
                  <a:pt x="256" y="581"/>
                  <a:pt x="259" y="567"/>
                  <a:pt x="259" y="546"/>
                </a:cubicBezTo>
                <a:cubicBezTo>
                  <a:pt x="259" y="463"/>
                  <a:pt x="259" y="463"/>
                  <a:pt x="259" y="463"/>
                </a:cubicBezTo>
                <a:cubicBezTo>
                  <a:pt x="259" y="451"/>
                  <a:pt x="259" y="441"/>
                  <a:pt x="258" y="433"/>
                </a:cubicBezTo>
                <a:cubicBezTo>
                  <a:pt x="257" y="425"/>
                  <a:pt x="254" y="418"/>
                  <a:pt x="250" y="412"/>
                </a:cubicBezTo>
                <a:cubicBezTo>
                  <a:pt x="246" y="406"/>
                  <a:pt x="239" y="402"/>
                  <a:pt x="230" y="397"/>
                </a:cubicBezTo>
                <a:cubicBezTo>
                  <a:pt x="221" y="393"/>
                  <a:pt x="209" y="389"/>
                  <a:pt x="192" y="384"/>
                </a:cubicBezTo>
                <a:cubicBezTo>
                  <a:pt x="149" y="372"/>
                  <a:pt x="114" y="361"/>
                  <a:pt x="88" y="352"/>
                </a:cubicBezTo>
                <a:cubicBezTo>
                  <a:pt x="63" y="342"/>
                  <a:pt x="44" y="332"/>
                  <a:pt x="31" y="322"/>
                </a:cubicBezTo>
                <a:cubicBezTo>
                  <a:pt x="18" y="311"/>
                  <a:pt x="10" y="299"/>
                  <a:pt x="6" y="286"/>
                </a:cubicBezTo>
                <a:cubicBezTo>
                  <a:pt x="2" y="272"/>
                  <a:pt x="0" y="255"/>
                  <a:pt x="0" y="234"/>
                </a:cubicBezTo>
                <a:cubicBezTo>
                  <a:pt x="0" y="178"/>
                  <a:pt x="0" y="178"/>
                  <a:pt x="0" y="178"/>
                </a:cubicBezTo>
                <a:cubicBezTo>
                  <a:pt x="0" y="153"/>
                  <a:pt x="2" y="132"/>
                  <a:pt x="6" y="116"/>
                </a:cubicBezTo>
                <a:cubicBezTo>
                  <a:pt x="10" y="100"/>
                  <a:pt x="18" y="87"/>
                  <a:pt x="29" y="77"/>
                </a:cubicBezTo>
                <a:cubicBezTo>
                  <a:pt x="40" y="68"/>
                  <a:pt x="54" y="61"/>
                  <a:pt x="73" y="57"/>
                </a:cubicBezTo>
                <a:cubicBezTo>
                  <a:pt x="91" y="53"/>
                  <a:pt x="115" y="50"/>
                  <a:pt x="145" y="49"/>
                </a:cubicBezTo>
                <a:cubicBezTo>
                  <a:pt x="145" y="0"/>
                  <a:pt x="145" y="0"/>
                  <a:pt x="145" y="0"/>
                </a:cubicBezTo>
                <a:lnTo>
                  <a:pt x="254" y="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en-AU"/>
          </a:p>
        </p:txBody>
      </p:sp>
      <p:sp>
        <p:nvSpPr>
          <p:cNvPr id="37" name="Rectangle 36" descr="Table showing the proportion of paid lawful content by media category for 2017, 2016 and 2015" title="ANY PAID (amongst consumers)"/>
          <p:cNvSpPr/>
          <p:nvPr/>
        </p:nvSpPr>
        <p:spPr>
          <a:xfrm>
            <a:off x="4868468" y="1107410"/>
            <a:ext cx="1279517" cy="600164"/>
          </a:xfrm>
          <a:prstGeom prst="rect">
            <a:avLst/>
          </a:prstGeom>
        </p:spPr>
        <p:txBody>
          <a:bodyPr wrap="none">
            <a:spAutoFit/>
          </a:bodyPr>
          <a:lstStyle/>
          <a:p>
            <a:r>
              <a:rPr lang="en-AU" sz="1100" spc="100" dirty="0" smtClean="0">
                <a:latin typeface="+mn-lt"/>
              </a:rPr>
              <a:t>ANY PAID</a:t>
            </a:r>
          </a:p>
          <a:p>
            <a:r>
              <a:rPr lang="en-AU" sz="1100" spc="100" dirty="0"/>
              <a:t>(AMONGST </a:t>
            </a:r>
            <a:endParaRPr lang="en-AU" sz="1100" spc="100" dirty="0" smtClean="0"/>
          </a:p>
          <a:p>
            <a:r>
              <a:rPr lang="en-AU" sz="1100" spc="100" dirty="0" smtClean="0"/>
              <a:t>CONSUMERS)</a:t>
            </a:r>
            <a:endParaRPr lang="en-AU" sz="1100" dirty="0">
              <a:latin typeface="+mn-lt"/>
            </a:endParaRPr>
          </a:p>
        </p:txBody>
      </p:sp>
      <p:pic>
        <p:nvPicPr>
          <p:cNvPr id="24" name="Picture 23" descr="Image illustrating the Video Games media category" title="Game controller symbol"/>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91235" y="2494061"/>
            <a:ext cx="597339" cy="647117"/>
          </a:xfrm>
          <a:prstGeom prst="rect">
            <a:avLst/>
          </a:prstGeom>
        </p:spPr>
      </p:pic>
      <p:grpSp>
        <p:nvGrpSpPr>
          <p:cNvPr id="23" name="Group 22" descr="Symbol illustrating Any Across Four Categories digital media category" title="4 differently-coloured boxes, symbol"/>
          <p:cNvGrpSpPr/>
          <p:nvPr/>
        </p:nvGrpSpPr>
        <p:grpSpPr>
          <a:xfrm>
            <a:off x="6191234" y="1695599"/>
            <a:ext cx="647117" cy="648000"/>
            <a:chOff x="10184524" y="3181443"/>
            <a:chExt cx="519112" cy="509064"/>
          </a:xfrm>
        </p:grpSpPr>
        <p:sp>
          <p:nvSpPr>
            <p:cNvPr id="25" name="Rectangle 24" title="Nil"/>
            <p:cNvSpPr/>
            <p:nvPr/>
          </p:nvSpPr>
          <p:spPr bwMode="ltGray">
            <a:xfrm>
              <a:off x="10184524" y="3181443"/>
              <a:ext cx="259556" cy="259556"/>
            </a:xfrm>
            <a:prstGeom prst="rect">
              <a:avLst/>
            </a:prstGeom>
            <a:solidFill>
              <a:srgbClr val="3EB1CC"/>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26" name="Rectangle 25" title="Nil"/>
            <p:cNvSpPr/>
            <p:nvPr/>
          </p:nvSpPr>
          <p:spPr bwMode="ltGray">
            <a:xfrm>
              <a:off x="10444080" y="3181443"/>
              <a:ext cx="259556" cy="259556"/>
            </a:xfrm>
            <a:prstGeom prst="rect">
              <a:avLst/>
            </a:prstGeom>
            <a:solidFill>
              <a:srgbClr val="4655A5"/>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29" name="Rectangle 28" title="Nil"/>
            <p:cNvSpPr/>
            <p:nvPr/>
          </p:nvSpPr>
          <p:spPr bwMode="ltGray">
            <a:xfrm>
              <a:off x="10184524" y="3430951"/>
              <a:ext cx="259556" cy="259556"/>
            </a:xfrm>
            <a:prstGeom prst="rect">
              <a:avLst/>
            </a:prstGeom>
            <a:solidFill>
              <a:srgbClr val="F7911E"/>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sp>
          <p:nvSpPr>
            <p:cNvPr id="30" name="Rectangle 29" title="Nil"/>
            <p:cNvSpPr/>
            <p:nvPr/>
          </p:nvSpPr>
          <p:spPr bwMode="ltGray">
            <a:xfrm>
              <a:off x="10444080" y="3430951"/>
              <a:ext cx="259556" cy="259556"/>
            </a:xfrm>
            <a:prstGeom prst="rect">
              <a:avLst/>
            </a:prstGeom>
            <a:solidFill>
              <a:srgbClr val="C50017"/>
            </a:solidFill>
            <a:ln w="12700" cap="flat" cmpd="sng" algn="ctr">
              <a:noFill/>
              <a:prstDash val="soli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AU" sz="1600" b="0" i="0" u="none" strike="noStrike" kern="0" cap="none" spc="0" normalizeH="0" baseline="0" noProof="0" dirty="0" err="1" smtClean="0">
                <a:ln>
                  <a:noFill/>
                </a:ln>
                <a:solidFill>
                  <a:prstClr val="white"/>
                </a:solidFill>
                <a:effectLst/>
                <a:uLnTx/>
                <a:uFillTx/>
                <a:latin typeface="Verdana"/>
                <a:ea typeface="+mn-ea"/>
                <a:cs typeface="+mn-cs"/>
              </a:endParaRPr>
            </a:p>
          </p:txBody>
        </p:sp>
      </p:grpSp>
      <p:graphicFrame>
        <p:nvGraphicFramePr>
          <p:cNvPr id="31" name="Table 30" descr="Across 4 Categories&#10;2017 62%, 2016 59%, 2015 53%&#10;&#10;Video games&#10;2017 69% (significant increase on last year), 2016 62%, 2015 62%&#10;&#10;Movies&#10;2017 65%, 2016 61%, 2015 42%&#10;&#10;Music&#10;2017 56%, 2016 54%, 2015 52%&#10;&#10;TV programmes&#10;2017 47% (significant increase on last year), 2016 39%, 2015 24%&#10;" title="Table showing proportion of internet users streaming across media categories year on year"/>
          <p:cNvGraphicFramePr>
            <a:graphicFrameLocks noGrp="1"/>
          </p:cNvGraphicFramePr>
          <p:nvPr>
            <p:extLst>
              <p:ext uri="{D42A27DB-BD31-4B8C-83A1-F6EECF244321}">
                <p14:modId xmlns:p14="http://schemas.microsoft.com/office/powerpoint/2010/main" val="513471684"/>
              </p:ext>
            </p:extLst>
          </p:nvPr>
        </p:nvGraphicFramePr>
        <p:xfrm>
          <a:off x="6927975" y="1409849"/>
          <a:ext cx="2016000" cy="4251305"/>
        </p:xfrm>
        <a:graphic>
          <a:graphicData uri="http://schemas.openxmlformats.org/drawingml/2006/table">
            <a:tbl>
              <a:tblPr firstRow="1" bandRow="1">
                <a:tableStyleId>{5C22544A-7EE6-4342-B048-85BDC9FD1C3A}</a:tableStyleId>
              </a:tblPr>
              <a:tblGrid>
                <a:gridCol w="672000"/>
                <a:gridCol w="672000"/>
                <a:gridCol w="672000"/>
              </a:tblGrid>
              <a:tr h="288000">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2016</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200" b="0" kern="1200" spc="100" baseline="0" dirty="0" smtClean="0">
                          <a:solidFill>
                            <a:schemeClr val="tx1"/>
                          </a:solidFill>
                          <a:latin typeface="+mn-lt"/>
                          <a:ea typeface="+mn-ea"/>
                          <a:cs typeface="+mn-cs"/>
                        </a:rPr>
                        <a:t>2017</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53%</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59%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62%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62%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62%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69%</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42%</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61%</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65%</a:t>
                      </a:r>
                    </a:p>
                  </a:txBody>
                  <a:tcPr marL="84406" marR="84406"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52%</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spc="100" baseline="0" dirty="0" smtClean="0">
                          <a:solidFill>
                            <a:schemeClr val="tx1"/>
                          </a:solidFill>
                        </a:rPr>
                        <a:t>54%</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56%</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92661">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24%</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chemeClr val="tx1"/>
                          </a:solidFill>
                          <a:latin typeface="+mn-lt"/>
                          <a:ea typeface="+mn-ea"/>
                          <a:cs typeface="+mn-cs"/>
                        </a:rPr>
                        <a:t>39%</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4" indent="0" algn="ctr" defTabSz="914400" rtl="0" eaLnBrk="1" fontAlgn="auto" latinLnBrk="0" hangingPunct="1">
                        <a:lnSpc>
                          <a:spcPct val="100000"/>
                        </a:lnSpc>
                        <a:spcBef>
                          <a:spcPts val="0"/>
                        </a:spcBef>
                        <a:spcAft>
                          <a:spcPts val="0"/>
                        </a:spcAft>
                        <a:buClrTx/>
                        <a:buSzTx/>
                        <a:buFontTx/>
                        <a:buNone/>
                        <a:tabLst/>
                        <a:defRPr/>
                      </a:pPr>
                      <a:r>
                        <a:rPr lang="en-AU" sz="1800" b="0" kern="1200" spc="100" baseline="0" dirty="0" smtClean="0">
                          <a:solidFill>
                            <a:srgbClr val="00B050"/>
                          </a:solidFill>
                          <a:latin typeface="+mn-lt"/>
                          <a:ea typeface="+mn-ea"/>
                          <a:cs typeface="+mn-cs"/>
                        </a:rPr>
                        <a:t>47%</a:t>
                      </a:r>
                    </a:p>
                  </a:txBody>
                  <a:tcPr marL="84406" marR="84406"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20" name="Rectangle 19" descr="Amongst those consuming digital content,&#10;the proportion paying for at least some of it continued to increase from&#10;53% in 2015 to 59% in 2016 to 62% in 2017&#10;" title="Summary of the proportion of those consuming paid digital content"/>
          <p:cNvSpPr/>
          <p:nvPr/>
        </p:nvSpPr>
        <p:spPr>
          <a:xfrm>
            <a:off x="283139" y="3585974"/>
            <a:ext cx="4380371" cy="2499516"/>
          </a:xfrm>
          <a:prstGeom prst="rect">
            <a:avLst/>
          </a:prstGeom>
          <a:noFill/>
        </p:spPr>
        <p:txBody>
          <a:bodyPr wrap="square" anchor="ctr">
            <a:noAutofit/>
          </a:bodyPr>
          <a:lstStyle/>
          <a:p>
            <a:pPr marL="4763" lvl="2">
              <a:buSzPct val="100000"/>
            </a:pPr>
            <a:r>
              <a:rPr lang="en-AU" sz="2800" b="0" dirty="0" smtClean="0">
                <a:solidFill>
                  <a:schemeClr val="bg2">
                    <a:lumMod val="60000"/>
                    <a:lumOff val="40000"/>
                  </a:schemeClr>
                </a:solidFill>
                <a:latin typeface="+mn-lt"/>
              </a:rPr>
              <a:t>53% </a:t>
            </a:r>
            <a:r>
              <a:rPr lang="en-AU" dirty="0">
                <a:solidFill>
                  <a:schemeClr val="bg2">
                    <a:lumMod val="60000"/>
                    <a:lumOff val="40000"/>
                  </a:schemeClr>
                </a:solidFill>
              </a:rPr>
              <a:t>in </a:t>
            </a:r>
            <a:r>
              <a:rPr lang="en-AU" dirty="0" smtClean="0">
                <a:solidFill>
                  <a:schemeClr val="bg2">
                    <a:lumMod val="60000"/>
                    <a:lumOff val="40000"/>
                  </a:schemeClr>
                </a:solidFill>
              </a:rPr>
              <a:t>2015 </a:t>
            </a:r>
          </a:p>
          <a:p>
            <a:pPr marL="4763" lvl="2">
              <a:buSzPct val="100000"/>
            </a:pPr>
            <a:r>
              <a:rPr lang="en-AU" sz="2000" dirty="0" smtClean="0"/>
              <a:t>         to</a:t>
            </a:r>
          </a:p>
          <a:p>
            <a:pPr marL="4763" lvl="2">
              <a:buSzPct val="100000"/>
            </a:pPr>
            <a:r>
              <a:rPr lang="en-AU" sz="3200" dirty="0" smtClean="0"/>
              <a:t>	</a:t>
            </a:r>
            <a:r>
              <a:rPr lang="en-AU" sz="2800" dirty="0" smtClean="0">
                <a:solidFill>
                  <a:schemeClr val="bg2"/>
                </a:solidFill>
              </a:rPr>
              <a:t>59% </a:t>
            </a:r>
            <a:r>
              <a:rPr lang="en-AU" dirty="0">
                <a:solidFill>
                  <a:schemeClr val="bg2"/>
                </a:solidFill>
              </a:rPr>
              <a:t>in </a:t>
            </a:r>
            <a:r>
              <a:rPr lang="en-AU" dirty="0" smtClean="0">
                <a:solidFill>
                  <a:schemeClr val="bg2"/>
                </a:solidFill>
              </a:rPr>
              <a:t>2016</a:t>
            </a:r>
            <a:endParaRPr lang="en-AU" sz="2000" dirty="0">
              <a:solidFill>
                <a:schemeClr val="bg2"/>
              </a:solidFill>
            </a:endParaRPr>
          </a:p>
          <a:p>
            <a:pPr marL="4763" lvl="2">
              <a:buSzPct val="100000"/>
            </a:pPr>
            <a:r>
              <a:rPr lang="en-AU" sz="2000" dirty="0"/>
              <a:t>	</a:t>
            </a:r>
            <a:r>
              <a:rPr lang="en-AU" sz="2000" dirty="0" smtClean="0"/>
              <a:t>         to</a:t>
            </a:r>
            <a:endParaRPr lang="en-AU" sz="2000" dirty="0"/>
          </a:p>
          <a:p>
            <a:pPr marL="4763" lvl="2" algn="ctr">
              <a:buSzPct val="100000"/>
            </a:pPr>
            <a:r>
              <a:rPr lang="en-AU" sz="4800" b="0" dirty="0" smtClean="0">
                <a:latin typeface="+mn-lt"/>
              </a:rPr>
              <a:t>		</a:t>
            </a:r>
            <a:r>
              <a:rPr lang="en-AU" sz="4800" b="0" dirty="0" smtClean="0">
                <a:solidFill>
                  <a:schemeClr val="tx2"/>
                </a:solidFill>
                <a:latin typeface="+mn-lt"/>
              </a:rPr>
              <a:t>62%</a:t>
            </a:r>
            <a:r>
              <a:rPr lang="en-AU" sz="4800" dirty="0">
                <a:solidFill>
                  <a:schemeClr val="tx2"/>
                </a:solidFill>
              </a:rPr>
              <a:t> </a:t>
            </a:r>
            <a:r>
              <a:rPr lang="en-AU" sz="2000" dirty="0" smtClean="0">
                <a:solidFill>
                  <a:schemeClr val="tx2"/>
                </a:solidFill>
              </a:rPr>
              <a:t>in </a:t>
            </a:r>
            <a:r>
              <a:rPr lang="en-AU" sz="2000" dirty="0">
                <a:solidFill>
                  <a:schemeClr val="tx2"/>
                </a:solidFill>
              </a:rPr>
              <a:t>2017</a:t>
            </a:r>
          </a:p>
        </p:txBody>
      </p:sp>
    </p:spTree>
    <p:extLst>
      <p:ext uri="{BB962C8B-B14F-4D97-AF65-F5344CB8AC3E}">
        <p14:creationId xmlns:p14="http://schemas.microsoft.com/office/powerpoint/2010/main" val="3684671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P" val="DOCUMENTDATA"/>
</p:tagLst>
</file>

<file path=ppt/tags/tag2.xml><?xml version="1.0" encoding="utf-8"?>
<p:tagLst xmlns:a="http://schemas.openxmlformats.org/drawingml/2006/main" xmlns:r="http://schemas.openxmlformats.org/officeDocument/2006/relationships" xmlns:p="http://schemas.openxmlformats.org/presentationml/2006/main">
  <p:tag name="SLIDE" val="COVER"/>
</p:tagLst>
</file>

<file path=ppt/tags/tag3.xml><?xml version="1.0" encoding="utf-8"?>
<p:tagLst xmlns:a="http://schemas.openxmlformats.org/drawingml/2006/main" xmlns:r="http://schemas.openxmlformats.org/officeDocument/2006/relationships" xmlns:p="http://schemas.openxmlformats.org/presentationml/2006/main">
  <p:tag name="SLIDE" val="CUSTOMSLIDE"/>
</p:tagLst>
</file>

<file path=ppt/tags/tag4.xml><?xml version="1.0" encoding="utf-8"?>
<p:tagLst xmlns:a="http://schemas.openxmlformats.org/drawingml/2006/main" xmlns:r="http://schemas.openxmlformats.org/officeDocument/2006/relationships" xmlns:p="http://schemas.openxmlformats.org/presentationml/2006/main">
  <p:tag name="WIDTH" val="209.7638"/>
  <p:tag name="HEIGHT" val="149.9628"/>
  <p:tag name="TOP" val="349.0431"/>
  <p:tag name="LEFT" val="254.9931"/>
</p:tagLst>
</file>

<file path=ppt/tags/tag5.xml><?xml version="1.0" encoding="utf-8"?>
<p:tagLst xmlns:a="http://schemas.openxmlformats.org/drawingml/2006/main" xmlns:r="http://schemas.openxmlformats.org/officeDocument/2006/relationships" xmlns:p="http://schemas.openxmlformats.org/presentationml/2006/main">
  <p:tag name="WIDTH" val="209.7638"/>
  <p:tag name="HEIGHT" val="148.2882"/>
  <p:tag name="TOP" val="350.6083"/>
  <p:tag name="LEFT" val="22.5"/>
</p:tagLst>
</file>

<file path=ppt/theme/theme1.xml><?xml version="1.0" encoding="utf-8"?>
<a:theme xmlns:a="http://schemas.openxmlformats.org/drawingml/2006/main" name="VD_TNS AU_Kantar Public Presentation Template (4_3)_v20170110">
  <a:themeElements>
    <a:clrScheme name="Kantar Public">
      <a:dk1>
        <a:srgbClr val="717171"/>
      </a:dk1>
      <a:lt1>
        <a:srgbClr val="FFFFFF"/>
      </a:lt1>
      <a:dk2>
        <a:srgbClr val="001A90"/>
      </a:dk2>
      <a:lt2>
        <a:srgbClr val="00A1DE"/>
      </a:lt2>
      <a:accent1>
        <a:srgbClr val="9C9B9B"/>
      </a:accent1>
      <a:accent2>
        <a:srgbClr val="96C920"/>
      </a:accent2>
      <a:accent3>
        <a:srgbClr val="DC6B2F"/>
      </a:accent3>
      <a:accent4>
        <a:srgbClr val="A01414"/>
      </a:accent4>
      <a:accent5>
        <a:srgbClr val="712C8A"/>
      </a:accent5>
      <a:accent6>
        <a:srgbClr val="FF971B"/>
      </a:accent6>
      <a:hlink>
        <a:srgbClr val="001A90"/>
      </a:hlink>
      <a:folHlink>
        <a:srgbClr val="DC6B2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Kantar Public Presentation Template (4_3)" id="{CC8A9D59-0740-FA4A-8CA1-75055DCDFEC7}" vid="{08097548-3A02-1E4C-9791-1D089897729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NS Global">
    <a:dk1>
      <a:srgbClr val="333333"/>
    </a:dk1>
    <a:lt1>
      <a:sysClr val="window" lastClr="FFFFFF"/>
    </a:lt1>
    <a:dk2>
      <a:srgbClr val="131C6B"/>
    </a:dk2>
    <a:lt2>
      <a:srgbClr val="3EB1CC"/>
    </a:lt2>
    <a:accent1>
      <a:srgbClr val="C50017"/>
    </a:accent1>
    <a:accent2>
      <a:srgbClr val="F7911E"/>
    </a:accent2>
    <a:accent3>
      <a:srgbClr val="EF5205"/>
    </a:accent3>
    <a:accent4>
      <a:srgbClr val="7A2280"/>
    </a:accent4>
    <a:accent5>
      <a:srgbClr val="4C1D52"/>
    </a:accent5>
    <a:accent6>
      <a:srgbClr val="4655A5"/>
    </a:accent6>
    <a:hlink>
      <a:srgbClr val="EC008C"/>
    </a:hlink>
    <a:folHlink>
      <a:srgbClr val="EC008C"/>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NS Global">
    <a:dk1>
      <a:srgbClr val="333333"/>
    </a:dk1>
    <a:lt1>
      <a:sysClr val="window" lastClr="FFFFFF"/>
    </a:lt1>
    <a:dk2>
      <a:srgbClr val="131C6B"/>
    </a:dk2>
    <a:lt2>
      <a:srgbClr val="3EB1CC"/>
    </a:lt2>
    <a:accent1>
      <a:srgbClr val="C50017"/>
    </a:accent1>
    <a:accent2>
      <a:srgbClr val="F7911E"/>
    </a:accent2>
    <a:accent3>
      <a:srgbClr val="EF5205"/>
    </a:accent3>
    <a:accent4>
      <a:srgbClr val="7A2280"/>
    </a:accent4>
    <a:accent5>
      <a:srgbClr val="4C1D52"/>
    </a:accent5>
    <a:accent6>
      <a:srgbClr val="4655A5"/>
    </a:accent6>
    <a:hlink>
      <a:srgbClr val="EC008C"/>
    </a:hlink>
    <a:folHlink>
      <a:srgbClr val="EC008C"/>
    </a:folHlink>
  </a:clrScheme>
  <a:fontScheme name="TNS Master Font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rimRootDocument" ma:contentTypeID="0x010100407620DDFF47524F86BCF55EDD394643006548FF0AB6E2824BB857D43D30B111DA" ma:contentTypeVersion="5" ma:contentTypeDescription="This content type is the root content type of all trim record types with behaviour as Document" ma:contentTypeScope="" ma:versionID="2fe467e15a2f5006dde90b18db9a02d2">
  <xsd:schema xmlns:xsd="http://www.w3.org/2001/XMLSchema" xmlns:xs="http://www.w3.org/2001/XMLSchema" xmlns:p="http://schemas.microsoft.com/office/2006/metadata/properties" xmlns:ns2="4597da67-68a3-4e9d-8803-ba3e1787ab6c" targetNamespace="http://schemas.microsoft.com/office/2006/metadata/properties" ma:root="true" ma:fieldsID="50beea152e3b2edc01fc48af3ed10d0e" ns2:_="">
    <xsd:import namespace="4597da67-68a3-4e9d-8803-ba3e1787ab6c"/>
    <xsd:element name="properties">
      <xsd:complexType>
        <xsd:sequence>
          <xsd:element name="documentManagement">
            <xsd:complexType>
              <xsd:all>
                <xsd:element ref="ns2:trimRootDocURI" minOccurs="0"/>
                <xsd:element ref="ns2:trimRootDocParentURI" minOccurs="0"/>
                <xsd:element ref="ns2:trimRootDocSecurityLevel" minOccurs="0"/>
                <xsd:element ref="ns2:trimRootDocSecurityCaveats" minOccurs="0"/>
                <xsd:element ref="ns2:trimRootDocACLCanViewDocument" minOccurs="0"/>
                <xsd:element ref="ns2:dd9c7627a75f4720a6ccce58a35e4d75" minOccurs="0"/>
                <xsd:element ref="ns2:TaxCatchAll" minOccurs="0"/>
                <xsd:element ref="ns2:TaxCatchAllLabel" minOccurs="0"/>
                <xsd:element ref="ns2:trimRootDocACLCanViewMetadata" minOccurs="0"/>
                <xsd:element ref="ns2:hab31d4ae2264d5c8e77fd86c07e7635" minOccurs="0"/>
                <xsd:element ref="ns2:trimRootDocACLCanUpdateDocument" minOccurs="0"/>
                <xsd:element ref="ns2:c1aa94c1bcce43cc9138ccb9c7bf6e69" minOccurs="0"/>
                <xsd:element ref="ns2:trimRootDocACLCanUpdateMetadata" minOccurs="0"/>
                <xsd:element ref="ns2:e65fcc6ef396426b9c231bd6b3bc54de" minOccurs="0"/>
                <xsd:element ref="ns2:trimRootDocACLCanContributeDocuments" minOccurs="0"/>
                <xsd:element ref="ns2:l30152c64bc5409cb0d6af5fc7998329" minOccurs="0"/>
                <xsd:element ref="ns2:trimRootDocACLCanModifyAccess" minOccurs="0"/>
                <xsd:element ref="ns2:ie56bdfdc4a44ef997c05b4ed8c67594" minOccurs="0"/>
                <xsd:element ref="ns2:trimRootDocNotes" minOccurs="0"/>
                <xsd:element ref="ns2:me786d0e3c9949dc83d6a9826d3f7afb" minOccurs="0"/>
                <xsd:element ref="ns2:e74c999a0f514bafbaad1ae53c56eac2" minOccurs="0"/>
                <xsd:element ref="ns2:l7f7762656034748af4098221ba10b64" minOccurs="0"/>
                <xsd:element ref="ns2:a26f7cb41fae41ebb6c8e377b7c30d71"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7da67-68a3-4e9d-8803-ba3e1787ab6c" elementFormDefault="qualified">
    <xsd:import namespace="http://schemas.microsoft.com/office/2006/documentManagement/types"/>
    <xsd:import namespace="http://schemas.microsoft.com/office/infopath/2007/PartnerControls"/>
    <xsd:element name="trimRootDocURI" ma:index="8" nillable="true" ma:displayName="URI" ma:hidden="true" ma:internalName="trimRootDocURI" ma:readOnly="false">
      <xsd:simpleType>
        <xsd:restriction base="dms:Text">
          <xsd:maxLength value="255"/>
        </xsd:restriction>
      </xsd:simpleType>
    </xsd:element>
    <xsd:element name="trimRootDocParentURI" ma:index="9" nillable="true" ma:displayName="Parent URI" ma:internalName="trimRootDocParentURI">
      <xsd:simpleType>
        <xsd:restriction base="dms:Number"/>
      </xsd:simpleType>
    </xsd:element>
    <xsd:element name="trimRootDocSecurityLevel" ma:index="10" nillable="true" ma:displayName="Security Level" ma:default="For Official Use Only" ma:format="Dropdown" ma:internalName="trimRootDocSecurityLevel">
      <xsd:simpleType>
        <xsd:restriction base="dms:Choice">
          <xsd:enumeration value="For Official Use Only"/>
          <xsd:enumeration value="Protected"/>
          <xsd:enumeration value="Confidential"/>
          <xsd:enumeration value="Secret"/>
          <xsd:enumeration value="Top Secret"/>
        </xsd:restriction>
      </xsd:simpleType>
    </xsd:element>
    <xsd:element name="trimRootDocSecurityCaveats" ma:index="11" nillable="true" ma:displayName="Security Caveats" ma:default="Departmental Staff" ma:internalName="trimRootDocSecurityCaveats">
      <xsd:complexType>
        <xsd:complexContent>
          <xsd:extension base="dms:MultiChoice">
            <xsd:sequence>
              <xsd:element name="Value" maxOccurs="unbounded" minOccurs="0" nillable="true">
                <xsd:simpleType>
                  <xsd:restriction base="dms:Choice">
                    <xsd:enumeration value="Commercial"/>
                    <xsd:enumeration value="Departmental Staff"/>
                    <xsd:enumeration value="For-Official-Use-Only"/>
                    <xsd:enumeration value="For-Official-Use-Only: Commercial"/>
                    <xsd:enumeration value="For-Official-Use-Only: Legal"/>
                    <xsd:enumeration value="For-Official-Use-Only: Staff"/>
                    <xsd:enumeration value="Sensitive"/>
                    <xsd:enumeration value="Sensitive: Cabinet"/>
                    <xsd:enumeration value="Sensitive: Legal"/>
                    <xsd:enumeration value="Sensitive: Personal"/>
                    <xsd:enumeration value="Admin"/>
                  </xsd:restriction>
                </xsd:simpleType>
              </xsd:element>
            </xsd:sequence>
          </xsd:extension>
        </xsd:complexContent>
      </xsd:complexType>
    </xsd:element>
    <xsd:element name="trimRootDocACLCanViewDocument" ma:index="12" nillable="true" ma:displayName="Can View Document" ma:format="RadioButtons" ma:internalName="trimRootDocACLCanViewDocument">
      <xsd:simpleType>
        <xsd:restriction base="dms:Choice">
          <xsd:enumeration value="Inherit"/>
          <xsd:enumeration value="Everyone"/>
          <xsd:enumeration value="Custom"/>
        </xsd:restriction>
      </xsd:simpleType>
    </xsd:element>
    <xsd:element name="dd9c7627a75f4720a6ccce58a35e4d75" ma:index="13" nillable="true" ma:taxonomy="true" ma:internalName="dd9c7627a75f4720a6ccce58a35e4d75" ma:taxonomyFieldName="trimRootDocACLCanViewDocument_List" ma:displayName="Can View Document List" ma:fieldId="{dd9c7627-a75f-4720-a6cc-ce58a35e4d75}" ma:taxonomyMulti="true"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e1313e33-0c45-43da-8861-564a4ba3a667}" ma:internalName="TaxCatchAll" ma:showField="CatchAllData" ma:web="4597da67-68a3-4e9d-8803-ba3e1787ab6c">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e1313e33-0c45-43da-8861-564a4ba3a667}" ma:internalName="TaxCatchAllLabel" ma:readOnly="true" ma:showField="CatchAllDataLabel" ma:web="4597da67-68a3-4e9d-8803-ba3e1787ab6c">
      <xsd:complexType>
        <xsd:complexContent>
          <xsd:extension base="dms:MultiChoiceLookup">
            <xsd:sequence>
              <xsd:element name="Value" type="dms:Lookup" maxOccurs="unbounded" minOccurs="0" nillable="true"/>
            </xsd:sequence>
          </xsd:extension>
        </xsd:complexContent>
      </xsd:complexType>
    </xsd:element>
    <xsd:element name="trimRootDocACLCanViewMetadata" ma:index="17" nillable="true" ma:displayName="Can View Metadata" ma:format="RadioButtons" ma:internalName="trimRootDocACLCanViewMetadata">
      <xsd:simpleType>
        <xsd:restriction base="dms:Choice">
          <xsd:enumeration value="Inherit"/>
          <xsd:enumeration value="Everyone"/>
          <xsd:enumeration value="Custom"/>
        </xsd:restriction>
      </xsd:simpleType>
    </xsd:element>
    <xsd:element name="hab31d4ae2264d5c8e77fd86c07e7635" ma:index="18" nillable="true" ma:taxonomy="true" ma:internalName="hab31d4ae2264d5c8e77fd86c07e7635" ma:taxonomyFieldName="trimRootDocACLCanViewMetadata_List" ma:displayName="Can View Metadata List" ma:fieldId="{1ab31d4a-e226-4d5c-8e77-fd86c07e7635}" ma:taxonomyMulti="true"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trimRootDocACLCanUpdateDocument" ma:index="20" nillable="true" ma:displayName="Can Update Document" ma:format="RadioButtons" ma:internalName="trimRootDocACLCanUpdateDocument">
      <xsd:simpleType>
        <xsd:restriction base="dms:Choice">
          <xsd:enumeration value="Inherit"/>
          <xsd:enumeration value="Everyone"/>
          <xsd:enumeration value="Custom"/>
        </xsd:restriction>
      </xsd:simpleType>
    </xsd:element>
    <xsd:element name="c1aa94c1bcce43cc9138ccb9c7bf6e69" ma:index="21" nillable="true" ma:taxonomy="true" ma:internalName="c1aa94c1bcce43cc9138ccb9c7bf6e69" ma:taxonomyFieldName="trimRootDocACLCanUpdateDocument_List" ma:displayName="Can Update Document List" ma:fieldId="{c1aa94c1-bcce-43cc-9138-ccb9c7bf6e69}" ma:taxonomyMulti="true"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trimRootDocACLCanUpdateMetadata" ma:index="23" nillable="true" ma:displayName="Can Update Metadata" ma:format="RadioButtons" ma:internalName="trimRootDocACLCanUpdateMetadata">
      <xsd:simpleType>
        <xsd:restriction base="dms:Choice">
          <xsd:enumeration value="Inherit"/>
          <xsd:enumeration value="Everyone"/>
          <xsd:enumeration value="Custom"/>
        </xsd:restriction>
      </xsd:simpleType>
    </xsd:element>
    <xsd:element name="e65fcc6ef396426b9c231bd6b3bc54de" ma:index="24" nillable="true" ma:taxonomy="true" ma:internalName="e65fcc6ef396426b9c231bd6b3bc54de" ma:taxonomyFieldName="trimRootDocACLCanUpdateMetadata_List" ma:displayName="Can Update Metadata List" ma:fieldId="{e65fcc6e-f396-426b-9c23-1bd6b3bc54de}" ma:taxonomyMulti="true"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trimRootDocACLCanContributeDocuments" ma:index="26" nillable="true" ma:displayName="Can Contribute Content" ma:format="RadioButtons" ma:hidden="true" ma:internalName="trimRootDocACLCanContributeDocuments" ma:readOnly="false">
      <xsd:simpleType>
        <xsd:restriction base="dms:Choice">
          <xsd:enumeration value="Inherit"/>
          <xsd:enumeration value="Everyone"/>
          <xsd:enumeration value="Custom"/>
        </xsd:restriction>
      </xsd:simpleType>
    </xsd:element>
    <xsd:element name="l30152c64bc5409cb0d6af5fc7998329" ma:index="27" nillable="true" ma:taxonomy="true" ma:internalName="l30152c64bc5409cb0d6af5fc7998329" ma:taxonomyFieldName="trimRootDocACLCanContributeDocuments_List" ma:displayName="Can Contribute Content List" ma:readOnly="false" ma:default="" ma:fieldId="{530152c6-4bc5-409c-b0d6-af5fc7998329}" ma:taxonomyMulti="true"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trimRootDocACLCanModifyAccess" ma:index="29" nillable="true" ma:displayName="Can Modify Access" ma:format="RadioButtons" ma:internalName="trimRootDocACLCanModifyAccess">
      <xsd:simpleType>
        <xsd:restriction base="dms:Choice">
          <xsd:enumeration value="Inherit"/>
          <xsd:enumeration value="Everyone"/>
          <xsd:enumeration value="Custom"/>
        </xsd:restriction>
      </xsd:simpleType>
    </xsd:element>
    <xsd:element name="ie56bdfdc4a44ef997c05b4ed8c67594" ma:index="30" nillable="true" ma:taxonomy="true" ma:internalName="ie56bdfdc4a44ef997c05b4ed8c67594" ma:taxonomyFieldName="trimRootDocACLCanModifyAccess_List" ma:displayName="Can Modify Access List" ma:fieldId="{2e56bdfd-c4a4-4ef9-97c0-5b4ed8c67594}" ma:taxonomyMulti="true"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trimRootDocNotes" ma:index="32" nillable="true" ma:displayName="Notes" ma:internalName="trimRootDocNotes">
      <xsd:simpleType>
        <xsd:restriction base="dms:Note"/>
      </xsd:simpleType>
    </xsd:element>
    <xsd:element name="me786d0e3c9949dc83d6a9826d3f7afb" ma:index="33" nillable="true" ma:taxonomy="true" ma:internalName="me786d0e3c9949dc83d6a9826d3f7afb" ma:taxonomyFieldName="trimRootDocOwnerLocation" ma:displayName="Owner" ma:fieldId="{6e786d0e-3c99-49dc-83d6-a9826d3f7afb}"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e74c999a0f514bafbaad1ae53c56eac2" ma:index="35" nillable="true" ma:taxonomy="true" ma:internalName="e74c999a0f514bafbaad1ae53c56eac2" ma:taxonomyFieldName="trimRootDocOtherContactLocation" ma:displayName="Other Contact" ma:readOnly="false" ma:default="" ma:fieldId="{e74c999a-0f51-4baf-baad-1ae53c56eac2}"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l7f7762656034748af4098221ba10b64" ma:index="37" nillable="true" ma:taxonomy="true" ma:internalName="l7f7762656034748af4098221ba10b64" ma:taxonomyFieldName="trimRootDocAssigneeLocation" ma:displayName="Assignee" ma:readOnly="false" ma:default="" ma:fieldId="{57f77626-5603-4748-af40-98221ba10b64}" ma:sspId="2f9937d8-ded5-4646-b9c0-07a4c210d204" ma:termSetId="d1a95e6e-c615-4733-9226-7b9bc8148b04" ma:anchorId="00000000-0000-0000-0000-000000000000" ma:open="false" ma:isKeyword="false">
      <xsd:complexType>
        <xsd:sequence>
          <xsd:element ref="pc:Terms" minOccurs="0" maxOccurs="1"/>
        </xsd:sequence>
      </xsd:complexType>
    </xsd:element>
    <xsd:element name="a26f7cb41fae41ebb6c8e377b7c30d71" ma:index="39" nillable="true" ma:taxonomy="true" ma:internalName="a26f7cb41fae41ebb6c8e377b7c30d71" ma:taxonomyFieldName="trimRootDocClassification" ma:displayName="Classification" ma:default="" ma:fieldId="{a26f7cb4-1fae-41eb-b6c8-e377b7c30d71}" ma:sspId="2f9937d8-ded5-4646-b9c0-07a4c210d204" ma:termSetId="f9a750e0-e20a-43c2-89a6-4c381f79f1c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597da67-68a3-4e9d-8803-ba3e1787ab6c"/>
    <e65fcc6ef396426b9c231bd6b3bc54de xmlns="4597da67-68a3-4e9d-8803-ba3e1787ab6c">
      <Terms xmlns="http://schemas.microsoft.com/office/infopath/2007/PartnerControls"/>
    </e65fcc6ef396426b9c231bd6b3bc54de>
    <me786d0e3c9949dc83d6a9826d3f7afb xmlns="4597da67-68a3-4e9d-8803-ba3e1787ab6c">
      <Terms xmlns="http://schemas.microsoft.com/office/infopath/2007/PartnerControls"/>
    </me786d0e3c9949dc83d6a9826d3f7afb>
    <trimRootDocACLCanUpdateDocument xmlns="4597da67-68a3-4e9d-8803-ba3e1787ab6c" xsi:nil="true"/>
    <l30152c64bc5409cb0d6af5fc7998329 xmlns="4597da67-68a3-4e9d-8803-ba3e1787ab6c">
      <Terms xmlns="http://schemas.microsoft.com/office/infopath/2007/PartnerControls"/>
    </l30152c64bc5409cb0d6af5fc7998329>
    <dd9c7627a75f4720a6ccce58a35e4d75 xmlns="4597da67-68a3-4e9d-8803-ba3e1787ab6c">
      <Terms xmlns="http://schemas.microsoft.com/office/infopath/2007/PartnerControls"/>
    </dd9c7627a75f4720a6ccce58a35e4d75>
    <hab31d4ae2264d5c8e77fd86c07e7635 xmlns="4597da67-68a3-4e9d-8803-ba3e1787ab6c">
      <Terms xmlns="http://schemas.microsoft.com/office/infopath/2007/PartnerControls"/>
    </hab31d4ae2264d5c8e77fd86c07e7635>
    <trimRootDocSecurityCaveats xmlns="4597da67-68a3-4e9d-8803-ba3e1787ab6c"/>
    <trimRootDocACLCanModifyAccess xmlns="4597da67-68a3-4e9d-8803-ba3e1787ab6c" xsi:nil="true"/>
    <e74c999a0f514bafbaad1ae53c56eac2 xmlns="4597da67-68a3-4e9d-8803-ba3e1787ab6c">
      <Terms xmlns="http://schemas.microsoft.com/office/infopath/2007/PartnerControls"/>
    </e74c999a0f514bafbaad1ae53c56eac2>
    <l7f7762656034748af4098221ba10b64 xmlns="4597da67-68a3-4e9d-8803-ba3e1787ab6c">
      <Terms xmlns="http://schemas.microsoft.com/office/infopath/2007/PartnerControls"/>
    </l7f7762656034748af4098221ba10b64>
    <a26f7cb41fae41ebb6c8e377b7c30d71 xmlns="4597da67-68a3-4e9d-8803-ba3e1787ab6c">
      <Terms xmlns="http://schemas.microsoft.com/office/infopath/2007/PartnerControls"/>
    </a26f7cb41fae41ebb6c8e377b7c30d71>
    <trimRootDocURI xmlns="4597da67-68a3-4e9d-8803-ba3e1787ab6c" xsi:nil="true"/>
    <trimRootDocNotes xmlns="4597da67-68a3-4e9d-8803-ba3e1787ab6c" xsi:nil="true"/>
    <trimRootDocACLCanContributeDocuments xmlns="4597da67-68a3-4e9d-8803-ba3e1787ab6c" xsi:nil="true"/>
    <ie56bdfdc4a44ef997c05b4ed8c67594 xmlns="4597da67-68a3-4e9d-8803-ba3e1787ab6c">
      <Terms xmlns="http://schemas.microsoft.com/office/infopath/2007/PartnerControls"/>
    </ie56bdfdc4a44ef997c05b4ed8c67594>
    <trimRootDocParentURI xmlns="4597da67-68a3-4e9d-8803-ba3e1787ab6c" xsi:nil="true"/>
    <trimRootDocACLCanUpdateMetadata xmlns="4597da67-68a3-4e9d-8803-ba3e1787ab6c" xsi:nil="true"/>
    <trimRootDocSecurityLevel xmlns="4597da67-68a3-4e9d-8803-ba3e1787ab6c" xsi:nil="true"/>
    <trimRootDocACLCanViewMetadata xmlns="4597da67-68a3-4e9d-8803-ba3e1787ab6c" xsi:nil="true"/>
    <trimRootDocACLCanViewDocument xmlns="4597da67-68a3-4e9d-8803-ba3e1787ab6c" xsi:nil="true"/>
    <c1aa94c1bcce43cc9138ccb9c7bf6e69 xmlns="4597da67-68a3-4e9d-8803-ba3e1787ab6c">
      <Terms xmlns="http://schemas.microsoft.com/office/infopath/2007/PartnerControls"/>
    </c1aa94c1bcce43cc9138ccb9c7bf6e69>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8709F7-2277-4C44-B649-021ADCCFE4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97da67-68a3-4e9d-8803-ba3e1787ab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9DF0EA-528A-4582-827F-E4E312E66688}">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597da67-68a3-4e9d-8803-ba3e1787ab6c"/>
    <ds:schemaRef ds:uri="http://www.w3.org/XML/1998/namespace"/>
    <ds:schemaRef ds:uri="http://purl.org/dc/dcmitype/"/>
  </ds:schemaRefs>
</ds:datastoreItem>
</file>

<file path=customXml/itemProps3.xml><?xml version="1.0" encoding="utf-8"?>
<ds:datastoreItem xmlns:ds="http://schemas.openxmlformats.org/officeDocument/2006/customXml" ds:itemID="{74102469-0A2B-4D12-8356-96EE5C67A9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VD_TNS AU_Kantar Public Presentation Template (4_3)_v20170110</Template>
  <TotalTime>8698</TotalTime>
  <Words>1244</Words>
  <Application>Microsoft Office PowerPoint</Application>
  <PresentationFormat>On-screen Show (4:3)</PresentationFormat>
  <Paragraphs>393</Paragraphs>
  <Slides>21</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Times New Roman</vt:lpstr>
      <vt:lpstr>Verdana</vt:lpstr>
      <vt:lpstr>Wingdings</vt:lpstr>
      <vt:lpstr>VD_TNS AU_Kantar Public Presentation Template (4_3)_v20170110</vt:lpstr>
      <vt:lpstr>Consumer Survey on Online Copyright Infringement 2017  Summary of Research Findings  June 2017  Prepared for:  Department of Communications and the Arts</vt:lpstr>
      <vt:lpstr>Purpose and design of the research</vt:lpstr>
      <vt:lpstr>PowerPoint Presentation</vt:lpstr>
      <vt:lpstr>Consumption of digital content is increasing </vt:lpstr>
      <vt:lpstr>The increase in consumption of digital content in 2017 is driven by a significant increase in streaming of digital content</vt:lpstr>
      <vt:lpstr>PowerPoint Presentation</vt:lpstr>
      <vt:lpstr>Although consumption of digital content is increasing, levels of infringement remain steady in 2017 </vt:lpstr>
      <vt:lpstr>PowerPoint Presentation</vt:lpstr>
      <vt:lpstr>There is a shift in consumption towards paid lawful digital content </vt:lpstr>
      <vt:lpstr>There have been significant increases in the use of streaming sites such as Netflix, Stan, and Spotify for digital consumption and sharing of content.  </vt:lpstr>
      <vt:lpstr>The proportion of spend on online subscriptions has significantly increased since 2015 for all relevant content types.   Spend on physical purchases has declined since 2015 for most content types, excluding music.</vt:lpstr>
      <vt:lpstr>PowerPoint Presentation</vt:lpstr>
      <vt:lpstr>Convenience and speed were common motivators for using paid services and consuming unlawful content, however price and quality were key differentiating factors</vt:lpstr>
      <vt:lpstr>What would make infringers stop…</vt:lpstr>
      <vt:lpstr>PowerPoint Presentation</vt:lpstr>
      <vt:lpstr>There is low confidence in knowing what is and isn’t lawful online</vt:lpstr>
      <vt:lpstr>There is a need for increased education on what is and is not lawful  ‘100% unlawful’ infringers… </vt:lpstr>
      <vt:lpstr>YouTube remained the best known provider of perceived lawful content. </vt:lpstr>
      <vt:lpstr>PowerPoint Presentation</vt:lpstr>
      <vt:lpstr>Encountering a site that has been blocked discourages consumption of unlawful content</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 Survey on Online Copyright Infringement 2017  Summary of Research Findings  June 2017  Prepared for:  Department of Communications and the Arts</dc:title>
  <dc:creator>Caitlin Stewart;liza.picton@tnsglobal.com</dc:creator>
  <cp:lastModifiedBy>Department of Communications and the Arts</cp:lastModifiedBy>
  <cp:revision>164</cp:revision>
  <cp:lastPrinted>2017-06-02T06:44:05Z</cp:lastPrinted>
  <dcterms:created xsi:type="dcterms:W3CDTF">2017-05-09T04:14:36Z</dcterms:created>
  <dcterms:modified xsi:type="dcterms:W3CDTF">2017-07-26T07:25:26Z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0x010100407620DDFF47524F86BCF55EDD394643006548FF0AB6E2824BB857D43D30B111DA</vt:lpwstr>
  </property>
  <property fmtid="{D5CDD505-2E9C-101B-9397-08002B2CF9AE}" pid="3" name="trimRootDocClassification">
    <vt:lpwstr/>
  </property>
  <property fmtid="{D5CDD505-2E9C-101B-9397-08002B2CF9AE}" pid="4" name="trimRootDocAssigneeLocation">
    <vt:lpwstr/>
  </property>
  <property fmtid="{D5CDD505-2E9C-101B-9397-08002B2CF9AE}" pid="5" name="trimRootDocOtherContactLocation">
    <vt:lpwstr/>
  </property>
  <property fmtid="{D5CDD505-2E9C-101B-9397-08002B2CF9AE}" pid="6" name="trimRootDocACLCanUpdateMetadata_List">
    <vt:lpwstr/>
  </property>
  <property fmtid="{D5CDD505-2E9C-101B-9397-08002B2CF9AE}" pid="7" name="trimRootDocACLCanModifyAccess_List">
    <vt:lpwstr/>
  </property>
  <property fmtid="{D5CDD505-2E9C-101B-9397-08002B2CF9AE}" pid="8" name="TrimRevisionNumber">
    <vt:i4>2</vt:i4>
  </property>
  <property fmtid="{D5CDD505-2E9C-101B-9397-08002B2CF9AE}" pid="9" name="trimRootDocACLCanUpdateDocument_List">
    <vt:lpwstr/>
  </property>
  <property fmtid="{D5CDD505-2E9C-101B-9397-08002B2CF9AE}" pid="10" name="trimRootDocACLCanViewMetadata_List">
    <vt:lpwstr/>
  </property>
  <property fmtid="{D5CDD505-2E9C-101B-9397-08002B2CF9AE}" pid="11" name="trimRootDocACLCanViewDocument_List">
    <vt:lpwstr/>
  </property>
  <property fmtid="{D5CDD505-2E9C-101B-9397-08002B2CF9AE}" pid="12" name="trimRootDocOwnerLocation">
    <vt:lpwstr/>
  </property>
  <property fmtid="{D5CDD505-2E9C-101B-9397-08002B2CF9AE}" pid="13" name="trimRootDocACLCanContributeDocuments_List">
    <vt:lpwstr/>
  </property>
</Properties>
</file>