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29"/>
  </p:notesMasterIdLst>
  <p:handoutMasterIdLst>
    <p:handoutMasterId r:id="rId30"/>
  </p:handoutMasterIdLst>
  <p:sldIdLst>
    <p:sldId id="439" r:id="rId4"/>
    <p:sldId id="257" r:id="rId5"/>
    <p:sldId id="438" r:id="rId6"/>
    <p:sldId id="258" r:id="rId7"/>
    <p:sldId id="260" r:id="rId8"/>
    <p:sldId id="262" r:id="rId9"/>
    <p:sldId id="264" r:id="rId10"/>
    <p:sldId id="266" r:id="rId11"/>
    <p:sldId id="268" r:id="rId12"/>
    <p:sldId id="270" r:id="rId13"/>
    <p:sldId id="272" r:id="rId14"/>
    <p:sldId id="274" r:id="rId15"/>
    <p:sldId id="276" r:id="rId16"/>
    <p:sldId id="278" r:id="rId17"/>
    <p:sldId id="280" r:id="rId18"/>
    <p:sldId id="282" r:id="rId19"/>
    <p:sldId id="361" r:id="rId20"/>
    <p:sldId id="286" r:id="rId21"/>
    <p:sldId id="288" r:id="rId22"/>
    <p:sldId id="290" r:id="rId23"/>
    <p:sldId id="292" r:id="rId24"/>
    <p:sldId id="294" r:id="rId25"/>
    <p:sldId id="296" r:id="rId26"/>
    <p:sldId id="391" r:id="rId27"/>
    <p:sldId id="300" r:id="rId28"/>
  </p:sldIdLst>
  <p:sldSz cx="9144000" cy="5143500" type="screen16x9"/>
  <p:notesSz cx="6797675" cy="9926638"/>
  <p:defaultTextStyle>
    <a:defPPr>
      <a:defRPr lang="en-US"/>
    </a:defPPr>
    <a:lvl1pPr marL="0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88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4570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 userDrawn="1">
          <p15:clr>
            <a:srgbClr val="A4A3A4"/>
          </p15:clr>
        </p15:guide>
        <p15:guide id="2" pos="56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126" y="40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CB3F5-66EE-4246-848C-5AD9267D8AE5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6D01C8-0DC6-4900-9F2A-C5402FBC420A}">
      <dgm:prSet phldrT="[Text]"/>
      <dgm:spPr/>
      <dgm:t>
        <a:bodyPr/>
        <a:lstStyle/>
        <a:p>
          <a:r>
            <a:rPr lang="en-US" dirty="0" smtClean="0"/>
            <a:t>Areas of improved performance	</a:t>
          </a:r>
          <a:endParaRPr lang="en-US" dirty="0"/>
        </a:p>
      </dgm:t>
    </dgm:pt>
    <dgm:pt modelId="{B194AD4D-7D86-4CE2-99E4-B1C3AE8A2608}" type="parTrans" cxnId="{9D65D012-5AC7-4558-992D-A529B46C0231}">
      <dgm:prSet/>
      <dgm:spPr/>
      <dgm:t>
        <a:bodyPr/>
        <a:lstStyle/>
        <a:p>
          <a:endParaRPr lang="en-US"/>
        </a:p>
      </dgm:t>
    </dgm:pt>
    <dgm:pt modelId="{5088D777-5ECC-4816-AF6B-7C82548AC37A}" type="sibTrans" cxnId="{9D65D012-5AC7-4558-992D-A529B46C0231}">
      <dgm:prSet/>
      <dgm:spPr/>
      <dgm:t>
        <a:bodyPr/>
        <a:lstStyle/>
        <a:p>
          <a:endParaRPr lang="en-US"/>
        </a:p>
      </dgm:t>
    </dgm:pt>
    <dgm:pt modelId="{47EFFE99-7FAC-40FA-8348-FB17E54A390B}">
      <dgm:prSet phldrT="[Text]"/>
      <dgm:spPr/>
      <dgm:t>
        <a:bodyPr/>
        <a:lstStyle/>
        <a:p>
          <a:r>
            <a:rPr lang="en-US" dirty="0" smtClean="0"/>
            <a:t>Fair and consistent decision making</a:t>
          </a:r>
          <a:endParaRPr lang="en-US" dirty="0"/>
        </a:p>
      </dgm:t>
    </dgm:pt>
    <dgm:pt modelId="{8685ADA8-758C-41C3-B0E6-E9CBA04A2997}" type="parTrans" cxnId="{06FA7FDD-369C-40EF-B68C-5A7183FE6BFE}">
      <dgm:prSet/>
      <dgm:spPr/>
      <dgm:t>
        <a:bodyPr/>
        <a:lstStyle/>
        <a:p>
          <a:endParaRPr lang="en-US"/>
        </a:p>
      </dgm:t>
    </dgm:pt>
    <dgm:pt modelId="{A0D1D1B2-A3A0-4E16-9A41-1CE7625CB0A1}" type="sibTrans" cxnId="{06FA7FDD-369C-40EF-B68C-5A7183FE6BFE}">
      <dgm:prSet/>
      <dgm:spPr/>
      <dgm:t>
        <a:bodyPr/>
        <a:lstStyle/>
        <a:p>
          <a:endParaRPr lang="en-US"/>
        </a:p>
      </dgm:t>
    </dgm:pt>
    <dgm:pt modelId="{2D9CAA74-CF9D-4F54-8852-F4796A7D4692}">
      <dgm:prSet phldrT="[Text]"/>
      <dgm:spPr/>
      <dgm:t>
        <a:bodyPr/>
        <a:lstStyle/>
        <a:p>
          <a:r>
            <a:rPr lang="en-US" dirty="0" smtClean="0"/>
            <a:t>Timeliness of application assessment</a:t>
          </a:r>
          <a:endParaRPr lang="en-US" dirty="0"/>
        </a:p>
      </dgm:t>
    </dgm:pt>
    <dgm:pt modelId="{30E0F0A1-3EA1-445D-B9B7-38851AFFC1AB}" type="parTrans" cxnId="{E9FD2800-EB30-4869-A8BF-B3CADF5635EE}">
      <dgm:prSet/>
      <dgm:spPr/>
      <dgm:t>
        <a:bodyPr/>
        <a:lstStyle/>
        <a:p>
          <a:endParaRPr lang="en-US"/>
        </a:p>
      </dgm:t>
    </dgm:pt>
    <dgm:pt modelId="{398BC0DD-2DDB-4AB4-991B-12EB73A94158}" type="sibTrans" cxnId="{E9FD2800-EB30-4869-A8BF-B3CADF5635EE}">
      <dgm:prSet/>
      <dgm:spPr/>
      <dgm:t>
        <a:bodyPr/>
        <a:lstStyle/>
        <a:p>
          <a:endParaRPr lang="en-US"/>
        </a:p>
      </dgm:t>
    </dgm:pt>
    <dgm:pt modelId="{F39193D3-A8F9-4107-B5DE-AF30FF9DE721}">
      <dgm:prSet phldrT="[Text]"/>
      <dgm:spPr/>
      <dgm:t>
        <a:bodyPr/>
        <a:lstStyle/>
        <a:p>
          <a:r>
            <a:rPr lang="en-US" dirty="0" smtClean="0"/>
            <a:t>Timely and helpful responses to queries</a:t>
          </a:r>
          <a:endParaRPr lang="en-US" dirty="0"/>
        </a:p>
      </dgm:t>
    </dgm:pt>
    <dgm:pt modelId="{3EAC58EF-B880-40F3-9207-D3365B0A0042}" type="parTrans" cxnId="{82B8A61E-537C-4932-BD02-4B06F2C837BF}">
      <dgm:prSet/>
      <dgm:spPr/>
      <dgm:t>
        <a:bodyPr/>
        <a:lstStyle/>
        <a:p>
          <a:endParaRPr lang="en-US"/>
        </a:p>
      </dgm:t>
    </dgm:pt>
    <dgm:pt modelId="{52F5D6BB-C374-401C-AFE5-CD959862A714}" type="sibTrans" cxnId="{82B8A61E-537C-4932-BD02-4B06F2C837BF}">
      <dgm:prSet/>
      <dgm:spPr/>
      <dgm:t>
        <a:bodyPr/>
        <a:lstStyle/>
        <a:p>
          <a:endParaRPr lang="en-US"/>
        </a:p>
      </dgm:t>
    </dgm:pt>
    <dgm:pt modelId="{461EBC0E-400C-4F8A-88BB-81EBA68ABF1C}">
      <dgm:prSet phldrT="[Text]"/>
      <dgm:spPr/>
      <dgm:t>
        <a:bodyPr/>
        <a:lstStyle/>
        <a:p>
          <a:r>
            <a:rPr lang="en-US" dirty="0" smtClean="0"/>
            <a:t>Areas where improvement is required</a:t>
          </a:r>
          <a:endParaRPr lang="en-US" dirty="0"/>
        </a:p>
      </dgm:t>
    </dgm:pt>
    <dgm:pt modelId="{CEE84609-CBB8-4F7C-BA41-7336048CE6B4}" type="parTrans" cxnId="{71CFCB41-28A0-4241-A01E-F63CF69CB540}">
      <dgm:prSet/>
      <dgm:spPr/>
      <dgm:t>
        <a:bodyPr/>
        <a:lstStyle/>
        <a:p>
          <a:endParaRPr lang="en-US"/>
        </a:p>
      </dgm:t>
    </dgm:pt>
    <dgm:pt modelId="{E2587A34-F928-4F1B-B51B-CDFA426E413F}" type="sibTrans" cxnId="{71CFCB41-28A0-4241-A01E-F63CF69CB540}">
      <dgm:prSet/>
      <dgm:spPr/>
      <dgm:t>
        <a:bodyPr/>
        <a:lstStyle/>
        <a:p>
          <a:endParaRPr lang="en-US"/>
        </a:p>
      </dgm:t>
    </dgm:pt>
    <dgm:pt modelId="{358803AD-71D5-4641-AD00-F4E8E412AEBC}">
      <dgm:prSet phldrT="[Text]"/>
      <dgm:spPr/>
      <dgm:t>
        <a:bodyPr/>
        <a:lstStyle/>
        <a:p>
          <a:r>
            <a:rPr lang="en-US" dirty="0" smtClean="0"/>
            <a:t>Contacting stakeholders about changes to policies, processes that affect them</a:t>
          </a:r>
          <a:endParaRPr lang="en-US" dirty="0"/>
        </a:p>
      </dgm:t>
    </dgm:pt>
    <dgm:pt modelId="{CC29CF2D-BD1B-4B6D-A4EF-B84971710D96}" type="parTrans" cxnId="{64368EA0-127B-423B-98F3-F135FB7AE062}">
      <dgm:prSet/>
      <dgm:spPr/>
      <dgm:t>
        <a:bodyPr/>
        <a:lstStyle/>
        <a:p>
          <a:endParaRPr lang="en-US"/>
        </a:p>
      </dgm:t>
    </dgm:pt>
    <dgm:pt modelId="{51A6A40D-77D4-429D-A8B5-A0A7A735218C}" type="sibTrans" cxnId="{64368EA0-127B-423B-98F3-F135FB7AE062}">
      <dgm:prSet/>
      <dgm:spPr/>
      <dgm:t>
        <a:bodyPr/>
        <a:lstStyle/>
        <a:p>
          <a:endParaRPr lang="en-US"/>
        </a:p>
      </dgm:t>
    </dgm:pt>
    <dgm:pt modelId="{6AF9912A-CA29-4067-A8EE-F5AC727609B3}">
      <dgm:prSet phldrT="[Text]"/>
      <dgm:spPr/>
      <dgm:t>
        <a:bodyPr/>
        <a:lstStyle/>
        <a:p>
          <a:r>
            <a:rPr lang="en-US" dirty="0" smtClean="0"/>
            <a:t>Accepting suggestions and feedback </a:t>
          </a:r>
          <a:endParaRPr lang="en-US" dirty="0"/>
        </a:p>
      </dgm:t>
    </dgm:pt>
    <dgm:pt modelId="{5F33D3CA-5A55-4B3E-A14C-FCCA43C72E5D}" type="parTrans" cxnId="{2782C6FE-3EE9-43FC-B690-84E6A2EFB129}">
      <dgm:prSet/>
      <dgm:spPr/>
      <dgm:t>
        <a:bodyPr/>
        <a:lstStyle/>
        <a:p>
          <a:endParaRPr lang="en-US"/>
        </a:p>
      </dgm:t>
    </dgm:pt>
    <dgm:pt modelId="{C3976DDF-A81C-45AC-9C7A-B83206503153}" type="sibTrans" cxnId="{2782C6FE-3EE9-43FC-B690-84E6A2EFB129}">
      <dgm:prSet/>
      <dgm:spPr/>
      <dgm:t>
        <a:bodyPr/>
        <a:lstStyle/>
        <a:p>
          <a:endParaRPr lang="en-US"/>
        </a:p>
      </dgm:t>
    </dgm:pt>
    <dgm:pt modelId="{E57DC104-AC09-4C23-81EF-D0750F0BC4CD}">
      <dgm:prSet phldrT="[Text]"/>
      <dgm:spPr/>
      <dgm:t>
        <a:bodyPr/>
        <a:lstStyle/>
        <a:p>
          <a:r>
            <a:rPr lang="en-US" dirty="0" smtClean="0"/>
            <a:t>Reasons for negative decisions are clearly explained</a:t>
          </a:r>
          <a:endParaRPr lang="en-US" dirty="0"/>
        </a:p>
      </dgm:t>
    </dgm:pt>
    <dgm:pt modelId="{BA332282-9C2C-479A-9929-AB79192447FE}" type="parTrans" cxnId="{9BAE982B-7029-4811-B03F-0EA741370691}">
      <dgm:prSet/>
      <dgm:spPr/>
      <dgm:t>
        <a:bodyPr/>
        <a:lstStyle/>
        <a:p>
          <a:endParaRPr lang="en-US"/>
        </a:p>
      </dgm:t>
    </dgm:pt>
    <dgm:pt modelId="{13CA44A9-93AE-46B5-8682-643383291BAA}" type="sibTrans" cxnId="{9BAE982B-7029-4811-B03F-0EA741370691}">
      <dgm:prSet/>
      <dgm:spPr/>
      <dgm:t>
        <a:bodyPr/>
        <a:lstStyle/>
        <a:p>
          <a:endParaRPr lang="en-US"/>
        </a:p>
      </dgm:t>
    </dgm:pt>
    <dgm:pt modelId="{AACC046B-F768-4CC6-BF00-91872389A83F}" type="pres">
      <dgm:prSet presAssocID="{4B0CB3F5-66EE-4246-848C-5AD9267D8AE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1594B04-487E-4F98-A4C1-0D524F1D691B}" type="pres">
      <dgm:prSet presAssocID="{316D01C8-0DC6-4900-9F2A-C5402FBC420A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31CCB127-916E-4D3F-B4D5-8A9F391F0A45}" type="pres">
      <dgm:prSet presAssocID="{316D01C8-0DC6-4900-9F2A-C5402FBC420A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7F13C44C-7C85-4D0B-8D51-D9279E8B2007}" type="pres">
      <dgm:prSet presAssocID="{316D01C8-0DC6-4900-9F2A-C5402FBC420A}" presName="ParentAccent" presStyleLbl="alignNode1" presStyleIdx="0" presStyleCnt="2"/>
      <dgm:spPr/>
      <dgm:t>
        <a:bodyPr/>
        <a:lstStyle/>
        <a:p>
          <a:endParaRPr lang="en-US"/>
        </a:p>
      </dgm:t>
    </dgm:pt>
    <dgm:pt modelId="{6A874652-B283-408F-9F61-3C4EE020A701}" type="pres">
      <dgm:prSet presAssocID="{316D01C8-0DC6-4900-9F2A-C5402FBC420A}" presName="ParentSmallAccent" presStyleLbl="fgAcc1" presStyleIdx="0" presStyleCnt="2"/>
      <dgm:spPr/>
      <dgm:t>
        <a:bodyPr/>
        <a:lstStyle/>
        <a:p>
          <a:endParaRPr lang="en-US"/>
        </a:p>
      </dgm:t>
    </dgm:pt>
    <dgm:pt modelId="{1EFF39B2-5EE8-43FA-95E7-7DC6DA510E11}" type="pres">
      <dgm:prSet presAssocID="{316D01C8-0DC6-4900-9F2A-C5402FBC420A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51482-85C3-4C0F-BC42-7FC95E293880}" type="pres">
      <dgm:prSet presAssocID="{316D01C8-0DC6-4900-9F2A-C5402FBC420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FFDFCD-C194-4749-9E5C-07BE90298DDB}" type="pres">
      <dgm:prSet presAssocID="{47EFFE99-7FAC-40FA-8348-FB17E54A390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362852D-F4F3-49A8-BF46-AC22E93B365F}" type="pres">
      <dgm:prSet presAssocID="{47EFFE99-7FAC-40FA-8348-FB17E54A390B}" presName="ChildAccent" presStyleLbl="solidFgAcc1" presStyleIdx="0" presStyleCnt="6"/>
      <dgm:spPr/>
      <dgm:t>
        <a:bodyPr/>
        <a:lstStyle/>
        <a:p>
          <a:endParaRPr lang="en-US"/>
        </a:p>
      </dgm:t>
    </dgm:pt>
    <dgm:pt modelId="{3DFE6322-395A-4553-BDE1-D5ADB6ED32CD}" type="pres">
      <dgm:prSet presAssocID="{47EFFE99-7FAC-40FA-8348-FB17E54A390B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22DDD-BA86-40F4-90BB-0C30D64F9055}" type="pres">
      <dgm:prSet presAssocID="{2D9CAA74-CF9D-4F54-8852-F4796A7D469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CB46E63-4CFC-4CE4-A79B-A48BE5995B09}" type="pres">
      <dgm:prSet presAssocID="{2D9CAA74-CF9D-4F54-8852-F4796A7D4692}" presName="ChildAccent" presStyleLbl="solidFgAcc1" presStyleIdx="1" presStyleCnt="6"/>
      <dgm:spPr/>
      <dgm:t>
        <a:bodyPr/>
        <a:lstStyle/>
        <a:p>
          <a:endParaRPr lang="en-US"/>
        </a:p>
      </dgm:t>
    </dgm:pt>
    <dgm:pt modelId="{B1B70C62-1C5D-4A12-9F35-1BBBCD477F64}" type="pres">
      <dgm:prSet presAssocID="{2D9CAA74-CF9D-4F54-8852-F4796A7D4692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9BEDB-5D61-463C-B753-883D1EEA2528}" type="pres">
      <dgm:prSet presAssocID="{F39193D3-A8F9-4107-B5DE-AF30FF9DE72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AC9AB2-494F-46F4-BEF4-B66DE299E837}" type="pres">
      <dgm:prSet presAssocID="{F39193D3-A8F9-4107-B5DE-AF30FF9DE721}" presName="ChildAccent" presStyleLbl="solidFgAcc1" presStyleIdx="2" presStyleCnt="6"/>
      <dgm:spPr/>
      <dgm:t>
        <a:bodyPr/>
        <a:lstStyle/>
        <a:p>
          <a:endParaRPr lang="en-US"/>
        </a:p>
      </dgm:t>
    </dgm:pt>
    <dgm:pt modelId="{1EF18BA8-2918-47BA-8ADE-6405F5BA4570}" type="pres">
      <dgm:prSet presAssocID="{F39193D3-A8F9-4107-B5DE-AF30FF9DE721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FAE04-E7BA-4D57-A0EF-148E7DCD6987}" type="pres">
      <dgm:prSet presAssocID="{461EBC0E-400C-4F8A-88BB-81EBA68ABF1C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195CEFE2-CB2D-4896-81BC-17511DD706D7}" type="pres">
      <dgm:prSet presAssocID="{461EBC0E-400C-4F8A-88BB-81EBA68ABF1C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AFF92A07-5FDC-4C58-A46F-BB9D7AFC0F98}" type="pres">
      <dgm:prSet presAssocID="{461EBC0E-400C-4F8A-88BB-81EBA68ABF1C}" presName="ParentAccent" presStyleLbl="alignNode1" presStyleIdx="1" presStyleCnt="2"/>
      <dgm:spPr/>
      <dgm:t>
        <a:bodyPr/>
        <a:lstStyle/>
        <a:p>
          <a:endParaRPr lang="en-US"/>
        </a:p>
      </dgm:t>
    </dgm:pt>
    <dgm:pt modelId="{2C615547-3CC9-4D94-A9A4-6CEFC25E9645}" type="pres">
      <dgm:prSet presAssocID="{461EBC0E-400C-4F8A-88BB-81EBA68ABF1C}" presName="ParentSmallAccent" presStyleLbl="fgAcc1" presStyleIdx="1" presStyleCnt="2"/>
      <dgm:spPr/>
      <dgm:t>
        <a:bodyPr/>
        <a:lstStyle/>
        <a:p>
          <a:endParaRPr lang="en-US"/>
        </a:p>
      </dgm:t>
    </dgm:pt>
    <dgm:pt modelId="{B967F2FC-3B73-4015-9D46-181B4636E3EB}" type="pres">
      <dgm:prSet presAssocID="{461EBC0E-400C-4F8A-88BB-81EBA68ABF1C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5E801-6223-4AB3-9BE8-0F8FF3E7BBF5}" type="pres">
      <dgm:prSet presAssocID="{461EBC0E-400C-4F8A-88BB-81EBA68ABF1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C6CD53-F3A6-40D6-B994-A52EA5D46A98}" type="pres">
      <dgm:prSet presAssocID="{358803AD-71D5-4641-AD00-F4E8E412AEB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96DE746-B93F-4163-BBC0-3D26C19E20BE}" type="pres">
      <dgm:prSet presAssocID="{358803AD-71D5-4641-AD00-F4E8E412AEBC}" presName="ChildAccent" presStyleLbl="solidFgAcc1" presStyleIdx="3" presStyleCnt="6"/>
      <dgm:spPr/>
      <dgm:t>
        <a:bodyPr/>
        <a:lstStyle/>
        <a:p>
          <a:endParaRPr lang="en-US"/>
        </a:p>
      </dgm:t>
    </dgm:pt>
    <dgm:pt modelId="{3244D25C-2ABD-478B-A5C3-D2A89E515FDA}" type="pres">
      <dgm:prSet presAssocID="{358803AD-71D5-4641-AD00-F4E8E412AEBC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55A89-BCA6-4CE0-8326-D9D2F6A63A75}" type="pres">
      <dgm:prSet presAssocID="{6AF9912A-CA29-4067-A8EE-F5AC727609B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ADE5CD9-3F42-4A09-9842-DEF0FF263E6F}" type="pres">
      <dgm:prSet presAssocID="{6AF9912A-CA29-4067-A8EE-F5AC727609B3}" presName="ChildAccent" presStyleLbl="solidFgAcc1" presStyleIdx="4" presStyleCnt="6"/>
      <dgm:spPr/>
      <dgm:t>
        <a:bodyPr/>
        <a:lstStyle/>
        <a:p>
          <a:endParaRPr lang="en-US"/>
        </a:p>
      </dgm:t>
    </dgm:pt>
    <dgm:pt modelId="{10C2C1B7-1443-45E1-89DC-890E28060EDB}" type="pres">
      <dgm:prSet presAssocID="{6AF9912A-CA29-4067-A8EE-F5AC727609B3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3E3D5-820E-4993-8BDD-7A9AE4303E1D}" type="pres">
      <dgm:prSet presAssocID="{E57DC104-AC09-4C23-81EF-D0750F0BC4C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C528342-6EE2-48A9-B1B7-F3E7CAD3CAD4}" type="pres">
      <dgm:prSet presAssocID="{E57DC104-AC09-4C23-81EF-D0750F0BC4CD}" presName="ChildAccent" presStyleLbl="solidFgAcc1" presStyleIdx="5" presStyleCnt="6"/>
      <dgm:spPr/>
      <dgm:t>
        <a:bodyPr/>
        <a:lstStyle/>
        <a:p>
          <a:endParaRPr lang="en-US"/>
        </a:p>
      </dgm:t>
    </dgm:pt>
    <dgm:pt modelId="{3C68F804-69B9-4A5A-AA1C-9B0FA1FE82E6}" type="pres">
      <dgm:prSet presAssocID="{E57DC104-AC09-4C23-81EF-D0750F0BC4C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A653F-3049-484F-A7D5-0AA0A0B3F71D}" type="presOf" srcId="{E57DC104-AC09-4C23-81EF-D0750F0BC4CD}" destId="{3C68F804-69B9-4A5A-AA1C-9B0FA1FE82E6}" srcOrd="0" destOrd="0" presId="urn:microsoft.com/office/officeart/2008/layout/SquareAccentList"/>
    <dgm:cxn modelId="{5FC366B3-A8E9-4B76-BD5C-2BBC51FBF3E4}" type="presOf" srcId="{47EFFE99-7FAC-40FA-8348-FB17E54A390B}" destId="{3DFE6322-395A-4553-BDE1-D5ADB6ED32CD}" srcOrd="0" destOrd="0" presId="urn:microsoft.com/office/officeart/2008/layout/SquareAccentList"/>
    <dgm:cxn modelId="{AD1CB504-B865-4708-A298-706D0B3A970E}" type="presOf" srcId="{316D01C8-0DC6-4900-9F2A-C5402FBC420A}" destId="{1EFF39B2-5EE8-43FA-95E7-7DC6DA510E11}" srcOrd="0" destOrd="0" presId="urn:microsoft.com/office/officeart/2008/layout/SquareAccentList"/>
    <dgm:cxn modelId="{64368EA0-127B-423B-98F3-F135FB7AE062}" srcId="{461EBC0E-400C-4F8A-88BB-81EBA68ABF1C}" destId="{358803AD-71D5-4641-AD00-F4E8E412AEBC}" srcOrd="0" destOrd="0" parTransId="{CC29CF2D-BD1B-4B6D-A4EF-B84971710D96}" sibTransId="{51A6A40D-77D4-429D-A8B5-A0A7A735218C}"/>
    <dgm:cxn modelId="{E9FD2800-EB30-4869-A8BF-B3CADF5635EE}" srcId="{316D01C8-0DC6-4900-9F2A-C5402FBC420A}" destId="{2D9CAA74-CF9D-4F54-8852-F4796A7D4692}" srcOrd="1" destOrd="0" parTransId="{30E0F0A1-3EA1-445D-B9B7-38851AFFC1AB}" sibTransId="{398BC0DD-2DDB-4AB4-991B-12EB73A94158}"/>
    <dgm:cxn modelId="{034646F7-BA62-496B-90F3-D0A40108F883}" type="presOf" srcId="{358803AD-71D5-4641-AD00-F4E8E412AEBC}" destId="{3244D25C-2ABD-478B-A5C3-D2A89E515FDA}" srcOrd="0" destOrd="0" presId="urn:microsoft.com/office/officeart/2008/layout/SquareAccentList"/>
    <dgm:cxn modelId="{F994784A-AEB1-4A7F-B05D-B01E0B7B0389}" type="presOf" srcId="{461EBC0E-400C-4F8A-88BB-81EBA68ABF1C}" destId="{B967F2FC-3B73-4015-9D46-181B4636E3EB}" srcOrd="0" destOrd="0" presId="urn:microsoft.com/office/officeart/2008/layout/SquareAccentList"/>
    <dgm:cxn modelId="{132BB29F-1854-4564-A0A5-6CD621D71AD0}" type="presOf" srcId="{F39193D3-A8F9-4107-B5DE-AF30FF9DE721}" destId="{1EF18BA8-2918-47BA-8ADE-6405F5BA4570}" srcOrd="0" destOrd="0" presId="urn:microsoft.com/office/officeart/2008/layout/SquareAccentList"/>
    <dgm:cxn modelId="{06FA7FDD-369C-40EF-B68C-5A7183FE6BFE}" srcId="{316D01C8-0DC6-4900-9F2A-C5402FBC420A}" destId="{47EFFE99-7FAC-40FA-8348-FB17E54A390B}" srcOrd="0" destOrd="0" parTransId="{8685ADA8-758C-41C3-B0E6-E9CBA04A2997}" sibTransId="{A0D1D1B2-A3A0-4E16-9A41-1CE7625CB0A1}"/>
    <dgm:cxn modelId="{9BAE982B-7029-4811-B03F-0EA741370691}" srcId="{461EBC0E-400C-4F8A-88BB-81EBA68ABF1C}" destId="{E57DC104-AC09-4C23-81EF-D0750F0BC4CD}" srcOrd="2" destOrd="0" parTransId="{BA332282-9C2C-479A-9929-AB79192447FE}" sibTransId="{13CA44A9-93AE-46B5-8682-643383291BAA}"/>
    <dgm:cxn modelId="{A0829B2B-A34F-46C7-94DD-1804EF2EB00C}" type="presOf" srcId="{4B0CB3F5-66EE-4246-848C-5AD9267D8AE5}" destId="{AACC046B-F768-4CC6-BF00-91872389A83F}" srcOrd="0" destOrd="0" presId="urn:microsoft.com/office/officeart/2008/layout/SquareAccentList"/>
    <dgm:cxn modelId="{9D65D012-5AC7-4558-992D-A529B46C0231}" srcId="{4B0CB3F5-66EE-4246-848C-5AD9267D8AE5}" destId="{316D01C8-0DC6-4900-9F2A-C5402FBC420A}" srcOrd="0" destOrd="0" parTransId="{B194AD4D-7D86-4CE2-99E4-B1C3AE8A2608}" sibTransId="{5088D777-5ECC-4816-AF6B-7C82548AC37A}"/>
    <dgm:cxn modelId="{549AC752-7A3B-41C3-B742-3BE4A979B095}" type="presOf" srcId="{2D9CAA74-CF9D-4F54-8852-F4796A7D4692}" destId="{B1B70C62-1C5D-4A12-9F35-1BBBCD477F64}" srcOrd="0" destOrd="0" presId="urn:microsoft.com/office/officeart/2008/layout/SquareAccentList"/>
    <dgm:cxn modelId="{2782C6FE-3EE9-43FC-B690-84E6A2EFB129}" srcId="{461EBC0E-400C-4F8A-88BB-81EBA68ABF1C}" destId="{6AF9912A-CA29-4067-A8EE-F5AC727609B3}" srcOrd="1" destOrd="0" parTransId="{5F33D3CA-5A55-4B3E-A14C-FCCA43C72E5D}" sibTransId="{C3976DDF-A81C-45AC-9C7A-B83206503153}"/>
    <dgm:cxn modelId="{71CFCB41-28A0-4241-A01E-F63CF69CB540}" srcId="{4B0CB3F5-66EE-4246-848C-5AD9267D8AE5}" destId="{461EBC0E-400C-4F8A-88BB-81EBA68ABF1C}" srcOrd="1" destOrd="0" parTransId="{CEE84609-CBB8-4F7C-BA41-7336048CE6B4}" sibTransId="{E2587A34-F928-4F1B-B51B-CDFA426E413F}"/>
    <dgm:cxn modelId="{82B8A61E-537C-4932-BD02-4B06F2C837BF}" srcId="{316D01C8-0DC6-4900-9F2A-C5402FBC420A}" destId="{F39193D3-A8F9-4107-B5DE-AF30FF9DE721}" srcOrd="2" destOrd="0" parTransId="{3EAC58EF-B880-40F3-9207-D3365B0A0042}" sibTransId="{52F5D6BB-C374-401C-AFE5-CD959862A714}"/>
    <dgm:cxn modelId="{EF9E22F4-36DA-4D67-BAA9-2FD9884B1FCF}" type="presOf" srcId="{6AF9912A-CA29-4067-A8EE-F5AC727609B3}" destId="{10C2C1B7-1443-45E1-89DC-890E28060EDB}" srcOrd="0" destOrd="0" presId="urn:microsoft.com/office/officeart/2008/layout/SquareAccentList"/>
    <dgm:cxn modelId="{03216872-F359-44E9-8ED3-775DDE56CEAC}" type="presParOf" srcId="{AACC046B-F768-4CC6-BF00-91872389A83F}" destId="{E1594B04-487E-4F98-A4C1-0D524F1D691B}" srcOrd="0" destOrd="0" presId="urn:microsoft.com/office/officeart/2008/layout/SquareAccentList"/>
    <dgm:cxn modelId="{EB17E8A6-B422-45A2-952D-6639A139104C}" type="presParOf" srcId="{E1594B04-487E-4F98-A4C1-0D524F1D691B}" destId="{31CCB127-916E-4D3F-B4D5-8A9F391F0A45}" srcOrd="0" destOrd="0" presId="urn:microsoft.com/office/officeart/2008/layout/SquareAccentList"/>
    <dgm:cxn modelId="{99093092-58A6-4B58-A1B0-2A9F9E464753}" type="presParOf" srcId="{31CCB127-916E-4D3F-B4D5-8A9F391F0A45}" destId="{7F13C44C-7C85-4D0B-8D51-D9279E8B2007}" srcOrd="0" destOrd="0" presId="urn:microsoft.com/office/officeart/2008/layout/SquareAccentList"/>
    <dgm:cxn modelId="{D8AA82A3-8412-4A83-AD36-4B283BC5C6D2}" type="presParOf" srcId="{31CCB127-916E-4D3F-B4D5-8A9F391F0A45}" destId="{6A874652-B283-408F-9F61-3C4EE020A701}" srcOrd="1" destOrd="0" presId="urn:microsoft.com/office/officeart/2008/layout/SquareAccentList"/>
    <dgm:cxn modelId="{855EE5FC-AAA3-4EBA-8481-DBC4B156C063}" type="presParOf" srcId="{31CCB127-916E-4D3F-B4D5-8A9F391F0A45}" destId="{1EFF39B2-5EE8-43FA-95E7-7DC6DA510E11}" srcOrd="2" destOrd="0" presId="urn:microsoft.com/office/officeart/2008/layout/SquareAccentList"/>
    <dgm:cxn modelId="{4F344B69-B08D-446C-BD95-5129009F39B7}" type="presParOf" srcId="{E1594B04-487E-4F98-A4C1-0D524F1D691B}" destId="{7A051482-85C3-4C0F-BC42-7FC95E293880}" srcOrd="1" destOrd="0" presId="urn:microsoft.com/office/officeart/2008/layout/SquareAccentList"/>
    <dgm:cxn modelId="{0AAA4B93-A563-4E08-BB21-63BA52A774B7}" type="presParOf" srcId="{7A051482-85C3-4C0F-BC42-7FC95E293880}" destId="{77FFDFCD-C194-4749-9E5C-07BE90298DDB}" srcOrd="0" destOrd="0" presId="urn:microsoft.com/office/officeart/2008/layout/SquareAccentList"/>
    <dgm:cxn modelId="{6F07B926-D601-4077-BB13-2CF4C43E703A}" type="presParOf" srcId="{77FFDFCD-C194-4749-9E5C-07BE90298DDB}" destId="{1362852D-F4F3-49A8-BF46-AC22E93B365F}" srcOrd="0" destOrd="0" presId="urn:microsoft.com/office/officeart/2008/layout/SquareAccentList"/>
    <dgm:cxn modelId="{622D0EAB-BAD9-4DA7-BBA1-1E68AE925DC4}" type="presParOf" srcId="{77FFDFCD-C194-4749-9E5C-07BE90298DDB}" destId="{3DFE6322-395A-4553-BDE1-D5ADB6ED32CD}" srcOrd="1" destOrd="0" presId="urn:microsoft.com/office/officeart/2008/layout/SquareAccentList"/>
    <dgm:cxn modelId="{0E8102B8-C466-455B-A7FF-65F3F7713C28}" type="presParOf" srcId="{7A051482-85C3-4C0F-BC42-7FC95E293880}" destId="{B9F22DDD-BA86-40F4-90BB-0C30D64F9055}" srcOrd="1" destOrd="0" presId="urn:microsoft.com/office/officeart/2008/layout/SquareAccentList"/>
    <dgm:cxn modelId="{4E1A4550-BFE3-4560-8D61-C3B67285218D}" type="presParOf" srcId="{B9F22DDD-BA86-40F4-90BB-0C30D64F9055}" destId="{FCB46E63-4CFC-4CE4-A79B-A48BE5995B09}" srcOrd="0" destOrd="0" presId="urn:microsoft.com/office/officeart/2008/layout/SquareAccentList"/>
    <dgm:cxn modelId="{75F3E088-9CC4-4594-8880-5240DE4F938C}" type="presParOf" srcId="{B9F22DDD-BA86-40F4-90BB-0C30D64F9055}" destId="{B1B70C62-1C5D-4A12-9F35-1BBBCD477F64}" srcOrd="1" destOrd="0" presId="urn:microsoft.com/office/officeart/2008/layout/SquareAccentList"/>
    <dgm:cxn modelId="{93BF8818-396C-4F6D-A622-A7F8CA592FAF}" type="presParOf" srcId="{7A051482-85C3-4C0F-BC42-7FC95E293880}" destId="{8C19BEDB-5D61-463C-B753-883D1EEA2528}" srcOrd="2" destOrd="0" presId="urn:microsoft.com/office/officeart/2008/layout/SquareAccentList"/>
    <dgm:cxn modelId="{CDB3DAD1-0238-4A2D-A860-3AAEE64E6391}" type="presParOf" srcId="{8C19BEDB-5D61-463C-B753-883D1EEA2528}" destId="{92AC9AB2-494F-46F4-BEF4-B66DE299E837}" srcOrd="0" destOrd="0" presId="urn:microsoft.com/office/officeart/2008/layout/SquareAccentList"/>
    <dgm:cxn modelId="{BE35DC2A-EFEF-4517-BD55-DD8844AC6CAF}" type="presParOf" srcId="{8C19BEDB-5D61-463C-B753-883D1EEA2528}" destId="{1EF18BA8-2918-47BA-8ADE-6405F5BA4570}" srcOrd="1" destOrd="0" presId="urn:microsoft.com/office/officeart/2008/layout/SquareAccentList"/>
    <dgm:cxn modelId="{5E348194-60D7-45CE-A7C0-671E0DE22266}" type="presParOf" srcId="{AACC046B-F768-4CC6-BF00-91872389A83F}" destId="{CACFAE04-E7BA-4D57-A0EF-148E7DCD6987}" srcOrd="1" destOrd="0" presId="urn:microsoft.com/office/officeart/2008/layout/SquareAccentList"/>
    <dgm:cxn modelId="{EED24447-BA5C-4AA6-9F7A-4EEFFD703C3D}" type="presParOf" srcId="{CACFAE04-E7BA-4D57-A0EF-148E7DCD6987}" destId="{195CEFE2-CB2D-4896-81BC-17511DD706D7}" srcOrd="0" destOrd="0" presId="urn:microsoft.com/office/officeart/2008/layout/SquareAccentList"/>
    <dgm:cxn modelId="{F98B6D42-9B7B-42BC-8D0F-68E55C18174F}" type="presParOf" srcId="{195CEFE2-CB2D-4896-81BC-17511DD706D7}" destId="{AFF92A07-5FDC-4C58-A46F-BB9D7AFC0F98}" srcOrd="0" destOrd="0" presId="urn:microsoft.com/office/officeart/2008/layout/SquareAccentList"/>
    <dgm:cxn modelId="{1983DA08-FB47-43B0-BC95-8BFD9970B03E}" type="presParOf" srcId="{195CEFE2-CB2D-4896-81BC-17511DD706D7}" destId="{2C615547-3CC9-4D94-A9A4-6CEFC25E9645}" srcOrd="1" destOrd="0" presId="urn:microsoft.com/office/officeart/2008/layout/SquareAccentList"/>
    <dgm:cxn modelId="{27A1C2E9-9D1C-4398-8782-F62556DAE91B}" type="presParOf" srcId="{195CEFE2-CB2D-4896-81BC-17511DD706D7}" destId="{B967F2FC-3B73-4015-9D46-181B4636E3EB}" srcOrd="2" destOrd="0" presId="urn:microsoft.com/office/officeart/2008/layout/SquareAccentList"/>
    <dgm:cxn modelId="{ADA19D51-EA67-465A-8259-A5269A4ACFC7}" type="presParOf" srcId="{CACFAE04-E7BA-4D57-A0EF-148E7DCD6987}" destId="{6CC5E801-6223-4AB3-9BE8-0F8FF3E7BBF5}" srcOrd="1" destOrd="0" presId="urn:microsoft.com/office/officeart/2008/layout/SquareAccentList"/>
    <dgm:cxn modelId="{A4A08B40-3E98-4F45-9E0E-213D8E581AC6}" type="presParOf" srcId="{6CC5E801-6223-4AB3-9BE8-0F8FF3E7BBF5}" destId="{26C6CD53-F3A6-40D6-B994-A52EA5D46A98}" srcOrd="0" destOrd="0" presId="urn:microsoft.com/office/officeart/2008/layout/SquareAccentList"/>
    <dgm:cxn modelId="{8526C46B-21C2-4A9F-B7B2-BE5CAB9F1906}" type="presParOf" srcId="{26C6CD53-F3A6-40D6-B994-A52EA5D46A98}" destId="{896DE746-B93F-4163-BBC0-3D26C19E20BE}" srcOrd="0" destOrd="0" presId="urn:microsoft.com/office/officeart/2008/layout/SquareAccentList"/>
    <dgm:cxn modelId="{F40134D6-959F-45AD-B76D-FC87CF9C8BE0}" type="presParOf" srcId="{26C6CD53-F3A6-40D6-B994-A52EA5D46A98}" destId="{3244D25C-2ABD-478B-A5C3-D2A89E515FDA}" srcOrd="1" destOrd="0" presId="urn:microsoft.com/office/officeart/2008/layout/SquareAccentList"/>
    <dgm:cxn modelId="{BD995BE8-9FA2-4804-8B8B-82C3A5E83D7D}" type="presParOf" srcId="{6CC5E801-6223-4AB3-9BE8-0F8FF3E7BBF5}" destId="{C3655A89-BCA6-4CE0-8326-D9D2F6A63A75}" srcOrd="1" destOrd="0" presId="urn:microsoft.com/office/officeart/2008/layout/SquareAccentList"/>
    <dgm:cxn modelId="{D9909528-7AC8-41DC-81C2-7E988CC607A0}" type="presParOf" srcId="{C3655A89-BCA6-4CE0-8326-D9D2F6A63A75}" destId="{EADE5CD9-3F42-4A09-9842-DEF0FF263E6F}" srcOrd="0" destOrd="0" presId="urn:microsoft.com/office/officeart/2008/layout/SquareAccentList"/>
    <dgm:cxn modelId="{49124ED7-BC78-4E9C-9DE2-740F0E7E2B8D}" type="presParOf" srcId="{C3655A89-BCA6-4CE0-8326-D9D2F6A63A75}" destId="{10C2C1B7-1443-45E1-89DC-890E28060EDB}" srcOrd="1" destOrd="0" presId="urn:microsoft.com/office/officeart/2008/layout/SquareAccentList"/>
    <dgm:cxn modelId="{B3E0E037-6ED4-48C5-86C8-A2A8F6731173}" type="presParOf" srcId="{6CC5E801-6223-4AB3-9BE8-0F8FF3E7BBF5}" destId="{3F53E3D5-820E-4993-8BDD-7A9AE4303E1D}" srcOrd="2" destOrd="0" presId="urn:microsoft.com/office/officeart/2008/layout/SquareAccentList"/>
    <dgm:cxn modelId="{6A2C1342-9853-4E5D-88F9-1862CAFC657E}" type="presParOf" srcId="{3F53E3D5-820E-4993-8BDD-7A9AE4303E1D}" destId="{DC528342-6EE2-48A9-B1B7-F3E7CAD3CAD4}" srcOrd="0" destOrd="0" presId="urn:microsoft.com/office/officeart/2008/layout/SquareAccentList"/>
    <dgm:cxn modelId="{29A772EB-C114-4A17-AA28-FC9CCBDFFAEF}" type="presParOf" srcId="{3F53E3D5-820E-4993-8BDD-7A9AE4303E1D}" destId="{3C68F804-69B9-4A5A-AA1C-9B0FA1FE82E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3C44C-7C85-4D0B-8D51-D9279E8B2007}">
      <dsp:nvSpPr>
        <dsp:cNvPr id="0" name=""/>
        <dsp:cNvSpPr/>
      </dsp:nvSpPr>
      <dsp:spPr>
        <a:xfrm>
          <a:off x="1338078" y="623913"/>
          <a:ext cx="2952130" cy="347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4652-B283-408F-9F61-3C4EE020A701}">
      <dsp:nvSpPr>
        <dsp:cNvPr id="0" name=""/>
        <dsp:cNvSpPr/>
      </dsp:nvSpPr>
      <dsp:spPr>
        <a:xfrm>
          <a:off x="1338078" y="754349"/>
          <a:ext cx="216874" cy="216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F39B2-5EE8-43FA-95E7-7DC6DA510E11}">
      <dsp:nvSpPr>
        <dsp:cNvPr id="0" name=""/>
        <dsp:cNvSpPr/>
      </dsp:nvSpPr>
      <dsp:spPr>
        <a:xfrm>
          <a:off x="1338078" y="0"/>
          <a:ext cx="2952130" cy="62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Areas of improved performance	</a:t>
          </a:r>
          <a:endParaRPr lang="en-US" sz="2000" kern="1200" dirty="0"/>
        </a:p>
      </dsp:txBody>
      <dsp:txXfrm>
        <a:off x="1338078" y="0"/>
        <a:ext cx="2952130" cy="623913"/>
      </dsp:txXfrm>
    </dsp:sp>
    <dsp:sp modelId="{1362852D-F4F3-49A8-BF46-AC22E93B365F}">
      <dsp:nvSpPr>
        <dsp:cNvPr id="0" name=""/>
        <dsp:cNvSpPr/>
      </dsp:nvSpPr>
      <dsp:spPr>
        <a:xfrm>
          <a:off x="1338078" y="1259876"/>
          <a:ext cx="216868" cy="216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E6322-395A-4553-BDE1-D5ADB6ED32CD}">
      <dsp:nvSpPr>
        <dsp:cNvPr id="0" name=""/>
        <dsp:cNvSpPr/>
      </dsp:nvSpPr>
      <dsp:spPr>
        <a:xfrm>
          <a:off x="1544728" y="1115549"/>
          <a:ext cx="2745481" cy="5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Fair and consistent decision making</a:t>
          </a:r>
          <a:endParaRPr lang="en-US" sz="1100" kern="1200" dirty="0"/>
        </a:p>
      </dsp:txBody>
      <dsp:txXfrm>
        <a:off x="1544728" y="1115549"/>
        <a:ext cx="2745481" cy="505521"/>
      </dsp:txXfrm>
    </dsp:sp>
    <dsp:sp modelId="{FCB46E63-4CFC-4CE4-A79B-A48BE5995B09}">
      <dsp:nvSpPr>
        <dsp:cNvPr id="0" name=""/>
        <dsp:cNvSpPr/>
      </dsp:nvSpPr>
      <dsp:spPr>
        <a:xfrm>
          <a:off x="1338078" y="1765398"/>
          <a:ext cx="216868" cy="216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9650"/>
              <a:satOff val="1026"/>
              <a:lumOff val="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70C62-1C5D-4A12-9F35-1BBBCD477F64}">
      <dsp:nvSpPr>
        <dsp:cNvPr id="0" name=""/>
        <dsp:cNvSpPr/>
      </dsp:nvSpPr>
      <dsp:spPr>
        <a:xfrm>
          <a:off x="1544728" y="1621071"/>
          <a:ext cx="2745481" cy="5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Timeliness of application assessment</a:t>
          </a:r>
          <a:endParaRPr lang="en-US" sz="1100" kern="1200" dirty="0"/>
        </a:p>
      </dsp:txBody>
      <dsp:txXfrm>
        <a:off x="1544728" y="1621071"/>
        <a:ext cx="2745481" cy="505521"/>
      </dsp:txXfrm>
    </dsp:sp>
    <dsp:sp modelId="{92AC9AB2-494F-46F4-BEF4-B66DE299E837}">
      <dsp:nvSpPr>
        <dsp:cNvPr id="0" name=""/>
        <dsp:cNvSpPr/>
      </dsp:nvSpPr>
      <dsp:spPr>
        <a:xfrm>
          <a:off x="1338078" y="2270920"/>
          <a:ext cx="216868" cy="216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9299"/>
              <a:satOff val="2051"/>
              <a:lumOff val="2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18BA8-2918-47BA-8ADE-6405F5BA4570}">
      <dsp:nvSpPr>
        <dsp:cNvPr id="0" name=""/>
        <dsp:cNvSpPr/>
      </dsp:nvSpPr>
      <dsp:spPr>
        <a:xfrm>
          <a:off x="1544728" y="2126593"/>
          <a:ext cx="2745481" cy="5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Timely and helpful responses to queries</a:t>
          </a:r>
          <a:endParaRPr lang="en-US" sz="1100" kern="1200" dirty="0"/>
        </a:p>
      </dsp:txBody>
      <dsp:txXfrm>
        <a:off x="1544728" y="2126593"/>
        <a:ext cx="2745481" cy="505521"/>
      </dsp:txXfrm>
    </dsp:sp>
    <dsp:sp modelId="{AFF92A07-5FDC-4C58-A46F-BB9D7AFC0F98}">
      <dsp:nvSpPr>
        <dsp:cNvPr id="0" name=""/>
        <dsp:cNvSpPr/>
      </dsp:nvSpPr>
      <dsp:spPr>
        <a:xfrm>
          <a:off x="4437816" y="623913"/>
          <a:ext cx="2952130" cy="347309"/>
        </a:xfrm>
        <a:prstGeom prst="rect">
          <a:avLst/>
        </a:prstGeom>
        <a:solidFill>
          <a:schemeClr val="accent4">
            <a:hueOff val="-7448248"/>
            <a:satOff val="5128"/>
            <a:lumOff val="6667"/>
            <a:alphaOff val="0"/>
          </a:schemeClr>
        </a:solidFill>
        <a:ln w="25400" cap="flat" cmpd="sng" algn="ctr">
          <a:solidFill>
            <a:schemeClr val="accent4">
              <a:hueOff val="-7448248"/>
              <a:satOff val="5128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5547-3CC9-4D94-A9A4-6CEFC25E9645}">
      <dsp:nvSpPr>
        <dsp:cNvPr id="0" name=""/>
        <dsp:cNvSpPr/>
      </dsp:nvSpPr>
      <dsp:spPr>
        <a:xfrm>
          <a:off x="4437816" y="754349"/>
          <a:ext cx="216874" cy="216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8248"/>
              <a:satOff val="5128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7F2FC-3B73-4015-9D46-181B4636E3EB}">
      <dsp:nvSpPr>
        <dsp:cNvPr id="0" name=""/>
        <dsp:cNvSpPr/>
      </dsp:nvSpPr>
      <dsp:spPr>
        <a:xfrm>
          <a:off x="4437816" y="0"/>
          <a:ext cx="2952130" cy="62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Areas where improvement is required</a:t>
          </a:r>
          <a:endParaRPr lang="en-US" sz="2000" kern="1200" dirty="0"/>
        </a:p>
      </dsp:txBody>
      <dsp:txXfrm>
        <a:off x="4437816" y="0"/>
        <a:ext cx="2952130" cy="623913"/>
      </dsp:txXfrm>
    </dsp:sp>
    <dsp:sp modelId="{896DE746-B93F-4163-BBC0-3D26C19E20BE}">
      <dsp:nvSpPr>
        <dsp:cNvPr id="0" name=""/>
        <dsp:cNvSpPr/>
      </dsp:nvSpPr>
      <dsp:spPr>
        <a:xfrm>
          <a:off x="4437816" y="1259876"/>
          <a:ext cx="216868" cy="216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8949"/>
              <a:satOff val="3077"/>
              <a:lumOff val="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4D25C-2ABD-478B-A5C3-D2A89E515FDA}">
      <dsp:nvSpPr>
        <dsp:cNvPr id="0" name=""/>
        <dsp:cNvSpPr/>
      </dsp:nvSpPr>
      <dsp:spPr>
        <a:xfrm>
          <a:off x="4644465" y="1115549"/>
          <a:ext cx="2745481" cy="5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Contacting stakeholders about changes to policies, processes that affect them</a:t>
          </a:r>
          <a:endParaRPr lang="en-US" sz="1100" kern="1200" dirty="0"/>
        </a:p>
      </dsp:txBody>
      <dsp:txXfrm>
        <a:off x="4644465" y="1115549"/>
        <a:ext cx="2745481" cy="505521"/>
      </dsp:txXfrm>
    </dsp:sp>
    <dsp:sp modelId="{EADE5CD9-3F42-4A09-9842-DEF0FF263E6F}">
      <dsp:nvSpPr>
        <dsp:cNvPr id="0" name=""/>
        <dsp:cNvSpPr/>
      </dsp:nvSpPr>
      <dsp:spPr>
        <a:xfrm>
          <a:off x="4437816" y="1765398"/>
          <a:ext cx="216868" cy="216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958599"/>
              <a:satOff val="4102"/>
              <a:lumOff val="5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2C1B7-1443-45E1-89DC-890E28060EDB}">
      <dsp:nvSpPr>
        <dsp:cNvPr id="0" name=""/>
        <dsp:cNvSpPr/>
      </dsp:nvSpPr>
      <dsp:spPr>
        <a:xfrm>
          <a:off x="4644465" y="1621071"/>
          <a:ext cx="2745481" cy="5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Accepting suggestions and feedback </a:t>
          </a:r>
          <a:endParaRPr lang="en-US" sz="1100" kern="1200" dirty="0"/>
        </a:p>
      </dsp:txBody>
      <dsp:txXfrm>
        <a:off x="4644465" y="1621071"/>
        <a:ext cx="2745481" cy="505521"/>
      </dsp:txXfrm>
    </dsp:sp>
    <dsp:sp modelId="{DC528342-6EE2-48A9-B1B7-F3E7CAD3CAD4}">
      <dsp:nvSpPr>
        <dsp:cNvPr id="0" name=""/>
        <dsp:cNvSpPr/>
      </dsp:nvSpPr>
      <dsp:spPr>
        <a:xfrm>
          <a:off x="4437816" y="2270920"/>
          <a:ext cx="216868" cy="216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8248"/>
              <a:satOff val="5128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F804-69B9-4A5A-AA1C-9B0FA1FE82E6}">
      <dsp:nvSpPr>
        <dsp:cNvPr id="0" name=""/>
        <dsp:cNvSpPr/>
      </dsp:nvSpPr>
      <dsp:spPr>
        <a:xfrm>
          <a:off x="4644465" y="2126593"/>
          <a:ext cx="2745481" cy="50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Reasons for negative decisions are clearly explained</a:t>
          </a:r>
          <a:endParaRPr lang="en-US" sz="1100" kern="1200" dirty="0"/>
        </a:p>
      </dsp:txBody>
      <dsp:txXfrm>
        <a:off x="4644465" y="2126593"/>
        <a:ext cx="2745481" cy="50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88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4570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DCD30-8F86-48C4-A276-CD40AE87551E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51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6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3" y="4862025"/>
            <a:ext cx="1874480" cy="238727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  <a:endParaRPr lang="en-US" sz="800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7" y="3732519"/>
            <a:ext cx="3897313" cy="374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page" title="Department of Infrastructure and Regional Developmen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117D-07E3-43FF-BC05-83278E384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90" y="723901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2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0" y="723901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4788" y="388092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469270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90" y="3166776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4788" y="4274704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2" y="4828086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l" defTabSz="457198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98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46" indent="-285748" algn="l" defTabSz="45719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93" indent="-228598" algn="l" defTabSz="4571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91" indent="-228598" algn="l" defTabSz="45719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88" indent="-228598" algn="l" defTabSz="45719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85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8" y="4815078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90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457198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98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46" indent="-285748" algn="l" defTabSz="45719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4571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45719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45719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7" y="4819822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457198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98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46" indent="-285748" algn="l" defTabSz="45719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45719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45719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45719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bs.gov.au/australian-government-regulator-performance-framewo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73778" y="3273828"/>
            <a:ext cx="5029200" cy="9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 smtClean="0">
                <a:solidFill>
                  <a:schemeClr val="bg1"/>
                </a:solidFill>
                <a:latin typeface="Georgia"/>
                <a:cs typeface="Georgia"/>
              </a:rPr>
              <a:t>Vehicle Safety Standards</a:t>
            </a:r>
            <a:endParaRPr lang="en-US" sz="2700" dirty="0">
              <a:solidFill>
                <a:schemeClr val="bg1"/>
              </a:solidFill>
              <a:latin typeface="Georgia"/>
              <a:cs typeface="Georgia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Georgia"/>
                <a:cs typeface="Georgia"/>
              </a:rPr>
              <a:t>2017-18 Annual Stakeholder Survey</a:t>
            </a:r>
            <a:endParaRPr lang="en-US" sz="1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73778" y="4119470"/>
            <a:ext cx="50292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  <a:cs typeface="Arial"/>
              </a:rPr>
              <a:t>November 2018 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Q7: I find it easy to follow the process for submitting an application to the department or requesting an approval from the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535    Skipped: 2</a:t>
            </a:r>
          </a:p>
        </p:txBody>
      </p:sp>
      <p:pic>
        <p:nvPicPr>
          <p:cNvPr id="4" name="Picture 3" descr="chart1091637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7" y="1010744"/>
            <a:ext cx="3915250" cy="2795047"/>
          </a:xfrm>
          <a:prstGeom prst="rect">
            <a:avLst/>
          </a:prstGeom>
        </p:spPr>
      </p:pic>
      <p:pic>
        <p:nvPicPr>
          <p:cNvPr id="5" name="Picture 4" descr="table10916374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48" y="949579"/>
            <a:ext cx="4052455" cy="26351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991" y="4066932"/>
            <a:ext cx="791817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68% </a:t>
            </a:r>
            <a:r>
              <a:rPr lang="en-US" sz="1400" dirty="0"/>
              <a:t>of respondents agreed or strongly agreed that the process for submitting an application or requesting an approval is easy to follow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1400" dirty="0"/>
              <a:t>Q8: If I am advised that I have made an error, or that I have not provided enough evidence for my application, the department provides me with sufficient information to enable me to fix the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531    Skipped: 6</a:t>
            </a:r>
          </a:p>
        </p:txBody>
      </p:sp>
      <p:pic>
        <p:nvPicPr>
          <p:cNvPr id="4" name="Picture 3" descr="chart1091637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3" y="1053204"/>
            <a:ext cx="3900384" cy="2604395"/>
          </a:xfrm>
          <a:prstGeom prst="rect">
            <a:avLst/>
          </a:prstGeom>
        </p:spPr>
      </p:pic>
      <p:pic>
        <p:nvPicPr>
          <p:cNvPr id="5" name="Picture 4" descr="table10916374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44" y="985793"/>
            <a:ext cx="4292674" cy="23471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062" y="4010589"/>
            <a:ext cx="85235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56% </a:t>
            </a:r>
            <a:r>
              <a:rPr lang="en-US" sz="1400" dirty="0"/>
              <a:t>of respondents agreed or strongly agreed that the department provides them with sufficient information to fix an issue relating to their application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1600" dirty="0"/>
              <a:t>Q9: Once I have given the department all the information it needs, my application is processed within the timeframe specified on the department’s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535    Skipped: 2</a:t>
            </a:r>
          </a:p>
        </p:txBody>
      </p:sp>
      <p:pic>
        <p:nvPicPr>
          <p:cNvPr id="4" name="Picture 3" descr="chart10916373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143003"/>
            <a:ext cx="3598268" cy="2692585"/>
          </a:xfrm>
          <a:prstGeom prst="rect">
            <a:avLst/>
          </a:prstGeom>
        </p:spPr>
      </p:pic>
      <p:pic>
        <p:nvPicPr>
          <p:cNvPr id="5" name="Picture 4" descr="table10916373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27" y="985793"/>
            <a:ext cx="4336940" cy="27585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061" y="4096728"/>
            <a:ext cx="848487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72% </a:t>
            </a:r>
            <a:r>
              <a:rPr lang="en-US" sz="1400" dirty="0"/>
              <a:t>of respondents agreed or strongly agreed that their application is processed within the timeframe specified on the department’s website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Q10: Once my application is approved, I understand my ongoing obligations in order to keep the approval I have been granted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535    Skipped: 2</a:t>
            </a:r>
          </a:p>
        </p:txBody>
      </p:sp>
      <p:pic>
        <p:nvPicPr>
          <p:cNvPr id="4" name="Picture 3" descr="chart1091637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6" y="1087036"/>
            <a:ext cx="3999406" cy="2864346"/>
          </a:xfrm>
          <a:prstGeom prst="rect">
            <a:avLst/>
          </a:prstGeom>
        </p:spPr>
      </p:pic>
      <p:pic>
        <p:nvPicPr>
          <p:cNvPr id="5" name="Picture 4" descr="table10916372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39" y="1087035"/>
            <a:ext cx="4334973" cy="26500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7444" y="4121620"/>
            <a:ext cx="83223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80% </a:t>
            </a:r>
            <a:r>
              <a:rPr lang="en-US" sz="1400" dirty="0"/>
              <a:t>of respondents agreed or strongly agreed with the statement that they understand their ongoing obligations once an approval has been granted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Q11: Decisions the department makes are fair and consistent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1084695"/>
            <a:ext cx="3879274" cy="2612306"/>
          </a:xfrm>
          <a:prstGeom prst="rect">
            <a:avLst/>
          </a:prstGeom>
        </p:spPr>
      </p:pic>
      <p:pic>
        <p:nvPicPr>
          <p:cNvPr id="5" name="Picture 4" descr="table10916373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439" y="1274476"/>
            <a:ext cx="4391913" cy="19741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077" y="3833899"/>
            <a:ext cx="83525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56% </a:t>
            </a:r>
            <a:r>
              <a:rPr lang="en-US" sz="1400" dirty="0"/>
              <a:t>of respondents agreed or strongly agreed that the decisions the department makes are fair and consistent</a:t>
            </a:r>
          </a:p>
          <a:p>
            <a:pPr algn="ctr"/>
            <a:endParaRPr lang="en-US" sz="800" dirty="0"/>
          </a:p>
          <a:p>
            <a:pPr algn="ctr"/>
            <a:r>
              <a:rPr lang="en-US" sz="1400" b="1" dirty="0" smtClean="0"/>
              <a:t>26% </a:t>
            </a:r>
            <a:r>
              <a:rPr lang="en-US" sz="1400" dirty="0"/>
              <a:t>of respondents were neutral (neither agreed nor disagreed)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Q12: If the department makes a negative decision (such as refusing to grant an approval) it clearly explains the reasons for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7" y="1122011"/>
            <a:ext cx="3484419" cy="2671964"/>
          </a:xfrm>
          <a:prstGeom prst="rect">
            <a:avLst/>
          </a:prstGeom>
        </p:spPr>
      </p:pic>
      <p:pic>
        <p:nvPicPr>
          <p:cNvPr id="5" name="Picture 4" descr="table10916373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7" y="1073426"/>
            <a:ext cx="4446105" cy="23323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652" y="3930193"/>
            <a:ext cx="882746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31% </a:t>
            </a:r>
            <a:r>
              <a:rPr lang="en-US" sz="1400" dirty="0"/>
              <a:t>of respondents agreed or strongly agreed that the department clearly explains the reasons for a negative decision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 smtClean="0"/>
              <a:t>47%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Q13: If I do not agree with the department’s decision, I am aware of, and know how to have the decision reviewed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3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4" y="1108390"/>
            <a:ext cx="3584082" cy="2413523"/>
          </a:xfrm>
          <a:prstGeom prst="rect">
            <a:avLst/>
          </a:prstGeom>
        </p:spPr>
      </p:pic>
      <p:pic>
        <p:nvPicPr>
          <p:cNvPr id="5" name="Picture 4" descr="table10916373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49" y="985794"/>
            <a:ext cx="4515439" cy="23338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304" y="3659408"/>
            <a:ext cx="849088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34% </a:t>
            </a:r>
            <a:r>
              <a:rPr lang="en-US" sz="1400" dirty="0"/>
              <a:t>of respondents agreed or strongly agreed that they were aware of and know how to have a decision reviewed if they did not agree with it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41%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Q14: The department does a good job of handling complaints about its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9" y="997790"/>
            <a:ext cx="4021691" cy="2550524"/>
          </a:xfrm>
          <a:prstGeom prst="rect">
            <a:avLst/>
          </a:prstGeom>
        </p:spPr>
      </p:pic>
      <p:pic>
        <p:nvPicPr>
          <p:cNvPr id="5" name="Picture 4" descr="table1091637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43" y="985792"/>
            <a:ext cx="4074992" cy="24124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939" y="3659408"/>
            <a:ext cx="835549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24% </a:t>
            </a:r>
            <a:r>
              <a:rPr lang="en-US" sz="1400" dirty="0"/>
              <a:t>of respondents agreed or strongly agreed that the department does a good job of handling complaints – </a:t>
            </a:r>
            <a:r>
              <a:rPr lang="en-US" sz="1400" b="1" dirty="0" smtClean="0"/>
              <a:t>19% </a:t>
            </a:r>
            <a:r>
              <a:rPr lang="en-US" sz="1400" dirty="0"/>
              <a:t>were neutral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 smtClean="0"/>
              <a:t>48%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  <p:extLst>
      <p:ext uri="{BB962C8B-B14F-4D97-AF65-F5344CB8AC3E}">
        <p14:creationId xmlns:p14="http://schemas.microsoft.com/office/powerpoint/2010/main" val="35664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Q15: Audits, inspections or investigations carried out by the department are conducted professionally and fairly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72" y="1179873"/>
            <a:ext cx="3730374" cy="2512037"/>
          </a:xfrm>
          <a:prstGeom prst="rect">
            <a:avLst/>
          </a:prstGeom>
        </p:spPr>
      </p:pic>
      <p:pic>
        <p:nvPicPr>
          <p:cNvPr id="5" name="Picture 4" descr="table10916374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3" y="1092438"/>
            <a:ext cx="4348461" cy="23531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372" y="3798555"/>
            <a:ext cx="8626092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29% </a:t>
            </a:r>
            <a:r>
              <a:rPr lang="en-US" sz="1400" dirty="0"/>
              <a:t>of respondents agreed or strongly agreed that audits, inspections and investigations carried out by the department are conducted fairly and professionally</a:t>
            </a:r>
          </a:p>
          <a:p>
            <a:pPr algn="ctr"/>
            <a:endParaRPr lang="en-US" sz="800" dirty="0"/>
          </a:p>
          <a:p>
            <a:pPr algn="ctr"/>
            <a:r>
              <a:rPr lang="en-US" sz="1400" b="1" dirty="0" smtClean="0"/>
              <a:t>51%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Q16: The department takes appropriate action when it is told about safety issues or if rules have been broken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532    Skipped: 5</a:t>
            </a:r>
          </a:p>
        </p:txBody>
      </p:sp>
      <p:pic>
        <p:nvPicPr>
          <p:cNvPr id="4" name="Picture 3" descr="chart1091637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09" y="1073683"/>
            <a:ext cx="3697329" cy="2586266"/>
          </a:xfrm>
          <a:prstGeom prst="rect">
            <a:avLst/>
          </a:prstGeom>
        </p:spPr>
      </p:pic>
      <p:pic>
        <p:nvPicPr>
          <p:cNvPr id="5" name="Picture 4" descr="table10916375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236" y="997789"/>
            <a:ext cx="4317137" cy="25015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479" y="3760460"/>
            <a:ext cx="834916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26% </a:t>
            </a:r>
            <a:r>
              <a:rPr lang="en-US" sz="1400" dirty="0"/>
              <a:t>of respondents agreed or strongly agreed that the department takes appropriate action when it is told about safety issues or non-compliance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 smtClean="0"/>
              <a:t>53%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2813" y="115241"/>
            <a:ext cx="8229600" cy="391272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67500" lnSpcReduction="20000"/>
          </a:bodyPr>
          <a:lstStyle>
            <a:lvl1pPr algn="l" defTabSz="457198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Summary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4788" y="529017"/>
            <a:ext cx="873368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428" y="559283"/>
            <a:ext cx="8880407" cy="41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Introduction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Motor Vehicle Standards Act 1989 (the MVSA)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regulates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safety, environmental and anti-theft performance of all vehicles entering the Australian market for the first time—both new and used.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Standards Branch (VSS) within the Department of Infrastructure, Regional Development and Cities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 department)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responsible for administering the MVSA and its associated regulations, and developing and implementing safety standards and reforms. </a:t>
            </a:r>
            <a:endParaRPr lang="en-A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Australian Government’s </a:t>
            </a:r>
            <a:r>
              <a:rPr lang="en-A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Regulator Performance </a:t>
            </a:r>
            <a:r>
              <a:rPr lang="en-AU" sz="1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Framework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department assesses its performance as a regulator in relation to the MVSA each year</a:t>
            </a:r>
            <a:r>
              <a:rPr lang="en-A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inform this assessment for 2017-18, the department undertook an external stakeholder survey in August/September 2018. 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stakeholder survey provided the department with the opportunity to capture </a:t>
            </a:r>
            <a:r>
              <a:rPr lang="en-AU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views of external stakeholders on the department’s regulatory performance over 2017-18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opportunities for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improvement. </a:t>
            </a:r>
            <a:endParaRPr lang="en-AU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Survey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approach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The stakeholder survey was emailed to all entities the department has had a regulatory interaction with (where there was an email address available). Approximately 7,605 emails were sent out.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The survey was also promoted on the department, Road Vehicle Certification System and Registered Automotive Workshop Scheme websites – and through the Road Vehicle Compliance Update.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The survey was open for one month</a:t>
            </a:r>
            <a:r>
              <a:rPr lang="en-US" sz="1000" dirty="0"/>
              <a:t>. </a:t>
            </a:r>
            <a:endParaRPr lang="en-US" sz="1000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537 </a:t>
            </a:r>
            <a:r>
              <a:rPr lang="en-US" sz="1000" dirty="0"/>
              <a:t>responses were </a:t>
            </a:r>
            <a:r>
              <a:rPr lang="en-US" sz="1000" dirty="0" smtClean="0"/>
              <a:t>received in total.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 smtClean="0"/>
              <a:t>Survey responses were anonymous. </a:t>
            </a:r>
          </a:p>
          <a:p>
            <a:pPr>
              <a:spcBef>
                <a:spcPts val="600"/>
              </a:spcBef>
            </a:pP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3544" y="4789557"/>
            <a:ext cx="855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/>
              <a:t>Table Notes</a:t>
            </a:r>
            <a:endParaRPr lang="en-AU" sz="600" b="1" dirty="0" smtClean="0"/>
          </a:p>
          <a:p>
            <a:pPr algn="r"/>
            <a:r>
              <a:rPr lang="en-AU" sz="600" dirty="0" smtClean="0"/>
              <a:t>*</a:t>
            </a:r>
            <a:r>
              <a:rPr lang="en-AU" sz="600" dirty="0"/>
              <a:t>Importers for the purposes of this summary </a:t>
            </a:r>
            <a:r>
              <a:rPr lang="en-AU" sz="600" dirty="0" smtClean="0"/>
              <a:t>table includes </a:t>
            </a:r>
            <a:r>
              <a:rPr lang="en-AU" sz="600" dirty="0"/>
              <a:t>both 'regular importers' and respondents who interacted </a:t>
            </a:r>
            <a:r>
              <a:rPr lang="en-AU" sz="600" dirty="0" smtClean="0"/>
              <a:t>with </a:t>
            </a:r>
            <a:r>
              <a:rPr lang="en-AU" sz="600" dirty="0"/>
              <a:t>the department as an individual (</a:t>
            </a:r>
            <a:r>
              <a:rPr lang="en-AU" sz="600" dirty="0" smtClean="0"/>
              <a:t>primarily </a:t>
            </a:r>
            <a:r>
              <a:rPr lang="en-AU" sz="600" dirty="0"/>
              <a:t>personal importers</a:t>
            </a:r>
            <a:r>
              <a:rPr lang="en-AU" sz="600" dirty="0" smtClean="0"/>
              <a:t>)</a:t>
            </a:r>
          </a:p>
          <a:p>
            <a:pPr algn="r"/>
            <a:r>
              <a:rPr lang="en-US" sz="600" dirty="0" smtClean="0"/>
              <a:t>^Survey respondents who identified as ‘Other’ (22 responses) have been excluded for the purposes of this summary table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Q17: I am contacted by the department about changes that are made to the rules, policies or processes that affect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531    Skipped: 6</a:t>
            </a:r>
          </a:p>
        </p:txBody>
      </p:sp>
      <p:pic>
        <p:nvPicPr>
          <p:cNvPr id="4" name="Picture 3" descr="chart1091637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5" y="1097316"/>
            <a:ext cx="4118816" cy="2464114"/>
          </a:xfrm>
          <a:prstGeom prst="rect">
            <a:avLst/>
          </a:prstGeom>
        </p:spPr>
      </p:pic>
      <p:pic>
        <p:nvPicPr>
          <p:cNvPr id="5" name="Picture 4" descr="table1091637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3" y="985793"/>
            <a:ext cx="4028583" cy="2260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248" y="3688013"/>
            <a:ext cx="828253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34% </a:t>
            </a:r>
            <a:r>
              <a:rPr lang="en-US" sz="1400" dirty="0"/>
              <a:t>of respondents agreed or strongly agreed that the department contacted them about changes that affect them - </a:t>
            </a:r>
            <a:r>
              <a:rPr lang="en-US" sz="1400" b="1" dirty="0"/>
              <a:t>1</a:t>
            </a:r>
            <a:r>
              <a:rPr lang="en-US" sz="1400" b="1" dirty="0" smtClean="0"/>
              <a:t>7</a:t>
            </a:r>
            <a:r>
              <a:rPr lang="en-US" sz="1400" b="1" dirty="0"/>
              <a:t>% </a:t>
            </a:r>
            <a:r>
              <a:rPr lang="en-US" sz="1400" dirty="0"/>
              <a:t>disagreed or strongly disagreed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 smtClean="0"/>
              <a:t>34%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Q18: I know how to give the department suggestions for how it can improve the way it does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532    Skipped: 5</a:t>
            </a:r>
          </a:p>
        </p:txBody>
      </p:sp>
      <p:pic>
        <p:nvPicPr>
          <p:cNvPr id="4" name="Picture 3" descr="chart1091637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4" y="1073644"/>
            <a:ext cx="3700785" cy="2492111"/>
          </a:xfrm>
          <a:prstGeom prst="rect">
            <a:avLst/>
          </a:prstGeom>
        </p:spPr>
      </p:pic>
      <p:pic>
        <p:nvPicPr>
          <p:cNvPr id="5" name="Picture 4" descr="table10916374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76" y="1073644"/>
            <a:ext cx="4618249" cy="23086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304" y="3659408"/>
            <a:ext cx="851352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25% </a:t>
            </a:r>
            <a:r>
              <a:rPr lang="en-US" sz="1400" dirty="0"/>
              <a:t>of respondents agreed or strongly agreed that they knew how to give the department suggestions on how it can improve - </a:t>
            </a:r>
            <a:r>
              <a:rPr lang="en-US" sz="1400" b="1" dirty="0"/>
              <a:t>20% </a:t>
            </a:r>
            <a:r>
              <a:rPr lang="en-US" sz="1400" dirty="0"/>
              <a:t>disagreed or strongly disagreed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 smtClean="0"/>
              <a:t>34%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Q19: Any suggestions I provide to the department are given genuine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532    Skipped: 5</a:t>
            </a:r>
          </a:p>
        </p:txBody>
      </p:sp>
      <p:pic>
        <p:nvPicPr>
          <p:cNvPr id="4" name="Picture 3" descr="chart1091637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9" y="1054468"/>
            <a:ext cx="3854191" cy="2595415"/>
          </a:xfrm>
          <a:prstGeom prst="rect">
            <a:avLst/>
          </a:prstGeom>
        </p:spPr>
      </p:pic>
      <p:pic>
        <p:nvPicPr>
          <p:cNvPr id="5" name="Picture 4" descr="table10916374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19" y="985793"/>
            <a:ext cx="4389403" cy="23670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938" y="3749464"/>
            <a:ext cx="848318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16% </a:t>
            </a:r>
            <a:r>
              <a:rPr lang="en-US" sz="1400" dirty="0"/>
              <a:t>of respondents agreed or strongly agreed that the department gives genuine consideration to suggestions they make - </a:t>
            </a:r>
            <a:r>
              <a:rPr lang="en-US" sz="1400" b="1" dirty="0" smtClean="0"/>
              <a:t>19%</a:t>
            </a:r>
            <a:r>
              <a:rPr lang="en-US" sz="1400" dirty="0" smtClean="0"/>
              <a:t> </a:t>
            </a:r>
            <a:r>
              <a:rPr lang="en-US" sz="1400" dirty="0"/>
              <a:t>were neutral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57%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Q20: The department tells me about the changes it has made as a result of my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1" y="997792"/>
            <a:ext cx="3730046" cy="2511815"/>
          </a:xfrm>
          <a:prstGeom prst="rect">
            <a:avLst/>
          </a:prstGeom>
        </p:spPr>
      </p:pic>
      <p:pic>
        <p:nvPicPr>
          <p:cNvPr id="5" name="Picture 4" descr="table10916374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517" y="910365"/>
            <a:ext cx="4497492" cy="24026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1681" y="3675259"/>
            <a:ext cx="84373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23% </a:t>
            </a:r>
            <a:r>
              <a:rPr lang="en-US" sz="1400" dirty="0"/>
              <a:t>respondents were neutral regarding the statement that the department advises them of changes made as a result of their suggestions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61% </a:t>
            </a:r>
            <a:r>
              <a:rPr lang="en-US" sz="1400" dirty="0"/>
              <a:t>indicated they did not know or that the question was not applicable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Q21: The department understands my operating environment and the current and emerging issues that affect my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530    Skipped: 7</a:t>
            </a:r>
          </a:p>
        </p:txBody>
      </p:sp>
      <p:pic>
        <p:nvPicPr>
          <p:cNvPr id="4" name="Picture 3" descr="chart1091637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" y="1047171"/>
            <a:ext cx="3535603" cy="2524290"/>
          </a:xfrm>
          <a:prstGeom prst="rect">
            <a:avLst/>
          </a:prstGeom>
        </p:spPr>
      </p:pic>
      <p:pic>
        <p:nvPicPr>
          <p:cNvPr id="5" name="Picture 4" descr="table10916374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87" y="985793"/>
            <a:ext cx="4825424" cy="24085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051" y="3655442"/>
            <a:ext cx="849152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19% </a:t>
            </a:r>
            <a:r>
              <a:rPr lang="en-US" sz="1400" dirty="0" smtClean="0"/>
              <a:t>of respondents agreed or strongly agreed that the department understands their operating environment and issues that </a:t>
            </a:r>
            <a:r>
              <a:rPr lang="en-US" sz="1400" dirty="0" smtClean="0"/>
              <a:t>affect </a:t>
            </a:r>
            <a:r>
              <a:rPr lang="en-US" sz="1400" dirty="0" smtClean="0"/>
              <a:t>their business - </a:t>
            </a:r>
            <a:r>
              <a:rPr lang="en-US" sz="1400" b="1" dirty="0" smtClean="0"/>
              <a:t>15% </a:t>
            </a:r>
            <a:r>
              <a:rPr lang="en-US" sz="1400" dirty="0"/>
              <a:t>disagreed or strongly disagreed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 smtClean="0"/>
              <a:t>50% </a:t>
            </a:r>
            <a:r>
              <a:rPr lang="en-US" sz="1400" dirty="0"/>
              <a:t>indicated they did not know or that the question was not </a:t>
            </a:r>
            <a:r>
              <a:rPr lang="en-US" sz="1400" dirty="0" smtClean="0"/>
              <a:t>applicable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61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Q22: The amount of paperwork or administrative processes I have to complete is appropriate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535    Skipped: 2</a:t>
            </a:r>
          </a:p>
        </p:txBody>
      </p:sp>
      <p:pic>
        <p:nvPicPr>
          <p:cNvPr id="4" name="Picture 3" descr="chart1091637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7" y="1056905"/>
            <a:ext cx="3860789" cy="2673582"/>
          </a:xfrm>
          <a:prstGeom prst="rect">
            <a:avLst/>
          </a:prstGeom>
        </p:spPr>
      </p:pic>
      <p:pic>
        <p:nvPicPr>
          <p:cNvPr id="5" name="Picture 4" descr="table10916375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84" y="1001749"/>
            <a:ext cx="4429050" cy="26550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322" y="4132063"/>
            <a:ext cx="83687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62% </a:t>
            </a:r>
            <a:r>
              <a:rPr lang="en-US" sz="1400" dirty="0"/>
              <a:t>of respondents agreed or strongly agreed that the amount of paperwork or administrative processes was appropriate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2813" y="115241"/>
            <a:ext cx="8229600" cy="391272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67500" lnSpcReduction="20000"/>
          </a:bodyPr>
          <a:lstStyle>
            <a:lvl1pPr algn="l" defTabSz="457198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Summary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4788" y="529017"/>
            <a:ext cx="873368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371" y="339721"/>
            <a:ext cx="898052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Survey results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 smtClean="0"/>
              <a:t>There </a:t>
            </a:r>
            <a:r>
              <a:rPr lang="en-US" sz="1000" dirty="0"/>
              <a:t>was a very low response rate (5% of the total population) and a high proportion of </a:t>
            </a:r>
            <a:r>
              <a:rPr lang="en-US" sz="1000" dirty="0" smtClean="0"/>
              <a:t>responses were from individuals </a:t>
            </a:r>
            <a:r>
              <a:rPr lang="en-US" sz="1000" dirty="0"/>
              <a:t>(</a:t>
            </a:r>
            <a:r>
              <a:rPr lang="en-US" sz="1000" dirty="0" smtClean="0"/>
              <a:t>45% </a:t>
            </a:r>
            <a:r>
              <a:rPr lang="en-US" sz="1000" dirty="0"/>
              <a:t>of total responses). As such, survey results </a:t>
            </a:r>
            <a:r>
              <a:rPr lang="en-US" sz="1000" dirty="0" smtClean="0"/>
              <a:t>should </a:t>
            </a:r>
            <a:r>
              <a:rPr lang="en-US" sz="1000" dirty="0"/>
              <a:t>be interpreted with caution</a:t>
            </a:r>
            <a:r>
              <a:rPr lang="en-US" sz="1000" dirty="0" smtClean="0"/>
              <a:t>. However, in comparing the survey results for this year against previous years, the department has identified a number of areas of improved performance, and areas where further improvement is still required.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5526274"/>
              </p:ext>
            </p:extLst>
          </p:nvPr>
        </p:nvGraphicFramePr>
        <p:xfrm>
          <a:off x="126333" y="1399304"/>
          <a:ext cx="8728026" cy="263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371" y="4279098"/>
            <a:ext cx="885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department is currently </a:t>
            </a:r>
            <a:r>
              <a:rPr lang="en-US" sz="1000" dirty="0" smtClean="0"/>
              <a:t>considering </a:t>
            </a:r>
            <a:r>
              <a:rPr lang="en-US" sz="1000" dirty="0"/>
              <a:t>the survey results in further detail, as well as the comments survey respondents provided, to identify specific actions to </a:t>
            </a:r>
            <a:r>
              <a:rPr lang="en-US" sz="1000" dirty="0" smtClean="0"/>
              <a:t>address these and other </a:t>
            </a:r>
            <a:r>
              <a:rPr lang="en-US" sz="1000" dirty="0"/>
              <a:t>areas for improvement.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71580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Q1: What type of entity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535    Skipped: 2</a:t>
            </a:r>
          </a:p>
        </p:txBody>
      </p:sp>
      <p:pic>
        <p:nvPicPr>
          <p:cNvPr id="4" name="Picture 3" descr="chart1091637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9" y="1209968"/>
            <a:ext cx="3948558" cy="2326592"/>
          </a:xfrm>
          <a:prstGeom prst="rect">
            <a:avLst/>
          </a:prstGeom>
        </p:spPr>
      </p:pic>
      <p:pic>
        <p:nvPicPr>
          <p:cNvPr id="5" name="Picture 4" descr="table1091637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15" y="1480739"/>
            <a:ext cx="4038181" cy="1393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0105" y="3715328"/>
            <a:ext cx="6851645" cy="742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112" b="1" dirty="0" smtClean="0"/>
              <a:t>84% </a:t>
            </a:r>
            <a:r>
              <a:rPr lang="en-US" sz="2112" dirty="0"/>
              <a:t>of respondents were individuals or worked in small businesses</a:t>
            </a:r>
            <a:endParaRPr lang="en-AU" sz="21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Q2: Which one of the following best describes how you typically interact with the department?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8" y="1082755"/>
            <a:ext cx="3524416" cy="2966680"/>
          </a:xfrm>
          <a:prstGeom prst="rect">
            <a:avLst/>
          </a:prstGeom>
        </p:spPr>
      </p:pic>
      <p:pic>
        <p:nvPicPr>
          <p:cNvPr id="5" name="Picture 4" descr="table10916372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26" y="861221"/>
            <a:ext cx="4168452" cy="3207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36885" y="4270263"/>
            <a:ext cx="849429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46% </a:t>
            </a:r>
            <a:r>
              <a:rPr lang="en-US" sz="1200" dirty="0"/>
              <a:t>of all respondents indicated that they interacted with the department as an individual. In most instances, these interactions related to the personal import of a vehicle</a:t>
            </a:r>
            <a:endParaRPr lang="en-A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Q3: On average, how often would you contact, or be contacted by the department about regulatory matters?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533    Skipped: 4</a:t>
            </a:r>
          </a:p>
        </p:txBody>
      </p:sp>
      <p:pic>
        <p:nvPicPr>
          <p:cNvPr id="4" name="Picture 3" descr="chart1091637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8" y="1053548"/>
            <a:ext cx="4284584" cy="2882348"/>
          </a:xfrm>
          <a:prstGeom prst="rect">
            <a:avLst/>
          </a:prstGeom>
        </p:spPr>
      </p:pic>
      <p:pic>
        <p:nvPicPr>
          <p:cNvPr id="5" name="Picture 4" descr="table10916372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25" y="1053548"/>
            <a:ext cx="4174484" cy="26053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06" y="4072057"/>
            <a:ext cx="78112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33% </a:t>
            </a:r>
            <a:r>
              <a:rPr lang="en-US" sz="1400" dirty="0"/>
              <a:t>of respondents interacted with the department less than once a year  - reflecting the high number of personal importers responding to the survey</a:t>
            </a:r>
            <a:endParaRPr lang="en-A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Q4: I can easily find the information I am looking for on the department’s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534    Skipped: 3</a:t>
            </a:r>
          </a:p>
        </p:txBody>
      </p:sp>
      <p:pic>
        <p:nvPicPr>
          <p:cNvPr id="4" name="Picture 3" descr="chart1091637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9" y="1157353"/>
            <a:ext cx="3818772" cy="2791797"/>
          </a:xfrm>
          <a:prstGeom prst="rect">
            <a:avLst/>
          </a:prstGeom>
        </p:spPr>
      </p:pic>
      <p:pic>
        <p:nvPicPr>
          <p:cNvPr id="5" name="Picture 4" descr="table10916372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06" y="1122946"/>
            <a:ext cx="4699604" cy="25763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0175" y="4097603"/>
            <a:ext cx="72845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58% </a:t>
            </a:r>
            <a:r>
              <a:rPr lang="en-US" sz="1400" dirty="0"/>
              <a:t>of respondents agreed or strongly agreed that information is easy to find on the department’s website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Q5: When I contact the department with a query, they answer it quickly and with the information I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531    Skipped: 6</a:t>
            </a:r>
          </a:p>
        </p:txBody>
      </p:sp>
      <p:pic>
        <p:nvPicPr>
          <p:cNvPr id="4" name="Picture 3" descr="chart1091637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1" y="1155645"/>
            <a:ext cx="4008528" cy="2603767"/>
          </a:xfrm>
          <a:prstGeom prst="rect">
            <a:avLst/>
          </a:prstGeom>
        </p:spPr>
      </p:pic>
      <p:pic>
        <p:nvPicPr>
          <p:cNvPr id="5" name="Picture 4" descr="table10916372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21" y="1066803"/>
            <a:ext cx="4355613" cy="25377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288" y="4020549"/>
            <a:ext cx="85501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63% </a:t>
            </a:r>
            <a:r>
              <a:rPr lang="en-US" sz="1400" dirty="0"/>
              <a:t>of respondents agreed or strongly agreed that the department answers queries quickly and with the information needed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Q6: I understand the rules I need to follow to submit an application to the department or to seek approval from the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535    Skipped: 2</a:t>
            </a:r>
          </a:p>
        </p:txBody>
      </p:sp>
      <p:pic>
        <p:nvPicPr>
          <p:cNvPr id="4" name="Picture 3" descr="chart1091637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5" y="1113183"/>
            <a:ext cx="3715995" cy="2650434"/>
          </a:xfrm>
          <a:prstGeom prst="rect">
            <a:avLst/>
          </a:prstGeom>
        </p:spPr>
      </p:pic>
      <p:pic>
        <p:nvPicPr>
          <p:cNvPr id="5" name="Picture 4" descr="table10916372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647" y="1186283"/>
            <a:ext cx="4536561" cy="23243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117D-07E3-43FF-BC05-83278E384D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5797" y="3964107"/>
            <a:ext cx="75189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79% </a:t>
            </a:r>
            <a:r>
              <a:rPr lang="en-US" sz="1400" dirty="0"/>
              <a:t>of respondents agreed or strongly agreed with the statement that they understand the rules they need to follow to submit an application or seek an approval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9128</TotalTime>
  <Words>1603</Words>
  <Application>Microsoft Office PowerPoint</Application>
  <PresentationFormat>On-screen Show (16:9)</PresentationFormat>
  <Paragraphs>147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Helvetica Neue</vt:lpstr>
      <vt:lpstr>Times New Roman</vt:lpstr>
      <vt:lpstr>SM-template-20140529</vt:lpstr>
      <vt:lpstr>Data slides</vt:lpstr>
      <vt:lpstr>Response Summary</vt:lpstr>
      <vt:lpstr>PowerPoint Presentation</vt:lpstr>
      <vt:lpstr>PowerPoint Presentation</vt:lpstr>
      <vt:lpstr>PowerPoint Presentation</vt:lpstr>
      <vt:lpstr>Q1: What type of entity are you?</vt:lpstr>
      <vt:lpstr>Q2: Which one of the following best describes how you typically interact with the department?</vt:lpstr>
      <vt:lpstr>Q3: On average, how often would you contact, or be contacted by the department about regulatory matters? </vt:lpstr>
      <vt:lpstr>Q4: I can easily find the information I am looking for on the department’s website</vt:lpstr>
      <vt:lpstr>Q5: When I contact the department with a query, they answer it quickly and with the information I need</vt:lpstr>
      <vt:lpstr>Q6: I understand the rules I need to follow to submit an application to the department or to seek approval from the department</vt:lpstr>
      <vt:lpstr>Q7: I find it easy to follow the process for submitting an application to the department or requesting an approval from the department</vt:lpstr>
      <vt:lpstr>Q8: If I am advised that I have made an error, or that I have not provided enough evidence for my application, the department provides me with sufficient information to enable me to fix the issue</vt:lpstr>
      <vt:lpstr>Q9: Once I have given the department all the information it needs, my application is processed within the timeframe specified on the department’s website</vt:lpstr>
      <vt:lpstr>Q10: Once my application is approved, I understand my ongoing obligations in order to keep the approval I have been granted</vt:lpstr>
      <vt:lpstr>Q11: Decisions the department makes are fair and consistent</vt:lpstr>
      <vt:lpstr>Q12: If the department makes a negative decision (such as refusing to grant an approval) it clearly explains the reasons for the decision</vt:lpstr>
      <vt:lpstr>Q13: If I do not agree with the department’s decision, I am aware of, and know how to have the decision reviewed</vt:lpstr>
      <vt:lpstr>Q14: The department does a good job of handling complaints about its service</vt:lpstr>
      <vt:lpstr>Q15: Audits, inspections or investigations carried out by the department are conducted professionally and fairly</vt:lpstr>
      <vt:lpstr>Q16: The department takes appropriate action when it is told about safety issues or if rules have been broken</vt:lpstr>
      <vt:lpstr>Q17: I am contacted by the department about changes that are made to the rules, policies or processes that affect me</vt:lpstr>
      <vt:lpstr>Q18: I know how to give the department suggestions for how it can improve the way it does business</vt:lpstr>
      <vt:lpstr>Q19: Any suggestions I provide to the department are given genuine consideration</vt:lpstr>
      <vt:lpstr>Q20: The department tells me about the changes it has made as a result of my suggestions</vt:lpstr>
      <vt:lpstr>Q21: The department understands my operating environment and the current and emerging issues that affect my business</vt:lpstr>
      <vt:lpstr>Q22: The amount of paperwork or administrative processes I have to complete is appropriate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GOSS Rebecca</cp:lastModifiedBy>
  <cp:revision>227</cp:revision>
  <cp:lastPrinted>2018-10-11T03:41:13Z</cp:lastPrinted>
  <dcterms:created xsi:type="dcterms:W3CDTF">2014-01-30T23:18:11Z</dcterms:created>
  <dcterms:modified xsi:type="dcterms:W3CDTF">2018-12-12T23:16:42Z</dcterms:modified>
</cp:coreProperties>
</file>