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1"/>
  </p:notesMasterIdLst>
  <p:sldIdLst>
    <p:sldId id="256" r:id="rId2"/>
    <p:sldId id="259" r:id="rId3"/>
    <p:sldId id="272" r:id="rId4"/>
    <p:sldId id="305" r:id="rId5"/>
    <p:sldId id="276" r:id="rId6"/>
    <p:sldId id="279" r:id="rId7"/>
    <p:sldId id="280" r:id="rId8"/>
    <p:sldId id="282" r:id="rId9"/>
    <p:sldId id="306" r:id="rId10"/>
    <p:sldId id="283" r:id="rId11"/>
    <p:sldId id="289" r:id="rId12"/>
    <p:sldId id="287" r:id="rId13"/>
    <p:sldId id="288" r:id="rId14"/>
    <p:sldId id="284" r:id="rId15"/>
    <p:sldId id="290" r:id="rId16"/>
    <p:sldId id="291" r:id="rId17"/>
    <p:sldId id="292" r:id="rId18"/>
    <p:sldId id="293" r:id="rId19"/>
    <p:sldId id="294" r:id="rId20"/>
    <p:sldId id="295" r:id="rId21"/>
    <p:sldId id="296" r:id="rId22"/>
    <p:sldId id="297" r:id="rId23"/>
    <p:sldId id="303" r:id="rId24"/>
    <p:sldId id="301" r:id="rId25"/>
    <p:sldId id="277" r:id="rId26"/>
    <p:sldId id="302" r:id="rId27"/>
    <p:sldId id="304" r:id="rId28"/>
    <p:sldId id="300" r:id="rId29"/>
    <p:sldId id="2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Joshua" initials="PJ" lastIdx="14" clrIdx="0">
    <p:extLst>
      <p:ext uri="{19B8F6BF-5375-455C-9EA6-DF929625EA0E}">
        <p15:presenceInfo xmlns:p15="http://schemas.microsoft.com/office/powerpoint/2012/main" userId="S-1-5-21-3914134423-1857600181-1311368073-70246" providerId="AD"/>
      </p:ext>
    </p:extLst>
  </p:cmAuthor>
  <p:cmAuthor id="2" name="Clare Gelman" initials="CG" lastIdx="6" clrIdx="1">
    <p:extLst>
      <p:ext uri="{19B8F6BF-5375-455C-9EA6-DF929625EA0E}">
        <p15:presenceInfo xmlns:p15="http://schemas.microsoft.com/office/powerpoint/2012/main" userId="S::clare.gelman@orima.com::7cb92e95-0565-4e1d-a9a3-093b5625f3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B2302"/>
    <a:srgbClr val="3E6426"/>
    <a:srgbClr val="0E417D"/>
    <a:srgbClr val="740000"/>
    <a:srgbClr val="BED8F8"/>
    <a:srgbClr val="795FAF"/>
    <a:srgbClr val="CA9F9F"/>
    <a:srgbClr val="775707"/>
    <a:srgbClr val="E6E6E6"/>
    <a:srgbClr val="AC4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3" autoAdjust="0"/>
    <p:restoredTop sz="86375" autoAdjust="0"/>
  </p:normalViewPr>
  <p:slideViewPr>
    <p:cSldViewPr snapToGrid="0">
      <p:cViewPr varScale="1">
        <p:scale>
          <a:sx n="109" d="100"/>
          <a:sy n="109" d="100"/>
        </p:scale>
        <p:origin x="678" y="90"/>
      </p:cViewPr>
      <p:guideLst/>
    </p:cSldViewPr>
  </p:slideViewPr>
  <p:outlineViewPr>
    <p:cViewPr>
      <p:scale>
        <a:sx n="20" d="100"/>
        <a:sy n="20"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59160-1446-4237-9820-145C8F3A878F}" type="datetimeFigureOut">
              <a:rPr lang="en-AU" smtClean="0"/>
              <a:t>30/03/2021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98ED6-CE43-46BD-8D69-38225B78F5F5}" type="slidenum">
              <a:rPr lang="en-AU" smtClean="0"/>
              <a:t>‹#›</a:t>
            </a:fld>
            <a:endParaRPr lang="en-AU"/>
          </a:p>
        </p:txBody>
      </p:sp>
    </p:spTree>
    <p:extLst>
      <p:ext uri="{BB962C8B-B14F-4D97-AF65-F5344CB8AC3E}">
        <p14:creationId xmlns:p14="http://schemas.microsoft.com/office/powerpoint/2010/main" val="2722023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C698ED6-CE43-46BD-8D69-38225B78F5F5}" type="slidenum">
              <a:rPr lang="en-AU" smtClean="0"/>
              <a:t>8</a:t>
            </a:fld>
            <a:endParaRPr lang="en-AU"/>
          </a:p>
        </p:txBody>
      </p:sp>
    </p:spTree>
    <p:extLst>
      <p:ext uri="{BB962C8B-B14F-4D97-AF65-F5344CB8AC3E}">
        <p14:creationId xmlns:p14="http://schemas.microsoft.com/office/powerpoint/2010/main" val="2055414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C698ED6-CE43-46BD-8D69-38225B78F5F5}" type="slidenum">
              <a:rPr lang="en-AU" smtClean="0"/>
              <a:t>27</a:t>
            </a:fld>
            <a:endParaRPr lang="en-AU"/>
          </a:p>
        </p:txBody>
      </p:sp>
    </p:spTree>
    <p:extLst>
      <p:ext uri="{BB962C8B-B14F-4D97-AF65-F5344CB8AC3E}">
        <p14:creationId xmlns:p14="http://schemas.microsoft.com/office/powerpoint/2010/main" val="63167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7CAA-EEB7-46B8-B52A-72CB6CBCF1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87C87C0-F4F6-4EDF-9B08-FC10DFEC2B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645D7EE-0EF8-4748-956C-4568A6472552}"/>
              </a:ext>
            </a:extLst>
          </p:cNvPr>
          <p:cNvSpPr>
            <a:spLocks noGrp="1"/>
          </p:cNvSpPr>
          <p:nvPr>
            <p:ph type="dt" sz="half" idx="10"/>
          </p:nvPr>
        </p:nvSpPr>
        <p:spPr/>
        <p:txBody>
          <a:bodyPr/>
          <a:lstStyle/>
          <a:p>
            <a:fld id="{D58EB26F-0DF5-4784-B1E3-D11D107C5154}" type="datetimeFigureOut">
              <a:rPr lang="en-AU" smtClean="0"/>
              <a:t>30/03/2021</a:t>
            </a:fld>
            <a:endParaRPr lang="en-AU"/>
          </a:p>
        </p:txBody>
      </p:sp>
      <p:sp>
        <p:nvSpPr>
          <p:cNvPr id="5" name="Footer Placeholder 4">
            <a:extLst>
              <a:ext uri="{FF2B5EF4-FFF2-40B4-BE49-F238E27FC236}">
                <a16:creationId xmlns:a16="http://schemas.microsoft.com/office/drawing/2014/main" id="{B46607DD-CAB9-417A-9FE0-574E05A3DD4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517AE21-C2E5-4B6D-BC55-C62621E8C5E7}"/>
              </a:ext>
            </a:extLst>
          </p:cNvPr>
          <p:cNvSpPr>
            <a:spLocks noGrp="1"/>
          </p:cNvSpPr>
          <p:nvPr>
            <p:ph type="sldNum" sz="quarter" idx="12"/>
          </p:nvPr>
        </p:nvSpPr>
        <p:spPr/>
        <p:txBody>
          <a:bodyPr/>
          <a:lstStyle/>
          <a:p>
            <a:fld id="{1F53A6EF-F0D2-4DA1-BB89-39D673BC71E9}" type="slidenum">
              <a:rPr lang="en-AU" smtClean="0"/>
              <a:t>‹#›</a:t>
            </a:fld>
            <a:endParaRPr lang="en-AU"/>
          </a:p>
        </p:txBody>
      </p:sp>
    </p:spTree>
    <p:extLst>
      <p:ext uri="{BB962C8B-B14F-4D97-AF65-F5344CB8AC3E}">
        <p14:creationId xmlns:p14="http://schemas.microsoft.com/office/powerpoint/2010/main" val="460918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55EE-861E-441C-AD95-BCEE4AE2465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188FD23-46FF-4A24-BDBC-36D8B757BC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6F8D6C9-39F2-4DA9-94EB-467730EEC193}"/>
              </a:ext>
            </a:extLst>
          </p:cNvPr>
          <p:cNvSpPr>
            <a:spLocks noGrp="1"/>
          </p:cNvSpPr>
          <p:nvPr>
            <p:ph type="dt" sz="half" idx="10"/>
          </p:nvPr>
        </p:nvSpPr>
        <p:spPr/>
        <p:txBody>
          <a:bodyPr/>
          <a:lstStyle/>
          <a:p>
            <a:fld id="{D58EB26F-0DF5-4784-B1E3-D11D107C5154}" type="datetimeFigureOut">
              <a:rPr lang="en-AU" smtClean="0"/>
              <a:t>30/03/2021</a:t>
            </a:fld>
            <a:endParaRPr lang="en-AU"/>
          </a:p>
        </p:txBody>
      </p:sp>
      <p:sp>
        <p:nvSpPr>
          <p:cNvPr id="5" name="Footer Placeholder 4">
            <a:extLst>
              <a:ext uri="{FF2B5EF4-FFF2-40B4-BE49-F238E27FC236}">
                <a16:creationId xmlns:a16="http://schemas.microsoft.com/office/drawing/2014/main" id="{16A323C2-AC1F-46B8-BCF3-1F99ECBC81C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8B9ACEB-6AB5-44A2-9371-4A6690F96953}"/>
              </a:ext>
            </a:extLst>
          </p:cNvPr>
          <p:cNvSpPr>
            <a:spLocks noGrp="1"/>
          </p:cNvSpPr>
          <p:nvPr>
            <p:ph type="sldNum" sz="quarter" idx="12"/>
          </p:nvPr>
        </p:nvSpPr>
        <p:spPr/>
        <p:txBody>
          <a:bodyPr/>
          <a:lstStyle/>
          <a:p>
            <a:fld id="{1F53A6EF-F0D2-4DA1-BB89-39D673BC71E9}" type="slidenum">
              <a:rPr lang="en-AU" smtClean="0"/>
              <a:t>‹#›</a:t>
            </a:fld>
            <a:endParaRPr lang="en-AU"/>
          </a:p>
        </p:txBody>
      </p:sp>
    </p:spTree>
    <p:extLst>
      <p:ext uri="{BB962C8B-B14F-4D97-AF65-F5344CB8AC3E}">
        <p14:creationId xmlns:p14="http://schemas.microsoft.com/office/powerpoint/2010/main" val="1881355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C55C09-484B-4704-8C46-FB696C0AEF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CAE1D1C-04A7-45C6-B04B-56B90735D9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E7535CA-DE80-465B-86C4-C75F16B14E27}"/>
              </a:ext>
            </a:extLst>
          </p:cNvPr>
          <p:cNvSpPr>
            <a:spLocks noGrp="1"/>
          </p:cNvSpPr>
          <p:nvPr>
            <p:ph type="dt" sz="half" idx="10"/>
          </p:nvPr>
        </p:nvSpPr>
        <p:spPr/>
        <p:txBody>
          <a:bodyPr/>
          <a:lstStyle/>
          <a:p>
            <a:fld id="{D58EB26F-0DF5-4784-B1E3-D11D107C5154}" type="datetimeFigureOut">
              <a:rPr lang="en-AU" smtClean="0"/>
              <a:t>30/03/2021</a:t>
            </a:fld>
            <a:endParaRPr lang="en-AU"/>
          </a:p>
        </p:txBody>
      </p:sp>
      <p:sp>
        <p:nvSpPr>
          <p:cNvPr id="5" name="Footer Placeholder 4">
            <a:extLst>
              <a:ext uri="{FF2B5EF4-FFF2-40B4-BE49-F238E27FC236}">
                <a16:creationId xmlns:a16="http://schemas.microsoft.com/office/drawing/2014/main" id="{1D887AB4-62FB-46DC-AC83-C0E40996E78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E10D513-2AC6-452C-9956-5A4B6BC52132}"/>
              </a:ext>
            </a:extLst>
          </p:cNvPr>
          <p:cNvSpPr>
            <a:spLocks noGrp="1"/>
          </p:cNvSpPr>
          <p:nvPr>
            <p:ph type="sldNum" sz="quarter" idx="12"/>
          </p:nvPr>
        </p:nvSpPr>
        <p:spPr/>
        <p:txBody>
          <a:bodyPr/>
          <a:lstStyle/>
          <a:p>
            <a:fld id="{1F53A6EF-F0D2-4DA1-BB89-39D673BC71E9}" type="slidenum">
              <a:rPr lang="en-AU" smtClean="0"/>
              <a:t>‹#›</a:t>
            </a:fld>
            <a:endParaRPr lang="en-AU"/>
          </a:p>
        </p:txBody>
      </p:sp>
    </p:spTree>
    <p:extLst>
      <p:ext uri="{BB962C8B-B14F-4D97-AF65-F5344CB8AC3E}">
        <p14:creationId xmlns:p14="http://schemas.microsoft.com/office/powerpoint/2010/main" val="130842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8D51B30-BDA4-4182-8DC3-BAF4B8C2408B}"/>
              </a:ext>
              <a:ext uri="{C183D7F6-B498-43B3-948B-1728B52AA6E4}">
                <adec:decorative xmlns="" xmlns:adec="http://schemas.microsoft.com/office/drawing/2017/decorative" val="1"/>
              </a:ext>
            </a:extLst>
          </p:cNvPr>
          <p:cNvSpPr/>
          <p:nvPr userDrawn="1"/>
        </p:nvSpPr>
        <p:spPr>
          <a:xfrm>
            <a:off x="7900970" y="2482146"/>
            <a:ext cx="3702867" cy="3705121"/>
          </a:xfrm>
          <a:prstGeom prst="ellipse">
            <a:avLst/>
          </a:prstGeom>
          <a:solidFill>
            <a:srgbClr val="28A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AB375111-5812-418B-A63B-6B2AA7883F5D}"/>
              </a:ext>
            </a:extLst>
          </p:cNvPr>
          <p:cNvPicPr>
            <a:picLocks noChangeAspect="1"/>
          </p:cNvPicPr>
          <p:nvPr userDrawn="1"/>
        </p:nvPicPr>
        <p:blipFill rotWithShape="1">
          <a:blip r:embed="rId2"/>
          <a:srcRect r="11678" b="2156"/>
          <a:stretch/>
        </p:blipFill>
        <p:spPr>
          <a:xfrm>
            <a:off x="7816092" y="2059503"/>
            <a:ext cx="4375908" cy="4798497"/>
          </a:xfrm>
          <a:prstGeom prst="rect">
            <a:avLst/>
          </a:prstGeom>
        </p:spPr>
      </p:pic>
      <p:sp>
        <p:nvSpPr>
          <p:cNvPr id="3" name="Content Placeholder 2">
            <a:extLst>
              <a:ext uri="{FF2B5EF4-FFF2-40B4-BE49-F238E27FC236}">
                <a16:creationId xmlns:a16="http://schemas.microsoft.com/office/drawing/2014/main" id="{BE6DB167-58A9-4C66-AC6A-35B8365ABF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Rectangle 9">
            <a:extLst>
              <a:ext uri="{FF2B5EF4-FFF2-40B4-BE49-F238E27FC236}">
                <a16:creationId xmlns:a16="http://schemas.microsoft.com/office/drawing/2014/main" id="{7BDC8016-E5A6-460F-8A8C-6777A0BCA842}"/>
              </a:ext>
              <a:ext uri="{C183D7F6-B498-43B3-948B-1728B52AA6E4}">
                <adec:decorative xmlns="" xmlns:adec="http://schemas.microsoft.com/office/drawing/2017/decorative" val="1"/>
              </a:ext>
            </a:extLst>
          </p:cNvPr>
          <p:cNvSpPr/>
          <p:nvPr userDrawn="1"/>
        </p:nvSpPr>
        <p:spPr>
          <a:xfrm>
            <a:off x="7550154" y="1874568"/>
            <a:ext cx="4660900" cy="500328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1A217F07-E64D-4F26-82E3-DB7BF77480FB}"/>
              </a:ext>
            </a:extLst>
          </p:cNvPr>
          <p:cNvSpPr>
            <a:spLocks noGrp="1"/>
          </p:cNvSpPr>
          <p:nvPr>
            <p:ph type="title"/>
          </p:nvPr>
        </p:nvSpPr>
        <p:spPr/>
        <p:txBody>
          <a:bodyPr/>
          <a:lstStyle/>
          <a:p>
            <a:r>
              <a:rPr lang="en-US"/>
              <a:t>Click to edit Master title style</a:t>
            </a:r>
            <a:endParaRPr lang="en-AU"/>
          </a:p>
        </p:txBody>
      </p:sp>
      <p:sp>
        <p:nvSpPr>
          <p:cNvPr id="4" name="Date Placeholder 3">
            <a:extLst>
              <a:ext uri="{FF2B5EF4-FFF2-40B4-BE49-F238E27FC236}">
                <a16:creationId xmlns:a16="http://schemas.microsoft.com/office/drawing/2014/main" id="{449F1545-1F12-48CC-B54D-DC52ED646EDF}"/>
              </a:ext>
            </a:extLst>
          </p:cNvPr>
          <p:cNvSpPr>
            <a:spLocks noGrp="1"/>
          </p:cNvSpPr>
          <p:nvPr>
            <p:ph type="dt" sz="half" idx="10"/>
          </p:nvPr>
        </p:nvSpPr>
        <p:spPr/>
        <p:txBody>
          <a:bodyPr/>
          <a:lstStyle/>
          <a:p>
            <a:fld id="{D58EB26F-0DF5-4784-B1E3-D11D107C5154}" type="datetimeFigureOut">
              <a:rPr lang="en-AU" smtClean="0"/>
              <a:t>30/03/2021</a:t>
            </a:fld>
            <a:endParaRPr lang="en-AU"/>
          </a:p>
        </p:txBody>
      </p:sp>
      <p:sp>
        <p:nvSpPr>
          <p:cNvPr id="5" name="Footer Placeholder 4">
            <a:extLst>
              <a:ext uri="{FF2B5EF4-FFF2-40B4-BE49-F238E27FC236}">
                <a16:creationId xmlns:a16="http://schemas.microsoft.com/office/drawing/2014/main" id="{A2EBA2C8-2F35-4429-B622-3A2567074D6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0011378-617A-4716-B820-B3B6BB9CFEB4}"/>
              </a:ext>
              <a:ext uri="{C183D7F6-B498-43B3-948B-1728B52AA6E4}">
                <adec:decorative xmlns="" xmlns:adec="http://schemas.microsoft.com/office/drawing/2017/decorative" val="1"/>
              </a:ext>
            </a:extLst>
          </p:cNvPr>
          <p:cNvSpPr>
            <a:spLocks noGrp="1"/>
          </p:cNvSpPr>
          <p:nvPr>
            <p:ph type="sldNum" sz="quarter" idx="12"/>
          </p:nvPr>
        </p:nvSpPr>
        <p:spPr/>
        <p:txBody>
          <a:bodyPr/>
          <a:lstStyle/>
          <a:p>
            <a:fld id="{1F53A6EF-F0D2-4DA1-BB89-39D673BC71E9}" type="slidenum">
              <a:rPr lang="en-AU" smtClean="0"/>
              <a:t>‹#›</a:t>
            </a:fld>
            <a:endParaRPr lang="en-AU"/>
          </a:p>
        </p:txBody>
      </p:sp>
      <p:cxnSp>
        <p:nvCxnSpPr>
          <p:cNvPr id="12" name="Straight Connector 11" descr="Decorative">
            <a:extLst>
              <a:ext uri="{FF2B5EF4-FFF2-40B4-BE49-F238E27FC236}">
                <a16:creationId xmlns:a16="http://schemas.microsoft.com/office/drawing/2014/main" id="{7B4A3E2D-E63B-452B-9F89-29B478679C2D}"/>
              </a:ext>
              <a:ext uri="{C183D7F6-B498-43B3-948B-1728B52AA6E4}">
                <adec:decorative xmlns="" xmlns:adec="http://schemas.microsoft.com/office/drawing/2017/decorative" val="0"/>
              </a:ext>
            </a:extLst>
          </p:cNvPr>
          <p:cNvCxnSpPr/>
          <p:nvPr userDrawn="1"/>
        </p:nvCxnSpPr>
        <p:spPr>
          <a:xfrm>
            <a:off x="606906" y="1069441"/>
            <a:ext cx="516047" cy="0"/>
          </a:xfrm>
          <a:prstGeom prst="line">
            <a:avLst/>
          </a:prstGeom>
          <a:ln w="76200">
            <a:solidFill>
              <a:srgbClr val="54D7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50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2A25-0906-4928-8282-2C20B08F59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BC1DB90D-0933-40F1-9314-078F94A371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B4FA4F-802B-433D-8690-983D894AF8A1}"/>
              </a:ext>
            </a:extLst>
          </p:cNvPr>
          <p:cNvSpPr>
            <a:spLocks noGrp="1"/>
          </p:cNvSpPr>
          <p:nvPr>
            <p:ph type="dt" sz="half" idx="10"/>
          </p:nvPr>
        </p:nvSpPr>
        <p:spPr/>
        <p:txBody>
          <a:bodyPr/>
          <a:lstStyle/>
          <a:p>
            <a:fld id="{D58EB26F-0DF5-4784-B1E3-D11D107C5154}" type="datetimeFigureOut">
              <a:rPr lang="en-AU" smtClean="0"/>
              <a:t>30/03/2021</a:t>
            </a:fld>
            <a:endParaRPr lang="en-AU"/>
          </a:p>
        </p:txBody>
      </p:sp>
      <p:sp>
        <p:nvSpPr>
          <p:cNvPr id="5" name="Footer Placeholder 4">
            <a:extLst>
              <a:ext uri="{FF2B5EF4-FFF2-40B4-BE49-F238E27FC236}">
                <a16:creationId xmlns:a16="http://schemas.microsoft.com/office/drawing/2014/main" id="{906BE1F4-708E-45C0-A4A6-39B4C661D07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31813D7-6BD5-409D-8762-A92525B3FFEC}"/>
              </a:ext>
            </a:extLst>
          </p:cNvPr>
          <p:cNvSpPr>
            <a:spLocks noGrp="1"/>
          </p:cNvSpPr>
          <p:nvPr>
            <p:ph type="sldNum" sz="quarter" idx="12"/>
          </p:nvPr>
        </p:nvSpPr>
        <p:spPr/>
        <p:txBody>
          <a:bodyPr/>
          <a:lstStyle/>
          <a:p>
            <a:fld id="{1F53A6EF-F0D2-4DA1-BB89-39D673BC71E9}" type="slidenum">
              <a:rPr lang="en-AU" smtClean="0"/>
              <a:t>‹#›</a:t>
            </a:fld>
            <a:endParaRPr lang="en-AU"/>
          </a:p>
        </p:txBody>
      </p:sp>
    </p:spTree>
    <p:extLst>
      <p:ext uri="{BB962C8B-B14F-4D97-AF65-F5344CB8AC3E}">
        <p14:creationId xmlns:p14="http://schemas.microsoft.com/office/powerpoint/2010/main" val="420131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31CBC-5A4E-4AF8-A404-66106318169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D877E7A-F967-414D-B6B8-F0F6D53535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A6815BE-7945-4A3E-B224-17A89C89DC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C04A14C-5B54-4142-84ED-FF8C2A538A90}"/>
              </a:ext>
            </a:extLst>
          </p:cNvPr>
          <p:cNvSpPr>
            <a:spLocks noGrp="1"/>
          </p:cNvSpPr>
          <p:nvPr>
            <p:ph type="dt" sz="half" idx="10"/>
          </p:nvPr>
        </p:nvSpPr>
        <p:spPr/>
        <p:txBody>
          <a:bodyPr/>
          <a:lstStyle/>
          <a:p>
            <a:fld id="{D58EB26F-0DF5-4784-B1E3-D11D107C5154}" type="datetimeFigureOut">
              <a:rPr lang="en-AU" smtClean="0"/>
              <a:t>30/03/2021</a:t>
            </a:fld>
            <a:endParaRPr lang="en-AU"/>
          </a:p>
        </p:txBody>
      </p:sp>
      <p:sp>
        <p:nvSpPr>
          <p:cNvPr id="6" name="Footer Placeholder 5">
            <a:extLst>
              <a:ext uri="{FF2B5EF4-FFF2-40B4-BE49-F238E27FC236}">
                <a16:creationId xmlns:a16="http://schemas.microsoft.com/office/drawing/2014/main" id="{501A2616-A8E6-413F-8EE5-98581FD2E9C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F1B9773-61C0-4F12-B75E-A8A16FBA6BE9}"/>
              </a:ext>
            </a:extLst>
          </p:cNvPr>
          <p:cNvSpPr>
            <a:spLocks noGrp="1"/>
          </p:cNvSpPr>
          <p:nvPr>
            <p:ph type="sldNum" sz="quarter" idx="12"/>
          </p:nvPr>
        </p:nvSpPr>
        <p:spPr/>
        <p:txBody>
          <a:bodyPr/>
          <a:lstStyle/>
          <a:p>
            <a:fld id="{1F53A6EF-F0D2-4DA1-BB89-39D673BC71E9}" type="slidenum">
              <a:rPr lang="en-AU" smtClean="0"/>
              <a:t>‹#›</a:t>
            </a:fld>
            <a:endParaRPr lang="en-AU"/>
          </a:p>
        </p:txBody>
      </p:sp>
    </p:spTree>
    <p:extLst>
      <p:ext uri="{BB962C8B-B14F-4D97-AF65-F5344CB8AC3E}">
        <p14:creationId xmlns:p14="http://schemas.microsoft.com/office/powerpoint/2010/main" val="157086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3DCB-97F3-43B9-9184-3FEB7693DF8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4CC9593-D31A-49EE-86ED-9BBC3A85AC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43D61C-0979-4A9E-B196-67AFBF0572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0857374-C428-44EF-AF16-C73AAC7F6D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5333BA-C5F4-4945-8551-BCC37335F7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5B9F2B6-4BFE-4095-8E28-7A99F4025468}"/>
              </a:ext>
            </a:extLst>
          </p:cNvPr>
          <p:cNvSpPr>
            <a:spLocks noGrp="1"/>
          </p:cNvSpPr>
          <p:nvPr>
            <p:ph type="dt" sz="half" idx="10"/>
          </p:nvPr>
        </p:nvSpPr>
        <p:spPr/>
        <p:txBody>
          <a:bodyPr/>
          <a:lstStyle/>
          <a:p>
            <a:fld id="{D58EB26F-0DF5-4784-B1E3-D11D107C5154}" type="datetimeFigureOut">
              <a:rPr lang="en-AU" smtClean="0"/>
              <a:t>30/03/2021</a:t>
            </a:fld>
            <a:endParaRPr lang="en-AU"/>
          </a:p>
        </p:txBody>
      </p:sp>
      <p:sp>
        <p:nvSpPr>
          <p:cNvPr id="8" name="Footer Placeholder 7">
            <a:extLst>
              <a:ext uri="{FF2B5EF4-FFF2-40B4-BE49-F238E27FC236}">
                <a16:creationId xmlns:a16="http://schemas.microsoft.com/office/drawing/2014/main" id="{76909A01-39BF-4A55-8E16-D7FFD05E6C4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5B5149B-7041-4F0B-BA7A-3F7DCB505736}"/>
              </a:ext>
            </a:extLst>
          </p:cNvPr>
          <p:cNvSpPr>
            <a:spLocks noGrp="1"/>
          </p:cNvSpPr>
          <p:nvPr>
            <p:ph type="sldNum" sz="quarter" idx="12"/>
          </p:nvPr>
        </p:nvSpPr>
        <p:spPr/>
        <p:txBody>
          <a:bodyPr/>
          <a:lstStyle/>
          <a:p>
            <a:fld id="{1F53A6EF-F0D2-4DA1-BB89-39D673BC71E9}" type="slidenum">
              <a:rPr lang="en-AU" smtClean="0"/>
              <a:t>‹#›</a:t>
            </a:fld>
            <a:endParaRPr lang="en-AU"/>
          </a:p>
        </p:txBody>
      </p:sp>
    </p:spTree>
    <p:extLst>
      <p:ext uri="{BB962C8B-B14F-4D97-AF65-F5344CB8AC3E}">
        <p14:creationId xmlns:p14="http://schemas.microsoft.com/office/powerpoint/2010/main" val="3577234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121F-84D2-4121-B4B6-0F7859E0F2C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9A52038-F11A-4066-8BD6-8D61B227AFFA}"/>
              </a:ext>
            </a:extLst>
          </p:cNvPr>
          <p:cNvSpPr>
            <a:spLocks noGrp="1"/>
          </p:cNvSpPr>
          <p:nvPr>
            <p:ph type="dt" sz="half" idx="10"/>
          </p:nvPr>
        </p:nvSpPr>
        <p:spPr/>
        <p:txBody>
          <a:bodyPr/>
          <a:lstStyle/>
          <a:p>
            <a:fld id="{D58EB26F-0DF5-4784-B1E3-D11D107C5154}" type="datetimeFigureOut">
              <a:rPr lang="en-AU" smtClean="0"/>
              <a:t>30/03/2021</a:t>
            </a:fld>
            <a:endParaRPr lang="en-AU"/>
          </a:p>
        </p:txBody>
      </p:sp>
      <p:sp>
        <p:nvSpPr>
          <p:cNvPr id="4" name="Footer Placeholder 3">
            <a:extLst>
              <a:ext uri="{FF2B5EF4-FFF2-40B4-BE49-F238E27FC236}">
                <a16:creationId xmlns:a16="http://schemas.microsoft.com/office/drawing/2014/main" id="{83047835-7785-41F7-815E-8FEE332ED4B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341AA95-9601-4E79-AD58-C0D8FC55A298}"/>
              </a:ext>
            </a:extLst>
          </p:cNvPr>
          <p:cNvSpPr>
            <a:spLocks noGrp="1"/>
          </p:cNvSpPr>
          <p:nvPr>
            <p:ph type="sldNum" sz="quarter" idx="12"/>
          </p:nvPr>
        </p:nvSpPr>
        <p:spPr/>
        <p:txBody>
          <a:bodyPr/>
          <a:lstStyle/>
          <a:p>
            <a:fld id="{1F53A6EF-F0D2-4DA1-BB89-39D673BC71E9}" type="slidenum">
              <a:rPr lang="en-AU" smtClean="0"/>
              <a:t>‹#›</a:t>
            </a:fld>
            <a:endParaRPr lang="en-AU"/>
          </a:p>
        </p:txBody>
      </p:sp>
    </p:spTree>
    <p:extLst>
      <p:ext uri="{BB962C8B-B14F-4D97-AF65-F5344CB8AC3E}">
        <p14:creationId xmlns:p14="http://schemas.microsoft.com/office/powerpoint/2010/main" val="323030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FD839D-5768-42CD-AC4B-4064D9913387}"/>
              </a:ext>
            </a:extLst>
          </p:cNvPr>
          <p:cNvSpPr>
            <a:spLocks noGrp="1"/>
          </p:cNvSpPr>
          <p:nvPr>
            <p:ph type="dt" sz="half" idx="10"/>
          </p:nvPr>
        </p:nvSpPr>
        <p:spPr/>
        <p:txBody>
          <a:bodyPr/>
          <a:lstStyle/>
          <a:p>
            <a:fld id="{D58EB26F-0DF5-4784-B1E3-D11D107C5154}" type="datetimeFigureOut">
              <a:rPr lang="en-AU" smtClean="0"/>
              <a:t>30/03/2021</a:t>
            </a:fld>
            <a:endParaRPr lang="en-AU"/>
          </a:p>
        </p:txBody>
      </p:sp>
      <p:sp>
        <p:nvSpPr>
          <p:cNvPr id="3" name="Footer Placeholder 2">
            <a:extLst>
              <a:ext uri="{FF2B5EF4-FFF2-40B4-BE49-F238E27FC236}">
                <a16:creationId xmlns:a16="http://schemas.microsoft.com/office/drawing/2014/main" id="{709DF930-3A9E-4120-A763-44AD8B696EF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0535A63-1DB8-4C68-9CC0-36F0CB5F8226}"/>
              </a:ext>
            </a:extLst>
          </p:cNvPr>
          <p:cNvSpPr>
            <a:spLocks noGrp="1"/>
          </p:cNvSpPr>
          <p:nvPr>
            <p:ph type="sldNum" sz="quarter" idx="12"/>
          </p:nvPr>
        </p:nvSpPr>
        <p:spPr/>
        <p:txBody>
          <a:bodyPr/>
          <a:lstStyle/>
          <a:p>
            <a:fld id="{1F53A6EF-F0D2-4DA1-BB89-39D673BC71E9}" type="slidenum">
              <a:rPr lang="en-AU" smtClean="0"/>
              <a:t>‹#›</a:t>
            </a:fld>
            <a:endParaRPr lang="en-AU"/>
          </a:p>
        </p:txBody>
      </p:sp>
    </p:spTree>
    <p:extLst>
      <p:ext uri="{BB962C8B-B14F-4D97-AF65-F5344CB8AC3E}">
        <p14:creationId xmlns:p14="http://schemas.microsoft.com/office/powerpoint/2010/main" val="254006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3865-1234-4751-B71E-E613D3F2EE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FD6579B-845C-4E22-8003-7F62E05EB0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5C7772F-8977-434A-B3F5-6E93090B3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6DD60-7711-4BF5-91A1-97D6C58371C4}"/>
              </a:ext>
            </a:extLst>
          </p:cNvPr>
          <p:cNvSpPr>
            <a:spLocks noGrp="1"/>
          </p:cNvSpPr>
          <p:nvPr>
            <p:ph type="dt" sz="half" idx="10"/>
          </p:nvPr>
        </p:nvSpPr>
        <p:spPr/>
        <p:txBody>
          <a:bodyPr/>
          <a:lstStyle/>
          <a:p>
            <a:fld id="{D58EB26F-0DF5-4784-B1E3-D11D107C5154}" type="datetimeFigureOut">
              <a:rPr lang="en-AU" smtClean="0"/>
              <a:t>30/03/2021</a:t>
            </a:fld>
            <a:endParaRPr lang="en-AU"/>
          </a:p>
        </p:txBody>
      </p:sp>
      <p:sp>
        <p:nvSpPr>
          <p:cNvPr id="6" name="Footer Placeholder 5">
            <a:extLst>
              <a:ext uri="{FF2B5EF4-FFF2-40B4-BE49-F238E27FC236}">
                <a16:creationId xmlns:a16="http://schemas.microsoft.com/office/drawing/2014/main" id="{91839F65-E4F6-4E68-8C28-8EADCD467A5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06C322C-8413-4388-8F4B-9A4EABAB7752}"/>
              </a:ext>
            </a:extLst>
          </p:cNvPr>
          <p:cNvSpPr>
            <a:spLocks noGrp="1"/>
          </p:cNvSpPr>
          <p:nvPr>
            <p:ph type="sldNum" sz="quarter" idx="12"/>
          </p:nvPr>
        </p:nvSpPr>
        <p:spPr/>
        <p:txBody>
          <a:bodyPr/>
          <a:lstStyle/>
          <a:p>
            <a:fld id="{1F53A6EF-F0D2-4DA1-BB89-39D673BC71E9}" type="slidenum">
              <a:rPr lang="en-AU" smtClean="0"/>
              <a:t>‹#›</a:t>
            </a:fld>
            <a:endParaRPr lang="en-AU"/>
          </a:p>
        </p:txBody>
      </p:sp>
    </p:spTree>
    <p:extLst>
      <p:ext uri="{BB962C8B-B14F-4D97-AF65-F5344CB8AC3E}">
        <p14:creationId xmlns:p14="http://schemas.microsoft.com/office/powerpoint/2010/main" val="1869867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F6B7-3034-4874-8960-8B3976136B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D26F880-37F6-49B4-91B9-9E8D0AAA8E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A99ACD1-FB8A-4BFF-B0EB-F1F609B27F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064C21-C640-4210-B96C-F373055D4089}"/>
              </a:ext>
            </a:extLst>
          </p:cNvPr>
          <p:cNvSpPr>
            <a:spLocks noGrp="1"/>
          </p:cNvSpPr>
          <p:nvPr>
            <p:ph type="dt" sz="half" idx="10"/>
          </p:nvPr>
        </p:nvSpPr>
        <p:spPr/>
        <p:txBody>
          <a:bodyPr/>
          <a:lstStyle/>
          <a:p>
            <a:fld id="{D58EB26F-0DF5-4784-B1E3-D11D107C5154}" type="datetimeFigureOut">
              <a:rPr lang="en-AU" smtClean="0"/>
              <a:t>30/03/2021</a:t>
            </a:fld>
            <a:endParaRPr lang="en-AU"/>
          </a:p>
        </p:txBody>
      </p:sp>
      <p:sp>
        <p:nvSpPr>
          <p:cNvPr id="6" name="Footer Placeholder 5">
            <a:extLst>
              <a:ext uri="{FF2B5EF4-FFF2-40B4-BE49-F238E27FC236}">
                <a16:creationId xmlns:a16="http://schemas.microsoft.com/office/drawing/2014/main" id="{EBFF3F4C-31A3-4188-8E68-77E8A669C17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2863570-5AAE-4B37-A587-29832A8A3231}"/>
              </a:ext>
            </a:extLst>
          </p:cNvPr>
          <p:cNvSpPr>
            <a:spLocks noGrp="1"/>
          </p:cNvSpPr>
          <p:nvPr>
            <p:ph type="sldNum" sz="quarter" idx="12"/>
          </p:nvPr>
        </p:nvSpPr>
        <p:spPr/>
        <p:txBody>
          <a:bodyPr/>
          <a:lstStyle/>
          <a:p>
            <a:fld id="{1F53A6EF-F0D2-4DA1-BB89-39D673BC71E9}" type="slidenum">
              <a:rPr lang="en-AU" smtClean="0"/>
              <a:t>‹#›</a:t>
            </a:fld>
            <a:endParaRPr lang="en-AU"/>
          </a:p>
        </p:txBody>
      </p:sp>
    </p:spTree>
    <p:extLst>
      <p:ext uri="{BB962C8B-B14F-4D97-AF65-F5344CB8AC3E}">
        <p14:creationId xmlns:p14="http://schemas.microsoft.com/office/powerpoint/2010/main" val="28761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C6216-92C1-4534-800F-49EFAF0A98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CD1D077-1399-4EF7-B276-734CCFC150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2448267-0ACC-43B3-BAC5-FF47AF5B6E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EB26F-0DF5-4784-B1E3-D11D107C5154}" type="datetimeFigureOut">
              <a:rPr lang="en-AU" smtClean="0"/>
              <a:t>30/03/2021</a:t>
            </a:fld>
            <a:endParaRPr lang="en-AU"/>
          </a:p>
        </p:txBody>
      </p:sp>
      <p:sp>
        <p:nvSpPr>
          <p:cNvPr id="5" name="Footer Placeholder 4">
            <a:extLst>
              <a:ext uri="{FF2B5EF4-FFF2-40B4-BE49-F238E27FC236}">
                <a16:creationId xmlns:a16="http://schemas.microsoft.com/office/drawing/2014/main" id="{C1646172-E1B8-4D7F-ADD4-D71382A9DE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350856D-5FD2-48D5-85DF-B3539C625B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53A6EF-F0D2-4DA1-BB89-39D673BC71E9}" type="slidenum">
              <a:rPr lang="en-AU" smtClean="0"/>
              <a:t>‹#›</a:t>
            </a:fld>
            <a:endParaRPr lang="en-AU"/>
          </a:p>
        </p:txBody>
      </p:sp>
    </p:spTree>
    <p:extLst>
      <p:ext uri="{BB962C8B-B14F-4D97-AF65-F5344CB8AC3E}">
        <p14:creationId xmlns:p14="http://schemas.microsoft.com/office/powerpoint/2010/main" val="3137457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Decorative">
            <a:extLst>
              <a:ext uri="{FF2B5EF4-FFF2-40B4-BE49-F238E27FC236}">
                <a16:creationId xmlns:a16="http://schemas.microsoft.com/office/drawing/2014/main" id="{72CD7AFF-17D1-40C1-BF11-6B8845E32A28}"/>
              </a:ext>
              <a:ext uri="{C183D7F6-B498-43B3-948B-1728B52AA6E4}">
                <adec:decorative xmlns="" xmlns:adec="http://schemas.microsoft.com/office/drawing/2017/decorative" val="0"/>
              </a:ext>
            </a:extLst>
          </p:cNvPr>
          <p:cNvSpPr/>
          <p:nvPr/>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1">
            <a:extLst>
              <a:ext uri="{FF2B5EF4-FFF2-40B4-BE49-F238E27FC236}">
                <a16:creationId xmlns:a16="http://schemas.microsoft.com/office/drawing/2014/main" id="{21F08414-A074-4036-ABF5-6DEACF9BFDB0}"/>
              </a:ext>
            </a:extLst>
          </p:cNvPr>
          <p:cNvSpPr txBox="1">
            <a:spLocks noGrp="1"/>
          </p:cNvSpPr>
          <p:nvPr>
            <p:ph type="title" idx="4294967295"/>
          </p:nvPr>
        </p:nvSpPr>
        <p:spPr>
          <a:xfrm>
            <a:off x="571341" y="1916832"/>
            <a:ext cx="6164437" cy="196936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mn-lt"/>
                <a:ea typeface="+mj-ea"/>
                <a:cs typeface="+mj-cs"/>
              </a:rPr>
              <a:t>2020 Consumer Copyright Infringement Survey</a:t>
            </a:r>
            <a:br>
              <a:rPr kumimoji="0" lang="en-US" sz="2800" b="1" i="0" u="none" strike="noStrike" kern="1200" cap="none" spc="0" normalizeH="0" baseline="0" noProof="0" dirty="0">
                <a:ln>
                  <a:noFill/>
                </a:ln>
                <a:solidFill>
                  <a:schemeClr val="bg1"/>
                </a:solidFill>
                <a:effectLst/>
                <a:uLnTx/>
                <a:uFillTx/>
                <a:latin typeface="+mn-lt"/>
                <a:ea typeface="+mj-ea"/>
                <a:cs typeface="+mj-cs"/>
              </a:rPr>
            </a:br>
            <a:r>
              <a:rPr kumimoji="0" lang="en-US" sz="2800" b="0" i="0" u="none" strike="noStrike" kern="1200" cap="none" spc="0" normalizeH="0" baseline="0" noProof="0" dirty="0">
                <a:ln>
                  <a:noFill/>
                </a:ln>
                <a:solidFill>
                  <a:schemeClr val="bg1"/>
                </a:solidFill>
                <a:effectLst/>
                <a:uLnTx/>
                <a:uFillTx/>
                <a:latin typeface="Calibri Light" charset="0"/>
                <a:ea typeface="+mj-ea"/>
                <a:cs typeface="+mj-cs"/>
              </a:rPr>
              <a:t/>
            </a:r>
            <a:br>
              <a:rPr kumimoji="0" lang="en-US" sz="2800" b="0" i="0" u="none" strike="noStrike" kern="1200" cap="none" spc="0" normalizeH="0" baseline="0" noProof="0" dirty="0">
                <a:ln>
                  <a:noFill/>
                </a:ln>
                <a:solidFill>
                  <a:schemeClr val="bg1"/>
                </a:solidFill>
                <a:effectLst/>
                <a:uLnTx/>
                <a:uFillTx/>
                <a:latin typeface="Calibri Light" charset="0"/>
                <a:ea typeface="+mj-ea"/>
                <a:cs typeface="+mj-cs"/>
              </a:rPr>
            </a:br>
            <a:r>
              <a:rPr kumimoji="0" lang="en-US" sz="2800" b="0" i="0" u="none" strike="noStrike" kern="1200" cap="none" spc="0" normalizeH="0" baseline="0" noProof="0" dirty="0" err="1">
                <a:ln>
                  <a:noFill/>
                </a:ln>
                <a:solidFill>
                  <a:schemeClr val="bg1"/>
                </a:solidFill>
                <a:effectLst/>
                <a:uLnTx/>
                <a:uFillTx/>
                <a:latin typeface="+mn-lt"/>
                <a:ea typeface="Calibri Light" charset="0"/>
                <a:cs typeface="Calibri Light" charset="0"/>
              </a:rPr>
              <a:t>Survey</a:t>
            </a:r>
            <a:r>
              <a:rPr kumimoji="0" lang="en-US" sz="2800" b="0" i="0" u="none" strike="noStrike" kern="1200" cap="none" spc="0" normalizeH="0" baseline="0" noProof="0" dirty="0">
                <a:ln>
                  <a:noFill/>
                </a:ln>
                <a:solidFill>
                  <a:schemeClr val="bg1"/>
                </a:solidFill>
                <a:effectLst/>
                <a:uLnTx/>
                <a:uFillTx/>
                <a:latin typeface="+mn-lt"/>
                <a:ea typeface="Calibri Light" charset="0"/>
                <a:cs typeface="Calibri Light" charset="0"/>
              </a:rPr>
              <a:t> Findings Report – December 2020</a:t>
            </a:r>
            <a:endParaRPr kumimoji="0" lang="en-GB" sz="2800" b="0" i="0" u="none" strike="noStrike" kern="1200" cap="none" spc="0" normalizeH="0" baseline="0" noProof="0" dirty="0">
              <a:ln>
                <a:noFill/>
              </a:ln>
              <a:solidFill>
                <a:schemeClr val="bg1"/>
              </a:solidFill>
              <a:effectLst/>
              <a:uLnTx/>
              <a:uFillTx/>
              <a:latin typeface="+mn-lt"/>
              <a:ea typeface="Calibri Light" charset="0"/>
              <a:cs typeface="Calibri Light" charset="0"/>
            </a:endParaRPr>
          </a:p>
        </p:txBody>
      </p:sp>
      <p:sp>
        <p:nvSpPr>
          <p:cNvPr id="5" name="Subtitle 2" descr="&#10;">
            <a:extLst>
              <a:ext uri="{FF2B5EF4-FFF2-40B4-BE49-F238E27FC236}">
                <a16:creationId xmlns:a16="http://schemas.microsoft.com/office/drawing/2014/main" id="{04C99C9F-00E1-49C0-9B22-6E4D48F32293}"/>
              </a:ext>
            </a:extLst>
          </p:cNvPr>
          <p:cNvSpPr txBox="1">
            <a:spLocks/>
          </p:cNvSpPr>
          <p:nvPr/>
        </p:nvSpPr>
        <p:spPr>
          <a:xfrm>
            <a:off x="588163" y="3940127"/>
            <a:ext cx="5219805" cy="1752600"/>
          </a:xfrm>
          <a:prstGeom prst="rect">
            <a:avLst/>
          </a:prstGeom>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AU" sz="1200" dirty="0">
                <a:ea typeface="Calibri Light" charset="0"/>
                <a:cs typeface="Calibri Light" charset="0"/>
              </a:rPr>
              <a:t>Prepared by ORIMA Research for the Australian Government Department of Infrastructure, Transport, Regional Development and Communications</a:t>
            </a:r>
            <a:endParaRPr lang="en-GB" sz="1200" dirty="0">
              <a:latin typeface="Muli" panose="00000500000000000000"/>
              <a:ea typeface="Calibri Light" charset="0"/>
              <a:cs typeface="Calibri Light" charset="0"/>
            </a:endParaRPr>
          </a:p>
        </p:txBody>
      </p:sp>
      <p:cxnSp>
        <p:nvCxnSpPr>
          <p:cNvPr id="10" name="Straight Connector 9" descr="Decorative">
            <a:extLst>
              <a:ext uri="{FF2B5EF4-FFF2-40B4-BE49-F238E27FC236}">
                <a16:creationId xmlns:a16="http://schemas.microsoft.com/office/drawing/2014/main" id="{7C4DECBB-D842-499A-B233-43BD126140FA}"/>
              </a:ext>
              <a:ext uri="{C183D7F6-B498-43B3-948B-1728B52AA6E4}">
                <adec:decorative xmlns="" xmlns:adec="http://schemas.microsoft.com/office/drawing/2017/decorative" val="0"/>
              </a:ext>
            </a:extLst>
          </p:cNvPr>
          <p:cNvCxnSpPr/>
          <p:nvPr/>
        </p:nvCxnSpPr>
        <p:spPr>
          <a:xfrm>
            <a:off x="679010" y="3241141"/>
            <a:ext cx="516047" cy="0"/>
          </a:xfrm>
          <a:prstGeom prst="line">
            <a:avLst/>
          </a:prstGeom>
          <a:ln w="76200">
            <a:solidFill>
              <a:srgbClr val="54D7D4"/>
            </a:solidFill>
          </a:ln>
        </p:spPr>
        <p:style>
          <a:lnRef idx="1">
            <a:schemeClr val="accent1"/>
          </a:lnRef>
          <a:fillRef idx="0">
            <a:schemeClr val="accent1"/>
          </a:fillRef>
          <a:effectRef idx="0">
            <a:schemeClr val="accent1"/>
          </a:effectRef>
          <a:fontRef idx="minor">
            <a:schemeClr val="tx1"/>
          </a:fontRef>
        </p:style>
      </p:cxnSp>
      <p:sp>
        <p:nvSpPr>
          <p:cNvPr id="2" name="Oval 1" descr="Decorative">
            <a:extLst>
              <a:ext uri="{FF2B5EF4-FFF2-40B4-BE49-F238E27FC236}">
                <a16:creationId xmlns:a16="http://schemas.microsoft.com/office/drawing/2014/main" id="{59687FB0-2B29-411C-A069-DAE3950ECBCD}"/>
              </a:ext>
              <a:ext uri="{C183D7F6-B498-43B3-948B-1728B52AA6E4}">
                <adec:decorative xmlns="" xmlns:adec="http://schemas.microsoft.com/office/drawing/2017/decorative" val="0"/>
              </a:ext>
            </a:extLst>
          </p:cNvPr>
          <p:cNvSpPr/>
          <p:nvPr/>
        </p:nvSpPr>
        <p:spPr>
          <a:xfrm>
            <a:off x="7900970" y="2472097"/>
            <a:ext cx="3702867" cy="3705121"/>
          </a:xfrm>
          <a:prstGeom prst="ellipse">
            <a:avLst/>
          </a:prstGeom>
          <a:solidFill>
            <a:srgbClr val="28A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Shape" descr="Decorative">
            <a:extLst>
              <a:ext uri="{FF2B5EF4-FFF2-40B4-BE49-F238E27FC236}">
                <a16:creationId xmlns:a16="http://schemas.microsoft.com/office/drawing/2014/main" id="{69B5CD2A-F0C7-F841-9B5F-33334438C0CF}"/>
              </a:ext>
              <a:ext uri="{C183D7F6-B498-43B3-948B-1728B52AA6E4}">
                <adec:decorative xmlns="" xmlns:adec="http://schemas.microsoft.com/office/drawing/2017/decorative" val="0"/>
              </a:ext>
            </a:extLst>
          </p:cNvPr>
          <p:cNvSpPr/>
          <p:nvPr/>
        </p:nvSpPr>
        <p:spPr>
          <a:xfrm>
            <a:off x="7810501" y="2027977"/>
            <a:ext cx="4952840" cy="4902751"/>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8794"/>
                  <a:pt x="21049" y="6913"/>
                  <a:pt x="20091" y="5302"/>
                </a:cubicBezTo>
                <a:cubicBezTo>
                  <a:pt x="20091" y="5297"/>
                  <a:pt x="20086" y="5287"/>
                  <a:pt x="20080" y="5281"/>
                </a:cubicBezTo>
                <a:cubicBezTo>
                  <a:pt x="20075" y="5276"/>
                  <a:pt x="20070" y="5271"/>
                  <a:pt x="20065" y="5266"/>
                </a:cubicBezTo>
                <a:cubicBezTo>
                  <a:pt x="18178" y="2116"/>
                  <a:pt x="14726" y="0"/>
                  <a:pt x="10795" y="0"/>
                </a:cubicBezTo>
                <a:cubicBezTo>
                  <a:pt x="6889" y="0"/>
                  <a:pt x="3462" y="2085"/>
                  <a:pt x="1565" y="5195"/>
                </a:cubicBezTo>
                <a:cubicBezTo>
                  <a:pt x="1560" y="5200"/>
                  <a:pt x="1555" y="5205"/>
                  <a:pt x="1555" y="5210"/>
                </a:cubicBezTo>
                <a:cubicBezTo>
                  <a:pt x="1550" y="5215"/>
                  <a:pt x="1550" y="5220"/>
                  <a:pt x="1550" y="5230"/>
                </a:cubicBezTo>
                <a:cubicBezTo>
                  <a:pt x="566" y="6857"/>
                  <a:pt x="0" y="8763"/>
                  <a:pt x="0" y="10803"/>
                </a:cubicBezTo>
                <a:cubicBezTo>
                  <a:pt x="0" y="12811"/>
                  <a:pt x="551" y="14692"/>
                  <a:pt x="1509" y="16303"/>
                </a:cubicBezTo>
                <a:cubicBezTo>
                  <a:pt x="1509" y="16308"/>
                  <a:pt x="1514" y="16319"/>
                  <a:pt x="1520" y="16324"/>
                </a:cubicBezTo>
                <a:cubicBezTo>
                  <a:pt x="1525" y="16329"/>
                  <a:pt x="1530" y="16334"/>
                  <a:pt x="1535" y="16339"/>
                </a:cubicBezTo>
                <a:cubicBezTo>
                  <a:pt x="3422" y="19489"/>
                  <a:pt x="6874" y="21600"/>
                  <a:pt x="10805" y="21600"/>
                </a:cubicBezTo>
                <a:cubicBezTo>
                  <a:pt x="14711" y="21600"/>
                  <a:pt x="18138" y="19520"/>
                  <a:pt x="20035" y="16405"/>
                </a:cubicBezTo>
                <a:cubicBezTo>
                  <a:pt x="20040" y="16400"/>
                  <a:pt x="20045" y="16395"/>
                  <a:pt x="20045" y="16390"/>
                </a:cubicBezTo>
                <a:cubicBezTo>
                  <a:pt x="20050" y="16385"/>
                  <a:pt x="20050" y="16380"/>
                  <a:pt x="20050" y="16370"/>
                </a:cubicBezTo>
                <a:cubicBezTo>
                  <a:pt x="21034" y="14743"/>
                  <a:pt x="21600" y="12837"/>
                  <a:pt x="21600" y="10803"/>
                </a:cubicBezTo>
                <a:close/>
                <a:moveTo>
                  <a:pt x="19948" y="16242"/>
                </a:moveTo>
                <a:lnTo>
                  <a:pt x="18342" y="15273"/>
                </a:lnTo>
                <a:cubicBezTo>
                  <a:pt x="18337" y="15171"/>
                  <a:pt x="18331" y="15070"/>
                  <a:pt x="18326" y="14962"/>
                </a:cubicBezTo>
                <a:cubicBezTo>
                  <a:pt x="19474" y="14442"/>
                  <a:pt x="20096" y="13815"/>
                  <a:pt x="20096" y="13148"/>
                </a:cubicBezTo>
                <a:cubicBezTo>
                  <a:pt x="20096" y="13107"/>
                  <a:pt x="20060" y="13071"/>
                  <a:pt x="20019" y="13071"/>
                </a:cubicBezTo>
                <a:cubicBezTo>
                  <a:pt x="19978" y="13071"/>
                  <a:pt x="19943" y="13107"/>
                  <a:pt x="19943" y="13148"/>
                </a:cubicBezTo>
                <a:cubicBezTo>
                  <a:pt x="19943" y="13734"/>
                  <a:pt x="19361" y="14315"/>
                  <a:pt x="18316" y="14799"/>
                </a:cubicBezTo>
                <a:cubicBezTo>
                  <a:pt x="18286" y="14504"/>
                  <a:pt x="18240" y="14188"/>
                  <a:pt x="18173" y="13851"/>
                </a:cubicBezTo>
                <a:cubicBezTo>
                  <a:pt x="17985" y="12888"/>
                  <a:pt x="17648" y="11817"/>
                  <a:pt x="17194" y="10701"/>
                </a:cubicBezTo>
                <a:cubicBezTo>
                  <a:pt x="17648" y="9584"/>
                  <a:pt x="17985" y="8514"/>
                  <a:pt x="18173" y="7550"/>
                </a:cubicBezTo>
                <a:cubicBezTo>
                  <a:pt x="18240" y="7214"/>
                  <a:pt x="18286" y="6898"/>
                  <a:pt x="18316" y="6602"/>
                </a:cubicBezTo>
                <a:cubicBezTo>
                  <a:pt x="19361" y="7086"/>
                  <a:pt x="19943" y="7667"/>
                  <a:pt x="19943" y="8254"/>
                </a:cubicBezTo>
                <a:cubicBezTo>
                  <a:pt x="19943" y="8294"/>
                  <a:pt x="19978" y="8330"/>
                  <a:pt x="20019" y="8330"/>
                </a:cubicBezTo>
                <a:cubicBezTo>
                  <a:pt x="20060" y="8330"/>
                  <a:pt x="20096" y="8294"/>
                  <a:pt x="20096" y="8254"/>
                </a:cubicBezTo>
                <a:cubicBezTo>
                  <a:pt x="20096" y="7586"/>
                  <a:pt x="19474" y="6959"/>
                  <a:pt x="18326" y="6439"/>
                </a:cubicBezTo>
                <a:cubicBezTo>
                  <a:pt x="18326" y="6434"/>
                  <a:pt x="18326" y="6423"/>
                  <a:pt x="18326" y="6418"/>
                </a:cubicBezTo>
                <a:lnTo>
                  <a:pt x="19989" y="5429"/>
                </a:lnTo>
                <a:cubicBezTo>
                  <a:pt x="20917" y="7010"/>
                  <a:pt x="21447" y="8845"/>
                  <a:pt x="21447" y="10803"/>
                </a:cubicBezTo>
                <a:cubicBezTo>
                  <a:pt x="21447" y="12786"/>
                  <a:pt x="20896" y="14651"/>
                  <a:pt x="19948" y="16242"/>
                </a:cubicBezTo>
                <a:close/>
                <a:moveTo>
                  <a:pt x="3432" y="14866"/>
                </a:moveTo>
                <a:cubicBezTo>
                  <a:pt x="3457" y="14560"/>
                  <a:pt x="3508" y="14233"/>
                  <a:pt x="3575" y="13882"/>
                </a:cubicBezTo>
                <a:cubicBezTo>
                  <a:pt x="3753" y="12969"/>
                  <a:pt x="4064" y="11960"/>
                  <a:pt x="4487" y="10905"/>
                </a:cubicBezTo>
                <a:cubicBezTo>
                  <a:pt x="4865" y="11807"/>
                  <a:pt x="5318" y="12740"/>
                  <a:pt x="5833" y="13668"/>
                </a:cubicBezTo>
                <a:lnTo>
                  <a:pt x="3651" y="14962"/>
                </a:lnTo>
                <a:cubicBezTo>
                  <a:pt x="3575" y="14927"/>
                  <a:pt x="3503" y="14896"/>
                  <a:pt x="3432" y="14866"/>
                </a:cubicBezTo>
                <a:close/>
                <a:moveTo>
                  <a:pt x="3488" y="15059"/>
                </a:moveTo>
                <a:lnTo>
                  <a:pt x="3416" y="15105"/>
                </a:lnTo>
                <a:cubicBezTo>
                  <a:pt x="3416" y="15080"/>
                  <a:pt x="3422" y="15054"/>
                  <a:pt x="3422" y="15034"/>
                </a:cubicBezTo>
                <a:cubicBezTo>
                  <a:pt x="3442" y="15039"/>
                  <a:pt x="3462" y="15049"/>
                  <a:pt x="3488" y="15059"/>
                </a:cubicBezTo>
                <a:close/>
                <a:moveTo>
                  <a:pt x="3524" y="6490"/>
                </a:moveTo>
                <a:lnTo>
                  <a:pt x="5767" y="7846"/>
                </a:lnTo>
                <a:cubicBezTo>
                  <a:pt x="5278" y="8733"/>
                  <a:pt x="4844" y="9625"/>
                  <a:pt x="4482" y="10492"/>
                </a:cubicBezTo>
                <a:cubicBezTo>
                  <a:pt x="4064" y="9436"/>
                  <a:pt x="3753" y="8427"/>
                  <a:pt x="3569" y="7514"/>
                </a:cubicBezTo>
                <a:cubicBezTo>
                  <a:pt x="3498" y="7163"/>
                  <a:pt x="3452" y="6836"/>
                  <a:pt x="3427" y="6530"/>
                </a:cubicBezTo>
                <a:cubicBezTo>
                  <a:pt x="3462" y="6520"/>
                  <a:pt x="3493" y="6505"/>
                  <a:pt x="3524" y="6490"/>
                </a:cubicBezTo>
                <a:close/>
                <a:moveTo>
                  <a:pt x="18163" y="6530"/>
                </a:moveTo>
                <a:cubicBezTo>
                  <a:pt x="18138" y="6836"/>
                  <a:pt x="18087" y="7168"/>
                  <a:pt x="18020" y="7519"/>
                </a:cubicBezTo>
                <a:cubicBezTo>
                  <a:pt x="17842" y="8432"/>
                  <a:pt x="17531" y="9441"/>
                  <a:pt x="17108" y="10497"/>
                </a:cubicBezTo>
                <a:cubicBezTo>
                  <a:pt x="16751" y="9645"/>
                  <a:pt x="16327" y="8763"/>
                  <a:pt x="15848" y="7892"/>
                </a:cubicBezTo>
                <a:lnTo>
                  <a:pt x="18148" y="6525"/>
                </a:lnTo>
                <a:cubicBezTo>
                  <a:pt x="18153" y="6525"/>
                  <a:pt x="18158" y="6530"/>
                  <a:pt x="18163" y="6530"/>
                </a:cubicBezTo>
                <a:close/>
                <a:moveTo>
                  <a:pt x="15608" y="13622"/>
                </a:moveTo>
                <a:lnTo>
                  <a:pt x="10948" y="10803"/>
                </a:lnTo>
                <a:lnTo>
                  <a:pt x="15716" y="7968"/>
                </a:lnTo>
                <a:cubicBezTo>
                  <a:pt x="16220" y="8886"/>
                  <a:pt x="16659" y="9808"/>
                  <a:pt x="17026" y="10701"/>
                </a:cubicBezTo>
                <a:cubicBezTo>
                  <a:pt x="16639" y="11649"/>
                  <a:pt x="16164" y="12633"/>
                  <a:pt x="15614" y="13612"/>
                </a:cubicBezTo>
                <a:cubicBezTo>
                  <a:pt x="15614" y="13617"/>
                  <a:pt x="15608" y="13617"/>
                  <a:pt x="15608" y="13622"/>
                </a:cubicBezTo>
                <a:close/>
                <a:moveTo>
                  <a:pt x="15772" y="7754"/>
                </a:moveTo>
                <a:cubicBezTo>
                  <a:pt x="15761" y="7739"/>
                  <a:pt x="15756" y="7723"/>
                  <a:pt x="15746" y="7708"/>
                </a:cubicBezTo>
                <a:cubicBezTo>
                  <a:pt x="15323" y="6954"/>
                  <a:pt x="14879" y="6235"/>
                  <a:pt x="14420" y="5567"/>
                </a:cubicBezTo>
                <a:cubicBezTo>
                  <a:pt x="15481" y="5715"/>
                  <a:pt x="16455" y="5929"/>
                  <a:pt x="17291" y="6199"/>
                </a:cubicBezTo>
                <a:cubicBezTo>
                  <a:pt x="17531" y="6276"/>
                  <a:pt x="17755" y="6362"/>
                  <a:pt x="17969" y="6444"/>
                </a:cubicBezTo>
                <a:lnTo>
                  <a:pt x="15772" y="7754"/>
                </a:lnTo>
                <a:close/>
                <a:moveTo>
                  <a:pt x="15614" y="7785"/>
                </a:moveTo>
                <a:cubicBezTo>
                  <a:pt x="15624" y="7800"/>
                  <a:pt x="15629" y="7815"/>
                  <a:pt x="15639" y="7830"/>
                </a:cubicBezTo>
                <a:lnTo>
                  <a:pt x="10871" y="10665"/>
                </a:lnTo>
                <a:lnTo>
                  <a:pt x="10871" y="5327"/>
                </a:lnTo>
                <a:cubicBezTo>
                  <a:pt x="12034" y="5332"/>
                  <a:pt x="13161" y="5404"/>
                  <a:pt x="14211" y="5541"/>
                </a:cubicBezTo>
                <a:cubicBezTo>
                  <a:pt x="14701" y="6240"/>
                  <a:pt x="15170" y="6994"/>
                  <a:pt x="15614" y="7785"/>
                </a:cubicBezTo>
                <a:close/>
                <a:moveTo>
                  <a:pt x="10876" y="5174"/>
                </a:moveTo>
                <a:lnTo>
                  <a:pt x="10876" y="1871"/>
                </a:lnTo>
                <a:cubicBezTo>
                  <a:pt x="11137" y="2060"/>
                  <a:pt x="11407" y="2284"/>
                  <a:pt x="11682" y="2544"/>
                </a:cubicBezTo>
                <a:cubicBezTo>
                  <a:pt x="12483" y="3288"/>
                  <a:pt x="13309" y="4257"/>
                  <a:pt x="14099" y="5373"/>
                </a:cubicBezTo>
                <a:cubicBezTo>
                  <a:pt x="13079" y="5246"/>
                  <a:pt x="11993" y="5180"/>
                  <a:pt x="10876" y="5174"/>
                </a:cubicBezTo>
                <a:close/>
                <a:moveTo>
                  <a:pt x="10724" y="5174"/>
                </a:moveTo>
                <a:cubicBezTo>
                  <a:pt x="9602" y="5180"/>
                  <a:pt x="8516" y="5246"/>
                  <a:pt x="7496" y="5373"/>
                </a:cubicBezTo>
                <a:cubicBezTo>
                  <a:pt x="8286" y="4257"/>
                  <a:pt x="9107" y="3288"/>
                  <a:pt x="9913" y="2544"/>
                </a:cubicBezTo>
                <a:cubicBezTo>
                  <a:pt x="10193" y="2284"/>
                  <a:pt x="10463" y="2060"/>
                  <a:pt x="10724" y="1871"/>
                </a:cubicBezTo>
                <a:lnTo>
                  <a:pt x="10724" y="5174"/>
                </a:lnTo>
                <a:close/>
                <a:moveTo>
                  <a:pt x="10724" y="5327"/>
                </a:moveTo>
                <a:lnTo>
                  <a:pt x="10724" y="10665"/>
                </a:lnTo>
                <a:lnTo>
                  <a:pt x="5976" y="7795"/>
                </a:lnTo>
                <a:cubicBezTo>
                  <a:pt x="5976" y="7790"/>
                  <a:pt x="5981" y="7790"/>
                  <a:pt x="5981" y="7785"/>
                </a:cubicBezTo>
                <a:cubicBezTo>
                  <a:pt x="6425" y="6994"/>
                  <a:pt x="6894" y="6240"/>
                  <a:pt x="7378" y="5541"/>
                </a:cubicBezTo>
                <a:cubicBezTo>
                  <a:pt x="8429" y="5404"/>
                  <a:pt x="9556" y="5332"/>
                  <a:pt x="10724" y="5327"/>
                </a:cubicBezTo>
                <a:close/>
                <a:moveTo>
                  <a:pt x="5849" y="7713"/>
                </a:moveTo>
                <a:cubicBezTo>
                  <a:pt x="5844" y="7713"/>
                  <a:pt x="5844" y="7713"/>
                  <a:pt x="5849" y="7713"/>
                </a:cubicBezTo>
                <a:lnTo>
                  <a:pt x="3702" y="6423"/>
                </a:lnTo>
                <a:cubicBezTo>
                  <a:pt x="3891" y="6347"/>
                  <a:pt x="4095" y="6276"/>
                  <a:pt x="4304" y="6204"/>
                </a:cubicBezTo>
                <a:cubicBezTo>
                  <a:pt x="5140" y="5934"/>
                  <a:pt x="6114" y="5720"/>
                  <a:pt x="7175" y="5572"/>
                </a:cubicBezTo>
                <a:cubicBezTo>
                  <a:pt x="6716" y="6240"/>
                  <a:pt x="6267" y="6959"/>
                  <a:pt x="5849" y="7713"/>
                </a:cubicBezTo>
                <a:close/>
                <a:moveTo>
                  <a:pt x="5900" y="7927"/>
                </a:moveTo>
                <a:lnTo>
                  <a:pt x="10647" y="10797"/>
                </a:lnTo>
                <a:lnTo>
                  <a:pt x="5961" y="13581"/>
                </a:lnTo>
                <a:cubicBezTo>
                  <a:pt x="5420" y="12612"/>
                  <a:pt x="4951" y="11639"/>
                  <a:pt x="4564" y="10695"/>
                </a:cubicBezTo>
                <a:cubicBezTo>
                  <a:pt x="4936" y="9793"/>
                  <a:pt x="5385" y="8860"/>
                  <a:pt x="5900" y="7927"/>
                </a:cubicBezTo>
                <a:close/>
                <a:moveTo>
                  <a:pt x="5910" y="13795"/>
                </a:moveTo>
                <a:cubicBezTo>
                  <a:pt x="6313" y="14509"/>
                  <a:pt x="6736" y="15192"/>
                  <a:pt x="7175" y="15829"/>
                </a:cubicBezTo>
                <a:cubicBezTo>
                  <a:pt x="6114" y="15681"/>
                  <a:pt x="5145" y="15467"/>
                  <a:pt x="4304" y="15197"/>
                </a:cubicBezTo>
                <a:cubicBezTo>
                  <a:pt x="4141" y="15146"/>
                  <a:pt x="3982" y="15090"/>
                  <a:pt x="3835" y="15034"/>
                </a:cubicBezTo>
                <a:lnTo>
                  <a:pt x="5910" y="13795"/>
                </a:lnTo>
                <a:close/>
                <a:moveTo>
                  <a:pt x="6037" y="13719"/>
                </a:moveTo>
                <a:lnTo>
                  <a:pt x="10718" y="10935"/>
                </a:lnTo>
                <a:lnTo>
                  <a:pt x="10718" y="16069"/>
                </a:lnTo>
                <a:cubicBezTo>
                  <a:pt x="9556" y="16064"/>
                  <a:pt x="8424" y="15992"/>
                  <a:pt x="7373" y="15855"/>
                </a:cubicBezTo>
                <a:cubicBezTo>
                  <a:pt x="6914" y="15192"/>
                  <a:pt x="6466" y="14473"/>
                  <a:pt x="6037" y="13719"/>
                </a:cubicBezTo>
                <a:close/>
                <a:moveTo>
                  <a:pt x="10724" y="16222"/>
                </a:moveTo>
                <a:lnTo>
                  <a:pt x="10724" y="19525"/>
                </a:lnTo>
                <a:cubicBezTo>
                  <a:pt x="10463" y="19337"/>
                  <a:pt x="10193" y="19112"/>
                  <a:pt x="9913" y="18852"/>
                </a:cubicBezTo>
                <a:cubicBezTo>
                  <a:pt x="9112" y="18108"/>
                  <a:pt x="8286" y="17139"/>
                  <a:pt x="7496" y="16023"/>
                </a:cubicBezTo>
                <a:cubicBezTo>
                  <a:pt x="8510" y="16150"/>
                  <a:pt x="9602" y="16222"/>
                  <a:pt x="10724" y="16222"/>
                </a:cubicBezTo>
                <a:close/>
                <a:moveTo>
                  <a:pt x="10876" y="16222"/>
                </a:moveTo>
                <a:cubicBezTo>
                  <a:pt x="11993" y="16217"/>
                  <a:pt x="13084" y="16150"/>
                  <a:pt x="14099" y="16028"/>
                </a:cubicBezTo>
                <a:cubicBezTo>
                  <a:pt x="13309" y="17144"/>
                  <a:pt x="12488" y="18113"/>
                  <a:pt x="11682" y="18857"/>
                </a:cubicBezTo>
                <a:cubicBezTo>
                  <a:pt x="11402" y="19112"/>
                  <a:pt x="11137" y="19337"/>
                  <a:pt x="10876" y="19530"/>
                </a:cubicBezTo>
                <a:lnTo>
                  <a:pt x="10876" y="16222"/>
                </a:lnTo>
                <a:close/>
                <a:moveTo>
                  <a:pt x="10876" y="16069"/>
                </a:moveTo>
                <a:lnTo>
                  <a:pt x="10876" y="10935"/>
                </a:lnTo>
                <a:lnTo>
                  <a:pt x="15537" y="13754"/>
                </a:lnTo>
                <a:cubicBezTo>
                  <a:pt x="15119" y="14493"/>
                  <a:pt x="14675" y="15202"/>
                  <a:pt x="14222" y="15860"/>
                </a:cubicBezTo>
                <a:cubicBezTo>
                  <a:pt x="13166" y="15992"/>
                  <a:pt x="12039" y="16064"/>
                  <a:pt x="10876" y="16069"/>
                </a:cubicBezTo>
                <a:close/>
                <a:moveTo>
                  <a:pt x="15665" y="13831"/>
                </a:moveTo>
                <a:lnTo>
                  <a:pt x="17689" y="15054"/>
                </a:lnTo>
                <a:cubicBezTo>
                  <a:pt x="17561" y="15100"/>
                  <a:pt x="17429" y="15146"/>
                  <a:pt x="17291" y="15192"/>
                </a:cubicBezTo>
                <a:cubicBezTo>
                  <a:pt x="16450" y="15467"/>
                  <a:pt x="15476" y="15676"/>
                  <a:pt x="14420" y="15824"/>
                </a:cubicBezTo>
                <a:cubicBezTo>
                  <a:pt x="14849" y="15202"/>
                  <a:pt x="15267" y="14534"/>
                  <a:pt x="15665" y="13831"/>
                </a:cubicBezTo>
                <a:close/>
                <a:moveTo>
                  <a:pt x="15741" y="13698"/>
                </a:moveTo>
                <a:cubicBezTo>
                  <a:pt x="15741" y="13693"/>
                  <a:pt x="15746" y="13688"/>
                  <a:pt x="15746" y="13688"/>
                </a:cubicBezTo>
                <a:cubicBezTo>
                  <a:pt x="16266" y="12755"/>
                  <a:pt x="16725" y="11812"/>
                  <a:pt x="17108" y="10905"/>
                </a:cubicBezTo>
                <a:cubicBezTo>
                  <a:pt x="17526" y="11960"/>
                  <a:pt x="17837" y="12969"/>
                  <a:pt x="18020" y="13882"/>
                </a:cubicBezTo>
                <a:cubicBezTo>
                  <a:pt x="18092" y="14233"/>
                  <a:pt x="18138" y="14565"/>
                  <a:pt x="18163" y="14871"/>
                </a:cubicBezTo>
                <a:cubicBezTo>
                  <a:pt x="18071" y="14911"/>
                  <a:pt x="17975" y="14952"/>
                  <a:pt x="17873" y="14993"/>
                </a:cubicBezTo>
                <a:lnTo>
                  <a:pt x="15741" y="13698"/>
                </a:lnTo>
                <a:close/>
                <a:moveTo>
                  <a:pt x="18173" y="15029"/>
                </a:moveTo>
                <a:cubicBezTo>
                  <a:pt x="18178" y="15080"/>
                  <a:pt x="18178" y="15126"/>
                  <a:pt x="18184" y="15177"/>
                </a:cubicBezTo>
                <a:lnTo>
                  <a:pt x="18036" y="15090"/>
                </a:lnTo>
                <a:cubicBezTo>
                  <a:pt x="18082" y="15070"/>
                  <a:pt x="18127" y="15049"/>
                  <a:pt x="18173" y="15029"/>
                </a:cubicBezTo>
                <a:close/>
                <a:moveTo>
                  <a:pt x="19907" y="5297"/>
                </a:moveTo>
                <a:lnTo>
                  <a:pt x="18337" y="6230"/>
                </a:lnTo>
                <a:cubicBezTo>
                  <a:pt x="18388" y="5123"/>
                  <a:pt x="18133" y="4374"/>
                  <a:pt x="17597" y="4073"/>
                </a:cubicBezTo>
                <a:cubicBezTo>
                  <a:pt x="17561" y="4053"/>
                  <a:pt x="17516" y="4068"/>
                  <a:pt x="17495" y="4104"/>
                </a:cubicBezTo>
                <a:cubicBezTo>
                  <a:pt x="17475" y="4140"/>
                  <a:pt x="17490" y="4185"/>
                  <a:pt x="17526" y="4206"/>
                </a:cubicBezTo>
                <a:cubicBezTo>
                  <a:pt x="18020" y="4481"/>
                  <a:pt x="18245" y="5230"/>
                  <a:pt x="18178" y="6321"/>
                </a:cubicBezTo>
                <a:lnTo>
                  <a:pt x="18138" y="6347"/>
                </a:lnTo>
                <a:cubicBezTo>
                  <a:pt x="17893" y="6245"/>
                  <a:pt x="17628" y="6148"/>
                  <a:pt x="17342" y="6051"/>
                </a:cubicBezTo>
                <a:cubicBezTo>
                  <a:pt x="16460" y="5766"/>
                  <a:pt x="15425" y="5541"/>
                  <a:pt x="14303" y="5394"/>
                </a:cubicBezTo>
                <a:cubicBezTo>
                  <a:pt x="13482" y="4216"/>
                  <a:pt x="12625" y="3202"/>
                  <a:pt x="11784" y="2427"/>
                </a:cubicBezTo>
                <a:cubicBezTo>
                  <a:pt x="11488" y="2151"/>
                  <a:pt x="11203" y="1917"/>
                  <a:pt x="10933" y="1718"/>
                </a:cubicBezTo>
                <a:cubicBezTo>
                  <a:pt x="11789" y="1137"/>
                  <a:pt x="12513" y="958"/>
                  <a:pt x="12993" y="1229"/>
                </a:cubicBezTo>
                <a:cubicBezTo>
                  <a:pt x="13028" y="1249"/>
                  <a:pt x="13074" y="1234"/>
                  <a:pt x="13095" y="1198"/>
                </a:cubicBezTo>
                <a:cubicBezTo>
                  <a:pt x="13115" y="1162"/>
                  <a:pt x="13100" y="1116"/>
                  <a:pt x="13064" y="1096"/>
                </a:cubicBezTo>
                <a:cubicBezTo>
                  <a:pt x="12534" y="800"/>
                  <a:pt x="11774" y="969"/>
                  <a:pt x="10871" y="1575"/>
                </a:cubicBezTo>
                <a:lnTo>
                  <a:pt x="10871" y="158"/>
                </a:lnTo>
                <a:cubicBezTo>
                  <a:pt x="14701" y="184"/>
                  <a:pt x="18051" y="2238"/>
                  <a:pt x="19907" y="5297"/>
                </a:cubicBezTo>
                <a:close/>
                <a:moveTo>
                  <a:pt x="10724" y="158"/>
                </a:moveTo>
                <a:lnTo>
                  <a:pt x="10724" y="1580"/>
                </a:lnTo>
                <a:cubicBezTo>
                  <a:pt x="9821" y="974"/>
                  <a:pt x="9061" y="805"/>
                  <a:pt x="8531" y="1101"/>
                </a:cubicBezTo>
                <a:cubicBezTo>
                  <a:pt x="8495" y="1122"/>
                  <a:pt x="8480" y="1167"/>
                  <a:pt x="8500" y="1203"/>
                </a:cubicBezTo>
                <a:cubicBezTo>
                  <a:pt x="8521" y="1239"/>
                  <a:pt x="8567" y="1254"/>
                  <a:pt x="8602" y="1234"/>
                </a:cubicBezTo>
                <a:cubicBezTo>
                  <a:pt x="9082" y="969"/>
                  <a:pt x="9806" y="1147"/>
                  <a:pt x="10662" y="1723"/>
                </a:cubicBezTo>
                <a:cubicBezTo>
                  <a:pt x="10387" y="1922"/>
                  <a:pt x="10101" y="2156"/>
                  <a:pt x="9806" y="2432"/>
                </a:cubicBezTo>
                <a:cubicBezTo>
                  <a:pt x="8969" y="3207"/>
                  <a:pt x="8108" y="4221"/>
                  <a:pt x="7287" y="5399"/>
                </a:cubicBezTo>
                <a:cubicBezTo>
                  <a:pt x="6165" y="5547"/>
                  <a:pt x="5135" y="5771"/>
                  <a:pt x="4253" y="6056"/>
                </a:cubicBezTo>
                <a:cubicBezTo>
                  <a:pt x="3998" y="6138"/>
                  <a:pt x="3758" y="6230"/>
                  <a:pt x="3534" y="6321"/>
                </a:cubicBezTo>
                <a:lnTo>
                  <a:pt x="3411" y="6245"/>
                </a:lnTo>
                <a:cubicBezTo>
                  <a:pt x="3360" y="5200"/>
                  <a:pt x="3590" y="4476"/>
                  <a:pt x="4069" y="4211"/>
                </a:cubicBezTo>
                <a:cubicBezTo>
                  <a:pt x="4105" y="4191"/>
                  <a:pt x="4120" y="4145"/>
                  <a:pt x="4100" y="4109"/>
                </a:cubicBezTo>
                <a:cubicBezTo>
                  <a:pt x="4079" y="4073"/>
                  <a:pt x="4033" y="4058"/>
                  <a:pt x="3998" y="4078"/>
                </a:cubicBezTo>
                <a:cubicBezTo>
                  <a:pt x="3473" y="4374"/>
                  <a:pt x="3223" y="5093"/>
                  <a:pt x="3253" y="6153"/>
                </a:cubicBezTo>
                <a:lnTo>
                  <a:pt x="1729" y="5230"/>
                </a:lnTo>
                <a:cubicBezTo>
                  <a:pt x="3595" y="2207"/>
                  <a:pt x="6925" y="184"/>
                  <a:pt x="10724" y="158"/>
                </a:cubicBezTo>
                <a:close/>
                <a:moveTo>
                  <a:pt x="1652" y="5358"/>
                </a:moveTo>
                <a:lnTo>
                  <a:pt x="3263" y="6332"/>
                </a:lnTo>
                <a:cubicBezTo>
                  <a:pt x="3263" y="6367"/>
                  <a:pt x="3269" y="6398"/>
                  <a:pt x="3269" y="6434"/>
                </a:cubicBezTo>
                <a:cubicBezTo>
                  <a:pt x="2121" y="6954"/>
                  <a:pt x="1504" y="7581"/>
                  <a:pt x="1504" y="8248"/>
                </a:cubicBezTo>
                <a:cubicBezTo>
                  <a:pt x="1504" y="8289"/>
                  <a:pt x="1540" y="8325"/>
                  <a:pt x="1581" y="8325"/>
                </a:cubicBezTo>
                <a:cubicBezTo>
                  <a:pt x="1622" y="8325"/>
                  <a:pt x="1657" y="8289"/>
                  <a:pt x="1657" y="8248"/>
                </a:cubicBezTo>
                <a:cubicBezTo>
                  <a:pt x="1657" y="7662"/>
                  <a:pt x="2239" y="7086"/>
                  <a:pt x="3284" y="6597"/>
                </a:cubicBezTo>
                <a:cubicBezTo>
                  <a:pt x="3314" y="6892"/>
                  <a:pt x="3360" y="7208"/>
                  <a:pt x="3427" y="7545"/>
                </a:cubicBezTo>
                <a:cubicBezTo>
                  <a:pt x="3615" y="8508"/>
                  <a:pt x="3952" y="9579"/>
                  <a:pt x="4406" y="10695"/>
                </a:cubicBezTo>
                <a:cubicBezTo>
                  <a:pt x="3952" y="11812"/>
                  <a:pt x="3615" y="12883"/>
                  <a:pt x="3427" y="13846"/>
                </a:cubicBezTo>
                <a:cubicBezTo>
                  <a:pt x="3360" y="14182"/>
                  <a:pt x="3314" y="14499"/>
                  <a:pt x="3284" y="14794"/>
                </a:cubicBezTo>
                <a:cubicBezTo>
                  <a:pt x="2239" y="14310"/>
                  <a:pt x="1657" y="13729"/>
                  <a:pt x="1657" y="13142"/>
                </a:cubicBezTo>
                <a:cubicBezTo>
                  <a:pt x="1657" y="13102"/>
                  <a:pt x="1622" y="13066"/>
                  <a:pt x="1581" y="13066"/>
                </a:cubicBezTo>
                <a:cubicBezTo>
                  <a:pt x="1540" y="13066"/>
                  <a:pt x="1504" y="13102"/>
                  <a:pt x="1504" y="13142"/>
                </a:cubicBezTo>
                <a:cubicBezTo>
                  <a:pt x="1504" y="13805"/>
                  <a:pt x="2121" y="14437"/>
                  <a:pt x="3269" y="14957"/>
                </a:cubicBezTo>
                <a:cubicBezTo>
                  <a:pt x="3263" y="15039"/>
                  <a:pt x="3258" y="15115"/>
                  <a:pt x="3253" y="15192"/>
                </a:cubicBezTo>
                <a:lnTo>
                  <a:pt x="1606" y="16171"/>
                </a:lnTo>
                <a:cubicBezTo>
                  <a:pt x="678" y="14590"/>
                  <a:pt x="148" y="12755"/>
                  <a:pt x="148" y="10797"/>
                </a:cubicBezTo>
                <a:cubicBezTo>
                  <a:pt x="148" y="8814"/>
                  <a:pt x="699" y="6954"/>
                  <a:pt x="1652" y="5358"/>
                </a:cubicBezTo>
                <a:close/>
                <a:moveTo>
                  <a:pt x="1688" y="16303"/>
                </a:moveTo>
                <a:lnTo>
                  <a:pt x="3253" y="15375"/>
                </a:lnTo>
                <a:cubicBezTo>
                  <a:pt x="3243" y="16364"/>
                  <a:pt x="3498" y="17042"/>
                  <a:pt x="3998" y="17323"/>
                </a:cubicBezTo>
                <a:cubicBezTo>
                  <a:pt x="4008" y="17328"/>
                  <a:pt x="4023" y="17333"/>
                  <a:pt x="4033" y="17333"/>
                </a:cubicBezTo>
                <a:cubicBezTo>
                  <a:pt x="4059" y="17333"/>
                  <a:pt x="4084" y="17318"/>
                  <a:pt x="4100" y="17292"/>
                </a:cubicBezTo>
                <a:cubicBezTo>
                  <a:pt x="4120" y="17257"/>
                  <a:pt x="4105" y="17211"/>
                  <a:pt x="4069" y="17190"/>
                </a:cubicBezTo>
                <a:cubicBezTo>
                  <a:pt x="3605" y="16930"/>
                  <a:pt x="3381" y="16262"/>
                  <a:pt x="3406" y="15284"/>
                </a:cubicBezTo>
                <a:lnTo>
                  <a:pt x="3666" y="15131"/>
                </a:lnTo>
                <a:cubicBezTo>
                  <a:pt x="3850" y="15202"/>
                  <a:pt x="4049" y="15273"/>
                  <a:pt x="4258" y="15340"/>
                </a:cubicBezTo>
                <a:cubicBezTo>
                  <a:pt x="5140" y="15625"/>
                  <a:pt x="6170" y="15850"/>
                  <a:pt x="7292" y="15997"/>
                </a:cubicBezTo>
                <a:cubicBezTo>
                  <a:pt x="8113" y="17175"/>
                  <a:pt x="8969" y="18189"/>
                  <a:pt x="9811" y="18964"/>
                </a:cubicBezTo>
                <a:cubicBezTo>
                  <a:pt x="10107" y="19240"/>
                  <a:pt x="10392" y="19474"/>
                  <a:pt x="10662" y="19673"/>
                </a:cubicBezTo>
                <a:cubicBezTo>
                  <a:pt x="9806" y="20254"/>
                  <a:pt x="9082" y="20433"/>
                  <a:pt x="8602" y="20162"/>
                </a:cubicBezTo>
                <a:cubicBezTo>
                  <a:pt x="8567" y="20142"/>
                  <a:pt x="8521" y="20157"/>
                  <a:pt x="8500" y="20193"/>
                </a:cubicBezTo>
                <a:cubicBezTo>
                  <a:pt x="8480" y="20229"/>
                  <a:pt x="8495" y="20275"/>
                  <a:pt x="8531" y="20295"/>
                </a:cubicBezTo>
                <a:cubicBezTo>
                  <a:pt x="8704" y="20392"/>
                  <a:pt x="8898" y="20438"/>
                  <a:pt x="9112" y="20438"/>
                </a:cubicBezTo>
                <a:cubicBezTo>
                  <a:pt x="9566" y="20438"/>
                  <a:pt x="10112" y="20229"/>
                  <a:pt x="10724" y="19816"/>
                </a:cubicBezTo>
                <a:lnTo>
                  <a:pt x="10724" y="21442"/>
                </a:lnTo>
                <a:cubicBezTo>
                  <a:pt x="6894" y="21416"/>
                  <a:pt x="3544" y="19362"/>
                  <a:pt x="1688" y="16303"/>
                </a:cubicBezTo>
                <a:close/>
                <a:moveTo>
                  <a:pt x="10876" y="21447"/>
                </a:moveTo>
                <a:lnTo>
                  <a:pt x="10876" y="19826"/>
                </a:lnTo>
                <a:cubicBezTo>
                  <a:pt x="11488" y="20234"/>
                  <a:pt x="12034" y="20443"/>
                  <a:pt x="12488" y="20443"/>
                </a:cubicBezTo>
                <a:cubicBezTo>
                  <a:pt x="12702" y="20443"/>
                  <a:pt x="12896" y="20397"/>
                  <a:pt x="13069" y="20300"/>
                </a:cubicBezTo>
                <a:cubicBezTo>
                  <a:pt x="13105" y="20280"/>
                  <a:pt x="13120" y="20234"/>
                  <a:pt x="13100" y="20198"/>
                </a:cubicBezTo>
                <a:cubicBezTo>
                  <a:pt x="13079" y="20162"/>
                  <a:pt x="13033" y="20147"/>
                  <a:pt x="12998" y="20167"/>
                </a:cubicBezTo>
                <a:cubicBezTo>
                  <a:pt x="12518" y="20433"/>
                  <a:pt x="11794" y="20254"/>
                  <a:pt x="10938" y="19678"/>
                </a:cubicBezTo>
                <a:cubicBezTo>
                  <a:pt x="11213" y="19479"/>
                  <a:pt x="11499" y="19245"/>
                  <a:pt x="11789" y="18969"/>
                </a:cubicBezTo>
                <a:cubicBezTo>
                  <a:pt x="12625" y="18195"/>
                  <a:pt x="13487" y="17180"/>
                  <a:pt x="14308" y="16002"/>
                </a:cubicBezTo>
                <a:cubicBezTo>
                  <a:pt x="15430" y="15855"/>
                  <a:pt x="16460" y="15630"/>
                  <a:pt x="17347" y="15345"/>
                </a:cubicBezTo>
                <a:cubicBezTo>
                  <a:pt x="17526" y="15284"/>
                  <a:pt x="17699" y="15228"/>
                  <a:pt x="17862" y="15161"/>
                </a:cubicBezTo>
                <a:lnTo>
                  <a:pt x="18194" y="15360"/>
                </a:lnTo>
                <a:cubicBezTo>
                  <a:pt x="18204" y="16298"/>
                  <a:pt x="17980" y="16940"/>
                  <a:pt x="17531" y="17190"/>
                </a:cubicBezTo>
                <a:cubicBezTo>
                  <a:pt x="17495" y="17211"/>
                  <a:pt x="17480" y="17257"/>
                  <a:pt x="17500" y="17292"/>
                </a:cubicBezTo>
                <a:cubicBezTo>
                  <a:pt x="17516" y="17318"/>
                  <a:pt x="17541" y="17333"/>
                  <a:pt x="17567" y="17333"/>
                </a:cubicBezTo>
                <a:cubicBezTo>
                  <a:pt x="17577" y="17333"/>
                  <a:pt x="17592" y="17328"/>
                  <a:pt x="17602" y="17323"/>
                </a:cubicBezTo>
                <a:cubicBezTo>
                  <a:pt x="18092" y="17048"/>
                  <a:pt x="18347" y="16400"/>
                  <a:pt x="18347" y="15452"/>
                </a:cubicBezTo>
                <a:lnTo>
                  <a:pt x="19871" y="16375"/>
                </a:lnTo>
                <a:cubicBezTo>
                  <a:pt x="18005" y="19393"/>
                  <a:pt x="14670" y="21416"/>
                  <a:pt x="10876" y="21447"/>
                </a:cubicBezTo>
                <a:close/>
              </a:path>
            </a:pathLst>
          </a:custGeom>
          <a:solidFill>
            <a:schemeClr val="bg1">
              <a:lumMod val="85000"/>
            </a:schemeClr>
          </a:solidFill>
          <a:ln w="12700">
            <a:miter lim="400000"/>
          </a:ln>
        </p:spPr>
        <p:txBody>
          <a:bodyPr lIns="38100" tIns="38100" rIns="38100" bIns="38100" anchor="ctr"/>
          <a:ls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pPr algn="ctr">
              <a:defRPr sz="3000">
                <a:solidFill>
                  <a:srgbClr val="FFFFFF"/>
                </a:solidFill>
              </a:defRPr>
            </a:pPr>
            <a:endParaRPr sz="1600" b="1">
              <a:solidFill>
                <a:schemeClr val="bg1"/>
              </a:solidFill>
            </a:endParaRPr>
          </a:p>
        </p:txBody>
      </p:sp>
    </p:spTree>
    <p:extLst>
      <p:ext uri="{BB962C8B-B14F-4D97-AF65-F5344CB8AC3E}">
        <p14:creationId xmlns:p14="http://schemas.microsoft.com/office/powerpoint/2010/main" val="2434574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usic consumption summary">
            <a:extLst>
              <a:ext uri="{FF2B5EF4-FFF2-40B4-BE49-F238E27FC236}">
                <a16:creationId xmlns:a16="http://schemas.microsoft.com/office/drawing/2014/main" id="{32191066-756B-48DE-BCB6-425ABE379A4F}"/>
              </a:ext>
            </a:extLst>
          </p:cNvPr>
          <p:cNvSpPr>
            <a:spLocks noGrp="1"/>
          </p:cNvSpPr>
          <p:nvPr>
            <p:ph type="title"/>
          </p:nvPr>
        </p:nvSpPr>
        <p:spPr>
          <a:xfrm>
            <a:off x="0" y="4818"/>
            <a:ext cx="12192000" cy="1325563"/>
          </a:xfrm>
          <a:noFill/>
        </p:spPr>
        <p:txBody>
          <a:bodyPr/>
          <a:lstStyle/>
          <a:p>
            <a:pPr marL="533400"/>
            <a:r>
              <a:rPr lang="en-AU" dirty="0">
                <a:solidFill>
                  <a:srgbClr val="4273B8"/>
                </a:solidFill>
                <a:latin typeface="+mn-lt"/>
              </a:rPr>
              <a:t>Music </a:t>
            </a:r>
            <a:r>
              <a:rPr lang="en-AU" dirty="0">
                <a:latin typeface="+mn-lt"/>
              </a:rPr>
              <a:t>consumption summary</a:t>
            </a:r>
          </a:p>
        </p:txBody>
      </p:sp>
      <p:pic>
        <p:nvPicPr>
          <p:cNvPr id="11" name="Picture 10" descr="Music icon">
            <a:extLst>
              <a:ext uri="{FF2B5EF4-FFF2-40B4-BE49-F238E27FC236}">
                <a16:creationId xmlns:a16="http://schemas.microsoft.com/office/drawing/2014/main" id="{38660F47-BEA2-4404-AF38-957C5253BD83}"/>
              </a:ext>
            </a:extLst>
          </p:cNvPr>
          <p:cNvPicPr>
            <a:picLocks noChangeAspect="1"/>
          </p:cNvPicPr>
          <p:nvPr/>
        </p:nvPicPr>
        <p:blipFill>
          <a:blip r:embed="rId2"/>
          <a:stretch>
            <a:fillRect/>
          </a:stretch>
        </p:blipFill>
        <p:spPr>
          <a:xfrm>
            <a:off x="10807967" y="188640"/>
            <a:ext cx="900684" cy="902208"/>
          </a:xfrm>
          <a:prstGeom prst="rect">
            <a:avLst/>
          </a:prstGeom>
        </p:spPr>
      </p:pic>
      <p:pic>
        <p:nvPicPr>
          <p:cNvPr id="10" name="Picture 9" descr="Overall, 50% of all respondents consumed music content online in 2020.&#10;&#10;27% of music consumers accessed some music content in ways likely to be unlawful. 73% of music consumers accessed music content only in ways likely to be lawful.&#10;&#10;Bar chart showing percent of music consumers who consumed music unlawfully, per year. 2015: 37%, 2016: 32%, 2017: 32%, 2018: 32%, 2019: 25%, 2020: 27%.&#10;&#10;Profile of music infringers: Compared to non-infringers, infringers were more likely to be: Male (62%), Aged 12 - 24 years (43%), have a household income of &gt;$40,000 per year (82%) (n=339). Household income excludes 'don't know' and 'prefer not to say'. (n=339)&#10;">
            <a:extLst>
              <a:ext uri="{FF2B5EF4-FFF2-40B4-BE49-F238E27FC236}">
                <a16:creationId xmlns:a16="http://schemas.microsoft.com/office/drawing/2014/main" id="{A9718939-A1AF-4DB9-B1B9-9AA77F83738A}"/>
              </a:ext>
            </a:extLst>
          </p:cNvPr>
          <p:cNvPicPr>
            <a:picLocks noChangeAspect="1"/>
          </p:cNvPicPr>
          <p:nvPr/>
        </p:nvPicPr>
        <p:blipFill>
          <a:blip r:embed="rId3"/>
          <a:stretch>
            <a:fillRect/>
          </a:stretch>
        </p:blipFill>
        <p:spPr>
          <a:xfrm>
            <a:off x="67666" y="1360680"/>
            <a:ext cx="12669538" cy="5399564"/>
          </a:xfrm>
          <a:prstGeom prst="rect">
            <a:avLst/>
          </a:prstGeom>
        </p:spPr>
      </p:pic>
      <p:sp>
        <p:nvSpPr>
          <p:cNvPr id="36" name="Slide Number Placeholder 3" descr="Slide number 10">
            <a:extLst>
              <a:ext uri="{FF2B5EF4-FFF2-40B4-BE49-F238E27FC236}">
                <a16:creationId xmlns:a16="http://schemas.microsoft.com/office/drawing/2014/main" id="{5E23633C-8410-4D17-B7FB-D401A124A23F}"/>
              </a:ext>
              <a:ext uri="{C183D7F6-B498-43B3-948B-1728B52AA6E4}">
                <adec:decorative xmlns="" xmlns:adec="http://schemas.microsoft.com/office/drawing/2017/decorative" val="0"/>
              </a:ext>
            </a:extLst>
          </p:cNvPr>
          <p:cNvSpPr txBox="1">
            <a:spLocks/>
          </p:cNvSpPr>
          <p:nvPr/>
        </p:nvSpPr>
        <p:spPr>
          <a:xfrm>
            <a:off x="11582399" y="6305029"/>
            <a:ext cx="539767" cy="3643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3834E9-7846-7546-B107-006E5894E7E8}" type="slidenum">
              <a:rPr lang="en-US" smtClean="0"/>
              <a:pPr/>
              <a:t>10</a:t>
            </a:fld>
            <a:endParaRPr lang="en-US" dirty="0"/>
          </a:p>
        </p:txBody>
      </p:sp>
    </p:spTree>
    <p:extLst>
      <p:ext uri="{BB962C8B-B14F-4D97-AF65-F5344CB8AC3E}">
        <p14:creationId xmlns:p14="http://schemas.microsoft.com/office/powerpoint/2010/main" val="1163209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usic consumption summary">
            <a:extLst>
              <a:ext uri="{FF2B5EF4-FFF2-40B4-BE49-F238E27FC236}">
                <a16:creationId xmlns:a16="http://schemas.microsoft.com/office/drawing/2014/main" id="{32191066-756B-48DE-BCB6-425ABE379A4F}"/>
              </a:ext>
            </a:extLst>
          </p:cNvPr>
          <p:cNvSpPr>
            <a:spLocks noGrp="1"/>
          </p:cNvSpPr>
          <p:nvPr>
            <p:ph type="title"/>
          </p:nvPr>
        </p:nvSpPr>
        <p:spPr>
          <a:xfrm>
            <a:off x="0" y="4818"/>
            <a:ext cx="12192000" cy="1325563"/>
          </a:xfrm>
          <a:noFill/>
        </p:spPr>
        <p:txBody>
          <a:bodyPr/>
          <a:lstStyle/>
          <a:p>
            <a:pPr marL="533400"/>
            <a:r>
              <a:rPr lang="en-AU" dirty="0">
                <a:solidFill>
                  <a:srgbClr val="4273B8"/>
                </a:solidFill>
                <a:latin typeface="+mn-lt"/>
              </a:rPr>
              <a:t>Music</a:t>
            </a:r>
            <a:r>
              <a:rPr lang="en-AU" dirty="0">
                <a:solidFill>
                  <a:schemeClr val="tx2">
                    <a:lumMod val="50000"/>
                  </a:schemeClr>
                </a:solidFill>
                <a:latin typeface="+mn-lt"/>
              </a:rPr>
              <a:t> consumption: sites or services</a:t>
            </a:r>
          </a:p>
        </p:txBody>
      </p:sp>
      <p:pic>
        <p:nvPicPr>
          <p:cNvPr id="43" name="Picture 42" descr="Music icon">
            <a:extLst>
              <a:ext uri="{FF2B5EF4-FFF2-40B4-BE49-F238E27FC236}">
                <a16:creationId xmlns:a16="http://schemas.microsoft.com/office/drawing/2014/main" id="{2F37C37A-9FCF-43EB-8BCD-E41C9386ECC0}"/>
              </a:ext>
            </a:extLst>
          </p:cNvPr>
          <p:cNvPicPr>
            <a:picLocks noChangeAspect="1"/>
          </p:cNvPicPr>
          <p:nvPr/>
        </p:nvPicPr>
        <p:blipFill>
          <a:blip r:embed="rId2"/>
          <a:stretch>
            <a:fillRect/>
          </a:stretch>
        </p:blipFill>
        <p:spPr>
          <a:xfrm>
            <a:off x="10807967" y="188640"/>
            <a:ext cx="900684" cy="902208"/>
          </a:xfrm>
          <a:prstGeom prst="rect">
            <a:avLst/>
          </a:prstGeom>
        </p:spPr>
      </p:pic>
      <p:pic>
        <p:nvPicPr>
          <p:cNvPr id="14" name="Picture 13" descr="The top five sites or services used to consume music content online in 2015 were (n=1,161) YouTube (58%), Apple Store / iTunes (45%), Facebook (23%), Spotify (19%), Google Play (11%). &#10;&#10;The top five sites or services used to consume music content online in 2020 were (n=1,249) YouTube (59%), Spotify (52%), Apple music / iTunes (21%), Facebook (19%), Google Play (13%). &#10;&#10;The use of streaming services to consume music has increased substantially since 2015.">
            <a:extLst>
              <a:ext uri="{FF2B5EF4-FFF2-40B4-BE49-F238E27FC236}">
                <a16:creationId xmlns:a16="http://schemas.microsoft.com/office/drawing/2014/main" id="{21EBB4CD-9325-4A8B-9453-1CB1FE321DD9}"/>
              </a:ext>
            </a:extLst>
          </p:cNvPr>
          <p:cNvPicPr>
            <a:picLocks noChangeAspect="1"/>
          </p:cNvPicPr>
          <p:nvPr/>
        </p:nvPicPr>
        <p:blipFill>
          <a:blip r:embed="rId3"/>
          <a:stretch>
            <a:fillRect/>
          </a:stretch>
        </p:blipFill>
        <p:spPr>
          <a:xfrm>
            <a:off x="274601" y="1370317"/>
            <a:ext cx="11135868" cy="4934712"/>
          </a:xfrm>
          <a:prstGeom prst="rect">
            <a:avLst/>
          </a:prstGeom>
        </p:spPr>
      </p:pic>
      <p:sp>
        <p:nvSpPr>
          <p:cNvPr id="42" name="Slide Number Placeholder 3" descr="Slide number 11">
            <a:extLst>
              <a:ext uri="{FF2B5EF4-FFF2-40B4-BE49-F238E27FC236}">
                <a16:creationId xmlns:a16="http://schemas.microsoft.com/office/drawing/2014/main" id="{F211532D-F784-472C-B78B-A94646D32232}"/>
              </a:ext>
              <a:ext uri="{C183D7F6-B498-43B3-948B-1728B52AA6E4}">
                <adec:decorative xmlns="" xmlns:adec="http://schemas.microsoft.com/office/drawing/2017/decorative" val="0"/>
              </a:ext>
            </a:extLst>
          </p:cNvPr>
          <p:cNvSpPr txBox="1">
            <a:spLocks/>
          </p:cNvSpPr>
          <p:nvPr/>
        </p:nvSpPr>
        <p:spPr>
          <a:xfrm>
            <a:off x="11582399" y="6305029"/>
            <a:ext cx="539767" cy="3643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3834E9-7846-7546-B107-006E5894E7E8}" type="slidenum">
              <a:rPr lang="en-US" smtClean="0"/>
              <a:pPr/>
              <a:t>11</a:t>
            </a:fld>
            <a:endParaRPr lang="en-US" dirty="0"/>
          </a:p>
        </p:txBody>
      </p:sp>
    </p:spTree>
    <p:extLst>
      <p:ext uri="{BB962C8B-B14F-4D97-AF65-F5344CB8AC3E}">
        <p14:creationId xmlns:p14="http://schemas.microsoft.com/office/powerpoint/2010/main" val="2845082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6" name="Rectangle 5" descr="Decorative">
            <a:extLst>
              <a:ext uri="{FF2B5EF4-FFF2-40B4-BE49-F238E27FC236}">
                <a16:creationId xmlns:a16="http://schemas.microsoft.com/office/drawing/2014/main" id="{BA069B35-4B0D-40FE-9847-BEADB0393A68}"/>
              </a:ext>
              <a:ext uri="{C183D7F6-B498-43B3-948B-1728B52AA6E4}">
                <adec:decorative xmlns="" xmlns:adec="http://schemas.microsoft.com/office/drawing/2017/decorative" val="0"/>
              </a:ext>
            </a:extLst>
          </p:cNvPr>
          <p:cNvSpPr/>
          <p:nvPr/>
        </p:nvSpPr>
        <p:spPr>
          <a:xfrm>
            <a:off x="0" y="0"/>
            <a:ext cx="12191999" cy="6858000"/>
          </a:xfrm>
          <a:prstGeom prst="rect">
            <a:avLst/>
          </a:prstGeom>
          <a:gradFill flip="none" rotWithShape="1">
            <a:gsLst>
              <a:gs pos="0">
                <a:srgbClr val="3E6426">
                  <a:tint val="66000"/>
                  <a:satMod val="160000"/>
                </a:srgbClr>
              </a:gs>
              <a:gs pos="50000">
                <a:srgbClr val="3E6426">
                  <a:tint val="44500"/>
                  <a:satMod val="160000"/>
                </a:srgbClr>
              </a:gs>
              <a:gs pos="100000">
                <a:srgbClr val="3E6426">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descr="Movies / Film">
            <a:extLst>
              <a:ext uri="{FF2B5EF4-FFF2-40B4-BE49-F238E27FC236}">
                <a16:creationId xmlns:a16="http://schemas.microsoft.com/office/drawing/2014/main" id="{32191066-756B-48DE-BCB6-425ABE379A4F}"/>
              </a:ext>
            </a:extLst>
          </p:cNvPr>
          <p:cNvSpPr>
            <a:spLocks noGrp="1"/>
          </p:cNvSpPr>
          <p:nvPr>
            <p:ph type="title"/>
          </p:nvPr>
        </p:nvSpPr>
        <p:spPr>
          <a:xfrm>
            <a:off x="1" y="2786118"/>
            <a:ext cx="12192000" cy="1325563"/>
          </a:xfrm>
          <a:noFill/>
          <a:ln>
            <a:noFill/>
          </a:ln>
        </p:spPr>
        <p:txBody>
          <a:bodyPr/>
          <a:lstStyle/>
          <a:p>
            <a:pPr marL="538163"/>
            <a:r>
              <a:rPr lang="en-AU" dirty="0">
                <a:latin typeface="+mn-lt"/>
              </a:rPr>
              <a:t>Movies / Film</a:t>
            </a:r>
          </a:p>
        </p:txBody>
      </p:sp>
      <p:cxnSp>
        <p:nvCxnSpPr>
          <p:cNvPr id="11" name="Straight Connector 10" descr="Decorative">
            <a:extLst>
              <a:ext uri="{FF2B5EF4-FFF2-40B4-BE49-F238E27FC236}">
                <a16:creationId xmlns:a16="http://schemas.microsoft.com/office/drawing/2014/main" id="{544B5CB6-7DC4-4619-9068-C03508D5C93C}"/>
              </a:ext>
              <a:ext uri="{C183D7F6-B498-43B3-948B-1728B52AA6E4}">
                <adec:decorative xmlns="" xmlns:adec="http://schemas.microsoft.com/office/drawing/2017/decorative" val="0"/>
              </a:ext>
            </a:extLst>
          </p:cNvPr>
          <p:cNvCxnSpPr/>
          <p:nvPr/>
        </p:nvCxnSpPr>
        <p:spPr>
          <a:xfrm>
            <a:off x="606906" y="3850741"/>
            <a:ext cx="516047" cy="0"/>
          </a:xfrm>
          <a:prstGeom prst="line">
            <a:avLst/>
          </a:prstGeom>
          <a:ln w="76200">
            <a:solidFill>
              <a:srgbClr val="54D7D4"/>
            </a:solidFill>
          </a:ln>
        </p:spPr>
        <p:style>
          <a:lnRef idx="1">
            <a:schemeClr val="accent1"/>
          </a:lnRef>
          <a:fillRef idx="0">
            <a:schemeClr val="accent1"/>
          </a:fillRef>
          <a:effectRef idx="0">
            <a:schemeClr val="accent1"/>
          </a:effectRef>
          <a:fontRef idx="minor">
            <a:schemeClr val="tx1"/>
          </a:fontRef>
        </p:style>
      </p:cxnSp>
      <p:pic>
        <p:nvPicPr>
          <p:cNvPr id="10" name="Picture 5" descr="Movies / film icon">
            <a:extLst>
              <a:ext uri="{FF2B5EF4-FFF2-40B4-BE49-F238E27FC236}">
                <a16:creationId xmlns:a16="http://schemas.microsoft.com/office/drawing/2014/main" id="{E71FCA57-630D-45AE-B146-BF2299E3EC7D}"/>
              </a:ext>
              <a:ext uri="{C183D7F6-B498-43B3-948B-1728B52AA6E4}">
                <adec:decorative xmlns="" xmlns:adec="http://schemas.microsoft.com/office/drawing/2017/decorative" val="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815022" y="3035456"/>
            <a:ext cx="799898" cy="79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323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ovies / film consumption summary">
            <a:extLst>
              <a:ext uri="{FF2B5EF4-FFF2-40B4-BE49-F238E27FC236}">
                <a16:creationId xmlns:a16="http://schemas.microsoft.com/office/drawing/2014/main" id="{32191066-756B-48DE-BCB6-425ABE379A4F}"/>
              </a:ext>
            </a:extLst>
          </p:cNvPr>
          <p:cNvSpPr>
            <a:spLocks noGrp="1"/>
          </p:cNvSpPr>
          <p:nvPr>
            <p:ph type="title"/>
          </p:nvPr>
        </p:nvSpPr>
        <p:spPr>
          <a:xfrm>
            <a:off x="0" y="4818"/>
            <a:ext cx="12192000" cy="1325563"/>
          </a:xfrm>
          <a:noFill/>
        </p:spPr>
        <p:txBody>
          <a:bodyPr/>
          <a:lstStyle/>
          <a:p>
            <a:pPr marL="533400"/>
            <a:r>
              <a:rPr lang="en-AU" dirty="0">
                <a:solidFill>
                  <a:srgbClr val="3E6426"/>
                </a:solidFill>
                <a:latin typeface="+mn-lt"/>
              </a:rPr>
              <a:t>Movies / film</a:t>
            </a:r>
            <a:r>
              <a:rPr lang="en-AU" dirty="0">
                <a:solidFill>
                  <a:srgbClr val="4273B8"/>
                </a:solidFill>
                <a:latin typeface="+mn-lt"/>
              </a:rPr>
              <a:t> </a:t>
            </a:r>
            <a:r>
              <a:rPr lang="en-AU" dirty="0">
                <a:latin typeface="+mn-lt"/>
              </a:rPr>
              <a:t>consumption summary</a:t>
            </a:r>
          </a:p>
        </p:txBody>
      </p:sp>
      <p:pic>
        <p:nvPicPr>
          <p:cNvPr id="55" name="Picture 5" descr="Movies / film icon">
            <a:extLst>
              <a:ext uri="{FF2B5EF4-FFF2-40B4-BE49-F238E27FC236}">
                <a16:creationId xmlns:a16="http://schemas.microsoft.com/office/drawing/2014/main" id="{7EC07AAB-37A2-4EB6-A1DF-47F229FEC795}"/>
              </a:ext>
              <a:ext uri="{C183D7F6-B498-43B3-948B-1728B52AA6E4}">
                <adec:decorative xmlns="" xmlns:adec="http://schemas.microsoft.com/office/drawing/2017/decorative" val="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52020" y="274936"/>
            <a:ext cx="799898" cy="7998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Overall, 59% of all respondents consumed movie / film content online in 2020.&#10;&#10;24% of movie / film consumers accessed some content in ways likely to be unlawful. 76% of movie / film consumers accessed movie / film content only in ways likely to be lawful.&#10;&#10;Bar chart showing percent of movie consumers who consumed unlawfully, per year. 2015 (n=824): 49%, 2016 (n=836): 39%, 2017 (n=959): 37%, 2018 (n=1,134) 21%, 2019 (n=1,264) 25%, 2020 (n=1,145) 24%.&#10;&#10;Profile of movie / film infringers: Compared to non-infringers, infringers were more likely to be: Male (63%), and aged 12 - 24 years (39%). (n=364)">
            <a:extLst>
              <a:ext uri="{FF2B5EF4-FFF2-40B4-BE49-F238E27FC236}">
                <a16:creationId xmlns:a16="http://schemas.microsoft.com/office/drawing/2014/main" id="{A8B8895D-5850-435E-9413-BE6DCA820AB3}"/>
              </a:ext>
            </a:extLst>
          </p:cNvPr>
          <p:cNvPicPr>
            <a:picLocks noChangeAspect="1"/>
          </p:cNvPicPr>
          <p:nvPr/>
        </p:nvPicPr>
        <p:blipFill rotWithShape="1">
          <a:blip r:embed="rId3"/>
          <a:srcRect r="14462"/>
          <a:stretch/>
        </p:blipFill>
        <p:spPr>
          <a:xfrm>
            <a:off x="11575" y="1315465"/>
            <a:ext cx="11887200" cy="5266802"/>
          </a:xfrm>
          <a:prstGeom prst="rect">
            <a:avLst/>
          </a:prstGeom>
        </p:spPr>
      </p:pic>
      <p:sp>
        <p:nvSpPr>
          <p:cNvPr id="34" name="Slide Number Placeholder 3" descr="Slide number 13">
            <a:extLst>
              <a:ext uri="{FF2B5EF4-FFF2-40B4-BE49-F238E27FC236}">
                <a16:creationId xmlns:a16="http://schemas.microsoft.com/office/drawing/2014/main" id="{9793601E-5C54-49FA-8FC0-A986977381A3}"/>
              </a:ext>
              <a:ext uri="{C183D7F6-B498-43B3-948B-1728B52AA6E4}">
                <adec:decorative xmlns="" xmlns:adec="http://schemas.microsoft.com/office/drawing/2017/decorative" val="0"/>
              </a:ext>
            </a:extLst>
          </p:cNvPr>
          <p:cNvSpPr txBox="1">
            <a:spLocks/>
          </p:cNvSpPr>
          <p:nvPr/>
        </p:nvSpPr>
        <p:spPr>
          <a:xfrm>
            <a:off x="11582399" y="6305029"/>
            <a:ext cx="539767" cy="3643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3834E9-7846-7546-B107-006E5894E7E8}" type="slidenum">
              <a:rPr lang="en-US" smtClean="0"/>
              <a:pPr/>
              <a:t>13</a:t>
            </a:fld>
            <a:endParaRPr lang="en-US" dirty="0"/>
          </a:p>
        </p:txBody>
      </p:sp>
    </p:spTree>
    <p:extLst>
      <p:ext uri="{BB962C8B-B14F-4D97-AF65-F5344CB8AC3E}">
        <p14:creationId xmlns:p14="http://schemas.microsoft.com/office/powerpoint/2010/main" val="4075750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ovies / film consumption: sites or services">
            <a:extLst>
              <a:ext uri="{FF2B5EF4-FFF2-40B4-BE49-F238E27FC236}">
                <a16:creationId xmlns:a16="http://schemas.microsoft.com/office/drawing/2014/main" id="{32191066-756B-48DE-BCB6-425ABE379A4F}"/>
              </a:ext>
            </a:extLst>
          </p:cNvPr>
          <p:cNvSpPr>
            <a:spLocks noGrp="1"/>
          </p:cNvSpPr>
          <p:nvPr>
            <p:ph type="title"/>
          </p:nvPr>
        </p:nvSpPr>
        <p:spPr>
          <a:xfrm>
            <a:off x="0" y="16393"/>
            <a:ext cx="12192000" cy="1325563"/>
          </a:xfrm>
          <a:noFill/>
        </p:spPr>
        <p:txBody>
          <a:bodyPr/>
          <a:lstStyle/>
          <a:p>
            <a:pPr marL="533400"/>
            <a:r>
              <a:rPr lang="en-AU" dirty="0">
                <a:solidFill>
                  <a:srgbClr val="3E6426"/>
                </a:solidFill>
                <a:latin typeface="+mn-lt"/>
              </a:rPr>
              <a:t>Movies / film </a:t>
            </a:r>
            <a:r>
              <a:rPr lang="en-AU" dirty="0">
                <a:solidFill>
                  <a:schemeClr val="tx2">
                    <a:lumMod val="50000"/>
                  </a:schemeClr>
                </a:solidFill>
                <a:latin typeface="+mn-lt"/>
              </a:rPr>
              <a:t>consumption: sites or services</a:t>
            </a:r>
          </a:p>
        </p:txBody>
      </p:sp>
      <p:pic>
        <p:nvPicPr>
          <p:cNvPr id="38" name="Picture 5" descr="Movies / film icon">
            <a:extLst>
              <a:ext uri="{FF2B5EF4-FFF2-40B4-BE49-F238E27FC236}">
                <a16:creationId xmlns:a16="http://schemas.microsoft.com/office/drawing/2014/main" id="{EC52B0EC-78EF-4751-B2D0-64A6549EDA3E}"/>
              </a:ext>
              <a:ext uri="{C183D7F6-B498-43B3-948B-1728B52AA6E4}">
                <adec:decorative xmlns="" xmlns:adec="http://schemas.microsoft.com/office/drawing/2017/decorative" val="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41971" y="311584"/>
            <a:ext cx="799898" cy="7998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he top five sites or services used to consume movies / film content online in 2015 were (n=832) YouTube (39%), Netflix (16%), Apple store / iTunes (16%), Bit Torrent Software (16%), Foxtel (10%). &#10;&#10;The top five sites or services used to consume movie / film content online in 2020 were (n=1,462) Netflix (70%), YouTube (35%), SBS on Demand (17%), Stan (17%), Amazon Prime Video (17%). &#10;&#10;The use of streaming services to consume movie / film content online increased since 2015, as did the use of many on-demand services.">
            <a:extLst>
              <a:ext uri="{FF2B5EF4-FFF2-40B4-BE49-F238E27FC236}">
                <a16:creationId xmlns:a16="http://schemas.microsoft.com/office/drawing/2014/main" id="{3DAB9439-381C-499D-88A7-F5A192D1921B}"/>
              </a:ext>
            </a:extLst>
          </p:cNvPr>
          <p:cNvPicPr>
            <a:picLocks noChangeAspect="1"/>
          </p:cNvPicPr>
          <p:nvPr/>
        </p:nvPicPr>
        <p:blipFill>
          <a:blip r:embed="rId3"/>
          <a:stretch>
            <a:fillRect/>
          </a:stretch>
        </p:blipFill>
        <p:spPr>
          <a:xfrm>
            <a:off x="283411" y="1341956"/>
            <a:ext cx="10774680" cy="5204460"/>
          </a:xfrm>
          <a:prstGeom prst="rect">
            <a:avLst/>
          </a:prstGeom>
        </p:spPr>
      </p:pic>
      <p:sp>
        <p:nvSpPr>
          <p:cNvPr id="41" name="Slide Number Placeholder 3" descr="Slide number 14">
            <a:extLst>
              <a:ext uri="{FF2B5EF4-FFF2-40B4-BE49-F238E27FC236}">
                <a16:creationId xmlns:a16="http://schemas.microsoft.com/office/drawing/2014/main" id="{8E15CAC5-3B1A-4B3C-87B8-E7441AA05E23}"/>
              </a:ext>
              <a:ext uri="{C183D7F6-B498-43B3-948B-1728B52AA6E4}">
                <adec:decorative xmlns="" xmlns:adec="http://schemas.microsoft.com/office/drawing/2017/decorative" val="0"/>
              </a:ext>
            </a:extLst>
          </p:cNvPr>
          <p:cNvSpPr txBox="1">
            <a:spLocks/>
          </p:cNvSpPr>
          <p:nvPr/>
        </p:nvSpPr>
        <p:spPr>
          <a:xfrm>
            <a:off x="11582399" y="6305029"/>
            <a:ext cx="539767" cy="3643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3834E9-7846-7546-B107-006E5894E7E8}" type="slidenum">
              <a:rPr lang="en-US" smtClean="0"/>
              <a:pPr/>
              <a:t>14</a:t>
            </a:fld>
            <a:endParaRPr lang="en-US" dirty="0"/>
          </a:p>
        </p:txBody>
      </p:sp>
    </p:spTree>
    <p:extLst>
      <p:ext uri="{BB962C8B-B14F-4D97-AF65-F5344CB8AC3E}">
        <p14:creationId xmlns:p14="http://schemas.microsoft.com/office/powerpoint/2010/main" val="3304639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7" name="Rectangle 6" descr="Decorative">
            <a:extLst>
              <a:ext uri="{FF2B5EF4-FFF2-40B4-BE49-F238E27FC236}">
                <a16:creationId xmlns:a16="http://schemas.microsoft.com/office/drawing/2014/main" id="{EDC63F4C-DC4C-4600-8159-056B152FAE15}"/>
              </a:ext>
              <a:ext uri="{C183D7F6-B498-43B3-948B-1728B52AA6E4}">
                <adec:decorative xmlns="" xmlns:adec="http://schemas.microsoft.com/office/drawing/2017/decorative" val="0"/>
              </a:ext>
            </a:extLst>
          </p:cNvPr>
          <p:cNvSpPr/>
          <p:nvPr/>
        </p:nvSpPr>
        <p:spPr>
          <a:xfrm>
            <a:off x="0" y="0"/>
            <a:ext cx="12191999" cy="6858000"/>
          </a:xfrm>
          <a:prstGeom prst="rect">
            <a:avLst/>
          </a:prstGeom>
          <a:gradFill flip="none" rotWithShape="1">
            <a:gsLst>
              <a:gs pos="0">
                <a:srgbClr val="AC4600">
                  <a:tint val="66000"/>
                  <a:satMod val="160000"/>
                </a:srgbClr>
              </a:gs>
              <a:gs pos="50000">
                <a:srgbClr val="AC4600">
                  <a:tint val="44500"/>
                  <a:satMod val="160000"/>
                </a:srgbClr>
              </a:gs>
              <a:gs pos="100000">
                <a:srgbClr val="AC46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descr="TV programs">
            <a:extLst>
              <a:ext uri="{FF2B5EF4-FFF2-40B4-BE49-F238E27FC236}">
                <a16:creationId xmlns:a16="http://schemas.microsoft.com/office/drawing/2014/main" id="{32191066-756B-48DE-BCB6-425ABE379A4F}"/>
              </a:ext>
            </a:extLst>
          </p:cNvPr>
          <p:cNvSpPr>
            <a:spLocks noGrp="1"/>
          </p:cNvSpPr>
          <p:nvPr>
            <p:ph type="title"/>
          </p:nvPr>
        </p:nvSpPr>
        <p:spPr>
          <a:xfrm>
            <a:off x="1" y="2786118"/>
            <a:ext cx="12192000" cy="1325563"/>
          </a:xfrm>
          <a:noFill/>
          <a:ln>
            <a:noFill/>
          </a:ln>
        </p:spPr>
        <p:txBody>
          <a:bodyPr/>
          <a:lstStyle/>
          <a:p>
            <a:pPr marL="538163"/>
            <a:r>
              <a:rPr lang="en-AU" dirty="0">
                <a:latin typeface="+mn-lt"/>
              </a:rPr>
              <a:t>TV programs</a:t>
            </a:r>
          </a:p>
        </p:txBody>
      </p:sp>
      <p:pic>
        <p:nvPicPr>
          <p:cNvPr id="6" name="Picture 7" descr="TV icon">
            <a:extLst>
              <a:ext uri="{FF2B5EF4-FFF2-40B4-BE49-F238E27FC236}">
                <a16:creationId xmlns:a16="http://schemas.microsoft.com/office/drawing/2014/main" id="{19C21909-0A65-4F04-B1A0-FA49DC414485}"/>
              </a:ext>
              <a:ext uri="{C183D7F6-B498-43B3-948B-1728B52AA6E4}">
                <adec:decorative xmlns="" xmlns:adec="http://schemas.microsoft.com/office/drawing/2017/decorative" val="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834306" y="3068234"/>
            <a:ext cx="780613" cy="78061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Decorative">
            <a:extLst>
              <a:ext uri="{FF2B5EF4-FFF2-40B4-BE49-F238E27FC236}">
                <a16:creationId xmlns:a16="http://schemas.microsoft.com/office/drawing/2014/main" id="{544B5CB6-7DC4-4619-9068-C03508D5C93C}"/>
              </a:ext>
              <a:ext uri="{C183D7F6-B498-43B3-948B-1728B52AA6E4}">
                <adec:decorative xmlns="" xmlns:adec="http://schemas.microsoft.com/office/drawing/2017/decorative" val="0"/>
              </a:ext>
            </a:extLst>
          </p:cNvPr>
          <p:cNvCxnSpPr/>
          <p:nvPr/>
        </p:nvCxnSpPr>
        <p:spPr>
          <a:xfrm>
            <a:off x="606906" y="3850741"/>
            <a:ext cx="516047" cy="0"/>
          </a:xfrm>
          <a:prstGeom prst="line">
            <a:avLst/>
          </a:prstGeom>
          <a:ln w="76200">
            <a:solidFill>
              <a:srgbClr val="54D7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76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V program consumption summary">
            <a:extLst>
              <a:ext uri="{FF2B5EF4-FFF2-40B4-BE49-F238E27FC236}">
                <a16:creationId xmlns:a16="http://schemas.microsoft.com/office/drawing/2014/main" id="{32191066-756B-48DE-BCB6-425ABE379A4F}"/>
              </a:ext>
            </a:extLst>
          </p:cNvPr>
          <p:cNvSpPr>
            <a:spLocks noGrp="1"/>
          </p:cNvSpPr>
          <p:nvPr>
            <p:ph type="title"/>
          </p:nvPr>
        </p:nvSpPr>
        <p:spPr>
          <a:xfrm>
            <a:off x="0" y="4818"/>
            <a:ext cx="12192000" cy="1325563"/>
          </a:xfrm>
          <a:noFill/>
        </p:spPr>
        <p:txBody>
          <a:bodyPr/>
          <a:lstStyle/>
          <a:p>
            <a:pPr marL="533400"/>
            <a:r>
              <a:rPr lang="en-AU" dirty="0">
                <a:solidFill>
                  <a:srgbClr val="AC4600"/>
                </a:solidFill>
                <a:latin typeface="+mn-lt"/>
              </a:rPr>
              <a:t>TV program </a:t>
            </a:r>
            <a:r>
              <a:rPr lang="en-AU" dirty="0">
                <a:latin typeface="+mn-lt"/>
              </a:rPr>
              <a:t>consumption summary</a:t>
            </a:r>
          </a:p>
        </p:txBody>
      </p:sp>
      <p:pic>
        <p:nvPicPr>
          <p:cNvPr id="29" name="Picture 7" descr="TV icon">
            <a:extLst>
              <a:ext uri="{FF2B5EF4-FFF2-40B4-BE49-F238E27FC236}">
                <a16:creationId xmlns:a16="http://schemas.microsoft.com/office/drawing/2014/main" id="{C3EC0856-A231-492A-A1BF-81DF98E17001}"/>
              </a:ext>
              <a:ext uri="{C183D7F6-B498-43B3-948B-1728B52AA6E4}">
                <adec:decorative xmlns="" xmlns:adec="http://schemas.microsoft.com/office/drawing/2017/decorative" val="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49664" y="247320"/>
            <a:ext cx="822121" cy="8221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62% of all respondents consumed TV program content online in 2020.&#10;&#10;20% of TV program consumers accessed some TV content in ways likely to be unlawful. 80% of TV program consumers accessed TV content only in ways likely to be lawful.&#10;&#10;Bar chart showing percent of TV consumers who consumed unlawfully, per year. 2015 (n=1,077): 33%, 2016 (n=1,061): 26%, 2017 (n=1,148): 25%, 2018 (n=1,214): 18%, 2019 (n=1,160): 16%, 2020 (n=1,498): 20%.&#10;&#10;Profile of TV program infringers: Compared to non-infringers, infringers were more likely to be: Male (61%), and aged 12 - 24 years (39%). (n=317)&#10;">
            <a:extLst>
              <a:ext uri="{FF2B5EF4-FFF2-40B4-BE49-F238E27FC236}">
                <a16:creationId xmlns:a16="http://schemas.microsoft.com/office/drawing/2014/main" id="{9758B02A-73F0-4B3B-955C-94A03FFB4BF3}"/>
              </a:ext>
            </a:extLst>
          </p:cNvPr>
          <p:cNvPicPr>
            <a:picLocks noChangeAspect="1"/>
          </p:cNvPicPr>
          <p:nvPr/>
        </p:nvPicPr>
        <p:blipFill rotWithShape="1">
          <a:blip r:embed="rId3"/>
          <a:srcRect r="15538"/>
          <a:stretch/>
        </p:blipFill>
        <p:spPr>
          <a:xfrm>
            <a:off x="39354" y="1373590"/>
            <a:ext cx="11732431" cy="5205455"/>
          </a:xfrm>
          <a:prstGeom prst="rect">
            <a:avLst/>
          </a:prstGeom>
        </p:spPr>
      </p:pic>
      <p:sp>
        <p:nvSpPr>
          <p:cNvPr id="34" name="Slide Number Placeholder 3" descr="Slide number 16">
            <a:extLst>
              <a:ext uri="{FF2B5EF4-FFF2-40B4-BE49-F238E27FC236}">
                <a16:creationId xmlns:a16="http://schemas.microsoft.com/office/drawing/2014/main" id="{7F7E9958-AE3A-409C-8BFC-9D60E6B65FB7}"/>
              </a:ext>
              <a:ext uri="{C183D7F6-B498-43B3-948B-1728B52AA6E4}">
                <adec:decorative xmlns="" xmlns:adec="http://schemas.microsoft.com/office/drawing/2017/decorative" val="0"/>
              </a:ext>
            </a:extLst>
          </p:cNvPr>
          <p:cNvSpPr txBox="1">
            <a:spLocks/>
          </p:cNvSpPr>
          <p:nvPr/>
        </p:nvSpPr>
        <p:spPr>
          <a:xfrm>
            <a:off x="11582399" y="6305029"/>
            <a:ext cx="539767" cy="3643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3834E9-7846-7546-B107-006E5894E7E8}" type="slidenum">
              <a:rPr lang="en-US" smtClean="0"/>
              <a:pPr/>
              <a:t>16</a:t>
            </a:fld>
            <a:endParaRPr lang="en-US" dirty="0"/>
          </a:p>
        </p:txBody>
      </p:sp>
    </p:spTree>
    <p:extLst>
      <p:ext uri="{BB962C8B-B14F-4D97-AF65-F5344CB8AC3E}">
        <p14:creationId xmlns:p14="http://schemas.microsoft.com/office/powerpoint/2010/main" val="743064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V program consumption: sites or services">
            <a:extLst>
              <a:ext uri="{FF2B5EF4-FFF2-40B4-BE49-F238E27FC236}">
                <a16:creationId xmlns:a16="http://schemas.microsoft.com/office/drawing/2014/main" id="{32191066-756B-48DE-BCB6-425ABE379A4F}"/>
              </a:ext>
            </a:extLst>
          </p:cNvPr>
          <p:cNvSpPr>
            <a:spLocks noGrp="1"/>
          </p:cNvSpPr>
          <p:nvPr>
            <p:ph type="title"/>
          </p:nvPr>
        </p:nvSpPr>
        <p:spPr>
          <a:xfrm>
            <a:off x="0" y="4818"/>
            <a:ext cx="12192000" cy="1325563"/>
          </a:xfrm>
          <a:noFill/>
        </p:spPr>
        <p:txBody>
          <a:bodyPr/>
          <a:lstStyle/>
          <a:p>
            <a:pPr marL="533400"/>
            <a:r>
              <a:rPr lang="en-AU" dirty="0">
                <a:solidFill>
                  <a:srgbClr val="AC4600"/>
                </a:solidFill>
                <a:latin typeface="+mn-lt"/>
              </a:rPr>
              <a:t>TV program </a:t>
            </a:r>
            <a:r>
              <a:rPr lang="en-AU" dirty="0">
                <a:solidFill>
                  <a:schemeClr val="tx2">
                    <a:lumMod val="50000"/>
                  </a:schemeClr>
                </a:solidFill>
                <a:latin typeface="+mn-lt"/>
              </a:rPr>
              <a:t>consumption: sites or services</a:t>
            </a:r>
          </a:p>
        </p:txBody>
      </p:sp>
      <p:pic>
        <p:nvPicPr>
          <p:cNvPr id="34" name="Picture 7" descr="TV icon">
            <a:extLst>
              <a:ext uri="{FF2B5EF4-FFF2-40B4-BE49-F238E27FC236}">
                <a16:creationId xmlns:a16="http://schemas.microsoft.com/office/drawing/2014/main" id="{EEAF128E-42FA-4070-99CE-69FB1F98F618}"/>
              </a:ext>
              <a:ext uri="{C183D7F6-B498-43B3-948B-1728B52AA6E4}">
                <adec:decorative xmlns="" xmlns:adec="http://schemas.microsoft.com/office/drawing/2017/decorative" val="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49664" y="247320"/>
            <a:ext cx="822121" cy="8221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he top five sites or services used to consume TV content online in 2015 were (n=1,084) YouTube (32%), ABC iView (21%), 10Play (19%), 7Plus (18%), SBS on demand (16%). &#10;&#10;The top five sites or services used to consume TV content online in 2020 were (n=1,520) Netflix (57%), YouTube (30%), ABC iView (23%), 7Plus (23%), SBS on Demand (22%). &#10;&#10;The use of Netflix to consume TV programs online has increased substantially from just 12% in 2015.">
            <a:extLst>
              <a:ext uri="{FF2B5EF4-FFF2-40B4-BE49-F238E27FC236}">
                <a16:creationId xmlns:a16="http://schemas.microsoft.com/office/drawing/2014/main" id="{EFDFB81B-B960-4C55-99E2-4E3A4A2B8E24}"/>
              </a:ext>
            </a:extLst>
          </p:cNvPr>
          <p:cNvPicPr>
            <a:picLocks noChangeAspect="1"/>
          </p:cNvPicPr>
          <p:nvPr/>
        </p:nvPicPr>
        <p:blipFill>
          <a:blip r:embed="rId3"/>
          <a:stretch>
            <a:fillRect/>
          </a:stretch>
        </p:blipFill>
        <p:spPr>
          <a:xfrm>
            <a:off x="303624" y="1330381"/>
            <a:ext cx="10123932" cy="5218176"/>
          </a:xfrm>
          <a:prstGeom prst="rect">
            <a:avLst/>
          </a:prstGeom>
        </p:spPr>
      </p:pic>
    </p:spTree>
    <p:extLst>
      <p:ext uri="{BB962C8B-B14F-4D97-AF65-F5344CB8AC3E}">
        <p14:creationId xmlns:p14="http://schemas.microsoft.com/office/powerpoint/2010/main" val="890301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6" name="Rectangle 5" descr="Decorative">
            <a:extLst>
              <a:ext uri="{FF2B5EF4-FFF2-40B4-BE49-F238E27FC236}">
                <a16:creationId xmlns:a16="http://schemas.microsoft.com/office/drawing/2014/main" id="{3B9D03EE-AD63-451B-A4D3-719B0C8EDD69}"/>
              </a:ext>
              <a:ext uri="{C183D7F6-B498-43B3-948B-1728B52AA6E4}">
                <adec:decorative xmlns="" xmlns:adec="http://schemas.microsoft.com/office/drawing/2017/decorative" val="0"/>
              </a:ext>
            </a:extLst>
          </p:cNvPr>
          <p:cNvSpPr/>
          <p:nvPr/>
        </p:nvSpPr>
        <p:spPr>
          <a:xfrm>
            <a:off x="0" y="0"/>
            <a:ext cx="12191999" cy="6858000"/>
          </a:xfrm>
          <a:prstGeom prst="rect">
            <a:avLst/>
          </a:prstGeom>
          <a:gradFill flip="none" rotWithShape="1">
            <a:gsLst>
              <a:gs pos="0">
                <a:srgbClr val="775707">
                  <a:tint val="66000"/>
                  <a:satMod val="160000"/>
                </a:srgbClr>
              </a:gs>
              <a:gs pos="50000">
                <a:srgbClr val="775707">
                  <a:tint val="44500"/>
                  <a:satMod val="160000"/>
                </a:srgbClr>
              </a:gs>
              <a:gs pos="100000">
                <a:srgbClr val="775707">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8" descr="Video games icon">
            <a:extLst>
              <a:ext uri="{FF2B5EF4-FFF2-40B4-BE49-F238E27FC236}">
                <a16:creationId xmlns:a16="http://schemas.microsoft.com/office/drawing/2014/main" id="{F232F7FC-811A-4E5C-8812-9B5BB7D9F5A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811916" y="3028771"/>
            <a:ext cx="821970" cy="8219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descr="Video Games">
            <a:extLst>
              <a:ext uri="{FF2B5EF4-FFF2-40B4-BE49-F238E27FC236}">
                <a16:creationId xmlns:a16="http://schemas.microsoft.com/office/drawing/2014/main" id="{32191066-756B-48DE-BCB6-425ABE379A4F}"/>
              </a:ext>
            </a:extLst>
          </p:cNvPr>
          <p:cNvSpPr>
            <a:spLocks noGrp="1"/>
          </p:cNvSpPr>
          <p:nvPr>
            <p:ph type="title"/>
          </p:nvPr>
        </p:nvSpPr>
        <p:spPr>
          <a:xfrm>
            <a:off x="1" y="2786118"/>
            <a:ext cx="12192000" cy="1325563"/>
          </a:xfrm>
          <a:noFill/>
          <a:ln>
            <a:noFill/>
          </a:ln>
        </p:spPr>
        <p:txBody>
          <a:bodyPr/>
          <a:lstStyle/>
          <a:p>
            <a:pPr marL="538163"/>
            <a:r>
              <a:rPr lang="en-AU" dirty="0">
                <a:latin typeface="+mn-lt"/>
              </a:rPr>
              <a:t>Video Games</a:t>
            </a:r>
          </a:p>
        </p:txBody>
      </p:sp>
      <p:cxnSp>
        <p:nvCxnSpPr>
          <p:cNvPr id="11" name="Straight Connector 10" descr="Decorative">
            <a:extLst>
              <a:ext uri="{FF2B5EF4-FFF2-40B4-BE49-F238E27FC236}">
                <a16:creationId xmlns:a16="http://schemas.microsoft.com/office/drawing/2014/main" id="{544B5CB6-7DC4-4619-9068-C03508D5C93C}"/>
              </a:ext>
              <a:ext uri="{C183D7F6-B498-43B3-948B-1728B52AA6E4}">
                <adec:decorative xmlns="" xmlns:adec="http://schemas.microsoft.com/office/drawing/2017/decorative" val="0"/>
              </a:ext>
            </a:extLst>
          </p:cNvPr>
          <p:cNvCxnSpPr/>
          <p:nvPr/>
        </p:nvCxnSpPr>
        <p:spPr>
          <a:xfrm>
            <a:off x="606906" y="3850741"/>
            <a:ext cx="516047" cy="0"/>
          </a:xfrm>
          <a:prstGeom prst="line">
            <a:avLst/>
          </a:prstGeom>
          <a:ln w="76200">
            <a:solidFill>
              <a:srgbClr val="54D7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930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Video Games consumption summary">
            <a:extLst>
              <a:ext uri="{FF2B5EF4-FFF2-40B4-BE49-F238E27FC236}">
                <a16:creationId xmlns:a16="http://schemas.microsoft.com/office/drawing/2014/main" id="{32191066-756B-48DE-BCB6-425ABE379A4F}"/>
              </a:ext>
            </a:extLst>
          </p:cNvPr>
          <p:cNvSpPr>
            <a:spLocks noGrp="1"/>
          </p:cNvSpPr>
          <p:nvPr>
            <p:ph type="title"/>
          </p:nvPr>
        </p:nvSpPr>
        <p:spPr>
          <a:xfrm>
            <a:off x="0" y="4818"/>
            <a:ext cx="12192000" cy="1325563"/>
          </a:xfrm>
          <a:noFill/>
        </p:spPr>
        <p:txBody>
          <a:bodyPr/>
          <a:lstStyle/>
          <a:p>
            <a:pPr marL="533400"/>
            <a:r>
              <a:rPr lang="en-AU" dirty="0">
                <a:solidFill>
                  <a:srgbClr val="775707"/>
                </a:solidFill>
                <a:latin typeface="+mn-lt"/>
              </a:rPr>
              <a:t>Video Games </a:t>
            </a:r>
            <a:r>
              <a:rPr lang="en-AU" dirty="0">
                <a:latin typeface="+mn-lt"/>
              </a:rPr>
              <a:t>consumption summary</a:t>
            </a:r>
          </a:p>
        </p:txBody>
      </p:sp>
      <p:pic>
        <p:nvPicPr>
          <p:cNvPr id="31" name="Picture 8" descr="Video games icon">
            <a:extLst>
              <a:ext uri="{FF2B5EF4-FFF2-40B4-BE49-F238E27FC236}">
                <a16:creationId xmlns:a16="http://schemas.microsoft.com/office/drawing/2014/main" id="{A06F2CCB-3ADD-4837-89CF-2A5929BCD130}"/>
              </a:ext>
              <a:ext uri="{C183D7F6-B498-43B3-948B-1728B52AA6E4}">
                <adec:decorative xmlns="" xmlns:adec="http://schemas.microsoft.com/office/drawing/2017/decorative" val="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35555" y="202874"/>
            <a:ext cx="866561" cy="8665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30% of all respondents consumed video game content online in 2020.&#10;&#10;31% of video game consumers accessed some video game content in ways likely to be unlawful. 69% of video game consumers accessed content only in ways likely to be lawful.&#10;&#10;Bar chart showing percent of Video game consumers who consumed unlawfully, per year. 2015 (n=445): 22%, 2016 (n=385z): 22%, 2017 (n=454): 25%, 2018 (n=476): 32%, 2019 (n=715): 20%, 2020 (n=715): 31%.&#10;&#10;Profile of video game infringers: Compared to non-infringers, infringers were more likely to be: Male (65%), Aged 12 - 24 years (47%), have a household income of &gt;$40,000 per year (83%) (n=226). Household income excludes 'don't know' and 'prefer not to say'.">
            <a:extLst>
              <a:ext uri="{FF2B5EF4-FFF2-40B4-BE49-F238E27FC236}">
                <a16:creationId xmlns:a16="http://schemas.microsoft.com/office/drawing/2014/main" id="{D2020B37-48D9-4B4A-BBC1-2990B38BF9C4}"/>
              </a:ext>
            </a:extLst>
          </p:cNvPr>
          <p:cNvPicPr>
            <a:picLocks noChangeAspect="1"/>
          </p:cNvPicPr>
          <p:nvPr/>
        </p:nvPicPr>
        <p:blipFill>
          <a:blip r:embed="rId3"/>
          <a:stretch>
            <a:fillRect/>
          </a:stretch>
        </p:blipFill>
        <p:spPr>
          <a:xfrm>
            <a:off x="5190" y="1328745"/>
            <a:ext cx="11815572" cy="5526024"/>
          </a:xfrm>
          <a:prstGeom prst="rect">
            <a:avLst/>
          </a:prstGeom>
        </p:spPr>
      </p:pic>
      <p:sp>
        <p:nvSpPr>
          <p:cNvPr id="36" name="Slide Number Placeholder 3" descr="Slide number 19">
            <a:extLst>
              <a:ext uri="{FF2B5EF4-FFF2-40B4-BE49-F238E27FC236}">
                <a16:creationId xmlns:a16="http://schemas.microsoft.com/office/drawing/2014/main" id="{F71F6CCA-4C77-49A4-9D3D-3C1080B078E1}"/>
              </a:ext>
              <a:ext uri="{C183D7F6-B498-43B3-948B-1728B52AA6E4}">
                <adec:decorative xmlns="" xmlns:adec="http://schemas.microsoft.com/office/drawing/2017/decorative" val="0"/>
              </a:ext>
            </a:extLst>
          </p:cNvPr>
          <p:cNvSpPr txBox="1">
            <a:spLocks/>
          </p:cNvSpPr>
          <p:nvPr/>
        </p:nvSpPr>
        <p:spPr>
          <a:xfrm>
            <a:off x="11582399" y="6305029"/>
            <a:ext cx="539767" cy="3643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3834E9-7846-7546-B107-006E5894E7E8}" type="slidenum">
              <a:rPr lang="en-US" smtClean="0"/>
              <a:pPr/>
              <a:t>19</a:t>
            </a:fld>
            <a:endParaRPr lang="en-US" dirty="0"/>
          </a:p>
        </p:txBody>
      </p:sp>
    </p:spTree>
    <p:extLst>
      <p:ext uri="{BB962C8B-B14F-4D97-AF65-F5344CB8AC3E}">
        <p14:creationId xmlns:p14="http://schemas.microsoft.com/office/powerpoint/2010/main" val="2736270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bout the survey">
            <a:extLst>
              <a:ext uri="{FF2B5EF4-FFF2-40B4-BE49-F238E27FC236}">
                <a16:creationId xmlns:a16="http://schemas.microsoft.com/office/drawing/2014/main" id="{32191066-756B-48DE-BCB6-425ABE379A4F}"/>
              </a:ext>
            </a:extLst>
          </p:cNvPr>
          <p:cNvSpPr>
            <a:spLocks noGrp="1"/>
          </p:cNvSpPr>
          <p:nvPr>
            <p:ph type="title" idx="4294967295"/>
          </p:nvPr>
        </p:nvSpPr>
        <p:spPr>
          <a:xfrm>
            <a:off x="0" y="4818"/>
            <a:ext cx="121920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538163" marR="0" lvl="0" indent="0" algn="l" defTabSz="914400" rtl="0" eaLnBrk="1" fontAlgn="auto" latinLnBrk="0" hangingPunct="1">
              <a:lnSpc>
                <a:spcPct val="90000"/>
              </a:lnSpc>
              <a:spcBef>
                <a:spcPct val="0"/>
              </a:spcBef>
              <a:spcAft>
                <a:spcPts val="0"/>
              </a:spcAft>
              <a:buClrTx/>
              <a:buSzTx/>
              <a:buFontTx/>
              <a:buNone/>
              <a:tabLst/>
              <a:defRPr/>
            </a:pPr>
            <a:r>
              <a:rPr kumimoji="0" lang="en-AU" sz="4400" b="0" i="0" u="none" strike="noStrike" kern="1200" cap="none" spc="0" normalizeH="0" baseline="0" noProof="0" dirty="0">
                <a:ln>
                  <a:noFill/>
                </a:ln>
                <a:solidFill>
                  <a:schemeClr val="tx2">
                    <a:lumMod val="50000"/>
                  </a:schemeClr>
                </a:solidFill>
                <a:effectLst/>
                <a:uLnTx/>
                <a:uFillTx/>
                <a:latin typeface="+mn-lt"/>
                <a:ea typeface="+mj-ea"/>
                <a:cs typeface="+mj-cs"/>
              </a:rPr>
              <a:t>About the survey</a:t>
            </a:r>
          </a:p>
        </p:txBody>
      </p:sp>
      <p:pic>
        <p:nvPicPr>
          <p:cNvPr id="6" name="Picture 5" descr="Since 2015, the Department has commissioned annual surveys of internet users’ activities across several core content types.&#10;&#10;In 2020, online activity was measured in relation to the following five content types: Music, Movies / Film, Television, Video Games and Live Sport.&#10;&#10;This report provides a brief summary of findings. Please see the full written report for detailed results.&#10;&#10;">
            <a:extLst>
              <a:ext uri="{FF2B5EF4-FFF2-40B4-BE49-F238E27FC236}">
                <a16:creationId xmlns:a16="http://schemas.microsoft.com/office/drawing/2014/main" id="{0AFE611A-B15F-4020-97CA-C73675CE8B18}"/>
              </a:ext>
            </a:extLst>
          </p:cNvPr>
          <p:cNvPicPr>
            <a:picLocks noChangeAspect="1"/>
          </p:cNvPicPr>
          <p:nvPr/>
        </p:nvPicPr>
        <p:blipFill>
          <a:blip r:embed="rId2"/>
          <a:stretch>
            <a:fillRect/>
          </a:stretch>
        </p:blipFill>
        <p:spPr>
          <a:xfrm>
            <a:off x="443469" y="1178393"/>
            <a:ext cx="11225784" cy="4959096"/>
          </a:xfrm>
          <a:prstGeom prst="rect">
            <a:avLst/>
          </a:prstGeom>
        </p:spPr>
      </p:pic>
      <p:sp>
        <p:nvSpPr>
          <p:cNvPr id="8" name="Slide Number Placeholder 3" descr="Slide number 2">
            <a:extLst>
              <a:ext uri="{FF2B5EF4-FFF2-40B4-BE49-F238E27FC236}">
                <a16:creationId xmlns:a16="http://schemas.microsoft.com/office/drawing/2014/main" id="{6B53DF14-565E-4FEF-A35F-40E7035694C0}"/>
              </a:ext>
              <a:ext uri="{C183D7F6-B498-43B3-948B-1728B52AA6E4}">
                <adec:decorative xmlns="" xmlns:adec="http://schemas.microsoft.com/office/drawing/2017/decorative" val="0"/>
              </a:ext>
            </a:extLst>
          </p:cNvPr>
          <p:cNvSpPr txBox="1">
            <a:spLocks/>
          </p:cNvSpPr>
          <p:nvPr/>
        </p:nvSpPr>
        <p:spPr>
          <a:xfrm>
            <a:off x="11582400" y="6305029"/>
            <a:ext cx="301028" cy="3643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3834E9-7846-7546-B107-006E5894E7E8}" type="slidenum">
              <a:rPr lang="en-US" smtClean="0"/>
              <a:pPr/>
              <a:t>2</a:t>
            </a:fld>
            <a:endParaRPr lang="en-US" dirty="0"/>
          </a:p>
        </p:txBody>
      </p:sp>
    </p:spTree>
    <p:extLst>
      <p:ext uri="{BB962C8B-B14F-4D97-AF65-F5344CB8AC3E}">
        <p14:creationId xmlns:p14="http://schemas.microsoft.com/office/powerpoint/2010/main" val="2846404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Video Games consumption: sites or services">
            <a:extLst>
              <a:ext uri="{FF2B5EF4-FFF2-40B4-BE49-F238E27FC236}">
                <a16:creationId xmlns:a16="http://schemas.microsoft.com/office/drawing/2014/main" id="{32191066-756B-48DE-BCB6-425ABE379A4F}"/>
              </a:ext>
            </a:extLst>
          </p:cNvPr>
          <p:cNvSpPr>
            <a:spLocks noGrp="1"/>
          </p:cNvSpPr>
          <p:nvPr>
            <p:ph type="title"/>
          </p:nvPr>
        </p:nvSpPr>
        <p:spPr>
          <a:xfrm>
            <a:off x="0" y="4818"/>
            <a:ext cx="12192000" cy="1325563"/>
          </a:xfrm>
          <a:noFill/>
        </p:spPr>
        <p:txBody>
          <a:bodyPr/>
          <a:lstStyle/>
          <a:p>
            <a:pPr marL="533400"/>
            <a:r>
              <a:rPr lang="en-AU" dirty="0">
                <a:solidFill>
                  <a:srgbClr val="775707"/>
                </a:solidFill>
                <a:latin typeface="+mn-lt"/>
              </a:rPr>
              <a:t>Video Games </a:t>
            </a:r>
            <a:r>
              <a:rPr lang="en-AU" dirty="0">
                <a:solidFill>
                  <a:schemeClr val="tx2">
                    <a:lumMod val="50000"/>
                  </a:schemeClr>
                </a:solidFill>
                <a:latin typeface="+mn-lt"/>
              </a:rPr>
              <a:t>consumption: sites or services</a:t>
            </a:r>
          </a:p>
        </p:txBody>
      </p:sp>
      <p:pic>
        <p:nvPicPr>
          <p:cNvPr id="34" name="Picture 8" descr="Video game icon">
            <a:extLst>
              <a:ext uri="{FF2B5EF4-FFF2-40B4-BE49-F238E27FC236}">
                <a16:creationId xmlns:a16="http://schemas.microsoft.com/office/drawing/2014/main" id="{A0FEC06A-D9AE-4DB4-860E-749386CC3725}"/>
              </a:ext>
              <a:ext uri="{C183D7F6-B498-43B3-948B-1728B52AA6E4}">
                <adec:decorative xmlns="" xmlns:adec="http://schemas.microsoft.com/office/drawing/2017/decorative" val="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935555" y="202874"/>
            <a:ext cx="866561" cy="8665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he top five sites or services used to consume Video Game content online in 2015 were (n=458) Steam (24%), Apple / iTunes (23%), Facebook (18%), Google Play (15%), Xbox Live and Sony Entertainment Network (13% each). &#10;&#10;The top five sites or services used to consume Video Game content online in 2020 were (n=738) Google Play (27%), Apple / App Store (24%), Facebook (20%), PlayStation Network (19%), XBox Live (16%). &#10;&#10;The use of Google Play to consume video game content online has increased substantially since 2015.">
            <a:extLst>
              <a:ext uri="{FF2B5EF4-FFF2-40B4-BE49-F238E27FC236}">
                <a16:creationId xmlns:a16="http://schemas.microsoft.com/office/drawing/2014/main" id="{44BBB16B-3CD7-4F7D-A7FB-ADE3793FD624}"/>
              </a:ext>
            </a:extLst>
          </p:cNvPr>
          <p:cNvPicPr>
            <a:picLocks noChangeAspect="1"/>
          </p:cNvPicPr>
          <p:nvPr/>
        </p:nvPicPr>
        <p:blipFill>
          <a:blip r:embed="rId3"/>
          <a:stretch>
            <a:fillRect/>
          </a:stretch>
        </p:blipFill>
        <p:spPr>
          <a:xfrm>
            <a:off x="347461" y="1332701"/>
            <a:ext cx="11049000" cy="5334000"/>
          </a:xfrm>
          <a:prstGeom prst="rect">
            <a:avLst/>
          </a:prstGeom>
        </p:spPr>
      </p:pic>
    </p:spTree>
    <p:extLst>
      <p:ext uri="{BB962C8B-B14F-4D97-AF65-F5344CB8AC3E}">
        <p14:creationId xmlns:p14="http://schemas.microsoft.com/office/powerpoint/2010/main" val="2424774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6" name="Rectangle 5" descr="Decorative">
            <a:extLst>
              <a:ext uri="{FF2B5EF4-FFF2-40B4-BE49-F238E27FC236}">
                <a16:creationId xmlns:a16="http://schemas.microsoft.com/office/drawing/2014/main" id="{52DC5B44-5FED-4E72-8DA7-FEFF0DCDA5B9}"/>
              </a:ext>
              <a:ext uri="{C183D7F6-B498-43B3-948B-1728B52AA6E4}">
                <adec:decorative xmlns="" xmlns:adec="http://schemas.microsoft.com/office/drawing/2017/decorative" val="0"/>
              </a:ext>
            </a:extLst>
          </p:cNvPr>
          <p:cNvSpPr/>
          <p:nvPr/>
        </p:nvSpPr>
        <p:spPr>
          <a:xfrm>
            <a:off x="0" y="0"/>
            <a:ext cx="12191999" cy="6858000"/>
          </a:xfrm>
          <a:prstGeom prst="rect">
            <a:avLst/>
          </a:prstGeom>
          <a:gradFill flip="none" rotWithShape="1">
            <a:gsLst>
              <a:gs pos="0">
                <a:srgbClr val="795FAF">
                  <a:tint val="66000"/>
                  <a:satMod val="160000"/>
                </a:srgbClr>
              </a:gs>
              <a:gs pos="50000">
                <a:srgbClr val="795FAF">
                  <a:tint val="44500"/>
                  <a:satMod val="160000"/>
                </a:srgbClr>
              </a:gs>
              <a:gs pos="100000">
                <a:srgbClr val="795FA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descr="Live Sport">
            <a:extLst>
              <a:ext uri="{FF2B5EF4-FFF2-40B4-BE49-F238E27FC236}">
                <a16:creationId xmlns:a16="http://schemas.microsoft.com/office/drawing/2014/main" id="{32191066-756B-48DE-BCB6-425ABE379A4F}"/>
              </a:ext>
            </a:extLst>
          </p:cNvPr>
          <p:cNvSpPr>
            <a:spLocks noGrp="1"/>
          </p:cNvSpPr>
          <p:nvPr>
            <p:ph type="title"/>
          </p:nvPr>
        </p:nvSpPr>
        <p:spPr>
          <a:xfrm>
            <a:off x="1" y="2786118"/>
            <a:ext cx="12192000" cy="1325563"/>
          </a:xfrm>
          <a:noFill/>
          <a:ln>
            <a:noFill/>
          </a:ln>
        </p:spPr>
        <p:txBody>
          <a:bodyPr/>
          <a:lstStyle/>
          <a:p>
            <a:pPr marL="538163"/>
            <a:r>
              <a:rPr lang="en-AU" dirty="0">
                <a:latin typeface="+mn-lt"/>
              </a:rPr>
              <a:t>Live Sport</a:t>
            </a:r>
          </a:p>
        </p:txBody>
      </p:sp>
      <p:pic>
        <p:nvPicPr>
          <p:cNvPr id="10" name="Picture 19" descr="Live sport icon">
            <a:extLst>
              <a:ext uri="{FF2B5EF4-FFF2-40B4-BE49-F238E27FC236}">
                <a16:creationId xmlns:a16="http://schemas.microsoft.com/office/drawing/2014/main" id="{CC79D333-3E93-476B-908D-8D332676850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054532" y="3049692"/>
            <a:ext cx="768039" cy="75861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Decorative">
            <a:extLst>
              <a:ext uri="{FF2B5EF4-FFF2-40B4-BE49-F238E27FC236}">
                <a16:creationId xmlns:a16="http://schemas.microsoft.com/office/drawing/2014/main" id="{544B5CB6-7DC4-4619-9068-C03508D5C93C}"/>
              </a:ext>
              <a:ext uri="{C183D7F6-B498-43B3-948B-1728B52AA6E4}">
                <adec:decorative xmlns="" xmlns:adec="http://schemas.microsoft.com/office/drawing/2017/decorative" val="0"/>
              </a:ext>
            </a:extLst>
          </p:cNvPr>
          <p:cNvCxnSpPr/>
          <p:nvPr/>
        </p:nvCxnSpPr>
        <p:spPr>
          <a:xfrm>
            <a:off x="606906" y="3850741"/>
            <a:ext cx="516047" cy="0"/>
          </a:xfrm>
          <a:prstGeom prst="line">
            <a:avLst/>
          </a:prstGeom>
          <a:ln w="76200">
            <a:solidFill>
              <a:srgbClr val="54D7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16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ive Sport consumption summary">
            <a:extLst>
              <a:ext uri="{FF2B5EF4-FFF2-40B4-BE49-F238E27FC236}">
                <a16:creationId xmlns:a16="http://schemas.microsoft.com/office/drawing/2014/main" id="{32191066-756B-48DE-BCB6-425ABE379A4F}"/>
              </a:ext>
            </a:extLst>
          </p:cNvPr>
          <p:cNvSpPr>
            <a:spLocks noGrp="1"/>
          </p:cNvSpPr>
          <p:nvPr>
            <p:ph type="title"/>
          </p:nvPr>
        </p:nvSpPr>
        <p:spPr>
          <a:xfrm>
            <a:off x="0" y="4818"/>
            <a:ext cx="12192000" cy="1325563"/>
          </a:xfrm>
          <a:noFill/>
        </p:spPr>
        <p:txBody>
          <a:bodyPr/>
          <a:lstStyle/>
          <a:p>
            <a:pPr marL="533400"/>
            <a:r>
              <a:rPr lang="en-AU" dirty="0">
                <a:solidFill>
                  <a:srgbClr val="795FAF"/>
                </a:solidFill>
                <a:latin typeface="+mn-lt"/>
              </a:rPr>
              <a:t>Live Sport </a:t>
            </a:r>
            <a:r>
              <a:rPr lang="en-AU" dirty="0">
                <a:latin typeface="+mn-lt"/>
              </a:rPr>
              <a:t>consumption summary</a:t>
            </a:r>
          </a:p>
        </p:txBody>
      </p:sp>
      <p:pic>
        <p:nvPicPr>
          <p:cNvPr id="35" name="Picture 19" descr="Live sport icon">
            <a:extLst>
              <a:ext uri="{FF2B5EF4-FFF2-40B4-BE49-F238E27FC236}">
                <a16:creationId xmlns:a16="http://schemas.microsoft.com/office/drawing/2014/main" id="{24CE4A5A-C20F-425D-83E6-2B1A6CBA67CE}"/>
              </a:ext>
              <a:ext uri="{C183D7F6-B498-43B3-948B-1728B52AA6E4}">
                <adec:decorative xmlns="" xmlns:adec="http://schemas.microsoft.com/office/drawing/2017/decorative" val="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219817" y="275648"/>
            <a:ext cx="768039" cy="758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27% of all respondents consumed live sport online in 2020.&#10;&#10;31% of live sport consumers accessed some live sport online in ways likely to be unlawful. 69% of live sport consumers accessed live sport online only in ways likely to be lawful.&#10;&#10;Bar chart showing percent of Live sport consumers who consumed unlawfully, per year. 2019 (sample size not available): 6%, 2020 (n=615): 31%.&#10;&#10;Profile of live sport infringers: Compared to non-infringers, infringers were more likely to be:  Aged 12 - 24 years (50%), and Students (23%).&#10;">
            <a:extLst>
              <a:ext uri="{FF2B5EF4-FFF2-40B4-BE49-F238E27FC236}">
                <a16:creationId xmlns:a16="http://schemas.microsoft.com/office/drawing/2014/main" id="{D264F301-4A0B-4CA2-A51B-745F40FF7346}"/>
              </a:ext>
            </a:extLst>
          </p:cNvPr>
          <p:cNvPicPr>
            <a:picLocks noChangeAspect="1"/>
          </p:cNvPicPr>
          <p:nvPr/>
        </p:nvPicPr>
        <p:blipFill>
          <a:blip r:embed="rId3"/>
          <a:stretch>
            <a:fillRect/>
          </a:stretch>
        </p:blipFill>
        <p:spPr>
          <a:xfrm>
            <a:off x="20082" y="1330381"/>
            <a:ext cx="12102084" cy="5492496"/>
          </a:xfrm>
          <a:prstGeom prst="rect">
            <a:avLst/>
          </a:prstGeom>
        </p:spPr>
      </p:pic>
      <p:sp>
        <p:nvSpPr>
          <p:cNvPr id="32" name="Slide Number Placeholder 3" descr="Slide number 22">
            <a:extLst>
              <a:ext uri="{FF2B5EF4-FFF2-40B4-BE49-F238E27FC236}">
                <a16:creationId xmlns:a16="http://schemas.microsoft.com/office/drawing/2014/main" id="{92A089A0-4639-4BAC-8FA9-007DBC69FBEC}"/>
              </a:ext>
              <a:ext uri="{C183D7F6-B498-43B3-948B-1728B52AA6E4}">
                <adec:decorative xmlns="" xmlns:adec="http://schemas.microsoft.com/office/drawing/2017/decorative" val="0"/>
              </a:ext>
            </a:extLst>
          </p:cNvPr>
          <p:cNvSpPr txBox="1">
            <a:spLocks/>
          </p:cNvSpPr>
          <p:nvPr/>
        </p:nvSpPr>
        <p:spPr>
          <a:xfrm>
            <a:off x="11582399" y="6305029"/>
            <a:ext cx="539767" cy="3643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3834E9-7846-7546-B107-006E5894E7E8}" type="slidenum">
              <a:rPr lang="en-US" smtClean="0"/>
              <a:pPr/>
              <a:t>22</a:t>
            </a:fld>
            <a:endParaRPr lang="en-US" dirty="0"/>
          </a:p>
        </p:txBody>
      </p:sp>
    </p:spTree>
    <p:extLst>
      <p:ext uri="{BB962C8B-B14F-4D97-AF65-F5344CB8AC3E}">
        <p14:creationId xmlns:p14="http://schemas.microsoft.com/office/powerpoint/2010/main" val="1058862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ive Sport consumption: sites or services">
            <a:extLst>
              <a:ext uri="{FF2B5EF4-FFF2-40B4-BE49-F238E27FC236}">
                <a16:creationId xmlns:a16="http://schemas.microsoft.com/office/drawing/2014/main" id="{32191066-756B-48DE-BCB6-425ABE379A4F}"/>
              </a:ext>
            </a:extLst>
          </p:cNvPr>
          <p:cNvSpPr>
            <a:spLocks noGrp="1"/>
          </p:cNvSpPr>
          <p:nvPr>
            <p:ph type="title"/>
          </p:nvPr>
        </p:nvSpPr>
        <p:spPr>
          <a:xfrm>
            <a:off x="0" y="4818"/>
            <a:ext cx="12192000" cy="1325563"/>
          </a:xfrm>
          <a:noFill/>
        </p:spPr>
        <p:txBody>
          <a:bodyPr/>
          <a:lstStyle/>
          <a:p>
            <a:pPr marL="533400"/>
            <a:r>
              <a:rPr lang="en-AU" dirty="0">
                <a:solidFill>
                  <a:srgbClr val="795FAF"/>
                </a:solidFill>
                <a:latin typeface="+mn-lt"/>
              </a:rPr>
              <a:t>Live Sport </a:t>
            </a:r>
            <a:r>
              <a:rPr lang="en-AU" dirty="0">
                <a:solidFill>
                  <a:schemeClr val="tx2">
                    <a:lumMod val="50000"/>
                  </a:schemeClr>
                </a:solidFill>
                <a:latin typeface="+mn-lt"/>
              </a:rPr>
              <a:t>consumption: sites or services</a:t>
            </a:r>
          </a:p>
        </p:txBody>
      </p:sp>
      <p:pic>
        <p:nvPicPr>
          <p:cNvPr id="38" name="Picture 19" descr="Live sport icon">
            <a:extLst>
              <a:ext uri="{FF2B5EF4-FFF2-40B4-BE49-F238E27FC236}">
                <a16:creationId xmlns:a16="http://schemas.microsoft.com/office/drawing/2014/main" id="{2D4E3E15-91ED-4812-A28A-7E6A14A3AB78}"/>
              </a:ext>
              <a:ext uri="{C183D7F6-B498-43B3-948B-1728B52AA6E4}">
                <adec:decorative xmlns="" xmlns:adec="http://schemas.microsoft.com/office/drawing/2017/decorative" val="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1158857" y="187812"/>
            <a:ext cx="768039" cy="758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he top five sites or services used to consume Live Sport content online in 2015 were (n=417) Foxtel - PayTV (29%), Fox Sports (20%), LiveTV^ (20%), Foxtel Now (14%), Facebook (13%). &#10;&#10;The top five sites or services used to consume Live Sport content online in 2020 were (n=649) Foxtel# (32%), LiveTV^ (25%), Facebook (21%), Kayo Sports (17%), Telstra TV (10%). &#10;&#10;*2019 figures have been used as a comparison for Live Sport services in the absence of 2015 data .&#10;# Note 2020 Foxtel results reflects Foxtel’s online content (including Fox Sports) accessed through Foxtel Go or Foxtel Now, rather than Foxtel’s residential and satellite TV service which was not included in 2020. &#10;^Note: ‘LiveTV’ is a sports streaming website, but this was open to respondent interpretation (and Free-to-air was not provided as a response option).&#10;&#10;The use of Facebook to consume live sport content online has increased since 2019.">
            <a:extLst>
              <a:ext uri="{FF2B5EF4-FFF2-40B4-BE49-F238E27FC236}">
                <a16:creationId xmlns:a16="http://schemas.microsoft.com/office/drawing/2014/main" id="{5800EABA-1AC3-4C20-8190-50D758279882}"/>
              </a:ext>
            </a:extLst>
          </p:cNvPr>
          <p:cNvPicPr>
            <a:picLocks noChangeAspect="1"/>
          </p:cNvPicPr>
          <p:nvPr/>
        </p:nvPicPr>
        <p:blipFill>
          <a:blip r:embed="rId3"/>
          <a:stretch>
            <a:fillRect/>
          </a:stretch>
        </p:blipFill>
        <p:spPr>
          <a:xfrm>
            <a:off x="88305" y="1345972"/>
            <a:ext cx="11164824" cy="5558028"/>
          </a:xfrm>
          <a:prstGeom prst="rect">
            <a:avLst/>
          </a:prstGeom>
        </p:spPr>
      </p:pic>
      <p:sp>
        <p:nvSpPr>
          <p:cNvPr id="31" name="Slide Number Placeholder 3" descr="Slide number 23">
            <a:extLst>
              <a:ext uri="{FF2B5EF4-FFF2-40B4-BE49-F238E27FC236}">
                <a16:creationId xmlns:a16="http://schemas.microsoft.com/office/drawing/2014/main" id="{E3DE8522-6C2E-44DA-BBCA-A93D8474D6A3}"/>
              </a:ext>
              <a:ext uri="{C183D7F6-B498-43B3-948B-1728B52AA6E4}">
                <adec:decorative xmlns="" xmlns:adec="http://schemas.microsoft.com/office/drawing/2017/decorative" val="0"/>
              </a:ext>
            </a:extLst>
          </p:cNvPr>
          <p:cNvSpPr txBox="1">
            <a:spLocks/>
          </p:cNvSpPr>
          <p:nvPr/>
        </p:nvSpPr>
        <p:spPr>
          <a:xfrm>
            <a:off x="11582399" y="6305029"/>
            <a:ext cx="539767" cy="3643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3834E9-7846-7546-B107-006E5894E7E8}" type="slidenum">
              <a:rPr lang="en-US" smtClean="0"/>
              <a:pPr/>
              <a:t>23</a:t>
            </a:fld>
            <a:endParaRPr lang="en-US" dirty="0"/>
          </a:p>
        </p:txBody>
      </p:sp>
    </p:spTree>
    <p:extLst>
      <p:ext uri="{BB962C8B-B14F-4D97-AF65-F5344CB8AC3E}">
        <p14:creationId xmlns:p14="http://schemas.microsoft.com/office/powerpoint/2010/main" val="2255604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Decorative">
            <a:extLst>
              <a:ext uri="{FF2B5EF4-FFF2-40B4-BE49-F238E27FC236}">
                <a16:creationId xmlns:a16="http://schemas.microsoft.com/office/drawing/2014/main" id="{52DC5B44-5FED-4E72-8DA7-FEFF0DCDA5B9}"/>
              </a:ext>
              <a:ext uri="{C183D7F6-B498-43B3-948B-1728B52AA6E4}">
                <adec:decorative xmlns="" xmlns:adec="http://schemas.microsoft.com/office/drawing/2017/decorative" val="0"/>
              </a:ext>
            </a:extLst>
          </p:cNvPr>
          <p:cNvSpPr/>
          <p:nvPr/>
        </p:nvSpPr>
        <p:spPr>
          <a:xfrm>
            <a:off x="0" y="0"/>
            <a:ext cx="12191999" cy="6858000"/>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descr="Other behaviours">
            <a:extLst>
              <a:ext uri="{FF2B5EF4-FFF2-40B4-BE49-F238E27FC236}">
                <a16:creationId xmlns:a16="http://schemas.microsoft.com/office/drawing/2014/main" id="{32191066-756B-48DE-BCB6-425ABE379A4F}"/>
              </a:ext>
            </a:extLst>
          </p:cNvPr>
          <p:cNvSpPr>
            <a:spLocks noGrp="1"/>
          </p:cNvSpPr>
          <p:nvPr>
            <p:ph type="title"/>
          </p:nvPr>
        </p:nvSpPr>
        <p:spPr>
          <a:xfrm>
            <a:off x="1" y="2786118"/>
            <a:ext cx="12192000" cy="1325563"/>
          </a:xfrm>
          <a:noFill/>
          <a:ln>
            <a:noFill/>
          </a:ln>
        </p:spPr>
        <p:txBody>
          <a:bodyPr/>
          <a:lstStyle/>
          <a:p>
            <a:pPr marL="538163"/>
            <a:r>
              <a:rPr lang="en-AU" dirty="0">
                <a:latin typeface="+mn-lt"/>
              </a:rPr>
              <a:t>Other behaviours</a:t>
            </a:r>
          </a:p>
        </p:txBody>
      </p:sp>
      <p:pic>
        <p:nvPicPr>
          <p:cNvPr id="4" name="Picture 3" descr="Circle icon containing TV, Music, Movies / Film, Video Games and Live sport icons.">
            <a:extLst>
              <a:ext uri="{FF2B5EF4-FFF2-40B4-BE49-F238E27FC236}">
                <a16:creationId xmlns:a16="http://schemas.microsoft.com/office/drawing/2014/main" id="{60B852E2-D778-4C7C-AE42-4DA476D31119}"/>
              </a:ext>
              <a:ext uri="{C183D7F6-B498-43B3-948B-1728B52AA6E4}">
                <adec:decorative xmlns="" xmlns:adec="http://schemas.microsoft.com/office/drawing/2017/decorative" val="0"/>
              </a:ext>
            </a:extLst>
          </p:cNvPr>
          <p:cNvPicPr>
            <a:picLocks noChangeAspect="1"/>
          </p:cNvPicPr>
          <p:nvPr/>
        </p:nvPicPr>
        <p:blipFill>
          <a:blip r:embed="rId2"/>
          <a:stretch>
            <a:fillRect/>
          </a:stretch>
        </p:blipFill>
        <p:spPr>
          <a:xfrm>
            <a:off x="4801361" y="3048762"/>
            <a:ext cx="760476" cy="760476"/>
          </a:xfrm>
          <a:prstGeom prst="rect">
            <a:avLst/>
          </a:prstGeom>
        </p:spPr>
      </p:pic>
      <p:cxnSp>
        <p:nvCxnSpPr>
          <p:cNvPr id="11" name="Straight Connector 10" descr="Decorative">
            <a:extLst>
              <a:ext uri="{FF2B5EF4-FFF2-40B4-BE49-F238E27FC236}">
                <a16:creationId xmlns:a16="http://schemas.microsoft.com/office/drawing/2014/main" id="{544B5CB6-7DC4-4619-9068-C03508D5C93C}"/>
              </a:ext>
              <a:ext uri="{C183D7F6-B498-43B3-948B-1728B52AA6E4}">
                <adec:decorative xmlns="" xmlns:adec="http://schemas.microsoft.com/office/drawing/2017/decorative" val="0"/>
              </a:ext>
            </a:extLst>
          </p:cNvPr>
          <p:cNvCxnSpPr/>
          <p:nvPr/>
        </p:nvCxnSpPr>
        <p:spPr>
          <a:xfrm>
            <a:off x="606906" y="3850741"/>
            <a:ext cx="516047" cy="0"/>
          </a:xfrm>
          <a:prstGeom prst="line">
            <a:avLst/>
          </a:prstGeom>
          <a:ln w="76200">
            <a:solidFill>
              <a:srgbClr val="54D7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946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Key findings">
            <a:extLst>
              <a:ext uri="{FF2B5EF4-FFF2-40B4-BE49-F238E27FC236}">
                <a16:creationId xmlns:a16="http://schemas.microsoft.com/office/drawing/2014/main" id="{32191066-756B-48DE-BCB6-425ABE379A4F}"/>
              </a:ext>
            </a:extLst>
          </p:cNvPr>
          <p:cNvSpPr>
            <a:spLocks noGrp="1"/>
          </p:cNvSpPr>
          <p:nvPr>
            <p:ph type="title"/>
          </p:nvPr>
        </p:nvSpPr>
        <p:spPr>
          <a:xfrm>
            <a:off x="0" y="4818"/>
            <a:ext cx="12192000" cy="1325563"/>
          </a:xfrm>
          <a:noFill/>
        </p:spPr>
        <p:txBody>
          <a:bodyPr/>
          <a:lstStyle/>
          <a:p>
            <a:pPr marL="538163"/>
            <a:r>
              <a:rPr lang="en-AU" dirty="0">
                <a:solidFill>
                  <a:schemeClr val="tx2">
                    <a:lumMod val="50000"/>
                  </a:schemeClr>
                </a:solidFill>
                <a:latin typeface="+mn-lt"/>
              </a:rPr>
              <a:t>Key findings</a:t>
            </a:r>
          </a:p>
        </p:txBody>
      </p:sp>
      <p:pic>
        <p:nvPicPr>
          <p:cNvPr id="4" name="Picture 3" descr="Confidence in identifying what is lawful online continues to increase. 33% of respondents overall were very confident that they would be able to identify whether at least one type of content online was lawful or unlawful.&#10;This was up from 20%* in 2015. Note: a different methodological approach was taken in 2020 that is likely to have resulted in a less comparable figure.&#10;&#10;12% of respondents had encountered a blocked website consistent with 12% in 2019. 2019 comparisons used as this was not asked in 2015. &#10;&#10;Of those who had encountered a blocked website, most did not access unlawful content:&#10;59% Simply gave up (up from 44% in 2019). 21% Sought alternative lawful access (consistent with 18% in 2019).&#10;12% Bypassed the blocked website (consistent with 16% in 2019). 6% Sought alternative free but unlawful access (down from 16% in 2019).&#10;&#10;">
            <a:extLst>
              <a:ext uri="{FF2B5EF4-FFF2-40B4-BE49-F238E27FC236}">
                <a16:creationId xmlns:a16="http://schemas.microsoft.com/office/drawing/2014/main" id="{EC8DD283-4E70-40EF-8CB5-EF51D30D72A7}"/>
              </a:ext>
            </a:extLst>
          </p:cNvPr>
          <p:cNvPicPr>
            <a:picLocks noChangeAspect="1"/>
          </p:cNvPicPr>
          <p:nvPr/>
        </p:nvPicPr>
        <p:blipFill>
          <a:blip r:embed="rId2"/>
          <a:stretch>
            <a:fillRect/>
          </a:stretch>
        </p:blipFill>
        <p:spPr>
          <a:xfrm>
            <a:off x="94822" y="1357165"/>
            <a:ext cx="12192000" cy="5461870"/>
          </a:xfrm>
          <a:prstGeom prst="rect">
            <a:avLst/>
          </a:prstGeom>
        </p:spPr>
      </p:pic>
      <p:sp>
        <p:nvSpPr>
          <p:cNvPr id="27" name="Slide Number Placeholder 3" descr="Slide number 25">
            <a:extLst>
              <a:ext uri="{FF2B5EF4-FFF2-40B4-BE49-F238E27FC236}">
                <a16:creationId xmlns:a16="http://schemas.microsoft.com/office/drawing/2014/main" id="{70CC32E8-7E99-43B0-99E5-F32FAFC6CFA5}"/>
              </a:ext>
              <a:ext uri="{C183D7F6-B498-43B3-948B-1728B52AA6E4}">
                <adec:decorative xmlns="" xmlns:adec="http://schemas.microsoft.com/office/drawing/2017/decorative" val="0"/>
              </a:ext>
            </a:extLst>
          </p:cNvPr>
          <p:cNvSpPr txBox="1">
            <a:spLocks/>
          </p:cNvSpPr>
          <p:nvPr/>
        </p:nvSpPr>
        <p:spPr>
          <a:xfrm>
            <a:off x="11582399" y="6305029"/>
            <a:ext cx="423945" cy="3643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3834E9-7846-7546-B107-006E5894E7E8}" type="slidenum">
              <a:rPr lang="en-US" smtClean="0"/>
              <a:pPr/>
              <a:t>25</a:t>
            </a:fld>
            <a:endParaRPr lang="en-US" dirty="0"/>
          </a:p>
        </p:txBody>
      </p:sp>
    </p:spTree>
    <p:extLst>
      <p:ext uri="{BB962C8B-B14F-4D97-AF65-F5344CB8AC3E}">
        <p14:creationId xmlns:p14="http://schemas.microsoft.com/office/powerpoint/2010/main" val="4149864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Finding new content">
            <a:extLst>
              <a:ext uri="{FF2B5EF4-FFF2-40B4-BE49-F238E27FC236}">
                <a16:creationId xmlns:a16="http://schemas.microsoft.com/office/drawing/2014/main" id="{1BB9FD94-0398-477E-BDC6-435548752144}"/>
              </a:ext>
            </a:extLst>
          </p:cNvPr>
          <p:cNvSpPr>
            <a:spLocks noGrp="1"/>
          </p:cNvSpPr>
          <p:nvPr>
            <p:ph type="title"/>
          </p:nvPr>
        </p:nvSpPr>
        <p:spPr>
          <a:xfrm>
            <a:off x="0" y="4818"/>
            <a:ext cx="12192000" cy="1325563"/>
          </a:xfrm>
          <a:noFill/>
        </p:spPr>
        <p:txBody>
          <a:bodyPr/>
          <a:lstStyle/>
          <a:p>
            <a:pPr marL="533400"/>
            <a:r>
              <a:rPr lang="en-AU" dirty="0">
                <a:solidFill>
                  <a:schemeClr val="tx2">
                    <a:lumMod val="50000"/>
                  </a:schemeClr>
                </a:solidFill>
                <a:latin typeface="+mn-lt"/>
              </a:rPr>
              <a:t>Finding </a:t>
            </a:r>
            <a:r>
              <a:rPr lang="en-AU" dirty="0">
                <a:solidFill>
                  <a:srgbClr val="0E417D"/>
                </a:solidFill>
                <a:latin typeface="+mn-lt"/>
              </a:rPr>
              <a:t>new content</a:t>
            </a:r>
          </a:p>
        </p:txBody>
      </p:sp>
      <p:pic>
        <p:nvPicPr>
          <p:cNvPr id="3" name="Picture 2" descr="Google search (or search via another search engine) was the most common method reported for finding new content.&#10;&#10;38%-52% of all respondents said they would use this method, across the various content types.&#10;&#10;100% stacked bar chart showing proportion of respondents who would find new content in different ways.&#10;&#10;Overall, most (38-52% across each of recorded music, live musical performances, a new movie, and old movie, a recent tv program, an old tv program, a new or recent video game, an older video game, live Australian sport or live overseas sport) said they would find such new content via google or another search engine. 13-31% of each instead said they would go directly to an online store, website or streaming source. 15-38% in each case also said they didn't know where they would go to access such new content. (n=2,421)&#10;">
            <a:extLst>
              <a:ext uri="{FF2B5EF4-FFF2-40B4-BE49-F238E27FC236}">
                <a16:creationId xmlns:a16="http://schemas.microsoft.com/office/drawing/2014/main" id="{C46A10F2-8B89-464E-AE06-4A35E4D2D906}"/>
              </a:ext>
            </a:extLst>
          </p:cNvPr>
          <p:cNvPicPr>
            <a:picLocks noChangeAspect="1"/>
          </p:cNvPicPr>
          <p:nvPr/>
        </p:nvPicPr>
        <p:blipFill>
          <a:blip r:embed="rId2"/>
          <a:stretch>
            <a:fillRect/>
          </a:stretch>
        </p:blipFill>
        <p:spPr>
          <a:xfrm>
            <a:off x="485384" y="1368038"/>
            <a:ext cx="11297412" cy="5401056"/>
          </a:xfrm>
          <a:prstGeom prst="rect">
            <a:avLst/>
          </a:prstGeom>
        </p:spPr>
      </p:pic>
      <p:sp>
        <p:nvSpPr>
          <p:cNvPr id="25" name="Slide Number Placeholder 3" descr="Slide number 26">
            <a:extLst>
              <a:ext uri="{FF2B5EF4-FFF2-40B4-BE49-F238E27FC236}">
                <a16:creationId xmlns:a16="http://schemas.microsoft.com/office/drawing/2014/main" id="{9CA18275-66CE-4536-9CB8-8F48C8DC19DA}"/>
              </a:ext>
              <a:ext uri="{C183D7F6-B498-43B3-948B-1728B52AA6E4}">
                <adec:decorative xmlns="" xmlns:adec="http://schemas.microsoft.com/office/drawing/2017/decorative" val="0"/>
              </a:ext>
            </a:extLst>
          </p:cNvPr>
          <p:cNvSpPr txBox="1">
            <a:spLocks/>
          </p:cNvSpPr>
          <p:nvPr/>
        </p:nvSpPr>
        <p:spPr>
          <a:xfrm>
            <a:off x="11582399" y="6305029"/>
            <a:ext cx="423945" cy="3643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3834E9-7846-7546-B107-006E5894E7E8}" type="slidenum">
              <a:rPr lang="en-US" smtClean="0"/>
              <a:pPr/>
              <a:t>26</a:t>
            </a:fld>
            <a:endParaRPr lang="en-US" dirty="0"/>
          </a:p>
        </p:txBody>
      </p:sp>
    </p:spTree>
    <p:extLst>
      <p:ext uri="{BB962C8B-B14F-4D97-AF65-F5344CB8AC3E}">
        <p14:creationId xmlns:p14="http://schemas.microsoft.com/office/powerpoint/2010/main" val="4096710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descr="Perceptions of lawfulness">
            <a:extLst>
              <a:ext uri="{FF2B5EF4-FFF2-40B4-BE49-F238E27FC236}">
                <a16:creationId xmlns:a16="http://schemas.microsoft.com/office/drawing/2014/main" id="{BA3A14B8-D1F4-416E-859C-384160E86C5A}"/>
              </a:ext>
            </a:extLst>
          </p:cNvPr>
          <p:cNvSpPr>
            <a:spLocks noGrp="1"/>
          </p:cNvSpPr>
          <p:nvPr>
            <p:ph type="title"/>
          </p:nvPr>
        </p:nvSpPr>
        <p:spPr>
          <a:xfrm>
            <a:off x="0" y="4818"/>
            <a:ext cx="12192000" cy="1325563"/>
          </a:xfrm>
          <a:noFill/>
        </p:spPr>
        <p:txBody>
          <a:bodyPr/>
          <a:lstStyle/>
          <a:p>
            <a:pPr marL="533400"/>
            <a:r>
              <a:rPr lang="en-AU" dirty="0">
                <a:solidFill>
                  <a:schemeClr val="tx2">
                    <a:lumMod val="50000"/>
                  </a:schemeClr>
                </a:solidFill>
                <a:latin typeface="+mn-lt"/>
              </a:rPr>
              <a:t>Perceptions </a:t>
            </a:r>
            <a:r>
              <a:rPr lang="en-AU" dirty="0">
                <a:solidFill>
                  <a:srgbClr val="0E417D"/>
                </a:solidFill>
                <a:latin typeface="+mn-lt"/>
              </a:rPr>
              <a:t>of lawfulness</a:t>
            </a:r>
          </a:p>
        </p:txBody>
      </p:sp>
      <p:pic>
        <p:nvPicPr>
          <p:cNvPr id="5" name="Picture 4" descr="Respondents were asked to rate how likely they felt it was that a range of activities were lawful in Australia…&#10;&#10;Overall, the most likely to be perceived to be lawful were: 72% Paying for content through an online store*. *All percentages are a sum of the percent  ‘very’ + ‘quite likely’, out of a base of n=2,421&#10; 66% Using a set-top box that lets you access Australian TV and the internet.&#10;63% Paying a small fee to watch a live stream on social media put up by the original artist.&#10;&#10;Whilst, the least likely to be perceived to be lawful were: &#10;20% Selling an account in a video game to someone else. 26% Using a video games emulator that lets you play lots of different games. 26%Uploading content you have paid for where other people can view or download it.">
            <a:extLst>
              <a:ext uri="{FF2B5EF4-FFF2-40B4-BE49-F238E27FC236}">
                <a16:creationId xmlns:a16="http://schemas.microsoft.com/office/drawing/2014/main" id="{9FFB94AE-9E4F-4269-9810-BCBD23148DAA}"/>
              </a:ext>
            </a:extLst>
          </p:cNvPr>
          <p:cNvPicPr>
            <a:picLocks noChangeAspect="1"/>
          </p:cNvPicPr>
          <p:nvPr/>
        </p:nvPicPr>
        <p:blipFill>
          <a:blip r:embed="rId3"/>
          <a:stretch>
            <a:fillRect/>
          </a:stretch>
        </p:blipFill>
        <p:spPr>
          <a:xfrm>
            <a:off x="564152" y="1289883"/>
            <a:ext cx="11442192" cy="5521452"/>
          </a:xfrm>
          <a:prstGeom prst="rect">
            <a:avLst/>
          </a:prstGeom>
        </p:spPr>
      </p:pic>
      <p:sp>
        <p:nvSpPr>
          <p:cNvPr id="49" name="Slide Number Placeholder 3" descr="Slide number 27">
            <a:extLst>
              <a:ext uri="{FF2B5EF4-FFF2-40B4-BE49-F238E27FC236}">
                <a16:creationId xmlns:a16="http://schemas.microsoft.com/office/drawing/2014/main" id="{8744E78C-B13D-457C-A54A-59333E1D9488}"/>
              </a:ext>
              <a:ext uri="{C183D7F6-B498-43B3-948B-1728B52AA6E4}">
                <adec:decorative xmlns="" xmlns:adec="http://schemas.microsoft.com/office/drawing/2017/decorative" val="0"/>
              </a:ext>
            </a:extLst>
          </p:cNvPr>
          <p:cNvSpPr txBox="1">
            <a:spLocks/>
          </p:cNvSpPr>
          <p:nvPr/>
        </p:nvSpPr>
        <p:spPr>
          <a:xfrm>
            <a:off x="11582399" y="6305029"/>
            <a:ext cx="423945" cy="3643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3834E9-7846-7546-B107-006E5894E7E8}" type="slidenum">
              <a:rPr lang="en-US" smtClean="0"/>
              <a:pPr/>
              <a:t>27</a:t>
            </a:fld>
            <a:endParaRPr lang="en-US" dirty="0"/>
          </a:p>
        </p:txBody>
      </p:sp>
    </p:spTree>
    <p:extLst>
      <p:ext uri="{BB962C8B-B14F-4D97-AF65-F5344CB8AC3E}">
        <p14:creationId xmlns:p14="http://schemas.microsoft.com/office/powerpoint/2010/main" val="1865869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100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5" name="Rectangle 4" descr="Decorative">
            <a:extLst>
              <a:ext uri="{FF2B5EF4-FFF2-40B4-BE49-F238E27FC236}">
                <a16:creationId xmlns:a16="http://schemas.microsoft.com/office/drawing/2014/main" id="{F84CE1F8-F1DC-4620-8081-F76D1FC9DE99}"/>
              </a:ext>
              <a:ext uri="{C183D7F6-B498-43B3-948B-1728B52AA6E4}">
                <adec:decorative xmlns="" xmlns:adec="http://schemas.microsoft.com/office/drawing/2017/decorative" val="0"/>
              </a:ext>
            </a:extLst>
          </p:cNvPr>
          <p:cNvSpPr/>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descr="Appendix">
            <a:extLst>
              <a:ext uri="{FF2B5EF4-FFF2-40B4-BE49-F238E27FC236}">
                <a16:creationId xmlns:a16="http://schemas.microsoft.com/office/drawing/2014/main" id="{32191066-756B-48DE-BCB6-425ABE379A4F}"/>
              </a:ext>
            </a:extLst>
          </p:cNvPr>
          <p:cNvSpPr>
            <a:spLocks noGrp="1"/>
          </p:cNvSpPr>
          <p:nvPr>
            <p:ph type="title"/>
          </p:nvPr>
        </p:nvSpPr>
        <p:spPr>
          <a:xfrm>
            <a:off x="1" y="2786118"/>
            <a:ext cx="12192000" cy="1325563"/>
          </a:xfrm>
          <a:noFill/>
          <a:ln>
            <a:noFill/>
          </a:ln>
        </p:spPr>
        <p:txBody>
          <a:bodyPr/>
          <a:lstStyle/>
          <a:p>
            <a:pPr marL="538163"/>
            <a:r>
              <a:rPr lang="en-AU" dirty="0">
                <a:latin typeface="+mn-lt"/>
              </a:rPr>
              <a:t>Appendix</a:t>
            </a:r>
          </a:p>
        </p:txBody>
      </p:sp>
      <p:cxnSp>
        <p:nvCxnSpPr>
          <p:cNvPr id="11" name="Straight Connector 10" descr="Decorative">
            <a:extLst>
              <a:ext uri="{FF2B5EF4-FFF2-40B4-BE49-F238E27FC236}">
                <a16:creationId xmlns:a16="http://schemas.microsoft.com/office/drawing/2014/main" id="{544B5CB6-7DC4-4619-9068-C03508D5C93C}"/>
              </a:ext>
              <a:ext uri="{C183D7F6-B498-43B3-948B-1728B52AA6E4}">
                <adec:decorative xmlns="" xmlns:adec="http://schemas.microsoft.com/office/drawing/2017/decorative" val="0"/>
              </a:ext>
            </a:extLst>
          </p:cNvPr>
          <p:cNvCxnSpPr/>
          <p:nvPr/>
        </p:nvCxnSpPr>
        <p:spPr>
          <a:xfrm>
            <a:off x="606906" y="3850741"/>
            <a:ext cx="516047" cy="0"/>
          </a:xfrm>
          <a:prstGeom prst="line">
            <a:avLst/>
          </a:prstGeom>
          <a:ln w="76200">
            <a:solidFill>
              <a:srgbClr val="54D7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703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ethodology">
            <a:extLst>
              <a:ext uri="{FF2B5EF4-FFF2-40B4-BE49-F238E27FC236}">
                <a16:creationId xmlns:a16="http://schemas.microsoft.com/office/drawing/2014/main" id="{32191066-756B-48DE-BCB6-425ABE379A4F}"/>
              </a:ext>
            </a:extLst>
          </p:cNvPr>
          <p:cNvSpPr>
            <a:spLocks noGrp="1"/>
          </p:cNvSpPr>
          <p:nvPr>
            <p:ph type="title"/>
          </p:nvPr>
        </p:nvSpPr>
        <p:spPr>
          <a:xfrm>
            <a:off x="0" y="4818"/>
            <a:ext cx="12192000" cy="1325563"/>
          </a:xfrm>
          <a:noFill/>
        </p:spPr>
        <p:txBody>
          <a:bodyPr/>
          <a:lstStyle/>
          <a:p>
            <a:pPr marL="538163"/>
            <a:r>
              <a:rPr lang="en-AU" dirty="0">
                <a:solidFill>
                  <a:schemeClr val="tx2">
                    <a:lumMod val="50000"/>
                  </a:schemeClr>
                </a:solidFill>
                <a:latin typeface="+mn-lt"/>
              </a:rPr>
              <a:t>Methodology</a:t>
            </a:r>
          </a:p>
        </p:txBody>
      </p:sp>
      <p:pic>
        <p:nvPicPr>
          <p:cNvPr id="3" name="Picture 2" descr="The 2020 Consumer Copyright Infringement Survey was conducted from 15 to 28 June.&#10;&#10;n= 2,421 individuals participated in the research via an online survey. &#10;&#10;Respondents were Australian internet users (aged 12+), who were asked about their online content consumption over the past 3 months. &#10;&#10;Age, gender and location quotas were used to ensure a representative sample, and the data weighted post fieldwork as required.&#10;&#10;For further details, please refer to the full written report.&#10;">
            <a:extLst>
              <a:ext uri="{FF2B5EF4-FFF2-40B4-BE49-F238E27FC236}">
                <a16:creationId xmlns:a16="http://schemas.microsoft.com/office/drawing/2014/main" id="{4900CA8D-90F2-4B85-92F9-DB0FB9191869}"/>
              </a:ext>
            </a:extLst>
          </p:cNvPr>
          <p:cNvPicPr>
            <a:picLocks noChangeAspect="1"/>
          </p:cNvPicPr>
          <p:nvPr/>
        </p:nvPicPr>
        <p:blipFill>
          <a:blip r:embed="rId2"/>
          <a:stretch>
            <a:fillRect/>
          </a:stretch>
        </p:blipFill>
        <p:spPr>
          <a:xfrm>
            <a:off x="709679" y="1425423"/>
            <a:ext cx="11181588" cy="5199888"/>
          </a:xfrm>
          <a:prstGeom prst="rect">
            <a:avLst/>
          </a:prstGeom>
        </p:spPr>
      </p:pic>
      <p:sp>
        <p:nvSpPr>
          <p:cNvPr id="34" name="Slide Number Placeholder 3" descr="Slide number 29">
            <a:extLst>
              <a:ext uri="{FF2B5EF4-FFF2-40B4-BE49-F238E27FC236}">
                <a16:creationId xmlns:a16="http://schemas.microsoft.com/office/drawing/2014/main" id="{8F9B89A8-76D9-4082-A602-1A874F532BFD}"/>
              </a:ext>
              <a:ext uri="{C183D7F6-B498-43B3-948B-1728B52AA6E4}">
                <adec:decorative xmlns="" xmlns:adec="http://schemas.microsoft.com/office/drawing/2017/decorative" val="0"/>
              </a:ext>
            </a:extLst>
          </p:cNvPr>
          <p:cNvSpPr txBox="1">
            <a:spLocks/>
          </p:cNvSpPr>
          <p:nvPr/>
        </p:nvSpPr>
        <p:spPr>
          <a:xfrm>
            <a:off x="11582399" y="6305029"/>
            <a:ext cx="539767" cy="3643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3834E9-7846-7546-B107-006E5894E7E8}" type="slidenum">
              <a:rPr lang="en-US" smtClean="0"/>
              <a:pPr/>
              <a:t>29</a:t>
            </a:fld>
            <a:endParaRPr lang="en-US" dirty="0"/>
          </a:p>
        </p:txBody>
      </p:sp>
    </p:spTree>
    <p:extLst>
      <p:ext uri="{BB962C8B-B14F-4D97-AF65-F5344CB8AC3E}">
        <p14:creationId xmlns:p14="http://schemas.microsoft.com/office/powerpoint/2010/main" val="377714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descr="Considerations for the 2020 survey">
            <a:extLst>
              <a:ext uri="{FF2B5EF4-FFF2-40B4-BE49-F238E27FC236}">
                <a16:creationId xmlns:a16="http://schemas.microsoft.com/office/drawing/2014/main" id="{26A0376F-D925-4F70-B803-A412E6CB9231}"/>
              </a:ext>
            </a:extLst>
          </p:cNvPr>
          <p:cNvSpPr>
            <a:spLocks noGrp="1"/>
          </p:cNvSpPr>
          <p:nvPr>
            <p:ph type="title"/>
          </p:nvPr>
        </p:nvSpPr>
        <p:spPr>
          <a:xfrm>
            <a:off x="0" y="4818"/>
            <a:ext cx="12192000" cy="1325563"/>
          </a:xfrm>
          <a:noFill/>
        </p:spPr>
        <p:txBody>
          <a:bodyPr/>
          <a:lstStyle/>
          <a:p>
            <a:pPr marL="533400"/>
            <a:r>
              <a:rPr lang="en-AU" dirty="0">
                <a:solidFill>
                  <a:schemeClr val="tx2">
                    <a:lumMod val="50000"/>
                  </a:schemeClr>
                </a:solidFill>
                <a:latin typeface="+mn-lt"/>
              </a:rPr>
              <a:t>Considerations for the 2020 survey</a:t>
            </a:r>
            <a:endParaRPr lang="en-AU" dirty="0">
              <a:solidFill>
                <a:srgbClr val="0E417D"/>
              </a:solidFill>
              <a:latin typeface="+mn-lt"/>
            </a:endParaRPr>
          </a:p>
        </p:txBody>
      </p:sp>
      <p:pic>
        <p:nvPicPr>
          <p:cNvPr id="2" name="Picture 1" descr="The below changes should be considered when interpreting 2020 results, and when comparing 2020 results against previous years’ results.&#10;&#10;The survey questionnaire was substantially revised to reflect contemporary circumstances. One particularly notable change was that consumption activities were pre-classified at the questionnaire design stage based on their likelihood of being lawful, unlawful, or ‘other’; whilst in previous years this was based on respondents’ self-assessment.&#10;Data collection was moved to entirely online surveys, rather than continuing to include a small proportion of telephone surveys with non-internet users.&#10;&#10;The survey only asked respondents about their use of digital content, whilst in 2019, questions were also asked about physical copies. Additionally, the 2020 survey only asked respondents about their consumption of 5 content types (as shown on previous slide), and excluded podcasts, software and e-books.&#10;&#10;Data collection was slightly later in the year. This survey was from March-June rather than January-March as in previous years.&#10;&#10;The survey was also conducted in the context of the COVID-19 pandemic when people have spent much more time at home, and this may also affect reported consumption.&#10;">
            <a:extLst>
              <a:ext uri="{FF2B5EF4-FFF2-40B4-BE49-F238E27FC236}">
                <a16:creationId xmlns:a16="http://schemas.microsoft.com/office/drawing/2014/main" id="{7BAA5738-24C7-467F-9301-C58E2196DA9D}"/>
              </a:ext>
            </a:extLst>
          </p:cNvPr>
          <p:cNvPicPr>
            <a:picLocks noChangeAspect="1"/>
          </p:cNvPicPr>
          <p:nvPr/>
        </p:nvPicPr>
        <p:blipFill>
          <a:blip r:embed="rId2"/>
          <a:stretch>
            <a:fillRect/>
          </a:stretch>
        </p:blipFill>
        <p:spPr>
          <a:xfrm>
            <a:off x="515772" y="1306269"/>
            <a:ext cx="11390376" cy="4959096"/>
          </a:xfrm>
          <a:prstGeom prst="rect">
            <a:avLst/>
          </a:prstGeom>
        </p:spPr>
      </p:pic>
      <p:sp>
        <p:nvSpPr>
          <p:cNvPr id="33" name="Slide Number Placeholder 3" descr="Slide number 3">
            <a:extLst>
              <a:ext uri="{FF2B5EF4-FFF2-40B4-BE49-F238E27FC236}">
                <a16:creationId xmlns:a16="http://schemas.microsoft.com/office/drawing/2014/main" id="{282B51C4-CA97-4CC1-9138-B942D2305620}"/>
              </a:ext>
              <a:ext uri="{C183D7F6-B498-43B3-948B-1728B52AA6E4}">
                <adec:decorative xmlns="" xmlns:adec="http://schemas.microsoft.com/office/drawing/2017/decorative" val="0"/>
              </a:ext>
            </a:extLst>
          </p:cNvPr>
          <p:cNvSpPr txBox="1">
            <a:spLocks/>
          </p:cNvSpPr>
          <p:nvPr/>
        </p:nvSpPr>
        <p:spPr>
          <a:xfrm>
            <a:off x="11582400" y="6305029"/>
            <a:ext cx="301028" cy="3643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3834E9-7846-7546-B107-006E5894E7E8}" type="slidenum">
              <a:rPr lang="en-US" smtClean="0"/>
              <a:pPr/>
              <a:t>3</a:t>
            </a:fld>
            <a:endParaRPr lang="en-US" dirty="0"/>
          </a:p>
        </p:txBody>
      </p:sp>
    </p:spTree>
    <p:extLst>
      <p:ext uri="{BB962C8B-B14F-4D97-AF65-F5344CB8AC3E}">
        <p14:creationId xmlns:p14="http://schemas.microsoft.com/office/powerpoint/2010/main" val="228682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Decorative">
            <a:extLst>
              <a:ext uri="{FF2B5EF4-FFF2-40B4-BE49-F238E27FC236}">
                <a16:creationId xmlns:a16="http://schemas.microsoft.com/office/drawing/2014/main" id="{52DC5B44-5FED-4E72-8DA7-FEFF0DCDA5B9}"/>
              </a:ext>
              <a:ext uri="{C183D7F6-B498-43B3-948B-1728B52AA6E4}">
                <adec:decorative xmlns="" xmlns:adec="http://schemas.microsoft.com/office/drawing/2017/decorative" val="0"/>
              </a:ext>
            </a:extLst>
          </p:cNvPr>
          <p:cNvSpPr/>
          <p:nvPr/>
        </p:nvSpPr>
        <p:spPr>
          <a:xfrm>
            <a:off x="0" y="0"/>
            <a:ext cx="12191999" cy="6858000"/>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descr="Key findings overall">
            <a:extLst>
              <a:ext uri="{FF2B5EF4-FFF2-40B4-BE49-F238E27FC236}">
                <a16:creationId xmlns:a16="http://schemas.microsoft.com/office/drawing/2014/main" id="{32191066-756B-48DE-BCB6-425ABE379A4F}"/>
              </a:ext>
            </a:extLst>
          </p:cNvPr>
          <p:cNvSpPr>
            <a:spLocks noGrp="1"/>
          </p:cNvSpPr>
          <p:nvPr>
            <p:ph type="title"/>
          </p:nvPr>
        </p:nvSpPr>
        <p:spPr>
          <a:xfrm>
            <a:off x="1" y="2786118"/>
            <a:ext cx="12192000" cy="1325563"/>
          </a:xfrm>
          <a:noFill/>
          <a:ln>
            <a:noFill/>
          </a:ln>
        </p:spPr>
        <p:txBody>
          <a:bodyPr/>
          <a:lstStyle/>
          <a:p>
            <a:pPr marL="538163"/>
            <a:r>
              <a:rPr lang="en-AU" dirty="0">
                <a:latin typeface="+mn-lt"/>
              </a:rPr>
              <a:t>Key findings overall</a:t>
            </a:r>
          </a:p>
        </p:txBody>
      </p:sp>
      <p:cxnSp>
        <p:nvCxnSpPr>
          <p:cNvPr id="11" name="Straight Connector 10" descr="Decorative">
            <a:extLst>
              <a:ext uri="{FF2B5EF4-FFF2-40B4-BE49-F238E27FC236}">
                <a16:creationId xmlns:a16="http://schemas.microsoft.com/office/drawing/2014/main" id="{544B5CB6-7DC4-4619-9068-C03508D5C93C}"/>
              </a:ext>
              <a:ext uri="{C183D7F6-B498-43B3-948B-1728B52AA6E4}">
                <adec:decorative xmlns="" xmlns:adec="http://schemas.microsoft.com/office/drawing/2017/decorative" val="0"/>
              </a:ext>
            </a:extLst>
          </p:cNvPr>
          <p:cNvCxnSpPr/>
          <p:nvPr/>
        </p:nvCxnSpPr>
        <p:spPr>
          <a:xfrm>
            <a:off x="606906" y="3850741"/>
            <a:ext cx="516047" cy="0"/>
          </a:xfrm>
          <a:prstGeom prst="line">
            <a:avLst/>
          </a:prstGeom>
          <a:ln w="76200">
            <a:solidFill>
              <a:srgbClr val="54D7D4"/>
            </a:solidFill>
          </a:ln>
        </p:spPr>
        <p:style>
          <a:lnRef idx="1">
            <a:schemeClr val="accent1"/>
          </a:lnRef>
          <a:fillRef idx="0">
            <a:schemeClr val="accent1"/>
          </a:fillRef>
          <a:effectRef idx="0">
            <a:schemeClr val="accent1"/>
          </a:effectRef>
          <a:fontRef idx="minor">
            <a:schemeClr val="tx1"/>
          </a:fontRef>
        </p:style>
      </p:cxnSp>
      <p:pic>
        <p:nvPicPr>
          <p:cNvPr id="4" name="Picture 3" descr="Circle icon containing TV, Music, Movies / Film, Video Games and Live sport icons.">
            <a:extLst>
              <a:ext uri="{FF2B5EF4-FFF2-40B4-BE49-F238E27FC236}">
                <a16:creationId xmlns:a16="http://schemas.microsoft.com/office/drawing/2014/main" id="{60B852E2-D778-4C7C-AE42-4DA476D31119}"/>
              </a:ext>
              <a:ext uri="{C183D7F6-B498-43B3-948B-1728B52AA6E4}">
                <adec:decorative xmlns="" xmlns:adec="http://schemas.microsoft.com/office/drawing/2017/decorative" val="0"/>
              </a:ext>
            </a:extLst>
          </p:cNvPr>
          <p:cNvPicPr>
            <a:picLocks noChangeAspect="1"/>
          </p:cNvPicPr>
          <p:nvPr/>
        </p:nvPicPr>
        <p:blipFill>
          <a:blip r:embed="rId2"/>
          <a:stretch>
            <a:fillRect/>
          </a:stretch>
        </p:blipFill>
        <p:spPr>
          <a:xfrm>
            <a:off x="5120672" y="3048762"/>
            <a:ext cx="760476" cy="760476"/>
          </a:xfrm>
          <a:prstGeom prst="rect">
            <a:avLst/>
          </a:prstGeom>
        </p:spPr>
      </p:pic>
    </p:spTree>
    <p:extLst>
      <p:ext uri="{BB962C8B-B14F-4D97-AF65-F5344CB8AC3E}">
        <p14:creationId xmlns:p14="http://schemas.microsoft.com/office/powerpoint/2010/main" val="2158016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Key findings – overall consumption">
            <a:extLst>
              <a:ext uri="{FF2B5EF4-FFF2-40B4-BE49-F238E27FC236}">
                <a16:creationId xmlns:a16="http://schemas.microsoft.com/office/drawing/2014/main" id="{32191066-756B-48DE-BCB6-425ABE379A4F}"/>
              </a:ext>
            </a:extLst>
          </p:cNvPr>
          <p:cNvSpPr>
            <a:spLocks noGrp="1"/>
          </p:cNvSpPr>
          <p:nvPr>
            <p:ph type="title"/>
          </p:nvPr>
        </p:nvSpPr>
        <p:spPr>
          <a:xfrm>
            <a:off x="0" y="4818"/>
            <a:ext cx="12192000" cy="1325563"/>
          </a:xfrm>
          <a:noFill/>
        </p:spPr>
        <p:txBody>
          <a:bodyPr/>
          <a:lstStyle/>
          <a:p>
            <a:pPr marL="538163"/>
            <a:r>
              <a:rPr lang="en-AU" dirty="0">
                <a:solidFill>
                  <a:schemeClr val="tx2">
                    <a:lumMod val="50000"/>
                  </a:schemeClr>
                </a:solidFill>
                <a:latin typeface="+mn-lt"/>
              </a:rPr>
              <a:t>Key findings – </a:t>
            </a:r>
            <a:r>
              <a:rPr lang="en-AU" dirty="0">
                <a:solidFill>
                  <a:srgbClr val="0E417D"/>
                </a:solidFill>
                <a:latin typeface="+mn-lt"/>
              </a:rPr>
              <a:t>overall</a:t>
            </a:r>
            <a:r>
              <a:rPr lang="en-AU" dirty="0">
                <a:solidFill>
                  <a:schemeClr val="tx2">
                    <a:lumMod val="50000"/>
                  </a:schemeClr>
                </a:solidFill>
                <a:latin typeface="+mn-lt"/>
              </a:rPr>
              <a:t> consumption</a:t>
            </a:r>
          </a:p>
        </p:txBody>
      </p:sp>
      <p:pic>
        <p:nvPicPr>
          <p:cNvPr id="18" name="Picture 17" descr="Overall, 75% of respondents had consumed content online (at least one of music, movies / films, TV programs, video games or live sport online in the past 3 months).&#10;&#10;By content type, the proportion of respondents who had consumed any content online had increased, as follows:&#10;&#10;Comparisons have been made between 2015 (n=2,607) and 2020 (n=2,421).&#10;&#10;The proportion of respondents who had consumed any Television content online had increased from 38% in 2015 to 62% in 2020.&#10;&#10;The proportion of respondents who had consumed any Movies / film content online had increased from 29% in 2015 to 59% in 2020.&#10;&#10;The proportion of respondents who had consumed any Music content online had increased from 42% in 2015 to 50% in 2020.&#10;&#10;The proportion of respondents who had consumed any Video Game content online had increased from 16% in 2015 to 30% in 2020.&#10;&#10;The proportion of respondents who had consumed any Live Sport content online had increased from 19% in 2019 to 27% in 2020.&#10;Note that the 2019 figure has been presented for live sport in place of a 2015 figure, as live sport was not measured until 2019.">
            <a:extLst>
              <a:ext uri="{FF2B5EF4-FFF2-40B4-BE49-F238E27FC236}">
                <a16:creationId xmlns:a16="http://schemas.microsoft.com/office/drawing/2014/main" id="{FAA69D47-5FF9-4688-9ADE-C8444BB58BA9}"/>
              </a:ext>
            </a:extLst>
          </p:cNvPr>
          <p:cNvPicPr>
            <a:picLocks noChangeAspect="1"/>
          </p:cNvPicPr>
          <p:nvPr/>
        </p:nvPicPr>
        <p:blipFill>
          <a:blip r:embed="rId2"/>
          <a:stretch>
            <a:fillRect/>
          </a:stretch>
        </p:blipFill>
        <p:spPr>
          <a:xfrm>
            <a:off x="0" y="1324568"/>
            <a:ext cx="11297412" cy="4503420"/>
          </a:xfrm>
          <a:prstGeom prst="rect">
            <a:avLst/>
          </a:prstGeom>
        </p:spPr>
      </p:pic>
      <p:sp>
        <p:nvSpPr>
          <p:cNvPr id="51" name="TextBox 50" descr="When interpreting any comparisons of 2020 results against previous years’ results, the reader is encouraged to consider the changes in methodology between years (see slide 3 for details).&#10;">
            <a:extLst>
              <a:ext uri="{FF2B5EF4-FFF2-40B4-BE49-F238E27FC236}">
                <a16:creationId xmlns:a16="http://schemas.microsoft.com/office/drawing/2014/main" id="{DCA4E2B0-6404-4C7B-878B-15FD2913DE96}"/>
              </a:ext>
            </a:extLst>
          </p:cNvPr>
          <p:cNvSpPr txBox="1"/>
          <p:nvPr/>
        </p:nvSpPr>
        <p:spPr>
          <a:xfrm>
            <a:off x="522326" y="6008100"/>
            <a:ext cx="11060074" cy="261610"/>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tab pos="2070100" algn="l"/>
              </a:tabLst>
              <a:defRPr kumimoji="0" sz="1100" b="0" i="0" u="none" strike="noStrike" cap="none" normalizeH="0" baseline="0">
                <a:ln>
                  <a:noFill/>
                </a:ln>
                <a:solidFill>
                  <a:srgbClr val="000000"/>
                </a:solidFill>
                <a:effectLst/>
                <a:ea typeface="PMingLiU" panose="02020500000000000000" pitchFamily="18" charset="-120"/>
                <a:cs typeface="Mangal" panose="02040503050203030202" pitchFamily="18" charset="0"/>
              </a:defRPr>
            </a:lvl1pPr>
            <a:lvl2pPr eaLnBrk="0" fontAlgn="base" hangingPunct="0">
              <a:spcBef>
                <a:spcPct val="0"/>
              </a:spcBef>
              <a:spcAft>
                <a:spcPct val="0"/>
              </a:spcAft>
              <a:tabLst>
                <a:tab pos="2070100" algn="l"/>
              </a:tabLst>
              <a:defRPr>
                <a:latin typeface="Arial" panose="020B0604020202020204" pitchFamily="34" charset="0"/>
              </a:defRPr>
            </a:lvl2pPr>
            <a:lvl3pPr eaLnBrk="0" fontAlgn="base" hangingPunct="0">
              <a:spcBef>
                <a:spcPct val="0"/>
              </a:spcBef>
              <a:spcAft>
                <a:spcPct val="0"/>
              </a:spcAft>
              <a:tabLst>
                <a:tab pos="2070100" algn="l"/>
              </a:tabLst>
              <a:defRPr>
                <a:latin typeface="Arial" panose="020B0604020202020204" pitchFamily="34" charset="0"/>
              </a:defRPr>
            </a:lvl3pPr>
            <a:lvl4pPr eaLnBrk="0" fontAlgn="base" hangingPunct="0">
              <a:spcBef>
                <a:spcPct val="0"/>
              </a:spcBef>
              <a:spcAft>
                <a:spcPct val="0"/>
              </a:spcAft>
              <a:tabLst>
                <a:tab pos="2070100" algn="l"/>
              </a:tabLst>
              <a:defRPr>
                <a:latin typeface="Arial" panose="020B0604020202020204" pitchFamily="34" charset="0"/>
              </a:defRPr>
            </a:lvl4pPr>
            <a:lvl5pPr eaLnBrk="0" fontAlgn="base" hangingPunct="0">
              <a:spcBef>
                <a:spcPct val="0"/>
              </a:spcBef>
              <a:spcAft>
                <a:spcPct val="0"/>
              </a:spcAft>
              <a:tabLst>
                <a:tab pos="2070100" algn="l"/>
              </a:tabLst>
              <a:defRPr>
                <a:latin typeface="Arial" panose="020B0604020202020204" pitchFamily="34" charset="0"/>
              </a:defRPr>
            </a:lvl5pPr>
            <a:lvl6pPr eaLnBrk="0" fontAlgn="base" hangingPunct="0">
              <a:spcBef>
                <a:spcPct val="0"/>
              </a:spcBef>
              <a:spcAft>
                <a:spcPct val="0"/>
              </a:spcAft>
              <a:tabLst>
                <a:tab pos="2070100" algn="l"/>
              </a:tabLst>
              <a:defRPr>
                <a:latin typeface="Arial" panose="020B0604020202020204" pitchFamily="34" charset="0"/>
              </a:defRPr>
            </a:lvl6pPr>
            <a:lvl7pPr eaLnBrk="0" fontAlgn="base" hangingPunct="0">
              <a:spcBef>
                <a:spcPct val="0"/>
              </a:spcBef>
              <a:spcAft>
                <a:spcPct val="0"/>
              </a:spcAft>
              <a:tabLst>
                <a:tab pos="2070100" algn="l"/>
              </a:tabLst>
              <a:defRPr>
                <a:latin typeface="Arial" panose="020B0604020202020204" pitchFamily="34" charset="0"/>
              </a:defRPr>
            </a:lvl7pPr>
            <a:lvl8pPr eaLnBrk="0" fontAlgn="base" hangingPunct="0">
              <a:spcBef>
                <a:spcPct val="0"/>
              </a:spcBef>
              <a:spcAft>
                <a:spcPct val="0"/>
              </a:spcAft>
              <a:tabLst>
                <a:tab pos="2070100" algn="l"/>
              </a:tabLst>
              <a:defRPr>
                <a:latin typeface="Arial" panose="020B0604020202020204" pitchFamily="34" charset="0"/>
              </a:defRPr>
            </a:lvl8pPr>
            <a:lvl9pPr eaLnBrk="0" fontAlgn="base" hangingPunct="0">
              <a:spcBef>
                <a:spcPct val="0"/>
              </a:spcBef>
              <a:spcAft>
                <a:spcPct val="0"/>
              </a:spcAft>
              <a:tabLst>
                <a:tab pos="2070100" algn="l"/>
              </a:tabLst>
              <a:defRPr>
                <a:latin typeface="Arial" panose="020B0604020202020204" pitchFamily="34" charset="0"/>
              </a:defRPr>
            </a:lvl9pPr>
          </a:lstStyle>
          <a:p>
            <a:r>
              <a:rPr lang="en-AU" dirty="0"/>
              <a:t>When interpreting </a:t>
            </a:r>
            <a:r>
              <a:rPr lang="en-AU" b="1" dirty="0"/>
              <a:t>any comparisons of 2020 results against previous years’ results, </a:t>
            </a:r>
            <a:r>
              <a:rPr lang="en-AU" dirty="0"/>
              <a:t>the reader is encouraged to consider the changes in methodology between years (see slide 3 for details).</a:t>
            </a:r>
          </a:p>
        </p:txBody>
      </p:sp>
      <p:sp>
        <p:nvSpPr>
          <p:cNvPr id="44" name="Rectangle 43" descr="* Note that the 2019 figure has been presented for live sport in place of a 2015 figure, as live sport was not measured until 2019.&#10;">
            <a:extLst>
              <a:ext uri="{FF2B5EF4-FFF2-40B4-BE49-F238E27FC236}">
                <a16:creationId xmlns:a16="http://schemas.microsoft.com/office/drawing/2014/main" id="{2A2654C8-051E-4DBA-910B-A507133669E0}"/>
              </a:ext>
            </a:extLst>
          </p:cNvPr>
          <p:cNvSpPr/>
          <p:nvPr/>
        </p:nvSpPr>
        <p:spPr>
          <a:xfrm>
            <a:off x="0" y="6449822"/>
            <a:ext cx="6958602" cy="366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 Note that the 2019 figure has been presented for live sport in place of a 2015 figure, as live sport was not measured until 2019.</a:t>
            </a:r>
          </a:p>
        </p:txBody>
      </p:sp>
      <p:sp>
        <p:nvSpPr>
          <p:cNvPr id="43" name="Slide Number Placeholder 3" descr="Slide number 5">
            <a:extLst>
              <a:ext uri="{FF2B5EF4-FFF2-40B4-BE49-F238E27FC236}">
                <a16:creationId xmlns:a16="http://schemas.microsoft.com/office/drawing/2014/main" id="{43839B7D-5E71-4D66-A5F2-69A667C8FA0D}"/>
              </a:ext>
              <a:ext uri="{C183D7F6-B498-43B3-948B-1728B52AA6E4}">
                <adec:decorative xmlns="" xmlns:adec="http://schemas.microsoft.com/office/drawing/2017/decorative" val="0"/>
              </a:ext>
            </a:extLst>
          </p:cNvPr>
          <p:cNvSpPr txBox="1">
            <a:spLocks/>
          </p:cNvSpPr>
          <p:nvPr/>
        </p:nvSpPr>
        <p:spPr>
          <a:xfrm>
            <a:off x="11582400" y="6305029"/>
            <a:ext cx="301028" cy="3643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3834E9-7846-7546-B107-006E5894E7E8}" type="slidenum">
              <a:rPr lang="en-US" smtClean="0"/>
              <a:pPr/>
              <a:t>5</a:t>
            </a:fld>
            <a:endParaRPr lang="en-US" dirty="0"/>
          </a:p>
        </p:txBody>
      </p:sp>
    </p:spTree>
    <p:extLst>
      <p:ext uri="{BB962C8B-B14F-4D97-AF65-F5344CB8AC3E}">
        <p14:creationId xmlns:p14="http://schemas.microsoft.com/office/powerpoint/2010/main" val="413148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Key findings – lawful consumption">
            <a:extLst>
              <a:ext uri="{FF2B5EF4-FFF2-40B4-BE49-F238E27FC236}">
                <a16:creationId xmlns:a16="http://schemas.microsoft.com/office/drawing/2014/main" id="{32191066-756B-48DE-BCB6-425ABE379A4F}"/>
              </a:ext>
            </a:extLst>
          </p:cNvPr>
          <p:cNvSpPr>
            <a:spLocks noGrp="1"/>
          </p:cNvSpPr>
          <p:nvPr>
            <p:ph type="title"/>
          </p:nvPr>
        </p:nvSpPr>
        <p:spPr>
          <a:xfrm>
            <a:off x="0" y="4818"/>
            <a:ext cx="12192000" cy="1325563"/>
          </a:xfrm>
          <a:noFill/>
        </p:spPr>
        <p:txBody>
          <a:bodyPr/>
          <a:lstStyle/>
          <a:p>
            <a:pPr marL="538163"/>
            <a:r>
              <a:rPr lang="en-AU" dirty="0">
                <a:solidFill>
                  <a:schemeClr val="tx2">
                    <a:lumMod val="50000"/>
                  </a:schemeClr>
                </a:solidFill>
                <a:latin typeface="+mn-lt"/>
              </a:rPr>
              <a:t>Key findings – </a:t>
            </a:r>
            <a:r>
              <a:rPr lang="en-AU" dirty="0">
                <a:solidFill>
                  <a:srgbClr val="0E417D"/>
                </a:solidFill>
                <a:latin typeface="+mn-lt"/>
              </a:rPr>
              <a:t>lawful</a:t>
            </a:r>
            <a:r>
              <a:rPr lang="en-AU" dirty="0">
                <a:solidFill>
                  <a:schemeClr val="tx2">
                    <a:lumMod val="50000"/>
                  </a:schemeClr>
                </a:solidFill>
                <a:latin typeface="+mn-lt"/>
              </a:rPr>
              <a:t> consumption</a:t>
            </a:r>
          </a:p>
        </p:txBody>
      </p:sp>
      <p:pic>
        <p:nvPicPr>
          <p:cNvPr id="17" name="Picture 16" descr="Overall, 66% of respondents who had consumed content online, had only done so in ways that were likely to be lawful.&#10;&#10;By content type, the proportion of respondents who had consumed content lawfully had also increased in most cases, as follows:&#10;&#10;Comparisons have been made between 2015 (n=445-1,152) and 2020 (n=615-1,498).&#10;&#10;The proportion of respondents who had consumed any Television content online had increased from 67% in 2015 to 80% in 2020.&#10;&#10;The proportion of respondents who had consumed any Movies / film content online had increased from 51% in 2015 to 76% in 2020.&#10;&#10;The proportion of respondents who had consumed any Music content online had increased from 63% in 2015 to 73% in 2020.&#10;&#10;The proportion of respondents who had consumed any Video games content online had decreased from 78% in 2015 to 69% in 2020.&#10;&#10;The proportion of respondents who had consumed any Live sport content online had increased from 94% in 2019 to 69% in 2020. ">
            <a:extLst>
              <a:ext uri="{FF2B5EF4-FFF2-40B4-BE49-F238E27FC236}">
                <a16:creationId xmlns:a16="http://schemas.microsoft.com/office/drawing/2014/main" id="{494F7C3E-E6A4-47D8-AF2C-2E6658CB97B4}"/>
              </a:ext>
            </a:extLst>
          </p:cNvPr>
          <p:cNvPicPr>
            <a:picLocks noChangeAspect="1"/>
          </p:cNvPicPr>
          <p:nvPr/>
        </p:nvPicPr>
        <p:blipFill>
          <a:blip r:embed="rId2"/>
          <a:stretch>
            <a:fillRect/>
          </a:stretch>
        </p:blipFill>
        <p:spPr>
          <a:xfrm>
            <a:off x="0" y="1301806"/>
            <a:ext cx="11297412" cy="4108704"/>
          </a:xfrm>
          <a:prstGeom prst="rect">
            <a:avLst/>
          </a:prstGeom>
        </p:spPr>
      </p:pic>
      <p:sp>
        <p:nvSpPr>
          <p:cNvPr id="54" name="TextBox 53" descr="When interpreting any comparisons of 2020 results against previous years’ results, the reader is encouraged to consider the changes in methodology between years (see slide 3 for details).&#10;">
            <a:extLst>
              <a:ext uri="{FF2B5EF4-FFF2-40B4-BE49-F238E27FC236}">
                <a16:creationId xmlns:a16="http://schemas.microsoft.com/office/drawing/2014/main" id="{C544493D-F864-465F-93C4-471B4897748B}"/>
              </a:ext>
            </a:extLst>
          </p:cNvPr>
          <p:cNvSpPr txBox="1"/>
          <p:nvPr/>
        </p:nvSpPr>
        <p:spPr>
          <a:xfrm>
            <a:off x="522326" y="6008100"/>
            <a:ext cx="11060074" cy="261610"/>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tab pos="2070100" algn="l"/>
              </a:tabLst>
              <a:defRPr kumimoji="0" sz="1100" b="0" i="0" u="none" strike="noStrike" cap="none" normalizeH="0" baseline="0">
                <a:ln>
                  <a:noFill/>
                </a:ln>
                <a:solidFill>
                  <a:srgbClr val="000000"/>
                </a:solidFill>
                <a:effectLst/>
                <a:ea typeface="PMingLiU" panose="02020500000000000000" pitchFamily="18" charset="-120"/>
                <a:cs typeface="Mangal" panose="02040503050203030202" pitchFamily="18" charset="0"/>
              </a:defRPr>
            </a:lvl1pPr>
            <a:lvl2pPr eaLnBrk="0" fontAlgn="base" hangingPunct="0">
              <a:spcBef>
                <a:spcPct val="0"/>
              </a:spcBef>
              <a:spcAft>
                <a:spcPct val="0"/>
              </a:spcAft>
              <a:tabLst>
                <a:tab pos="2070100" algn="l"/>
              </a:tabLst>
              <a:defRPr>
                <a:latin typeface="Arial" panose="020B0604020202020204" pitchFamily="34" charset="0"/>
              </a:defRPr>
            </a:lvl2pPr>
            <a:lvl3pPr eaLnBrk="0" fontAlgn="base" hangingPunct="0">
              <a:spcBef>
                <a:spcPct val="0"/>
              </a:spcBef>
              <a:spcAft>
                <a:spcPct val="0"/>
              </a:spcAft>
              <a:tabLst>
                <a:tab pos="2070100" algn="l"/>
              </a:tabLst>
              <a:defRPr>
                <a:latin typeface="Arial" panose="020B0604020202020204" pitchFamily="34" charset="0"/>
              </a:defRPr>
            </a:lvl3pPr>
            <a:lvl4pPr eaLnBrk="0" fontAlgn="base" hangingPunct="0">
              <a:spcBef>
                <a:spcPct val="0"/>
              </a:spcBef>
              <a:spcAft>
                <a:spcPct val="0"/>
              </a:spcAft>
              <a:tabLst>
                <a:tab pos="2070100" algn="l"/>
              </a:tabLst>
              <a:defRPr>
                <a:latin typeface="Arial" panose="020B0604020202020204" pitchFamily="34" charset="0"/>
              </a:defRPr>
            </a:lvl4pPr>
            <a:lvl5pPr eaLnBrk="0" fontAlgn="base" hangingPunct="0">
              <a:spcBef>
                <a:spcPct val="0"/>
              </a:spcBef>
              <a:spcAft>
                <a:spcPct val="0"/>
              </a:spcAft>
              <a:tabLst>
                <a:tab pos="2070100" algn="l"/>
              </a:tabLst>
              <a:defRPr>
                <a:latin typeface="Arial" panose="020B0604020202020204" pitchFamily="34" charset="0"/>
              </a:defRPr>
            </a:lvl5pPr>
            <a:lvl6pPr eaLnBrk="0" fontAlgn="base" hangingPunct="0">
              <a:spcBef>
                <a:spcPct val="0"/>
              </a:spcBef>
              <a:spcAft>
                <a:spcPct val="0"/>
              </a:spcAft>
              <a:tabLst>
                <a:tab pos="2070100" algn="l"/>
              </a:tabLst>
              <a:defRPr>
                <a:latin typeface="Arial" panose="020B0604020202020204" pitchFamily="34" charset="0"/>
              </a:defRPr>
            </a:lvl6pPr>
            <a:lvl7pPr eaLnBrk="0" fontAlgn="base" hangingPunct="0">
              <a:spcBef>
                <a:spcPct val="0"/>
              </a:spcBef>
              <a:spcAft>
                <a:spcPct val="0"/>
              </a:spcAft>
              <a:tabLst>
                <a:tab pos="2070100" algn="l"/>
              </a:tabLst>
              <a:defRPr>
                <a:latin typeface="Arial" panose="020B0604020202020204" pitchFamily="34" charset="0"/>
              </a:defRPr>
            </a:lvl7pPr>
            <a:lvl8pPr eaLnBrk="0" fontAlgn="base" hangingPunct="0">
              <a:spcBef>
                <a:spcPct val="0"/>
              </a:spcBef>
              <a:spcAft>
                <a:spcPct val="0"/>
              </a:spcAft>
              <a:tabLst>
                <a:tab pos="2070100" algn="l"/>
              </a:tabLst>
              <a:defRPr>
                <a:latin typeface="Arial" panose="020B0604020202020204" pitchFamily="34" charset="0"/>
              </a:defRPr>
            </a:lvl8pPr>
            <a:lvl9pPr eaLnBrk="0" fontAlgn="base" hangingPunct="0">
              <a:spcBef>
                <a:spcPct val="0"/>
              </a:spcBef>
              <a:spcAft>
                <a:spcPct val="0"/>
              </a:spcAft>
              <a:tabLst>
                <a:tab pos="2070100" algn="l"/>
              </a:tabLst>
              <a:defRPr>
                <a:latin typeface="Arial" panose="020B0604020202020204" pitchFamily="34" charset="0"/>
              </a:defRPr>
            </a:lvl9pPr>
          </a:lstStyle>
          <a:p>
            <a:r>
              <a:rPr lang="en-AU" dirty="0"/>
              <a:t>When interpreting </a:t>
            </a:r>
            <a:r>
              <a:rPr lang="en-AU" b="1" dirty="0"/>
              <a:t>any comparisons of 2020 results against previous years’ results, </a:t>
            </a:r>
            <a:r>
              <a:rPr lang="en-AU" dirty="0"/>
              <a:t>the reader is encouraged to consider the changes in methodology between years (see slide 3 for details).</a:t>
            </a:r>
          </a:p>
        </p:txBody>
      </p:sp>
      <p:sp>
        <p:nvSpPr>
          <p:cNvPr id="74" name="Rectangle 73" descr="* Note that the 2019 figure has been presented for live sport in place of a 2015 figure, as live sport was not measured until 2019.&#10;">
            <a:extLst>
              <a:ext uri="{FF2B5EF4-FFF2-40B4-BE49-F238E27FC236}">
                <a16:creationId xmlns:a16="http://schemas.microsoft.com/office/drawing/2014/main" id="{D2A01F57-20DB-417E-B133-69F43F325B48}"/>
              </a:ext>
            </a:extLst>
          </p:cNvPr>
          <p:cNvSpPr/>
          <p:nvPr/>
        </p:nvSpPr>
        <p:spPr>
          <a:xfrm>
            <a:off x="0" y="6446366"/>
            <a:ext cx="6958602" cy="366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rPr>
              <a:t>* Note that the 2019 figure has been presented for live sport in place of a 2015 figure, as live sport was not measured until 2019.</a:t>
            </a:r>
          </a:p>
        </p:txBody>
      </p:sp>
      <p:sp>
        <p:nvSpPr>
          <p:cNvPr id="43" name="Slide Number Placeholder 3" descr="Slide number 6">
            <a:extLst>
              <a:ext uri="{FF2B5EF4-FFF2-40B4-BE49-F238E27FC236}">
                <a16:creationId xmlns:a16="http://schemas.microsoft.com/office/drawing/2014/main" id="{CEDAA978-53B5-41C5-A607-9A18773712C1}"/>
              </a:ext>
              <a:ext uri="{C183D7F6-B498-43B3-948B-1728B52AA6E4}">
                <adec:decorative xmlns="" xmlns:adec="http://schemas.microsoft.com/office/drawing/2017/decorative" val="0"/>
              </a:ext>
            </a:extLst>
          </p:cNvPr>
          <p:cNvSpPr txBox="1">
            <a:spLocks/>
          </p:cNvSpPr>
          <p:nvPr/>
        </p:nvSpPr>
        <p:spPr>
          <a:xfrm>
            <a:off x="11582400" y="6305029"/>
            <a:ext cx="301028" cy="3643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3834E9-7846-7546-B107-006E5894E7E8}" type="slidenum">
              <a:rPr lang="en-US" smtClean="0"/>
              <a:pPr/>
              <a:t>6</a:t>
            </a:fld>
            <a:endParaRPr lang="en-US" dirty="0"/>
          </a:p>
        </p:txBody>
      </p:sp>
    </p:spTree>
    <p:extLst>
      <p:ext uri="{BB962C8B-B14F-4D97-AF65-F5344CB8AC3E}">
        <p14:creationId xmlns:p14="http://schemas.microsoft.com/office/powerpoint/2010/main" val="120033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ofile of infringers*, by year">
            <a:extLst>
              <a:ext uri="{FF2B5EF4-FFF2-40B4-BE49-F238E27FC236}">
                <a16:creationId xmlns:a16="http://schemas.microsoft.com/office/drawing/2014/main" id="{32191066-756B-48DE-BCB6-425ABE379A4F}"/>
              </a:ext>
            </a:extLst>
          </p:cNvPr>
          <p:cNvSpPr>
            <a:spLocks noGrp="1"/>
          </p:cNvSpPr>
          <p:nvPr>
            <p:ph type="title"/>
          </p:nvPr>
        </p:nvSpPr>
        <p:spPr>
          <a:xfrm>
            <a:off x="0" y="4818"/>
            <a:ext cx="12192000" cy="1325563"/>
          </a:xfrm>
          <a:noFill/>
        </p:spPr>
        <p:txBody>
          <a:bodyPr/>
          <a:lstStyle/>
          <a:p>
            <a:pPr marL="538163"/>
            <a:r>
              <a:rPr lang="en-AU" dirty="0">
                <a:solidFill>
                  <a:schemeClr val="tx2">
                    <a:lumMod val="50000"/>
                  </a:schemeClr>
                </a:solidFill>
                <a:latin typeface="+mn-lt"/>
              </a:rPr>
              <a:t>Profile of </a:t>
            </a:r>
            <a:r>
              <a:rPr lang="en-AU" dirty="0">
                <a:solidFill>
                  <a:srgbClr val="0E417D"/>
                </a:solidFill>
                <a:latin typeface="+mn-lt"/>
              </a:rPr>
              <a:t>infringers*</a:t>
            </a:r>
            <a:r>
              <a:rPr lang="en-AU" dirty="0">
                <a:latin typeface="+mn-lt"/>
              </a:rPr>
              <a:t>, by year</a:t>
            </a:r>
          </a:p>
        </p:txBody>
      </p:sp>
      <p:pic>
        <p:nvPicPr>
          <p:cNvPr id="6" name="Picture 5" descr="Overall, 34% of respondents had consumed at least some content online in ways that were likely to be unlawful in 2020. 43% had consumed at least some content online in ways that were likely to be unlawful in 2015.&#10;&#10;By Gender: Bar chart showing gender of 2019 infringers vs 2020 infringers. 2019 infringers were 54% male and 46% female. 2020 infringers were 59% male and 41% female.&#10;&#10;Finally, the age breakdown of infringers in 2015 (n=768) compared to 2020 (n=642) was as follows: 12-15 years: 2015 8%; 2020 11%. 16-24 years: 2015 14%; 2020 11%.  25-34 years: 2015 17%; 2020 27%. 34-44 years: 2015 20%; 2020 13%. 44-54 years: 2015 16%; 2020 13%. 55 years +: 2015 25%; 2020 15%.    ">
            <a:extLst>
              <a:ext uri="{FF2B5EF4-FFF2-40B4-BE49-F238E27FC236}">
                <a16:creationId xmlns:a16="http://schemas.microsoft.com/office/drawing/2014/main" id="{08399614-6FB8-4F0C-9680-C3A7E88C230E}"/>
              </a:ext>
            </a:extLst>
          </p:cNvPr>
          <p:cNvPicPr>
            <a:picLocks noChangeAspect="1"/>
          </p:cNvPicPr>
          <p:nvPr/>
        </p:nvPicPr>
        <p:blipFill>
          <a:blip r:embed="rId2"/>
          <a:stretch>
            <a:fillRect/>
          </a:stretch>
        </p:blipFill>
        <p:spPr>
          <a:xfrm>
            <a:off x="0" y="1308996"/>
            <a:ext cx="11945112" cy="4285488"/>
          </a:xfrm>
          <a:prstGeom prst="rect">
            <a:avLst/>
          </a:prstGeom>
        </p:spPr>
      </p:pic>
      <p:sp>
        <p:nvSpPr>
          <p:cNvPr id="23" name="TextBox 22" descr="When interpreting any comparisons of 2020 results against previous years’ results, the reader is encouraged to consider the changes in methodology between years (see slide 3 for details).&#10;">
            <a:extLst>
              <a:ext uri="{FF2B5EF4-FFF2-40B4-BE49-F238E27FC236}">
                <a16:creationId xmlns:a16="http://schemas.microsoft.com/office/drawing/2014/main" id="{09A702AC-12BC-4A86-BB25-BCA329CDA1B2}"/>
              </a:ext>
            </a:extLst>
          </p:cNvPr>
          <p:cNvSpPr txBox="1"/>
          <p:nvPr/>
        </p:nvSpPr>
        <p:spPr>
          <a:xfrm>
            <a:off x="522326" y="6008100"/>
            <a:ext cx="11060074" cy="261610"/>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tab pos="2070100" algn="l"/>
              </a:tabLst>
              <a:defRPr kumimoji="0" sz="1100" b="0" i="0" u="none" strike="noStrike" cap="none" normalizeH="0" baseline="0">
                <a:ln>
                  <a:noFill/>
                </a:ln>
                <a:solidFill>
                  <a:srgbClr val="000000"/>
                </a:solidFill>
                <a:effectLst/>
                <a:ea typeface="PMingLiU" panose="02020500000000000000" pitchFamily="18" charset="-120"/>
                <a:cs typeface="Mangal" panose="02040503050203030202" pitchFamily="18" charset="0"/>
              </a:defRPr>
            </a:lvl1pPr>
            <a:lvl2pPr eaLnBrk="0" fontAlgn="base" hangingPunct="0">
              <a:spcBef>
                <a:spcPct val="0"/>
              </a:spcBef>
              <a:spcAft>
                <a:spcPct val="0"/>
              </a:spcAft>
              <a:tabLst>
                <a:tab pos="2070100" algn="l"/>
              </a:tabLst>
              <a:defRPr>
                <a:latin typeface="Arial" panose="020B0604020202020204" pitchFamily="34" charset="0"/>
              </a:defRPr>
            </a:lvl2pPr>
            <a:lvl3pPr eaLnBrk="0" fontAlgn="base" hangingPunct="0">
              <a:spcBef>
                <a:spcPct val="0"/>
              </a:spcBef>
              <a:spcAft>
                <a:spcPct val="0"/>
              </a:spcAft>
              <a:tabLst>
                <a:tab pos="2070100" algn="l"/>
              </a:tabLst>
              <a:defRPr>
                <a:latin typeface="Arial" panose="020B0604020202020204" pitchFamily="34" charset="0"/>
              </a:defRPr>
            </a:lvl3pPr>
            <a:lvl4pPr eaLnBrk="0" fontAlgn="base" hangingPunct="0">
              <a:spcBef>
                <a:spcPct val="0"/>
              </a:spcBef>
              <a:spcAft>
                <a:spcPct val="0"/>
              </a:spcAft>
              <a:tabLst>
                <a:tab pos="2070100" algn="l"/>
              </a:tabLst>
              <a:defRPr>
                <a:latin typeface="Arial" panose="020B0604020202020204" pitchFamily="34" charset="0"/>
              </a:defRPr>
            </a:lvl4pPr>
            <a:lvl5pPr eaLnBrk="0" fontAlgn="base" hangingPunct="0">
              <a:spcBef>
                <a:spcPct val="0"/>
              </a:spcBef>
              <a:spcAft>
                <a:spcPct val="0"/>
              </a:spcAft>
              <a:tabLst>
                <a:tab pos="2070100" algn="l"/>
              </a:tabLst>
              <a:defRPr>
                <a:latin typeface="Arial" panose="020B0604020202020204" pitchFamily="34" charset="0"/>
              </a:defRPr>
            </a:lvl5pPr>
            <a:lvl6pPr eaLnBrk="0" fontAlgn="base" hangingPunct="0">
              <a:spcBef>
                <a:spcPct val="0"/>
              </a:spcBef>
              <a:spcAft>
                <a:spcPct val="0"/>
              </a:spcAft>
              <a:tabLst>
                <a:tab pos="2070100" algn="l"/>
              </a:tabLst>
              <a:defRPr>
                <a:latin typeface="Arial" panose="020B0604020202020204" pitchFamily="34" charset="0"/>
              </a:defRPr>
            </a:lvl6pPr>
            <a:lvl7pPr eaLnBrk="0" fontAlgn="base" hangingPunct="0">
              <a:spcBef>
                <a:spcPct val="0"/>
              </a:spcBef>
              <a:spcAft>
                <a:spcPct val="0"/>
              </a:spcAft>
              <a:tabLst>
                <a:tab pos="2070100" algn="l"/>
              </a:tabLst>
              <a:defRPr>
                <a:latin typeface="Arial" panose="020B0604020202020204" pitchFamily="34" charset="0"/>
              </a:defRPr>
            </a:lvl7pPr>
            <a:lvl8pPr eaLnBrk="0" fontAlgn="base" hangingPunct="0">
              <a:spcBef>
                <a:spcPct val="0"/>
              </a:spcBef>
              <a:spcAft>
                <a:spcPct val="0"/>
              </a:spcAft>
              <a:tabLst>
                <a:tab pos="2070100" algn="l"/>
              </a:tabLst>
              <a:defRPr>
                <a:latin typeface="Arial" panose="020B0604020202020204" pitchFamily="34" charset="0"/>
              </a:defRPr>
            </a:lvl8pPr>
            <a:lvl9pPr eaLnBrk="0" fontAlgn="base" hangingPunct="0">
              <a:spcBef>
                <a:spcPct val="0"/>
              </a:spcBef>
              <a:spcAft>
                <a:spcPct val="0"/>
              </a:spcAft>
              <a:tabLst>
                <a:tab pos="2070100" algn="l"/>
              </a:tabLst>
              <a:defRPr>
                <a:latin typeface="Arial" panose="020B0604020202020204" pitchFamily="34" charset="0"/>
              </a:defRPr>
            </a:lvl9pPr>
          </a:lstStyle>
          <a:p>
            <a:r>
              <a:rPr lang="en-AU" dirty="0"/>
              <a:t>When interpreting </a:t>
            </a:r>
            <a:r>
              <a:rPr lang="en-AU" b="1" dirty="0"/>
              <a:t>any comparisons of 2020 results against previous years’ results, </a:t>
            </a:r>
            <a:r>
              <a:rPr lang="en-AU" dirty="0"/>
              <a:t>the reader is encouraged to consider the changes in methodology between years (see slide 3 for details).</a:t>
            </a:r>
          </a:p>
        </p:txBody>
      </p:sp>
      <p:sp>
        <p:nvSpPr>
          <p:cNvPr id="28" name="TextBox 27" descr="*‘Infringers’ were defined as respondents who reported consuming any content in a way that was likely to be unlawful, while ‘non-infringers’ reported using only methods likely to be lawful.&#10;">
            <a:extLst>
              <a:ext uri="{FF2B5EF4-FFF2-40B4-BE49-F238E27FC236}">
                <a16:creationId xmlns:a16="http://schemas.microsoft.com/office/drawing/2014/main" id="{778125EA-DAC8-4AE1-A0CA-B446F3A55519}"/>
              </a:ext>
            </a:extLst>
          </p:cNvPr>
          <p:cNvSpPr txBox="1"/>
          <p:nvPr/>
        </p:nvSpPr>
        <p:spPr>
          <a:xfrm>
            <a:off x="127120" y="6566558"/>
            <a:ext cx="11060074"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dirty="0"/>
              <a:t>*‘Infringers’ were defined as respondents who reported consuming any content in a way that was likely to be unlawful, while ‘non-infringers’ reported using only methods likely to be lawful.</a:t>
            </a:r>
          </a:p>
        </p:txBody>
      </p:sp>
      <p:sp>
        <p:nvSpPr>
          <p:cNvPr id="24" name="Slide Number Placeholder 3" descr="Slide number 7">
            <a:extLst>
              <a:ext uri="{FF2B5EF4-FFF2-40B4-BE49-F238E27FC236}">
                <a16:creationId xmlns:a16="http://schemas.microsoft.com/office/drawing/2014/main" id="{09DFD21A-58D5-4D0A-9894-24CA2E57218F}"/>
              </a:ext>
              <a:ext uri="{C183D7F6-B498-43B3-948B-1728B52AA6E4}">
                <adec:decorative xmlns="" xmlns:adec="http://schemas.microsoft.com/office/drawing/2017/decorative" val="0"/>
              </a:ext>
            </a:extLst>
          </p:cNvPr>
          <p:cNvSpPr txBox="1">
            <a:spLocks/>
          </p:cNvSpPr>
          <p:nvPr/>
        </p:nvSpPr>
        <p:spPr>
          <a:xfrm>
            <a:off x="11582400" y="6305029"/>
            <a:ext cx="301028" cy="3643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3834E9-7846-7546-B107-006E5894E7E8}" type="slidenum">
              <a:rPr lang="en-US" smtClean="0"/>
              <a:pPr/>
              <a:t>7</a:t>
            </a:fld>
            <a:endParaRPr lang="en-US" dirty="0"/>
          </a:p>
        </p:txBody>
      </p:sp>
    </p:spTree>
    <p:extLst>
      <p:ext uri="{BB962C8B-B14F-4D97-AF65-F5344CB8AC3E}">
        <p14:creationId xmlns:p14="http://schemas.microsoft.com/office/powerpoint/2010/main" val="333424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Profile of infringers*, compared to non-infringers">
            <a:extLst>
              <a:ext uri="{FF2B5EF4-FFF2-40B4-BE49-F238E27FC236}">
                <a16:creationId xmlns:a16="http://schemas.microsoft.com/office/drawing/2014/main" id="{03E581E9-5BC0-4CE8-A780-DCC02FBA7DC5}"/>
              </a:ext>
            </a:extLst>
          </p:cNvPr>
          <p:cNvSpPr>
            <a:spLocks noGrp="1"/>
          </p:cNvSpPr>
          <p:nvPr>
            <p:ph type="title"/>
          </p:nvPr>
        </p:nvSpPr>
        <p:spPr>
          <a:xfrm>
            <a:off x="0" y="4818"/>
            <a:ext cx="12192000" cy="1325563"/>
          </a:xfrm>
          <a:noFill/>
        </p:spPr>
        <p:txBody>
          <a:bodyPr/>
          <a:lstStyle/>
          <a:p>
            <a:pPr marL="538163"/>
            <a:r>
              <a:rPr lang="en-AU" dirty="0">
                <a:latin typeface="+mn-lt"/>
              </a:rPr>
              <a:t>Profile of </a:t>
            </a:r>
            <a:r>
              <a:rPr lang="en-AU" dirty="0">
                <a:solidFill>
                  <a:srgbClr val="0E417D"/>
                </a:solidFill>
                <a:latin typeface="+mn-lt"/>
              </a:rPr>
              <a:t>infringers*</a:t>
            </a:r>
            <a:r>
              <a:rPr lang="en-AU" dirty="0">
                <a:latin typeface="+mn-lt"/>
              </a:rPr>
              <a:t>, compared to</a:t>
            </a:r>
            <a:r>
              <a:rPr lang="en-AU" dirty="0">
                <a:solidFill>
                  <a:srgbClr val="0E417D"/>
                </a:solidFill>
                <a:latin typeface="+mn-lt"/>
              </a:rPr>
              <a:t> </a:t>
            </a:r>
            <a:r>
              <a:rPr lang="en-AU" dirty="0">
                <a:latin typeface="+mn-lt"/>
              </a:rPr>
              <a:t>non-infringers</a:t>
            </a:r>
          </a:p>
        </p:txBody>
      </p:sp>
      <p:pic>
        <p:nvPicPr>
          <p:cNvPr id="6" name="Picture 5" descr="Bar chart showing household income of 2020 infringers vs non-infringers. Infringers: 23% had a household income of less than $40,000, 31% $40,000-$80,000, 42% more than $80,000, 5% Dont know.&#10;Non-infringers: 24% had a household income of less than $40,000, 29% $40,000-$80,000, 42% more than $80,000, 6% Dont know.&#10;&#10;Regarding levels of concern: 26% of infringers were more concerned about lawfulness during COVID-19, compared to just 8% of non-infringers.&#10;&#10;The age breakdown of infringers compared to non-infringers was as follows: 12-15 years: Infringers 11%; Non-infringers 5%. 16-24 years: Infringers 22%; Non-infringers 14%.  25-34 years: Infringers 27%; Non-infringers 17%. 34-44 years: Infringers 13%; Non-infringers 19%. 44-54 years: Infringers 13%; Non-infringers 17%. 55 years +: Infringers 15%; Non-infringers 29%.    &#10;&#10;Finally, the employment status breakdown was as follows. Full time: Infringers 25%, Non-infringers 31%. Student: Infringers 19%, Non-infringers 12%. Retired: Infringers 10%, Non-infringers 17%. &#10;">
            <a:extLst>
              <a:ext uri="{FF2B5EF4-FFF2-40B4-BE49-F238E27FC236}">
                <a16:creationId xmlns:a16="http://schemas.microsoft.com/office/drawing/2014/main" id="{C15838D3-F1BD-460D-86C4-BD4C5B1D4A30}"/>
              </a:ext>
            </a:extLst>
          </p:cNvPr>
          <p:cNvPicPr>
            <a:picLocks noChangeAspect="1"/>
          </p:cNvPicPr>
          <p:nvPr/>
        </p:nvPicPr>
        <p:blipFill>
          <a:blip r:embed="rId3"/>
          <a:stretch>
            <a:fillRect/>
          </a:stretch>
        </p:blipFill>
        <p:spPr>
          <a:xfrm>
            <a:off x="375378" y="1287080"/>
            <a:ext cx="10956036" cy="4462272"/>
          </a:xfrm>
          <a:prstGeom prst="rect">
            <a:avLst/>
          </a:prstGeom>
        </p:spPr>
      </p:pic>
      <p:sp>
        <p:nvSpPr>
          <p:cNvPr id="68" name="TextBox 67" descr="When interpreting any comparisons of 2020 results against previous years’ results, the reader is encouraged to consider the changes in methodology between years (see slide 3 for details).&#10;">
            <a:extLst>
              <a:ext uri="{FF2B5EF4-FFF2-40B4-BE49-F238E27FC236}">
                <a16:creationId xmlns:a16="http://schemas.microsoft.com/office/drawing/2014/main" id="{36AFA9E4-6D6A-417E-BE70-6C94DA2FAAA9}"/>
              </a:ext>
            </a:extLst>
          </p:cNvPr>
          <p:cNvSpPr txBox="1"/>
          <p:nvPr/>
        </p:nvSpPr>
        <p:spPr>
          <a:xfrm>
            <a:off x="522326" y="6008100"/>
            <a:ext cx="11060074" cy="261610"/>
          </a:xfrm>
          <a:prstGeom prst="rect">
            <a:avLst/>
          </a:prstGeom>
          <a:solidFill>
            <a:schemeClr val="bg1">
              <a:lumMod val="95000"/>
            </a:schemeClr>
          </a:solidFill>
          <a:ln>
            <a:noFill/>
          </a:ln>
          <a:effectLst/>
        </p:spPr>
        <p:txBody>
          <a:bodyPr vert="horz" wrap="square" lIns="91440" tIns="45720" rIns="91440" bIns="45720" numCol="1" anchor="t"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tab pos="2070100" algn="l"/>
              </a:tabLst>
              <a:defRPr kumimoji="0" sz="1100" b="0" i="0" u="none" strike="noStrike" cap="none" normalizeH="0" baseline="0">
                <a:ln>
                  <a:noFill/>
                </a:ln>
                <a:solidFill>
                  <a:srgbClr val="000000"/>
                </a:solidFill>
                <a:effectLst/>
                <a:ea typeface="PMingLiU" panose="02020500000000000000" pitchFamily="18" charset="-120"/>
                <a:cs typeface="Mangal" panose="02040503050203030202" pitchFamily="18" charset="0"/>
              </a:defRPr>
            </a:lvl1pPr>
            <a:lvl2pPr eaLnBrk="0" fontAlgn="base" hangingPunct="0">
              <a:spcBef>
                <a:spcPct val="0"/>
              </a:spcBef>
              <a:spcAft>
                <a:spcPct val="0"/>
              </a:spcAft>
              <a:tabLst>
                <a:tab pos="2070100" algn="l"/>
              </a:tabLst>
              <a:defRPr>
                <a:latin typeface="Arial" panose="020B0604020202020204" pitchFamily="34" charset="0"/>
              </a:defRPr>
            </a:lvl2pPr>
            <a:lvl3pPr eaLnBrk="0" fontAlgn="base" hangingPunct="0">
              <a:spcBef>
                <a:spcPct val="0"/>
              </a:spcBef>
              <a:spcAft>
                <a:spcPct val="0"/>
              </a:spcAft>
              <a:tabLst>
                <a:tab pos="2070100" algn="l"/>
              </a:tabLst>
              <a:defRPr>
                <a:latin typeface="Arial" panose="020B0604020202020204" pitchFamily="34" charset="0"/>
              </a:defRPr>
            </a:lvl3pPr>
            <a:lvl4pPr eaLnBrk="0" fontAlgn="base" hangingPunct="0">
              <a:spcBef>
                <a:spcPct val="0"/>
              </a:spcBef>
              <a:spcAft>
                <a:spcPct val="0"/>
              </a:spcAft>
              <a:tabLst>
                <a:tab pos="2070100" algn="l"/>
              </a:tabLst>
              <a:defRPr>
                <a:latin typeface="Arial" panose="020B0604020202020204" pitchFamily="34" charset="0"/>
              </a:defRPr>
            </a:lvl4pPr>
            <a:lvl5pPr eaLnBrk="0" fontAlgn="base" hangingPunct="0">
              <a:spcBef>
                <a:spcPct val="0"/>
              </a:spcBef>
              <a:spcAft>
                <a:spcPct val="0"/>
              </a:spcAft>
              <a:tabLst>
                <a:tab pos="2070100" algn="l"/>
              </a:tabLst>
              <a:defRPr>
                <a:latin typeface="Arial" panose="020B0604020202020204" pitchFamily="34" charset="0"/>
              </a:defRPr>
            </a:lvl5pPr>
            <a:lvl6pPr eaLnBrk="0" fontAlgn="base" hangingPunct="0">
              <a:spcBef>
                <a:spcPct val="0"/>
              </a:spcBef>
              <a:spcAft>
                <a:spcPct val="0"/>
              </a:spcAft>
              <a:tabLst>
                <a:tab pos="2070100" algn="l"/>
              </a:tabLst>
              <a:defRPr>
                <a:latin typeface="Arial" panose="020B0604020202020204" pitchFamily="34" charset="0"/>
              </a:defRPr>
            </a:lvl6pPr>
            <a:lvl7pPr eaLnBrk="0" fontAlgn="base" hangingPunct="0">
              <a:spcBef>
                <a:spcPct val="0"/>
              </a:spcBef>
              <a:spcAft>
                <a:spcPct val="0"/>
              </a:spcAft>
              <a:tabLst>
                <a:tab pos="2070100" algn="l"/>
              </a:tabLst>
              <a:defRPr>
                <a:latin typeface="Arial" panose="020B0604020202020204" pitchFamily="34" charset="0"/>
              </a:defRPr>
            </a:lvl7pPr>
            <a:lvl8pPr eaLnBrk="0" fontAlgn="base" hangingPunct="0">
              <a:spcBef>
                <a:spcPct val="0"/>
              </a:spcBef>
              <a:spcAft>
                <a:spcPct val="0"/>
              </a:spcAft>
              <a:tabLst>
                <a:tab pos="2070100" algn="l"/>
              </a:tabLst>
              <a:defRPr>
                <a:latin typeface="Arial" panose="020B0604020202020204" pitchFamily="34" charset="0"/>
              </a:defRPr>
            </a:lvl8pPr>
            <a:lvl9pPr eaLnBrk="0" fontAlgn="base" hangingPunct="0">
              <a:spcBef>
                <a:spcPct val="0"/>
              </a:spcBef>
              <a:spcAft>
                <a:spcPct val="0"/>
              </a:spcAft>
              <a:tabLst>
                <a:tab pos="2070100" algn="l"/>
              </a:tabLst>
              <a:defRPr>
                <a:latin typeface="Arial" panose="020B0604020202020204" pitchFamily="34" charset="0"/>
              </a:defRPr>
            </a:lvl9pPr>
          </a:lstStyle>
          <a:p>
            <a:r>
              <a:rPr lang="en-AU" dirty="0"/>
              <a:t>When interpreting </a:t>
            </a:r>
            <a:r>
              <a:rPr lang="en-AU" b="1" dirty="0"/>
              <a:t>any comparisons of 2020 results against previous years’ results, </a:t>
            </a:r>
            <a:r>
              <a:rPr lang="en-AU" dirty="0"/>
              <a:t>the reader is encouraged to consider the changes in methodology between years (see slide 3 for details).</a:t>
            </a:r>
          </a:p>
        </p:txBody>
      </p:sp>
      <p:sp>
        <p:nvSpPr>
          <p:cNvPr id="71" name="TextBox 70" descr="*‘Infringers’ were defined as respondents who reported consuming any content in a way that was likely to be unlawful, while ‘non-infringers’ reported using only methods likely to be lawful.&#10;">
            <a:extLst>
              <a:ext uri="{FF2B5EF4-FFF2-40B4-BE49-F238E27FC236}">
                <a16:creationId xmlns:a16="http://schemas.microsoft.com/office/drawing/2014/main" id="{41525DEF-7D2C-4530-994A-04F53140E879}"/>
              </a:ext>
            </a:extLst>
          </p:cNvPr>
          <p:cNvSpPr txBox="1"/>
          <p:nvPr/>
        </p:nvSpPr>
        <p:spPr>
          <a:xfrm>
            <a:off x="127120" y="6566558"/>
            <a:ext cx="11060074"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0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AU" dirty="0"/>
              <a:t>*‘Infringers’ were defined as respondents who reported consuming any content in a way that was likely to be unlawful, while ‘non-infringers’ reported using only methods likely to be lawful.</a:t>
            </a:r>
          </a:p>
        </p:txBody>
      </p:sp>
      <p:sp>
        <p:nvSpPr>
          <p:cNvPr id="52" name="Slide Number Placeholder 3" descr="Slide number 8">
            <a:extLst>
              <a:ext uri="{FF2B5EF4-FFF2-40B4-BE49-F238E27FC236}">
                <a16:creationId xmlns:a16="http://schemas.microsoft.com/office/drawing/2014/main" id="{D1C6A0A4-135C-4C88-ACE7-C2745F77B9F1}"/>
              </a:ext>
              <a:ext uri="{C183D7F6-B498-43B3-948B-1728B52AA6E4}">
                <adec:decorative xmlns="" xmlns:adec="http://schemas.microsoft.com/office/drawing/2017/decorative" val="0"/>
              </a:ext>
            </a:extLst>
          </p:cNvPr>
          <p:cNvSpPr txBox="1">
            <a:spLocks/>
          </p:cNvSpPr>
          <p:nvPr/>
        </p:nvSpPr>
        <p:spPr>
          <a:xfrm>
            <a:off x="11582400" y="6305029"/>
            <a:ext cx="301028" cy="3643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B3834E9-7846-7546-B107-006E5894E7E8}" type="slidenum">
              <a:rPr lang="en-US" smtClean="0"/>
              <a:pPr/>
              <a:t>8</a:t>
            </a:fld>
            <a:endParaRPr lang="en-US" dirty="0"/>
          </a:p>
        </p:txBody>
      </p:sp>
    </p:spTree>
    <p:extLst>
      <p:ext uri="{BB962C8B-B14F-4D97-AF65-F5344CB8AC3E}">
        <p14:creationId xmlns:p14="http://schemas.microsoft.com/office/powerpoint/2010/main" val="142129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ecorative">
            <a:extLst>
              <a:ext uri="{FF2B5EF4-FFF2-40B4-BE49-F238E27FC236}">
                <a16:creationId xmlns:a16="http://schemas.microsoft.com/office/drawing/2014/main" id="{16EED88C-ACC4-4D80-9664-7526E8AC7F61}"/>
              </a:ext>
              <a:ext uri="{C183D7F6-B498-43B3-948B-1728B52AA6E4}">
                <adec:decorative xmlns="" xmlns:adec="http://schemas.microsoft.com/office/drawing/2017/decorative" val="0"/>
              </a:ext>
            </a:extLst>
          </p:cNvPr>
          <p:cNvSpPr/>
          <p:nvPr/>
        </p:nvSpPr>
        <p:spPr>
          <a:xfrm>
            <a:off x="0" y="0"/>
            <a:ext cx="12191999" cy="6858000"/>
          </a:xfrm>
          <a:prstGeom prst="rect">
            <a:avLst/>
          </a:prstGeom>
          <a:gradFill flip="none" rotWithShape="1">
            <a:gsLst>
              <a:gs pos="0">
                <a:srgbClr val="4273B8">
                  <a:tint val="66000"/>
                  <a:satMod val="160000"/>
                </a:srgbClr>
              </a:gs>
              <a:gs pos="50000">
                <a:srgbClr val="4273B8">
                  <a:tint val="44500"/>
                  <a:satMod val="160000"/>
                </a:srgbClr>
              </a:gs>
              <a:gs pos="100000">
                <a:srgbClr val="4273B8">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descr="Music">
            <a:extLst>
              <a:ext uri="{FF2B5EF4-FFF2-40B4-BE49-F238E27FC236}">
                <a16:creationId xmlns:a16="http://schemas.microsoft.com/office/drawing/2014/main" id="{32191066-756B-48DE-BCB6-425ABE379A4F}"/>
              </a:ext>
            </a:extLst>
          </p:cNvPr>
          <p:cNvSpPr>
            <a:spLocks noGrp="1"/>
          </p:cNvSpPr>
          <p:nvPr>
            <p:ph type="title"/>
          </p:nvPr>
        </p:nvSpPr>
        <p:spPr>
          <a:xfrm>
            <a:off x="1" y="2786118"/>
            <a:ext cx="12192000" cy="1325563"/>
          </a:xfrm>
          <a:noFill/>
          <a:ln>
            <a:noFill/>
          </a:ln>
        </p:spPr>
        <p:txBody>
          <a:bodyPr/>
          <a:lstStyle/>
          <a:p>
            <a:pPr marL="538163"/>
            <a:r>
              <a:rPr lang="en-AU" dirty="0">
                <a:latin typeface="+mn-lt"/>
              </a:rPr>
              <a:t>Music</a:t>
            </a:r>
          </a:p>
        </p:txBody>
      </p:sp>
      <p:cxnSp>
        <p:nvCxnSpPr>
          <p:cNvPr id="11" name="Straight Connector 10" descr="Decorative">
            <a:extLst>
              <a:ext uri="{FF2B5EF4-FFF2-40B4-BE49-F238E27FC236}">
                <a16:creationId xmlns:a16="http://schemas.microsoft.com/office/drawing/2014/main" id="{544B5CB6-7DC4-4619-9068-C03508D5C93C}"/>
              </a:ext>
              <a:ext uri="{C183D7F6-B498-43B3-948B-1728B52AA6E4}">
                <adec:decorative xmlns="" xmlns:adec="http://schemas.microsoft.com/office/drawing/2017/decorative" val="0"/>
              </a:ext>
            </a:extLst>
          </p:cNvPr>
          <p:cNvCxnSpPr/>
          <p:nvPr/>
        </p:nvCxnSpPr>
        <p:spPr>
          <a:xfrm>
            <a:off x="606906" y="3850741"/>
            <a:ext cx="516047" cy="0"/>
          </a:xfrm>
          <a:prstGeom prst="line">
            <a:avLst/>
          </a:prstGeom>
          <a:ln w="76200">
            <a:solidFill>
              <a:srgbClr val="54D7D4"/>
            </a:solidFill>
          </a:ln>
        </p:spPr>
        <p:style>
          <a:lnRef idx="1">
            <a:schemeClr val="accent1"/>
          </a:lnRef>
          <a:fillRef idx="0">
            <a:schemeClr val="accent1"/>
          </a:fillRef>
          <a:effectRef idx="0">
            <a:schemeClr val="accent1"/>
          </a:effectRef>
          <a:fontRef idx="minor">
            <a:schemeClr val="tx1"/>
          </a:fontRef>
        </p:style>
      </p:cxnSp>
      <p:pic>
        <p:nvPicPr>
          <p:cNvPr id="12" name="Picture 11" descr="Music icon">
            <a:extLst>
              <a:ext uri="{FF2B5EF4-FFF2-40B4-BE49-F238E27FC236}">
                <a16:creationId xmlns:a16="http://schemas.microsoft.com/office/drawing/2014/main" id="{763AA18E-5C05-4F4C-9A33-B3783CEAE882}"/>
              </a:ext>
            </a:extLst>
          </p:cNvPr>
          <p:cNvPicPr>
            <a:picLocks noChangeAspect="1"/>
          </p:cNvPicPr>
          <p:nvPr/>
        </p:nvPicPr>
        <p:blipFill>
          <a:blip r:embed="rId2"/>
          <a:stretch>
            <a:fillRect/>
          </a:stretch>
        </p:blipFill>
        <p:spPr>
          <a:xfrm>
            <a:off x="2092230" y="2948533"/>
            <a:ext cx="900684" cy="902208"/>
          </a:xfrm>
          <a:prstGeom prst="rect">
            <a:avLst/>
          </a:prstGeom>
        </p:spPr>
      </p:pic>
    </p:spTree>
    <p:extLst>
      <p:ext uri="{BB962C8B-B14F-4D97-AF65-F5344CB8AC3E}">
        <p14:creationId xmlns:p14="http://schemas.microsoft.com/office/powerpoint/2010/main" val="1562384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7309</TotalTime>
  <Words>416</Words>
  <Application>Microsoft Office PowerPoint</Application>
  <PresentationFormat>Widescreen</PresentationFormat>
  <Paragraphs>58</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Mangal</vt:lpstr>
      <vt:lpstr>Muli</vt:lpstr>
      <vt:lpstr>PMingLiU</vt:lpstr>
      <vt:lpstr>Office Theme</vt:lpstr>
      <vt:lpstr>2020 Consumer Copyright Infringement Survey  Survey Findings Report – December 2020</vt:lpstr>
      <vt:lpstr>About the survey</vt:lpstr>
      <vt:lpstr>Considerations for the 2020 survey</vt:lpstr>
      <vt:lpstr>Key findings overall</vt:lpstr>
      <vt:lpstr>Key findings – overall consumption</vt:lpstr>
      <vt:lpstr>Key findings – lawful consumption</vt:lpstr>
      <vt:lpstr>Profile of infringers*, by year</vt:lpstr>
      <vt:lpstr>Profile of infringers*, compared to non-infringers</vt:lpstr>
      <vt:lpstr>Music</vt:lpstr>
      <vt:lpstr>Music consumption summary</vt:lpstr>
      <vt:lpstr>Music consumption: sites or services</vt:lpstr>
      <vt:lpstr>Movies / Film</vt:lpstr>
      <vt:lpstr>Movies / film consumption summary</vt:lpstr>
      <vt:lpstr>Movies / film consumption: sites or services</vt:lpstr>
      <vt:lpstr>TV programs</vt:lpstr>
      <vt:lpstr>TV program consumption summary</vt:lpstr>
      <vt:lpstr>TV program consumption: sites or services</vt:lpstr>
      <vt:lpstr>Video Games</vt:lpstr>
      <vt:lpstr>Video Games consumption summary</vt:lpstr>
      <vt:lpstr>Video Games consumption: sites or services</vt:lpstr>
      <vt:lpstr>Live Sport</vt:lpstr>
      <vt:lpstr>Live Sport consumption summary</vt:lpstr>
      <vt:lpstr>Live Sport consumption: sites or services</vt:lpstr>
      <vt:lpstr>Other behaviours</vt:lpstr>
      <vt:lpstr>Key findings</vt:lpstr>
      <vt:lpstr>Finding new content</vt:lpstr>
      <vt:lpstr>Perceptions of lawfulness</vt:lpstr>
      <vt:lpstr>Appendix</vt:lpstr>
      <vt:lpstr>Methodology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Bayne</dc:creator>
  <cp:lastModifiedBy>Hall, Theresa</cp:lastModifiedBy>
  <cp:revision>198</cp:revision>
  <dcterms:created xsi:type="dcterms:W3CDTF">2020-11-09T09:27:59Z</dcterms:created>
  <dcterms:modified xsi:type="dcterms:W3CDTF">2021-03-30T06:52:53Z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55a2228-21e6-4321-8159-2aecc625ba09_Enabled">
    <vt:lpwstr>true</vt:lpwstr>
  </property>
  <property fmtid="{D5CDD505-2E9C-101B-9397-08002B2CF9AE}" pid="3" name="MSIP_Label_255a2228-21e6-4321-8159-2aecc625ba09_SetDate">
    <vt:lpwstr>2020-11-09T09:27:59Z</vt:lpwstr>
  </property>
  <property fmtid="{D5CDD505-2E9C-101B-9397-08002B2CF9AE}" pid="4" name="MSIP_Label_255a2228-21e6-4321-8159-2aecc625ba09_Method">
    <vt:lpwstr>Standard</vt:lpwstr>
  </property>
  <property fmtid="{D5CDD505-2E9C-101B-9397-08002B2CF9AE}" pid="5" name="MSIP_Label_255a2228-21e6-4321-8159-2aecc625ba09_Name">
    <vt:lpwstr>CONFIDENTIAL_0</vt:lpwstr>
  </property>
  <property fmtid="{D5CDD505-2E9C-101B-9397-08002B2CF9AE}" pid="6" name="MSIP_Label_255a2228-21e6-4321-8159-2aecc625ba09_SiteId">
    <vt:lpwstr>d42cc95a-d436-45e3-bfe6-1192d0ece130</vt:lpwstr>
  </property>
  <property fmtid="{D5CDD505-2E9C-101B-9397-08002B2CF9AE}" pid="7" name="MSIP_Label_255a2228-21e6-4321-8159-2aecc625ba09_ActionId">
    <vt:lpwstr>d8d01510-03b3-4e3f-9d5c-c255769e5fc5</vt:lpwstr>
  </property>
  <property fmtid="{D5CDD505-2E9C-101B-9397-08002B2CF9AE}" pid="8" name="MSIP_Label_255a2228-21e6-4321-8159-2aecc625ba09_ContentBits">
    <vt:lpwstr>0</vt:lpwstr>
  </property>
</Properties>
</file>